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3" r:id="rId9"/>
    <p:sldId id="262" r:id="rId10"/>
    <p:sldId id="267" r:id="rId11"/>
    <p:sldId id="265" r:id="rId12"/>
  </p:sldIdLst>
  <p:sldSz cx="9144000" cy="6858000" type="screen4x3"/>
  <p:notesSz cx="7053263" cy="93567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332" y="-3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7836"/>
          </a:xfrm>
          <a:prstGeom prst="rect">
            <a:avLst/>
          </a:prstGeom>
        </p:spPr>
        <p:txBody>
          <a:bodyPr vert="horz" lIns="93763" tIns="46881" rIns="93763" bIns="4688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5217" y="0"/>
            <a:ext cx="3056414" cy="467836"/>
          </a:xfrm>
          <a:prstGeom prst="rect">
            <a:avLst/>
          </a:prstGeom>
        </p:spPr>
        <p:txBody>
          <a:bodyPr vert="horz" lIns="93763" tIns="46881" rIns="93763" bIns="46881" rtlCol="0"/>
          <a:lstStyle>
            <a:lvl1pPr algn="r">
              <a:defRPr sz="1200"/>
            </a:lvl1pPr>
          </a:lstStyle>
          <a:p>
            <a:fld id="{43586A0E-2B46-4C58-9E8B-C36603ABA675}" type="datetimeFigureOut">
              <a:rPr lang="en-US" smtClean="0"/>
              <a:t>10/27/2015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87265"/>
            <a:ext cx="3056414" cy="467836"/>
          </a:xfrm>
          <a:prstGeom prst="rect">
            <a:avLst/>
          </a:prstGeom>
        </p:spPr>
        <p:txBody>
          <a:bodyPr vert="horz" lIns="93763" tIns="46881" rIns="93763" bIns="4688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5217" y="8887265"/>
            <a:ext cx="3056414" cy="467836"/>
          </a:xfrm>
          <a:prstGeom prst="rect">
            <a:avLst/>
          </a:prstGeom>
        </p:spPr>
        <p:txBody>
          <a:bodyPr vert="horz" lIns="93763" tIns="46881" rIns="93763" bIns="46881" rtlCol="0" anchor="b"/>
          <a:lstStyle>
            <a:lvl1pPr algn="r">
              <a:defRPr sz="1200"/>
            </a:lvl1pPr>
          </a:lstStyle>
          <a:p>
            <a:fld id="{BCDD0E9F-999F-4F49-A25F-F2865191E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8799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34" y="4495800"/>
            <a:ext cx="8382000" cy="17526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D. Doser*, V. Avila*, </a:t>
            </a:r>
            <a:r>
              <a:rPr lang="en-US" b="1" dirty="0" err="1" smtClean="0">
                <a:solidFill>
                  <a:srgbClr val="FF0000"/>
                </a:solidFill>
              </a:rPr>
              <a:t>O.Dena</a:t>
            </a:r>
            <a:r>
              <a:rPr lang="en-US" b="1" dirty="0" smtClean="0">
                <a:solidFill>
                  <a:srgbClr val="FF0000"/>
                </a:solidFill>
              </a:rPr>
              <a:t>+, P. </a:t>
            </a:r>
            <a:r>
              <a:rPr lang="en-US" b="1" dirty="0" err="1" smtClean="0">
                <a:solidFill>
                  <a:srgbClr val="FF0000"/>
                </a:solidFill>
              </a:rPr>
              <a:t>Budhathoki</a:t>
            </a:r>
            <a:r>
              <a:rPr lang="en-US" b="1" dirty="0" smtClean="0">
                <a:solidFill>
                  <a:srgbClr val="FF0000"/>
                </a:solidFill>
              </a:rPr>
              <a:t>*, A. </a:t>
            </a:r>
            <a:r>
              <a:rPr lang="en-US" b="1" dirty="0" err="1" smtClean="0">
                <a:solidFill>
                  <a:srgbClr val="FF0000"/>
                </a:solidFill>
              </a:rPr>
              <a:t>Thapalia</a:t>
            </a:r>
            <a:r>
              <a:rPr lang="en-US" b="1" dirty="0" smtClean="0">
                <a:solidFill>
                  <a:srgbClr val="FF0000"/>
                </a:solidFill>
              </a:rPr>
              <a:t>*, C. Montana*, M. </a:t>
            </a:r>
            <a:r>
              <a:rPr lang="en-US" b="1" dirty="0" err="1" smtClean="0">
                <a:solidFill>
                  <a:srgbClr val="FF0000"/>
                </a:solidFill>
              </a:rPr>
              <a:t>Moncada</a:t>
            </a:r>
            <a:r>
              <a:rPr lang="en-US" b="1" dirty="0" smtClean="0">
                <a:solidFill>
                  <a:srgbClr val="FF0000"/>
                </a:solidFill>
              </a:rPr>
              <a:t>*+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*University of Texas at El Paso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+Universidad </a:t>
            </a:r>
            <a:r>
              <a:rPr lang="en-US" b="1" dirty="0" err="1" smtClean="0">
                <a:solidFill>
                  <a:srgbClr val="FF0000"/>
                </a:solidFill>
              </a:rPr>
              <a:t>Autónoma</a:t>
            </a:r>
            <a:r>
              <a:rPr lang="en-US" b="1" dirty="0" smtClean="0">
                <a:solidFill>
                  <a:srgbClr val="FF0000"/>
                </a:solidFill>
              </a:rPr>
              <a:t> de Ciudad </a:t>
            </a:r>
            <a:r>
              <a:rPr lang="en-US" b="1" dirty="0" err="1" smtClean="0">
                <a:solidFill>
                  <a:srgbClr val="FF0000"/>
                </a:solidFill>
              </a:rPr>
              <a:t>Juárez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09600" y="762000"/>
            <a:ext cx="7772400" cy="1470025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Determining basin structure of the </a:t>
            </a:r>
            <a:r>
              <a:rPr lang="en-US" sz="3600" b="1" dirty="0" err="1" smtClean="0"/>
              <a:t>Hueco</a:t>
            </a:r>
            <a:r>
              <a:rPr lang="en-US" sz="3600" b="1" dirty="0" smtClean="0"/>
              <a:t> and southern Mesilla Bolsons, west Texas, southern New Mexico and northern Chihuahua: Geophysical Challenges in an urban setting</a:t>
            </a:r>
            <a:endParaRPr lang="en-US" sz="36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976435"/>
            <a:ext cx="1844014" cy="1418844"/>
          </a:xfrm>
          <a:prstGeom prst="rect">
            <a:avLst/>
          </a:prstGeom>
        </p:spPr>
      </p:pic>
      <p:pic>
        <p:nvPicPr>
          <p:cNvPr id="1026" name="Picture 2" descr="http://gudp.stanford.edu/images/stories/University_UACJ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887980"/>
            <a:ext cx="1595755" cy="1595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495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903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B0F0"/>
                </a:solidFill>
              </a:rPr>
              <a:t>Conclusions</a:t>
            </a:r>
            <a:endParaRPr lang="en-US" sz="4000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334000"/>
          </a:xfrm>
        </p:spPr>
        <p:txBody>
          <a:bodyPr>
            <a:normAutofit/>
          </a:bodyPr>
          <a:lstStyle/>
          <a:p>
            <a:r>
              <a:rPr lang="en-US" b="1" dirty="0" smtClean="0"/>
              <a:t>East Franklin Mts. Fault extends at least 30 km into Cd. </a:t>
            </a:r>
            <a:r>
              <a:rPr lang="en-US" b="1" dirty="0" err="1" smtClean="0"/>
              <a:t>Juárez</a:t>
            </a:r>
            <a:endParaRPr lang="en-US" b="1" dirty="0" smtClean="0"/>
          </a:p>
          <a:p>
            <a:r>
              <a:rPr lang="en-US" b="1" dirty="0" smtClean="0"/>
              <a:t>Several </a:t>
            </a:r>
            <a:r>
              <a:rPr lang="en-US" b="1" dirty="0" err="1" smtClean="0"/>
              <a:t>intrabasin</a:t>
            </a:r>
            <a:r>
              <a:rPr lang="en-US" b="1" dirty="0" smtClean="0"/>
              <a:t> faults extend across border</a:t>
            </a:r>
          </a:p>
          <a:p>
            <a:r>
              <a:rPr lang="en-US" b="1" dirty="0" err="1" smtClean="0"/>
              <a:t>Intrabasin</a:t>
            </a:r>
            <a:r>
              <a:rPr lang="en-US" b="1" dirty="0" smtClean="0"/>
              <a:t> faults control groundwater flow and </a:t>
            </a:r>
            <a:r>
              <a:rPr lang="en-US" b="1" dirty="0" smtClean="0"/>
              <a:t>salinity</a:t>
            </a:r>
          </a:p>
          <a:p>
            <a:r>
              <a:rPr lang="en-US" b="1" dirty="0" smtClean="0"/>
              <a:t>Class </a:t>
            </a:r>
            <a:r>
              <a:rPr lang="en-US" b="1" dirty="0" smtClean="0"/>
              <a:t>D and E soils located above regions where sediment &gt; 1800 m thick</a:t>
            </a:r>
          </a:p>
          <a:p>
            <a:r>
              <a:rPr lang="en-US" b="1" dirty="0" smtClean="0"/>
              <a:t>Southern bolson structure related to </a:t>
            </a:r>
            <a:r>
              <a:rPr lang="en-US" b="1" dirty="0" err="1" smtClean="0"/>
              <a:t>Laramide</a:t>
            </a:r>
            <a:r>
              <a:rPr lang="en-US" b="1" dirty="0" smtClean="0"/>
              <a:t> features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4065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92162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In progress: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843" y="868362"/>
            <a:ext cx="8229600" cy="5608638"/>
          </a:xfrm>
        </p:spPr>
        <p:txBody>
          <a:bodyPr>
            <a:normAutofit/>
          </a:bodyPr>
          <a:lstStyle/>
          <a:p>
            <a:r>
              <a:rPr lang="en-US" b="1" dirty="0" smtClean="0"/>
              <a:t>Using 2-D models to build 3-D structure</a:t>
            </a:r>
          </a:p>
          <a:p>
            <a:r>
              <a:rPr lang="en-US" b="1" dirty="0" smtClean="0"/>
              <a:t>MASW studies in El Paso</a:t>
            </a:r>
          </a:p>
          <a:p>
            <a:r>
              <a:rPr lang="en-US" b="1" dirty="0" smtClean="0"/>
              <a:t>Investigation of extent of </a:t>
            </a:r>
            <a:r>
              <a:rPr lang="en-US" b="1" dirty="0" smtClean="0"/>
              <a:t>andesite in Mesilla Valley</a:t>
            </a:r>
            <a:endParaRPr lang="en-US" b="1" dirty="0" smtClean="0"/>
          </a:p>
          <a:p>
            <a:r>
              <a:rPr lang="en-US" b="1" dirty="0" smtClean="0"/>
              <a:t>Relation of Mesilla Valley faults to changes in salinity along the Rio Grande</a:t>
            </a:r>
          </a:p>
          <a:p>
            <a:r>
              <a:rPr lang="en-US" b="1" dirty="0" smtClean="0"/>
              <a:t>Studies of eastern </a:t>
            </a:r>
            <a:r>
              <a:rPr lang="en-US" b="1" dirty="0" err="1" smtClean="0"/>
              <a:t>Hueco</a:t>
            </a:r>
            <a:r>
              <a:rPr lang="en-US" b="1" dirty="0" smtClean="0"/>
              <a:t> Bolson faults and relation to </a:t>
            </a:r>
            <a:r>
              <a:rPr lang="en-US" b="1" dirty="0" err="1" smtClean="0"/>
              <a:t>Laramide</a:t>
            </a:r>
            <a:r>
              <a:rPr lang="en-US" b="1" dirty="0" smtClean="0"/>
              <a:t> structures</a:t>
            </a:r>
          </a:p>
          <a:p>
            <a:r>
              <a:rPr lang="en-US" b="1" dirty="0" smtClean="0"/>
              <a:t>Strong ground motion studies using structural and soil information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204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Setting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609600"/>
            <a:ext cx="8026400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65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Focus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92705"/>
            <a:ext cx="8229600" cy="2079096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Water resources</a:t>
            </a:r>
          </a:p>
          <a:p>
            <a:r>
              <a:rPr lang="en-US" sz="3600" b="1" dirty="0" smtClean="0"/>
              <a:t>Tectonics</a:t>
            </a:r>
          </a:p>
          <a:p>
            <a:r>
              <a:rPr lang="en-US" sz="3600" b="1" dirty="0" smtClean="0"/>
              <a:t>Earthquake hazards</a:t>
            </a:r>
            <a:endParaRPr lang="en-US" sz="3600" b="1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04800" y="272150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00B050"/>
                </a:solidFill>
              </a:rPr>
              <a:t>Tools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3864506"/>
            <a:ext cx="8229600" cy="261249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smtClean="0"/>
              <a:t>Water well logs</a:t>
            </a:r>
          </a:p>
          <a:p>
            <a:r>
              <a:rPr lang="en-US" sz="3600" b="1" dirty="0" smtClean="0"/>
              <a:t>Gravity </a:t>
            </a:r>
          </a:p>
          <a:p>
            <a:r>
              <a:rPr lang="en-US" sz="3600" b="1" dirty="0" smtClean="0"/>
              <a:t>Resistivity</a:t>
            </a:r>
          </a:p>
          <a:p>
            <a:r>
              <a:rPr lang="en-US" sz="3600" b="1" dirty="0" smtClean="0"/>
              <a:t>MASW</a:t>
            </a:r>
          </a:p>
          <a:p>
            <a:r>
              <a:rPr lang="en-US" sz="3600" b="1" dirty="0" smtClean="0"/>
              <a:t>Seismic reflection (limited)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2104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Gravity database</a:t>
            </a:r>
            <a:endParaRPr lang="en-US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 descr="C:\doser\elpasoregion\gravity data base 201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99" t="5049" r="19480"/>
          <a:stretch/>
        </p:blipFill>
        <p:spPr bwMode="auto">
          <a:xfrm>
            <a:off x="381000" y="662642"/>
            <a:ext cx="4848225" cy="5935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ser\elpasoregion\gravity 2015 urba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34" t="3678" r="18750"/>
          <a:stretch/>
        </p:blipFill>
        <p:spPr bwMode="auto">
          <a:xfrm>
            <a:off x="4800600" y="1981200"/>
            <a:ext cx="4247505" cy="444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802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</a:rPr>
              <a:t>Residual </a:t>
            </a:r>
            <a:r>
              <a:rPr lang="en-US" sz="3200" b="1" dirty="0" err="1" smtClean="0">
                <a:solidFill>
                  <a:srgbClr val="00B050"/>
                </a:solidFill>
              </a:rPr>
              <a:t>Bouguer</a:t>
            </a:r>
            <a:r>
              <a:rPr lang="en-US" sz="3200" b="1" dirty="0" smtClean="0">
                <a:solidFill>
                  <a:srgbClr val="00B050"/>
                </a:solidFill>
              </a:rPr>
              <a:t> anomaly</a:t>
            </a:r>
            <a:endParaRPr lang="en-US" sz="3200" b="1" dirty="0">
              <a:solidFill>
                <a:srgbClr val="00B05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4524" y="609600"/>
            <a:ext cx="4791075" cy="62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29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2-D Modeling</a:t>
            </a:r>
            <a:endParaRPr lang="en-US" sz="3600" b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C:\doser\elpasoregion\hueco-gravity-paper\final-figures-hueco-grav\fig6-part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90" y="1219200"/>
            <a:ext cx="3857147" cy="542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ser\elpasoregion\hueco-gravity-paper\final-figures-hueco-grav\fig6-part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143000"/>
            <a:ext cx="4114800" cy="550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930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-210312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Horizontal Gradient Magnitude</a:t>
            </a:r>
            <a:endParaRPr lang="en-US" sz="3600" b="1" dirty="0">
              <a:solidFill>
                <a:srgbClr val="0070C0"/>
              </a:solidFill>
            </a:endParaRPr>
          </a:p>
        </p:txBody>
      </p:sp>
      <p:pic>
        <p:nvPicPr>
          <p:cNvPr id="2050" name="Picture 2" descr="C:\doser\elpasoregion\hueco-gravity-paper\final-figures-hueco-grav\fig5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408" y="685800"/>
            <a:ext cx="4592782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371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81000" y="-228599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Gravity, well logs, geochemistry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609600"/>
            <a:ext cx="4648200" cy="6047529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438400" y="800101"/>
            <a:ext cx="228600" cy="22860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971800" y="800101"/>
            <a:ext cx="228600" cy="22860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438400" y="1219201"/>
            <a:ext cx="228600" cy="22860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438400" y="1492250"/>
            <a:ext cx="228600" cy="22860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971800" y="1104901"/>
            <a:ext cx="228600" cy="22860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895600" y="2400301"/>
            <a:ext cx="228600" cy="22860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901950" y="1409701"/>
            <a:ext cx="228600" cy="22860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895600" y="1701801"/>
            <a:ext cx="228600" cy="22860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200400" y="1758951"/>
            <a:ext cx="228600" cy="22860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213100" y="2413001"/>
            <a:ext cx="228600" cy="22860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584450" y="2393951"/>
            <a:ext cx="228600" cy="22860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657600" y="2101851"/>
            <a:ext cx="228600" cy="22860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232150" y="2085976"/>
            <a:ext cx="228600" cy="22860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2844800" y="2051051"/>
            <a:ext cx="228600" cy="22860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200400" y="2693565"/>
            <a:ext cx="228600" cy="22860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578100" y="3317954"/>
            <a:ext cx="228600" cy="22860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2578100" y="2677690"/>
            <a:ext cx="228600" cy="22860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2901950" y="2969790"/>
            <a:ext cx="228600" cy="22860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2997200" y="3347615"/>
            <a:ext cx="228600" cy="22860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2889250" y="2667001"/>
            <a:ext cx="228600" cy="22860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2578100" y="3005720"/>
            <a:ext cx="228600" cy="22860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3378200" y="3089353"/>
            <a:ext cx="228600" cy="228600"/>
          </a:xfrm>
          <a:prstGeom prst="ellipse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3098800" y="1117601"/>
            <a:ext cx="228600" cy="2286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2241550" y="2694729"/>
            <a:ext cx="228600" cy="2286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2165350" y="2393951"/>
            <a:ext cx="228600" cy="2286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2463800" y="1730376"/>
            <a:ext cx="228600" cy="228600"/>
          </a:xfrm>
          <a:prstGeom prst="ellipse">
            <a:avLst/>
          </a:prstGeom>
          <a:noFill/>
          <a:ln w="57150"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3225800" y="1212851"/>
            <a:ext cx="228600" cy="228600"/>
          </a:xfrm>
          <a:prstGeom prst="ellipse">
            <a:avLst/>
          </a:prstGeom>
          <a:noFill/>
          <a:ln w="57150"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2111375" y="1888280"/>
            <a:ext cx="228600" cy="228600"/>
          </a:xfrm>
          <a:prstGeom prst="ellipse">
            <a:avLst/>
          </a:prstGeom>
          <a:noFill/>
          <a:ln w="57150"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3378200" y="1365251"/>
            <a:ext cx="228600" cy="228600"/>
          </a:xfrm>
          <a:prstGeom prst="ellipse">
            <a:avLst/>
          </a:prstGeom>
          <a:noFill/>
          <a:ln w="57150"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2663825" y="812801"/>
            <a:ext cx="228600" cy="228600"/>
          </a:xfrm>
          <a:prstGeom prst="ellipse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3432175" y="2644776"/>
            <a:ext cx="228600" cy="228600"/>
          </a:xfrm>
          <a:prstGeom prst="ellipse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3463925" y="2090739"/>
            <a:ext cx="228600" cy="228600"/>
          </a:xfrm>
          <a:prstGeom prst="ellipse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3348037" y="2857501"/>
            <a:ext cx="228600" cy="228600"/>
          </a:xfrm>
          <a:prstGeom prst="ellipse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2403475" y="2101851"/>
            <a:ext cx="228600" cy="228600"/>
          </a:xfrm>
          <a:prstGeom prst="ellipse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3708400" y="1704976"/>
            <a:ext cx="228600" cy="228600"/>
          </a:xfrm>
          <a:prstGeom prst="ellipse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3806825" y="1479551"/>
            <a:ext cx="228600" cy="228600"/>
          </a:xfrm>
          <a:prstGeom prst="ellipse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6553199" y="2165351"/>
            <a:ext cx="220980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Cl/SO4 ratios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Red</a:t>
            </a:r>
            <a:r>
              <a:rPr lang="en-US" sz="2400" b="1" dirty="0" smtClean="0"/>
              <a:t> 1:2</a:t>
            </a:r>
          </a:p>
          <a:p>
            <a:r>
              <a:rPr lang="en-US" sz="2400" b="1" dirty="0" smtClean="0">
                <a:solidFill>
                  <a:srgbClr val="0070C0"/>
                </a:solidFill>
              </a:rPr>
              <a:t>Blue</a:t>
            </a:r>
            <a:r>
              <a:rPr lang="en-US" sz="2400" b="1" dirty="0" smtClean="0"/>
              <a:t> 1.5:1</a:t>
            </a:r>
          </a:p>
          <a:p>
            <a:r>
              <a:rPr lang="en-US" sz="2400" b="1" dirty="0" smtClean="0">
                <a:solidFill>
                  <a:srgbClr val="92D050"/>
                </a:solidFill>
              </a:rPr>
              <a:t>Green</a:t>
            </a:r>
            <a:r>
              <a:rPr lang="en-US" sz="2400" b="1" dirty="0" smtClean="0"/>
              <a:t> 4:1</a:t>
            </a:r>
          </a:p>
          <a:p>
            <a:r>
              <a:rPr lang="en-US" sz="2400" b="1" dirty="0" smtClean="0">
                <a:solidFill>
                  <a:srgbClr val="FFCCFF"/>
                </a:solidFill>
              </a:rPr>
              <a:t>Pink</a:t>
            </a:r>
            <a:r>
              <a:rPr lang="en-US" sz="2400" b="1" dirty="0" smtClean="0"/>
              <a:t> 12:1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00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609600"/>
            <a:ext cx="8001000" cy="6129017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11480" y="-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MASW results</a:t>
            </a:r>
            <a:endParaRPr lang="en-US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95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218</Words>
  <Application>Microsoft Office PowerPoint</Application>
  <PresentationFormat>On-screen Show (4:3)</PresentationFormat>
  <Paragraphs>39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Determining basin structure of the Hueco and southern Mesilla Bolsons, west Texas, southern New Mexico and northern Chihuahua: Geophysical Challenges in an urban setting</vt:lpstr>
      <vt:lpstr>Setting</vt:lpstr>
      <vt:lpstr>Focus</vt:lpstr>
      <vt:lpstr>Gravity database</vt:lpstr>
      <vt:lpstr>Residual Bouguer anomaly</vt:lpstr>
      <vt:lpstr>2-D Modeling</vt:lpstr>
      <vt:lpstr>Horizontal Gradient Magnitude</vt:lpstr>
      <vt:lpstr>Gravity, well logs, geochemistry</vt:lpstr>
      <vt:lpstr>MASW results</vt:lpstr>
      <vt:lpstr>Conclusions</vt:lpstr>
      <vt:lpstr>In progress: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Lessons Learned from Years 1 and 2 of the TIERA (Training in Environmental Research and Academic Success) Program</dc:title>
  <dc:creator>Diane</dc:creator>
  <cp:lastModifiedBy>UTEP</cp:lastModifiedBy>
  <cp:revision>23</cp:revision>
  <cp:lastPrinted>2015-10-26T19:35:32Z</cp:lastPrinted>
  <dcterms:created xsi:type="dcterms:W3CDTF">2006-08-16T00:00:00Z</dcterms:created>
  <dcterms:modified xsi:type="dcterms:W3CDTF">2015-10-27T16:53:43Z</dcterms:modified>
</cp:coreProperties>
</file>