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82" r:id="rId3"/>
    <p:sldId id="285" r:id="rId4"/>
    <p:sldId id="307" r:id="rId5"/>
    <p:sldId id="286" r:id="rId6"/>
    <p:sldId id="287" r:id="rId7"/>
    <p:sldId id="291" r:id="rId8"/>
    <p:sldId id="311" r:id="rId9"/>
    <p:sldId id="308" r:id="rId10"/>
    <p:sldId id="309" r:id="rId11"/>
    <p:sldId id="310" r:id="rId12"/>
    <p:sldId id="290" r:id="rId13"/>
    <p:sldId id="312" r:id="rId14"/>
    <p:sldId id="288" r:id="rId15"/>
    <p:sldId id="313" r:id="rId16"/>
    <p:sldId id="315" r:id="rId17"/>
    <p:sldId id="316" r:id="rId18"/>
    <p:sldId id="317" r:id="rId19"/>
    <p:sldId id="323" r:id="rId20"/>
    <p:sldId id="318" r:id="rId21"/>
    <p:sldId id="324" r:id="rId22"/>
    <p:sldId id="314" r:id="rId23"/>
    <p:sldId id="325" r:id="rId24"/>
    <p:sldId id="319" r:id="rId25"/>
    <p:sldId id="301" r:id="rId26"/>
    <p:sldId id="258" r:id="rId27"/>
    <p:sldId id="295" r:id="rId28"/>
    <p:sldId id="296" r:id="rId29"/>
    <p:sldId id="297" r:id="rId30"/>
    <p:sldId id="298" r:id="rId31"/>
    <p:sldId id="299" r:id="rId32"/>
    <p:sldId id="300" r:id="rId33"/>
    <p:sldId id="306" r:id="rId34"/>
    <p:sldId id="321" r:id="rId35"/>
    <p:sldId id="264" r:id="rId36"/>
    <p:sldId id="265" r:id="rId37"/>
    <p:sldId id="294" r:id="rId38"/>
  </p:sldIdLst>
  <p:sldSz cx="9144000" cy="6858000" type="screen4x3"/>
  <p:notesSz cx="7315200" cy="96012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2832" autoAdjust="0"/>
  </p:normalViewPr>
  <p:slideViewPr>
    <p:cSldViewPr>
      <p:cViewPr>
        <p:scale>
          <a:sx n="66" d="100"/>
          <a:sy n="66" d="100"/>
        </p:scale>
        <p:origin x="-948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B34C0-9221-4A4E-8E1E-D44D6C002118}" type="datetimeFigureOut">
              <a:rPr lang="pt-BR" smtClean="0"/>
              <a:pPr/>
              <a:t>01/11/2015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4D445E-918A-45CD-9EF2-8A076550BB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D445E-918A-45CD-9EF2-8A076550BBBB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3CB13-61AA-433E-BF8D-EB2E5D885B10}" type="slidenum">
              <a:rPr lang="pt-BR" smtClean="0"/>
              <a:pPr/>
              <a:t>24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3A0A9-2FD8-4FFF-A095-6631ADC66052}" type="datetimeFigureOut">
              <a:rPr lang="pt-BR" smtClean="0"/>
              <a:pPr/>
              <a:t>01/11/2015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0D6DC-8F24-49C2-8D94-E965E007BC0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3A0A9-2FD8-4FFF-A095-6631ADC66052}" type="datetimeFigureOut">
              <a:rPr lang="pt-BR" smtClean="0"/>
              <a:pPr/>
              <a:t>01/11/2015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0D6DC-8F24-49C2-8D94-E965E007BC0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3A0A9-2FD8-4FFF-A095-6631ADC66052}" type="datetimeFigureOut">
              <a:rPr lang="pt-BR" smtClean="0"/>
              <a:pPr/>
              <a:t>01/11/2015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0D6DC-8F24-49C2-8D94-E965E007BC0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3A0A9-2FD8-4FFF-A095-6631ADC66052}" type="datetimeFigureOut">
              <a:rPr lang="pt-BR" smtClean="0"/>
              <a:pPr/>
              <a:t>01/11/2015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0D6DC-8F24-49C2-8D94-E965E007BC0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3A0A9-2FD8-4FFF-A095-6631ADC66052}" type="datetimeFigureOut">
              <a:rPr lang="pt-BR" smtClean="0"/>
              <a:pPr/>
              <a:t>01/11/2015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0D6DC-8F24-49C2-8D94-E965E007BC0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3A0A9-2FD8-4FFF-A095-6631ADC66052}" type="datetimeFigureOut">
              <a:rPr lang="pt-BR" smtClean="0"/>
              <a:pPr/>
              <a:t>01/11/2015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0D6DC-8F24-49C2-8D94-E965E007BC0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3A0A9-2FD8-4FFF-A095-6631ADC66052}" type="datetimeFigureOut">
              <a:rPr lang="pt-BR" smtClean="0"/>
              <a:pPr/>
              <a:t>01/11/2015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0D6DC-8F24-49C2-8D94-E965E007BC0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3A0A9-2FD8-4FFF-A095-6631ADC66052}" type="datetimeFigureOut">
              <a:rPr lang="pt-BR" smtClean="0"/>
              <a:pPr/>
              <a:t>01/11/2015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0D6DC-8F24-49C2-8D94-E965E007BC0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3A0A9-2FD8-4FFF-A095-6631ADC66052}" type="datetimeFigureOut">
              <a:rPr lang="pt-BR" smtClean="0"/>
              <a:pPr/>
              <a:t>01/11/2015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0D6DC-8F24-49C2-8D94-E965E007BC0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3A0A9-2FD8-4FFF-A095-6631ADC66052}" type="datetimeFigureOut">
              <a:rPr lang="pt-BR" smtClean="0"/>
              <a:pPr/>
              <a:t>01/11/2015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0D6DC-8F24-49C2-8D94-E965E007BC0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3A0A9-2FD8-4FFF-A095-6631ADC66052}" type="datetimeFigureOut">
              <a:rPr lang="pt-BR" smtClean="0"/>
              <a:pPr/>
              <a:t>01/11/2015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0D6DC-8F24-49C2-8D94-E965E007BC0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3A0A9-2FD8-4FFF-A095-6631ADC66052}" type="datetimeFigureOut">
              <a:rPr lang="pt-BR" smtClean="0"/>
              <a:pPr/>
              <a:t>01/11/2015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0D6DC-8F24-49C2-8D94-E965E007BC0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77.jpeg"/><Relationship Id="rId7" Type="http://schemas.openxmlformats.org/officeDocument/2006/relationships/image" Target="../media/image80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11" Type="http://schemas.openxmlformats.org/officeDocument/2006/relationships/image" Target="../media/image2.jpeg"/><Relationship Id="rId5" Type="http://schemas.openxmlformats.org/officeDocument/2006/relationships/image" Target="../media/image79.jpeg"/><Relationship Id="rId10" Type="http://schemas.openxmlformats.org/officeDocument/2006/relationships/image" Target="../media/image82.jpeg"/><Relationship Id="rId4" Type="http://schemas.openxmlformats.org/officeDocument/2006/relationships/image" Target="../media/image78.png"/><Relationship Id="rId9" Type="http://schemas.openxmlformats.org/officeDocument/2006/relationships/image" Target="../media/image81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1406" y="1142984"/>
            <a:ext cx="8786874" cy="1470025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/>
              <a:t>Vegetation and morphology changes in the mouth of the Amazon and </a:t>
            </a:r>
            <a:r>
              <a:rPr lang="en-US" sz="3200" b="1" dirty="0" err="1" smtClean="0"/>
              <a:t>Doce</a:t>
            </a:r>
            <a:r>
              <a:rPr lang="en-US" sz="3200" b="1" dirty="0" smtClean="0"/>
              <a:t> river during the late Quaternary</a:t>
            </a:r>
            <a:br>
              <a:rPr lang="en-US" sz="3200" b="1" dirty="0" smtClean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2200" dirty="0" smtClean="0"/>
              <a:t>Session n.º 17: </a:t>
            </a:r>
            <a:r>
              <a:rPr lang="en-US" sz="2200" dirty="0" err="1" smtClean="0"/>
              <a:t>Palynology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2015 GSA Annual Meeting</a:t>
            </a:r>
            <a:br>
              <a:rPr lang="en-US" sz="2200" dirty="0" smtClean="0"/>
            </a:br>
            <a:r>
              <a:rPr lang="en-US" sz="2200" dirty="0" smtClean="0"/>
              <a:t>Baltimore, Maryland, USA</a:t>
            </a:r>
            <a:endParaRPr lang="pt-BR" sz="22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1406" y="3499306"/>
            <a:ext cx="4271970" cy="1752600"/>
          </a:xfrm>
        </p:spPr>
        <p:txBody>
          <a:bodyPr>
            <a:noAutofit/>
          </a:bodyPr>
          <a:lstStyle/>
          <a:p>
            <a:pPr algn="l"/>
            <a:r>
              <a:rPr lang="pt-BR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Marlon C. França</a:t>
            </a:r>
          </a:p>
          <a:p>
            <a:pPr algn="l"/>
            <a:r>
              <a:rPr lang="pt-BR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Marine </a:t>
            </a:r>
            <a:r>
              <a:rPr lang="pt-BR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Geology</a:t>
            </a:r>
            <a:endParaRPr lang="pt-BR" sz="22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pt-BR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marlon.franca@ifpa.edu.br</a:t>
            </a:r>
          </a:p>
        </p:txBody>
      </p:sp>
      <p:cxnSp>
        <p:nvCxnSpPr>
          <p:cNvPr id="8" name="Conector reto 7"/>
          <p:cNvCxnSpPr/>
          <p:nvPr/>
        </p:nvCxnSpPr>
        <p:spPr>
          <a:xfrm>
            <a:off x="-29028" y="5500702"/>
            <a:ext cx="7887176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http://notapajos.globo.com/gifwrap.asp?id=113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4500" y="5715360"/>
            <a:ext cx="1595864" cy="1142639"/>
          </a:xfrm>
          <a:prstGeom prst="rect">
            <a:avLst/>
          </a:prstGeom>
          <a:noFill/>
        </p:spPr>
      </p:pic>
      <p:pic>
        <p:nvPicPr>
          <p:cNvPr id="27652" name="Picture 4" descr="http://www.denoticia.com.br/wp-content/uploads/2014/07/Poder-S%C3%ADmbol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726355"/>
            <a:ext cx="958411" cy="1033844"/>
          </a:xfrm>
          <a:prstGeom prst="rect">
            <a:avLst/>
          </a:prstGeom>
          <a:noFill/>
        </p:spPr>
      </p:pic>
      <p:cxnSp>
        <p:nvCxnSpPr>
          <p:cNvPr id="10" name="Conector reto 9"/>
          <p:cNvCxnSpPr/>
          <p:nvPr/>
        </p:nvCxnSpPr>
        <p:spPr>
          <a:xfrm>
            <a:off x="-13414" y="3429000"/>
            <a:ext cx="644280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http://t2.gstatic.com/images?q=tbn:ANd9GcQajKc7RDw1b20UuVueEjXUHXZw7s5j6wuePnphN7m2FLsftv9rTBJlVM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5643578"/>
            <a:ext cx="928694" cy="1171327"/>
          </a:xfrm>
          <a:prstGeom prst="rect">
            <a:avLst/>
          </a:prstGeom>
          <a:noFill/>
        </p:spPr>
      </p:pic>
      <p:sp>
        <p:nvSpPr>
          <p:cNvPr id="33794" name="AutoShape 2" descr="Resultado de imagem para researchga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3796" name="AutoShape 4" descr="Resultado de imagem para researchga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3798" name="Picture 6" descr="http://www.markify.com/images/ctm/originals/0097830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0708" y="4786322"/>
            <a:ext cx="1571668" cy="4477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5275"/>
            <a:ext cx="10401300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de cantos arredondados 4"/>
          <p:cNvSpPr/>
          <p:nvPr/>
        </p:nvSpPr>
        <p:spPr>
          <a:xfrm>
            <a:off x="900113" y="4941888"/>
            <a:ext cx="2159000" cy="6473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 err="1" smtClean="0">
                <a:solidFill>
                  <a:schemeClr val="bg1"/>
                </a:solidFill>
              </a:rPr>
              <a:t>Atlantic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7" name="Retângulo de cantos arredondados 6"/>
          <p:cNvSpPr/>
          <p:nvPr/>
        </p:nvSpPr>
        <p:spPr>
          <a:xfrm>
            <a:off x="6227763" y="2492375"/>
            <a:ext cx="2160587" cy="431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bg1"/>
                </a:solidFill>
              </a:rPr>
              <a:t>Amapá</a:t>
            </a:r>
          </a:p>
        </p:txBody>
      </p:sp>
      <p:sp>
        <p:nvSpPr>
          <p:cNvPr id="8" name="Retângulo de cantos arredondados 7"/>
          <p:cNvSpPr/>
          <p:nvPr/>
        </p:nvSpPr>
        <p:spPr>
          <a:xfrm>
            <a:off x="539750" y="620713"/>
            <a:ext cx="2160588" cy="431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schemeClr val="bg1"/>
                </a:solidFill>
              </a:rPr>
              <a:t>Pará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2051050" y="1844675"/>
            <a:ext cx="2160588" cy="431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 smtClean="0">
                <a:solidFill>
                  <a:schemeClr val="bg1"/>
                </a:solidFill>
              </a:rPr>
              <a:t>Marajó </a:t>
            </a:r>
            <a:r>
              <a:rPr lang="pt-BR" b="1" dirty="0" err="1" smtClean="0">
                <a:solidFill>
                  <a:schemeClr val="bg1"/>
                </a:solidFill>
              </a:rPr>
              <a:t>Island</a:t>
            </a:r>
            <a:endParaRPr lang="pt-BR" b="1" dirty="0">
              <a:solidFill>
                <a:schemeClr val="bg1"/>
              </a:solidFill>
            </a:endParaRPr>
          </a:p>
        </p:txBody>
      </p:sp>
      <p:cxnSp>
        <p:nvCxnSpPr>
          <p:cNvPr id="11" name="Conector de seta reta 10"/>
          <p:cNvCxnSpPr/>
          <p:nvPr/>
        </p:nvCxnSpPr>
        <p:spPr>
          <a:xfrm>
            <a:off x="3563938" y="3933825"/>
            <a:ext cx="3168650" cy="15827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flipH="1">
            <a:off x="3851275" y="549275"/>
            <a:ext cx="1873250" cy="273526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 flipH="1">
            <a:off x="1187450" y="1341438"/>
            <a:ext cx="431800" cy="237490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>
            <a:off x="250825" y="4724400"/>
            <a:ext cx="3241675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ângulo de cantos arredondados 19"/>
          <p:cNvSpPr/>
          <p:nvPr/>
        </p:nvSpPr>
        <p:spPr>
          <a:xfrm>
            <a:off x="5867400" y="404812"/>
            <a:ext cx="2160588" cy="57591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 err="1" smtClean="0">
                <a:solidFill>
                  <a:schemeClr val="bg1"/>
                </a:solidFill>
              </a:rPr>
              <a:t>Amazon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1" name="Retângulo de cantos arredondados 20"/>
          <p:cNvSpPr/>
          <p:nvPr/>
        </p:nvSpPr>
        <p:spPr>
          <a:xfrm>
            <a:off x="468313" y="0"/>
            <a:ext cx="2159000" cy="5486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 smtClean="0">
                <a:solidFill>
                  <a:schemeClr val="bg1"/>
                </a:solidFill>
              </a:rPr>
              <a:t>Tocantins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4932040" y="3356992"/>
            <a:ext cx="4896544" cy="3096344"/>
          </a:xfrm>
          <a:prstGeom prst="ellipse">
            <a:avLst/>
          </a:prstGeom>
          <a:solidFill>
            <a:srgbClr val="72A376">
              <a:alpha val="2509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Mangrove</a:t>
            </a:r>
            <a:endParaRPr lang="pt-BR" b="1" dirty="0"/>
          </a:p>
        </p:txBody>
      </p:sp>
      <p:sp>
        <p:nvSpPr>
          <p:cNvPr id="16" name="Elipse 15"/>
          <p:cNvSpPr/>
          <p:nvPr/>
        </p:nvSpPr>
        <p:spPr>
          <a:xfrm>
            <a:off x="0" y="2780928"/>
            <a:ext cx="2051720" cy="1152128"/>
          </a:xfrm>
          <a:prstGeom prst="ellipse">
            <a:avLst/>
          </a:prstGeom>
          <a:solidFill>
            <a:srgbClr val="72A376">
              <a:alpha val="2509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Mangrove</a:t>
            </a:r>
            <a:endParaRPr lang="pt-BR" b="1" dirty="0"/>
          </a:p>
        </p:txBody>
      </p:sp>
      <p:sp>
        <p:nvSpPr>
          <p:cNvPr id="18" name="Elipse 17"/>
          <p:cNvSpPr/>
          <p:nvPr/>
        </p:nvSpPr>
        <p:spPr>
          <a:xfrm>
            <a:off x="2339752" y="2492896"/>
            <a:ext cx="2808312" cy="2376264"/>
          </a:xfrm>
          <a:prstGeom prst="ellipse">
            <a:avLst/>
          </a:prstGeom>
          <a:solidFill>
            <a:srgbClr val="72A376">
              <a:alpha val="25098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 smtClean="0"/>
              <a:t>Varzea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4" grpId="0" animBg="1"/>
      <p:bldP spid="16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2994" y="274638"/>
            <a:ext cx="8229600" cy="1143000"/>
          </a:xfrm>
        </p:spPr>
        <p:txBody>
          <a:bodyPr/>
          <a:lstStyle/>
          <a:p>
            <a:r>
              <a:rPr lang="pt-BR" dirty="0" smtClean="0"/>
              <a:t>Central - </a:t>
            </a:r>
            <a:r>
              <a:rPr lang="pt-BR" dirty="0" err="1" smtClean="0"/>
              <a:t>Brazil</a:t>
            </a:r>
            <a:endParaRPr lang="pt-BR" dirty="0"/>
          </a:p>
        </p:txBody>
      </p:sp>
      <p:cxnSp>
        <p:nvCxnSpPr>
          <p:cNvPr id="4" name="Conector reto 3"/>
          <p:cNvCxnSpPr/>
          <p:nvPr/>
        </p:nvCxnSpPr>
        <p:spPr>
          <a:xfrm>
            <a:off x="684213" y="2060575"/>
            <a:ext cx="0" cy="44640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/>
          <p:cNvCxnSpPr/>
          <p:nvPr/>
        </p:nvCxnSpPr>
        <p:spPr>
          <a:xfrm>
            <a:off x="684213" y="4365625"/>
            <a:ext cx="8280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23"/>
          <p:cNvSpPr txBox="1">
            <a:spLocks noChangeArrowheads="1"/>
          </p:cNvSpPr>
          <p:nvPr/>
        </p:nvSpPr>
        <p:spPr bwMode="auto">
          <a:xfrm rot="16200000">
            <a:off x="73968" y="2997200"/>
            <a:ext cx="850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/>
              <a:t>Úmido</a:t>
            </a:r>
          </a:p>
        </p:txBody>
      </p:sp>
      <p:sp>
        <p:nvSpPr>
          <p:cNvPr id="7" name="CaixaDeTexto 24"/>
          <p:cNvSpPr txBox="1">
            <a:spLocks noChangeArrowheads="1"/>
          </p:cNvSpPr>
          <p:nvPr/>
        </p:nvSpPr>
        <p:spPr bwMode="auto">
          <a:xfrm rot="16200000">
            <a:off x="143023" y="5013325"/>
            <a:ext cx="711201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/>
              <a:t>Seco</a:t>
            </a:r>
          </a:p>
        </p:txBody>
      </p:sp>
      <p:cxnSp>
        <p:nvCxnSpPr>
          <p:cNvPr id="8" name="Conector reto 7"/>
          <p:cNvCxnSpPr/>
          <p:nvPr/>
        </p:nvCxnSpPr>
        <p:spPr>
          <a:xfrm>
            <a:off x="3635375" y="2276475"/>
            <a:ext cx="0" cy="3455988"/>
          </a:xfrm>
          <a:prstGeom prst="line">
            <a:avLst/>
          </a:prstGeom>
          <a:ln w="28575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6443663" y="2205038"/>
            <a:ext cx="0" cy="3527425"/>
          </a:xfrm>
          <a:prstGeom prst="line">
            <a:avLst/>
          </a:prstGeom>
          <a:ln w="28575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2268538" y="1961654"/>
            <a:ext cx="54721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38"/>
          <p:cNvSpPr txBox="1">
            <a:spLocks noChangeArrowheads="1"/>
          </p:cNvSpPr>
          <p:nvPr/>
        </p:nvSpPr>
        <p:spPr bwMode="auto">
          <a:xfrm>
            <a:off x="4362450" y="1546945"/>
            <a:ext cx="1504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/>
              <a:t>HOLOCENO</a:t>
            </a:r>
          </a:p>
        </p:txBody>
      </p:sp>
      <p:sp>
        <p:nvSpPr>
          <p:cNvPr id="12" name="CaixaDeTexto 39"/>
          <p:cNvSpPr txBox="1">
            <a:spLocks noChangeArrowheads="1"/>
          </p:cNvSpPr>
          <p:nvPr/>
        </p:nvSpPr>
        <p:spPr bwMode="auto">
          <a:xfrm>
            <a:off x="4622800" y="2177554"/>
            <a:ext cx="9781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err="1" smtClean="0"/>
              <a:t>Medium</a:t>
            </a:r>
            <a:endParaRPr lang="pt-BR" dirty="0"/>
          </a:p>
        </p:txBody>
      </p:sp>
      <p:sp>
        <p:nvSpPr>
          <p:cNvPr id="13" name="CaixaDeTexto 40"/>
          <p:cNvSpPr txBox="1">
            <a:spLocks noChangeArrowheads="1"/>
          </p:cNvSpPr>
          <p:nvPr/>
        </p:nvSpPr>
        <p:spPr bwMode="auto">
          <a:xfrm>
            <a:off x="7429520" y="2187079"/>
            <a:ext cx="58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Late</a:t>
            </a:r>
            <a:endParaRPr lang="pt-BR" dirty="0"/>
          </a:p>
        </p:txBody>
      </p:sp>
      <p:sp>
        <p:nvSpPr>
          <p:cNvPr id="14" name="CaixaDeTexto 41"/>
          <p:cNvSpPr txBox="1">
            <a:spLocks noChangeArrowheads="1"/>
          </p:cNvSpPr>
          <p:nvPr/>
        </p:nvSpPr>
        <p:spPr bwMode="auto">
          <a:xfrm>
            <a:off x="1787525" y="2196604"/>
            <a:ext cx="6408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err="1" smtClean="0"/>
              <a:t>Early</a:t>
            </a:r>
            <a:endParaRPr lang="pt-BR" dirty="0"/>
          </a:p>
        </p:txBody>
      </p:sp>
      <p:cxnSp>
        <p:nvCxnSpPr>
          <p:cNvPr id="15" name="Conector reto 14"/>
          <p:cNvCxnSpPr/>
          <p:nvPr/>
        </p:nvCxnSpPr>
        <p:spPr>
          <a:xfrm>
            <a:off x="2268538" y="1961654"/>
            <a:ext cx="0" cy="2873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>
            <a:off x="7740650" y="1961654"/>
            <a:ext cx="0" cy="2873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>
            <a:off x="5076825" y="1817192"/>
            <a:ext cx="0" cy="431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/>
          <p:cNvSpPr/>
          <p:nvPr/>
        </p:nvSpPr>
        <p:spPr>
          <a:xfrm>
            <a:off x="755650" y="6021388"/>
            <a:ext cx="4392613" cy="3603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 sz="1400" b="1" dirty="0">
                <a:solidFill>
                  <a:schemeClr val="bg1"/>
                </a:solidFill>
              </a:rPr>
              <a:t>Salitre (MG): </a:t>
            </a:r>
            <a:r>
              <a:rPr lang="pt-BR" sz="1400" b="1" dirty="0" err="1">
                <a:solidFill>
                  <a:schemeClr val="bg1"/>
                </a:solidFill>
              </a:rPr>
              <a:t>Ledru</a:t>
            </a:r>
            <a:r>
              <a:rPr lang="pt-BR" sz="1400" b="1" dirty="0">
                <a:solidFill>
                  <a:schemeClr val="bg1"/>
                </a:solidFill>
              </a:rPr>
              <a:t> </a:t>
            </a:r>
            <a:r>
              <a:rPr lang="pt-BR" sz="1400" b="1" dirty="0" err="1">
                <a:solidFill>
                  <a:schemeClr val="bg1"/>
                </a:solidFill>
              </a:rPr>
              <a:t>et</a:t>
            </a:r>
            <a:r>
              <a:rPr lang="pt-BR" sz="1400" b="1" dirty="0">
                <a:solidFill>
                  <a:schemeClr val="bg1"/>
                </a:solidFill>
              </a:rPr>
              <a:t> al. (1998)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3708400" y="3933825"/>
            <a:ext cx="3887788" cy="35877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 sz="1400" b="1" dirty="0">
                <a:solidFill>
                  <a:schemeClr val="bg1"/>
                </a:solidFill>
              </a:rPr>
              <a:t>Salitre (MG): </a:t>
            </a:r>
            <a:r>
              <a:rPr lang="pt-BR" sz="1400" b="1" dirty="0" err="1">
                <a:solidFill>
                  <a:schemeClr val="bg1"/>
                </a:solidFill>
              </a:rPr>
              <a:t>Ledru</a:t>
            </a:r>
            <a:r>
              <a:rPr lang="pt-BR" sz="1400" b="1" dirty="0">
                <a:solidFill>
                  <a:schemeClr val="bg1"/>
                </a:solidFill>
              </a:rPr>
              <a:t> </a:t>
            </a:r>
            <a:r>
              <a:rPr lang="pt-BR" sz="1400" b="1" dirty="0" err="1">
                <a:solidFill>
                  <a:schemeClr val="bg1"/>
                </a:solidFill>
              </a:rPr>
              <a:t>et</a:t>
            </a:r>
            <a:r>
              <a:rPr lang="pt-BR" sz="1400" b="1" dirty="0">
                <a:solidFill>
                  <a:schemeClr val="bg1"/>
                </a:solidFill>
              </a:rPr>
              <a:t> al. (1998)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755650" y="5589588"/>
            <a:ext cx="5616575" cy="3603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 sz="1400" b="1" dirty="0">
                <a:solidFill>
                  <a:schemeClr val="bg1"/>
                </a:solidFill>
              </a:rPr>
              <a:t>Piracicaba (SP) e Londrina (PR): </a:t>
            </a:r>
            <a:r>
              <a:rPr lang="pt-BR" sz="1400" b="1" dirty="0" err="1">
                <a:solidFill>
                  <a:schemeClr val="bg1"/>
                </a:solidFill>
              </a:rPr>
              <a:t>Pessenda</a:t>
            </a:r>
            <a:r>
              <a:rPr lang="pt-BR" sz="1400" b="1" dirty="0">
                <a:solidFill>
                  <a:schemeClr val="bg1"/>
                </a:solidFill>
              </a:rPr>
              <a:t> </a:t>
            </a:r>
            <a:r>
              <a:rPr lang="pt-BR" sz="1400" b="1" dirty="0" err="1">
                <a:solidFill>
                  <a:schemeClr val="bg1"/>
                </a:solidFill>
              </a:rPr>
              <a:t>et</a:t>
            </a:r>
            <a:r>
              <a:rPr lang="pt-BR" sz="1400" b="1" dirty="0">
                <a:solidFill>
                  <a:schemeClr val="bg1"/>
                </a:solidFill>
              </a:rPr>
              <a:t> al. 2004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6516689" y="3500438"/>
            <a:ext cx="2231776" cy="36036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 sz="1400" b="1" dirty="0" err="1">
                <a:solidFill>
                  <a:schemeClr val="bg1"/>
                </a:solidFill>
              </a:rPr>
              <a:t>Pessenda</a:t>
            </a:r>
            <a:r>
              <a:rPr lang="pt-BR" sz="1400" b="1" dirty="0">
                <a:solidFill>
                  <a:schemeClr val="bg1"/>
                </a:solidFill>
              </a:rPr>
              <a:t> </a:t>
            </a:r>
            <a:r>
              <a:rPr lang="pt-BR" sz="1400" b="1" dirty="0" err="1">
                <a:solidFill>
                  <a:schemeClr val="bg1"/>
                </a:solidFill>
              </a:rPr>
              <a:t>et</a:t>
            </a:r>
            <a:r>
              <a:rPr lang="pt-BR" sz="1400" b="1" dirty="0">
                <a:solidFill>
                  <a:schemeClr val="bg1"/>
                </a:solidFill>
              </a:rPr>
              <a:t> al. 2004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741363" y="5157788"/>
            <a:ext cx="4046537" cy="3587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 sz="1400" b="1" dirty="0">
                <a:solidFill>
                  <a:schemeClr val="bg1"/>
                </a:solidFill>
              </a:rPr>
              <a:t>Cromínia (GO): </a:t>
            </a:r>
            <a:r>
              <a:rPr lang="pt-BR" sz="1400" b="1" dirty="0" err="1">
                <a:solidFill>
                  <a:schemeClr val="bg1"/>
                </a:solidFill>
              </a:rPr>
              <a:t>Salgado-Labouriau</a:t>
            </a:r>
            <a:r>
              <a:rPr lang="pt-BR" sz="1400" b="1" dirty="0">
                <a:solidFill>
                  <a:schemeClr val="bg1"/>
                </a:solidFill>
              </a:rPr>
              <a:t>, 1997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741363" y="4724400"/>
            <a:ext cx="4191000" cy="36036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 sz="1400" b="1" dirty="0">
                <a:solidFill>
                  <a:schemeClr val="bg1"/>
                </a:solidFill>
              </a:rPr>
              <a:t>Águas emendadas (DF): </a:t>
            </a:r>
            <a:r>
              <a:rPr lang="pt-BR" sz="1400" b="1" dirty="0" err="1">
                <a:solidFill>
                  <a:schemeClr val="bg1"/>
                </a:solidFill>
              </a:rPr>
              <a:t>Ledru</a:t>
            </a:r>
            <a:r>
              <a:rPr lang="pt-BR" sz="1400" b="1" dirty="0">
                <a:solidFill>
                  <a:schemeClr val="bg1"/>
                </a:solidFill>
              </a:rPr>
              <a:t> </a:t>
            </a:r>
            <a:r>
              <a:rPr lang="pt-BR" sz="1400" b="1" dirty="0" err="1">
                <a:solidFill>
                  <a:schemeClr val="bg1"/>
                </a:solidFill>
              </a:rPr>
              <a:t>et</a:t>
            </a:r>
            <a:r>
              <a:rPr lang="pt-BR" sz="1400" b="1" dirty="0">
                <a:solidFill>
                  <a:schemeClr val="bg1"/>
                </a:solidFill>
              </a:rPr>
              <a:t> al. (2009)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4643439" y="2636838"/>
            <a:ext cx="4105026" cy="36036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 sz="1400" b="1" dirty="0">
                <a:solidFill>
                  <a:schemeClr val="bg1"/>
                </a:solidFill>
              </a:rPr>
              <a:t>Águas emendadas (DF): </a:t>
            </a:r>
            <a:r>
              <a:rPr lang="pt-BR" sz="1400" b="1" dirty="0" err="1">
                <a:solidFill>
                  <a:schemeClr val="bg1"/>
                </a:solidFill>
              </a:rPr>
              <a:t>Ledru</a:t>
            </a:r>
            <a:r>
              <a:rPr lang="pt-BR" sz="1400" b="1" dirty="0">
                <a:solidFill>
                  <a:schemeClr val="bg1"/>
                </a:solidFill>
              </a:rPr>
              <a:t> </a:t>
            </a:r>
            <a:r>
              <a:rPr lang="pt-BR" sz="1400" b="1" dirty="0" err="1">
                <a:solidFill>
                  <a:schemeClr val="bg1"/>
                </a:solidFill>
              </a:rPr>
              <a:t>et</a:t>
            </a:r>
            <a:r>
              <a:rPr lang="pt-BR" sz="1400" b="1" dirty="0">
                <a:solidFill>
                  <a:schemeClr val="bg1"/>
                </a:solidFill>
              </a:rPr>
              <a:t> al. (2009)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4932363" y="3068638"/>
            <a:ext cx="3816101" cy="36036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 sz="1400" b="1" dirty="0">
                <a:solidFill>
                  <a:schemeClr val="bg1"/>
                </a:solidFill>
              </a:rPr>
              <a:t>Cromínia (GO): </a:t>
            </a:r>
            <a:r>
              <a:rPr lang="pt-BR" sz="1400" b="1" dirty="0" err="1">
                <a:solidFill>
                  <a:schemeClr val="bg1"/>
                </a:solidFill>
              </a:rPr>
              <a:t>Salgado-Labouriau</a:t>
            </a:r>
            <a:r>
              <a:rPr lang="pt-BR" sz="1400" b="1" dirty="0">
                <a:solidFill>
                  <a:schemeClr val="bg1"/>
                </a:solidFill>
              </a:rPr>
              <a:t>, 1997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2195735" cy="222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Elipse 26"/>
          <p:cNvSpPr/>
          <p:nvPr/>
        </p:nvSpPr>
        <p:spPr>
          <a:xfrm>
            <a:off x="1115616" y="980728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980728"/>
            <a:ext cx="9095207" cy="537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de cantos arredondados 4"/>
          <p:cNvSpPr/>
          <p:nvPr/>
        </p:nvSpPr>
        <p:spPr>
          <a:xfrm>
            <a:off x="5364088" y="1700808"/>
            <a:ext cx="2160588" cy="57591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 smtClean="0">
                <a:solidFill>
                  <a:schemeClr val="bg1"/>
                </a:solidFill>
              </a:rPr>
              <a:t>São Mateus </a:t>
            </a:r>
            <a:r>
              <a:rPr lang="pt-BR" b="1" dirty="0" err="1" smtClean="0">
                <a:solidFill>
                  <a:schemeClr val="bg1"/>
                </a:solidFill>
              </a:rPr>
              <a:t>River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6" name="Retângulo de cantos arredondados 5"/>
          <p:cNvSpPr/>
          <p:nvPr/>
        </p:nvSpPr>
        <p:spPr>
          <a:xfrm>
            <a:off x="395536" y="2852936"/>
            <a:ext cx="2159000" cy="5486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 smtClean="0">
                <a:solidFill>
                  <a:schemeClr val="tx1"/>
                </a:solidFill>
              </a:rPr>
              <a:t>Doce </a:t>
            </a:r>
            <a:r>
              <a:rPr lang="pt-BR" b="1" dirty="0" err="1" smtClean="0">
                <a:solidFill>
                  <a:schemeClr val="tx1"/>
                </a:solidFill>
              </a:rPr>
              <a:t>River</a:t>
            </a:r>
            <a:endParaRPr lang="pt-BR" b="1" dirty="0">
              <a:solidFill>
                <a:schemeClr val="tx1"/>
              </a:solidFill>
            </a:endParaRPr>
          </a:p>
        </p:txBody>
      </p:sp>
      <p:cxnSp>
        <p:nvCxnSpPr>
          <p:cNvPr id="7" name="Conector de seta reta 6"/>
          <p:cNvCxnSpPr/>
          <p:nvPr/>
        </p:nvCxnSpPr>
        <p:spPr>
          <a:xfrm>
            <a:off x="7164288" y="2348880"/>
            <a:ext cx="1368152" cy="216024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>
            <a:off x="1475656" y="3501008"/>
            <a:ext cx="576064" cy="1656184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flipH="1">
            <a:off x="6156176" y="4005064"/>
            <a:ext cx="2304256" cy="14401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H="1">
            <a:off x="3059832" y="5805264"/>
            <a:ext cx="2448272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de cantos arredondados 10"/>
          <p:cNvSpPr/>
          <p:nvPr/>
        </p:nvSpPr>
        <p:spPr>
          <a:xfrm>
            <a:off x="6985000" y="4941168"/>
            <a:ext cx="2159000" cy="575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 err="1" smtClean="0">
                <a:solidFill>
                  <a:schemeClr val="bg1"/>
                </a:solidFill>
              </a:rPr>
              <a:t>Atlantic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err="1" smtClean="0">
                <a:solidFill>
                  <a:schemeClr val="bg1"/>
                </a:solidFill>
              </a:rPr>
              <a:t>Ocean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2913760" y="260648"/>
            <a:ext cx="3357586" cy="57591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 err="1" smtClean="0">
                <a:solidFill>
                  <a:schemeClr val="tx1"/>
                </a:solidFill>
              </a:rPr>
              <a:t>Coastal</a:t>
            </a:r>
            <a:r>
              <a:rPr lang="pt-BR" b="1" dirty="0" smtClean="0">
                <a:solidFill>
                  <a:schemeClr val="tx1"/>
                </a:solidFill>
              </a:rPr>
              <a:t> </a:t>
            </a:r>
            <a:r>
              <a:rPr lang="pt-BR" b="1" dirty="0" err="1" smtClean="0">
                <a:solidFill>
                  <a:schemeClr val="tx1"/>
                </a:solidFill>
              </a:rPr>
              <a:t>plain</a:t>
            </a:r>
            <a:r>
              <a:rPr lang="pt-BR" b="1" dirty="0" smtClean="0">
                <a:solidFill>
                  <a:schemeClr val="tx1"/>
                </a:solidFill>
              </a:rPr>
              <a:t> </a:t>
            </a:r>
            <a:r>
              <a:rPr lang="pt-BR" b="1" dirty="0" err="1" smtClean="0">
                <a:solidFill>
                  <a:schemeClr val="tx1"/>
                </a:solidFill>
              </a:rPr>
              <a:t>of</a:t>
            </a:r>
            <a:r>
              <a:rPr lang="pt-BR" b="1" dirty="0" smtClean="0">
                <a:solidFill>
                  <a:schemeClr val="tx1"/>
                </a:solidFill>
              </a:rPr>
              <a:t> </a:t>
            </a:r>
            <a:r>
              <a:rPr lang="pt-BR" b="1" dirty="0" err="1" smtClean="0">
                <a:solidFill>
                  <a:schemeClr val="tx1"/>
                </a:solidFill>
              </a:rPr>
              <a:t>the</a:t>
            </a:r>
            <a:r>
              <a:rPr lang="pt-BR" b="1" dirty="0" smtClean="0">
                <a:solidFill>
                  <a:schemeClr val="tx1"/>
                </a:solidFill>
              </a:rPr>
              <a:t> Rio Doce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2195736" y="1484784"/>
            <a:ext cx="2159000" cy="5758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 err="1" smtClean="0">
                <a:solidFill>
                  <a:schemeClr val="bg1"/>
                </a:solidFill>
              </a:rPr>
              <a:t>State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err="1" smtClean="0">
                <a:solidFill>
                  <a:schemeClr val="bg1"/>
                </a:solidFill>
              </a:rPr>
              <a:t>of</a:t>
            </a:r>
            <a:r>
              <a:rPr lang="pt-BR" b="1" dirty="0" smtClean="0">
                <a:solidFill>
                  <a:schemeClr val="bg1"/>
                </a:solidFill>
              </a:rPr>
              <a:t> Espírito Santo - </a:t>
            </a:r>
            <a:r>
              <a:rPr lang="pt-BR" b="1" dirty="0" err="1" smtClean="0">
                <a:solidFill>
                  <a:schemeClr val="bg1"/>
                </a:solidFill>
              </a:rPr>
              <a:t>Brazil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4" name="Estrela de 5 pontas 13"/>
          <p:cNvSpPr/>
          <p:nvPr/>
        </p:nvSpPr>
        <p:spPr>
          <a:xfrm>
            <a:off x="4932040" y="3717032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de cantos arredondados 15"/>
          <p:cNvSpPr/>
          <p:nvPr/>
        </p:nvSpPr>
        <p:spPr>
          <a:xfrm>
            <a:off x="4000496" y="3072908"/>
            <a:ext cx="2160588" cy="575915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 err="1" smtClean="0">
                <a:solidFill>
                  <a:schemeClr val="bg1"/>
                </a:solidFill>
              </a:rPr>
              <a:t>Sediment</a:t>
            </a:r>
            <a:r>
              <a:rPr lang="pt-BR" b="1" dirty="0" smtClean="0">
                <a:solidFill>
                  <a:schemeClr val="bg1"/>
                </a:solidFill>
              </a:rPr>
              <a:t> core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18" name="Picture 10" descr="http://notapajos.globo.com/gifwrap.asp?id=113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14" y="6421150"/>
            <a:ext cx="610124" cy="436849"/>
          </a:xfrm>
          <a:prstGeom prst="rect">
            <a:avLst/>
          </a:prstGeom>
          <a:noFill/>
        </p:spPr>
      </p:pic>
      <p:pic>
        <p:nvPicPr>
          <p:cNvPr id="19" name="Picture 4" descr="http://www.denoticia.com.br/wp-content/uploads/2014/07/Poder-S%C3%ADmbol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75262" y="6429396"/>
            <a:ext cx="397332" cy="428604"/>
          </a:xfrm>
          <a:prstGeom prst="rect">
            <a:avLst/>
          </a:prstGeom>
          <a:noFill/>
        </p:spPr>
      </p:pic>
      <p:sp>
        <p:nvSpPr>
          <p:cNvPr id="20" name="Elipse 19"/>
          <p:cNvSpPr/>
          <p:nvPr/>
        </p:nvSpPr>
        <p:spPr>
          <a:xfrm>
            <a:off x="6000760" y="3357562"/>
            <a:ext cx="857256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6749498" y="3059668"/>
            <a:ext cx="2394502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pt-BR" dirty="0" err="1" smtClean="0"/>
              <a:t>Current</a:t>
            </a:r>
            <a:r>
              <a:rPr lang="pt-BR" dirty="0" smtClean="0"/>
              <a:t> Mangrove </a:t>
            </a:r>
            <a:r>
              <a:rPr lang="pt-BR" dirty="0" err="1" smtClean="0"/>
              <a:t>Area</a:t>
            </a:r>
            <a:endParaRPr lang="pt-BR" dirty="0"/>
          </a:p>
        </p:txBody>
      </p:sp>
      <p:sp>
        <p:nvSpPr>
          <p:cNvPr id="22" name="Elipse 21"/>
          <p:cNvSpPr/>
          <p:nvPr/>
        </p:nvSpPr>
        <p:spPr>
          <a:xfrm>
            <a:off x="8224862" y="2366954"/>
            <a:ext cx="857256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/>
          <p:cNvSpPr txBox="1"/>
          <p:nvPr/>
        </p:nvSpPr>
        <p:spPr>
          <a:xfrm>
            <a:off x="3643306" y="6357958"/>
            <a:ext cx="190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França </a:t>
            </a:r>
            <a:r>
              <a:rPr lang="pt-BR" dirty="0" err="1" smtClean="0"/>
              <a:t>et</a:t>
            </a:r>
            <a:r>
              <a:rPr lang="pt-BR" dirty="0" smtClean="0"/>
              <a:t> al., 2013</a:t>
            </a:r>
            <a:endParaRPr lang="pt-BR" dirty="0"/>
          </a:p>
        </p:txBody>
      </p:sp>
      <p:sp>
        <p:nvSpPr>
          <p:cNvPr id="24" name="Estrela de 5 pontas 23"/>
          <p:cNvSpPr/>
          <p:nvPr/>
        </p:nvSpPr>
        <p:spPr>
          <a:xfrm>
            <a:off x="6286512" y="3571876"/>
            <a:ext cx="214314" cy="21431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strela de 5 pontas 24"/>
          <p:cNvSpPr/>
          <p:nvPr/>
        </p:nvSpPr>
        <p:spPr>
          <a:xfrm>
            <a:off x="8572528" y="2428868"/>
            <a:ext cx="214314" cy="214314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strela de 5 pontas 25"/>
          <p:cNvSpPr/>
          <p:nvPr/>
        </p:nvSpPr>
        <p:spPr>
          <a:xfrm>
            <a:off x="1643042" y="5143512"/>
            <a:ext cx="360040" cy="360040"/>
          </a:xfrm>
          <a:prstGeom prst="star5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dirty="0" err="1" smtClean="0"/>
              <a:t>Coastal</a:t>
            </a:r>
            <a:r>
              <a:rPr lang="pt-BR" dirty="0" smtClean="0"/>
              <a:t> </a:t>
            </a:r>
            <a:r>
              <a:rPr lang="pt-BR" dirty="0" err="1" smtClean="0"/>
              <a:t>vegetation</a:t>
            </a:r>
            <a:endParaRPr lang="pt-BR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480889"/>
            <a:ext cx="2880320" cy="2128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113559"/>
            <a:ext cx="2880320" cy="20517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875" y="4077072"/>
            <a:ext cx="2846949" cy="20889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4239418"/>
            <a:ext cx="2664296" cy="19978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7108" y="1552897"/>
            <a:ext cx="2782884" cy="2032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CaixaDeTexto 20"/>
          <p:cNvSpPr txBox="1"/>
          <p:nvPr/>
        </p:nvSpPr>
        <p:spPr>
          <a:xfrm>
            <a:off x="2143635" y="3501008"/>
            <a:ext cx="765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Forest</a:t>
            </a:r>
            <a:endParaRPr lang="pt-BR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5439192" y="3501008"/>
            <a:ext cx="1094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Restinga</a:t>
            </a:r>
            <a:endParaRPr lang="pt-BR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871456" y="6084004"/>
            <a:ext cx="1137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Mangrove</a:t>
            </a:r>
            <a:endParaRPr lang="pt-BR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3786182" y="6084004"/>
            <a:ext cx="1665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Herbaceous</a:t>
            </a:r>
            <a:r>
              <a:rPr lang="pt-BR" dirty="0" smtClean="0"/>
              <a:t> flat</a:t>
            </a:r>
            <a:endParaRPr lang="pt-BR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7018604" y="6084004"/>
            <a:ext cx="806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Varzea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Materials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Methods</a:t>
            </a:r>
            <a:endParaRPr lang="pt-BR" dirty="0"/>
          </a:p>
        </p:txBody>
      </p:sp>
      <p:cxnSp>
        <p:nvCxnSpPr>
          <p:cNvPr id="6" name="Conector reto 5"/>
          <p:cNvCxnSpPr/>
          <p:nvPr/>
        </p:nvCxnSpPr>
        <p:spPr>
          <a:xfrm>
            <a:off x="0" y="6215082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0" descr="http://notapajos.globo.com/gifwrap.asp?id=113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13" y="6275526"/>
            <a:ext cx="813511" cy="582474"/>
          </a:xfrm>
          <a:prstGeom prst="rect">
            <a:avLst/>
          </a:prstGeom>
          <a:noFill/>
        </p:spPr>
      </p:pic>
      <p:pic>
        <p:nvPicPr>
          <p:cNvPr id="8" name="Picture 4" descr="http://www.denoticia.com.br/wp-content/uploads/2014/07/Poder-S%C3%ADmbol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013" y="6286520"/>
            <a:ext cx="529783" cy="571480"/>
          </a:xfrm>
          <a:prstGeom prst="rect">
            <a:avLst/>
          </a:prstGeom>
          <a:noFill/>
        </p:spPr>
      </p:pic>
      <p:sp>
        <p:nvSpPr>
          <p:cNvPr id="9" name="Retângulo de cantos arredondados 8"/>
          <p:cNvSpPr/>
          <p:nvPr/>
        </p:nvSpPr>
        <p:spPr>
          <a:xfrm>
            <a:off x="3277524" y="3068960"/>
            <a:ext cx="2592288" cy="93610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err="1" smtClean="0">
                <a:solidFill>
                  <a:schemeClr val="tx1"/>
                </a:solidFill>
              </a:rPr>
              <a:t>Sampling</a:t>
            </a:r>
            <a:r>
              <a:rPr lang="pt-BR" sz="2000" b="1" dirty="0" smtClean="0">
                <a:solidFill>
                  <a:schemeClr val="tx1"/>
                </a:solidFill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</a:rPr>
              <a:t>and</a:t>
            </a:r>
            <a:r>
              <a:rPr lang="pt-BR" sz="2000" b="1" dirty="0" smtClean="0">
                <a:solidFill>
                  <a:schemeClr val="tx1"/>
                </a:solidFill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</a:rPr>
              <a:t>Laboratory</a:t>
            </a: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10" name="Retângulo de cantos arredondados 9"/>
          <p:cNvSpPr/>
          <p:nvPr/>
        </p:nvSpPr>
        <p:spPr>
          <a:xfrm>
            <a:off x="107504" y="3377732"/>
            <a:ext cx="2808312" cy="6273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err="1" smtClean="0">
                <a:solidFill>
                  <a:schemeClr val="tx1"/>
                </a:solidFill>
              </a:rPr>
              <a:t>Facies</a:t>
            </a:r>
            <a:r>
              <a:rPr lang="pt-BR" sz="2000" b="1" dirty="0" smtClean="0">
                <a:solidFill>
                  <a:schemeClr val="tx1"/>
                </a:solidFill>
              </a:rPr>
              <a:t> (4)</a:t>
            </a: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539552" y="2204864"/>
            <a:ext cx="2592288" cy="6273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err="1" smtClean="0">
                <a:solidFill>
                  <a:schemeClr val="tx1"/>
                </a:solidFill>
              </a:rPr>
              <a:t>X-Ray</a:t>
            </a:r>
            <a:r>
              <a:rPr lang="pt-BR" sz="2000" b="1" dirty="0" smtClean="0">
                <a:solidFill>
                  <a:schemeClr val="tx1"/>
                </a:solidFill>
              </a:rPr>
              <a:t> (6 m)</a:t>
            </a: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3275856" y="1721548"/>
            <a:ext cx="2592288" cy="6273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err="1" smtClean="0">
                <a:solidFill>
                  <a:schemeClr val="tx1"/>
                </a:solidFill>
              </a:rPr>
              <a:t>Grain</a:t>
            </a:r>
            <a:r>
              <a:rPr lang="pt-BR" sz="2000" b="1" dirty="0" smtClean="0">
                <a:solidFill>
                  <a:schemeClr val="tx1"/>
                </a:solidFill>
              </a:rPr>
              <a:t> </a:t>
            </a:r>
            <a:r>
              <a:rPr lang="pt-BR" sz="2000" b="1" dirty="0" err="1" smtClean="0">
                <a:solidFill>
                  <a:schemeClr val="tx1"/>
                </a:solidFill>
              </a:rPr>
              <a:t>size</a:t>
            </a:r>
            <a:r>
              <a:rPr lang="pt-BR" sz="2000" b="1" dirty="0" smtClean="0">
                <a:solidFill>
                  <a:schemeClr val="tx1"/>
                </a:solidFill>
              </a:rPr>
              <a:t> (35) </a:t>
            </a: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6012160" y="2225604"/>
            <a:ext cx="2592288" cy="6273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err="1" smtClean="0">
                <a:solidFill>
                  <a:schemeClr val="tx1"/>
                </a:solidFill>
              </a:rPr>
              <a:t>Palynology</a:t>
            </a:r>
            <a:r>
              <a:rPr lang="pt-BR" sz="2000" b="1" dirty="0" smtClean="0">
                <a:solidFill>
                  <a:schemeClr val="tx1"/>
                </a:solidFill>
              </a:rPr>
              <a:t> (116) </a:t>
            </a: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14" name="Retângulo de cantos arredondados 13"/>
          <p:cNvSpPr/>
          <p:nvPr/>
        </p:nvSpPr>
        <p:spPr>
          <a:xfrm>
            <a:off x="6444208" y="3449740"/>
            <a:ext cx="2592288" cy="6273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err="1" smtClean="0">
                <a:solidFill>
                  <a:schemeClr val="tx1"/>
                </a:solidFill>
              </a:rPr>
              <a:t>Isotopes</a:t>
            </a:r>
            <a:r>
              <a:rPr lang="pt-BR" sz="2000" b="1" dirty="0" smtClean="0">
                <a:solidFill>
                  <a:schemeClr val="tx1"/>
                </a:solidFill>
              </a:rPr>
              <a:t> (232)</a:t>
            </a: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3275856" y="5177932"/>
            <a:ext cx="2592288" cy="6273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err="1" smtClean="0">
                <a:solidFill>
                  <a:schemeClr val="tx1"/>
                </a:solidFill>
              </a:rPr>
              <a:t>Radiocarbon</a:t>
            </a:r>
            <a:r>
              <a:rPr lang="pt-BR" sz="2000" b="1" dirty="0" smtClean="0">
                <a:solidFill>
                  <a:schemeClr val="tx1"/>
                </a:solidFill>
              </a:rPr>
              <a:t> – </a:t>
            </a:r>
            <a:r>
              <a:rPr lang="pt-BR" sz="2000" b="1" baseline="30000" dirty="0" smtClean="0">
                <a:solidFill>
                  <a:schemeClr val="tx1"/>
                </a:solidFill>
              </a:rPr>
              <a:t>14</a:t>
            </a:r>
            <a:r>
              <a:rPr lang="pt-BR" sz="2000" b="1" dirty="0" smtClean="0">
                <a:solidFill>
                  <a:schemeClr val="tx1"/>
                </a:solidFill>
              </a:rPr>
              <a:t>C (5)</a:t>
            </a:r>
            <a:endParaRPr lang="pt-BR" sz="2000" b="1" dirty="0">
              <a:solidFill>
                <a:schemeClr val="tx1"/>
              </a:solidFill>
            </a:endParaRPr>
          </a:p>
        </p:txBody>
      </p:sp>
      <p:cxnSp>
        <p:nvCxnSpPr>
          <p:cNvPr id="16" name="Conector reto 15"/>
          <p:cNvCxnSpPr>
            <a:stCxn id="9" idx="1"/>
            <a:endCxn id="10" idx="3"/>
          </p:cNvCxnSpPr>
          <p:nvPr/>
        </p:nvCxnSpPr>
        <p:spPr>
          <a:xfrm flipH="1">
            <a:off x="2915816" y="3537012"/>
            <a:ext cx="361708" cy="1543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>
            <a:stCxn id="9" idx="3"/>
            <a:endCxn id="14" idx="1"/>
          </p:cNvCxnSpPr>
          <p:nvPr/>
        </p:nvCxnSpPr>
        <p:spPr>
          <a:xfrm>
            <a:off x="5869812" y="3537012"/>
            <a:ext cx="574396" cy="2263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>
            <a:stCxn id="9" idx="0"/>
            <a:endCxn id="11" idx="2"/>
          </p:cNvCxnSpPr>
          <p:nvPr/>
        </p:nvCxnSpPr>
        <p:spPr>
          <a:xfrm flipH="1" flipV="1">
            <a:off x="1835696" y="2832196"/>
            <a:ext cx="2737972" cy="2367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>
            <a:stCxn id="9" idx="0"/>
            <a:endCxn id="13" idx="2"/>
          </p:cNvCxnSpPr>
          <p:nvPr/>
        </p:nvCxnSpPr>
        <p:spPr>
          <a:xfrm flipV="1">
            <a:off x="4573668" y="2852936"/>
            <a:ext cx="2734636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>
            <a:stCxn id="12" idx="2"/>
            <a:endCxn id="9" idx="0"/>
          </p:cNvCxnSpPr>
          <p:nvPr/>
        </p:nvCxnSpPr>
        <p:spPr>
          <a:xfrm>
            <a:off x="4572000" y="2348880"/>
            <a:ext cx="1668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>
            <a:stCxn id="9" idx="2"/>
            <a:endCxn id="15" idx="0"/>
          </p:cNvCxnSpPr>
          <p:nvPr/>
        </p:nvCxnSpPr>
        <p:spPr>
          <a:xfrm flipH="1">
            <a:off x="4572000" y="4005064"/>
            <a:ext cx="1668" cy="11728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4214818"/>
            <a:ext cx="2443937" cy="183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 descr="russian_sampl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4214818"/>
            <a:ext cx="1353333" cy="1906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pt-BR" dirty="0" smtClean="0"/>
              <a:t> Marajó </a:t>
            </a:r>
            <a:r>
              <a:rPr lang="pt-BR" dirty="0" err="1" smtClean="0"/>
              <a:t>Island</a:t>
            </a:r>
            <a:r>
              <a:rPr lang="pt-BR" dirty="0" smtClean="0"/>
              <a:t> (</a:t>
            </a:r>
            <a:r>
              <a:rPr lang="pt-BR" dirty="0" err="1" smtClean="0"/>
              <a:t>Amazon</a:t>
            </a:r>
            <a:r>
              <a:rPr lang="pt-BR" dirty="0" smtClean="0"/>
              <a:t> </a:t>
            </a:r>
            <a:r>
              <a:rPr lang="pt-BR" dirty="0" err="1" smtClean="0"/>
              <a:t>Region</a:t>
            </a:r>
            <a:r>
              <a:rPr lang="pt-BR" dirty="0" smtClean="0"/>
              <a:t>)</a:t>
            </a:r>
            <a:endParaRPr lang="pt-BR" dirty="0"/>
          </a:p>
        </p:txBody>
      </p:sp>
      <p:pic>
        <p:nvPicPr>
          <p:cNvPr id="9" name="Imagem 8" descr="Figur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040" y="2348880"/>
            <a:ext cx="3733679" cy="4080922"/>
          </a:xfrm>
          <a:prstGeom prst="rect">
            <a:avLst/>
          </a:prstGeom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7455" y="1501296"/>
            <a:ext cx="4663018" cy="495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4" name="Conector reto 13"/>
          <p:cNvCxnSpPr/>
          <p:nvPr/>
        </p:nvCxnSpPr>
        <p:spPr>
          <a:xfrm flipV="1">
            <a:off x="1907704" y="4941168"/>
            <a:ext cx="3456384" cy="4320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 flipV="1">
            <a:off x="1763688" y="2060848"/>
            <a:ext cx="3096344" cy="27363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_N_C-13_Early_Holoce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8136904" cy="6258838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3131840" y="4509120"/>
            <a:ext cx="1296144" cy="504056"/>
          </a:xfrm>
          <a:prstGeom prst="ellipse">
            <a:avLst/>
          </a:prstGeom>
          <a:solidFill>
            <a:srgbClr val="72A376">
              <a:alpha val="2509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C_N_C-13_Middle_Holoce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1" y="362460"/>
            <a:ext cx="8062937" cy="6201944"/>
          </a:xfrm>
        </p:spPr>
      </p:pic>
      <p:sp>
        <p:nvSpPr>
          <p:cNvPr id="5" name="Elipse 4"/>
          <p:cNvSpPr/>
          <p:nvPr/>
        </p:nvSpPr>
        <p:spPr>
          <a:xfrm>
            <a:off x="3851920" y="4653136"/>
            <a:ext cx="3312368" cy="648072"/>
          </a:xfrm>
          <a:prstGeom prst="ellipse">
            <a:avLst/>
          </a:prstGeom>
          <a:solidFill>
            <a:srgbClr val="72A376">
              <a:alpha val="2509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479" y="144462"/>
            <a:ext cx="8531993" cy="656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lipse 2"/>
          <p:cNvSpPr/>
          <p:nvPr/>
        </p:nvSpPr>
        <p:spPr>
          <a:xfrm>
            <a:off x="2555776" y="4869160"/>
            <a:ext cx="1800200" cy="576064"/>
          </a:xfrm>
          <a:prstGeom prst="ellipse">
            <a:avLst/>
          </a:prstGeom>
          <a:solidFill>
            <a:srgbClr val="72A376">
              <a:alpha val="2509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lon\Documents\Marlon França\Marlon Franca\UFPA\Mestrado\Marajó Novembro\Imagens\DSC007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772816"/>
            <a:ext cx="5449337" cy="4086475"/>
          </a:xfrm>
          <a:prstGeom prst="rect">
            <a:avLst/>
          </a:prstGeom>
          <a:noFill/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algn="l"/>
            <a:r>
              <a:rPr lang="pt-BR" dirty="0" smtClean="0"/>
              <a:t> Core R-5</a:t>
            </a:r>
            <a:endParaRPr lang="pt-BR" dirty="0"/>
          </a:p>
        </p:txBody>
      </p:sp>
      <p:sp>
        <p:nvSpPr>
          <p:cNvPr id="6" name="Retângulo de cantos arredondados 5"/>
          <p:cNvSpPr/>
          <p:nvPr/>
        </p:nvSpPr>
        <p:spPr>
          <a:xfrm>
            <a:off x="6876256" y="188640"/>
            <a:ext cx="208823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Pará</a:t>
            </a:r>
            <a:endParaRPr lang="pt-BR" dirty="0"/>
          </a:p>
        </p:txBody>
      </p:sp>
      <p:pic>
        <p:nvPicPr>
          <p:cNvPr id="7" name="Imagem 6" descr="LOC_R-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102608"/>
            <a:ext cx="3636264" cy="2755392"/>
          </a:xfrm>
          <a:prstGeom prst="rect">
            <a:avLst/>
          </a:prstGeom>
        </p:spPr>
      </p:pic>
      <p:pic>
        <p:nvPicPr>
          <p:cNvPr id="8" name="Imagem 7" descr="R-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516" y="1685544"/>
            <a:ext cx="8908614" cy="447976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763688" y="2420888"/>
            <a:ext cx="720080" cy="33123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2483768" y="2420888"/>
            <a:ext cx="1224136" cy="33123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3923928" y="2420888"/>
            <a:ext cx="4824536" cy="33123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5" name="Conector de seta reta 14"/>
          <p:cNvCxnSpPr/>
          <p:nvPr/>
        </p:nvCxnSpPr>
        <p:spPr>
          <a:xfrm flipV="1">
            <a:off x="4499992" y="2924944"/>
            <a:ext cx="495672" cy="237626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 flipV="1">
            <a:off x="6660232" y="3789040"/>
            <a:ext cx="216024" cy="165618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flipV="1">
            <a:off x="6660232" y="2924944"/>
            <a:ext cx="144016" cy="57606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 flipH="1" flipV="1">
            <a:off x="8172400" y="2636912"/>
            <a:ext cx="216024" cy="7920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Main</a:t>
            </a:r>
            <a:r>
              <a:rPr lang="pt-BR" dirty="0" smtClean="0"/>
              <a:t> </a:t>
            </a:r>
            <a:r>
              <a:rPr lang="pt-BR" dirty="0" err="1" smtClean="0"/>
              <a:t>Questions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 err="1" smtClean="0"/>
              <a:t>Have</a:t>
            </a:r>
            <a:r>
              <a:rPr lang="pt-BR" dirty="0" smtClean="0"/>
              <a:t> a </a:t>
            </a:r>
            <a:r>
              <a:rPr lang="pt-BR" dirty="0" err="1" smtClean="0"/>
              <a:t>change</a:t>
            </a:r>
            <a:r>
              <a:rPr lang="pt-BR" dirty="0" smtClean="0"/>
              <a:t> </a:t>
            </a:r>
            <a:r>
              <a:rPr lang="pt-BR" dirty="0" err="1" smtClean="0"/>
              <a:t>on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sea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r>
              <a:rPr lang="pt-BR" dirty="0" smtClean="0"/>
              <a:t>?</a:t>
            </a:r>
          </a:p>
          <a:p>
            <a:pPr algn="just"/>
            <a:r>
              <a:rPr lang="pt-BR" dirty="0" err="1" smtClean="0"/>
              <a:t>Have</a:t>
            </a:r>
            <a:r>
              <a:rPr lang="pt-BR" dirty="0" smtClean="0"/>
              <a:t> a </a:t>
            </a:r>
            <a:r>
              <a:rPr lang="pt-BR" dirty="0" err="1" smtClean="0"/>
              <a:t>climatic</a:t>
            </a:r>
            <a:r>
              <a:rPr lang="pt-BR" dirty="0" smtClean="0"/>
              <a:t> </a:t>
            </a:r>
            <a:r>
              <a:rPr lang="pt-BR" dirty="0" err="1" smtClean="0"/>
              <a:t>change</a:t>
            </a:r>
            <a:r>
              <a:rPr lang="pt-BR" dirty="0" smtClean="0"/>
              <a:t>?</a:t>
            </a:r>
          </a:p>
          <a:p>
            <a:pPr algn="just"/>
            <a:r>
              <a:rPr lang="pt-BR" dirty="0" err="1" smtClean="0"/>
              <a:t>How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vegetation</a:t>
            </a:r>
            <a:r>
              <a:rPr lang="pt-BR" dirty="0" smtClean="0"/>
              <a:t> </a:t>
            </a:r>
            <a:r>
              <a:rPr lang="pt-BR" dirty="0" err="1" smtClean="0"/>
              <a:t>reply</a:t>
            </a:r>
            <a:r>
              <a:rPr lang="pt-BR" dirty="0" smtClean="0"/>
              <a:t> </a:t>
            </a:r>
            <a:r>
              <a:rPr lang="pt-BR" dirty="0" err="1" smtClean="0"/>
              <a:t>those</a:t>
            </a:r>
            <a:r>
              <a:rPr lang="pt-BR" dirty="0" smtClean="0"/>
              <a:t> </a:t>
            </a:r>
            <a:r>
              <a:rPr lang="pt-BR" dirty="0" err="1" smtClean="0"/>
              <a:t>changes</a:t>
            </a:r>
            <a:r>
              <a:rPr lang="pt-BR" dirty="0" smtClean="0"/>
              <a:t>?</a:t>
            </a:r>
          </a:p>
          <a:p>
            <a:pPr algn="just"/>
            <a:r>
              <a:rPr lang="pt-BR" dirty="0" err="1" smtClean="0"/>
              <a:t>Why</a:t>
            </a:r>
            <a:r>
              <a:rPr lang="pt-BR" dirty="0" smtClean="0"/>
              <a:t> use </a:t>
            </a:r>
            <a:r>
              <a:rPr lang="pt-BR" dirty="0" err="1" smtClean="0"/>
              <a:t>the</a:t>
            </a:r>
            <a:r>
              <a:rPr lang="pt-BR" dirty="0" smtClean="0"/>
              <a:t> mangroves?</a:t>
            </a:r>
          </a:p>
          <a:p>
            <a:endParaRPr lang="pt-BR" dirty="0"/>
          </a:p>
        </p:txBody>
      </p:sp>
      <p:pic>
        <p:nvPicPr>
          <p:cNvPr id="23554" name="Picture 2" descr="http://umbrasileironarussia.com/wp-content/uploads/2013/09/p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4000504"/>
            <a:ext cx="2164569" cy="2156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Conector reto 4"/>
          <p:cNvCxnSpPr/>
          <p:nvPr/>
        </p:nvCxnSpPr>
        <p:spPr>
          <a:xfrm>
            <a:off x="0" y="6215082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0" descr="http://notapajos.globo.com/gifwrap.asp?id=113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13" y="6275526"/>
            <a:ext cx="813511" cy="582474"/>
          </a:xfrm>
          <a:prstGeom prst="rect">
            <a:avLst/>
          </a:prstGeom>
          <a:noFill/>
        </p:spPr>
      </p:pic>
      <p:pic>
        <p:nvPicPr>
          <p:cNvPr id="7" name="Picture 4" descr="http://www.denoticia.com.br/wp-content/uploads/2014/07/Poder-S%C3%ADmbol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013" y="6286520"/>
            <a:ext cx="529783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Early_Holoce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0944" y="4017264"/>
            <a:ext cx="6163056" cy="2840736"/>
          </a:xfrm>
          <a:prstGeom prst="rect">
            <a:avLst/>
          </a:prstGeom>
        </p:spPr>
      </p:pic>
      <p:pic>
        <p:nvPicPr>
          <p:cNvPr id="4" name="Imagem 3" descr="Middle_Holoce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04864"/>
            <a:ext cx="6129528" cy="3035808"/>
          </a:xfrm>
          <a:prstGeom prst="rect">
            <a:avLst/>
          </a:prstGeom>
        </p:spPr>
      </p:pic>
      <p:pic>
        <p:nvPicPr>
          <p:cNvPr id="5" name="Imagem 4" descr="Late_Holoce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93136" y="0"/>
            <a:ext cx="6150864" cy="2846832"/>
          </a:xfrm>
          <a:prstGeom prst="rect">
            <a:avLst/>
          </a:prstGeom>
        </p:spPr>
      </p:pic>
      <p:pic>
        <p:nvPicPr>
          <p:cNvPr id="6" name="Imagem 5" descr="Tre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8944" y="5445224"/>
            <a:ext cx="1426464" cy="1130808"/>
          </a:xfrm>
          <a:prstGeom prst="rect">
            <a:avLst/>
          </a:prstGeom>
        </p:spPr>
      </p:pic>
      <p:pic>
        <p:nvPicPr>
          <p:cNvPr id="7" name="Imagem 6" descr="Wat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75944" y="5589240"/>
            <a:ext cx="1258824" cy="713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624"/>
            <a:ext cx="10629900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 descr="Figura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452" y="44624"/>
            <a:ext cx="9063548" cy="6813376"/>
          </a:xfrm>
          <a:prstGeom prst="rect">
            <a:avLst/>
          </a:prstGeom>
        </p:spPr>
      </p:pic>
      <p:pic>
        <p:nvPicPr>
          <p:cNvPr id="31746" name="Picture 2" descr="Pra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0688"/>
            <a:ext cx="9242016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de cantos arredondados 6"/>
          <p:cNvSpPr/>
          <p:nvPr/>
        </p:nvSpPr>
        <p:spPr>
          <a:xfrm>
            <a:off x="5220072" y="1484784"/>
            <a:ext cx="432048" cy="1512168"/>
          </a:xfrm>
          <a:prstGeom prst="roundRect">
            <a:avLst/>
          </a:prstGeom>
          <a:solidFill>
            <a:srgbClr val="72A376">
              <a:alpha val="2509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6215074" y="1142984"/>
            <a:ext cx="1714512" cy="28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solidFill>
                  <a:schemeClr val="tx1"/>
                </a:solidFill>
              </a:rPr>
              <a:t>Mangrove - </a:t>
            </a:r>
            <a:r>
              <a:rPr lang="pt-BR" sz="1600" dirty="0" err="1" smtClean="0">
                <a:solidFill>
                  <a:schemeClr val="tx1"/>
                </a:solidFill>
              </a:rPr>
              <a:t>today</a:t>
            </a: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5929322" y="2928934"/>
            <a:ext cx="2214578" cy="28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Sandy </a:t>
            </a:r>
            <a:r>
              <a:rPr lang="pt-BR" dirty="0" err="1" smtClean="0">
                <a:solidFill>
                  <a:schemeClr val="tx1"/>
                </a:solidFill>
              </a:rPr>
              <a:t>sediments</a:t>
            </a:r>
            <a:endParaRPr lang="pt-B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5804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BR" dirty="0" smtClean="0"/>
              <a:t>Doce </a:t>
            </a:r>
            <a:r>
              <a:rPr lang="pt-BR" dirty="0" err="1" smtClean="0"/>
              <a:t>River</a:t>
            </a:r>
            <a:r>
              <a:rPr lang="pt-BR" dirty="0" smtClean="0"/>
              <a:t> (SE – </a:t>
            </a:r>
            <a:r>
              <a:rPr lang="pt-BR" dirty="0" err="1" smtClean="0"/>
              <a:t>Brazil</a:t>
            </a:r>
            <a:r>
              <a:rPr lang="pt-BR" dirty="0" smtClean="0"/>
              <a:t>)</a:t>
            </a:r>
            <a:endParaRPr lang="pt-BR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2617787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7888" y="115888"/>
            <a:ext cx="3186112" cy="6642100"/>
          </a:xfrm>
          <a:prstGeom prst="rect">
            <a:avLst/>
          </a:prstGeom>
          <a:noFill/>
          <a:ln w="6350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938" y="3103563"/>
            <a:ext cx="2301875" cy="1765300"/>
          </a:xfrm>
          <a:prstGeom prst="rect">
            <a:avLst/>
          </a:prstGeom>
          <a:noFill/>
          <a:ln w="6350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 cstate="print"/>
          <a:srcRect r="5475"/>
          <a:stretch>
            <a:fillRect/>
          </a:stretch>
        </p:blipFill>
        <p:spPr bwMode="auto">
          <a:xfrm>
            <a:off x="3563938" y="5013325"/>
            <a:ext cx="2301875" cy="885825"/>
          </a:xfrm>
          <a:prstGeom prst="rect">
            <a:avLst/>
          </a:prstGeom>
          <a:noFill/>
          <a:ln w="6350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6" cstate="print"/>
          <a:srcRect l="1945" r="9880"/>
          <a:stretch>
            <a:fillRect/>
          </a:stretch>
        </p:blipFill>
        <p:spPr bwMode="auto">
          <a:xfrm>
            <a:off x="3563938" y="6029325"/>
            <a:ext cx="2301875" cy="712788"/>
          </a:xfrm>
          <a:prstGeom prst="rect">
            <a:avLst/>
          </a:prstGeom>
          <a:noFill/>
          <a:ln w="6350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7" cstate="print"/>
          <a:srcRect l="3909" r="369"/>
          <a:stretch>
            <a:fillRect/>
          </a:stretch>
        </p:blipFill>
        <p:spPr bwMode="auto">
          <a:xfrm>
            <a:off x="1128713" y="5734050"/>
            <a:ext cx="2160587" cy="993775"/>
          </a:xfrm>
          <a:prstGeom prst="rect">
            <a:avLst/>
          </a:prstGeom>
          <a:noFill/>
          <a:ln w="6350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2021160"/>
            <a:ext cx="60039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Estrela de 5 pontas 9"/>
          <p:cNvSpPr/>
          <p:nvPr/>
        </p:nvSpPr>
        <p:spPr>
          <a:xfrm>
            <a:off x="8244408" y="188640"/>
            <a:ext cx="504056" cy="43204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8142596" y="50480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LI34</a:t>
            </a:r>
            <a:endParaRPr lang="pt-B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Li01_Are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3529" y="2101596"/>
            <a:ext cx="8322960" cy="377567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l"/>
            <a:r>
              <a:rPr lang="pt-BR" dirty="0" smtClean="0"/>
              <a:t>Dados </a:t>
            </a:r>
            <a:r>
              <a:rPr lang="pt-BR" dirty="0" err="1" smtClean="0"/>
              <a:t>paleoambientais</a:t>
            </a:r>
            <a:r>
              <a:rPr lang="pt-BR" dirty="0" smtClean="0"/>
              <a:t> (LI-01)</a:t>
            </a:r>
            <a:endParaRPr lang="pt-BR" dirty="0"/>
          </a:p>
        </p:txBody>
      </p:sp>
      <p:sp>
        <p:nvSpPr>
          <p:cNvPr id="4" name="Retângulo de cantos arredondados 3"/>
          <p:cNvSpPr/>
          <p:nvPr/>
        </p:nvSpPr>
        <p:spPr>
          <a:xfrm>
            <a:off x="6876256" y="188640"/>
            <a:ext cx="208823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Espírito Santo</a:t>
            </a:r>
            <a:endParaRPr lang="pt-B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1" y="1473644"/>
            <a:ext cx="9180512" cy="526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tângulo 5"/>
          <p:cNvSpPr/>
          <p:nvPr/>
        </p:nvSpPr>
        <p:spPr>
          <a:xfrm>
            <a:off x="1907704" y="2348880"/>
            <a:ext cx="6840760" cy="2376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leistocene_Do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20312" y="3468624"/>
            <a:ext cx="5123688" cy="3389376"/>
          </a:xfrm>
          <a:prstGeom prst="rect">
            <a:avLst/>
          </a:prstGeom>
        </p:spPr>
      </p:pic>
      <p:pic>
        <p:nvPicPr>
          <p:cNvPr id="4" name="Imagem 3" descr="Early_Holoce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60176"/>
            <a:ext cx="5151120" cy="3121152"/>
          </a:xfrm>
          <a:prstGeom prst="rect">
            <a:avLst/>
          </a:prstGeom>
        </p:spPr>
      </p:pic>
      <p:pic>
        <p:nvPicPr>
          <p:cNvPr id="5" name="Imagem 4" descr="Mid_Holocen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14216" y="1126224"/>
            <a:ext cx="5129784" cy="3166872"/>
          </a:xfrm>
          <a:prstGeom prst="rect">
            <a:avLst/>
          </a:prstGeom>
        </p:spPr>
      </p:pic>
      <p:pic>
        <p:nvPicPr>
          <p:cNvPr id="6" name="Imagem 5" descr="Presen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5163312" cy="3154680"/>
          </a:xfrm>
          <a:prstGeom prst="rect">
            <a:avLst/>
          </a:prstGeom>
        </p:spPr>
      </p:pic>
      <p:sp>
        <p:nvSpPr>
          <p:cNvPr id="7" name="Retângulo de cantos arredondados 6"/>
          <p:cNvSpPr/>
          <p:nvPr/>
        </p:nvSpPr>
        <p:spPr>
          <a:xfrm>
            <a:off x="6072198" y="357166"/>
            <a:ext cx="295232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Doce </a:t>
            </a:r>
            <a:r>
              <a:rPr lang="pt-BR" dirty="0" err="1" smtClean="0"/>
              <a:t>River</a:t>
            </a:r>
            <a:endParaRPr lang="pt-BR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2" y="-27384"/>
            <a:ext cx="4968552" cy="5412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m 10" descr="NRM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-27384"/>
            <a:ext cx="811890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7305035" y="1124744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Martin </a:t>
            </a:r>
            <a:r>
              <a:rPr lang="pt-BR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pt-BR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al. 2003</a:t>
            </a:r>
            <a:endParaRPr lang="pt-B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236296" y="2924944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Angulo </a:t>
            </a:r>
            <a:r>
              <a:rPr lang="pt-BR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pt-BR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al. 2006</a:t>
            </a:r>
            <a:endParaRPr lang="pt-B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4644008" y="0"/>
            <a:ext cx="648072" cy="5486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3563888" y="908720"/>
            <a:ext cx="648072" cy="5486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Holocene</a:t>
            </a:r>
            <a:r>
              <a:rPr lang="pt-BR" dirty="0" smtClean="0"/>
              <a:t> – </a:t>
            </a:r>
            <a:r>
              <a:rPr lang="pt-BR" dirty="0" err="1" smtClean="0"/>
              <a:t>Sea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/>
          </a:p>
        </p:txBody>
      </p:sp>
      <p:pic>
        <p:nvPicPr>
          <p:cNvPr id="4" name="Espaço Reservado para Conteúdo 3" descr="Sea_level_fluctuation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7" y="2357430"/>
            <a:ext cx="9112983" cy="3021787"/>
          </a:xfrm>
        </p:spPr>
      </p:pic>
      <p:cxnSp>
        <p:nvCxnSpPr>
          <p:cNvPr id="5" name="Conector reto 4"/>
          <p:cNvCxnSpPr/>
          <p:nvPr/>
        </p:nvCxnSpPr>
        <p:spPr>
          <a:xfrm>
            <a:off x="0" y="6215082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0" descr="http://notapajos.globo.com/gifwrap.asp?id=113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13" y="6275526"/>
            <a:ext cx="813511" cy="582474"/>
          </a:xfrm>
          <a:prstGeom prst="rect">
            <a:avLst/>
          </a:prstGeom>
          <a:noFill/>
        </p:spPr>
      </p:pic>
      <p:pic>
        <p:nvPicPr>
          <p:cNvPr id="7" name="Picture 4" descr="http://www.denoticia.com.br/wp-content/uploads/2014/07/Poder-S%C3%ADmbol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013" y="6286520"/>
            <a:ext cx="529783" cy="571480"/>
          </a:xfrm>
          <a:prstGeom prst="rect">
            <a:avLst/>
          </a:prstGeom>
          <a:noFill/>
        </p:spPr>
      </p:pic>
      <p:pic>
        <p:nvPicPr>
          <p:cNvPr id="8" name="Imagem 7" descr="Brazil_Direction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7544" y="0"/>
            <a:ext cx="2036456" cy="1956333"/>
          </a:xfrm>
          <a:prstGeom prst="rect">
            <a:avLst/>
          </a:prstGeom>
        </p:spPr>
      </p:pic>
      <p:sp>
        <p:nvSpPr>
          <p:cNvPr id="9" name="Estrela de 5 pontas 8"/>
          <p:cNvSpPr/>
          <p:nvPr/>
        </p:nvSpPr>
        <p:spPr>
          <a:xfrm>
            <a:off x="8358214" y="285728"/>
            <a:ext cx="214314" cy="21431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strela de 5 pontas 9"/>
          <p:cNvSpPr/>
          <p:nvPr/>
        </p:nvSpPr>
        <p:spPr>
          <a:xfrm>
            <a:off x="8715404" y="857232"/>
            <a:ext cx="214314" cy="21431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strela de 5 pontas 10"/>
          <p:cNvSpPr/>
          <p:nvPr/>
        </p:nvSpPr>
        <p:spPr>
          <a:xfrm>
            <a:off x="8858280" y="500042"/>
            <a:ext cx="214314" cy="21431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strela de 5 pontas 11"/>
          <p:cNvSpPr/>
          <p:nvPr/>
        </p:nvSpPr>
        <p:spPr>
          <a:xfrm>
            <a:off x="8215338" y="1500174"/>
            <a:ext cx="214314" cy="21431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Holocene</a:t>
            </a:r>
            <a:r>
              <a:rPr lang="pt-BR" dirty="0" smtClean="0"/>
              <a:t> - </a:t>
            </a:r>
            <a:r>
              <a:rPr lang="pt-BR" dirty="0" err="1" smtClean="0"/>
              <a:t>Results</a:t>
            </a:r>
            <a:endParaRPr lang="pt-BR" dirty="0"/>
          </a:p>
        </p:txBody>
      </p:sp>
      <p:cxnSp>
        <p:nvCxnSpPr>
          <p:cNvPr id="5" name="Conector reto 4"/>
          <p:cNvCxnSpPr/>
          <p:nvPr/>
        </p:nvCxnSpPr>
        <p:spPr>
          <a:xfrm>
            <a:off x="0" y="6215082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0" descr="http://notapajos.globo.com/gifwrap.asp?id=113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13" y="6275526"/>
            <a:ext cx="813511" cy="582474"/>
          </a:xfrm>
          <a:prstGeom prst="rect">
            <a:avLst/>
          </a:prstGeom>
          <a:noFill/>
        </p:spPr>
      </p:pic>
      <p:pic>
        <p:nvPicPr>
          <p:cNvPr id="7" name="Picture 4" descr="http://www.denoticia.com.br/wp-content/uploads/2014/07/Poder-S%C3%ADmbol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013" y="6286520"/>
            <a:ext cx="529783" cy="571480"/>
          </a:xfrm>
          <a:prstGeom prst="rect">
            <a:avLst/>
          </a:prstGeom>
          <a:noFill/>
        </p:spPr>
      </p:pic>
      <p:pic>
        <p:nvPicPr>
          <p:cNvPr id="9" name="Espaço Reservado para Conteúdo 8" descr="Pollen_R5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644" y="2214554"/>
            <a:ext cx="9114356" cy="3308014"/>
          </a:xfrm>
        </p:spPr>
      </p:pic>
      <p:pic>
        <p:nvPicPr>
          <p:cNvPr id="10" name="Imagem 9" descr="Brazil_Marajó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4931" y="0"/>
            <a:ext cx="1859070" cy="1785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Holocene</a:t>
            </a:r>
            <a:r>
              <a:rPr lang="pt-BR" dirty="0" smtClean="0"/>
              <a:t> - </a:t>
            </a:r>
            <a:r>
              <a:rPr lang="pt-BR" dirty="0" err="1" smtClean="0"/>
              <a:t>Results</a:t>
            </a:r>
            <a:endParaRPr lang="pt-BR" dirty="0"/>
          </a:p>
        </p:txBody>
      </p:sp>
      <p:pic>
        <p:nvPicPr>
          <p:cNvPr id="4" name="Espaço Reservado para Conteúdo 3" descr="Pollen_LA_Maraj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44" y="2214554"/>
            <a:ext cx="9114356" cy="3308013"/>
          </a:xfrm>
        </p:spPr>
      </p:pic>
      <p:pic>
        <p:nvPicPr>
          <p:cNvPr id="6" name="Imagem 5" descr="Brazil_Marajó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931" y="0"/>
            <a:ext cx="1859070" cy="1785926"/>
          </a:xfrm>
          <a:prstGeom prst="rect">
            <a:avLst/>
          </a:prstGeom>
        </p:spPr>
      </p:pic>
      <p:cxnSp>
        <p:nvCxnSpPr>
          <p:cNvPr id="7" name="Conector reto 6"/>
          <p:cNvCxnSpPr/>
          <p:nvPr/>
        </p:nvCxnSpPr>
        <p:spPr>
          <a:xfrm>
            <a:off x="0" y="6215082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0" descr="http://notapajos.globo.com/gifwrap.asp?id=113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13" y="6275526"/>
            <a:ext cx="813511" cy="582474"/>
          </a:xfrm>
          <a:prstGeom prst="rect">
            <a:avLst/>
          </a:prstGeom>
          <a:noFill/>
        </p:spPr>
      </p:pic>
      <p:pic>
        <p:nvPicPr>
          <p:cNvPr id="9" name="Picture 4" descr="http://www.denoticia.com.br/wp-content/uploads/2014/07/Poder-S%C3%ADmbol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013" y="6286520"/>
            <a:ext cx="529783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Holocene</a:t>
            </a:r>
            <a:r>
              <a:rPr lang="pt-BR" dirty="0" smtClean="0"/>
              <a:t> - </a:t>
            </a:r>
            <a:r>
              <a:rPr lang="pt-BR" dirty="0" err="1" smtClean="0"/>
              <a:t>Results</a:t>
            </a:r>
            <a:endParaRPr lang="pt-BR" dirty="0"/>
          </a:p>
        </p:txBody>
      </p:sp>
      <p:pic>
        <p:nvPicPr>
          <p:cNvPr id="4" name="Espaço Reservado para Conteúdo 3" descr="Pollen_LB_Maraj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44" y="2214554"/>
            <a:ext cx="9114356" cy="3308014"/>
          </a:xfrm>
        </p:spPr>
      </p:pic>
      <p:pic>
        <p:nvPicPr>
          <p:cNvPr id="5" name="Imagem 4" descr="Brazil_Marajó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931" y="0"/>
            <a:ext cx="1859070" cy="178592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6215082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0" descr="http://notapajos.globo.com/gifwrap.asp?id=113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13" y="6275526"/>
            <a:ext cx="813511" cy="582474"/>
          </a:xfrm>
          <a:prstGeom prst="rect">
            <a:avLst/>
          </a:prstGeom>
          <a:noFill/>
        </p:spPr>
      </p:pic>
      <p:pic>
        <p:nvPicPr>
          <p:cNvPr id="8" name="Picture 4" descr="http://www.denoticia.com.br/wp-content/uploads/2014/07/Poder-S%C3%ADmbol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013" y="6286520"/>
            <a:ext cx="529783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Holocene</a:t>
            </a:r>
            <a:r>
              <a:rPr lang="pt-BR" dirty="0" smtClean="0"/>
              <a:t> - </a:t>
            </a:r>
            <a:r>
              <a:rPr lang="pt-BR" dirty="0" err="1" smtClean="0"/>
              <a:t>Results</a:t>
            </a:r>
            <a:endParaRPr lang="pt-BR" dirty="0"/>
          </a:p>
        </p:txBody>
      </p:sp>
      <p:pic>
        <p:nvPicPr>
          <p:cNvPr id="4" name="Espaço Reservado para Conteúdo 3" descr="Pollen_LA_1_Maraj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43" y="2214554"/>
            <a:ext cx="9054113" cy="3286148"/>
          </a:xfrm>
        </p:spPr>
      </p:pic>
      <p:pic>
        <p:nvPicPr>
          <p:cNvPr id="5" name="Imagem 4" descr="Brazil_Marajó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931" y="0"/>
            <a:ext cx="1859070" cy="178592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6215082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0" descr="http://notapajos.globo.com/gifwrap.asp?id=113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13" y="6275526"/>
            <a:ext cx="813511" cy="582474"/>
          </a:xfrm>
          <a:prstGeom prst="rect">
            <a:avLst/>
          </a:prstGeom>
          <a:noFill/>
        </p:spPr>
      </p:pic>
      <p:pic>
        <p:nvPicPr>
          <p:cNvPr id="8" name="Picture 4" descr="http://www.denoticia.com.br/wp-content/uploads/2014/07/Poder-S%C3%ADmbol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013" y="6286520"/>
            <a:ext cx="529783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Mangroves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525963"/>
          </a:xfrm>
        </p:spPr>
        <p:txBody>
          <a:bodyPr/>
          <a:lstStyle/>
          <a:p>
            <a:pPr algn="just"/>
            <a:r>
              <a:rPr lang="en-US" dirty="0" smtClean="0"/>
              <a:t>Are various kinds of trees and shrubs that grow in saline coastal sediment habitats in the </a:t>
            </a:r>
            <a:r>
              <a:rPr lang="en-US" dirty="0" smtClean="0">
                <a:solidFill>
                  <a:srgbClr val="FF0000"/>
                </a:solidFill>
              </a:rPr>
              <a:t>tropics</a:t>
            </a:r>
            <a:r>
              <a:rPr lang="en-US" dirty="0" smtClean="0"/>
              <a:t> and </a:t>
            </a:r>
            <a:r>
              <a:rPr lang="en-US" dirty="0" smtClean="0">
                <a:solidFill>
                  <a:srgbClr val="FF0000"/>
                </a:solidFill>
              </a:rPr>
              <a:t>subtropics</a:t>
            </a:r>
            <a:endParaRPr lang="pt-BR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pt-BR" dirty="0"/>
          </a:p>
        </p:txBody>
      </p:sp>
      <p:pic>
        <p:nvPicPr>
          <p:cNvPr id="4" name="Picture 2" descr="http://farm3.static.flickr.com/2331/4515367234_c92b15540c_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238" y="2928934"/>
            <a:ext cx="8249397" cy="262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ector reto 4"/>
          <p:cNvCxnSpPr/>
          <p:nvPr/>
        </p:nvCxnSpPr>
        <p:spPr>
          <a:xfrm>
            <a:off x="0" y="6215082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0" descr="http://notapajos.globo.com/gifwrap.asp?id=113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13" y="6275526"/>
            <a:ext cx="813511" cy="582474"/>
          </a:xfrm>
          <a:prstGeom prst="rect">
            <a:avLst/>
          </a:prstGeom>
          <a:noFill/>
        </p:spPr>
      </p:pic>
      <p:pic>
        <p:nvPicPr>
          <p:cNvPr id="7" name="Picture 4" descr="http://www.denoticia.com.br/wp-content/uploads/2014/07/Poder-S%C3%ADmbol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013" y="6286520"/>
            <a:ext cx="529783" cy="571480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4573374" y="5500702"/>
            <a:ext cx="47135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dirty="0" err="1" smtClean="0"/>
              <a:t>Rhizophora</a:t>
            </a:r>
            <a:r>
              <a:rPr lang="pt-BR" sz="2200" dirty="0" smtClean="0"/>
              <a:t>, </a:t>
            </a:r>
            <a:r>
              <a:rPr lang="pt-BR" sz="2200" dirty="0" err="1" smtClean="0"/>
              <a:t>Avicennia</a:t>
            </a:r>
            <a:r>
              <a:rPr lang="pt-BR" sz="2200" dirty="0" smtClean="0"/>
              <a:t> </a:t>
            </a:r>
            <a:r>
              <a:rPr lang="pt-BR" sz="2200" dirty="0" err="1" smtClean="0"/>
              <a:t>and</a:t>
            </a:r>
            <a:r>
              <a:rPr lang="pt-BR" sz="2200" dirty="0" smtClean="0"/>
              <a:t> </a:t>
            </a:r>
            <a:r>
              <a:rPr lang="pt-BR" sz="2200" dirty="0" err="1" smtClean="0"/>
              <a:t>Laguncularia</a:t>
            </a:r>
            <a:endParaRPr lang="pt-BR" sz="2200" dirty="0"/>
          </a:p>
        </p:txBody>
      </p:sp>
      <p:cxnSp>
        <p:nvCxnSpPr>
          <p:cNvPr id="10" name="Conector angulado 9"/>
          <p:cNvCxnSpPr/>
          <p:nvPr/>
        </p:nvCxnSpPr>
        <p:spPr>
          <a:xfrm>
            <a:off x="3071802" y="4357694"/>
            <a:ext cx="1571636" cy="1357322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de cantos arredondados 10"/>
          <p:cNvSpPr/>
          <p:nvPr/>
        </p:nvSpPr>
        <p:spPr>
          <a:xfrm>
            <a:off x="6929454" y="-24"/>
            <a:ext cx="2214578" cy="35719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Background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Estrela de 5 pontas 11"/>
          <p:cNvSpPr/>
          <p:nvPr/>
        </p:nvSpPr>
        <p:spPr>
          <a:xfrm>
            <a:off x="2497448" y="4354844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strela de 5 pontas 12"/>
          <p:cNvSpPr/>
          <p:nvPr/>
        </p:nvSpPr>
        <p:spPr>
          <a:xfrm>
            <a:off x="2283134" y="3997654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6" name="Conector reto 15"/>
          <p:cNvCxnSpPr/>
          <p:nvPr/>
        </p:nvCxnSpPr>
        <p:spPr>
          <a:xfrm>
            <a:off x="2786050" y="4143380"/>
            <a:ext cx="285752" cy="158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>
            <a:off x="2800564" y="4500570"/>
            <a:ext cx="285752" cy="158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rot="5400000">
            <a:off x="2893207" y="4321975"/>
            <a:ext cx="357190" cy="158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Holocene</a:t>
            </a:r>
            <a:r>
              <a:rPr lang="pt-BR" dirty="0" smtClean="0"/>
              <a:t> - </a:t>
            </a:r>
            <a:r>
              <a:rPr lang="pt-BR" dirty="0" err="1" smtClean="0"/>
              <a:t>Results</a:t>
            </a:r>
            <a:endParaRPr lang="pt-BR" dirty="0"/>
          </a:p>
        </p:txBody>
      </p:sp>
      <p:pic>
        <p:nvPicPr>
          <p:cNvPr id="4" name="Espaço Reservado para Conteúdo 3" descr="Pollen_MAC_AP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44" y="2214554"/>
            <a:ext cx="9054112" cy="3286148"/>
          </a:xfrm>
        </p:spPr>
      </p:pic>
      <p:cxnSp>
        <p:nvCxnSpPr>
          <p:cNvPr id="6" name="Conector reto 5"/>
          <p:cNvCxnSpPr/>
          <p:nvPr/>
        </p:nvCxnSpPr>
        <p:spPr>
          <a:xfrm>
            <a:off x="0" y="6215082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0" descr="http://notapajos.globo.com/gifwrap.asp?id=113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13" y="6275526"/>
            <a:ext cx="813511" cy="582474"/>
          </a:xfrm>
          <a:prstGeom prst="rect">
            <a:avLst/>
          </a:prstGeom>
          <a:noFill/>
        </p:spPr>
      </p:pic>
      <p:pic>
        <p:nvPicPr>
          <p:cNvPr id="8" name="Picture 4" descr="http://www.denoticia.com.br/wp-content/uploads/2014/07/Poder-S%C3%ADmbol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013" y="6286520"/>
            <a:ext cx="529783" cy="571480"/>
          </a:xfrm>
          <a:prstGeom prst="rect">
            <a:avLst/>
          </a:prstGeom>
          <a:noFill/>
        </p:spPr>
      </p:pic>
      <p:pic>
        <p:nvPicPr>
          <p:cNvPr id="9" name="Imagem 8" descr="Brazil_Amapá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3081" y="0"/>
            <a:ext cx="1830919" cy="1758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Holocene</a:t>
            </a:r>
            <a:r>
              <a:rPr lang="pt-BR" dirty="0" smtClean="0"/>
              <a:t> - </a:t>
            </a:r>
            <a:r>
              <a:rPr lang="pt-BR" dirty="0" err="1" smtClean="0"/>
              <a:t>Results</a:t>
            </a:r>
            <a:endParaRPr lang="pt-BR" dirty="0"/>
          </a:p>
        </p:txBody>
      </p:sp>
      <p:pic>
        <p:nvPicPr>
          <p:cNvPr id="4" name="Espaço Reservado para Conteúdo 3" descr="Pollen_Lake_Macuc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27" y="2000240"/>
            <a:ext cx="9092562" cy="3714776"/>
          </a:xfrm>
        </p:spPr>
      </p:pic>
      <p:cxnSp>
        <p:nvCxnSpPr>
          <p:cNvPr id="5" name="Conector reto 4"/>
          <p:cNvCxnSpPr/>
          <p:nvPr/>
        </p:nvCxnSpPr>
        <p:spPr>
          <a:xfrm>
            <a:off x="0" y="6215082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0" descr="http://notapajos.globo.com/gifwrap.asp?id=113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13" y="6275526"/>
            <a:ext cx="813511" cy="582474"/>
          </a:xfrm>
          <a:prstGeom prst="rect">
            <a:avLst/>
          </a:prstGeom>
          <a:noFill/>
        </p:spPr>
      </p:pic>
      <p:pic>
        <p:nvPicPr>
          <p:cNvPr id="7" name="Picture 4" descr="http://www.denoticia.com.br/wp-content/uploads/2014/07/Poder-S%C3%ADmbol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013" y="6286520"/>
            <a:ext cx="529783" cy="571480"/>
          </a:xfrm>
          <a:prstGeom prst="rect">
            <a:avLst/>
          </a:prstGeom>
          <a:noFill/>
        </p:spPr>
      </p:pic>
      <p:pic>
        <p:nvPicPr>
          <p:cNvPr id="8" name="Imagem 7" descr="Brazil_Macuc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6644" y="0"/>
            <a:ext cx="1857356" cy="17842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Holocene</a:t>
            </a:r>
            <a:r>
              <a:rPr lang="pt-BR" dirty="0" smtClean="0"/>
              <a:t> - </a:t>
            </a:r>
            <a:r>
              <a:rPr lang="pt-BR" dirty="0" err="1" smtClean="0"/>
              <a:t>Results</a:t>
            </a:r>
            <a:endParaRPr lang="pt-BR" dirty="0"/>
          </a:p>
        </p:txBody>
      </p:sp>
      <p:pic>
        <p:nvPicPr>
          <p:cNvPr id="4" name="Espaço Reservado para Conteúdo 3" descr="Pollen_Li_3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27" y="2000240"/>
            <a:ext cx="9131873" cy="3730836"/>
          </a:xfrm>
        </p:spPr>
      </p:pic>
      <p:cxnSp>
        <p:nvCxnSpPr>
          <p:cNvPr id="5" name="Conector reto 4"/>
          <p:cNvCxnSpPr/>
          <p:nvPr/>
        </p:nvCxnSpPr>
        <p:spPr>
          <a:xfrm>
            <a:off x="0" y="6215082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0" descr="http://notapajos.globo.com/gifwrap.asp?id=113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13" y="6275526"/>
            <a:ext cx="813511" cy="582474"/>
          </a:xfrm>
          <a:prstGeom prst="rect">
            <a:avLst/>
          </a:prstGeom>
          <a:noFill/>
        </p:spPr>
      </p:pic>
      <p:pic>
        <p:nvPicPr>
          <p:cNvPr id="7" name="Picture 4" descr="http://www.denoticia.com.br/wp-content/uploads/2014/07/Poder-S%C3%ADmbol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013" y="6286520"/>
            <a:ext cx="529783" cy="571480"/>
          </a:xfrm>
          <a:prstGeom prst="rect">
            <a:avLst/>
          </a:prstGeom>
          <a:noFill/>
        </p:spPr>
      </p:pic>
      <p:pic>
        <p:nvPicPr>
          <p:cNvPr id="8" name="Imagem 7" descr="Brazil_Li_3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6268" y="0"/>
            <a:ext cx="1877732" cy="1803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214338"/>
            <a:ext cx="8229600" cy="1143000"/>
          </a:xfrm>
        </p:spPr>
        <p:txBody>
          <a:bodyPr/>
          <a:lstStyle/>
          <a:p>
            <a:r>
              <a:rPr lang="pt-BR" dirty="0" err="1" smtClean="0"/>
              <a:t>Summary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32" y="1928802"/>
            <a:ext cx="8229600" cy="4525963"/>
          </a:xfrm>
        </p:spPr>
        <p:txBody>
          <a:bodyPr>
            <a:normAutofit/>
          </a:bodyPr>
          <a:lstStyle/>
          <a:p>
            <a:pPr algn="just"/>
            <a:r>
              <a:rPr lang="pt-BR" sz="2000" dirty="0" err="1" smtClean="0"/>
              <a:t>Have</a:t>
            </a:r>
            <a:r>
              <a:rPr lang="pt-BR" sz="2000" dirty="0" smtClean="0"/>
              <a:t> a </a:t>
            </a:r>
            <a:r>
              <a:rPr lang="pt-BR" sz="2000" dirty="0" err="1" smtClean="0"/>
              <a:t>change</a:t>
            </a:r>
            <a:r>
              <a:rPr lang="pt-BR" sz="2000" dirty="0" smtClean="0"/>
              <a:t> </a:t>
            </a:r>
            <a:r>
              <a:rPr lang="pt-BR" sz="2000" dirty="0" err="1" smtClean="0"/>
              <a:t>on</a:t>
            </a:r>
            <a:r>
              <a:rPr lang="pt-BR" sz="2000" dirty="0" smtClean="0"/>
              <a:t> </a:t>
            </a:r>
            <a:r>
              <a:rPr lang="pt-BR" sz="2000" dirty="0" err="1" smtClean="0"/>
              <a:t>the</a:t>
            </a:r>
            <a:r>
              <a:rPr lang="pt-BR" sz="2000" dirty="0" smtClean="0"/>
              <a:t> </a:t>
            </a:r>
            <a:r>
              <a:rPr lang="pt-BR" sz="2000" dirty="0" err="1" smtClean="0"/>
              <a:t>sea</a:t>
            </a:r>
            <a:r>
              <a:rPr lang="pt-BR" sz="2000" dirty="0" smtClean="0"/>
              <a:t> </a:t>
            </a:r>
            <a:r>
              <a:rPr lang="pt-BR" sz="2000" dirty="0" err="1" smtClean="0"/>
              <a:t>level</a:t>
            </a:r>
            <a:r>
              <a:rPr lang="pt-BR" sz="2000" dirty="0" smtClean="0"/>
              <a:t>?</a:t>
            </a:r>
          </a:p>
          <a:p>
            <a:pPr lvl="1" algn="just"/>
            <a:r>
              <a:rPr lang="pt-BR" sz="2000" dirty="0" smtClean="0"/>
              <a:t>Yes!</a:t>
            </a:r>
          </a:p>
          <a:p>
            <a:pPr algn="just"/>
            <a:r>
              <a:rPr lang="pt-BR" sz="2000" dirty="0" err="1" smtClean="0"/>
              <a:t>Have</a:t>
            </a:r>
            <a:r>
              <a:rPr lang="pt-BR" sz="2000" dirty="0" smtClean="0"/>
              <a:t> a </a:t>
            </a:r>
            <a:r>
              <a:rPr lang="pt-BR" sz="2000" dirty="0" err="1" smtClean="0"/>
              <a:t>climatic</a:t>
            </a:r>
            <a:r>
              <a:rPr lang="pt-BR" sz="2000" dirty="0" smtClean="0"/>
              <a:t> </a:t>
            </a:r>
            <a:r>
              <a:rPr lang="pt-BR" sz="2000" dirty="0" err="1" smtClean="0"/>
              <a:t>change</a:t>
            </a:r>
            <a:r>
              <a:rPr lang="pt-BR" sz="2000" dirty="0" smtClean="0"/>
              <a:t>?</a:t>
            </a:r>
          </a:p>
          <a:p>
            <a:pPr lvl="1" algn="just"/>
            <a:r>
              <a:rPr lang="pt-BR" sz="2000" dirty="0" smtClean="0"/>
              <a:t>Yes!</a:t>
            </a:r>
          </a:p>
          <a:p>
            <a:pPr algn="just"/>
            <a:r>
              <a:rPr lang="pt-BR" sz="2000" dirty="0" err="1" smtClean="0"/>
              <a:t>How</a:t>
            </a:r>
            <a:r>
              <a:rPr lang="pt-BR" sz="2000" dirty="0" smtClean="0"/>
              <a:t> </a:t>
            </a:r>
            <a:r>
              <a:rPr lang="pt-BR" sz="2000" dirty="0" err="1" smtClean="0"/>
              <a:t>the</a:t>
            </a:r>
            <a:r>
              <a:rPr lang="pt-BR" sz="2000" dirty="0" smtClean="0"/>
              <a:t> </a:t>
            </a:r>
            <a:r>
              <a:rPr lang="pt-BR" sz="2000" dirty="0" err="1" smtClean="0"/>
              <a:t>vegetation</a:t>
            </a:r>
            <a:r>
              <a:rPr lang="pt-BR" sz="2000" dirty="0" smtClean="0"/>
              <a:t> </a:t>
            </a:r>
            <a:r>
              <a:rPr lang="pt-BR" sz="2000" dirty="0" err="1" smtClean="0"/>
              <a:t>reply</a:t>
            </a:r>
            <a:r>
              <a:rPr lang="pt-BR" sz="2000" dirty="0" smtClean="0"/>
              <a:t> </a:t>
            </a:r>
            <a:r>
              <a:rPr lang="pt-BR" sz="2000" dirty="0" err="1" smtClean="0"/>
              <a:t>those</a:t>
            </a:r>
            <a:r>
              <a:rPr lang="pt-BR" sz="2000" dirty="0" smtClean="0"/>
              <a:t> </a:t>
            </a:r>
            <a:r>
              <a:rPr lang="pt-BR" sz="2000" dirty="0" err="1" smtClean="0"/>
              <a:t>changes</a:t>
            </a:r>
            <a:r>
              <a:rPr lang="pt-BR" sz="2000" dirty="0" smtClean="0"/>
              <a:t>?</a:t>
            </a:r>
          </a:p>
          <a:p>
            <a:pPr lvl="1" algn="just"/>
            <a:r>
              <a:rPr lang="pt-BR" sz="2000" dirty="0" err="1" smtClean="0"/>
              <a:t>We</a:t>
            </a:r>
            <a:r>
              <a:rPr lang="pt-BR" sz="2000" dirty="0" smtClean="0"/>
              <a:t> </a:t>
            </a:r>
            <a:r>
              <a:rPr lang="pt-BR" sz="2000" dirty="0" err="1" smtClean="0"/>
              <a:t>can</a:t>
            </a:r>
            <a:r>
              <a:rPr lang="pt-BR" sz="2000" dirty="0" smtClean="0"/>
              <a:t> </a:t>
            </a:r>
            <a:r>
              <a:rPr lang="pt-BR" sz="2000" dirty="0" err="1" smtClean="0"/>
              <a:t>see</a:t>
            </a:r>
            <a:r>
              <a:rPr lang="pt-BR" sz="2000" dirty="0" smtClean="0"/>
              <a:t> </a:t>
            </a:r>
            <a:r>
              <a:rPr lang="pt-BR" sz="2000" dirty="0" err="1" smtClean="0"/>
              <a:t>different</a:t>
            </a:r>
            <a:r>
              <a:rPr lang="pt-BR" sz="2000" dirty="0" smtClean="0"/>
              <a:t> </a:t>
            </a:r>
            <a:r>
              <a:rPr lang="pt-BR" sz="2000" dirty="0" err="1" smtClean="0"/>
              <a:t>phases</a:t>
            </a:r>
            <a:r>
              <a:rPr lang="pt-BR" sz="2000" dirty="0" smtClean="0"/>
              <a:t>!</a:t>
            </a:r>
          </a:p>
          <a:p>
            <a:pPr algn="just"/>
            <a:r>
              <a:rPr lang="pt-BR" sz="2000" dirty="0" err="1" smtClean="0"/>
              <a:t>Why</a:t>
            </a:r>
            <a:r>
              <a:rPr lang="pt-BR" sz="2000" dirty="0" smtClean="0"/>
              <a:t> use </a:t>
            </a:r>
            <a:r>
              <a:rPr lang="pt-BR" sz="2000" dirty="0" err="1" smtClean="0"/>
              <a:t>the</a:t>
            </a:r>
            <a:r>
              <a:rPr lang="pt-BR" sz="2000" dirty="0" smtClean="0"/>
              <a:t> mangroves?</a:t>
            </a:r>
          </a:p>
          <a:p>
            <a:pPr lvl="1" algn="just"/>
            <a:r>
              <a:rPr lang="en-US" sz="2000" dirty="0" smtClean="0"/>
              <a:t>Mangroves are highly susceptible to climatic changes and sea-level oscillations</a:t>
            </a:r>
          </a:p>
          <a:p>
            <a:pPr lvl="1" algn="just"/>
            <a:r>
              <a:rPr lang="en-US" sz="2000" dirty="0" smtClean="0"/>
              <a:t>They have been almost continuously exposed to disturbance as a result of fluctuations in sea-level</a:t>
            </a:r>
            <a:endParaRPr lang="pt-BR" sz="2000" dirty="0" smtClean="0"/>
          </a:p>
          <a:p>
            <a:pPr lvl="1" algn="just"/>
            <a:endParaRPr lang="pt-BR" sz="2000" dirty="0" smtClean="0"/>
          </a:p>
          <a:p>
            <a:endParaRPr lang="pt-BR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7656" y="676268"/>
            <a:ext cx="4976344" cy="1966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7469" y="2571744"/>
            <a:ext cx="4295125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m 5" descr="Brazil_Li_3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77732" cy="1803854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5449810"/>
            <a:ext cx="2917967" cy="140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trela de 5 pontas 11"/>
          <p:cNvSpPr/>
          <p:nvPr/>
        </p:nvSpPr>
        <p:spPr>
          <a:xfrm>
            <a:off x="1370672" y="899642"/>
            <a:ext cx="288602" cy="21431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strela de 5 pontas 12"/>
          <p:cNvSpPr/>
          <p:nvPr/>
        </p:nvSpPr>
        <p:spPr>
          <a:xfrm>
            <a:off x="1000100" y="214290"/>
            <a:ext cx="288602" cy="21431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Summary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err="1" smtClean="0"/>
              <a:t>Considering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Marajó </a:t>
            </a:r>
            <a:r>
              <a:rPr lang="pt-BR" dirty="0" err="1" smtClean="0"/>
              <a:t>Island</a:t>
            </a:r>
            <a:r>
              <a:rPr lang="pt-BR" dirty="0" smtClean="0"/>
              <a:t> </a:t>
            </a:r>
            <a:r>
              <a:rPr lang="en-US" dirty="0" smtClean="0"/>
              <a:t>during the early and middle Holocene (~7500 and ~3200 cal yr BP) mangrove area increased over tidal mud flats with accumulation of estuarine/marine organic matter. Dry conditions in the Amazon region during this time led to a rise is tidal water salinity and contributed to mangrove expansion.</a:t>
            </a:r>
          </a:p>
          <a:p>
            <a:endParaRPr lang="en-US" dirty="0" smtClean="0"/>
          </a:p>
        </p:txBody>
      </p:sp>
      <p:cxnSp>
        <p:nvCxnSpPr>
          <p:cNvPr id="4" name="Conector reto 3"/>
          <p:cNvCxnSpPr/>
          <p:nvPr/>
        </p:nvCxnSpPr>
        <p:spPr>
          <a:xfrm>
            <a:off x="0" y="6215082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0" descr="http://notapajos.globo.com/gifwrap.asp?id=113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13" y="6275526"/>
            <a:ext cx="813511" cy="582474"/>
          </a:xfrm>
          <a:prstGeom prst="rect">
            <a:avLst/>
          </a:prstGeom>
          <a:noFill/>
        </p:spPr>
      </p:pic>
      <p:pic>
        <p:nvPicPr>
          <p:cNvPr id="6" name="Picture 4" descr="http://www.denoticia.com.br/wp-content/uploads/2014/07/Poder-S%C3%ADmbol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013" y="6286520"/>
            <a:ext cx="529783" cy="571480"/>
          </a:xfrm>
          <a:prstGeom prst="rect">
            <a:avLst/>
          </a:prstGeom>
          <a:noFill/>
        </p:spPr>
      </p:pic>
      <p:pic>
        <p:nvPicPr>
          <p:cNvPr id="7" name="Imagem 6" descr="Brazil_Li_3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14480" cy="1647025"/>
          </a:xfrm>
          <a:prstGeom prst="rect">
            <a:avLst/>
          </a:prstGeom>
        </p:spPr>
      </p:pic>
      <p:sp>
        <p:nvSpPr>
          <p:cNvPr id="8" name="Estrela de 5 pontas 7"/>
          <p:cNvSpPr/>
          <p:nvPr/>
        </p:nvSpPr>
        <p:spPr>
          <a:xfrm>
            <a:off x="1228928" y="800308"/>
            <a:ext cx="288602" cy="21431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trela de 5 pontas 8"/>
          <p:cNvSpPr/>
          <p:nvPr/>
        </p:nvSpPr>
        <p:spPr>
          <a:xfrm>
            <a:off x="1000100" y="214290"/>
            <a:ext cx="288602" cy="21431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Summary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On the coastal plain of the </a:t>
            </a:r>
            <a:r>
              <a:rPr lang="en-US" dirty="0" err="1" smtClean="0"/>
              <a:t>Doce</a:t>
            </a:r>
            <a:r>
              <a:rPr lang="en-US" dirty="0" smtClean="0"/>
              <a:t> River between ~47,500 and ~29,400 cal yr BP, a deltaic system was developed in response mainly to sea-level fall.</a:t>
            </a:r>
          </a:p>
          <a:p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post-glacial</a:t>
            </a:r>
            <a:r>
              <a:rPr lang="pt-BR" dirty="0" smtClean="0"/>
              <a:t> </a:t>
            </a:r>
            <a:r>
              <a:rPr lang="pt-BR" dirty="0" err="1" smtClean="0"/>
              <a:t>sealevel</a:t>
            </a:r>
            <a:r>
              <a:rPr lang="pt-BR" dirty="0" smtClean="0"/>
              <a:t> </a:t>
            </a:r>
            <a:r>
              <a:rPr lang="en-US" dirty="0" smtClean="0"/>
              <a:t>rise caused a marine incursion with invasion of embayed coast and broad valleys, and it favored the evolution of a </a:t>
            </a:r>
            <a:r>
              <a:rPr lang="en-US" dirty="0" err="1" smtClean="0"/>
              <a:t>lagoonal</a:t>
            </a:r>
            <a:r>
              <a:rPr lang="en-US" dirty="0" smtClean="0"/>
              <a:t>/estuary system with wide tidal mud flats occupied by mangroves between at least ~7400 and ~5100 cal yr BP.</a:t>
            </a:r>
          </a:p>
        </p:txBody>
      </p:sp>
      <p:cxnSp>
        <p:nvCxnSpPr>
          <p:cNvPr id="4" name="Conector reto 3"/>
          <p:cNvCxnSpPr/>
          <p:nvPr/>
        </p:nvCxnSpPr>
        <p:spPr>
          <a:xfrm>
            <a:off x="0" y="6215082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0" descr="http://notapajos.globo.com/gifwrap.asp?id=113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13" y="6275526"/>
            <a:ext cx="813511" cy="582474"/>
          </a:xfrm>
          <a:prstGeom prst="rect">
            <a:avLst/>
          </a:prstGeom>
          <a:noFill/>
        </p:spPr>
      </p:pic>
      <p:pic>
        <p:nvPicPr>
          <p:cNvPr id="6" name="Picture 4" descr="http://www.denoticia.com.br/wp-content/uploads/2014/07/Poder-S%C3%ADmbol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013" y="6286520"/>
            <a:ext cx="529783" cy="571480"/>
          </a:xfrm>
          <a:prstGeom prst="rect">
            <a:avLst/>
          </a:prstGeom>
          <a:noFill/>
        </p:spPr>
      </p:pic>
      <p:pic>
        <p:nvPicPr>
          <p:cNvPr id="7" name="Imagem 6" descr="Brazil_Li_3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14480" cy="1647025"/>
          </a:xfrm>
          <a:prstGeom prst="rect">
            <a:avLst/>
          </a:prstGeom>
        </p:spPr>
      </p:pic>
      <p:sp>
        <p:nvSpPr>
          <p:cNvPr id="8" name="Estrela de 5 pontas 7"/>
          <p:cNvSpPr/>
          <p:nvPr/>
        </p:nvSpPr>
        <p:spPr>
          <a:xfrm>
            <a:off x="1228928" y="800308"/>
            <a:ext cx="288602" cy="21431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trela de 5 pontas 8"/>
          <p:cNvSpPr/>
          <p:nvPr/>
        </p:nvSpPr>
        <p:spPr>
          <a:xfrm>
            <a:off x="1000100" y="214290"/>
            <a:ext cx="288602" cy="21431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Acknowledgments</a:t>
            </a:r>
            <a:endParaRPr lang="pt-BR" dirty="0"/>
          </a:p>
        </p:txBody>
      </p:sp>
      <p:pic>
        <p:nvPicPr>
          <p:cNvPr id="9220" name="Picture 4" descr="http://www.anid.com.br/site/images/stories/artigos/CNP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611189"/>
            <a:ext cx="2304256" cy="1019679"/>
          </a:xfrm>
          <a:prstGeom prst="rect">
            <a:avLst/>
          </a:prstGeom>
          <a:noFill/>
        </p:spPr>
      </p:pic>
      <p:pic>
        <p:nvPicPr>
          <p:cNvPr id="9222" name="Picture 6" descr="http://www.infoescola.com/wp-content/uploads/2013/05/fapes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5121077"/>
            <a:ext cx="3168352" cy="686791"/>
          </a:xfrm>
          <a:prstGeom prst="rect">
            <a:avLst/>
          </a:prstGeom>
          <a:noFill/>
        </p:spPr>
      </p:pic>
      <p:pic>
        <p:nvPicPr>
          <p:cNvPr id="9224" name="Picture 8" descr="http://people.cs.umass.edu/~mccallum/umass-logo4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3607564"/>
            <a:ext cx="1636985" cy="1628800"/>
          </a:xfrm>
          <a:prstGeom prst="rect">
            <a:avLst/>
          </a:prstGeom>
          <a:noFill/>
        </p:spPr>
      </p:pic>
      <p:pic>
        <p:nvPicPr>
          <p:cNvPr id="8" name="Picture 2" descr="http://t0.gstatic.com/images?q=tbn:ANd9GcRva2tym787C2SmHXOkhMRGFV-0wmBACWFiCLpxEOcpxE2dWXJK5Hor6f6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9851" y="2287047"/>
            <a:ext cx="2049603" cy="806177"/>
          </a:xfrm>
          <a:prstGeom prst="rect">
            <a:avLst/>
          </a:prstGeom>
          <a:noFill/>
        </p:spPr>
      </p:pic>
      <p:pic>
        <p:nvPicPr>
          <p:cNvPr id="9" name="Picture 4" descr="http://t2.gstatic.com/images?q=tbn:ANd9GcQajKc7RDw1b20UuVueEjXUHXZw7s5j6wuePnphN7m2FLsftv9rTBJlVM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1378941"/>
            <a:ext cx="1368152" cy="1725598"/>
          </a:xfrm>
          <a:prstGeom prst="rect">
            <a:avLst/>
          </a:prstGeom>
          <a:noFill/>
        </p:spPr>
      </p:pic>
      <p:pic>
        <p:nvPicPr>
          <p:cNvPr id="10" name="Picture 6" descr="http://t3.gstatic.com/images?q=tbn:ANd9GcT68_fp5tv1O6qhCbVHUT6jAqKbrut3Rc9m8Xl1xelNnNpsfJV-6C2mE5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7883" y="2027013"/>
            <a:ext cx="2364117" cy="1055972"/>
          </a:xfrm>
          <a:prstGeom prst="rect">
            <a:avLst/>
          </a:prstGeom>
          <a:noFill/>
        </p:spPr>
      </p:pic>
      <p:pic>
        <p:nvPicPr>
          <p:cNvPr id="9226" name="Picture 10" descr="http://notapajos.globo.com/gifwrap.asp?id=1135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4288" y="1810989"/>
            <a:ext cx="1728192" cy="1237386"/>
          </a:xfrm>
          <a:prstGeom prst="rect">
            <a:avLst/>
          </a:prstGeom>
          <a:noFill/>
        </p:spPr>
      </p:pic>
      <p:pic>
        <p:nvPicPr>
          <p:cNvPr id="9228" name="Picture 12" descr="https://www.geo.umass.edu/climate/csrclogosm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2320" y="4612480"/>
            <a:ext cx="1428750" cy="1123950"/>
          </a:xfrm>
          <a:prstGeom prst="rect">
            <a:avLst/>
          </a:prstGeom>
          <a:noFill/>
        </p:spPr>
      </p:pic>
      <p:pic>
        <p:nvPicPr>
          <p:cNvPr id="9230" name="Picture 14" descr="http://t2.gstatic.com/images?q=tbn:ANd9GcSMkZw-EGjMaqyMpH1Ta9cQzI5oRsHchXMz-UT4F70-1Hk0eDI0XpofCQ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14744" y="3218199"/>
            <a:ext cx="1152128" cy="1518099"/>
          </a:xfrm>
          <a:prstGeom prst="rect">
            <a:avLst/>
          </a:prstGeom>
          <a:noFill/>
        </p:spPr>
      </p:pic>
      <p:pic>
        <p:nvPicPr>
          <p:cNvPr id="16" name="Picture 4" descr="http://www.denoticia.com.br/wp-content/uploads/2014/07/Poder-S%C3%ADmbolo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472" y="4807736"/>
            <a:ext cx="1172210" cy="1264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2143108" y="1714488"/>
            <a:ext cx="4929222" cy="25717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Thank</a:t>
            </a:r>
            <a:r>
              <a:rPr lang="pt-BR" dirty="0" smtClean="0"/>
              <a:t> </a:t>
            </a:r>
            <a:r>
              <a:rPr lang="pt-BR" dirty="0" err="1" smtClean="0"/>
              <a:t>you</a:t>
            </a:r>
            <a:r>
              <a:rPr lang="pt-BR" dirty="0" smtClean="0"/>
              <a:t> </a:t>
            </a:r>
            <a:r>
              <a:rPr lang="pt-BR" dirty="0" err="1" smtClean="0"/>
              <a:t>very</a:t>
            </a:r>
            <a:r>
              <a:rPr lang="pt-BR" dirty="0" smtClean="0"/>
              <a:t> </a:t>
            </a:r>
            <a:r>
              <a:rPr lang="pt-BR" dirty="0" err="1" smtClean="0"/>
              <a:t>much</a:t>
            </a:r>
            <a:r>
              <a:rPr lang="pt-BR" dirty="0" smtClean="0"/>
              <a:t>!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t-BR" dirty="0" smtClean="0"/>
              <a:t>Marlon C. França</a:t>
            </a:r>
          </a:p>
          <a:p>
            <a:pPr algn="ctr">
              <a:buNone/>
            </a:pPr>
            <a:r>
              <a:rPr lang="pt-BR" dirty="0" smtClean="0"/>
              <a:t>marlon.franca@ifpa.edu.br</a:t>
            </a:r>
          </a:p>
          <a:p>
            <a:pPr algn="ctr">
              <a:buNone/>
            </a:pPr>
            <a:r>
              <a:rPr lang="pt-BR" dirty="0" smtClean="0"/>
              <a:t>+55 91 991.361.522</a:t>
            </a:r>
            <a:endParaRPr lang="pt-BR" dirty="0"/>
          </a:p>
        </p:txBody>
      </p:sp>
      <p:cxnSp>
        <p:nvCxnSpPr>
          <p:cNvPr id="4" name="Conector reto 3"/>
          <p:cNvCxnSpPr/>
          <p:nvPr/>
        </p:nvCxnSpPr>
        <p:spPr>
          <a:xfrm>
            <a:off x="0" y="6215082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0" descr="http://notapajos.globo.com/gifwrap.asp?id=113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13" y="6275526"/>
            <a:ext cx="813511" cy="582474"/>
          </a:xfrm>
          <a:prstGeom prst="rect">
            <a:avLst/>
          </a:prstGeom>
          <a:noFill/>
        </p:spPr>
      </p:pic>
      <p:pic>
        <p:nvPicPr>
          <p:cNvPr id="6" name="Picture 4" descr="http://www.denoticia.com.br/wp-content/uploads/2014/07/Poder-S%C3%ADmbol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013" y="6286520"/>
            <a:ext cx="529783" cy="571480"/>
          </a:xfrm>
          <a:prstGeom prst="rect">
            <a:avLst/>
          </a:prstGeom>
          <a:noFill/>
        </p:spPr>
      </p:pic>
      <p:pic>
        <p:nvPicPr>
          <p:cNvPr id="8" name="Picture 6" descr="http://www.markify.com/images/ctm/originals/0097830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50" y="3500438"/>
            <a:ext cx="1571668" cy="4477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Mangroves</a:t>
            </a:r>
            <a:endParaRPr lang="pt-BR" dirty="0"/>
          </a:p>
        </p:txBody>
      </p:sp>
      <p:pic>
        <p:nvPicPr>
          <p:cNvPr id="1026" name="Picture 2" descr="http://www.mangrove.at/images/species/rhizophora_mangle/growth/rhizophora-mangle-growth-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916660"/>
            <a:ext cx="3038460" cy="2278845"/>
          </a:xfrm>
          <a:prstGeom prst="rect">
            <a:avLst/>
          </a:prstGeom>
          <a:noFill/>
        </p:spPr>
      </p:pic>
      <p:pic>
        <p:nvPicPr>
          <p:cNvPr id="1027" name="Picture 3" descr="C:\Users\dell\Documents\Marlon Franca\UFPA\Doutorado\Campo_setembro_2014\Pontos dos testemunhos - Manguezal\Barra Nova\Fotos\DSC028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872" y="4489470"/>
            <a:ext cx="4086128" cy="2297116"/>
          </a:xfrm>
          <a:prstGeom prst="rect">
            <a:avLst/>
          </a:prstGeom>
          <a:noFill/>
        </p:spPr>
      </p:pic>
      <p:pic>
        <p:nvPicPr>
          <p:cNvPr id="1029" name="Picture 5" descr="C:\Users\dell\Documents\Marlon Franca\UFPA\Doutorado\Campo_setembro_2014\Pontos dos testemunhos - Manguezal\Barra Nova\Fotos\DSC028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8176" y="2059536"/>
            <a:ext cx="3176862" cy="1785950"/>
          </a:xfrm>
          <a:prstGeom prst="rect">
            <a:avLst/>
          </a:prstGeom>
          <a:noFill/>
        </p:spPr>
      </p:pic>
      <p:pic>
        <p:nvPicPr>
          <p:cNvPr id="1031" name="Picture 7" descr="http://www.reflor.com.br/mangue_preto_1.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8434" y="4345552"/>
            <a:ext cx="2269780" cy="2133594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1285852" y="4100970"/>
            <a:ext cx="1244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Rhizophora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557094" y="3774048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Laguncularia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643702" y="6417254"/>
            <a:ext cx="1090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Avicennia</a:t>
            </a:r>
            <a:endParaRPr lang="pt-BR" dirty="0"/>
          </a:p>
        </p:txBody>
      </p:sp>
      <p:pic>
        <p:nvPicPr>
          <p:cNvPr id="12" name="Imagem 11" descr="Brazil_Macuc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57356" cy="1784279"/>
          </a:xfrm>
          <a:prstGeom prst="rect">
            <a:avLst/>
          </a:prstGeom>
        </p:spPr>
      </p:pic>
      <p:sp>
        <p:nvSpPr>
          <p:cNvPr id="13" name="Retângulo de cantos arredondados 12"/>
          <p:cNvSpPr/>
          <p:nvPr/>
        </p:nvSpPr>
        <p:spPr>
          <a:xfrm>
            <a:off x="6929454" y="-24"/>
            <a:ext cx="2214578" cy="35719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Background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Estrela de 5 pontas 13"/>
          <p:cNvSpPr/>
          <p:nvPr/>
        </p:nvSpPr>
        <p:spPr>
          <a:xfrm>
            <a:off x="1285852" y="785794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strela de 5 pontas 14"/>
          <p:cNvSpPr/>
          <p:nvPr/>
        </p:nvSpPr>
        <p:spPr>
          <a:xfrm>
            <a:off x="1000100" y="214290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Mangroves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 smtClean="0"/>
              <a:t>Need</a:t>
            </a:r>
            <a:r>
              <a:rPr lang="pt-BR" dirty="0" smtClean="0"/>
              <a:t>:</a:t>
            </a:r>
          </a:p>
          <a:p>
            <a:pPr lvl="1">
              <a:lnSpc>
                <a:spcPct val="150000"/>
              </a:lnSpc>
              <a:buFont typeface="Times New Roman" pitchFamily="18" charset="0"/>
              <a:buAutoNum type="arabicPeriod"/>
              <a:defRPr/>
            </a:pPr>
            <a:r>
              <a:rPr lang="pt-BR" sz="2400" dirty="0" err="1" smtClean="0"/>
              <a:t>Adequate</a:t>
            </a:r>
            <a:r>
              <a:rPr lang="pt-BR" sz="2400" dirty="0" smtClean="0"/>
              <a:t> light</a:t>
            </a:r>
          </a:p>
          <a:p>
            <a:pPr lvl="1">
              <a:lnSpc>
                <a:spcPct val="150000"/>
              </a:lnSpc>
              <a:buFont typeface="Times New Roman" pitchFamily="18" charset="0"/>
              <a:buAutoNum type="arabicPeriod"/>
              <a:defRPr/>
            </a:pPr>
            <a:r>
              <a:rPr lang="pt-BR" sz="2400" dirty="0" err="1" smtClean="0"/>
              <a:t>Shallow</a:t>
            </a:r>
            <a:r>
              <a:rPr lang="pt-BR" sz="2400" dirty="0" smtClean="0"/>
              <a:t> </a:t>
            </a:r>
            <a:r>
              <a:rPr lang="pt-BR" sz="2400" dirty="0" err="1" smtClean="0"/>
              <a:t>water</a:t>
            </a:r>
            <a:endParaRPr lang="pt-BR" sz="2400" dirty="0" smtClean="0"/>
          </a:p>
          <a:p>
            <a:pPr lvl="1">
              <a:lnSpc>
                <a:spcPct val="150000"/>
              </a:lnSpc>
              <a:buFont typeface="Times New Roman" pitchFamily="18" charset="0"/>
              <a:buAutoNum type="arabicPeriod"/>
              <a:defRPr/>
            </a:pPr>
            <a:r>
              <a:rPr lang="pt-BR" sz="2400" dirty="0" err="1" smtClean="0"/>
              <a:t>Low</a:t>
            </a:r>
            <a:r>
              <a:rPr lang="pt-BR" sz="2400" dirty="0" smtClean="0"/>
              <a:t> </a:t>
            </a:r>
            <a:r>
              <a:rPr lang="pt-BR" sz="2400" dirty="0" err="1" smtClean="0"/>
              <a:t>wave</a:t>
            </a:r>
            <a:r>
              <a:rPr lang="pt-BR" sz="2400" dirty="0" smtClean="0"/>
              <a:t> </a:t>
            </a:r>
            <a:r>
              <a:rPr lang="pt-BR" sz="2400" dirty="0" err="1" smtClean="0"/>
              <a:t>action</a:t>
            </a:r>
            <a:endParaRPr lang="pt-BR" sz="2400" dirty="0" smtClean="0"/>
          </a:p>
          <a:p>
            <a:pPr lvl="1">
              <a:lnSpc>
                <a:spcPct val="150000"/>
              </a:lnSpc>
              <a:buFont typeface="Times New Roman" pitchFamily="18" charset="0"/>
              <a:buAutoNum type="arabicPeriod"/>
              <a:defRPr/>
            </a:pPr>
            <a:r>
              <a:rPr lang="pt-BR" sz="2400" dirty="0" err="1" smtClean="0"/>
              <a:t>Mild</a:t>
            </a:r>
            <a:r>
              <a:rPr lang="pt-BR" sz="2400" dirty="0" smtClean="0"/>
              <a:t> </a:t>
            </a:r>
            <a:r>
              <a:rPr lang="pt-BR" sz="2400" dirty="0" err="1" smtClean="0"/>
              <a:t>water</a:t>
            </a:r>
            <a:r>
              <a:rPr lang="pt-BR" sz="2400" dirty="0" smtClean="0"/>
              <a:t> </a:t>
            </a:r>
            <a:r>
              <a:rPr lang="pt-BR" sz="2400" dirty="0" err="1" smtClean="0"/>
              <a:t>temperature</a:t>
            </a:r>
            <a:endParaRPr lang="pt-BR" sz="2400" dirty="0" smtClean="0"/>
          </a:p>
          <a:p>
            <a:pPr lvl="1">
              <a:lnSpc>
                <a:spcPct val="150000"/>
              </a:lnSpc>
              <a:buFont typeface="Times New Roman" pitchFamily="18" charset="0"/>
              <a:buAutoNum type="arabicPeriod"/>
              <a:defRPr/>
            </a:pPr>
            <a:r>
              <a:rPr lang="pt-BR" sz="2400" dirty="0" smtClean="0"/>
              <a:t>No </a:t>
            </a:r>
            <a:r>
              <a:rPr lang="pt-BR" sz="2400" dirty="0" err="1" smtClean="0"/>
              <a:t>frosts</a:t>
            </a:r>
            <a:endParaRPr lang="pt-BR" sz="2400" dirty="0" smtClean="0"/>
          </a:p>
          <a:p>
            <a:pPr lvl="1">
              <a:lnSpc>
                <a:spcPct val="150000"/>
              </a:lnSpc>
              <a:buFont typeface="Times New Roman" pitchFamily="18" charset="0"/>
              <a:buAutoNum type="arabicPeriod"/>
              <a:defRPr/>
            </a:pPr>
            <a:r>
              <a:rPr lang="pt-BR" sz="2400" dirty="0" err="1" smtClean="0"/>
              <a:t>Suitable</a:t>
            </a:r>
            <a:r>
              <a:rPr lang="pt-BR" sz="2400" dirty="0" smtClean="0"/>
              <a:t> </a:t>
            </a:r>
            <a:r>
              <a:rPr lang="pt-BR" sz="2400" dirty="0" err="1" smtClean="0"/>
              <a:t>levels</a:t>
            </a:r>
            <a:r>
              <a:rPr lang="pt-BR" sz="2400" dirty="0" smtClean="0"/>
              <a:t> </a:t>
            </a:r>
            <a:r>
              <a:rPr lang="pt-BR" sz="2400" dirty="0" err="1" smtClean="0"/>
              <a:t>of</a:t>
            </a:r>
            <a:r>
              <a:rPr lang="pt-BR" sz="2400" dirty="0" smtClean="0"/>
              <a:t> </a:t>
            </a:r>
            <a:r>
              <a:rPr lang="pt-BR" sz="2400" dirty="0" err="1" smtClean="0"/>
              <a:t>salinity</a:t>
            </a:r>
            <a:endParaRPr lang="pt-BR" sz="2400" dirty="0" smtClean="0"/>
          </a:p>
          <a:p>
            <a:pPr lvl="1"/>
            <a:endParaRPr lang="pt-BR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718" y="1965276"/>
            <a:ext cx="4357686" cy="31782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6" name="Conector reto 5"/>
          <p:cNvCxnSpPr/>
          <p:nvPr/>
        </p:nvCxnSpPr>
        <p:spPr>
          <a:xfrm>
            <a:off x="0" y="6215082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0" descr="http://notapajos.globo.com/gifwrap.asp?id=113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13" y="6275526"/>
            <a:ext cx="813511" cy="582474"/>
          </a:xfrm>
          <a:prstGeom prst="rect">
            <a:avLst/>
          </a:prstGeom>
          <a:noFill/>
        </p:spPr>
      </p:pic>
      <p:pic>
        <p:nvPicPr>
          <p:cNvPr id="8" name="Picture 4" descr="http://www.denoticia.com.br/wp-content/uploads/2014/07/Poder-S%C3%ADmbol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013" y="6286520"/>
            <a:ext cx="529783" cy="571480"/>
          </a:xfrm>
          <a:prstGeom prst="rect">
            <a:avLst/>
          </a:prstGeom>
          <a:noFill/>
        </p:spPr>
      </p:pic>
      <p:sp>
        <p:nvSpPr>
          <p:cNvPr id="9" name="Retângulo de cantos arredondados 8"/>
          <p:cNvSpPr/>
          <p:nvPr/>
        </p:nvSpPr>
        <p:spPr>
          <a:xfrm>
            <a:off x="6929454" y="-24"/>
            <a:ext cx="2214578" cy="35719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Background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Mangroves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n-US" dirty="0" smtClean="0"/>
              <a:t>Mangroves are highly susceptible to climatic changes and sea-level oscillations</a:t>
            </a:r>
          </a:p>
          <a:p>
            <a:pPr algn="just"/>
            <a:r>
              <a:rPr lang="en-US" dirty="0" smtClean="0"/>
              <a:t>They have been almost continuously exposed to disturbance as a result of fluctuations in sea-level</a:t>
            </a:r>
          </a:p>
          <a:p>
            <a:pPr algn="just"/>
            <a:r>
              <a:rPr lang="en-US" dirty="0" smtClean="0"/>
              <a:t>The relative rise in sea-level may result in mangroves migrating inland and/or disappear</a:t>
            </a:r>
            <a:endParaRPr lang="pt-BR" dirty="0" smtClean="0"/>
          </a:p>
          <a:p>
            <a:pPr algn="just">
              <a:buNone/>
            </a:pPr>
            <a:endParaRPr lang="pt-BR" dirty="0"/>
          </a:p>
        </p:txBody>
      </p:sp>
      <p:cxnSp>
        <p:nvCxnSpPr>
          <p:cNvPr id="4" name="Conector reto 3"/>
          <p:cNvCxnSpPr/>
          <p:nvPr/>
        </p:nvCxnSpPr>
        <p:spPr>
          <a:xfrm>
            <a:off x="0" y="6215082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0" descr="http://notapajos.globo.com/gifwrap.asp?id=113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13" y="6275526"/>
            <a:ext cx="813511" cy="582474"/>
          </a:xfrm>
          <a:prstGeom prst="rect">
            <a:avLst/>
          </a:prstGeom>
          <a:noFill/>
        </p:spPr>
      </p:pic>
      <p:pic>
        <p:nvPicPr>
          <p:cNvPr id="6" name="Picture 4" descr="http://www.denoticia.com.br/wp-content/uploads/2014/07/Poder-S%C3%ADmbol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013" y="6286520"/>
            <a:ext cx="529783" cy="571480"/>
          </a:xfrm>
          <a:prstGeom prst="rect">
            <a:avLst/>
          </a:prstGeom>
          <a:noFill/>
        </p:spPr>
      </p:pic>
      <p:pic>
        <p:nvPicPr>
          <p:cNvPr id="44034" name="Picture 2" descr="C:\Users\dell\Documents\Marlon Franca\UFPA\Doutorado\Campo_setembro_2014\Pontos dos testemunhos - Manguezal\Barra Nova\Fotos\DSC028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571612"/>
            <a:ext cx="4086128" cy="2297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5" name="Picture 3" descr="C:\Users\dell\Documents\Marlon Franca\UFPA\Doutorado\Campo_setembro_2014\Pontos dos testemunhos - Manguezal\Barra Nova\Fotos\DSC028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884649"/>
            <a:ext cx="4071966" cy="2289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tângulo 8"/>
          <p:cNvSpPr/>
          <p:nvPr/>
        </p:nvSpPr>
        <p:spPr>
          <a:xfrm>
            <a:off x="-71470" y="5968861"/>
            <a:ext cx="53578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 smtClean="0"/>
              <a:t>(</a:t>
            </a:r>
            <a:r>
              <a:rPr lang="pt-BR" sz="1000" dirty="0" err="1" smtClean="0"/>
              <a:t>Alongi</a:t>
            </a:r>
            <a:r>
              <a:rPr lang="pt-BR" sz="1000" dirty="0" smtClean="0"/>
              <a:t>, 2008; </a:t>
            </a:r>
            <a:r>
              <a:rPr lang="pt-BR" sz="1000" dirty="0" err="1" smtClean="0"/>
              <a:t>Blasco</a:t>
            </a:r>
            <a:r>
              <a:rPr lang="pt-BR" sz="1000" dirty="0" smtClean="0"/>
              <a:t> </a:t>
            </a:r>
            <a:r>
              <a:rPr lang="pt-BR" sz="1000" dirty="0" err="1" smtClean="0"/>
              <a:t>et</a:t>
            </a:r>
            <a:r>
              <a:rPr lang="pt-BR" sz="1000" dirty="0" smtClean="0"/>
              <a:t> al., 1996; </a:t>
            </a:r>
            <a:r>
              <a:rPr lang="pt-BR" sz="1000" dirty="0" err="1" smtClean="0"/>
              <a:t>Cahoon</a:t>
            </a:r>
            <a:r>
              <a:rPr lang="pt-BR" sz="1000" dirty="0" smtClean="0"/>
              <a:t> </a:t>
            </a:r>
            <a:r>
              <a:rPr lang="pt-BR" sz="1000" dirty="0" err="1" smtClean="0"/>
              <a:t>and</a:t>
            </a:r>
            <a:r>
              <a:rPr lang="pt-BR" sz="1000" dirty="0" smtClean="0"/>
              <a:t> Lynch, </a:t>
            </a:r>
            <a:r>
              <a:rPr lang="da-DK" sz="1000" dirty="0" smtClean="0"/>
              <a:t>1997; Sanders et al., 2012)</a:t>
            </a:r>
            <a:endParaRPr lang="pt-BR" sz="1000" dirty="0"/>
          </a:p>
        </p:txBody>
      </p:sp>
      <p:sp>
        <p:nvSpPr>
          <p:cNvPr id="10" name="Retângulo de cantos arredondados 9"/>
          <p:cNvSpPr/>
          <p:nvPr/>
        </p:nvSpPr>
        <p:spPr>
          <a:xfrm>
            <a:off x="6929454" y="-24"/>
            <a:ext cx="2214578" cy="35719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Background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Sampling</a:t>
            </a:r>
            <a:r>
              <a:rPr lang="pt-BR" dirty="0" smtClean="0"/>
              <a:t> site</a:t>
            </a:r>
            <a:endParaRPr lang="pt-BR" dirty="0"/>
          </a:p>
        </p:txBody>
      </p:sp>
      <p:pic>
        <p:nvPicPr>
          <p:cNvPr id="46082" name="Picture 2" descr="http://revistapesquisa.fapesp.br/wp-content/uploads/2014/02/036-037_Manguezais_216.jpg?429a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9688" y="1285860"/>
            <a:ext cx="6541336" cy="5572140"/>
          </a:xfrm>
          <a:prstGeom prst="rect">
            <a:avLst/>
          </a:prstGeom>
          <a:noFill/>
        </p:spPr>
      </p:pic>
      <p:sp>
        <p:nvSpPr>
          <p:cNvPr id="5" name="Estrela de 5 pontas 4"/>
          <p:cNvSpPr/>
          <p:nvPr/>
        </p:nvSpPr>
        <p:spPr>
          <a:xfrm>
            <a:off x="4429124" y="2571744"/>
            <a:ext cx="288602" cy="21431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285852" y="1214422"/>
            <a:ext cx="1643074" cy="71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1071538" y="1928802"/>
            <a:ext cx="1643074" cy="1143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4929190" y="1571612"/>
            <a:ext cx="928694" cy="714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1428728" y="6143620"/>
            <a:ext cx="6215106" cy="5715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3117840" y="4824422"/>
            <a:ext cx="785818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 smtClean="0">
                <a:solidFill>
                  <a:schemeClr val="tx1"/>
                </a:solidFill>
              </a:rPr>
              <a:t>Mangrove</a:t>
            </a:r>
            <a:endParaRPr lang="pt-BR" sz="1100" dirty="0">
              <a:solidFill>
                <a:schemeClr val="tx1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929190" y="4832360"/>
            <a:ext cx="785818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 err="1" smtClean="0">
                <a:solidFill>
                  <a:schemeClr val="tx1"/>
                </a:solidFill>
              </a:rPr>
              <a:t>Transition</a:t>
            </a:r>
            <a:endParaRPr lang="pt-BR" sz="1100" dirty="0">
              <a:solidFill>
                <a:schemeClr val="tx1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5727708" y="4786322"/>
            <a:ext cx="785818" cy="28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 err="1" smtClean="0">
                <a:solidFill>
                  <a:schemeClr val="tx1"/>
                </a:solidFill>
              </a:rPr>
              <a:t>High</a:t>
            </a:r>
            <a:r>
              <a:rPr lang="pt-BR" sz="1100" dirty="0" smtClean="0">
                <a:solidFill>
                  <a:schemeClr val="tx1"/>
                </a:solidFill>
              </a:rPr>
              <a:t> </a:t>
            </a:r>
            <a:r>
              <a:rPr lang="pt-BR" sz="1100" dirty="0" err="1" smtClean="0">
                <a:solidFill>
                  <a:schemeClr val="tx1"/>
                </a:solidFill>
              </a:rPr>
              <a:t>salinity</a:t>
            </a:r>
            <a:endParaRPr lang="pt-BR" sz="1100" dirty="0">
              <a:solidFill>
                <a:schemeClr val="tx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6786578" y="4786322"/>
            <a:ext cx="785818" cy="28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 smtClean="0">
                <a:solidFill>
                  <a:schemeClr val="tx1"/>
                </a:solidFill>
              </a:rPr>
              <a:t>Restinga</a:t>
            </a:r>
            <a:endParaRPr lang="pt-BR" sz="1100" dirty="0">
              <a:solidFill>
                <a:schemeClr val="tx1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1285852" y="5500702"/>
            <a:ext cx="785818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00" dirty="0">
              <a:solidFill>
                <a:schemeClr val="tx1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928662" y="4786322"/>
            <a:ext cx="785818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 err="1" smtClean="0">
                <a:solidFill>
                  <a:schemeClr val="tx1"/>
                </a:solidFill>
              </a:rPr>
              <a:t>Sea</a:t>
            </a:r>
            <a:r>
              <a:rPr lang="pt-BR" sz="1100" dirty="0" smtClean="0">
                <a:solidFill>
                  <a:schemeClr val="tx1"/>
                </a:solidFill>
              </a:rPr>
              <a:t> </a:t>
            </a:r>
            <a:r>
              <a:rPr lang="pt-BR" sz="1100" dirty="0" err="1" smtClean="0">
                <a:solidFill>
                  <a:schemeClr val="tx1"/>
                </a:solidFill>
              </a:rPr>
              <a:t>and</a:t>
            </a:r>
            <a:r>
              <a:rPr lang="pt-BR" sz="1100" dirty="0" smtClean="0">
                <a:solidFill>
                  <a:schemeClr val="tx1"/>
                </a:solidFill>
              </a:rPr>
              <a:t>/</a:t>
            </a:r>
            <a:r>
              <a:rPr lang="pt-BR" sz="1100" dirty="0" err="1" smtClean="0">
                <a:solidFill>
                  <a:schemeClr val="tx1"/>
                </a:solidFill>
              </a:rPr>
              <a:t>or</a:t>
            </a:r>
            <a:r>
              <a:rPr lang="pt-BR" sz="1100" dirty="0" smtClean="0">
                <a:solidFill>
                  <a:schemeClr val="tx1"/>
                </a:solidFill>
              </a:rPr>
              <a:t> </a:t>
            </a:r>
            <a:r>
              <a:rPr lang="pt-BR" sz="1100" dirty="0" err="1" smtClean="0">
                <a:solidFill>
                  <a:schemeClr val="tx1"/>
                </a:solidFill>
              </a:rPr>
              <a:t>river</a:t>
            </a:r>
            <a:endParaRPr lang="pt-BR" sz="1100" dirty="0">
              <a:solidFill>
                <a:schemeClr val="tx1"/>
              </a:solidFill>
            </a:endParaRPr>
          </a:p>
        </p:txBody>
      </p:sp>
      <p:pic>
        <p:nvPicPr>
          <p:cNvPr id="16" name="Picture 10" descr="http://notapajos.globo.com/gifwrap.asp?id=113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14" y="6421150"/>
            <a:ext cx="610124" cy="436849"/>
          </a:xfrm>
          <a:prstGeom prst="rect">
            <a:avLst/>
          </a:prstGeom>
          <a:noFill/>
        </p:spPr>
      </p:pic>
      <p:pic>
        <p:nvPicPr>
          <p:cNvPr id="17" name="Picture 4" descr="http://www.denoticia.com.br/wp-content/uploads/2014/07/Poder-S%C3%ADmbol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75262" y="6429396"/>
            <a:ext cx="397332" cy="428604"/>
          </a:xfrm>
          <a:prstGeom prst="rect">
            <a:avLst/>
          </a:prstGeom>
          <a:noFill/>
        </p:spPr>
      </p:pic>
      <p:sp>
        <p:nvSpPr>
          <p:cNvPr id="22" name="Estrela de 5 pontas 21"/>
          <p:cNvSpPr/>
          <p:nvPr/>
        </p:nvSpPr>
        <p:spPr>
          <a:xfrm>
            <a:off x="4000496" y="1643050"/>
            <a:ext cx="288602" cy="21431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BR" dirty="0" smtClean="0"/>
              <a:t>Late </a:t>
            </a:r>
            <a:r>
              <a:rPr lang="pt-BR" dirty="0" err="1" smtClean="0"/>
              <a:t>Pleistocene</a:t>
            </a:r>
            <a:endParaRPr lang="pt-BR" dirty="0"/>
          </a:p>
        </p:txBody>
      </p:sp>
      <p:pic>
        <p:nvPicPr>
          <p:cNvPr id="40962" name="Picture 2" descr="http://cpgeosystems.com/Pleistmo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144000" cy="4572000"/>
          </a:xfrm>
          <a:prstGeom prst="rect">
            <a:avLst/>
          </a:prstGeom>
          <a:noFill/>
        </p:spPr>
      </p:pic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511572"/>
            <a:ext cx="5851525" cy="637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tângulo 11"/>
          <p:cNvSpPr/>
          <p:nvPr/>
        </p:nvSpPr>
        <p:spPr>
          <a:xfrm>
            <a:off x="7092280" y="1844824"/>
            <a:ext cx="864096" cy="2160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Amazon</a:t>
            </a:r>
            <a:r>
              <a:rPr lang="pt-BR" dirty="0" smtClean="0"/>
              <a:t> </a:t>
            </a:r>
            <a:r>
              <a:rPr lang="pt-BR" dirty="0" err="1" smtClean="0"/>
              <a:t>region</a:t>
            </a:r>
            <a:endParaRPr lang="pt-BR" dirty="0"/>
          </a:p>
        </p:txBody>
      </p:sp>
      <p:cxnSp>
        <p:nvCxnSpPr>
          <p:cNvPr id="4" name="Conector reto 3"/>
          <p:cNvCxnSpPr/>
          <p:nvPr/>
        </p:nvCxnSpPr>
        <p:spPr>
          <a:xfrm>
            <a:off x="684213" y="2060575"/>
            <a:ext cx="0" cy="44640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/>
          <p:cNvCxnSpPr/>
          <p:nvPr/>
        </p:nvCxnSpPr>
        <p:spPr>
          <a:xfrm>
            <a:off x="684213" y="4365625"/>
            <a:ext cx="8280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23"/>
          <p:cNvSpPr txBox="1">
            <a:spLocks noChangeArrowheads="1"/>
          </p:cNvSpPr>
          <p:nvPr/>
        </p:nvSpPr>
        <p:spPr bwMode="auto">
          <a:xfrm rot="16200000">
            <a:off x="213154" y="2996684"/>
            <a:ext cx="5725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err="1" smtClean="0"/>
              <a:t>Wet</a:t>
            </a:r>
            <a:endParaRPr lang="pt-BR" dirty="0"/>
          </a:p>
        </p:txBody>
      </p:sp>
      <p:sp>
        <p:nvSpPr>
          <p:cNvPr id="7" name="CaixaDeTexto 24"/>
          <p:cNvSpPr txBox="1">
            <a:spLocks noChangeArrowheads="1"/>
          </p:cNvSpPr>
          <p:nvPr/>
        </p:nvSpPr>
        <p:spPr bwMode="auto">
          <a:xfrm rot="16200000">
            <a:off x="242207" y="5013603"/>
            <a:ext cx="5128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err="1" smtClean="0"/>
              <a:t>Dry</a:t>
            </a:r>
            <a:endParaRPr lang="pt-BR" dirty="0"/>
          </a:p>
        </p:txBody>
      </p:sp>
      <p:cxnSp>
        <p:nvCxnSpPr>
          <p:cNvPr id="8" name="Conector reto 7"/>
          <p:cNvCxnSpPr/>
          <p:nvPr/>
        </p:nvCxnSpPr>
        <p:spPr>
          <a:xfrm>
            <a:off x="3635375" y="2276475"/>
            <a:ext cx="0" cy="3455988"/>
          </a:xfrm>
          <a:prstGeom prst="line">
            <a:avLst/>
          </a:prstGeom>
          <a:ln w="28575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6443663" y="2205038"/>
            <a:ext cx="0" cy="3527425"/>
          </a:xfrm>
          <a:prstGeom prst="line">
            <a:avLst/>
          </a:prstGeom>
          <a:ln w="28575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2268538" y="1961654"/>
            <a:ext cx="54721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38"/>
          <p:cNvSpPr txBox="1">
            <a:spLocks noChangeArrowheads="1"/>
          </p:cNvSpPr>
          <p:nvPr/>
        </p:nvSpPr>
        <p:spPr bwMode="auto">
          <a:xfrm>
            <a:off x="4362450" y="1546945"/>
            <a:ext cx="1223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HOLOCENE</a:t>
            </a:r>
            <a:endParaRPr lang="pt-BR" dirty="0"/>
          </a:p>
        </p:txBody>
      </p:sp>
      <p:sp>
        <p:nvSpPr>
          <p:cNvPr id="12" name="CaixaDeTexto 39"/>
          <p:cNvSpPr txBox="1">
            <a:spLocks noChangeArrowheads="1"/>
          </p:cNvSpPr>
          <p:nvPr/>
        </p:nvSpPr>
        <p:spPr bwMode="auto">
          <a:xfrm>
            <a:off x="4622800" y="2177554"/>
            <a:ext cx="9781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err="1" smtClean="0"/>
              <a:t>Medium</a:t>
            </a:r>
            <a:endParaRPr lang="pt-BR" dirty="0"/>
          </a:p>
        </p:txBody>
      </p:sp>
      <p:sp>
        <p:nvSpPr>
          <p:cNvPr id="13" name="CaixaDeTexto 40"/>
          <p:cNvSpPr txBox="1">
            <a:spLocks noChangeArrowheads="1"/>
          </p:cNvSpPr>
          <p:nvPr/>
        </p:nvSpPr>
        <p:spPr bwMode="auto">
          <a:xfrm>
            <a:off x="7429520" y="2187079"/>
            <a:ext cx="58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Late</a:t>
            </a:r>
            <a:endParaRPr lang="pt-BR" dirty="0"/>
          </a:p>
        </p:txBody>
      </p:sp>
      <p:sp>
        <p:nvSpPr>
          <p:cNvPr id="14" name="CaixaDeTexto 41"/>
          <p:cNvSpPr txBox="1">
            <a:spLocks noChangeArrowheads="1"/>
          </p:cNvSpPr>
          <p:nvPr/>
        </p:nvSpPr>
        <p:spPr bwMode="auto">
          <a:xfrm>
            <a:off x="1787525" y="2196604"/>
            <a:ext cx="6408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err="1" smtClean="0"/>
              <a:t>Early</a:t>
            </a:r>
            <a:endParaRPr lang="pt-BR" dirty="0"/>
          </a:p>
        </p:txBody>
      </p:sp>
      <p:cxnSp>
        <p:nvCxnSpPr>
          <p:cNvPr id="15" name="Conector reto 14"/>
          <p:cNvCxnSpPr/>
          <p:nvPr/>
        </p:nvCxnSpPr>
        <p:spPr>
          <a:xfrm>
            <a:off x="2268538" y="1961654"/>
            <a:ext cx="0" cy="2873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>
            <a:off x="7740650" y="1961654"/>
            <a:ext cx="0" cy="2873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>
            <a:off x="5076825" y="1817192"/>
            <a:ext cx="0" cy="431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/>
          <p:cNvSpPr/>
          <p:nvPr/>
        </p:nvSpPr>
        <p:spPr>
          <a:xfrm>
            <a:off x="1907579" y="6164982"/>
            <a:ext cx="4392613" cy="3603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400" b="1" dirty="0" err="1" smtClean="0">
                <a:solidFill>
                  <a:schemeClr val="bg1"/>
                </a:solidFill>
              </a:rPr>
              <a:t>Pessenda</a:t>
            </a:r>
            <a:r>
              <a:rPr lang="pt-BR" sz="1400" b="1" dirty="0" smtClean="0">
                <a:solidFill>
                  <a:schemeClr val="bg1"/>
                </a:solidFill>
              </a:rPr>
              <a:t> et al., 1998; </a:t>
            </a:r>
            <a:r>
              <a:rPr lang="pt-BR" sz="1400" b="1" dirty="0" err="1" smtClean="0">
                <a:solidFill>
                  <a:schemeClr val="bg1"/>
                </a:solidFill>
              </a:rPr>
              <a:t>Pessenda</a:t>
            </a:r>
            <a:r>
              <a:rPr lang="pt-BR" sz="1400" b="1" dirty="0" smtClean="0">
                <a:solidFill>
                  <a:schemeClr val="bg1"/>
                </a:solidFill>
              </a:rPr>
              <a:t> et al., 2001</a:t>
            </a:r>
            <a:endParaRPr lang="pt-BR" sz="1400" b="1" dirty="0">
              <a:solidFill>
                <a:schemeClr val="bg1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860032" y="3933825"/>
            <a:ext cx="1872208" cy="35877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 sz="1400" b="1" dirty="0" smtClean="0">
                <a:solidFill>
                  <a:schemeClr val="bg1"/>
                </a:solidFill>
              </a:rPr>
              <a:t>Rossetti et al., 2005</a:t>
            </a:r>
            <a:endParaRPr lang="pt-BR" sz="1400" b="1" dirty="0">
              <a:solidFill>
                <a:schemeClr val="bg1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1907703" y="5732934"/>
            <a:ext cx="4248473" cy="3603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400" b="1" dirty="0" smtClean="0">
                <a:solidFill>
                  <a:schemeClr val="bg1"/>
                </a:solidFill>
              </a:rPr>
              <a:t>Bush et al., 2007</a:t>
            </a:r>
            <a:endParaRPr lang="pt-BR" sz="1400" b="1" dirty="0">
              <a:solidFill>
                <a:schemeClr val="bg1"/>
              </a:solidFill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5868144" y="3501008"/>
            <a:ext cx="2952328" cy="36036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400" b="1" dirty="0" err="1" smtClean="0">
                <a:solidFill>
                  <a:schemeClr val="bg1"/>
                </a:solidFill>
              </a:rPr>
              <a:t>Pessenda</a:t>
            </a:r>
            <a:r>
              <a:rPr lang="pt-BR" sz="1400" b="1" dirty="0" smtClean="0">
                <a:solidFill>
                  <a:schemeClr val="bg1"/>
                </a:solidFill>
              </a:rPr>
              <a:t> et al., 1998; 2001</a:t>
            </a:r>
            <a:endParaRPr lang="pt-BR" sz="1400" b="1" dirty="0">
              <a:solidFill>
                <a:schemeClr val="bg1"/>
              </a:solidFill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1259632" y="5302473"/>
            <a:ext cx="3816424" cy="3587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400" b="1" dirty="0" err="1" smtClean="0">
                <a:solidFill>
                  <a:schemeClr val="bg1"/>
                </a:solidFill>
              </a:rPr>
              <a:t>Absy</a:t>
            </a:r>
            <a:r>
              <a:rPr lang="pt-BR" sz="1400" b="1" dirty="0" smtClean="0">
                <a:solidFill>
                  <a:schemeClr val="bg1"/>
                </a:solidFill>
              </a:rPr>
              <a:t> et al., 1991</a:t>
            </a:r>
            <a:endParaRPr lang="pt-BR" sz="1400" b="1" dirty="0">
              <a:solidFill>
                <a:schemeClr val="bg1"/>
              </a:solidFill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1259632" y="4437112"/>
            <a:ext cx="4176463" cy="36036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400" b="1" dirty="0" err="1" smtClean="0">
                <a:solidFill>
                  <a:schemeClr val="bg1"/>
                </a:solidFill>
              </a:rPr>
              <a:t>Servant</a:t>
            </a:r>
            <a:r>
              <a:rPr lang="pt-BR" sz="1400" b="1" dirty="0" smtClean="0">
                <a:solidFill>
                  <a:schemeClr val="bg1"/>
                </a:solidFill>
              </a:rPr>
              <a:t> &amp; Fontes, 1978; </a:t>
            </a:r>
            <a:r>
              <a:rPr lang="pt-BR" sz="1400" b="1" dirty="0" err="1" smtClean="0">
                <a:solidFill>
                  <a:schemeClr val="bg1"/>
                </a:solidFill>
              </a:rPr>
              <a:t>Wirmann</a:t>
            </a:r>
            <a:r>
              <a:rPr lang="pt-BR" sz="1400" b="1" dirty="0" smtClean="0">
                <a:solidFill>
                  <a:schemeClr val="bg1"/>
                </a:solidFill>
              </a:rPr>
              <a:t> et al., 1988</a:t>
            </a:r>
            <a:endParaRPr lang="pt-BR" sz="1400" b="1" dirty="0">
              <a:solidFill>
                <a:schemeClr val="bg1"/>
              </a:solidFill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5076056" y="2708920"/>
            <a:ext cx="3816424" cy="72008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400" b="1" dirty="0" err="1" smtClean="0">
                <a:solidFill>
                  <a:schemeClr val="bg1"/>
                </a:solidFill>
              </a:rPr>
              <a:t>Pessenda</a:t>
            </a:r>
            <a:r>
              <a:rPr lang="pt-BR" sz="1400" b="1" dirty="0" smtClean="0">
                <a:solidFill>
                  <a:schemeClr val="bg1"/>
                </a:solidFill>
              </a:rPr>
              <a:t> et al., 2004ab; Freitas et al., 2001</a:t>
            </a:r>
            <a:endParaRPr lang="pt-BR" sz="1400" b="1" dirty="0">
              <a:solidFill>
                <a:schemeClr val="bg1"/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1259633" y="4868837"/>
            <a:ext cx="4176463" cy="36036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400" b="1" dirty="0" err="1" smtClean="0">
                <a:solidFill>
                  <a:schemeClr val="bg1"/>
                </a:solidFill>
              </a:rPr>
              <a:t>Ybert</a:t>
            </a:r>
            <a:r>
              <a:rPr lang="pt-BR" sz="1400" b="1" dirty="0" smtClean="0">
                <a:solidFill>
                  <a:schemeClr val="bg1"/>
                </a:solidFill>
              </a:rPr>
              <a:t>, 1992; </a:t>
            </a:r>
            <a:r>
              <a:rPr lang="pt-BR" sz="1400" b="1" dirty="0" err="1" smtClean="0">
                <a:solidFill>
                  <a:schemeClr val="bg1"/>
                </a:solidFill>
              </a:rPr>
              <a:t>Desjardins</a:t>
            </a:r>
            <a:r>
              <a:rPr lang="pt-BR" sz="1400" b="1" dirty="0" smtClean="0">
                <a:solidFill>
                  <a:schemeClr val="bg1"/>
                </a:solidFill>
              </a:rPr>
              <a:t> et al., 1996</a:t>
            </a:r>
            <a:endParaRPr lang="pt-BR" sz="1400" b="1" dirty="0">
              <a:solidFill>
                <a:schemeClr val="bg1"/>
              </a:solidFill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2195735" cy="222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Elipse 27"/>
          <p:cNvSpPr/>
          <p:nvPr/>
        </p:nvSpPr>
        <p:spPr>
          <a:xfrm>
            <a:off x="323528" y="332656"/>
            <a:ext cx="1152128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3309</TotalTime>
  <Words>689</Words>
  <Application>Microsoft Office PowerPoint</Application>
  <PresentationFormat>Apresentação na tela (4:3)</PresentationFormat>
  <Paragraphs>143</Paragraphs>
  <Slides>37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38" baseType="lpstr">
      <vt:lpstr>Tema do Office</vt:lpstr>
      <vt:lpstr>Vegetation and morphology changes in the mouth of the Amazon and Doce river during the late Quaternary  Session n.º 17: Palynology 2015 GSA Annual Meeting Baltimore, Maryland, USA</vt:lpstr>
      <vt:lpstr>Main Questions</vt:lpstr>
      <vt:lpstr>Mangroves</vt:lpstr>
      <vt:lpstr>Mangroves</vt:lpstr>
      <vt:lpstr>Mangroves</vt:lpstr>
      <vt:lpstr>Mangroves</vt:lpstr>
      <vt:lpstr>Sampling site</vt:lpstr>
      <vt:lpstr>Late Pleistocene</vt:lpstr>
      <vt:lpstr>Amazon region</vt:lpstr>
      <vt:lpstr>Slide 10</vt:lpstr>
      <vt:lpstr>Central - Brazil</vt:lpstr>
      <vt:lpstr>Slide 12</vt:lpstr>
      <vt:lpstr>Coastal vegetation</vt:lpstr>
      <vt:lpstr>Materials and Methods</vt:lpstr>
      <vt:lpstr> Marajó Island (Amazon Region)</vt:lpstr>
      <vt:lpstr>Slide 16</vt:lpstr>
      <vt:lpstr>Slide 17</vt:lpstr>
      <vt:lpstr>Slide 18</vt:lpstr>
      <vt:lpstr> Core R-5</vt:lpstr>
      <vt:lpstr>Slide 20</vt:lpstr>
      <vt:lpstr>Slide 21</vt:lpstr>
      <vt:lpstr>Doce River (SE – Brazil)</vt:lpstr>
      <vt:lpstr>Dados paleoambientais (LI-01)</vt:lpstr>
      <vt:lpstr>Slide 24</vt:lpstr>
      <vt:lpstr>Holocene – Sea Level</vt:lpstr>
      <vt:lpstr>Holocene - Results</vt:lpstr>
      <vt:lpstr>Holocene - Results</vt:lpstr>
      <vt:lpstr>Holocene - Results</vt:lpstr>
      <vt:lpstr>Holocene - Results</vt:lpstr>
      <vt:lpstr>Holocene - Results</vt:lpstr>
      <vt:lpstr>Holocene - Results</vt:lpstr>
      <vt:lpstr>Holocene - Results</vt:lpstr>
      <vt:lpstr>Summary</vt:lpstr>
      <vt:lpstr>Summary</vt:lpstr>
      <vt:lpstr>Summary</vt:lpstr>
      <vt:lpstr>Acknowledgments</vt:lpstr>
      <vt:lpstr>Thank you very much!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MANGROVE VEGETATION CHANGES ON HOLOCENE TERRACES OF THE DOCE RIVER, SOUTHEASTERN BRAZIL</dc:title>
  <dc:creator>Marlon</dc:creator>
  <cp:lastModifiedBy>dell</cp:lastModifiedBy>
  <cp:revision>121</cp:revision>
  <dcterms:created xsi:type="dcterms:W3CDTF">2013-07-02T20:00:05Z</dcterms:created>
  <dcterms:modified xsi:type="dcterms:W3CDTF">2015-11-01T12:37:23Z</dcterms:modified>
</cp:coreProperties>
</file>