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25"/>
  </p:notesMasterIdLst>
  <p:sldIdLst>
    <p:sldId id="256" r:id="rId3"/>
    <p:sldId id="284" r:id="rId4"/>
    <p:sldId id="283" r:id="rId5"/>
    <p:sldId id="261" r:id="rId6"/>
    <p:sldId id="282" r:id="rId7"/>
    <p:sldId id="285" r:id="rId8"/>
    <p:sldId id="263" r:id="rId9"/>
    <p:sldId id="281" r:id="rId10"/>
    <p:sldId id="274" r:id="rId11"/>
    <p:sldId id="275" r:id="rId12"/>
    <p:sldId id="276" r:id="rId13"/>
    <p:sldId id="277" r:id="rId14"/>
    <p:sldId id="278" r:id="rId15"/>
    <p:sldId id="272" r:id="rId16"/>
    <p:sldId id="260" r:id="rId17"/>
    <p:sldId id="264" r:id="rId18"/>
    <p:sldId id="280" r:id="rId19"/>
    <p:sldId id="265" r:id="rId20"/>
    <p:sldId id="279" r:id="rId21"/>
    <p:sldId id="267" r:id="rId22"/>
    <p:sldId id="273" r:id="rId23"/>
    <p:sldId id="27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B7D9"/>
    <a:srgbClr val="AEC5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277" autoAdjust="0"/>
  </p:normalViewPr>
  <p:slideViewPr>
    <p:cSldViewPr>
      <p:cViewPr>
        <p:scale>
          <a:sx n="100" d="100"/>
          <a:sy n="100" d="100"/>
        </p:scale>
        <p:origin x="-294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3B485-81AF-4CDB-9C01-BD96489CE8C1}" type="datetimeFigureOut">
              <a:rPr lang="en-US" smtClean="0"/>
              <a:pPr/>
              <a:t>10/23/2015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75B07-7B32-4C01-A8D7-BD825825E3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33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picture effects on this slide, do</a:t>
            </a:r>
            <a:r>
              <a:rPr lang="en-US" sz="1200" baseline="0" dirty="0" smtClean="0"/>
              <a:t>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Slides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Layout</a:t>
            </a:r>
            <a:r>
              <a:rPr lang="en-US" sz="1200" baseline="0" dirty="0" smtClean="0"/>
              <a:t> and then click </a:t>
            </a:r>
            <a:r>
              <a:rPr lang="en-US" sz="1200" b="1" baseline="0" dirty="0" smtClean="0"/>
              <a:t>Blank</a:t>
            </a:r>
            <a:r>
              <a:rPr lang="en-US" sz="1200" baseline="0" dirty="0" smtClean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Insert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Images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Picture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Insert Picture </a:t>
            </a:r>
            <a:r>
              <a:rPr lang="en-US" sz="1200" baseline="0" dirty="0" smtClean="0"/>
              <a:t>dialog box, select a picture, and then click </a:t>
            </a:r>
            <a:r>
              <a:rPr lang="en-US" sz="1200" b="1" baseline="0" dirty="0" smtClean="0"/>
              <a:t>Insert</a:t>
            </a:r>
            <a:r>
              <a:rPr lang="en-US" sz="1200" baseline="0" dirty="0" smtClean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 launcher.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3.17”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width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rotate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  <a:endParaRPr lang="en-US" sz="1200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Select the picture. 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Drawing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Arrange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Align</a:t>
            </a:r>
            <a:r>
              <a:rPr lang="en-US" sz="1200" baseline="0" dirty="0" smtClean="0"/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Align to Slide</a:t>
            </a:r>
            <a:r>
              <a:rPr lang="en-US" sz="1200" baseline="0" dirty="0" smtClean="0"/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Align Top</a:t>
            </a:r>
            <a:r>
              <a:rPr lang="en-US" sz="120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Under </a:t>
            </a:r>
            <a:r>
              <a:rPr lang="en-US" sz="1200" b="1" baseline="0" dirty="0" smtClean="0"/>
              <a:t>Picture Tools</a:t>
            </a:r>
            <a:r>
              <a:rPr lang="en-US" sz="120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Picture Styles </a:t>
            </a:r>
            <a:r>
              <a:rPr lang="en-US" sz="1200" baseline="0" dirty="0" smtClean="0"/>
              <a:t>group, click </a:t>
            </a:r>
            <a:r>
              <a:rPr lang="en-US" sz="1200" b="1" baseline="0" dirty="0" smtClean="0"/>
              <a:t>Picture Effects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Reflections</a:t>
            </a:r>
            <a:r>
              <a:rPr lang="en-US" sz="1200" baseline="0" dirty="0" smtClean="0"/>
              <a:t>, and then under </a:t>
            </a:r>
            <a:r>
              <a:rPr lang="en-US" sz="1200" b="1" baseline="0" dirty="0" smtClean="0"/>
              <a:t>Reflection Variations </a:t>
            </a:r>
            <a:r>
              <a:rPr lang="en-US" sz="1200" baseline="0" dirty="0" smtClean="0"/>
              <a:t>click </a:t>
            </a:r>
            <a:r>
              <a:rPr lang="en-US" sz="1200" b="1" baseline="0" dirty="0" smtClean="0"/>
              <a:t>Half Reflection, touching </a:t>
            </a:r>
            <a:r>
              <a:rPr lang="en-US" sz="1200" baseline="0" dirty="0" smtClean="0"/>
              <a:t>(first row, second option from the left).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dirty="0" smtClean="0"/>
              <a:t>On</a:t>
            </a:r>
            <a:r>
              <a:rPr lang="en-US" sz="1200" i="0" baseline="0" dirty="0" smtClean="0"/>
              <a:t> the </a:t>
            </a:r>
            <a:r>
              <a:rPr lang="en-US" sz="1200" b="1" i="0" baseline="0" dirty="0" smtClean="0"/>
              <a:t>Insert</a:t>
            </a:r>
            <a:r>
              <a:rPr lang="en-US" sz="1200" i="0" baseline="0" dirty="0" smtClean="0"/>
              <a:t> tab, in the </a:t>
            </a:r>
            <a:r>
              <a:rPr lang="en-US" sz="1200" b="1" i="0" baseline="0" dirty="0" smtClean="0"/>
              <a:t>Text</a:t>
            </a:r>
            <a:r>
              <a:rPr lang="en-US" sz="1200" i="0" baseline="0" dirty="0" smtClean="0"/>
              <a:t> group, click </a:t>
            </a:r>
            <a:r>
              <a:rPr lang="en-US" sz="1200" b="1" i="0" baseline="0" dirty="0" smtClean="0"/>
              <a:t>Text Box</a:t>
            </a:r>
            <a:r>
              <a:rPr lang="en-US" sz="1200" i="0" baseline="0" dirty="0" smtClean="0"/>
              <a:t>, and then on the slide, drag to draw the text box.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 smtClean="0"/>
              <a:t>Enter text in the text box, select the text, and then o</a:t>
            </a:r>
            <a:r>
              <a:rPr lang="en-US" sz="1200" i="0" dirty="0" smtClean="0"/>
              <a:t>n the </a:t>
            </a:r>
            <a:r>
              <a:rPr lang="en-US" sz="1200" b="1" i="0" dirty="0" smtClean="0"/>
              <a:t>Home</a:t>
            </a:r>
            <a:r>
              <a:rPr lang="en-US" sz="1200" i="0" baseline="0" dirty="0" smtClean="0"/>
              <a:t> tab, in the </a:t>
            </a:r>
            <a:r>
              <a:rPr lang="en-US" sz="1200" b="1" i="0" baseline="0" dirty="0" smtClean="0"/>
              <a:t>Font</a:t>
            </a:r>
            <a:r>
              <a:rPr lang="en-US" sz="1200" i="0" baseline="0" dirty="0" smtClean="0"/>
              <a:t> group, select </a:t>
            </a:r>
            <a:r>
              <a:rPr lang="en-US" sz="1200" b="1" dirty="0" smtClean="0"/>
              <a:t>Impact </a:t>
            </a:r>
            <a:r>
              <a:rPr lang="en-US" sz="1200" i="0" baseline="0" dirty="0" smtClean="0"/>
              <a:t>from the </a:t>
            </a:r>
            <a:r>
              <a:rPr lang="en-US" sz="1200" b="1" i="0" baseline="0" dirty="0" smtClean="0"/>
              <a:t>Font</a:t>
            </a:r>
            <a:r>
              <a:rPr lang="en-US" sz="1200" i="0" baseline="0" dirty="0" smtClean="0"/>
              <a:t> list and then enter </a:t>
            </a:r>
            <a:r>
              <a:rPr lang="en-US" sz="1200" b="1" dirty="0" smtClean="0"/>
              <a:t>42</a:t>
            </a:r>
            <a:r>
              <a:rPr lang="en-US" sz="1200" i="0" baseline="0" dirty="0" smtClean="0"/>
              <a:t> in the </a:t>
            </a:r>
            <a:r>
              <a:rPr lang="en-US" sz="1200" b="1" i="0" baseline="0" dirty="0" smtClean="0"/>
              <a:t>Font Size </a:t>
            </a:r>
            <a:r>
              <a:rPr lang="en-US" sz="1200" i="0" baseline="0" dirty="0" smtClean="0"/>
              <a:t>box.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 smtClean="0"/>
              <a:t>On the </a:t>
            </a:r>
            <a:r>
              <a:rPr lang="en-US" sz="1200" b="1" i="0" baseline="0" dirty="0" smtClean="0"/>
              <a:t>Home</a:t>
            </a:r>
            <a:r>
              <a:rPr lang="en-US" sz="1200" i="0" baseline="0" dirty="0" smtClean="0"/>
              <a:t> tab, in the </a:t>
            </a:r>
            <a:r>
              <a:rPr lang="en-US" sz="1200" b="1" i="0" baseline="0" dirty="0" smtClean="0"/>
              <a:t>Paragraph</a:t>
            </a:r>
            <a:r>
              <a:rPr lang="en-US" sz="1200" i="0" baseline="0" dirty="0" smtClean="0"/>
              <a:t> group, click </a:t>
            </a:r>
            <a:r>
              <a:rPr lang="en-US" sz="1200" b="1" i="0" baseline="0" dirty="0" smtClean="0"/>
              <a:t>Align Text Right</a:t>
            </a:r>
            <a:r>
              <a:rPr lang="en-US" sz="1200" i="0" baseline="0" dirty="0" smtClean="0"/>
              <a:t> to align the text right in the text box.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 smtClean="0"/>
              <a:t>Select the text box. Under </a:t>
            </a:r>
            <a:r>
              <a:rPr lang="en-US" sz="1200" b="1" i="0" baseline="0" dirty="0" smtClean="0"/>
              <a:t>Drawing Tools</a:t>
            </a:r>
            <a:r>
              <a:rPr lang="en-US" sz="1200" i="0" baseline="0" dirty="0" smtClean="0"/>
              <a:t>, on the </a:t>
            </a:r>
            <a:r>
              <a:rPr lang="en-US" sz="1200" b="1" i="0" baseline="0" dirty="0" smtClean="0"/>
              <a:t>Format</a:t>
            </a:r>
            <a:r>
              <a:rPr lang="en-US" sz="1200" i="0" baseline="0" dirty="0" smtClean="0"/>
              <a:t> tab, in the </a:t>
            </a:r>
            <a:r>
              <a:rPr lang="en-US" sz="1200" b="1" i="0" baseline="0" dirty="0" smtClean="0"/>
              <a:t>WordArt Styles </a:t>
            </a:r>
            <a:r>
              <a:rPr lang="en-US" sz="1200" i="0" baseline="0" dirty="0" smtClean="0"/>
              <a:t>group, click </a:t>
            </a:r>
            <a:r>
              <a:rPr lang="en-US" sz="1200" b="1" i="0" baseline="0" dirty="0" smtClean="0"/>
              <a:t>Text Effects</a:t>
            </a:r>
            <a:r>
              <a:rPr lang="en-US" sz="1200" i="0" baseline="0" dirty="0" smtClean="0"/>
              <a:t>, point to </a:t>
            </a:r>
            <a:r>
              <a:rPr lang="en-US" sz="1200" b="1" i="0" baseline="0" dirty="0" smtClean="0"/>
              <a:t>Reflection</a:t>
            </a:r>
            <a:r>
              <a:rPr lang="en-US" sz="1200" i="0" baseline="0" dirty="0" smtClean="0"/>
              <a:t>, and then under </a:t>
            </a:r>
            <a:r>
              <a:rPr lang="en-US" sz="1200" b="1" i="0" baseline="0" dirty="0" smtClean="0"/>
              <a:t>Reflection Variations </a:t>
            </a:r>
            <a:r>
              <a:rPr lang="en-US" sz="1200" i="0" baseline="0" dirty="0" smtClean="0"/>
              <a:t>click </a:t>
            </a:r>
            <a:r>
              <a:rPr lang="en-US" sz="1200" b="1" i="0" baseline="0" dirty="0" smtClean="0"/>
              <a:t>Half Reflection, touching </a:t>
            </a:r>
            <a:r>
              <a:rPr lang="en-US" sz="1200" i="0" baseline="0" dirty="0" smtClean="0"/>
              <a:t>(first row, second option from the left).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 smtClean="0"/>
              <a:t>Under </a:t>
            </a:r>
            <a:r>
              <a:rPr lang="en-US" sz="1200" b="1" i="0" baseline="0" dirty="0" smtClean="0"/>
              <a:t>Drawing Tools</a:t>
            </a:r>
            <a:r>
              <a:rPr lang="en-US" sz="1200" i="0" baseline="0" dirty="0" smtClean="0"/>
              <a:t>, on the </a:t>
            </a:r>
            <a:r>
              <a:rPr lang="en-US" sz="1200" b="1" i="0" baseline="0" dirty="0" smtClean="0"/>
              <a:t>Format</a:t>
            </a:r>
            <a:r>
              <a:rPr lang="en-US" sz="1200" i="0" baseline="0" dirty="0" smtClean="0"/>
              <a:t> tab, in the </a:t>
            </a:r>
            <a:r>
              <a:rPr lang="en-US" sz="1200" b="1" i="0" baseline="0" dirty="0" smtClean="0"/>
              <a:t>WordArt Styles </a:t>
            </a:r>
            <a:r>
              <a:rPr lang="en-US" sz="1200" i="0" baseline="0" dirty="0" smtClean="0"/>
              <a:t>group, click the </a:t>
            </a:r>
            <a:r>
              <a:rPr lang="en-US" sz="1200" b="1" i="0" baseline="0" dirty="0" smtClean="0"/>
              <a:t>Format Text Effects </a:t>
            </a:r>
            <a:r>
              <a:rPr lang="en-US" sz="1200" i="0" baseline="0" dirty="0" smtClean="0"/>
              <a:t>dialog box launcher. In the </a:t>
            </a:r>
            <a:r>
              <a:rPr lang="en-US" sz="1200" b="1" i="0" baseline="0" dirty="0" smtClean="0"/>
              <a:t>Format Text Effects </a:t>
            </a:r>
            <a:r>
              <a:rPr lang="en-US" sz="1200" i="0" baseline="0" dirty="0" smtClean="0"/>
              <a:t>dialog box, click </a:t>
            </a:r>
            <a:r>
              <a:rPr lang="en-US" sz="1200" b="1" i="0" baseline="0" dirty="0" smtClean="0"/>
              <a:t>Text Fill </a:t>
            </a:r>
            <a:r>
              <a:rPr lang="en-US" sz="1200" i="0" baseline="0" dirty="0" smtClean="0"/>
              <a:t>in the left pane, select </a:t>
            </a:r>
            <a:r>
              <a:rPr lang="en-US" sz="1200" b="1" i="0" baseline="0" dirty="0" smtClean="0"/>
              <a:t>Solid fill </a:t>
            </a:r>
            <a:r>
              <a:rPr lang="en-US" sz="1200" i="0" baseline="0" dirty="0" smtClean="0"/>
              <a:t>in the </a:t>
            </a:r>
            <a:r>
              <a:rPr lang="en-US" sz="1200" b="1" i="0" baseline="0" dirty="0" smtClean="0"/>
              <a:t>Text Fill</a:t>
            </a:r>
            <a:r>
              <a:rPr lang="en-US" sz="1200" i="0" baseline="0" dirty="0" smtClean="0"/>
              <a:t> pane,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i="0" baseline="0" dirty="0" smtClean="0"/>
              <a:t>Click the button next to </a:t>
            </a:r>
            <a:r>
              <a:rPr lang="en-US" sz="1200" b="1" i="0" baseline="0" dirty="0" smtClean="0"/>
              <a:t>Color</a:t>
            </a:r>
            <a:r>
              <a:rPr lang="en-US" sz="1200" i="0" baseline="0" dirty="0" smtClean="0"/>
              <a:t>, and then under </a:t>
            </a:r>
            <a:r>
              <a:rPr lang="en-US" sz="1200" b="1" i="0" baseline="0" dirty="0" smtClean="0"/>
              <a:t>Theme Colors</a:t>
            </a:r>
            <a:r>
              <a:rPr lang="en-US" sz="1200" i="0" baseline="0" dirty="0" smtClean="0"/>
              <a:t>, click </a:t>
            </a:r>
            <a:r>
              <a:rPr lang="en-US" sz="1200" b="1" i="0" baseline="0" dirty="0" smtClean="0"/>
              <a:t>White, Background 1 </a:t>
            </a:r>
            <a:r>
              <a:rPr lang="en-US" sz="1200" i="0" baseline="0" dirty="0" smtClean="0"/>
              <a:t>(first row, first option from the left).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i="0" baseline="0" dirty="0" smtClean="0"/>
              <a:t>In the </a:t>
            </a:r>
            <a:r>
              <a:rPr lang="en-US" sz="1200" b="1" i="0" baseline="0" dirty="0" smtClean="0"/>
              <a:t>Transparency</a:t>
            </a:r>
            <a:r>
              <a:rPr lang="en-US" sz="1200" i="0" baseline="0" dirty="0" smtClean="0"/>
              <a:t> box, enter </a:t>
            </a:r>
            <a:r>
              <a:rPr lang="en-US" sz="1200" b="1" i="0" baseline="0" dirty="0" smtClean="0"/>
              <a:t>12%</a:t>
            </a:r>
            <a:r>
              <a:rPr lang="en-US" sz="1200" i="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 the slide, drag the text box onto the picture to position as needed. 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reproduce the background on this slide, do the following: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Center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option from the left).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on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1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 1, Darker 5%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(second row, first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2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list,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99%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 1, Darker 35%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(fifth row, first option from the left).</a:t>
            </a:r>
            <a:endParaRPr lang="en-US" sz="1200" b="0" dirty="0" smtClean="0"/>
          </a:p>
          <a:p>
            <a:endParaRPr lang="en-US" sz="14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536575" y="503238"/>
            <a:ext cx="3140075" cy="2354262"/>
          </a:xfr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4C3D2-1536-42FD-B7BF-687E092517E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15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75B07-7B32-4C01-A8D7-BD825825E3E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842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4C3D2-1536-42FD-B7BF-687E092517E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06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75B07-7B32-4C01-A8D7-BD825825E3E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842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4C3D2-1536-42FD-B7BF-687E092517E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15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4C3D2-1536-42FD-B7BF-687E092517E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15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4C3D2-1536-42FD-B7BF-687E092517E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15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4C3D2-1536-42FD-B7BF-687E092517E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15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4C3D2-1536-42FD-B7BF-687E092517E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15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75B07-7B32-4C01-A8D7-BD825825E3E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842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4C3D2-1536-42FD-B7BF-687E092517E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15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BEC73-49AA-45BC-B16C-50B32D0D6DD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10/23/2015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040C-D3B1-42F1-A452-9128C48DC3A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E1B14-A52C-4140-9530-023DF115AA96}" type="datetimeFigureOut">
              <a:rPr lang="en-US" smtClean="0"/>
              <a:pPr/>
              <a:t>10/23/2015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E2A95-1C31-40B7-B292-1B7B993D82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30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E1B14-A52C-4140-9530-023DF115AA96}" type="datetimeFigureOut">
              <a:rPr lang="en-US" smtClean="0"/>
              <a:pPr/>
              <a:t>10/23/2015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E2A95-1C31-40B7-B292-1B7B993D82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101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BEC73-49AA-45BC-B16C-50B32D0D6DD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10/23/2015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2040C-D3B1-42F1-A452-9128C48DC3A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5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9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bg1">
                <a:lumMod val="95000"/>
              </a:schemeClr>
            </a:gs>
            <a:gs pos="99000">
              <a:schemeClr val="bg1">
                <a:lumMod val="6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orth Pole, Glacier, Ice, Calving, Iceberg, Patagon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777740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0" y="1676400"/>
            <a:ext cx="8620818" cy="1828800"/>
          </a:xfrm>
          <a:prstGeom prst="rect">
            <a:avLst/>
          </a:prstGeom>
          <a:solidFill>
            <a:schemeClr val="bg1">
              <a:alpha val="50196"/>
            </a:schemeClr>
          </a:solidFill>
          <a:effectLst>
            <a:softEdge rad="317500"/>
          </a:effectLst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 smtClean="0">
              <a:solidFill>
                <a:srgbClr val="6ABA3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402775"/>
            <a:ext cx="90678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100" dirty="0" smtClean="0">
                <a:solidFill>
                  <a:schemeClr val="tx2">
                    <a:lumMod val="50000"/>
                    <a:alpha val="88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Impact" pitchFamily="34" charset="0"/>
              </a:rPr>
              <a:t>Educating to Live More Sustainably</a:t>
            </a:r>
          </a:p>
          <a:p>
            <a:pPr algn="ctr"/>
            <a:endParaRPr lang="en-US" sz="2400" spc="100" dirty="0" smtClean="0">
              <a:solidFill>
                <a:prstClr val="white">
                  <a:alpha val="88000"/>
                </a:prstClr>
              </a:solidFill>
              <a:effectLst>
                <a:reflection blurRad="6350" stA="60000" endA="900" endPos="58000" dir="5400000" sy="-100000" algn="bl" rotWithShape="0"/>
              </a:effectLst>
              <a:latin typeface="Impact" pitchFamily="34" charset="0"/>
            </a:endParaRPr>
          </a:p>
          <a:p>
            <a:pPr algn="r"/>
            <a:endParaRPr lang="en-US" sz="2400" spc="100" dirty="0">
              <a:solidFill>
                <a:prstClr val="white">
                  <a:alpha val="88000"/>
                </a:prstClr>
              </a:solidFill>
              <a:effectLst>
                <a:reflection blurRad="6350" stA="60000" endA="900" endPos="58000" dir="5400000" sy="-100000" algn="bl" rotWithShape="0"/>
              </a:effectLst>
              <a:latin typeface="Impact" pitchFamily="34" charset="0"/>
            </a:endParaRPr>
          </a:p>
          <a:p>
            <a:pPr algn="r"/>
            <a:endParaRPr lang="en-US" sz="2400" spc="100" dirty="0" smtClean="0">
              <a:solidFill>
                <a:prstClr val="white">
                  <a:alpha val="88000"/>
                </a:prstClr>
              </a:solidFill>
              <a:effectLst>
                <a:reflection blurRad="6350" stA="60000" endA="900" endPos="58000" dir="5400000" sy="-100000" algn="bl" rotWithShape="0"/>
              </a:effectLst>
              <a:latin typeface="Impact" pitchFamily="34" charset="0"/>
            </a:endParaRPr>
          </a:p>
          <a:p>
            <a:pPr algn="r"/>
            <a:endParaRPr lang="en-US" sz="2400" spc="100" dirty="0">
              <a:solidFill>
                <a:prstClr val="white">
                  <a:alpha val="88000"/>
                </a:prstClr>
              </a:solidFill>
              <a:effectLst>
                <a:reflection blurRad="6350" stA="60000" endA="900" endPos="58000" dir="5400000" sy="-100000" algn="bl" rotWithShape="0"/>
              </a:effectLst>
              <a:latin typeface="Impact" pitchFamily="34" charset="0"/>
            </a:endParaRPr>
          </a:p>
          <a:p>
            <a:pPr algn="ctr"/>
            <a:r>
              <a:rPr lang="en-US" sz="2400" spc="100" dirty="0" smtClean="0">
                <a:solidFill>
                  <a:prstClr val="white">
                    <a:alpha val="88000"/>
                  </a:prstClr>
                </a:solidFill>
                <a:effectLst>
                  <a:reflection blurRad="6350" stA="60000" endA="900" endPos="58000" dir="5400000" sy="-100000" algn="bl" rotWithShape="0"/>
                </a:effectLst>
                <a:latin typeface="Impact" pitchFamily="34" charset="0"/>
              </a:rPr>
              <a:t>In Our Changing Climate</a:t>
            </a:r>
            <a:endParaRPr lang="en-US" sz="2400" spc="100" dirty="0">
              <a:solidFill>
                <a:prstClr val="white">
                  <a:alpha val="88000"/>
                </a:prstClr>
              </a:solidFill>
              <a:effectLst>
                <a:reflection blurRad="6350" stA="60000" endA="900" endPos="58000" dir="5400000" sy="-100000" algn="bl" rotWithShape="0"/>
              </a:effectLst>
              <a:latin typeface="Impac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5912206"/>
            <a:ext cx="69393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Dr. James </a:t>
            </a:r>
            <a:r>
              <a:rPr lang="en-US" sz="20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Brey</a:t>
            </a:r>
            <a:endParaRPr lang="en-US" sz="2000" b="1" dirty="0" smtClean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algn="r"/>
            <a:r>
              <a:rPr lang="en-US" sz="1700" b="1" dirty="0" smtClean="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rPr>
              <a:t>Director, Education Program | American Meteorological Society</a:t>
            </a:r>
            <a:endParaRPr lang="en-US" sz="1700" b="1" dirty="0">
              <a:solidFill>
                <a:schemeClr val="bg1">
                  <a:lumMod val="95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1026" name="Picture 2" descr="L:\Education\Anupa\POS\Abby's Versions\AMS 25 Years Logo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400" y="5513832"/>
            <a:ext cx="1115568" cy="111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7358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276225"/>
            <a:ext cx="5257800" cy="10191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6553200"/>
            <a:ext cx="9220200" cy="323850"/>
          </a:xfrm>
          <a:prstGeom prst="rect">
            <a:avLst/>
          </a:prstGeom>
          <a:solidFill>
            <a:srgbClr val="5DA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839200" y="0"/>
            <a:ext cx="381000" cy="6858000"/>
          </a:xfrm>
          <a:prstGeom prst="rect">
            <a:avLst/>
          </a:prstGeom>
          <a:solidFill>
            <a:srgbClr val="5DA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H="1" flipV="1">
            <a:off x="-2400" y="6593812"/>
            <a:ext cx="9029700" cy="1428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H="1">
            <a:off x="8704555" y="0"/>
            <a:ext cx="93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953000" y="6511360"/>
            <a:ext cx="472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American Meteorological Society | Education Program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788300" y="790390"/>
            <a:ext cx="7162800" cy="647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to climate science</a:t>
            </a:r>
            <a:endParaRPr lang="en-US" sz="28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447800" y="152400"/>
            <a:ext cx="716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Changing Climate</a:t>
            </a:r>
            <a:endParaRPr lang="en-US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3174683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ight Arrow 24"/>
          <p:cNvSpPr/>
          <p:nvPr/>
        </p:nvSpPr>
        <p:spPr>
          <a:xfrm rot="578842" flipV="1">
            <a:off x="305557" y="3319240"/>
            <a:ext cx="1779781" cy="1034745"/>
          </a:xfrm>
          <a:custGeom>
            <a:avLst/>
            <a:gdLst>
              <a:gd name="connsiteX0" fmla="*/ 0 w 1270897"/>
              <a:gd name="connsiteY0" fmla="*/ 212453 h 797481"/>
              <a:gd name="connsiteX1" fmla="*/ 819818 w 1270897"/>
              <a:gd name="connsiteY1" fmla="*/ 212453 h 797481"/>
              <a:gd name="connsiteX2" fmla="*/ 819818 w 1270897"/>
              <a:gd name="connsiteY2" fmla="*/ 0 h 797481"/>
              <a:gd name="connsiteX3" fmla="*/ 1270897 w 1270897"/>
              <a:gd name="connsiteY3" fmla="*/ 398741 h 797481"/>
              <a:gd name="connsiteX4" fmla="*/ 819818 w 1270897"/>
              <a:gd name="connsiteY4" fmla="*/ 797481 h 797481"/>
              <a:gd name="connsiteX5" fmla="*/ 819818 w 1270897"/>
              <a:gd name="connsiteY5" fmla="*/ 585028 h 797481"/>
              <a:gd name="connsiteX6" fmla="*/ 0 w 1270897"/>
              <a:gd name="connsiteY6" fmla="*/ 585028 h 797481"/>
              <a:gd name="connsiteX7" fmla="*/ 0 w 1270897"/>
              <a:gd name="connsiteY7" fmla="*/ 212453 h 797481"/>
              <a:gd name="connsiteX0" fmla="*/ 0 w 1811586"/>
              <a:gd name="connsiteY0" fmla="*/ 586165 h 797481"/>
              <a:gd name="connsiteX1" fmla="*/ 1360507 w 1811586"/>
              <a:gd name="connsiteY1" fmla="*/ 212453 h 797481"/>
              <a:gd name="connsiteX2" fmla="*/ 1360507 w 1811586"/>
              <a:gd name="connsiteY2" fmla="*/ 0 h 797481"/>
              <a:gd name="connsiteX3" fmla="*/ 1811586 w 1811586"/>
              <a:gd name="connsiteY3" fmla="*/ 398741 h 797481"/>
              <a:gd name="connsiteX4" fmla="*/ 1360507 w 1811586"/>
              <a:gd name="connsiteY4" fmla="*/ 797481 h 797481"/>
              <a:gd name="connsiteX5" fmla="*/ 1360507 w 1811586"/>
              <a:gd name="connsiteY5" fmla="*/ 585028 h 797481"/>
              <a:gd name="connsiteX6" fmla="*/ 540689 w 1811586"/>
              <a:gd name="connsiteY6" fmla="*/ 585028 h 797481"/>
              <a:gd name="connsiteX7" fmla="*/ 0 w 1811586"/>
              <a:gd name="connsiteY7" fmla="*/ 586165 h 797481"/>
              <a:gd name="connsiteX0" fmla="*/ 0 w 1811586"/>
              <a:gd name="connsiteY0" fmla="*/ 645673 h 856989"/>
              <a:gd name="connsiteX1" fmla="*/ 340986 w 1811586"/>
              <a:gd name="connsiteY1" fmla="*/ 0 h 856989"/>
              <a:gd name="connsiteX2" fmla="*/ 1360507 w 1811586"/>
              <a:gd name="connsiteY2" fmla="*/ 271961 h 856989"/>
              <a:gd name="connsiteX3" fmla="*/ 1360507 w 1811586"/>
              <a:gd name="connsiteY3" fmla="*/ 59508 h 856989"/>
              <a:gd name="connsiteX4" fmla="*/ 1811586 w 1811586"/>
              <a:gd name="connsiteY4" fmla="*/ 458249 h 856989"/>
              <a:gd name="connsiteX5" fmla="*/ 1360507 w 1811586"/>
              <a:gd name="connsiteY5" fmla="*/ 856989 h 856989"/>
              <a:gd name="connsiteX6" fmla="*/ 1360507 w 1811586"/>
              <a:gd name="connsiteY6" fmla="*/ 644536 h 856989"/>
              <a:gd name="connsiteX7" fmla="*/ 540689 w 1811586"/>
              <a:gd name="connsiteY7" fmla="*/ 644536 h 856989"/>
              <a:gd name="connsiteX8" fmla="*/ 0 w 1811586"/>
              <a:gd name="connsiteY8" fmla="*/ 645673 h 856989"/>
              <a:gd name="connsiteX0" fmla="*/ 0 w 1811586"/>
              <a:gd name="connsiteY0" fmla="*/ 645673 h 856989"/>
              <a:gd name="connsiteX1" fmla="*/ 340986 w 1811586"/>
              <a:gd name="connsiteY1" fmla="*/ 0 h 856989"/>
              <a:gd name="connsiteX2" fmla="*/ 1360507 w 1811586"/>
              <a:gd name="connsiteY2" fmla="*/ 271961 h 856989"/>
              <a:gd name="connsiteX3" fmla="*/ 1360507 w 1811586"/>
              <a:gd name="connsiteY3" fmla="*/ 59508 h 856989"/>
              <a:gd name="connsiteX4" fmla="*/ 1811586 w 1811586"/>
              <a:gd name="connsiteY4" fmla="*/ 458249 h 856989"/>
              <a:gd name="connsiteX5" fmla="*/ 1360507 w 1811586"/>
              <a:gd name="connsiteY5" fmla="*/ 856989 h 856989"/>
              <a:gd name="connsiteX6" fmla="*/ 1360507 w 1811586"/>
              <a:gd name="connsiteY6" fmla="*/ 644536 h 856989"/>
              <a:gd name="connsiteX7" fmla="*/ 492061 w 1811586"/>
              <a:gd name="connsiteY7" fmla="*/ 389614 h 856989"/>
              <a:gd name="connsiteX8" fmla="*/ 540689 w 1811586"/>
              <a:gd name="connsiteY8" fmla="*/ 644536 h 856989"/>
              <a:gd name="connsiteX9" fmla="*/ 0 w 1811586"/>
              <a:gd name="connsiteY9" fmla="*/ 645673 h 856989"/>
              <a:gd name="connsiteX0" fmla="*/ 0 w 1811586"/>
              <a:gd name="connsiteY0" fmla="*/ 645673 h 1058004"/>
              <a:gd name="connsiteX1" fmla="*/ 340986 w 1811586"/>
              <a:gd name="connsiteY1" fmla="*/ 0 h 1058004"/>
              <a:gd name="connsiteX2" fmla="*/ 1360507 w 1811586"/>
              <a:gd name="connsiteY2" fmla="*/ 271961 h 1058004"/>
              <a:gd name="connsiteX3" fmla="*/ 1360507 w 1811586"/>
              <a:gd name="connsiteY3" fmla="*/ 59508 h 1058004"/>
              <a:gd name="connsiteX4" fmla="*/ 1811586 w 1811586"/>
              <a:gd name="connsiteY4" fmla="*/ 458249 h 1058004"/>
              <a:gd name="connsiteX5" fmla="*/ 1360507 w 1811586"/>
              <a:gd name="connsiteY5" fmla="*/ 856989 h 1058004"/>
              <a:gd name="connsiteX6" fmla="*/ 1360507 w 1811586"/>
              <a:gd name="connsiteY6" fmla="*/ 644536 h 1058004"/>
              <a:gd name="connsiteX7" fmla="*/ 492061 w 1811586"/>
              <a:gd name="connsiteY7" fmla="*/ 389614 h 1058004"/>
              <a:gd name="connsiteX8" fmla="*/ 604299 w 1811586"/>
              <a:gd name="connsiteY8" fmla="*/ 1058004 h 1058004"/>
              <a:gd name="connsiteX9" fmla="*/ 0 w 1811586"/>
              <a:gd name="connsiteY9" fmla="*/ 645673 h 1058004"/>
              <a:gd name="connsiteX0" fmla="*/ 0 w 1779781"/>
              <a:gd name="connsiteY0" fmla="*/ 979628 h 1058004"/>
              <a:gd name="connsiteX1" fmla="*/ 309181 w 1779781"/>
              <a:gd name="connsiteY1" fmla="*/ 0 h 1058004"/>
              <a:gd name="connsiteX2" fmla="*/ 1328702 w 1779781"/>
              <a:gd name="connsiteY2" fmla="*/ 271961 h 1058004"/>
              <a:gd name="connsiteX3" fmla="*/ 1328702 w 1779781"/>
              <a:gd name="connsiteY3" fmla="*/ 59508 h 1058004"/>
              <a:gd name="connsiteX4" fmla="*/ 1779781 w 1779781"/>
              <a:gd name="connsiteY4" fmla="*/ 458249 h 1058004"/>
              <a:gd name="connsiteX5" fmla="*/ 1328702 w 1779781"/>
              <a:gd name="connsiteY5" fmla="*/ 856989 h 1058004"/>
              <a:gd name="connsiteX6" fmla="*/ 1328702 w 1779781"/>
              <a:gd name="connsiteY6" fmla="*/ 644536 h 1058004"/>
              <a:gd name="connsiteX7" fmla="*/ 460256 w 1779781"/>
              <a:gd name="connsiteY7" fmla="*/ 389614 h 1058004"/>
              <a:gd name="connsiteX8" fmla="*/ 572494 w 1779781"/>
              <a:gd name="connsiteY8" fmla="*/ 1058004 h 1058004"/>
              <a:gd name="connsiteX9" fmla="*/ 0 w 1779781"/>
              <a:gd name="connsiteY9" fmla="*/ 979628 h 1058004"/>
              <a:gd name="connsiteX0" fmla="*/ 0 w 1779781"/>
              <a:gd name="connsiteY0" fmla="*/ 979628 h 1058004"/>
              <a:gd name="connsiteX1" fmla="*/ 309181 w 1779781"/>
              <a:gd name="connsiteY1" fmla="*/ 0 h 1058004"/>
              <a:gd name="connsiteX2" fmla="*/ 1328702 w 1779781"/>
              <a:gd name="connsiteY2" fmla="*/ 271961 h 1058004"/>
              <a:gd name="connsiteX3" fmla="*/ 1328702 w 1779781"/>
              <a:gd name="connsiteY3" fmla="*/ 59508 h 1058004"/>
              <a:gd name="connsiteX4" fmla="*/ 1779781 w 1779781"/>
              <a:gd name="connsiteY4" fmla="*/ 458249 h 1058004"/>
              <a:gd name="connsiteX5" fmla="*/ 1328702 w 1779781"/>
              <a:gd name="connsiteY5" fmla="*/ 856989 h 1058004"/>
              <a:gd name="connsiteX6" fmla="*/ 1328702 w 1779781"/>
              <a:gd name="connsiteY6" fmla="*/ 644536 h 1058004"/>
              <a:gd name="connsiteX7" fmla="*/ 460256 w 1779781"/>
              <a:gd name="connsiteY7" fmla="*/ 389614 h 1058004"/>
              <a:gd name="connsiteX8" fmla="*/ 572494 w 1779781"/>
              <a:gd name="connsiteY8" fmla="*/ 1058004 h 1058004"/>
              <a:gd name="connsiteX9" fmla="*/ 0 w 1779781"/>
              <a:gd name="connsiteY9" fmla="*/ 979628 h 1058004"/>
              <a:gd name="connsiteX0" fmla="*/ 0 w 1779781"/>
              <a:gd name="connsiteY0" fmla="*/ 979628 h 1058004"/>
              <a:gd name="connsiteX1" fmla="*/ 309181 w 1779781"/>
              <a:gd name="connsiteY1" fmla="*/ 0 h 1058004"/>
              <a:gd name="connsiteX2" fmla="*/ 1328702 w 1779781"/>
              <a:gd name="connsiteY2" fmla="*/ 271961 h 1058004"/>
              <a:gd name="connsiteX3" fmla="*/ 1328702 w 1779781"/>
              <a:gd name="connsiteY3" fmla="*/ 59508 h 1058004"/>
              <a:gd name="connsiteX4" fmla="*/ 1779781 w 1779781"/>
              <a:gd name="connsiteY4" fmla="*/ 458249 h 1058004"/>
              <a:gd name="connsiteX5" fmla="*/ 1328702 w 1779781"/>
              <a:gd name="connsiteY5" fmla="*/ 856989 h 1058004"/>
              <a:gd name="connsiteX6" fmla="*/ 1328702 w 1779781"/>
              <a:gd name="connsiteY6" fmla="*/ 644536 h 1058004"/>
              <a:gd name="connsiteX7" fmla="*/ 460256 w 1779781"/>
              <a:gd name="connsiteY7" fmla="*/ 389614 h 1058004"/>
              <a:gd name="connsiteX8" fmla="*/ 572494 w 1779781"/>
              <a:gd name="connsiteY8" fmla="*/ 1058004 h 1058004"/>
              <a:gd name="connsiteX9" fmla="*/ 0 w 1779781"/>
              <a:gd name="connsiteY9" fmla="*/ 979628 h 1058004"/>
              <a:gd name="connsiteX0" fmla="*/ 0 w 1779781"/>
              <a:gd name="connsiteY0" fmla="*/ 979628 h 1058004"/>
              <a:gd name="connsiteX1" fmla="*/ 309181 w 1779781"/>
              <a:gd name="connsiteY1" fmla="*/ 0 h 1058004"/>
              <a:gd name="connsiteX2" fmla="*/ 1328702 w 1779781"/>
              <a:gd name="connsiteY2" fmla="*/ 271961 h 1058004"/>
              <a:gd name="connsiteX3" fmla="*/ 1328702 w 1779781"/>
              <a:gd name="connsiteY3" fmla="*/ 59508 h 1058004"/>
              <a:gd name="connsiteX4" fmla="*/ 1779781 w 1779781"/>
              <a:gd name="connsiteY4" fmla="*/ 458249 h 1058004"/>
              <a:gd name="connsiteX5" fmla="*/ 1328702 w 1779781"/>
              <a:gd name="connsiteY5" fmla="*/ 856989 h 1058004"/>
              <a:gd name="connsiteX6" fmla="*/ 1328702 w 1779781"/>
              <a:gd name="connsiteY6" fmla="*/ 644536 h 1058004"/>
              <a:gd name="connsiteX7" fmla="*/ 460256 w 1779781"/>
              <a:gd name="connsiteY7" fmla="*/ 389614 h 1058004"/>
              <a:gd name="connsiteX8" fmla="*/ 572494 w 1779781"/>
              <a:gd name="connsiteY8" fmla="*/ 1058004 h 1058004"/>
              <a:gd name="connsiteX9" fmla="*/ 0 w 1779781"/>
              <a:gd name="connsiteY9" fmla="*/ 979628 h 1058004"/>
              <a:gd name="connsiteX0" fmla="*/ 0 w 1779781"/>
              <a:gd name="connsiteY0" fmla="*/ 979628 h 1058004"/>
              <a:gd name="connsiteX1" fmla="*/ 309181 w 1779781"/>
              <a:gd name="connsiteY1" fmla="*/ 0 h 1058004"/>
              <a:gd name="connsiteX2" fmla="*/ 1328702 w 1779781"/>
              <a:gd name="connsiteY2" fmla="*/ 271961 h 1058004"/>
              <a:gd name="connsiteX3" fmla="*/ 1328702 w 1779781"/>
              <a:gd name="connsiteY3" fmla="*/ 59508 h 1058004"/>
              <a:gd name="connsiteX4" fmla="*/ 1779781 w 1779781"/>
              <a:gd name="connsiteY4" fmla="*/ 458249 h 1058004"/>
              <a:gd name="connsiteX5" fmla="*/ 1328702 w 1779781"/>
              <a:gd name="connsiteY5" fmla="*/ 856989 h 1058004"/>
              <a:gd name="connsiteX6" fmla="*/ 1328702 w 1779781"/>
              <a:gd name="connsiteY6" fmla="*/ 644536 h 1058004"/>
              <a:gd name="connsiteX7" fmla="*/ 515915 w 1779781"/>
              <a:gd name="connsiteY7" fmla="*/ 524786 h 1058004"/>
              <a:gd name="connsiteX8" fmla="*/ 572494 w 1779781"/>
              <a:gd name="connsiteY8" fmla="*/ 1058004 h 1058004"/>
              <a:gd name="connsiteX9" fmla="*/ 0 w 1779781"/>
              <a:gd name="connsiteY9" fmla="*/ 979628 h 1058004"/>
              <a:gd name="connsiteX0" fmla="*/ 0 w 1779781"/>
              <a:gd name="connsiteY0" fmla="*/ 979628 h 1034150"/>
              <a:gd name="connsiteX1" fmla="*/ 309181 w 1779781"/>
              <a:gd name="connsiteY1" fmla="*/ 0 h 1034150"/>
              <a:gd name="connsiteX2" fmla="*/ 1328702 w 1779781"/>
              <a:gd name="connsiteY2" fmla="*/ 271961 h 1034150"/>
              <a:gd name="connsiteX3" fmla="*/ 1328702 w 1779781"/>
              <a:gd name="connsiteY3" fmla="*/ 59508 h 1034150"/>
              <a:gd name="connsiteX4" fmla="*/ 1779781 w 1779781"/>
              <a:gd name="connsiteY4" fmla="*/ 458249 h 1034150"/>
              <a:gd name="connsiteX5" fmla="*/ 1328702 w 1779781"/>
              <a:gd name="connsiteY5" fmla="*/ 856989 h 1034150"/>
              <a:gd name="connsiteX6" fmla="*/ 1328702 w 1779781"/>
              <a:gd name="connsiteY6" fmla="*/ 644536 h 1034150"/>
              <a:gd name="connsiteX7" fmla="*/ 515915 w 1779781"/>
              <a:gd name="connsiteY7" fmla="*/ 524786 h 1034150"/>
              <a:gd name="connsiteX8" fmla="*/ 469128 w 1779781"/>
              <a:gd name="connsiteY8" fmla="*/ 1034150 h 1034150"/>
              <a:gd name="connsiteX9" fmla="*/ 0 w 1779781"/>
              <a:gd name="connsiteY9" fmla="*/ 979628 h 1034150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28702 w 1779781"/>
              <a:gd name="connsiteY3" fmla="*/ 60103 h 1034745"/>
              <a:gd name="connsiteX4" fmla="*/ 1779781 w 1779781"/>
              <a:gd name="connsiteY4" fmla="*/ 458844 h 1034745"/>
              <a:gd name="connsiteX5" fmla="*/ 1328702 w 1779781"/>
              <a:gd name="connsiteY5" fmla="*/ 857584 h 1034745"/>
              <a:gd name="connsiteX6" fmla="*/ 1328702 w 1779781"/>
              <a:gd name="connsiteY6" fmla="*/ 645131 h 1034745"/>
              <a:gd name="connsiteX7" fmla="*/ 515915 w 1779781"/>
              <a:gd name="connsiteY7" fmla="*/ 525381 h 1034745"/>
              <a:gd name="connsiteX8" fmla="*/ 469128 w 1779781"/>
              <a:gd name="connsiteY8" fmla="*/ 1034745 h 1034745"/>
              <a:gd name="connsiteX9" fmla="*/ 0 w 1779781"/>
              <a:gd name="connsiteY9" fmla="*/ 980223 h 1034745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28702 w 1779781"/>
              <a:gd name="connsiteY3" fmla="*/ 60103 h 1034745"/>
              <a:gd name="connsiteX4" fmla="*/ 1779781 w 1779781"/>
              <a:gd name="connsiteY4" fmla="*/ 458844 h 1034745"/>
              <a:gd name="connsiteX5" fmla="*/ 1328702 w 1779781"/>
              <a:gd name="connsiteY5" fmla="*/ 857584 h 1034745"/>
              <a:gd name="connsiteX6" fmla="*/ 1328702 w 1779781"/>
              <a:gd name="connsiteY6" fmla="*/ 645131 h 1034745"/>
              <a:gd name="connsiteX7" fmla="*/ 651087 w 1779781"/>
              <a:gd name="connsiteY7" fmla="*/ 461771 h 1034745"/>
              <a:gd name="connsiteX8" fmla="*/ 515915 w 1779781"/>
              <a:gd name="connsiteY8" fmla="*/ 525381 h 1034745"/>
              <a:gd name="connsiteX9" fmla="*/ 469128 w 1779781"/>
              <a:gd name="connsiteY9" fmla="*/ 1034745 h 1034745"/>
              <a:gd name="connsiteX10" fmla="*/ 0 w 1779781"/>
              <a:gd name="connsiteY10" fmla="*/ 980223 h 1034745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28702 w 1779781"/>
              <a:gd name="connsiteY3" fmla="*/ 60103 h 1034745"/>
              <a:gd name="connsiteX4" fmla="*/ 1779781 w 1779781"/>
              <a:gd name="connsiteY4" fmla="*/ 458844 h 1034745"/>
              <a:gd name="connsiteX5" fmla="*/ 1328702 w 1779781"/>
              <a:gd name="connsiteY5" fmla="*/ 857584 h 1034745"/>
              <a:gd name="connsiteX6" fmla="*/ 1328702 w 1779781"/>
              <a:gd name="connsiteY6" fmla="*/ 645131 h 1034745"/>
              <a:gd name="connsiteX7" fmla="*/ 651087 w 1779781"/>
              <a:gd name="connsiteY7" fmla="*/ 461771 h 1034745"/>
              <a:gd name="connsiteX8" fmla="*/ 515915 w 1779781"/>
              <a:gd name="connsiteY8" fmla="*/ 525381 h 1034745"/>
              <a:gd name="connsiteX9" fmla="*/ 437323 w 1779781"/>
              <a:gd name="connsiteY9" fmla="*/ 1034745 h 1034745"/>
              <a:gd name="connsiteX10" fmla="*/ 0 w 1779781"/>
              <a:gd name="connsiteY10" fmla="*/ 980223 h 1034745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28702 w 1779781"/>
              <a:gd name="connsiteY3" fmla="*/ 60103 h 1034745"/>
              <a:gd name="connsiteX4" fmla="*/ 1779781 w 1779781"/>
              <a:gd name="connsiteY4" fmla="*/ 458844 h 1034745"/>
              <a:gd name="connsiteX5" fmla="*/ 1328702 w 1779781"/>
              <a:gd name="connsiteY5" fmla="*/ 857584 h 1034745"/>
              <a:gd name="connsiteX6" fmla="*/ 1328702 w 1779781"/>
              <a:gd name="connsiteY6" fmla="*/ 645131 h 1034745"/>
              <a:gd name="connsiteX7" fmla="*/ 651087 w 1779781"/>
              <a:gd name="connsiteY7" fmla="*/ 461771 h 1034745"/>
              <a:gd name="connsiteX8" fmla="*/ 515915 w 1779781"/>
              <a:gd name="connsiteY8" fmla="*/ 525381 h 1034745"/>
              <a:gd name="connsiteX9" fmla="*/ 437323 w 1779781"/>
              <a:gd name="connsiteY9" fmla="*/ 1034745 h 1034745"/>
              <a:gd name="connsiteX10" fmla="*/ 0 w 1779781"/>
              <a:gd name="connsiteY10" fmla="*/ 980223 h 1034745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28702 w 1779781"/>
              <a:gd name="connsiteY3" fmla="*/ 60103 h 1034745"/>
              <a:gd name="connsiteX4" fmla="*/ 1779781 w 1779781"/>
              <a:gd name="connsiteY4" fmla="*/ 458844 h 1034745"/>
              <a:gd name="connsiteX5" fmla="*/ 1328702 w 1779781"/>
              <a:gd name="connsiteY5" fmla="*/ 857584 h 1034745"/>
              <a:gd name="connsiteX6" fmla="*/ 1328702 w 1779781"/>
              <a:gd name="connsiteY6" fmla="*/ 645131 h 1034745"/>
              <a:gd name="connsiteX7" fmla="*/ 651087 w 1779781"/>
              <a:gd name="connsiteY7" fmla="*/ 461771 h 1034745"/>
              <a:gd name="connsiteX8" fmla="*/ 515915 w 1779781"/>
              <a:gd name="connsiteY8" fmla="*/ 525381 h 1034745"/>
              <a:gd name="connsiteX9" fmla="*/ 437323 w 1779781"/>
              <a:gd name="connsiteY9" fmla="*/ 1034745 h 1034745"/>
              <a:gd name="connsiteX10" fmla="*/ 0 w 1779781"/>
              <a:gd name="connsiteY10" fmla="*/ 980223 h 1034745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76410 w 1779781"/>
              <a:gd name="connsiteY3" fmla="*/ 52151 h 1034745"/>
              <a:gd name="connsiteX4" fmla="*/ 1779781 w 1779781"/>
              <a:gd name="connsiteY4" fmla="*/ 458844 h 1034745"/>
              <a:gd name="connsiteX5" fmla="*/ 1328702 w 1779781"/>
              <a:gd name="connsiteY5" fmla="*/ 857584 h 1034745"/>
              <a:gd name="connsiteX6" fmla="*/ 1328702 w 1779781"/>
              <a:gd name="connsiteY6" fmla="*/ 645131 h 1034745"/>
              <a:gd name="connsiteX7" fmla="*/ 651087 w 1779781"/>
              <a:gd name="connsiteY7" fmla="*/ 461771 h 1034745"/>
              <a:gd name="connsiteX8" fmla="*/ 515915 w 1779781"/>
              <a:gd name="connsiteY8" fmla="*/ 525381 h 1034745"/>
              <a:gd name="connsiteX9" fmla="*/ 437323 w 1779781"/>
              <a:gd name="connsiteY9" fmla="*/ 1034745 h 1034745"/>
              <a:gd name="connsiteX10" fmla="*/ 0 w 1779781"/>
              <a:gd name="connsiteY10" fmla="*/ 980223 h 1034745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76410 w 1779781"/>
              <a:gd name="connsiteY3" fmla="*/ 52151 h 1034745"/>
              <a:gd name="connsiteX4" fmla="*/ 1779781 w 1779781"/>
              <a:gd name="connsiteY4" fmla="*/ 458844 h 1034745"/>
              <a:gd name="connsiteX5" fmla="*/ 1273043 w 1779781"/>
              <a:gd name="connsiteY5" fmla="*/ 865535 h 1034745"/>
              <a:gd name="connsiteX6" fmla="*/ 1328702 w 1779781"/>
              <a:gd name="connsiteY6" fmla="*/ 645131 h 1034745"/>
              <a:gd name="connsiteX7" fmla="*/ 651087 w 1779781"/>
              <a:gd name="connsiteY7" fmla="*/ 461771 h 1034745"/>
              <a:gd name="connsiteX8" fmla="*/ 515915 w 1779781"/>
              <a:gd name="connsiteY8" fmla="*/ 525381 h 1034745"/>
              <a:gd name="connsiteX9" fmla="*/ 437323 w 1779781"/>
              <a:gd name="connsiteY9" fmla="*/ 1034745 h 1034745"/>
              <a:gd name="connsiteX10" fmla="*/ 0 w 1779781"/>
              <a:gd name="connsiteY10" fmla="*/ 980223 h 103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79781" h="1034745">
                <a:moveTo>
                  <a:pt x="0" y="980223"/>
                </a:moveTo>
                <a:cubicBezTo>
                  <a:pt x="36799" y="751746"/>
                  <a:pt x="89502" y="62094"/>
                  <a:pt x="309181" y="595"/>
                </a:cubicBezTo>
                <a:cubicBezTo>
                  <a:pt x="672875" y="-12118"/>
                  <a:pt x="988862" y="181902"/>
                  <a:pt x="1328702" y="272556"/>
                </a:cubicBezTo>
                <a:lnTo>
                  <a:pt x="1376410" y="52151"/>
                </a:lnTo>
                <a:lnTo>
                  <a:pt x="1779781" y="458844"/>
                </a:lnTo>
                <a:lnTo>
                  <a:pt x="1273043" y="865535"/>
                </a:lnTo>
                <a:lnTo>
                  <a:pt x="1328702" y="645131"/>
                </a:lnTo>
                <a:cubicBezTo>
                  <a:pt x="1230344" y="587114"/>
                  <a:pt x="786552" y="481729"/>
                  <a:pt x="651087" y="461771"/>
                </a:cubicBezTo>
                <a:cubicBezTo>
                  <a:pt x="515622" y="441813"/>
                  <a:pt x="560819" y="437837"/>
                  <a:pt x="515915" y="525381"/>
                </a:cubicBezTo>
                <a:cubicBezTo>
                  <a:pt x="465864" y="708421"/>
                  <a:pt x="431715" y="811948"/>
                  <a:pt x="437323" y="1034745"/>
                </a:cubicBezTo>
                <a:lnTo>
                  <a:pt x="0" y="980223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895" y="2758255"/>
            <a:ext cx="6600825" cy="3257550"/>
          </a:xfrm>
          <a:prstGeom prst="rect">
            <a:avLst/>
          </a:prstGeom>
          <a:noFill/>
          <a:ln w="38100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8943975" cy="51816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26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276225"/>
            <a:ext cx="5257800" cy="101917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553200"/>
            <a:ext cx="9220200" cy="323850"/>
          </a:xfrm>
          <a:prstGeom prst="rect">
            <a:avLst/>
          </a:prstGeom>
          <a:solidFill>
            <a:srgbClr val="5DA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839200" y="0"/>
            <a:ext cx="381000" cy="6858000"/>
          </a:xfrm>
          <a:prstGeom prst="rect">
            <a:avLst/>
          </a:prstGeom>
          <a:solidFill>
            <a:srgbClr val="5DA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H="1" flipV="1">
            <a:off x="-2400" y="6593812"/>
            <a:ext cx="9029700" cy="1428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H="1">
            <a:off x="8704555" y="0"/>
            <a:ext cx="93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953000" y="6511360"/>
            <a:ext cx="472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American Meteorological Society | Education Program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788300" y="790390"/>
            <a:ext cx="7162800" cy="647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to climate science</a:t>
            </a:r>
            <a:endParaRPr lang="en-US" sz="28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2400" y="1431782"/>
            <a:ext cx="4745182" cy="41308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Each chapter ends with:</a:t>
            </a:r>
          </a:p>
          <a:p>
            <a:r>
              <a:rPr lang="en-US" sz="2000" dirty="0" smtClean="0"/>
              <a:t>Big Ideas</a:t>
            </a:r>
          </a:p>
          <a:p>
            <a:r>
              <a:rPr lang="en-US" sz="2000" dirty="0" smtClean="0"/>
              <a:t>For Further </a:t>
            </a:r>
            <a:br>
              <a:rPr lang="en-US" sz="2000" dirty="0" smtClean="0"/>
            </a:br>
            <a:r>
              <a:rPr lang="en-US" sz="2000" dirty="0" smtClean="0"/>
              <a:t>Exploration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447800" y="152400"/>
            <a:ext cx="716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Changing Climate</a:t>
            </a:r>
            <a:endParaRPr lang="en-US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035" y="2971800"/>
            <a:ext cx="7094330" cy="3304210"/>
          </a:xfrm>
          <a:prstGeom prst="rect">
            <a:avLst/>
          </a:prstGeom>
          <a:noFill/>
          <a:ln w="38100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929" y="1779249"/>
            <a:ext cx="5600700" cy="469582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" name="Title 4"/>
          <p:cNvSpPr txBox="1">
            <a:spLocks/>
          </p:cNvSpPr>
          <p:nvPr/>
        </p:nvSpPr>
        <p:spPr>
          <a:xfrm>
            <a:off x="1643742" y="4038600"/>
            <a:ext cx="7119258" cy="838200"/>
          </a:xfrm>
          <a:prstGeom prst="rect">
            <a:avLst/>
          </a:prstGeom>
          <a:solidFill>
            <a:schemeClr val="bg1"/>
          </a:solidFill>
          <a:effectLst>
            <a:softEdge rad="254000"/>
          </a:effectLst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2F3575"/>
                </a:solidFill>
              </a:rPr>
              <a:t>Essays written by distinguished experts</a:t>
            </a:r>
          </a:p>
        </p:txBody>
      </p:sp>
    </p:spTree>
    <p:extLst>
      <p:ext uri="{BB962C8B-B14F-4D97-AF65-F5344CB8AC3E}">
        <p14:creationId xmlns:p14="http://schemas.microsoft.com/office/powerpoint/2010/main" val="126936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40103"/>
          <a:stretch/>
        </p:blipFill>
        <p:spPr bwMode="auto">
          <a:xfrm>
            <a:off x="0" y="-228601"/>
            <a:ext cx="9384250" cy="705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1600200" y="2829145"/>
            <a:ext cx="6705601" cy="838200"/>
          </a:xfrm>
          <a:prstGeom prst="rect">
            <a:avLst/>
          </a:prstGeom>
          <a:solidFill>
            <a:schemeClr val="bg1"/>
          </a:solidFill>
          <a:effectLst>
            <a:softEdge rad="254000"/>
          </a:effectLst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2F3575"/>
                </a:solidFill>
              </a:rPr>
              <a:t>End of chapter resources</a:t>
            </a:r>
          </a:p>
        </p:txBody>
      </p:sp>
      <p:sp>
        <p:nvSpPr>
          <p:cNvPr id="8" name="Oval 7"/>
          <p:cNvSpPr/>
          <p:nvPr/>
        </p:nvSpPr>
        <p:spPr>
          <a:xfrm>
            <a:off x="885" y="2895600"/>
            <a:ext cx="761115" cy="533399"/>
          </a:xfrm>
          <a:prstGeom prst="ellipse">
            <a:avLst/>
          </a:prstGeom>
          <a:noFill/>
          <a:ln w="76200" cap="rnd">
            <a:solidFill>
              <a:srgbClr val="FDB5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88900">
                <a:solidFill>
                  <a:schemeClr val="tx1"/>
                </a:solidFill>
              </a:ln>
            </a:endParaRPr>
          </a:p>
        </p:txBody>
      </p:sp>
      <p:sp>
        <p:nvSpPr>
          <p:cNvPr id="9" name="Oval 8"/>
          <p:cNvSpPr/>
          <p:nvPr/>
        </p:nvSpPr>
        <p:spPr>
          <a:xfrm>
            <a:off x="3048000" y="1219200"/>
            <a:ext cx="1371600" cy="533399"/>
          </a:xfrm>
          <a:prstGeom prst="ellipse">
            <a:avLst/>
          </a:prstGeom>
          <a:noFill/>
          <a:ln w="76200" cap="rnd">
            <a:solidFill>
              <a:srgbClr val="BCA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88900">
                <a:solidFill>
                  <a:schemeClr val="tx1"/>
                </a:solidFill>
              </a:ln>
            </a:endParaRPr>
          </a:p>
        </p:txBody>
      </p:sp>
      <p:sp>
        <p:nvSpPr>
          <p:cNvPr id="10" name="Oval 9"/>
          <p:cNvSpPr/>
          <p:nvPr/>
        </p:nvSpPr>
        <p:spPr>
          <a:xfrm>
            <a:off x="3048000" y="4572001"/>
            <a:ext cx="1860698" cy="457199"/>
          </a:xfrm>
          <a:prstGeom prst="ellipse">
            <a:avLst/>
          </a:prstGeom>
          <a:noFill/>
          <a:ln w="76200" cap="rnd">
            <a:solidFill>
              <a:srgbClr val="6ABA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88900">
                <a:solidFill>
                  <a:schemeClr val="tx1"/>
                </a:solidFill>
              </a:ln>
            </a:endParaRPr>
          </a:p>
        </p:txBody>
      </p:sp>
      <p:sp>
        <p:nvSpPr>
          <p:cNvPr id="11" name="Oval 10"/>
          <p:cNvSpPr/>
          <p:nvPr/>
        </p:nvSpPr>
        <p:spPr>
          <a:xfrm>
            <a:off x="6096000" y="1447801"/>
            <a:ext cx="1447800" cy="380999"/>
          </a:xfrm>
          <a:prstGeom prst="ellipse">
            <a:avLst/>
          </a:prstGeom>
          <a:noFill/>
          <a:ln w="76200" cap="rnd">
            <a:solidFill>
              <a:srgbClr val="5F8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88900">
                <a:solidFill>
                  <a:schemeClr val="tx1"/>
                </a:solidFill>
              </a:ln>
            </a:endParaRPr>
          </a:p>
        </p:txBody>
      </p:sp>
      <p:sp>
        <p:nvSpPr>
          <p:cNvPr id="12" name="Oval 11"/>
          <p:cNvSpPr/>
          <p:nvPr/>
        </p:nvSpPr>
        <p:spPr>
          <a:xfrm>
            <a:off x="6172200" y="5410200"/>
            <a:ext cx="1981200" cy="457200"/>
          </a:xfrm>
          <a:prstGeom prst="ellipse">
            <a:avLst/>
          </a:prstGeom>
          <a:noFill/>
          <a:ln w="76200" cap="rnd">
            <a:solidFill>
              <a:srgbClr val="2F35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889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73346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276225"/>
            <a:ext cx="5257800" cy="101917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553200"/>
            <a:ext cx="9220200" cy="323850"/>
          </a:xfrm>
          <a:prstGeom prst="rect">
            <a:avLst/>
          </a:prstGeom>
          <a:solidFill>
            <a:srgbClr val="5DA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839200" y="0"/>
            <a:ext cx="381000" cy="6858000"/>
          </a:xfrm>
          <a:prstGeom prst="rect">
            <a:avLst/>
          </a:prstGeom>
          <a:solidFill>
            <a:srgbClr val="5DA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H="1" flipV="1">
            <a:off x="-2400" y="6593812"/>
            <a:ext cx="9029700" cy="1428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H="1">
            <a:off x="8704555" y="0"/>
            <a:ext cx="93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953000" y="6511360"/>
            <a:ext cx="472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American Meteorological Society | Education Program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788300" y="790390"/>
            <a:ext cx="7162800" cy="647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to climate science</a:t>
            </a:r>
            <a:endParaRPr lang="en-US" sz="28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2400" y="1431782"/>
            <a:ext cx="4745182" cy="41308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Each chapter ends with:</a:t>
            </a:r>
          </a:p>
          <a:p>
            <a:r>
              <a:rPr lang="en-US" sz="2000" dirty="0" smtClean="0"/>
              <a:t>Big Ideas</a:t>
            </a:r>
          </a:p>
          <a:p>
            <a:r>
              <a:rPr lang="en-US" sz="2000" dirty="0" smtClean="0"/>
              <a:t>For Further Exploration</a:t>
            </a:r>
          </a:p>
          <a:p>
            <a:r>
              <a:rPr lang="en-US" sz="2000" dirty="0" smtClean="0"/>
              <a:t>Key Terms</a:t>
            </a:r>
          </a:p>
          <a:p>
            <a:r>
              <a:rPr lang="en-US" sz="2000" dirty="0" smtClean="0"/>
              <a:t>Review Questions</a:t>
            </a:r>
          </a:p>
          <a:p>
            <a:r>
              <a:rPr lang="en-US" sz="2000" dirty="0" smtClean="0"/>
              <a:t>Critical Thinking Questions</a:t>
            </a:r>
          </a:p>
          <a:p>
            <a:r>
              <a:rPr lang="en-US" sz="2000" dirty="0" smtClean="0"/>
              <a:t>Web Resources</a:t>
            </a:r>
          </a:p>
          <a:p>
            <a:r>
              <a:rPr lang="en-US" sz="2000" dirty="0" smtClean="0"/>
              <a:t>Scientific Literature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447800" y="152400"/>
            <a:ext cx="716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Changing Climate</a:t>
            </a:r>
            <a:endParaRPr lang="en-US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38090"/>
            <a:ext cx="5681646" cy="2806596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190474"/>
            <a:ext cx="5649607" cy="1591985"/>
          </a:xfrm>
          <a:prstGeom prst="rect">
            <a:avLst/>
          </a:prstGeom>
          <a:noFill/>
          <a:ln w="38100">
            <a:solidFill>
              <a:srgbClr val="5DA9F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495800"/>
            <a:ext cx="5676900" cy="195262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473695"/>
            <a:ext cx="8372475" cy="43434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278" y="4242627"/>
            <a:ext cx="6513368" cy="2514842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Right Arrow 24"/>
          <p:cNvSpPr/>
          <p:nvPr/>
        </p:nvSpPr>
        <p:spPr>
          <a:xfrm rot="9465438" flipV="1">
            <a:off x="-19655" y="3805256"/>
            <a:ext cx="1184442" cy="484392"/>
          </a:xfrm>
          <a:custGeom>
            <a:avLst/>
            <a:gdLst>
              <a:gd name="connsiteX0" fmla="*/ 0 w 1270897"/>
              <a:gd name="connsiteY0" fmla="*/ 212453 h 797481"/>
              <a:gd name="connsiteX1" fmla="*/ 819818 w 1270897"/>
              <a:gd name="connsiteY1" fmla="*/ 212453 h 797481"/>
              <a:gd name="connsiteX2" fmla="*/ 819818 w 1270897"/>
              <a:gd name="connsiteY2" fmla="*/ 0 h 797481"/>
              <a:gd name="connsiteX3" fmla="*/ 1270897 w 1270897"/>
              <a:gd name="connsiteY3" fmla="*/ 398741 h 797481"/>
              <a:gd name="connsiteX4" fmla="*/ 819818 w 1270897"/>
              <a:gd name="connsiteY4" fmla="*/ 797481 h 797481"/>
              <a:gd name="connsiteX5" fmla="*/ 819818 w 1270897"/>
              <a:gd name="connsiteY5" fmla="*/ 585028 h 797481"/>
              <a:gd name="connsiteX6" fmla="*/ 0 w 1270897"/>
              <a:gd name="connsiteY6" fmla="*/ 585028 h 797481"/>
              <a:gd name="connsiteX7" fmla="*/ 0 w 1270897"/>
              <a:gd name="connsiteY7" fmla="*/ 212453 h 797481"/>
              <a:gd name="connsiteX0" fmla="*/ 0 w 1811586"/>
              <a:gd name="connsiteY0" fmla="*/ 586165 h 797481"/>
              <a:gd name="connsiteX1" fmla="*/ 1360507 w 1811586"/>
              <a:gd name="connsiteY1" fmla="*/ 212453 h 797481"/>
              <a:gd name="connsiteX2" fmla="*/ 1360507 w 1811586"/>
              <a:gd name="connsiteY2" fmla="*/ 0 h 797481"/>
              <a:gd name="connsiteX3" fmla="*/ 1811586 w 1811586"/>
              <a:gd name="connsiteY3" fmla="*/ 398741 h 797481"/>
              <a:gd name="connsiteX4" fmla="*/ 1360507 w 1811586"/>
              <a:gd name="connsiteY4" fmla="*/ 797481 h 797481"/>
              <a:gd name="connsiteX5" fmla="*/ 1360507 w 1811586"/>
              <a:gd name="connsiteY5" fmla="*/ 585028 h 797481"/>
              <a:gd name="connsiteX6" fmla="*/ 540689 w 1811586"/>
              <a:gd name="connsiteY6" fmla="*/ 585028 h 797481"/>
              <a:gd name="connsiteX7" fmla="*/ 0 w 1811586"/>
              <a:gd name="connsiteY7" fmla="*/ 586165 h 797481"/>
              <a:gd name="connsiteX0" fmla="*/ 0 w 1811586"/>
              <a:gd name="connsiteY0" fmla="*/ 645673 h 856989"/>
              <a:gd name="connsiteX1" fmla="*/ 340986 w 1811586"/>
              <a:gd name="connsiteY1" fmla="*/ 0 h 856989"/>
              <a:gd name="connsiteX2" fmla="*/ 1360507 w 1811586"/>
              <a:gd name="connsiteY2" fmla="*/ 271961 h 856989"/>
              <a:gd name="connsiteX3" fmla="*/ 1360507 w 1811586"/>
              <a:gd name="connsiteY3" fmla="*/ 59508 h 856989"/>
              <a:gd name="connsiteX4" fmla="*/ 1811586 w 1811586"/>
              <a:gd name="connsiteY4" fmla="*/ 458249 h 856989"/>
              <a:gd name="connsiteX5" fmla="*/ 1360507 w 1811586"/>
              <a:gd name="connsiteY5" fmla="*/ 856989 h 856989"/>
              <a:gd name="connsiteX6" fmla="*/ 1360507 w 1811586"/>
              <a:gd name="connsiteY6" fmla="*/ 644536 h 856989"/>
              <a:gd name="connsiteX7" fmla="*/ 540689 w 1811586"/>
              <a:gd name="connsiteY7" fmla="*/ 644536 h 856989"/>
              <a:gd name="connsiteX8" fmla="*/ 0 w 1811586"/>
              <a:gd name="connsiteY8" fmla="*/ 645673 h 856989"/>
              <a:gd name="connsiteX0" fmla="*/ 0 w 1811586"/>
              <a:gd name="connsiteY0" fmla="*/ 645673 h 856989"/>
              <a:gd name="connsiteX1" fmla="*/ 340986 w 1811586"/>
              <a:gd name="connsiteY1" fmla="*/ 0 h 856989"/>
              <a:gd name="connsiteX2" fmla="*/ 1360507 w 1811586"/>
              <a:gd name="connsiteY2" fmla="*/ 271961 h 856989"/>
              <a:gd name="connsiteX3" fmla="*/ 1360507 w 1811586"/>
              <a:gd name="connsiteY3" fmla="*/ 59508 h 856989"/>
              <a:gd name="connsiteX4" fmla="*/ 1811586 w 1811586"/>
              <a:gd name="connsiteY4" fmla="*/ 458249 h 856989"/>
              <a:gd name="connsiteX5" fmla="*/ 1360507 w 1811586"/>
              <a:gd name="connsiteY5" fmla="*/ 856989 h 856989"/>
              <a:gd name="connsiteX6" fmla="*/ 1360507 w 1811586"/>
              <a:gd name="connsiteY6" fmla="*/ 644536 h 856989"/>
              <a:gd name="connsiteX7" fmla="*/ 492061 w 1811586"/>
              <a:gd name="connsiteY7" fmla="*/ 389614 h 856989"/>
              <a:gd name="connsiteX8" fmla="*/ 540689 w 1811586"/>
              <a:gd name="connsiteY8" fmla="*/ 644536 h 856989"/>
              <a:gd name="connsiteX9" fmla="*/ 0 w 1811586"/>
              <a:gd name="connsiteY9" fmla="*/ 645673 h 856989"/>
              <a:gd name="connsiteX0" fmla="*/ 0 w 1811586"/>
              <a:gd name="connsiteY0" fmla="*/ 645673 h 1058004"/>
              <a:gd name="connsiteX1" fmla="*/ 340986 w 1811586"/>
              <a:gd name="connsiteY1" fmla="*/ 0 h 1058004"/>
              <a:gd name="connsiteX2" fmla="*/ 1360507 w 1811586"/>
              <a:gd name="connsiteY2" fmla="*/ 271961 h 1058004"/>
              <a:gd name="connsiteX3" fmla="*/ 1360507 w 1811586"/>
              <a:gd name="connsiteY3" fmla="*/ 59508 h 1058004"/>
              <a:gd name="connsiteX4" fmla="*/ 1811586 w 1811586"/>
              <a:gd name="connsiteY4" fmla="*/ 458249 h 1058004"/>
              <a:gd name="connsiteX5" fmla="*/ 1360507 w 1811586"/>
              <a:gd name="connsiteY5" fmla="*/ 856989 h 1058004"/>
              <a:gd name="connsiteX6" fmla="*/ 1360507 w 1811586"/>
              <a:gd name="connsiteY6" fmla="*/ 644536 h 1058004"/>
              <a:gd name="connsiteX7" fmla="*/ 492061 w 1811586"/>
              <a:gd name="connsiteY7" fmla="*/ 389614 h 1058004"/>
              <a:gd name="connsiteX8" fmla="*/ 604299 w 1811586"/>
              <a:gd name="connsiteY8" fmla="*/ 1058004 h 1058004"/>
              <a:gd name="connsiteX9" fmla="*/ 0 w 1811586"/>
              <a:gd name="connsiteY9" fmla="*/ 645673 h 1058004"/>
              <a:gd name="connsiteX0" fmla="*/ 0 w 1779781"/>
              <a:gd name="connsiteY0" fmla="*/ 979628 h 1058004"/>
              <a:gd name="connsiteX1" fmla="*/ 309181 w 1779781"/>
              <a:gd name="connsiteY1" fmla="*/ 0 h 1058004"/>
              <a:gd name="connsiteX2" fmla="*/ 1328702 w 1779781"/>
              <a:gd name="connsiteY2" fmla="*/ 271961 h 1058004"/>
              <a:gd name="connsiteX3" fmla="*/ 1328702 w 1779781"/>
              <a:gd name="connsiteY3" fmla="*/ 59508 h 1058004"/>
              <a:gd name="connsiteX4" fmla="*/ 1779781 w 1779781"/>
              <a:gd name="connsiteY4" fmla="*/ 458249 h 1058004"/>
              <a:gd name="connsiteX5" fmla="*/ 1328702 w 1779781"/>
              <a:gd name="connsiteY5" fmla="*/ 856989 h 1058004"/>
              <a:gd name="connsiteX6" fmla="*/ 1328702 w 1779781"/>
              <a:gd name="connsiteY6" fmla="*/ 644536 h 1058004"/>
              <a:gd name="connsiteX7" fmla="*/ 460256 w 1779781"/>
              <a:gd name="connsiteY7" fmla="*/ 389614 h 1058004"/>
              <a:gd name="connsiteX8" fmla="*/ 572494 w 1779781"/>
              <a:gd name="connsiteY8" fmla="*/ 1058004 h 1058004"/>
              <a:gd name="connsiteX9" fmla="*/ 0 w 1779781"/>
              <a:gd name="connsiteY9" fmla="*/ 979628 h 1058004"/>
              <a:gd name="connsiteX0" fmla="*/ 0 w 1779781"/>
              <a:gd name="connsiteY0" fmla="*/ 979628 h 1058004"/>
              <a:gd name="connsiteX1" fmla="*/ 309181 w 1779781"/>
              <a:gd name="connsiteY1" fmla="*/ 0 h 1058004"/>
              <a:gd name="connsiteX2" fmla="*/ 1328702 w 1779781"/>
              <a:gd name="connsiteY2" fmla="*/ 271961 h 1058004"/>
              <a:gd name="connsiteX3" fmla="*/ 1328702 w 1779781"/>
              <a:gd name="connsiteY3" fmla="*/ 59508 h 1058004"/>
              <a:gd name="connsiteX4" fmla="*/ 1779781 w 1779781"/>
              <a:gd name="connsiteY4" fmla="*/ 458249 h 1058004"/>
              <a:gd name="connsiteX5" fmla="*/ 1328702 w 1779781"/>
              <a:gd name="connsiteY5" fmla="*/ 856989 h 1058004"/>
              <a:gd name="connsiteX6" fmla="*/ 1328702 w 1779781"/>
              <a:gd name="connsiteY6" fmla="*/ 644536 h 1058004"/>
              <a:gd name="connsiteX7" fmla="*/ 460256 w 1779781"/>
              <a:gd name="connsiteY7" fmla="*/ 389614 h 1058004"/>
              <a:gd name="connsiteX8" fmla="*/ 572494 w 1779781"/>
              <a:gd name="connsiteY8" fmla="*/ 1058004 h 1058004"/>
              <a:gd name="connsiteX9" fmla="*/ 0 w 1779781"/>
              <a:gd name="connsiteY9" fmla="*/ 979628 h 1058004"/>
              <a:gd name="connsiteX0" fmla="*/ 0 w 1779781"/>
              <a:gd name="connsiteY0" fmla="*/ 979628 h 1058004"/>
              <a:gd name="connsiteX1" fmla="*/ 309181 w 1779781"/>
              <a:gd name="connsiteY1" fmla="*/ 0 h 1058004"/>
              <a:gd name="connsiteX2" fmla="*/ 1328702 w 1779781"/>
              <a:gd name="connsiteY2" fmla="*/ 271961 h 1058004"/>
              <a:gd name="connsiteX3" fmla="*/ 1328702 w 1779781"/>
              <a:gd name="connsiteY3" fmla="*/ 59508 h 1058004"/>
              <a:gd name="connsiteX4" fmla="*/ 1779781 w 1779781"/>
              <a:gd name="connsiteY4" fmla="*/ 458249 h 1058004"/>
              <a:gd name="connsiteX5" fmla="*/ 1328702 w 1779781"/>
              <a:gd name="connsiteY5" fmla="*/ 856989 h 1058004"/>
              <a:gd name="connsiteX6" fmla="*/ 1328702 w 1779781"/>
              <a:gd name="connsiteY6" fmla="*/ 644536 h 1058004"/>
              <a:gd name="connsiteX7" fmla="*/ 460256 w 1779781"/>
              <a:gd name="connsiteY7" fmla="*/ 389614 h 1058004"/>
              <a:gd name="connsiteX8" fmla="*/ 572494 w 1779781"/>
              <a:gd name="connsiteY8" fmla="*/ 1058004 h 1058004"/>
              <a:gd name="connsiteX9" fmla="*/ 0 w 1779781"/>
              <a:gd name="connsiteY9" fmla="*/ 979628 h 1058004"/>
              <a:gd name="connsiteX0" fmla="*/ 0 w 1779781"/>
              <a:gd name="connsiteY0" fmla="*/ 979628 h 1058004"/>
              <a:gd name="connsiteX1" fmla="*/ 309181 w 1779781"/>
              <a:gd name="connsiteY1" fmla="*/ 0 h 1058004"/>
              <a:gd name="connsiteX2" fmla="*/ 1328702 w 1779781"/>
              <a:gd name="connsiteY2" fmla="*/ 271961 h 1058004"/>
              <a:gd name="connsiteX3" fmla="*/ 1328702 w 1779781"/>
              <a:gd name="connsiteY3" fmla="*/ 59508 h 1058004"/>
              <a:gd name="connsiteX4" fmla="*/ 1779781 w 1779781"/>
              <a:gd name="connsiteY4" fmla="*/ 458249 h 1058004"/>
              <a:gd name="connsiteX5" fmla="*/ 1328702 w 1779781"/>
              <a:gd name="connsiteY5" fmla="*/ 856989 h 1058004"/>
              <a:gd name="connsiteX6" fmla="*/ 1328702 w 1779781"/>
              <a:gd name="connsiteY6" fmla="*/ 644536 h 1058004"/>
              <a:gd name="connsiteX7" fmla="*/ 460256 w 1779781"/>
              <a:gd name="connsiteY7" fmla="*/ 389614 h 1058004"/>
              <a:gd name="connsiteX8" fmla="*/ 572494 w 1779781"/>
              <a:gd name="connsiteY8" fmla="*/ 1058004 h 1058004"/>
              <a:gd name="connsiteX9" fmla="*/ 0 w 1779781"/>
              <a:gd name="connsiteY9" fmla="*/ 979628 h 1058004"/>
              <a:gd name="connsiteX0" fmla="*/ 0 w 1779781"/>
              <a:gd name="connsiteY0" fmla="*/ 979628 h 1058004"/>
              <a:gd name="connsiteX1" fmla="*/ 309181 w 1779781"/>
              <a:gd name="connsiteY1" fmla="*/ 0 h 1058004"/>
              <a:gd name="connsiteX2" fmla="*/ 1328702 w 1779781"/>
              <a:gd name="connsiteY2" fmla="*/ 271961 h 1058004"/>
              <a:gd name="connsiteX3" fmla="*/ 1328702 w 1779781"/>
              <a:gd name="connsiteY3" fmla="*/ 59508 h 1058004"/>
              <a:gd name="connsiteX4" fmla="*/ 1779781 w 1779781"/>
              <a:gd name="connsiteY4" fmla="*/ 458249 h 1058004"/>
              <a:gd name="connsiteX5" fmla="*/ 1328702 w 1779781"/>
              <a:gd name="connsiteY5" fmla="*/ 856989 h 1058004"/>
              <a:gd name="connsiteX6" fmla="*/ 1328702 w 1779781"/>
              <a:gd name="connsiteY6" fmla="*/ 644536 h 1058004"/>
              <a:gd name="connsiteX7" fmla="*/ 515915 w 1779781"/>
              <a:gd name="connsiteY7" fmla="*/ 524786 h 1058004"/>
              <a:gd name="connsiteX8" fmla="*/ 572494 w 1779781"/>
              <a:gd name="connsiteY8" fmla="*/ 1058004 h 1058004"/>
              <a:gd name="connsiteX9" fmla="*/ 0 w 1779781"/>
              <a:gd name="connsiteY9" fmla="*/ 979628 h 1058004"/>
              <a:gd name="connsiteX0" fmla="*/ 0 w 1779781"/>
              <a:gd name="connsiteY0" fmla="*/ 979628 h 1034150"/>
              <a:gd name="connsiteX1" fmla="*/ 309181 w 1779781"/>
              <a:gd name="connsiteY1" fmla="*/ 0 h 1034150"/>
              <a:gd name="connsiteX2" fmla="*/ 1328702 w 1779781"/>
              <a:gd name="connsiteY2" fmla="*/ 271961 h 1034150"/>
              <a:gd name="connsiteX3" fmla="*/ 1328702 w 1779781"/>
              <a:gd name="connsiteY3" fmla="*/ 59508 h 1034150"/>
              <a:gd name="connsiteX4" fmla="*/ 1779781 w 1779781"/>
              <a:gd name="connsiteY4" fmla="*/ 458249 h 1034150"/>
              <a:gd name="connsiteX5" fmla="*/ 1328702 w 1779781"/>
              <a:gd name="connsiteY5" fmla="*/ 856989 h 1034150"/>
              <a:gd name="connsiteX6" fmla="*/ 1328702 w 1779781"/>
              <a:gd name="connsiteY6" fmla="*/ 644536 h 1034150"/>
              <a:gd name="connsiteX7" fmla="*/ 515915 w 1779781"/>
              <a:gd name="connsiteY7" fmla="*/ 524786 h 1034150"/>
              <a:gd name="connsiteX8" fmla="*/ 469128 w 1779781"/>
              <a:gd name="connsiteY8" fmla="*/ 1034150 h 1034150"/>
              <a:gd name="connsiteX9" fmla="*/ 0 w 1779781"/>
              <a:gd name="connsiteY9" fmla="*/ 979628 h 1034150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28702 w 1779781"/>
              <a:gd name="connsiteY3" fmla="*/ 60103 h 1034745"/>
              <a:gd name="connsiteX4" fmla="*/ 1779781 w 1779781"/>
              <a:gd name="connsiteY4" fmla="*/ 458844 h 1034745"/>
              <a:gd name="connsiteX5" fmla="*/ 1328702 w 1779781"/>
              <a:gd name="connsiteY5" fmla="*/ 857584 h 1034745"/>
              <a:gd name="connsiteX6" fmla="*/ 1328702 w 1779781"/>
              <a:gd name="connsiteY6" fmla="*/ 645131 h 1034745"/>
              <a:gd name="connsiteX7" fmla="*/ 515915 w 1779781"/>
              <a:gd name="connsiteY7" fmla="*/ 525381 h 1034745"/>
              <a:gd name="connsiteX8" fmla="*/ 469128 w 1779781"/>
              <a:gd name="connsiteY8" fmla="*/ 1034745 h 1034745"/>
              <a:gd name="connsiteX9" fmla="*/ 0 w 1779781"/>
              <a:gd name="connsiteY9" fmla="*/ 980223 h 1034745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28702 w 1779781"/>
              <a:gd name="connsiteY3" fmla="*/ 60103 h 1034745"/>
              <a:gd name="connsiteX4" fmla="*/ 1779781 w 1779781"/>
              <a:gd name="connsiteY4" fmla="*/ 458844 h 1034745"/>
              <a:gd name="connsiteX5" fmla="*/ 1328702 w 1779781"/>
              <a:gd name="connsiteY5" fmla="*/ 857584 h 1034745"/>
              <a:gd name="connsiteX6" fmla="*/ 1328702 w 1779781"/>
              <a:gd name="connsiteY6" fmla="*/ 645131 h 1034745"/>
              <a:gd name="connsiteX7" fmla="*/ 651087 w 1779781"/>
              <a:gd name="connsiteY7" fmla="*/ 461771 h 1034745"/>
              <a:gd name="connsiteX8" fmla="*/ 515915 w 1779781"/>
              <a:gd name="connsiteY8" fmla="*/ 525381 h 1034745"/>
              <a:gd name="connsiteX9" fmla="*/ 469128 w 1779781"/>
              <a:gd name="connsiteY9" fmla="*/ 1034745 h 1034745"/>
              <a:gd name="connsiteX10" fmla="*/ 0 w 1779781"/>
              <a:gd name="connsiteY10" fmla="*/ 980223 h 1034745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28702 w 1779781"/>
              <a:gd name="connsiteY3" fmla="*/ 60103 h 1034745"/>
              <a:gd name="connsiteX4" fmla="*/ 1779781 w 1779781"/>
              <a:gd name="connsiteY4" fmla="*/ 458844 h 1034745"/>
              <a:gd name="connsiteX5" fmla="*/ 1328702 w 1779781"/>
              <a:gd name="connsiteY5" fmla="*/ 857584 h 1034745"/>
              <a:gd name="connsiteX6" fmla="*/ 1328702 w 1779781"/>
              <a:gd name="connsiteY6" fmla="*/ 645131 h 1034745"/>
              <a:gd name="connsiteX7" fmla="*/ 651087 w 1779781"/>
              <a:gd name="connsiteY7" fmla="*/ 461771 h 1034745"/>
              <a:gd name="connsiteX8" fmla="*/ 515915 w 1779781"/>
              <a:gd name="connsiteY8" fmla="*/ 525381 h 1034745"/>
              <a:gd name="connsiteX9" fmla="*/ 437323 w 1779781"/>
              <a:gd name="connsiteY9" fmla="*/ 1034745 h 1034745"/>
              <a:gd name="connsiteX10" fmla="*/ 0 w 1779781"/>
              <a:gd name="connsiteY10" fmla="*/ 980223 h 1034745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28702 w 1779781"/>
              <a:gd name="connsiteY3" fmla="*/ 60103 h 1034745"/>
              <a:gd name="connsiteX4" fmla="*/ 1779781 w 1779781"/>
              <a:gd name="connsiteY4" fmla="*/ 458844 h 1034745"/>
              <a:gd name="connsiteX5" fmla="*/ 1328702 w 1779781"/>
              <a:gd name="connsiteY5" fmla="*/ 857584 h 1034745"/>
              <a:gd name="connsiteX6" fmla="*/ 1328702 w 1779781"/>
              <a:gd name="connsiteY6" fmla="*/ 645131 h 1034745"/>
              <a:gd name="connsiteX7" fmla="*/ 651087 w 1779781"/>
              <a:gd name="connsiteY7" fmla="*/ 461771 h 1034745"/>
              <a:gd name="connsiteX8" fmla="*/ 515915 w 1779781"/>
              <a:gd name="connsiteY8" fmla="*/ 525381 h 1034745"/>
              <a:gd name="connsiteX9" fmla="*/ 437323 w 1779781"/>
              <a:gd name="connsiteY9" fmla="*/ 1034745 h 1034745"/>
              <a:gd name="connsiteX10" fmla="*/ 0 w 1779781"/>
              <a:gd name="connsiteY10" fmla="*/ 980223 h 1034745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28702 w 1779781"/>
              <a:gd name="connsiteY3" fmla="*/ 60103 h 1034745"/>
              <a:gd name="connsiteX4" fmla="*/ 1779781 w 1779781"/>
              <a:gd name="connsiteY4" fmla="*/ 458844 h 1034745"/>
              <a:gd name="connsiteX5" fmla="*/ 1328702 w 1779781"/>
              <a:gd name="connsiteY5" fmla="*/ 857584 h 1034745"/>
              <a:gd name="connsiteX6" fmla="*/ 1328702 w 1779781"/>
              <a:gd name="connsiteY6" fmla="*/ 645131 h 1034745"/>
              <a:gd name="connsiteX7" fmla="*/ 651087 w 1779781"/>
              <a:gd name="connsiteY7" fmla="*/ 461771 h 1034745"/>
              <a:gd name="connsiteX8" fmla="*/ 515915 w 1779781"/>
              <a:gd name="connsiteY8" fmla="*/ 525381 h 1034745"/>
              <a:gd name="connsiteX9" fmla="*/ 437323 w 1779781"/>
              <a:gd name="connsiteY9" fmla="*/ 1034745 h 1034745"/>
              <a:gd name="connsiteX10" fmla="*/ 0 w 1779781"/>
              <a:gd name="connsiteY10" fmla="*/ 980223 h 1034745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76410 w 1779781"/>
              <a:gd name="connsiteY3" fmla="*/ 52151 h 1034745"/>
              <a:gd name="connsiteX4" fmla="*/ 1779781 w 1779781"/>
              <a:gd name="connsiteY4" fmla="*/ 458844 h 1034745"/>
              <a:gd name="connsiteX5" fmla="*/ 1328702 w 1779781"/>
              <a:gd name="connsiteY5" fmla="*/ 857584 h 1034745"/>
              <a:gd name="connsiteX6" fmla="*/ 1328702 w 1779781"/>
              <a:gd name="connsiteY6" fmla="*/ 645131 h 1034745"/>
              <a:gd name="connsiteX7" fmla="*/ 651087 w 1779781"/>
              <a:gd name="connsiteY7" fmla="*/ 461771 h 1034745"/>
              <a:gd name="connsiteX8" fmla="*/ 515915 w 1779781"/>
              <a:gd name="connsiteY8" fmla="*/ 525381 h 1034745"/>
              <a:gd name="connsiteX9" fmla="*/ 437323 w 1779781"/>
              <a:gd name="connsiteY9" fmla="*/ 1034745 h 1034745"/>
              <a:gd name="connsiteX10" fmla="*/ 0 w 1779781"/>
              <a:gd name="connsiteY10" fmla="*/ 980223 h 1034745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76410 w 1779781"/>
              <a:gd name="connsiteY3" fmla="*/ 52151 h 1034745"/>
              <a:gd name="connsiteX4" fmla="*/ 1779781 w 1779781"/>
              <a:gd name="connsiteY4" fmla="*/ 458844 h 1034745"/>
              <a:gd name="connsiteX5" fmla="*/ 1273043 w 1779781"/>
              <a:gd name="connsiteY5" fmla="*/ 865535 h 1034745"/>
              <a:gd name="connsiteX6" fmla="*/ 1328702 w 1779781"/>
              <a:gd name="connsiteY6" fmla="*/ 645131 h 1034745"/>
              <a:gd name="connsiteX7" fmla="*/ 651087 w 1779781"/>
              <a:gd name="connsiteY7" fmla="*/ 461771 h 1034745"/>
              <a:gd name="connsiteX8" fmla="*/ 515915 w 1779781"/>
              <a:gd name="connsiteY8" fmla="*/ 525381 h 1034745"/>
              <a:gd name="connsiteX9" fmla="*/ 437323 w 1779781"/>
              <a:gd name="connsiteY9" fmla="*/ 1034745 h 1034745"/>
              <a:gd name="connsiteX10" fmla="*/ 0 w 1779781"/>
              <a:gd name="connsiteY10" fmla="*/ 980223 h 103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79781" h="1034745">
                <a:moveTo>
                  <a:pt x="0" y="980223"/>
                </a:moveTo>
                <a:cubicBezTo>
                  <a:pt x="36799" y="751746"/>
                  <a:pt x="89502" y="62094"/>
                  <a:pt x="309181" y="595"/>
                </a:cubicBezTo>
                <a:cubicBezTo>
                  <a:pt x="672875" y="-12118"/>
                  <a:pt x="988862" y="181902"/>
                  <a:pt x="1328702" y="272556"/>
                </a:cubicBezTo>
                <a:lnTo>
                  <a:pt x="1376410" y="52151"/>
                </a:lnTo>
                <a:lnTo>
                  <a:pt x="1779781" y="458844"/>
                </a:lnTo>
                <a:lnTo>
                  <a:pt x="1273043" y="865535"/>
                </a:lnTo>
                <a:lnTo>
                  <a:pt x="1328702" y="645131"/>
                </a:lnTo>
                <a:cubicBezTo>
                  <a:pt x="1230344" y="587114"/>
                  <a:pt x="786552" y="481729"/>
                  <a:pt x="651087" y="461771"/>
                </a:cubicBezTo>
                <a:cubicBezTo>
                  <a:pt x="515622" y="441813"/>
                  <a:pt x="560819" y="437837"/>
                  <a:pt x="515915" y="525381"/>
                </a:cubicBezTo>
                <a:cubicBezTo>
                  <a:pt x="465864" y="708421"/>
                  <a:pt x="431715" y="811948"/>
                  <a:pt x="437323" y="1034745"/>
                </a:cubicBezTo>
                <a:lnTo>
                  <a:pt x="0" y="980223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6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L:\Education\Anupa\textbooks\Climate textbook\cov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490" y="995065"/>
            <a:ext cx="2219340" cy="335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0" y="548193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F3575"/>
                </a:solidFill>
                <a:latin typeface="Corbel" panose="020B0503020204020204" pitchFamily="34" charset="0"/>
              </a:rPr>
              <a:t>Hyperlinked table of contents</a:t>
            </a:r>
            <a:endParaRPr lang="en-US" sz="2400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6084364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F3575"/>
                </a:solidFill>
                <a:latin typeface="Corbel" panose="020B0503020204020204" pitchFamily="34" charset="0"/>
              </a:rPr>
              <a:t>Searchable content</a:t>
            </a:r>
            <a:endParaRPr lang="en-US" sz="2400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5200" y="6084364"/>
            <a:ext cx="1662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F3575"/>
                </a:solidFill>
                <a:latin typeface="Corbel" panose="020B0503020204020204" pitchFamily="34" charset="0"/>
              </a:rPr>
              <a:t>Big Ideas</a:t>
            </a:r>
            <a:endParaRPr lang="en-US" sz="2400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95336" y="6077644"/>
            <a:ext cx="3448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F3575"/>
                </a:solidFill>
                <a:latin typeface="Corbel" panose="020B0503020204020204" pitchFamily="34" charset="0"/>
              </a:rPr>
              <a:t>For Further Exploration</a:t>
            </a:r>
            <a:endParaRPr lang="en-US" sz="2400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38800" y="4887083"/>
            <a:ext cx="3447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F3575"/>
                </a:solidFill>
                <a:latin typeface="Corbel" panose="020B0503020204020204" pitchFamily="34" charset="0"/>
              </a:rPr>
              <a:t>End of chapter resources</a:t>
            </a:r>
            <a:endParaRPr lang="en-US" sz="2400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4887985"/>
            <a:ext cx="3028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F3575"/>
                </a:solidFill>
                <a:latin typeface="Corbel" panose="020B0503020204020204" pitchFamily="34" charset="0"/>
              </a:rPr>
              <a:t>Adjustable text size</a:t>
            </a:r>
            <a:endParaRPr lang="en-US" sz="2400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59833" y="3886200"/>
            <a:ext cx="3226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F3575"/>
                </a:solidFill>
                <a:latin typeface="Corbel" panose="020B0503020204020204" pitchFamily="34" charset="0"/>
              </a:rPr>
              <a:t>Essential Questions</a:t>
            </a:r>
            <a:endParaRPr lang="en-US" sz="2400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93198" y="3043535"/>
            <a:ext cx="3250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F3575"/>
                </a:solidFill>
                <a:latin typeface="Corbel" panose="020B0503020204020204" pitchFamily="34" charset="0"/>
              </a:rPr>
              <a:t>Hyperlinked footnotes</a:t>
            </a:r>
            <a:endParaRPr lang="en-US" sz="2400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97334" y="2205335"/>
            <a:ext cx="3250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F3575"/>
                </a:solidFill>
                <a:latin typeface="Corbel" panose="020B0503020204020204" pitchFamily="34" charset="0"/>
              </a:rPr>
              <a:t>Ability to highlight</a:t>
            </a:r>
            <a:endParaRPr lang="en-US" sz="2400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04708" y="1371600"/>
            <a:ext cx="3250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F3575"/>
                </a:solidFill>
                <a:latin typeface="Corbel" panose="020B0503020204020204" pitchFamily="34" charset="0"/>
              </a:rPr>
              <a:t>Bookmark pages</a:t>
            </a:r>
            <a:endParaRPr lang="en-US" sz="2400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" y="13716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F3575"/>
                </a:solidFill>
                <a:latin typeface="Corbel" panose="020B0503020204020204" pitchFamily="34" charset="0"/>
              </a:rPr>
              <a:t>Digital note taking</a:t>
            </a:r>
            <a:endParaRPr lang="en-US" sz="2400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2209800"/>
            <a:ext cx="2959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F3575"/>
                </a:solidFill>
                <a:latin typeface="Corbel" panose="020B0503020204020204" pitchFamily="34" charset="0"/>
              </a:rPr>
              <a:t>Adjustable background color</a:t>
            </a:r>
            <a:endParaRPr lang="en-US" sz="2400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3581400"/>
            <a:ext cx="300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F3575"/>
                </a:solidFill>
                <a:latin typeface="Corbel" panose="020B0503020204020204" pitchFamily="34" charset="0"/>
              </a:rPr>
              <a:t>Read aloud function</a:t>
            </a:r>
            <a:endParaRPr lang="en-US" sz="2400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23" name="Title 4"/>
          <p:cNvSpPr>
            <a:spLocks noGrp="1"/>
          </p:cNvSpPr>
          <p:nvPr>
            <p:ph type="title"/>
          </p:nvPr>
        </p:nvSpPr>
        <p:spPr>
          <a:xfrm>
            <a:off x="76201" y="304800"/>
            <a:ext cx="9009842" cy="838200"/>
          </a:xfrm>
          <a:solidFill>
            <a:schemeClr val="bg1"/>
          </a:solidFill>
          <a:effectLst>
            <a:softEdge rad="254000"/>
          </a:effectLst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2F3575"/>
                </a:solidFill>
                <a:latin typeface="Impact" panose="020B0806030902050204" pitchFamily="34" charset="0"/>
              </a:rPr>
              <a:t>There are SO MANY benefits of our </a:t>
            </a:r>
            <a:r>
              <a:rPr lang="en-US" dirty="0" err="1" smtClean="0">
                <a:solidFill>
                  <a:srgbClr val="2F3575"/>
                </a:solidFill>
                <a:latin typeface="Impact" panose="020B0806030902050204" pitchFamily="34" charset="0"/>
              </a:rPr>
              <a:t>ebooks</a:t>
            </a:r>
            <a:endParaRPr lang="en-US" dirty="0">
              <a:solidFill>
                <a:srgbClr val="2F3575"/>
              </a:solidFill>
              <a:latin typeface="Impact" panose="020B0806030902050204" pitchFamily="34" charset="0"/>
            </a:endParaRPr>
          </a:p>
        </p:txBody>
      </p:sp>
      <p:pic>
        <p:nvPicPr>
          <p:cNvPr id="25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3128" y="2209800"/>
            <a:ext cx="2221733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607480" y="5434540"/>
            <a:ext cx="81973" cy="1172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5513107" y="-1322413"/>
            <a:ext cx="0" cy="39077"/>
          </a:xfrm>
          <a:prstGeom prst="line">
            <a:avLst/>
          </a:prstGeom>
          <a:ln w="12700">
            <a:solidFill>
              <a:srgbClr val="AEC5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5596554" y="-1219622"/>
            <a:ext cx="21583" cy="0"/>
          </a:xfrm>
          <a:prstGeom prst="line">
            <a:avLst/>
          </a:prstGeom>
          <a:ln w="12700">
            <a:solidFill>
              <a:srgbClr val="B5B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52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600" y="956287"/>
            <a:ext cx="2209800" cy="282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66217" y="956286"/>
            <a:ext cx="2318456" cy="282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" t="4134"/>
          <a:stretch/>
        </p:blipFill>
        <p:spPr bwMode="auto">
          <a:xfrm>
            <a:off x="2438400" y="1381860"/>
            <a:ext cx="4246867" cy="239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285749" y="304800"/>
            <a:ext cx="8698923" cy="838200"/>
          </a:xfrm>
          <a:solidFill>
            <a:schemeClr val="bg1"/>
          </a:solidFill>
          <a:effectLst>
            <a:softEdge rad="254000"/>
          </a:effectLst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F3575"/>
                </a:solidFill>
                <a:latin typeface="Impact" panose="020B0806030902050204" pitchFamily="34" charset="0"/>
              </a:rPr>
              <a:t>Compatible with a variety of devices</a:t>
            </a:r>
            <a:endParaRPr lang="en-US" dirty="0">
              <a:solidFill>
                <a:srgbClr val="2F3575"/>
              </a:solidFill>
              <a:latin typeface="Impact" panose="020B0806030902050204" pitchFamily="34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0431" y="3856383"/>
            <a:ext cx="1637969" cy="271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97058"/>
            <a:ext cx="3962400" cy="263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0800" y="3822101"/>
            <a:ext cx="2141233" cy="274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90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 xmlns:mv="urn:schemas-microsoft-com:mac:vml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599" cy="68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00599" y="1983700"/>
            <a:ext cx="407806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Corbel" panose="020B0503020204020204" pitchFamily="34" charset="0"/>
              </a:rPr>
              <a:t>Two labs per chapter:</a:t>
            </a:r>
          </a:p>
          <a:p>
            <a:r>
              <a:rPr lang="en-US" sz="2600" dirty="0">
                <a:latin typeface="Corbel" panose="020B0503020204020204" pitchFamily="34" charset="0"/>
              </a:rPr>
              <a:t>	</a:t>
            </a:r>
            <a:r>
              <a:rPr lang="en-US" sz="2600" dirty="0" smtClean="0">
                <a:latin typeface="Corbel" panose="020B0503020204020204" pitchFamily="34" charset="0"/>
              </a:rPr>
              <a:t>Reinforce chapter 	concepts</a:t>
            </a:r>
            <a:endParaRPr lang="en-US" sz="2600" dirty="0">
              <a:latin typeface="Corbel" panose="020B0503020204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416" y="14746"/>
            <a:ext cx="5174584" cy="684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20097"/>
            <a:ext cx="4769464" cy="713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53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 xmlns:mv="urn:schemas-microsoft-com:mac:vml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276225"/>
            <a:ext cx="5257800" cy="10191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6553200"/>
            <a:ext cx="9220200" cy="323850"/>
          </a:xfrm>
          <a:prstGeom prst="rect">
            <a:avLst/>
          </a:prstGeom>
          <a:solidFill>
            <a:srgbClr val="5DA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162800" cy="1143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Climate Studies Coursework</a:t>
            </a:r>
            <a:endParaRPr lang="en-US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839200" y="0"/>
            <a:ext cx="381000" cy="6858000"/>
          </a:xfrm>
          <a:prstGeom prst="rect">
            <a:avLst/>
          </a:prstGeom>
          <a:solidFill>
            <a:srgbClr val="5DA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H="1" flipV="1">
            <a:off x="-2400" y="6593812"/>
            <a:ext cx="9029700" cy="1428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H="1">
            <a:off x="8704555" y="0"/>
            <a:ext cx="93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953000" y="6511360"/>
            <a:ext cx="472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American Meteorological Society | Education Program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56022"/>
            <a:ext cx="3563090" cy="512097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86" y="2100263"/>
            <a:ext cx="5866408" cy="426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66" y="1881186"/>
            <a:ext cx="557212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77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54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00599" y="1983700"/>
            <a:ext cx="407806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Corbel" panose="020B0503020204020204" pitchFamily="34" charset="0"/>
              </a:rPr>
              <a:t>RealTime</a:t>
            </a:r>
            <a:r>
              <a:rPr lang="en-US" sz="2600" dirty="0" smtClean="0">
                <a:latin typeface="Corbel" panose="020B0503020204020204" pitchFamily="34" charset="0"/>
              </a:rPr>
              <a:t> Climate Portal: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 smtClean="0">
                <a:latin typeface="Corbel" panose="020B0503020204020204" pitchFamily="34" charset="0"/>
              </a:rPr>
              <a:t>Weekly Climate News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 smtClean="0">
                <a:latin typeface="Corbel" panose="020B0503020204020204" pitchFamily="34" charset="0"/>
              </a:rPr>
              <a:t>Current Climate Studies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 smtClean="0">
                <a:latin typeface="Corbel" panose="020B0503020204020204" pitchFamily="34" charset="0"/>
              </a:rPr>
              <a:t>Climate Data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 smtClean="0">
                <a:latin typeface="Corbel" panose="020B0503020204020204" pitchFamily="34" charset="0"/>
              </a:rPr>
              <a:t>Climate Variability &amp; Change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 smtClean="0">
                <a:latin typeface="Corbel" panose="020B0503020204020204" pitchFamily="34" charset="0"/>
              </a:rPr>
              <a:t>Societal Interactions &amp; Climate Policy</a:t>
            </a:r>
            <a:endParaRPr lang="en-US" sz="26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03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 xmlns:mv="urn:schemas-microsoft-com:mac:vml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276225"/>
            <a:ext cx="5257800" cy="10191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6553200"/>
            <a:ext cx="9220200" cy="323850"/>
          </a:xfrm>
          <a:prstGeom prst="rect">
            <a:avLst/>
          </a:prstGeom>
          <a:solidFill>
            <a:srgbClr val="5DA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162800" cy="1143000"/>
          </a:xfrm>
        </p:spPr>
        <p:txBody>
          <a:bodyPr/>
          <a:lstStyle/>
          <a:p>
            <a:pPr algn="l"/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RealTime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Climate Portal</a:t>
            </a:r>
            <a:endParaRPr lang="en-US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839200" y="0"/>
            <a:ext cx="381000" cy="6858000"/>
          </a:xfrm>
          <a:prstGeom prst="rect">
            <a:avLst/>
          </a:prstGeom>
          <a:solidFill>
            <a:srgbClr val="5DA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flipH="1" flipV="1">
            <a:off x="-2400" y="6593812"/>
            <a:ext cx="9029700" cy="1428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8704555" y="0"/>
            <a:ext cx="93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953000" y="6511360"/>
            <a:ext cx="472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American Meteorological Society | Education Program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6" t="25333" r="7652" b="5837"/>
          <a:stretch/>
        </p:blipFill>
        <p:spPr bwMode="auto">
          <a:xfrm>
            <a:off x="76200" y="1410830"/>
            <a:ext cx="4876800" cy="5002529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678740" y="5452988"/>
            <a:ext cx="1681502" cy="114300"/>
          </a:xfrm>
          <a:prstGeom prst="roundRect">
            <a:avLst>
              <a:gd name="adj" fmla="val 35391"/>
            </a:avLst>
          </a:prstGeom>
          <a:noFill/>
          <a:ln w="28575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24"/>
          <p:cNvSpPr>
            <a:spLocks noChangeAspect="1"/>
          </p:cNvSpPr>
          <p:nvPr/>
        </p:nvSpPr>
        <p:spPr>
          <a:xfrm rot="19008983" flipV="1">
            <a:off x="3311111" y="5366871"/>
            <a:ext cx="889891" cy="517373"/>
          </a:xfrm>
          <a:custGeom>
            <a:avLst/>
            <a:gdLst>
              <a:gd name="connsiteX0" fmla="*/ 0 w 1270897"/>
              <a:gd name="connsiteY0" fmla="*/ 212453 h 797481"/>
              <a:gd name="connsiteX1" fmla="*/ 819818 w 1270897"/>
              <a:gd name="connsiteY1" fmla="*/ 212453 h 797481"/>
              <a:gd name="connsiteX2" fmla="*/ 819818 w 1270897"/>
              <a:gd name="connsiteY2" fmla="*/ 0 h 797481"/>
              <a:gd name="connsiteX3" fmla="*/ 1270897 w 1270897"/>
              <a:gd name="connsiteY3" fmla="*/ 398741 h 797481"/>
              <a:gd name="connsiteX4" fmla="*/ 819818 w 1270897"/>
              <a:gd name="connsiteY4" fmla="*/ 797481 h 797481"/>
              <a:gd name="connsiteX5" fmla="*/ 819818 w 1270897"/>
              <a:gd name="connsiteY5" fmla="*/ 585028 h 797481"/>
              <a:gd name="connsiteX6" fmla="*/ 0 w 1270897"/>
              <a:gd name="connsiteY6" fmla="*/ 585028 h 797481"/>
              <a:gd name="connsiteX7" fmla="*/ 0 w 1270897"/>
              <a:gd name="connsiteY7" fmla="*/ 212453 h 797481"/>
              <a:gd name="connsiteX0" fmla="*/ 0 w 1811586"/>
              <a:gd name="connsiteY0" fmla="*/ 586165 h 797481"/>
              <a:gd name="connsiteX1" fmla="*/ 1360507 w 1811586"/>
              <a:gd name="connsiteY1" fmla="*/ 212453 h 797481"/>
              <a:gd name="connsiteX2" fmla="*/ 1360507 w 1811586"/>
              <a:gd name="connsiteY2" fmla="*/ 0 h 797481"/>
              <a:gd name="connsiteX3" fmla="*/ 1811586 w 1811586"/>
              <a:gd name="connsiteY3" fmla="*/ 398741 h 797481"/>
              <a:gd name="connsiteX4" fmla="*/ 1360507 w 1811586"/>
              <a:gd name="connsiteY4" fmla="*/ 797481 h 797481"/>
              <a:gd name="connsiteX5" fmla="*/ 1360507 w 1811586"/>
              <a:gd name="connsiteY5" fmla="*/ 585028 h 797481"/>
              <a:gd name="connsiteX6" fmla="*/ 540689 w 1811586"/>
              <a:gd name="connsiteY6" fmla="*/ 585028 h 797481"/>
              <a:gd name="connsiteX7" fmla="*/ 0 w 1811586"/>
              <a:gd name="connsiteY7" fmla="*/ 586165 h 797481"/>
              <a:gd name="connsiteX0" fmla="*/ 0 w 1811586"/>
              <a:gd name="connsiteY0" fmla="*/ 645673 h 856989"/>
              <a:gd name="connsiteX1" fmla="*/ 340986 w 1811586"/>
              <a:gd name="connsiteY1" fmla="*/ 0 h 856989"/>
              <a:gd name="connsiteX2" fmla="*/ 1360507 w 1811586"/>
              <a:gd name="connsiteY2" fmla="*/ 271961 h 856989"/>
              <a:gd name="connsiteX3" fmla="*/ 1360507 w 1811586"/>
              <a:gd name="connsiteY3" fmla="*/ 59508 h 856989"/>
              <a:gd name="connsiteX4" fmla="*/ 1811586 w 1811586"/>
              <a:gd name="connsiteY4" fmla="*/ 458249 h 856989"/>
              <a:gd name="connsiteX5" fmla="*/ 1360507 w 1811586"/>
              <a:gd name="connsiteY5" fmla="*/ 856989 h 856989"/>
              <a:gd name="connsiteX6" fmla="*/ 1360507 w 1811586"/>
              <a:gd name="connsiteY6" fmla="*/ 644536 h 856989"/>
              <a:gd name="connsiteX7" fmla="*/ 540689 w 1811586"/>
              <a:gd name="connsiteY7" fmla="*/ 644536 h 856989"/>
              <a:gd name="connsiteX8" fmla="*/ 0 w 1811586"/>
              <a:gd name="connsiteY8" fmla="*/ 645673 h 856989"/>
              <a:gd name="connsiteX0" fmla="*/ 0 w 1811586"/>
              <a:gd name="connsiteY0" fmla="*/ 645673 h 856989"/>
              <a:gd name="connsiteX1" fmla="*/ 340986 w 1811586"/>
              <a:gd name="connsiteY1" fmla="*/ 0 h 856989"/>
              <a:gd name="connsiteX2" fmla="*/ 1360507 w 1811586"/>
              <a:gd name="connsiteY2" fmla="*/ 271961 h 856989"/>
              <a:gd name="connsiteX3" fmla="*/ 1360507 w 1811586"/>
              <a:gd name="connsiteY3" fmla="*/ 59508 h 856989"/>
              <a:gd name="connsiteX4" fmla="*/ 1811586 w 1811586"/>
              <a:gd name="connsiteY4" fmla="*/ 458249 h 856989"/>
              <a:gd name="connsiteX5" fmla="*/ 1360507 w 1811586"/>
              <a:gd name="connsiteY5" fmla="*/ 856989 h 856989"/>
              <a:gd name="connsiteX6" fmla="*/ 1360507 w 1811586"/>
              <a:gd name="connsiteY6" fmla="*/ 644536 h 856989"/>
              <a:gd name="connsiteX7" fmla="*/ 492061 w 1811586"/>
              <a:gd name="connsiteY7" fmla="*/ 389614 h 856989"/>
              <a:gd name="connsiteX8" fmla="*/ 540689 w 1811586"/>
              <a:gd name="connsiteY8" fmla="*/ 644536 h 856989"/>
              <a:gd name="connsiteX9" fmla="*/ 0 w 1811586"/>
              <a:gd name="connsiteY9" fmla="*/ 645673 h 856989"/>
              <a:gd name="connsiteX0" fmla="*/ 0 w 1811586"/>
              <a:gd name="connsiteY0" fmla="*/ 645673 h 1058004"/>
              <a:gd name="connsiteX1" fmla="*/ 340986 w 1811586"/>
              <a:gd name="connsiteY1" fmla="*/ 0 h 1058004"/>
              <a:gd name="connsiteX2" fmla="*/ 1360507 w 1811586"/>
              <a:gd name="connsiteY2" fmla="*/ 271961 h 1058004"/>
              <a:gd name="connsiteX3" fmla="*/ 1360507 w 1811586"/>
              <a:gd name="connsiteY3" fmla="*/ 59508 h 1058004"/>
              <a:gd name="connsiteX4" fmla="*/ 1811586 w 1811586"/>
              <a:gd name="connsiteY4" fmla="*/ 458249 h 1058004"/>
              <a:gd name="connsiteX5" fmla="*/ 1360507 w 1811586"/>
              <a:gd name="connsiteY5" fmla="*/ 856989 h 1058004"/>
              <a:gd name="connsiteX6" fmla="*/ 1360507 w 1811586"/>
              <a:gd name="connsiteY6" fmla="*/ 644536 h 1058004"/>
              <a:gd name="connsiteX7" fmla="*/ 492061 w 1811586"/>
              <a:gd name="connsiteY7" fmla="*/ 389614 h 1058004"/>
              <a:gd name="connsiteX8" fmla="*/ 604299 w 1811586"/>
              <a:gd name="connsiteY8" fmla="*/ 1058004 h 1058004"/>
              <a:gd name="connsiteX9" fmla="*/ 0 w 1811586"/>
              <a:gd name="connsiteY9" fmla="*/ 645673 h 1058004"/>
              <a:gd name="connsiteX0" fmla="*/ 0 w 1779781"/>
              <a:gd name="connsiteY0" fmla="*/ 979628 h 1058004"/>
              <a:gd name="connsiteX1" fmla="*/ 309181 w 1779781"/>
              <a:gd name="connsiteY1" fmla="*/ 0 h 1058004"/>
              <a:gd name="connsiteX2" fmla="*/ 1328702 w 1779781"/>
              <a:gd name="connsiteY2" fmla="*/ 271961 h 1058004"/>
              <a:gd name="connsiteX3" fmla="*/ 1328702 w 1779781"/>
              <a:gd name="connsiteY3" fmla="*/ 59508 h 1058004"/>
              <a:gd name="connsiteX4" fmla="*/ 1779781 w 1779781"/>
              <a:gd name="connsiteY4" fmla="*/ 458249 h 1058004"/>
              <a:gd name="connsiteX5" fmla="*/ 1328702 w 1779781"/>
              <a:gd name="connsiteY5" fmla="*/ 856989 h 1058004"/>
              <a:gd name="connsiteX6" fmla="*/ 1328702 w 1779781"/>
              <a:gd name="connsiteY6" fmla="*/ 644536 h 1058004"/>
              <a:gd name="connsiteX7" fmla="*/ 460256 w 1779781"/>
              <a:gd name="connsiteY7" fmla="*/ 389614 h 1058004"/>
              <a:gd name="connsiteX8" fmla="*/ 572494 w 1779781"/>
              <a:gd name="connsiteY8" fmla="*/ 1058004 h 1058004"/>
              <a:gd name="connsiteX9" fmla="*/ 0 w 1779781"/>
              <a:gd name="connsiteY9" fmla="*/ 979628 h 1058004"/>
              <a:gd name="connsiteX0" fmla="*/ 0 w 1779781"/>
              <a:gd name="connsiteY0" fmla="*/ 979628 h 1058004"/>
              <a:gd name="connsiteX1" fmla="*/ 309181 w 1779781"/>
              <a:gd name="connsiteY1" fmla="*/ 0 h 1058004"/>
              <a:gd name="connsiteX2" fmla="*/ 1328702 w 1779781"/>
              <a:gd name="connsiteY2" fmla="*/ 271961 h 1058004"/>
              <a:gd name="connsiteX3" fmla="*/ 1328702 w 1779781"/>
              <a:gd name="connsiteY3" fmla="*/ 59508 h 1058004"/>
              <a:gd name="connsiteX4" fmla="*/ 1779781 w 1779781"/>
              <a:gd name="connsiteY4" fmla="*/ 458249 h 1058004"/>
              <a:gd name="connsiteX5" fmla="*/ 1328702 w 1779781"/>
              <a:gd name="connsiteY5" fmla="*/ 856989 h 1058004"/>
              <a:gd name="connsiteX6" fmla="*/ 1328702 w 1779781"/>
              <a:gd name="connsiteY6" fmla="*/ 644536 h 1058004"/>
              <a:gd name="connsiteX7" fmla="*/ 460256 w 1779781"/>
              <a:gd name="connsiteY7" fmla="*/ 389614 h 1058004"/>
              <a:gd name="connsiteX8" fmla="*/ 572494 w 1779781"/>
              <a:gd name="connsiteY8" fmla="*/ 1058004 h 1058004"/>
              <a:gd name="connsiteX9" fmla="*/ 0 w 1779781"/>
              <a:gd name="connsiteY9" fmla="*/ 979628 h 1058004"/>
              <a:gd name="connsiteX0" fmla="*/ 0 w 1779781"/>
              <a:gd name="connsiteY0" fmla="*/ 979628 h 1058004"/>
              <a:gd name="connsiteX1" fmla="*/ 309181 w 1779781"/>
              <a:gd name="connsiteY1" fmla="*/ 0 h 1058004"/>
              <a:gd name="connsiteX2" fmla="*/ 1328702 w 1779781"/>
              <a:gd name="connsiteY2" fmla="*/ 271961 h 1058004"/>
              <a:gd name="connsiteX3" fmla="*/ 1328702 w 1779781"/>
              <a:gd name="connsiteY3" fmla="*/ 59508 h 1058004"/>
              <a:gd name="connsiteX4" fmla="*/ 1779781 w 1779781"/>
              <a:gd name="connsiteY4" fmla="*/ 458249 h 1058004"/>
              <a:gd name="connsiteX5" fmla="*/ 1328702 w 1779781"/>
              <a:gd name="connsiteY5" fmla="*/ 856989 h 1058004"/>
              <a:gd name="connsiteX6" fmla="*/ 1328702 w 1779781"/>
              <a:gd name="connsiteY6" fmla="*/ 644536 h 1058004"/>
              <a:gd name="connsiteX7" fmla="*/ 460256 w 1779781"/>
              <a:gd name="connsiteY7" fmla="*/ 389614 h 1058004"/>
              <a:gd name="connsiteX8" fmla="*/ 572494 w 1779781"/>
              <a:gd name="connsiteY8" fmla="*/ 1058004 h 1058004"/>
              <a:gd name="connsiteX9" fmla="*/ 0 w 1779781"/>
              <a:gd name="connsiteY9" fmla="*/ 979628 h 1058004"/>
              <a:gd name="connsiteX0" fmla="*/ 0 w 1779781"/>
              <a:gd name="connsiteY0" fmla="*/ 979628 h 1058004"/>
              <a:gd name="connsiteX1" fmla="*/ 309181 w 1779781"/>
              <a:gd name="connsiteY1" fmla="*/ 0 h 1058004"/>
              <a:gd name="connsiteX2" fmla="*/ 1328702 w 1779781"/>
              <a:gd name="connsiteY2" fmla="*/ 271961 h 1058004"/>
              <a:gd name="connsiteX3" fmla="*/ 1328702 w 1779781"/>
              <a:gd name="connsiteY3" fmla="*/ 59508 h 1058004"/>
              <a:gd name="connsiteX4" fmla="*/ 1779781 w 1779781"/>
              <a:gd name="connsiteY4" fmla="*/ 458249 h 1058004"/>
              <a:gd name="connsiteX5" fmla="*/ 1328702 w 1779781"/>
              <a:gd name="connsiteY5" fmla="*/ 856989 h 1058004"/>
              <a:gd name="connsiteX6" fmla="*/ 1328702 w 1779781"/>
              <a:gd name="connsiteY6" fmla="*/ 644536 h 1058004"/>
              <a:gd name="connsiteX7" fmla="*/ 460256 w 1779781"/>
              <a:gd name="connsiteY7" fmla="*/ 389614 h 1058004"/>
              <a:gd name="connsiteX8" fmla="*/ 572494 w 1779781"/>
              <a:gd name="connsiteY8" fmla="*/ 1058004 h 1058004"/>
              <a:gd name="connsiteX9" fmla="*/ 0 w 1779781"/>
              <a:gd name="connsiteY9" fmla="*/ 979628 h 1058004"/>
              <a:gd name="connsiteX0" fmla="*/ 0 w 1779781"/>
              <a:gd name="connsiteY0" fmla="*/ 979628 h 1058004"/>
              <a:gd name="connsiteX1" fmla="*/ 309181 w 1779781"/>
              <a:gd name="connsiteY1" fmla="*/ 0 h 1058004"/>
              <a:gd name="connsiteX2" fmla="*/ 1328702 w 1779781"/>
              <a:gd name="connsiteY2" fmla="*/ 271961 h 1058004"/>
              <a:gd name="connsiteX3" fmla="*/ 1328702 w 1779781"/>
              <a:gd name="connsiteY3" fmla="*/ 59508 h 1058004"/>
              <a:gd name="connsiteX4" fmla="*/ 1779781 w 1779781"/>
              <a:gd name="connsiteY4" fmla="*/ 458249 h 1058004"/>
              <a:gd name="connsiteX5" fmla="*/ 1328702 w 1779781"/>
              <a:gd name="connsiteY5" fmla="*/ 856989 h 1058004"/>
              <a:gd name="connsiteX6" fmla="*/ 1328702 w 1779781"/>
              <a:gd name="connsiteY6" fmla="*/ 644536 h 1058004"/>
              <a:gd name="connsiteX7" fmla="*/ 515915 w 1779781"/>
              <a:gd name="connsiteY7" fmla="*/ 524786 h 1058004"/>
              <a:gd name="connsiteX8" fmla="*/ 572494 w 1779781"/>
              <a:gd name="connsiteY8" fmla="*/ 1058004 h 1058004"/>
              <a:gd name="connsiteX9" fmla="*/ 0 w 1779781"/>
              <a:gd name="connsiteY9" fmla="*/ 979628 h 1058004"/>
              <a:gd name="connsiteX0" fmla="*/ 0 w 1779781"/>
              <a:gd name="connsiteY0" fmla="*/ 979628 h 1034150"/>
              <a:gd name="connsiteX1" fmla="*/ 309181 w 1779781"/>
              <a:gd name="connsiteY1" fmla="*/ 0 h 1034150"/>
              <a:gd name="connsiteX2" fmla="*/ 1328702 w 1779781"/>
              <a:gd name="connsiteY2" fmla="*/ 271961 h 1034150"/>
              <a:gd name="connsiteX3" fmla="*/ 1328702 w 1779781"/>
              <a:gd name="connsiteY3" fmla="*/ 59508 h 1034150"/>
              <a:gd name="connsiteX4" fmla="*/ 1779781 w 1779781"/>
              <a:gd name="connsiteY4" fmla="*/ 458249 h 1034150"/>
              <a:gd name="connsiteX5" fmla="*/ 1328702 w 1779781"/>
              <a:gd name="connsiteY5" fmla="*/ 856989 h 1034150"/>
              <a:gd name="connsiteX6" fmla="*/ 1328702 w 1779781"/>
              <a:gd name="connsiteY6" fmla="*/ 644536 h 1034150"/>
              <a:gd name="connsiteX7" fmla="*/ 515915 w 1779781"/>
              <a:gd name="connsiteY7" fmla="*/ 524786 h 1034150"/>
              <a:gd name="connsiteX8" fmla="*/ 469128 w 1779781"/>
              <a:gd name="connsiteY8" fmla="*/ 1034150 h 1034150"/>
              <a:gd name="connsiteX9" fmla="*/ 0 w 1779781"/>
              <a:gd name="connsiteY9" fmla="*/ 979628 h 1034150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28702 w 1779781"/>
              <a:gd name="connsiteY3" fmla="*/ 60103 h 1034745"/>
              <a:gd name="connsiteX4" fmla="*/ 1779781 w 1779781"/>
              <a:gd name="connsiteY4" fmla="*/ 458844 h 1034745"/>
              <a:gd name="connsiteX5" fmla="*/ 1328702 w 1779781"/>
              <a:gd name="connsiteY5" fmla="*/ 857584 h 1034745"/>
              <a:gd name="connsiteX6" fmla="*/ 1328702 w 1779781"/>
              <a:gd name="connsiteY6" fmla="*/ 645131 h 1034745"/>
              <a:gd name="connsiteX7" fmla="*/ 515915 w 1779781"/>
              <a:gd name="connsiteY7" fmla="*/ 525381 h 1034745"/>
              <a:gd name="connsiteX8" fmla="*/ 469128 w 1779781"/>
              <a:gd name="connsiteY8" fmla="*/ 1034745 h 1034745"/>
              <a:gd name="connsiteX9" fmla="*/ 0 w 1779781"/>
              <a:gd name="connsiteY9" fmla="*/ 980223 h 1034745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28702 w 1779781"/>
              <a:gd name="connsiteY3" fmla="*/ 60103 h 1034745"/>
              <a:gd name="connsiteX4" fmla="*/ 1779781 w 1779781"/>
              <a:gd name="connsiteY4" fmla="*/ 458844 h 1034745"/>
              <a:gd name="connsiteX5" fmla="*/ 1328702 w 1779781"/>
              <a:gd name="connsiteY5" fmla="*/ 857584 h 1034745"/>
              <a:gd name="connsiteX6" fmla="*/ 1328702 w 1779781"/>
              <a:gd name="connsiteY6" fmla="*/ 645131 h 1034745"/>
              <a:gd name="connsiteX7" fmla="*/ 651087 w 1779781"/>
              <a:gd name="connsiteY7" fmla="*/ 461771 h 1034745"/>
              <a:gd name="connsiteX8" fmla="*/ 515915 w 1779781"/>
              <a:gd name="connsiteY8" fmla="*/ 525381 h 1034745"/>
              <a:gd name="connsiteX9" fmla="*/ 469128 w 1779781"/>
              <a:gd name="connsiteY9" fmla="*/ 1034745 h 1034745"/>
              <a:gd name="connsiteX10" fmla="*/ 0 w 1779781"/>
              <a:gd name="connsiteY10" fmla="*/ 980223 h 1034745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28702 w 1779781"/>
              <a:gd name="connsiteY3" fmla="*/ 60103 h 1034745"/>
              <a:gd name="connsiteX4" fmla="*/ 1779781 w 1779781"/>
              <a:gd name="connsiteY4" fmla="*/ 458844 h 1034745"/>
              <a:gd name="connsiteX5" fmla="*/ 1328702 w 1779781"/>
              <a:gd name="connsiteY5" fmla="*/ 857584 h 1034745"/>
              <a:gd name="connsiteX6" fmla="*/ 1328702 w 1779781"/>
              <a:gd name="connsiteY6" fmla="*/ 645131 h 1034745"/>
              <a:gd name="connsiteX7" fmla="*/ 651087 w 1779781"/>
              <a:gd name="connsiteY7" fmla="*/ 461771 h 1034745"/>
              <a:gd name="connsiteX8" fmla="*/ 515915 w 1779781"/>
              <a:gd name="connsiteY8" fmla="*/ 525381 h 1034745"/>
              <a:gd name="connsiteX9" fmla="*/ 437323 w 1779781"/>
              <a:gd name="connsiteY9" fmla="*/ 1034745 h 1034745"/>
              <a:gd name="connsiteX10" fmla="*/ 0 w 1779781"/>
              <a:gd name="connsiteY10" fmla="*/ 980223 h 1034745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28702 w 1779781"/>
              <a:gd name="connsiteY3" fmla="*/ 60103 h 1034745"/>
              <a:gd name="connsiteX4" fmla="*/ 1779781 w 1779781"/>
              <a:gd name="connsiteY4" fmla="*/ 458844 h 1034745"/>
              <a:gd name="connsiteX5" fmla="*/ 1328702 w 1779781"/>
              <a:gd name="connsiteY5" fmla="*/ 857584 h 1034745"/>
              <a:gd name="connsiteX6" fmla="*/ 1328702 w 1779781"/>
              <a:gd name="connsiteY6" fmla="*/ 645131 h 1034745"/>
              <a:gd name="connsiteX7" fmla="*/ 651087 w 1779781"/>
              <a:gd name="connsiteY7" fmla="*/ 461771 h 1034745"/>
              <a:gd name="connsiteX8" fmla="*/ 515915 w 1779781"/>
              <a:gd name="connsiteY8" fmla="*/ 525381 h 1034745"/>
              <a:gd name="connsiteX9" fmla="*/ 437323 w 1779781"/>
              <a:gd name="connsiteY9" fmla="*/ 1034745 h 1034745"/>
              <a:gd name="connsiteX10" fmla="*/ 0 w 1779781"/>
              <a:gd name="connsiteY10" fmla="*/ 980223 h 1034745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28702 w 1779781"/>
              <a:gd name="connsiteY3" fmla="*/ 60103 h 1034745"/>
              <a:gd name="connsiteX4" fmla="*/ 1779781 w 1779781"/>
              <a:gd name="connsiteY4" fmla="*/ 458844 h 1034745"/>
              <a:gd name="connsiteX5" fmla="*/ 1328702 w 1779781"/>
              <a:gd name="connsiteY5" fmla="*/ 857584 h 1034745"/>
              <a:gd name="connsiteX6" fmla="*/ 1328702 w 1779781"/>
              <a:gd name="connsiteY6" fmla="*/ 645131 h 1034745"/>
              <a:gd name="connsiteX7" fmla="*/ 651087 w 1779781"/>
              <a:gd name="connsiteY7" fmla="*/ 461771 h 1034745"/>
              <a:gd name="connsiteX8" fmla="*/ 515915 w 1779781"/>
              <a:gd name="connsiteY8" fmla="*/ 525381 h 1034745"/>
              <a:gd name="connsiteX9" fmla="*/ 437323 w 1779781"/>
              <a:gd name="connsiteY9" fmla="*/ 1034745 h 1034745"/>
              <a:gd name="connsiteX10" fmla="*/ 0 w 1779781"/>
              <a:gd name="connsiteY10" fmla="*/ 980223 h 1034745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76410 w 1779781"/>
              <a:gd name="connsiteY3" fmla="*/ 52151 h 1034745"/>
              <a:gd name="connsiteX4" fmla="*/ 1779781 w 1779781"/>
              <a:gd name="connsiteY4" fmla="*/ 458844 h 1034745"/>
              <a:gd name="connsiteX5" fmla="*/ 1328702 w 1779781"/>
              <a:gd name="connsiteY5" fmla="*/ 857584 h 1034745"/>
              <a:gd name="connsiteX6" fmla="*/ 1328702 w 1779781"/>
              <a:gd name="connsiteY6" fmla="*/ 645131 h 1034745"/>
              <a:gd name="connsiteX7" fmla="*/ 651087 w 1779781"/>
              <a:gd name="connsiteY7" fmla="*/ 461771 h 1034745"/>
              <a:gd name="connsiteX8" fmla="*/ 515915 w 1779781"/>
              <a:gd name="connsiteY8" fmla="*/ 525381 h 1034745"/>
              <a:gd name="connsiteX9" fmla="*/ 437323 w 1779781"/>
              <a:gd name="connsiteY9" fmla="*/ 1034745 h 1034745"/>
              <a:gd name="connsiteX10" fmla="*/ 0 w 1779781"/>
              <a:gd name="connsiteY10" fmla="*/ 980223 h 1034745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76410 w 1779781"/>
              <a:gd name="connsiteY3" fmla="*/ 52151 h 1034745"/>
              <a:gd name="connsiteX4" fmla="*/ 1779781 w 1779781"/>
              <a:gd name="connsiteY4" fmla="*/ 458844 h 1034745"/>
              <a:gd name="connsiteX5" fmla="*/ 1273043 w 1779781"/>
              <a:gd name="connsiteY5" fmla="*/ 865535 h 1034745"/>
              <a:gd name="connsiteX6" fmla="*/ 1328702 w 1779781"/>
              <a:gd name="connsiteY6" fmla="*/ 645131 h 1034745"/>
              <a:gd name="connsiteX7" fmla="*/ 651087 w 1779781"/>
              <a:gd name="connsiteY7" fmla="*/ 461771 h 1034745"/>
              <a:gd name="connsiteX8" fmla="*/ 515915 w 1779781"/>
              <a:gd name="connsiteY8" fmla="*/ 525381 h 1034745"/>
              <a:gd name="connsiteX9" fmla="*/ 437323 w 1779781"/>
              <a:gd name="connsiteY9" fmla="*/ 1034745 h 1034745"/>
              <a:gd name="connsiteX10" fmla="*/ 0 w 1779781"/>
              <a:gd name="connsiteY10" fmla="*/ 980223 h 103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79781" h="1034745">
                <a:moveTo>
                  <a:pt x="0" y="980223"/>
                </a:moveTo>
                <a:cubicBezTo>
                  <a:pt x="36799" y="751746"/>
                  <a:pt x="89502" y="62094"/>
                  <a:pt x="309181" y="595"/>
                </a:cubicBezTo>
                <a:cubicBezTo>
                  <a:pt x="672875" y="-12118"/>
                  <a:pt x="988862" y="181902"/>
                  <a:pt x="1328702" y="272556"/>
                </a:cubicBezTo>
                <a:lnTo>
                  <a:pt x="1376410" y="52151"/>
                </a:lnTo>
                <a:lnTo>
                  <a:pt x="1779781" y="458844"/>
                </a:lnTo>
                <a:lnTo>
                  <a:pt x="1273043" y="865535"/>
                </a:lnTo>
                <a:lnTo>
                  <a:pt x="1328702" y="645131"/>
                </a:lnTo>
                <a:cubicBezTo>
                  <a:pt x="1230344" y="587114"/>
                  <a:pt x="786552" y="481729"/>
                  <a:pt x="651087" y="461771"/>
                </a:cubicBezTo>
                <a:cubicBezTo>
                  <a:pt x="515622" y="441813"/>
                  <a:pt x="560819" y="437837"/>
                  <a:pt x="515915" y="525381"/>
                </a:cubicBezTo>
                <a:cubicBezTo>
                  <a:pt x="465864" y="708421"/>
                  <a:pt x="431715" y="811948"/>
                  <a:pt x="437323" y="1034745"/>
                </a:cubicBezTo>
                <a:lnTo>
                  <a:pt x="0" y="980223"/>
                </a:lnTo>
                <a:close/>
              </a:path>
            </a:pathLst>
          </a:custGeom>
          <a:solidFill>
            <a:srgbClr val="5DA9F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0" y="1295588"/>
            <a:ext cx="5991240" cy="3887028"/>
          </a:xfrm>
          <a:prstGeom prst="rect">
            <a:avLst/>
          </a:prstGeom>
          <a:noFill/>
          <a:ln w="38100">
            <a:solidFill>
              <a:srgbClr val="5DA9F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91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AMS Education Program produces materials for climate system education 2 ways: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04800" y="1828800"/>
            <a:ext cx="3354388" cy="6397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5 chapter Living With Our Changing Climate textbook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724400" y="1828800"/>
            <a:ext cx="4041775" cy="6397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 full Earth’s Climate System Course suite of materials</a:t>
            </a:r>
            <a:endParaRPr lang="en-US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685" y="2514600"/>
            <a:ext cx="310331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514600"/>
            <a:ext cx="2000729" cy="2862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6" t="25333" r="7652" b="5837"/>
          <a:stretch/>
        </p:blipFill>
        <p:spPr bwMode="auto">
          <a:xfrm>
            <a:off x="3968329" y="2514600"/>
            <a:ext cx="2208454" cy="286209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 descr="L:\Education\Anupa\textbooks\Climate textbook\cov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822" y="3882445"/>
            <a:ext cx="1969628" cy="29755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H="1">
            <a:off x="3379643" y="2599737"/>
            <a:ext cx="46704" cy="0"/>
          </a:xfrm>
          <a:prstGeom prst="line">
            <a:avLst/>
          </a:prstGeom>
          <a:ln w="12700">
            <a:solidFill>
              <a:srgbClr val="B5B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345485" y="2514600"/>
            <a:ext cx="0" cy="42568"/>
          </a:xfrm>
          <a:prstGeom prst="line">
            <a:avLst/>
          </a:prstGeom>
          <a:ln w="12700">
            <a:solidFill>
              <a:srgbClr val="B5B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261815" y="6456900"/>
            <a:ext cx="152400" cy="22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59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" y="0"/>
            <a:ext cx="48554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00599" y="1983700"/>
            <a:ext cx="407806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Corbel" panose="020B0503020204020204" pitchFamily="34" charset="0"/>
              </a:rPr>
              <a:t>Faculty Portal: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 smtClean="0">
                <a:latin typeface="Corbel" panose="020B0503020204020204" pitchFamily="34" charset="0"/>
              </a:rPr>
              <a:t>IM/CCS answers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 smtClean="0">
                <a:latin typeface="Corbel" panose="020B0503020204020204" pitchFamily="34" charset="0"/>
              </a:rPr>
              <a:t>Textbook review/critical thinking answers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 smtClean="0">
                <a:latin typeface="Corbel" panose="020B0503020204020204" pitchFamily="34" charset="0"/>
              </a:rPr>
              <a:t>Chapter progress answers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 smtClean="0">
                <a:latin typeface="Corbel" panose="020B0503020204020204" pitchFamily="34" charset="0"/>
              </a:rPr>
              <a:t>PowerPoint presentations</a:t>
            </a:r>
            <a:endParaRPr lang="en-US" sz="26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22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 xmlns:mv="urn:schemas-microsoft-com:mac:vml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A paved two-lane road curving to the left into the distance through a large grassy area below a blue sky filled with cumulus clou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0" y="304800"/>
            <a:ext cx="4210051" cy="838200"/>
          </a:xfrm>
          <a:solidFill>
            <a:schemeClr val="bg1"/>
          </a:solidFill>
          <a:effectLst>
            <a:softEdge rad="254000"/>
          </a:effectLst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F3575"/>
                </a:solidFill>
                <a:latin typeface="Impact" panose="020B0806030902050204" pitchFamily="34" charset="0"/>
              </a:rPr>
              <a:t>In Summary…</a:t>
            </a:r>
            <a:endParaRPr lang="en-US" dirty="0">
              <a:solidFill>
                <a:srgbClr val="2F3575"/>
              </a:solidFill>
              <a:latin typeface="Impact" panose="020B080603090205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1451" y="1143000"/>
            <a:ext cx="5410200" cy="2514600"/>
          </a:xfrm>
          <a:solidFill>
            <a:schemeClr val="bg1"/>
          </a:solidFill>
          <a:effectLst/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smtClean="0">
                <a:latin typeface="Corbel" panose="020B0503020204020204" pitchFamily="34" charset="0"/>
              </a:rPr>
              <a:t>Dynamic, interactive, current, exciting </a:t>
            </a:r>
            <a:r>
              <a:rPr lang="en-US" sz="2400" i="1" dirty="0" smtClean="0">
                <a:latin typeface="Corbel" panose="020B0503020204020204" pitchFamily="34" charset="0"/>
              </a:rPr>
              <a:t>… </a:t>
            </a:r>
            <a:r>
              <a:rPr lang="en-US" sz="2400" b="1" dirty="0" smtClean="0">
                <a:latin typeface="Corbel" panose="020B0503020204020204" pitchFamily="34" charset="0"/>
              </a:rPr>
              <a:t>AMS </a:t>
            </a:r>
            <a:r>
              <a:rPr lang="en-US" sz="2400" b="1" dirty="0">
                <a:latin typeface="Corbel" panose="020B0503020204020204" pitchFamily="34" charset="0"/>
              </a:rPr>
              <a:t>Climate Studies </a:t>
            </a:r>
            <a:r>
              <a:rPr lang="en-US" sz="2400" dirty="0" smtClean="0">
                <a:latin typeface="Corbel" panose="020B0503020204020204" pitchFamily="34" charset="0"/>
              </a:rPr>
              <a:t>is designed for online offering.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Corbel" panose="020B0503020204020204" pitchFamily="34" charset="0"/>
              </a:rPr>
              <a:t>It has </a:t>
            </a:r>
            <a:r>
              <a:rPr lang="en-US" sz="2400" dirty="0">
                <a:latin typeface="Corbel" panose="020B0503020204020204" pitchFamily="34" charset="0"/>
              </a:rPr>
              <a:t>been </a:t>
            </a:r>
            <a:r>
              <a:rPr lang="en-US" sz="2400" dirty="0" smtClean="0">
                <a:latin typeface="Corbel" panose="020B0503020204020204" pitchFamily="34" charset="0"/>
              </a:rPr>
              <a:t>introduced </a:t>
            </a:r>
            <a:r>
              <a:rPr lang="en-US" sz="2400" dirty="0">
                <a:latin typeface="Corbel" panose="020B0503020204020204" pitchFamily="34" charset="0"/>
              </a:rPr>
              <a:t>at </a:t>
            </a:r>
            <a:r>
              <a:rPr lang="en-US" sz="2400" dirty="0" smtClean="0">
                <a:latin typeface="Corbel" panose="020B0503020204020204" pitchFamily="34" charset="0"/>
              </a:rPr>
              <a:t>158 </a:t>
            </a:r>
            <a:r>
              <a:rPr lang="en-US" sz="2400" dirty="0">
                <a:latin typeface="Corbel" panose="020B0503020204020204" pitchFamily="34" charset="0"/>
              </a:rPr>
              <a:t>institutions, </a:t>
            </a:r>
            <a:r>
              <a:rPr lang="en-US" sz="2400" dirty="0" smtClean="0">
                <a:latin typeface="Corbel" panose="020B0503020204020204" pitchFamily="34" charset="0"/>
              </a:rPr>
              <a:t>113 </a:t>
            </a:r>
            <a:r>
              <a:rPr lang="en-US" sz="2400" dirty="0">
                <a:latin typeface="Corbel" panose="020B0503020204020204" pitchFamily="34" charset="0"/>
              </a:rPr>
              <a:t>of which have been MSIs</a:t>
            </a:r>
            <a:r>
              <a:rPr lang="en-US" sz="2400" dirty="0" smtClean="0">
                <a:latin typeface="Corbel" panose="020B0503020204020204" pitchFamily="34" charset="0"/>
              </a:rPr>
              <a:t>.</a:t>
            </a:r>
            <a:endParaRPr lang="en-US" sz="2400" dirty="0">
              <a:latin typeface="Corbel" panose="020B0503020204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0" y="6248400"/>
            <a:ext cx="4555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Any opinions, findings, and conclusions or recommendations expressed in this material are those of the author(s) and do not necessarily reflect the views of the National Science Foundation.</a:t>
            </a:r>
          </a:p>
        </p:txBody>
      </p:sp>
      <p:pic>
        <p:nvPicPr>
          <p:cNvPr id="15" name="Picture 5" descr="NS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3241" y="5324121"/>
            <a:ext cx="771292" cy="771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noa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9911" y="5367721"/>
            <a:ext cx="769004" cy="758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 descr="Nas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80872" y="5378385"/>
            <a:ext cx="769004" cy="6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97570" y="6236394"/>
            <a:ext cx="1742850" cy="5275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" name="Picture 2" descr="http://www.secondnature.org/images/Logo-web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0" y="6235822"/>
            <a:ext cx="2059834" cy="5149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" name="Title 4"/>
          <p:cNvSpPr txBox="1">
            <a:spLocks/>
          </p:cNvSpPr>
          <p:nvPr/>
        </p:nvSpPr>
        <p:spPr>
          <a:xfrm>
            <a:off x="4114800" y="3581400"/>
            <a:ext cx="4572000" cy="838200"/>
          </a:xfrm>
          <a:prstGeom prst="rect">
            <a:avLst/>
          </a:prstGeom>
          <a:solidFill>
            <a:schemeClr val="bg1"/>
          </a:solidFill>
          <a:effectLst>
            <a:softEdge rad="254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2F3575"/>
                </a:solidFill>
                <a:latin typeface="Impact" panose="020B0806030902050204" pitchFamily="34" charset="0"/>
              </a:rPr>
              <a:t>Opportunities…</a:t>
            </a:r>
            <a:endParaRPr lang="en-US" dirty="0">
              <a:solidFill>
                <a:srgbClr val="2F3575"/>
              </a:solidFill>
              <a:latin typeface="Impact" panose="020B0806030902050204" pitchFamily="34" charset="0"/>
            </a:endParaRPr>
          </a:p>
        </p:txBody>
      </p:sp>
      <p:sp>
        <p:nvSpPr>
          <p:cNvPr id="22" name="Content Placeholder 1"/>
          <p:cNvSpPr txBox="1">
            <a:spLocks/>
          </p:cNvSpPr>
          <p:nvPr/>
        </p:nvSpPr>
        <p:spPr>
          <a:xfrm>
            <a:off x="4114800" y="4495799"/>
            <a:ext cx="4953000" cy="1447801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</a:t>
            </a:r>
            <a:r>
              <a:rPr lang="en-US" dirty="0"/>
              <a:t>second MSI-REACH workshop </a:t>
            </a:r>
            <a:r>
              <a:rPr lang="en-US" dirty="0" smtClean="0"/>
              <a:t>will take </a:t>
            </a:r>
            <a:r>
              <a:rPr lang="en-US" dirty="0"/>
              <a:t>place in </a:t>
            </a:r>
            <a:r>
              <a:rPr lang="en-US" dirty="0" smtClean="0"/>
              <a:t>August 2016 (application deadline in mid-March). </a:t>
            </a:r>
          </a:p>
          <a:p>
            <a:pPr lvl="1"/>
            <a:r>
              <a:rPr lang="en-US" dirty="0" smtClean="0"/>
              <a:t>Focuses on IODP paleoclimate data</a:t>
            </a:r>
          </a:p>
          <a:p>
            <a:r>
              <a:rPr lang="en-US" dirty="0" smtClean="0"/>
              <a:t>The second School of Ice workshop will take place in May 2016 (application deadline in mid-February).</a:t>
            </a:r>
          </a:p>
          <a:p>
            <a:pPr lvl="1"/>
            <a:r>
              <a:rPr lang="en-US" dirty="0" smtClean="0"/>
              <a:t>Focuses on ice core paleoclimate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53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800" y="0"/>
            <a:ext cx="94488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876092"/>
            <a:ext cx="7065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rPr>
              <a:t>Dr. James </a:t>
            </a:r>
            <a:r>
              <a:rPr lang="en-US" sz="2000" b="1" dirty="0" err="1" smtClean="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rPr>
              <a:t>Brey</a:t>
            </a:r>
            <a:endParaRPr lang="en-US" sz="2000" b="1" dirty="0" smtClean="0">
              <a:solidFill>
                <a:schemeClr val="bg1">
                  <a:lumMod val="95000"/>
                </a:schemeClr>
              </a:solidFill>
              <a:latin typeface="Corbel" panose="020B0503020204020204" pitchFamily="34" charset="0"/>
            </a:endParaRPr>
          </a:p>
          <a:p>
            <a:pPr algn="r"/>
            <a:r>
              <a:rPr lang="en-US" sz="1700" b="1" dirty="0">
                <a:solidFill>
                  <a:schemeClr val="bg1">
                    <a:lumMod val="75000"/>
                  </a:schemeClr>
                </a:solidFill>
                <a:latin typeface="Corbel" panose="020B0503020204020204" pitchFamily="34" charset="0"/>
              </a:rPr>
              <a:t>Director, Education Program | American Meteorological Society </a:t>
            </a:r>
            <a:endParaRPr lang="en-US" sz="17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048000" y="0"/>
            <a:ext cx="2743200" cy="2590800"/>
          </a:xfrm>
        </p:spPr>
        <p:txBody>
          <a:bodyPr>
            <a:normAutofit fontScale="90000"/>
          </a:bodyPr>
          <a:lstStyle/>
          <a:p>
            <a:r>
              <a:rPr lang="en-US" sz="199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96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-304800" y="2286000"/>
            <a:ext cx="9448800" cy="1828800"/>
          </a:xfrm>
        </p:spPr>
        <p:txBody>
          <a:bodyPr/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@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AMSeducation</a:t>
            </a:r>
            <a:endParaRPr lang="en-US" b="1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brey@ametsoc.org</a:t>
            </a:r>
          </a:p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www2.ametsoc.org/EducationProgram</a:t>
            </a:r>
          </a:p>
        </p:txBody>
      </p:sp>
      <p:sp>
        <p:nvSpPr>
          <p:cNvPr id="7" name="TextBox 6"/>
          <p:cNvSpPr txBox="1"/>
          <p:nvPr/>
        </p:nvSpPr>
        <p:spPr>
          <a:xfrm rot="21315450">
            <a:off x="9174" y="4306030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Impact" panose="020B0806030902050204" pitchFamily="34" charset="0"/>
              </a:rPr>
              <a:t>Stop by booth #748.  We will show you this incredible AMS climate change course!</a:t>
            </a:r>
            <a:endParaRPr lang="en-US" sz="3200" dirty="0"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  <p:pic>
        <p:nvPicPr>
          <p:cNvPr id="2050" name="Picture 2" descr="L:\Education\Anupa\POS\Abby's Versions\AMS 25 Years Logo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432" y="5513832"/>
            <a:ext cx="1115568" cy="111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1838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76200" y="784225"/>
            <a:ext cx="3962400" cy="5006975"/>
          </a:xfrm>
          <a:noFill/>
        </p:spPr>
        <p:txBody>
          <a:bodyPr>
            <a:noAutofit/>
          </a:bodyPr>
          <a:lstStyle/>
          <a:p>
            <a:r>
              <a:rPr lang="en-US" dirty="0" smtClean="0"/>
              <a:t>Brand new 5 chapter eBook</a:t>
            </a:r>
          </a:p>
          <a:p>
            <a:r>
              <a:rPr lang="en-US" dirty="0" smtClean="0"/>
              <a:t>Emphasizes the role of sustainability, environmental geology, and other environmental sciences</a:t>
            </a:r>
          </a:p>
          <a:p>
            <a:r>
              <a:rPr lang="en-US" dirty="0" smtClean="0"/>
              <a:t>Perfect for injecting climate change related topics into geoscience and other related courses</a:t>
            </a:r>
          </a:p>
          <a:p>
            <a:r>
              <a:rPr lang="en-US" dirty="0" smtClean="0"/>
              <a:t>Similar features as the full 14 chapter Our Changing Climate eBook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9476" y="85626"/>
            <a:ext cx="4958324" cy="669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8898192" y="6535992"/>
            <a:ext cx="152400" cy="22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33315" y="82138"/>
            <a:ext cx="0" cy="76200"/>
          </a:xfrm>
          <a:prstGeom prst="line">
            <a:avLst/>
          </a:prstGeom>
          <a:ln w="12700">
            <a:solidFill>
              <a:srgbClr val="AEC5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016762" y="222052"/>
            <a:ext cx="46704" cy="0"/>
          </a:xfrm>
          <a:prstGeom prst="line">
            <a:avLst/>
          </a:prstGeom>
          <a:ln w="12700">
            <a:solidFill>
              <a:srgbClr val="B5B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1816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518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518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57400"/>
            <a:ext cx="518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49" y="2743200"/>
            <a:ext cx="51847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728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File:Earth Waves at Cassin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2975"/>
            <a:ext cx="9144000" cy="906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:\Education\Anupa\textbooks\Climate textbook\cov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6" y="972348"/>
            <a:ext cx="2629364" cy="39722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6" t="25333" r="7652" b="5837"/>
          <a:stretch/>
        </p:blipFill>
        <p:spPr bwMode="auto">
          <a:xfrm>
            <a:off x="5897636" y="934884"/>
            <a:ext cx="3093964" cy="400969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5486400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Impact" panose="020B0806030902050204" pitchFamily="34" charset="0"/>
              </a:rPr>
              <a:t>A New Dynamic course about Earth’s climate system designed for online, on-the-go learning .</a:t>
            </a:r>
            <a:endParaRPr lang="en-US" sz="3200" dirty="0"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20136"/>
            <a:ext cx="2802976" cy="4009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21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00599" y="1983700"/>
            <a:ext cx="407806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Corbel" panose="020B0503020204020204" pitchFamily="34" charset="0"/>
              </a:rPr>
              <a:t>Course materials: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 smtClean="0">
                <a:latin typeface="Corbel" panose="020B0503020204020204" pitchFamily="34" charset="0"/>
              </a:rPr>
              <a:t>Use real-world information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 smtClean="0">
                <a:latin typeface="Corbel" panose="020B0503020204020204" pitchFamily="34" charset="0"/>
              </a:rPr>
              <a:t>Contain latest from NCA 3 &amp; IPCC AR5</a:t>
            </a:r>
            <a:endParaRPr lang="en-US" sz="2600" dirty="0">
              <a:latin typeface="Corbel" panose="020B0503020204020204" pitchFamily="34" charset="0"/>
            </a:endParaRPr>
          </a:p>
        </p:txBody>
      </p:sp>
      <p:pic>
        <p:nvPicPr>
          <p:cNvPr id="5122" name="Picture 2" descr="report 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54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IPCC's Fifth Assessment Report on Climate Cha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536" y="-2"/>
            <a:ext cx="48554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taiccat.ncu.edu.tw/files/archive/231_0b4d3a4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536" y="21468"/>
            <a:ext cx="4855464" cy="683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ttp://www.ipcc-wg3.de/news/ipcc-launches-full-report-on-mitigation-of-climate-change/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85546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39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 xmlns:mv="urn:schemas-microsoft-com:mac:vml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L:\Education\Anupa\textbooks\Climate textbook\c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32"/>
            <a:ext cx="4546068" cy="6867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4"/>
          <p:cNvSpPr txBox="1">
            <a:spLocks/>
          </p:cNvSpPr>
          <p:nvPr/>
        </p:nvSpPr>
        <p:spPr>
          <a:xfrm>
            <a:off x="4648200" y="228600"/>
            <a:ext cx="4038600" cy="24384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 smtClean="0">
              <a:solidFill>
                <a:srgbClr val="6ABA3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61139" y="381000"/>
            <a:ext cx="4078061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Corbel" panose="020B0503020204020204" pitchFamily="34" charset="0"/>
              </a:rPr>
              <a:t>The </a:t>
            </a:r>
            <a:r>
              <a:rPr lang="en-US" sz="2600" dirty="0" err="1" smtClean="0">
                <a:latin typeface="Corbel" panose="020B0503020204020204" pitchFamily="34" charset="0"/>
              </a:rPr>
              <a:t>eText</a:t>
            </a:r>
            <a:r>
              <a:rPr lang="en-US" sz="2600" dirty="0" smtClean="0">
                <a:latin typeface="Corbel" panose="020B0503020204020204" pitchFamily="34" charset="0"/>
              </a:rPr>
              <a:t> resource… interactive, dynamic, more than just a book!  Created for today’s mobile student.</a:t>
            </a:r>
          </a:p>
          <a:p>
            <a:r>
              <a:rPr lang="en-US" sz="2600" dirty="0" smtClean="0">
                <a:latin typeface="Corbel" panose="020B0503020204020204" pitchFamily="34" charset="0"/>
              </a:rPr>
              <a:t>     </a:t>
            </a:r>
          </a:p>
          <a:p>
            <a:endParaRPr lang="en-US" sz="2600" dirty="0" smtClean="0">
              <a:latin typeface="Corbel" panose="020B0503020204020204" pitchFamily="34" charset="0"/>
            </a:endParaRPr>
          </a:p>
          <a:p>
            <a:r>
              <a:rPr lang="en-US" sz="2600" dirty="0" smtClean="0">
                <a:latin typeface="Corbel" panose="020B0503020204020204" pitchFamily="34" charset="0"/>
              </a:rPr>
              <a:t>Four Parts: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 smtClean="0">
                <a:latin typeface="Corbel" panose="020B0503020204020204" pitchFamily="34" charset="0"/>
              </a:rPr>
              <a:t>Defining Climate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 smtClean="0">
                <a:latin typeface="Corbel" panose="020B0503020204020204" pitchFamily="34" charset="0"/>
              </a:rPr>
              <a:t>Principles of Climatic Processes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 smtClean="0">
                <a:latin typeface="Corbel" panose="020B0503020204020204" pitchFamily="34" charset="0"/>
              </a:rPr>
              <a:t>Variability of Climate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 smtClean="0">
                <a:latin typeface="Corbel" panose="020B0503020204020204" pitchFamily="34" charset="0"/>
              </a:rPr>
              <a:t>Our Relationship to Climate Variability</a:t>
            </a:r>
            <a:endParaRPr lang="en-US" sz="2600" dirty="0">
              <a:latin typeface="Corbel" panose="020B0503020204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302" y="0"/>
            <a:ext cx="4901698" cy="557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133" y="734655"/>
            <a:ext cx="4901184" cy="665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4901184" cy="666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" y="2286000"/>
            <a:ext cx="4901184" cy="666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46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00599" y="1983700"/>
            <a:ext cx="407806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Corbel" panose="020B0503020204020204" pitchFamily="34" charset="0"/>
              </a:rPr>
              <a:t>Topics in Depth:</a:t>
            </a:r>
          </a:p>
          <a:p>
            <a:r>
              <a:rPr lang="en-US" sz="2600" dirty="0">
                <a:latin typeface="Corbel" panose="020B0503020204020204" pitchFamily="34" charset="0"/>
              </a:rPr>
              <a:t>	E</a:t>
            </a:r>
            <a:r>
              <a:rPr lang="en-US" sz="2600" dirty="0" smtClean="0">
                <a:latin typeface="Corbel" panose="020B0503020204020204" pitchFamily="34" charset="0"/>
              </a:rPr>
              <a:t>ngage with more 	advanced topics</a:t>
            </a:r>
            <a:endParaRPr lang="en-US" sz="2600" dirty="0">
              <a:latin typeface="Corbel" panose="020B0503020204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46" b="92160" l="3241" r="96181">
                        <a14:foregroundMark x1="30440" y1="34669" x2="30440" y2="34669"/>
                        <a14:foregroundMark x1="32523" y1="46516" x2="32523" y2="46516"/>
                        <a14:foregroundMark x1="28356" y1="32578" x2="28356" y2="32578"/>
                        <a14:foregroundMark x1="5556" y1="44425" x2="5556" y2="44425"/>
                        <a14:foregroundMark x1="94676" y1="48084" x2="94676" y2="48084"/>
                        <a14:foregroundMark x1="94329" y1="47561" x2="96412" y2="47561"/>
                        <a14:foregroundMark x1="45602" y1="53833" x2="45602" y2="53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613" y="2286000"/>
            <a:ext cx="4267200" cy="283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4855464" cy="8102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14400"/>
            <a:ext cx="51816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0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 xmlns:mv="urn:schemas-microsoft-com:mac:vml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276225"/>
            <a:ext cx="5257800" cy="10191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6553200"/>
            <a:ext cx="9220200" cy="323850"/>
          </a:xfrm>
          <a:prstGeom prst="rect">
            <a:avLst/>
          </a:prstGeom>
          <a:solidFill>
            <a:srgbClr val="5DA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839200" y="0"/>
            <a:ext cx="381000" cy="6858000"/>
          </a:xfrm>
          <a:prstGeom prst="rect">
            <a:avLst/>
          </a:prstGeom>
          <a:solidFill>
            <a:srgbClr val="5DA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H="1" flipV="1">
            <a:off x="-2400" y="6593812"/>
            <a:ext cx="9029700" cy="1428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H="1">
            <a:off x="8704555" y="0"/>
            <a:ext cx="93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953000" y="6511360"/>
            <a:ext cx="472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American Meteorological Society | Education Program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8" y="1414532"/>
            <a:ext cx="5476567" cy="4313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095" y="4419601"/>
            <a:ext cx="3122505" cy="191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1788300" y="790390"/>
            <a:ext cx="7162800" cy="647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to climate science</a:t>
            </a:r>
            <a:endParaRPr lang="en-US" sz="28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447800" y="152400"/>
            <a:ext cx="716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Changing Climate</a:t>
            </a:r>
            <a:endParaRPr lang="en-US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47" y="954672"/>
            <a:ext cx="4966800" cy="541972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495806"/>
            <a:ext cx="3216790" cy="1981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2" y="159326"/>
            <a:ext cx="7315200" cy="50800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" name="Right Arrow 24"/>
          <p:cNvSpPr/>
          <p:nvPr/>
        </p:nvSpPr>
        <p:spPr>
          <a:xfrm rot="11413276" flipV="1">
            <a:off x="6397601" y="3387554"/>
            <a:ext cx="1779781" cy="1034745"/>
          </a:xfrm>
          <a:custGeom>
            <a:avLst/>
            <a:gdLst>
              <a:gd name="connsiteX0" fmla="*/ 0 w 1270897"/>
              <a:gd name="connsiteY0" fmla="*/ 212453 h 797481"/>
              <a:gd name="connsiteX1" fmla="*/ 819818 w 1270897"/>
              <a:gd name="connsiteY1" fmla="*/ 212453 h 797481"/>
              <a:gd name="connsiteX2" fmla="*/ 819818 w 1270897"/>
              <a:gd name="connsiteY2" fmla="*/ 0 h 797481"/>
              <a:gd name="connsiteX3" fmla="*/ 1270897 w 1270897"/>
              <a:gd name="connsiteY3" fmla="*/ 398741 h 797481"/>
              <a:gd name="connsiteX4" fmla="*/ 819818 w 1270897"/>
              <a:gd name="connsiteY4" fmla="*/ 797481 h 797481"/>
              <a:gd name="connsiteX5" fmla="*/ 819818 w 1270897"/>
              <a:gd name="connsiteY5" fmla="*/ 585028 h 797481"/>
              <a:gd name="connsiteX6" fmla="*/ 0 w 1270897"/>
              <a:gd name="connsiteY6" fmla="*/ 585028 h 797481"/>
              <a:gd name="connsiteX7" fmla="*/ 0 w 1270897"/>
              <a:gd name="connsiteY7" fmla="*/ 212453 h 797481"/>
              <a:gd name="connsiteX0" fmla="*/ 0 w 1811586"/>
              <a:gd name="connsiteY0" fmla="*/ 586165 h 797481"/>
              <a:gd name="connsiteX1" fmla="*/ 1360507 w 1811586"/>
              <a:gd name="connsiteY1" fmla="*/ 212453 h 797481"/>
              <a:gd name="connsiteX2" fmla="*/ 1360507 w 1811586"/>
              <a:gd name="connsiteY2" fmla="*/ 0 h 797481"/>
              <a:gd name="connsiteX3" fmla="*/ 1811586 w 1811586"/>
              <a:gd name="connsiteY3" fmla="*/ 398741 h 797481"/>
              <a:gd name="connsiteX4" fmla="*/ 1360507 w 1811586"/>
              <a:gd name="connsiteY4" fmla="*/ 797481 h 797481"/>
              <a:gd name="connsiteX5" fmla="*/ 1360507 w 1811586"/>
              <a:gd name="connsiteY5" fmla="*/ 585028 h 797481"/>
              <a:gd name="connsiteX6" fmla="*/ 540689 w 1811586"/>
              <a:gd name="connsiteY6" fmla="*/ 585028 h 797481"/>
              <a:gd name="connsiteX7" fmla="*/ 0 w 1811586"/>
              <a:gd name="connsiteY7" fmla="*/ 586165 h 797481"/>
              <a:gd name="connsiteX0" fmla="*/ 0 w 1811586"/>
              <a:gd name="connsiteY0" fmla="*/ 645673 h 856989"/>
              <a:gd name="connsiteX1" fmla="*/ 340986 w 1811586"/>
              <a:gd name="connsiteY1" fmla="*/ 0 h 856989"/>
              <a:gd name="connsiteX2" fmla="*/ 1360507 w 1811586"/>
              <a:gd name="connsiteY2" fmla="*/ 271961 h 856989"/>
              <a:gd name="connsiteX3" fmla="*/ 1360507 w 1811586"/>
              <a:gd name="connsiteY3" fmla="*/ 59508 h 856989"/>
              <a:gd name="connsiteX4" fmla="*/ 1811586 w 1811586"/>
              <a:gd name="connsiteY4" fmla="*/ 458249 h 856989"/>
              <a:gd name="connsiteX5" fmla="*/ 1360507 w 1811586"/>
              <a:gd name="connsiteY5" fmla="*/ 856989 h 856989"/>
              <a:gd name="connsiteX6" fmla="*/ 1360507 w 1811586"/>
              <a:gd name="connsiteY6" fmla="*/ 644536 h 856989"/>
              <a:gd name="connsiteX7" fmla="*/ 540689 w 1811586"/>
              <a:gd name="connsiteY7" fmla="*/ 644536 h 856989"/>
              <a:gd name="connsiteX8" fmla="*/ 0 w 1811586"/>
              <a:gd name="connsiteY8" fmla="*/ 645673 h 856989"/>
              <a:gd name="connsiteX0" fmla="*/ 0 w 1811586"/>
              <a:gd name="connsiteY0" fmla="*/ 645673 h 856989"/>
              <a:gd name="connsiteX1" fmla="*/ 340986 w 1811586"/>
              <a:gd name="connsiteY1" fmla="*/ 0 h 856989"/>
              <a:gd name="connsiteX2" fmla="*/ 1360507 w 1811586"/>
              <a:gd name="connsiteY2" fmla="*/ 271961 h 856989"/>
              <a:gd name="connsiteX3" fmla="*/ 1360507 w 1811586"/>
              <a:gd name="connsiteY3" fmla="*/ 59508 h 856989"/>
              <a:gd name="connsiteX4" fmla="*/ 1811586 w 1811586"/>
              <a:gd name="connsiteY4" fmla="*/ 458249 h 856989"/>
              <a:gd name="connsiteX5" fmla="*/ 1360507 w 1811586"/>
              <a:gd name="connsiteY5" fmla="*/ 856989 h 856989"/>
              <a:gd name="connsiteX6" fmla="*/ 1360507 w 1811586"/>
              <a:gd name="connsiteY6" fmla="*/ 644536 h 856989"/>
              <a:gd name="connsiteX7" fmla="*/ 492061 w 1811586"/>
              <a:gd name="connsiteY7" fmla="*/ 389614 h 856989"/>
              <a:gd name="connsiteX8" fmla="*/ 540689 w 1811586"/>
              <a:gd name="connsiteY8" fmla="*/ 644536 h 856989"/>
              <a:gd name="connsiteX9" fmla="*/ 0 w 1811586"/>
              <a:gd name="connsiteY9" fmla="*/ 645673 h 856989"/>
              <a:gd name="connsiteX0" fmla="*/ 0 w 1811586"/>
              <a:gd name="connsiteY0" fmla="*/ 645673 h 1058004"/>
              <a:gd name="connsiteX1" fmla="*/ 340986 w 1811586"/>
              <a:gd name="connsiteY1" fmla="*/ 0 h 1058004"/>
              <a:gd name="connsiteX2" fmla="*/ 1360507 w 1811586"/>
              <a:gd name="connsiteY2" fmla="*/ 271961 h 1058004"/>
              <a:gd name="connsiteX3" fmla="*/ 1360507 w 1811586"/>
              <a:gd name="connsiteY3" fmla="*/ 59508 h 1058004"/>
              <a:gd name="connsiteX4" fmla="*/ 1811586 w 1811586"/>
              <a:gd name="connsiteY4" fmla="*/ 458249 h 1058004"/>
              <a:gd name="connsiteX5" fmla="*/ 1360507 w 1811586"/>
              <a:gd name="connsiteY5" fmla="*/ 856989 h 1058004"/>
              <a:gd name="connsiteX6" fmla="*/ 1360507 w 1811586"/>
              <a:gd name="connsiteY6" fmla="*/ 644536 h 1058004"/>
              <a:gd name="connsiteX7" fmla="*/ 492061 w 1811586"/>
              <a:gd name="connsiteY7" fmla="*/ 389614 h 1058004"/>
              <a:gd name="connsiteX8" fmla="*/ 604299 w 1811586"/>
              <a:gd name="connsiteY8" fmla="*/ 1058004 h 1058004"/>
              <a:gd name="connsiteX9" fmla="*/ 0 w 1811586"/>
              <a:gd name="connsiteY9" fmla="*/ 645673 h 1058004"/>
              <a:gd name="connsiteX0" fmla="*/ 0 w 1779781"/>
              <a:gd name="connsiteY0" fmla="*/ 979628 h 1058004"/>
              <a:gd name="connsiteX1" fmla="*/ 309181 w 1779781"/>
              <a:gd name="connsiteY1" fmla="*/ 0 h 1058004"/>
              <a:gd name="connsiteX2" fmla="*/ 1328702 w 1779781"/>
              <a:gd name="connsiteY2" fmla="*/ 271961 h 1058004"/>
              <a:gd name="connsiteX3" fmla="*/ 1328702 w 1779781"/>
              <a:gd name="connsiteY3" fmla="*/ 59508 h 1058004"/>
              <a:gd name="connsiteX4" fmla="*/ 1779781 w 1779781"/>
              <a:gd name="connsiteY4" fmla="*/ 458249 h 1058004"/>
              <a:gd name="connsiteX5" fmla="*/ 1328702 w 1779781"/>
              <a:gd name="connsiteY5" fmla="*/ 856989 h 1058004"/>
              <a:gd name="connsiteX6" fmla="*/ 1328702 w 1779781"/>
              <a:gd name="connsiteY6" fmla="*/ 644536 h 1058004"/>
              <a:gd name="connsiteX7" fmla="*/ 460256 w 1779781"/>
              <a:gd name="connsiteY7" fmla="*/ 389614 h 1058004"/>
              <a:gd name="connsiteX8" fmla="*/ 572494 w 1779781"/>
              <a:gd name="connsiteY8" fmla="*/ 1058004 h 1058004"/>
              <a:gd name="connsiteX9" fmla="*/ 0 w 1779781"/>
              <a:gd name="connsiteY9" fmla="*/ 979628 h 1058004"/>
              <a:gd name="connsiteX0" fmla="*/ 0 w 1779781"/>
              <a:gd name="connsiteY0" fmla="*/ 979628 h 1058004"/>
              <a:gd name="connsiteX1" fmla="*/ 309181 w 1779781"/>
              <a:gd name="connsiteY1" fmla="*/ 0 h 1058004"/>
              <a:gd name="connsiteX2" fmla="*/ 1328702 w 1779781"/>
              <a:gd name="connsiteY2" fmla="*/ 271961 h 1058004"/>
              <a:gd name="connsiteX3" fmla="*/ 1328702 w 1779781"/>
              <a:gd name="connsiteY3" fmla="*/ 59508 h 1058004"/>
              <a:gd name="connsiteX4" fmla="*/ 1779781 w 1779781"/>
              <a:gd name="connsiteY4" fmla="*/ 458249 h 1058004"/>
              <a:gd name="connsiteX5" fmla="*/ 1328702 w 1779781"/>
              <a:gd name="connsiteY5" fmla="*/ 856989 h 1058004"/>
              <a:gd name="connsiteX6" fmla="*/ 1328702 w 1779781"/>
              <a:gd name="connsiteY6" fmla="*/ 644536 h 1058004"/>
              <a:gd name="connsiteX7" fmla="*/ 460256 w 1779781"/>
              <a:gd name="connsiteY7" fmla="*/ 389614 h 1058004"/>
              <a:gd name="connsiteX8" fmla="*/ 572494 w 1779781"/>
              <a:gd name="connsiteY8" fmla="*/ 1058004 h 1058004"/>
              <a:gd name="connsiteX9" fmla="*/ 0 w 1779781"/>
              <a:gd name="connsiteY9" fmla="*/ 979628 h 1058004"/>
              <a:gd name="connsiteX0" fmla="*/ 0 w 1779781"/>
              <a:gd name="connsiteY0" fmla="*/ 979628 h 1058004"/>
              <a:gd name="connsiteX1" fmla="*/ 309181 w 1779781"/>
              <a:gd name="connsiteY1" fmla="*/ 0 h 1058004"/>
              <a:gd name="connsiteX2" fmla="*/ 1328702 w 1779781"/>
              <a:gd name="connsiteY2" fmla="*/ 271961 h 1058004"/>
              <a:gd name="connsiteX3" fmla="*/ 1328702 w 1779781"/>
              <a:gd name="connsiteY3" fmla="*/ 59508 h 1058004"/>
              <a:gd name="connsiteX4" fmla="*/ 1779781 w 1779781"/>
              <a:gd name="connsiteY4" fmla="*/ 458249 h 1058004"/>
              <a:gd name="connsiteX5" fmla="*/ 1328702 w 1779781"/>
              <a:gd name="connsiteY5" fmla="*/ 856989 h 1058004"/>
              <a:gd name="connsiteX6" fmla="*/ 1328702 w 1779781"/>
              <a:gd name="connsiteY6" fmla="*/ 644536 h 1058004"/>
              <a:gd name="connsiteX7" fmla="*/ 460256 w 1779781"/>
              <a:gd name="connsiteY7" fmla="*/ 389614 h 1058004"/>
              <a:gd name="connsiteX8" fmla="*/ 572494 w 1779781"/>
              <a:gd name="connsiteY8" fmla="*/ 1058004 h 1058004"/>
              <a:gd name="connsiteX9" fmla="*/ 0 w 1779781"/>
              <a:gd name="connsiteY9" fmla="*/ 979628 h 1058004"/>
              <a:gd name="connsiteX0" fmla="*/ 0 w 1779781"/>
              <a:gd name="connsiteY0" fmla="*/ 979628 h 1058004"/>
              <a:gd name="connsiteX1" fmla="*/ 309181 w 1779781"/>
              <a:gd name="connsiteY1" fmla="*/ 0 h 1058004"/>
              <a:gd name="connsiteX2" fmla="*/ 1328702 w 1779781"/>
              <a:gd name="connsiteY2" fmla="*/ 271961 h 1058004"/>
              <a:gd name="connsiteX3" fmla="*/ 1328702 w 1779781"/>
              <a:gd name="connsiteY3" fmla="*/ 59508 h 1058004"/>
              <a:gd name="connsiteX4" fmla="*/ 1779781 w 1779781"/>
              <a:gd name="connsiteY4" fmla="*/ 458249 h 1058004"/>
              <a:gd name="connsiteX5" fmla="*/ 1328702 w 1779781"/>
              <a:gd name="connsiteY5" fmla="*/ 856989 h 1058004"/>
              <a:gd name="connsiteX6" fmla="*/ 1328702 w 1779781"/>
              <a:gd name="connsiteY6" fmla="*/ 644536 h 1058004"/>
              <a:gd name="connsiteX7" fmla="*/ 460256 w 1779781"/>
              <a:gd name="connsiteY7" fmla="*/ 389614 h 1058004"/>
              <a:gd name="connsiteX8" fmla="*/ 572494 w 1779781"/>
              <a:gd name="connsiteY8" fmla="*/ 1058004 h 1058004"/>
              <a:gd name="connsiteX9" fmla="*/ 0 w 1779781"/>
              <a:gd name="connsiteY9" fmla="*/ 979628 h 1058004"/>
              <a:gd name="connsiteX0" fmla="*/ 0 w 1779781"/>
              <a:gd name="connsiteY0" fmla="*/ 979628 h 1058004"/>
              <a:gd name="connsiteX1" fmla="*/ 309181 w 1779781"/>
              <a:gd name="connsiteY1" fmla="*/ 0 h 1058004"/>
              <a:gd name="connsiteX2" fmla="*/ 1328702 w 1779781"/>
              <a:gd name="connsiteY2" fmla="*/ 271961 h 1058004"/>
              <a:gd name="connsiteX3" fmla="*/ 1328702 w 1779781"/>
              <a:gd name="connsiteY3" fmla="*/ 59508 h 1058004"/>
              <a:gd name="connsiteX4" fmla="*/ 1779781 w 1779781"/>
              <a:gd name="connsiteY4" fmla="*/ 458249 h 1058004"/>
              <a:gd name="connsiteX5" fmla="*/ 1328702 w 1779781"/>
              <a:gd name="connsiteY5" fmla="*/ 856989 h 1058004"/>
              <a:gd name="connsiteX6" fmla="*/ 1328702 w 1779781"/>
              <a:gd name="connsiteY6" fmla="*/ 644536 h 1058004"/>
              <a:gd name="connsiteX7" fmla="*/ 515915 w 1779781"/>
              <a:gd name="connsiteY7" fmla="*/ 524786 h 1058004"/>
              <a:gd name="connsiteX8" fmla="*/ 572494 w 1779781"/>
              <a:gd name="connsiteY8" fmla="*/ 1058004 h 1058004"/>
              <a:gd name="connsiteX9" fmla="*/ 0 w 1779781"/>
              <a:gd name="connsiteY9" fmla="*/ 979628 h 1058004"/>
              <a:gd name="connsiteX0" fmla="*/ 0 w 1779781"/>
              <a:gd name="connsiteY0" fmla="*/ 979628 h 1034150"/>
              <a:gd name="connsiteX1" fmla="*/ 309181 w 1779781"/>
              <a:gd name="connsiteY1" fmla="*/ 0 h 1034150"/>
              <a:gd name="connsiteX2" fmla="*/ 1328702 w 1779781"/>
              <a:gd name="connsiteY2" fmla="*/ 271961 h 1034150"/>
              <a:gd name="connsiteX3" fmla="*/ 1328702 w 1779781"/>
              <a:gd name="connsiteY3" fmla="*/ 59508 h 1034150"/>
              <a:gd name="connsiteX4" fmla="*/ 1779781 w 1779781"/>
              <a:gd name="connsiteY4" fmla="*/ 458249 h 1034150"/>
              <a:gd name="connsiteX5" fmla="*/ 1328702 w 1779781"/>
              <a:gd name="connsiteY5" fmla="*/ 856989 h 1034150"/>
              <a:gd name="connsiteX6" fmla="*/ 1328702 w 1779781"/>
              <a:gd name="connsiteY6" fmla="*/ 644536 h 1034150"/>
              <a:gd name="connsiteX7" fmla="*/ 515915 w 1779781"/>
              <a:gd name="connsiteY7" fmla="*/ 524786 h 1034150"/>
              <a:gd name="connsiteX8" fmla="*/ 469128 w 1779781"/>
              <a:gd name="connsiteY8" fmla="*/ 1034150 h 1034150"/>
              <a:gd name="connsiteX9" fmla="*/ 0 w 1779781"/>
              <a:gd name="connsiteY9" fmla="*/ 979628 h 1034150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28702 w 1779781"/>
              <a:gd name="connsiteY3" fmla="*/ 60103 h 1034745"/>
              <a:gd name="connsiteX4" fmla="*/ 1779781 w 1779781"/>
              <a:gd name="connsiteY4" fmla="*/ 458844 h 1034745"/>
              <a:gd name="connsiteX5" fmla="*/ 1328702 w 1779781"/>
              <a:gd name="connsiteY5" fmla="*/ 857584 h 1034745"/>
              <a:gd name="connsiteX6" fmla="*/ 1328702 w 1779781"/>
              <a:gd name="connsiteY6" fmla="*/ 645131 h 1034745"/>
              <a:gd name="connsiteX7" fmla="*/ 515915 w 1779781"/>
              <a:gd name="connsiteY7" fmla="*/ 525381 h 1034745"/>
              <a:gd name="connsiteX8" fmla="*/ 469128 w 1779781"/>
              <a:gd name="connsiteY8" fmla="*/ 1034745 h 1034745"/>
              <a:gd name="connsiteX9" fmla="*/ 0 w 1779781"/>
              <a:gd name="connsiteY9" fmla="*/ 980223 h 1034745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28702 w 1779781"/>
              <a:gd name="connsiteY3" fmla="*/ 60103 h 1034745"/>
              <a:gd name="connsiteX4" fmla="*/ 1779781 w 1779781"/>
              <a:gd name="connsiteY4" fmla="*/ 458844 h 1034745"/>
              <a:gd name="connsiteX5" fmla="*/ 1328702 w 1779781"/>
              <a:gd name="connsiteY5" fmla="*/ 857584 h 1034745"/>
              <a:gd name="connsiteX6" fmla="*/ 1328702 w 1779781"/>
              <a:gd name="connsiteY6" fmla="*/ 645131 h 1034745"/>
              <a:gd name="connsiteX7" fmla="*/ 651087 w 1779781"/>
              <a:gd name="connsiteY7" fmla="*/ 461771 h 1034745"/>
              <a:gd name="connsiteX8" fmla="*/ 515915 w 1779781"/>
              <a:gd name="connsiteY8" fmla="*/ 525381 h 1034745"/>
              <a:gd name="connsiteX9" fmla="*/ 469128 w 1779781"/>
              <a:gd name="connsiteY9" fmla="*/ 1034745 h 1034745"/>
              <a:gd name="connsiteX10" fmla="*/ 0 w 1779781"/>
              <a:gd name="connsiteY10" fmla="*/ 980223 h 1034745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28702 w 1779781"/>
              <a:gd name="connsiteY3" fmla="*/ 60103 h 1034745"/>
              <a:gd name="connsiteX4" fmla="*/ 1779781 w 1779781"/>
              <a:gd name="connsiteY4" fmla="*/ 458844 h 1034745"/>
              <a:gd name="connsiteX5" fmla="*/ 1328702 w 1779781"/>
              <a:gd name="connsiteY5" fmla="*/ 857584 h 1034745"/>
              <a:gd name="connsiteX6" fmla="*/ 1328702 w 1779781"/>
              <a:gd name="connsiteY6" fmla="*/ 645131 h 1034745"/>
              <a:gd name="connsiteX7" fmla="*/ 651087 w 1779781"/>
              <a:gd name="connsiteY7" fmla="*/ 461771 h 1034745"/>
              <a:gd name="connsiteX8" fmla="*/ 515915 w 1779781"/>
              <a:gd name="connsiteY8" fmla="*/ 525381 h 1034745"/>
              <a:gd name="connsiteX9" fmla="*/ 437323 w 1779781"/>
              <a:gd name="connsiteY9" fmla="*/ 1034745 h 1034745"/>
              <a:gd name="connsiteX10" fmla="*/ 0 w 1779781"/>
              <a:gd name="connsiteY10" fmla="*/ 980223 h 1034745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28702 w 1779781"/>
              <a:gd name="connsiteY3" fmla="*/ 60103 h 1034745"/>
              <a:gd name="connsiteX4" fmla="*/ 1779781 w 1779781"/>
              <a:gd name="connsiteY4" fmla="*/ 458844 h 1034745"/>
              <a:gd name="connsiteX5" fmla="*/ 1328702 w 1779781"/>
              <a:gd name="connsiteY5" fmla="*/ 857584 h 1034745"/>
              <a:gd name="connsiteX6" fmla="*/ 1328702 w 1779781"/>
              <a:gd name="connsiteY6" fmla="*/ 645131 h 1034745"/>
              <a:gd name="connsiteX7" fmla="*/ 651087 w 1779781"/>
              <a:gd name="connsiteY7" fmla="*/ 461771 h 1034745"/>
              <a:gd name="connsiteX8" fmla="*/ 515915 w 1779781"/>
              <a:gd name="connsiteY8" fmla="*/ 525381 h 1034745"/>
              <a:gd name="connsiteX9" fmla="*/ 437323 w 1779781"/>
              <a:gd name="connsiteY9" fmla="*/ 1034745 h 1034745"/>
              <a:gd name="connsiteX10" fmla="*/ 0 w 1779781"/>
              <a:gd name="connsiteY10" fmla="*/ 980223 h 1034745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28702 w 1779781"/>
              <a:gd name="connsiteY3" fmla="*/ 60103 h 1034745"/>
              <a:gd name="connsiteX4" fmla="*/ 1779781 w 1779781"/>
              <a:gd name="connsiteY4" fmla="*/ 458844 h 1034745"/>
              <a:gd name="connsiteX5" fmla="*/ 1328702 w 1779781"/>
              <a:gd name="connsiteY5" fmla="*/ 857584 h 1034745"/>
              <a:gd name="connsiteX6" fmla="*/ 1328702 w 1779781"/>
              <a:gd name="connsiteY6" fmla="*/ 645131 h 1034745"/>
              <a:gd name="connsiteX7" fmla="*/ 651087 w 1779781"/>
              <a:gd name="connsiteY7" fmla="*/ 461771 h 1034745"/>
              <a:gd name="connsiteX8" fmla="*/ 515915 w 1779781"/>
              <a:gd name="connsiteY8" fmla="*/ 525381 h 1034745"/>
              <a:gd name="connsiteX9" fmla="*/ 437323 w 1779781"/>
              <a:gd name="connsiteY9" fmla="*/ 1034745 h 1034745"/>
              <a:gd name="connsiteX10" fmla="*/ 0 w 1779781"/>
              <a:gd name="connsiteY10" fmla="*/ 980223 h 1034745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76410 w 1779781"/>
              <a:gd name="connsiteY3" fmla="*/ 52151 h 1034745"/>
              <a:gd name="connsiteX4" fmla="*/ 1779781 w 1779781"/>
              <a:gd name="connsiteY4" fmla="*/ 458844 h 1034745"/>
              <a:gd name="connsiteX5" fmla="*/ 1328702 w 1779781"/>
              <a:gd name="connsiteY5" fmla="*/ 857584 h 1034745"/>
              <a:gd name="connsiteX6" fmla="*/ 1328702 w 1779781"/>
              <a:gd name="connsiteY6" fmla="*/ 645131 h 1034745"/>
              <a:gd name="connsiteX7" fmla="*/ 651087 w 1779781"/>
              <a:gd name="connsiteY7" fmla="*/ 461771 h 1034745"/>
              <a:gd name="connsiteX8" fmla="*/ 515915 w 1779781"/>
              <a:gd name="connsiteY8" fmla="*/ 525381 h 1034745"/>
              <a:gd name="connsiteX9" fmla="*/ 437323 w 1779781"/>
              <a:gd name="connsiteY9" fmla="*/ 1034745 h 1034745"/>
              <a:gd name="connsiteX10" fmla="*/ 0 w 1779781"/>
              <a:gd name="connsiteY10" fmla="*/ 980223 h 1034745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76410 w 1779781"/>
              <a:gd name="connsiteY3" fmla="*/ 52151 h 1034745"/>
              <a:gd name="connsiteX4" fmla="*/ 1779781 w 1779781"/>
              <a:gd name="connsiteY4" fmla="*/ 458844 h 1034745"/>
              <a:gd name="connsiteX5" fmla="*/ 1273043 w 1779781"/>
              <a:gd name="connsiteY5" fmla="*/ 865535 h 1034745"/>
              <a:gd name="connsiteX6" fmla="*/ 1328702 w 1779781"/>
              <a:gd name="connsiteY6" fmla="*/ 645131 h 1034745"/>
              <a:gd name="connsiteX7" fmla="*/ 651087 w 1779781"/>
              <a:gd name="connsiteY7" fmla="*/ 461771 h 1034745"/>
              <a:gd name="connsiteX8" fmla="*/ 515915 w 1779781"/>
              <a:gd name="connsiteY8" fmla="*/ 525381 h 1034745"/>
              <a:gd name="connsiteX9" fmla="*/ 437323 w 1779781"/>
              <a:gd name="connsiteY9" fmla="*/ 1034745 h 1034745"/>
              <a:gd name="connsiteX10" fmla="*/ 0 w 1779781"/>
              <a:gd name="connsiteY10" fmla="*/ 980223 h 103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79781" h="1034745">
                <a:moveTo>
                  <a:pt x="0" y="980223"/>
                </a:moveTo>
                <a:cubicBezTo>
                  <a:pt x="36799" y="751746"/>
                  <a:pt x="89502" y="62094"/>
                  <a:pt x="309181" y="595"/>
                </a:cubicBezTo>
                <a:cubicBezTo>
                  <a:pt x="672875" y="-12118"/>
                  <a:pt x="988862" y="181902"/>
                  <a:pt x="1328702" y="272556"/>
                </a:cubicBezTo>
                <a:lnTo>
                  <a:pt x="1376410" y="52151"/>
                </a:lnTo>
                <a:lnTo>
                  <a:pt x="1779781" y="458844"/>
                </a:lnTo>
                <a:lnTo>
                  <a:pt x="1273043" y="865535"/>
                </a:lnTo>
                <a:lnTo>
                  <a:pt x="1328702" y="645131"/>
                </a:lnTo>
                <a:cubicBezTo>
                  <a:pt x="1230344" y="587114"/>
                  <a:pt x="786552" y="481729"/>
                  <a:pt x="651087" y="461771"/>
                </a:cubicBezTo>
                <a:cubicBezTo>
                  <a:pt x="515622" y="441813"/>
                  <a:pt x="560819" y="437837"/>
                  <a:pt x="515915" y="525381"/>
                </a:cubicBezTo>
                <a:cubicBezTo>
                  <a:pt x="465864" y="708421"/>
                  <a:pt x="431715" y="811948"/>
                  <a:pt x="437323" y="1034745"/>
                </a:cubicBezTo>
                <a:lnTo>
                  <a:pt x="0" y="980223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52563"/>
            <a:ext cx="6353175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276225"/>
            <a:ext cx="5257800" cy="10191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6553200"/>
            <a:ext cx="9220200" cy="323850"/>
          </a:xfrm>
          <a:prstGeom prst="rect">
            <a:avLst/>
          </a:prstGeom>
          <a:solidFill>
            <a:srgbClr val="5DA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839200" y="0"/>
            <a:ext cx="381000" cy="6858000"/>
          </a:xfrm>
          <a:prstGeom prst="rect">
            <a:avLst/>
          </a:prstGeom>
          <a:solidFill>
            <a:srgbClr val="5DA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H="1" flipV="1">
            <a:off x="-2400" y="6593812"/>
            <a:ext cx="9029700" cy="1428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H="1">
            <a:off x="8704555" y="0"/>
            <a:ext cx="93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953000" y="6511360"/>
            <a:ext cx="472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American Meteorological Society | Education Program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788300" y="790390"/>
            <a:ext cx="7162800" cy="647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to climate science</a:t>
            </a:r>
            <a:endParaRPr lang="en-US" sz="28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447800" y="152400"/>
            <a:ext cx="716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Changing Climate</a:t>
            </a:r>
            <a:endParaRPr lang="en-US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802" y="4495800"/>
            <a:ext cx="3293998" cy="199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ight Arrow 24"/>
          <p:cNvSpPr/>
          <p:nvPr/>
        </p:nvSpPr>
        <p:spPr>
          <a:xfrm rot="11413276" flipV="1">
            <a:off x="6981733" y="3692354"/>
            <a:ext cx="1779781" cy="1034745"/>
          </a:xfrm>
          <a:custGeom>
            <a:avLst/>
            <a:gdLst>
              <a:gd name="connsiteX0" fmla="*/ 0 w 1270897"/>
              <a:gd name="connsiteY0" fmla="*/ 212453 h 797481"/>
              <a:gd name="connsiteX1" fmla="*/ 819818 w 1270897"/>
              <a:gd name="connsiteY1" fmla="*/ 212453 h 797481"/>
              <a:gd name="connsiteX2" fmla="*/ 819818 w 1270897"/>
              <a:gd name="connsiteY2" fmla="*/ 0 h 797481"/>
              <a:gd name="connsiteX3" fmla="*/ 1270897 w 1270897"/>
              <a:gd name="connsiteY3" fmla="*/ 398741 h 797481"/>
              <a:gd name="connsiteX4" fmla="*/ 819818 w 1270897"/>
              <a:gd name="connsiteY4" fmla="*/ 797481 h 797481"/>
              <a:gd name="connsiteX5" fmla="*/ 819818 w 1270897"/>
              <a:gd name="connsiteY5" fmla="*/ 585028 h 797481"/>
              <a:gd name="connsiteX6" fmla="*/ 0 w 1270897"/>
              <a:gd name="connsiteY6" fmla="*/ 585028 h 797481"/>
              <a:gd name="connsiteX7" fmla="*/ 0 w 1270897"/>
              <a:gd name="connsiteY7" fmla="*/ 212453 h 797481"/>
              <a:gd name="connsiteX0" fmla="*/ 0 w 1811586"/>
              <a:gd name="connsiteY0" fmla="*/ 586165 h 797481"/>
              <a:gd name="connsiteX1" fmla="*/ 1360507 w 1811586"/>
              <a:gd name="connsiteY1" fmla="*/ 212453 h 797481"/>
              <a:gd name="connsiteX2" fmla="*/ 1360507 w 1811586"/>
              <a:gd name="connsiteY2" fmla="*/ 0 h 797481"/>
              <a:gd name="connsiteX3" fmla="*/ 1811586 w 1811586"/>
              <a:gd name="connsiteY3" fmla="*/ 398741 h 797481"/>
              <a:gd name="connsiteX4" fmla="*/ 1360507 w 1811586"/>
              <a:gd name="connsiteY4" fmla="*/ 797481 h 797481"/>
              <a:gd name="connsiteX5" fmla="*/ 1360507 w 1811586"/>
              <a:gd name="connsiteY5" fmla="*/ 585028 h 797481"/>
              <a:gd name="connsiteX6" fmla="*/ 540689 w 1811586"/>
              <a:gd name="connsiteY6" fmla="*/ 585028 h 797481"/>
              <a:gd name="connsiteX7" fmla="*/ 0 w 1811586"/>
              <a:gd name="connsiteY7" fmla="*/ 586165 h 797481"/>
              <a:gd name="connsiteX0" fmla="*/ 0 w 1811586"/>
              <a:gd name="connsiteY0" fmla="*/ 645673 h 856989"/>
              <a:gd name="connsiteX1" fmla="*/ 340986 w 1811586"/>
              <a:gd name="connsiteY1" fmla="*/ 0 h 856989"/>
              <a:gd name="connsiteX2" fmla="*/ 1360507 w 1811586"/>
              <a:gd name="connsiteY2" fmla="*/ 271961 h 856989"/>
              <a:gd name="connsiteX3" fmla="*/ 1360507 w 1811586"/>
              <a:gd name="connsiteY3" fmla="*/ 59508 h 856989"/>
              <a:gd name="connsiteX4" fmla="*/ 1811586 w 1811586"/>
              <a:gd name="connsiteY4" fmla="*/ 458249 h 856989"/>
              <a:gd name="connsiteX5" fmla="*/ 1360507 w 1811586"/>
              <a:gd name="connsiteY5" fmla="*/ 856989 h 856989"/>
              <a:gd name="connsiteX6" fmla="*/ 1360507 w 1811586"/>
              <a:gd name="connsiteY6" fmla="*/ 644536 h 856989"/>
              <a:gd name="connsiteX7" fmla="*/ 540689 w 1811586"/>
              <a:gd name="connsiteY7" fmla="*/ 644536 h 856989"/>
              <a:gd name="connsiteX8" fmla="*/ 0 w 1811586"/>
              <a:gd name="connsiteY8" fmla="*/ 645673 h 856989"/>
              <a:gd name="connsiteX0" fmla="*/ 0 w 1811586"/>
              <a:gd name="connsiteY0" fmla="*/ 645673 h 856989"/>
              <a:gd name="connsiteX1" fmla="*/ 340986 w 1811586"/>
              <a:gd name="connsiteY1" fmla="*/ 0 h 856989"/>
              <a:gd name="connsiteX2" fmla="*/ 1360507 w 1811586"/>
              <a:gd name="connsiteY2" fmla="*/ 271961 h 856989"/>
              <a:gd name="connsiteX3" fmla="*/ 1360507 w 1811586"/>
              <a:gd name="connsiteY3" fmla="*/ 59508 h 856989"/>
              <a:gd name="connsiteX4" fmla="*/ 1811586 w 1811586"/>
              <a:gd name="connsiteY4" fmla="*/ 458249 h 856989"/>
              <a:gd name="connsiteX5" fmla="*/ 1360507 w 1811586"/>
              <a:gd name="connsiteY5" fmla="*/ 856989 h 856989"/>
              <a:gd name="connsiteX6" fmla="*/ 1360507 w 1811586"/>
              <a:gd name="connsiteY6" fmla="*/ 644536 h 856989"/>
              <a:gd name="connsiteX7" fmla="*/ 492061 w 1811586"/>
              <a:gd name="connsiteY7" fmla="*/ 389614 h 856989"/>
              <a:gd name="connsiteX8" fmla="*/ 540689 w 1811586"/>
              <a:gd name="connsiteY8" fmla="*/ 644536 h 856989"/>
              <a:gd name="connsiteX9" fmla="*/ 0 w 1811586"/>
              <a:gd name="connsiteY9" fmla="*/ 645673 h 856989"/>
              <a:gd name="connsiteX0" fmla="*/ 0 w 1811586"/>
              <a:gd name="connsiteY0" fmla="*/ 645673 h 1058004"/>
              <a:gd name="connsiteX1" fmla="*/ 340986 w 1811586"/>
              <a:gd name="connsiteY1" fmla="*/ 0 h 1058004"/>
              <a:gd name="connsiteX2" fmla="*/ 1360507 w 1811586"/>
              <a:gd name="connsiteY2" fmla="*/ 271961 h 1058004"/>
              <a:gd name="connsiteX3" fmla="*/ 1360507 w 1811586"/>
              <a:gd name="connsiteY3" fmla="*/ 59508 h 1058004"/>
              <a:gd name="connsiteX4" fmla="*/ 1811586 w 1811586"/>
              <a:gd name="connsiteY4" fmla="*/ 458249 h 1058004"/>
              <a:gd name="connsiteX5" fmla="*/ 1360507 w 1811586"/>
              <a:gd name="connsiteY5" fmla="*/ 856989 h 1058004"/>
              <a:gd name="connsiteX6" fmla="*/ 1360507 w 1811586"/>
              <a:gd name="connsiteY6" fmla="*/ 644536 h 1058004"/>
              <a:gd name="connsiteX7" fmla="*/ 492061 w 1811586"/>
              <a:gd name="connsiteY7" fmla="*/ 389614 h 1058004"/>
              <a:gd name="connsiteX8" fmla="*/ 604299 w 1811586"/>
              <a:gd name="connsiteY8" fmla="*/ 1058004 h 1058004"/>
              <a:gd name="connsiteX9" fmla="*/ 0 w 1811586"/>
              <a:gd name="connsiteY9" fmla="*/ 645673 h 1058004"/>
              <a:gd name="connsiteX0" fmla="*/ 0 w 1779781"/>
              <a:gd name="connsiteY0" fmla="*/ 979628 h 1058004"/>
              <a:gd name="connsiteX1" fmla="*/ 309181 w 1779781"/>
              <a:gd name="connsiteY1" fmla="*/ 0 h 1058004"/>
              <a:gd name="connsiteX2" fmla="*/ 1328702 w 1779781"/>
              <a:gd name="connsiteY2" fmla="*/ 271961 h 1058004"/>
              <a:gd name="connsiteX3" fmla="*/ 1328702 w 1779781"/>
              <a:gd name="connsiteY3" fmla="*/ 59508 h 1058004"/>
              <a:gd name="connsiteX4" fmla="*/ 1779781 w 1779781"/>
              <a:gd name="connsiteY4" fmla="*/ 458249 h 1058004"/>
              <a:gd name="connsiteX5" fmla="*/ 1328702 w 1779781"/>
              <a:gd name="connsiteY5" fmla="*/ 856989 h 1058004"/>
              <a:gd name="connsiteX6" fmla="*/ 1328702 w 1779781"/>
              <a:gd name="connsiteY6" fmla="*/ 644536 h 1058004"/>
              <a:gd name="connsiteX7" fmla="*/ 460256 w 1779781"/>
              <a:gd name="connsiteY7" fmla="*/ 389614 h 1058004"/>
              <a:gd name="connsiteX8" fmla="*/ 572494 w 1779781"/>
              <a:gd name="connsiteY8" fmla="*/ 1058004 h 1058004"/>
              <a:gd name="connsiteX9" fmla="*/ 0 w 1779781"/>
              <a:gd name="connsiteY9" fmla="*/ 979628 h 1058004"/>
              <a:gd name="connsiteX0" fmla="*/ 0 w 1779781"/>
              <a:gd name="connsiteY0" fmla="*/ 979628 h 1058004"/>
              <a:gd name="connsiteX1" fmla="*/ 309181 w 1779781"/>
              <a:gd name="connsiteY1" fmla="*/ 0 h 1058004"/>
              <a:gd name="connsiteX2" fmla="*/ 1328702 w 1779781"/>
              <a:gd name="connsiteY2" fmla="*/ 271961 h 1058004"/>
              <a:gd name="connsiteX3" fmla="*/ 1328702 w 1779781"/>
              <a:gd name="connsiteY3" fmla="*/ 59508 h 1058004"/>
              <a:gd name="connsiteX4" fmla="*/ 1779781 w 1779781"/>
              <a:gd name="connsiteY4" fmla="*/ 458249 h 1058004"/>
              <a:gd name="connsiteX5" fmla="*/ 1328702 w 1779781"/>
              <a:gd name="connsiteY5" fmla="*/ 856989 h 1058004"/>
              <a:gd name="connsiteX6" fmla="*/ 1328702 w 1779781"/>
              <a:gd name="connsiteY6" fmla="*/ 644536 h 1058004"/>
              <a:gd name="connsiteX7" fmla="*/ 460256 w 1779781"/>
              <a:gd name="connsiteY7" fmla="*/ 389614 h 1058004"/>
              <a:gd name="connsiteX8" fmla="*/ 572494 w 1779781"/>
              <a:gd name="connsiteY8" fmla="*/ 1058004 h 1058004"/>
              <a:gd name="connsiteX9" fmla="*/ 0 w 1779781"/>
              <a:gd name="connsiteY9" fmla="*/ 979628 h 1058004"/>
              <a:gd name="connsiteX0" fmla="*/ 0 w 1779781"/>
              <a:gd name="connsiteY0" fmla="*/ 979628 h 1058004"/>
              <a:gd name="connsiteX1" fmla="*/ 309181 w 1779781"/>
              <a:gd name="connsiteY1" fmla="*/ 0 h 1058004"/>
              <a:gd name="connsiteX2" fmla="*/ 1328702 w 1779781"/>
              <a:gd name="connsiteY2" fmla="*/ 271961 h 1058004"/>
              <a:gd name="connsiteX3" fmla="*/ 1328702 w 1779781"/>
              <a:gd name="connsiteY3" fmla="*/ 59508 h 1058004"/>
              <a:gd name="connsiteX4" fmla="*/ 1779781 w 1779781"/>
              <a:gd name="connsiteY4" fmla="*/ 458249 h 1058004"/>
              <a:gd name="connsiteX5" fmla="*/ 1328702 w 1779781"/>
              <a:gd name="connsiteY5" fmla="*/ 856989 h 1058004"/>
              <a:gd name="connsiteX6" fmla="*/ 1328702 w 1779781"/>
              <a:gd name="connsiteY6" fmla="*/ 644536 h 1058004"/>
              <a:gd name="connsiteX7" fmla="*/ 460256 w 1779781"/>
              <a:gd name="connsiteY7" fmla="*/ 389614 h 1058004"/>
              <a:gd name="connsiteX8" fmla="*/ 572494 w 1779781"/>
              <a:gd name="connsiteY8" fmla="*/ 1058004 h 1058004"/>
              <a:gd name="connsiteX9" fmla="*/ 0 w 1779781"/>
              <a:gd name="connsiteY9" fmla="*/ 979628 h 1058004"/>
              <a:gd name="connsiteX0" fmla="*/ 0 w 1779781"/>
              <a:gd name="connsiteY0" fmla="*/ 979628 h 1058004"/>
              <a:gd name="connsiteX1" fmla="*/ 309181 w 1779781"/>
              <a:gd name="connsiteY1" fmla="*/ 0 h 1058004"/>
              <a:gd name="connsiteX2" fmla="*/ 1328702 w 1779781"/>
              <a:gd name="connsiteY2" fmla="*/ 271961 h 1058004"/>
              <a:gd name="connsiteX3" fmla="*/ 1328702 w 1779781"/>
              <a:gd name="connsiteY3" fmla="*/ 59508 h 1058004"/>
              <a:gd name="connsiteX4" fmla="*/ 1779781 w 1779781"/>
              <a:gd name="connsiteY4" fmla="*/ 458249 h 1058004"/>
              <a:gd name="connsiteX5" fmla="*/ 1328702 w 1779781"/>
              <a:gd name="connsiteY5" fmla="*/ 856989 h 1058004"/>
              <a:gd name="connsiteX6" fmla="*/ 1328702 w 1779781"/>
              <a:gd name="connsiteY6" fmla="*/ 644536 h 1058004"/>
              <a:gd name="connsiteX7" fmla="*/ 460256 w 1779781"/>
              <a:gd name="connsiteY7" fmla="*/ 389614 h 1058004"/>
              <a:gd name="connsiteX8" fmla="*/ 572494 w 1779781"/>
              <a:gd name="connsiteY8" fmla="*/ 1058004 h 1058004"/>
              <a:gd name="connsiteX9" fmla="*/ 0 w 1779781"/>
              <a:gd name="connsiteY9" fmla="*/ 979628 h 1058004"/>
              <a:gd name="connsiteX0" fmla="*/ 0 w 1779781"/>
              <a:gd name="connsiteY0" fmla="*/ 979628 h 1058004"/>
              <a:gd name="connsiteX1" fmla="*/ 309181 w 1779781"/>
              <a:gd name="connsiteY1" fmla="*/ 0 h 1058004"/>
              <a:gd name="connsiteX2" fmla="*/ 1328702 w 1779781"/>
              <a:gd name="connsiteY2" fmla="*/ 271961 h 1058004"/>
              <a:gd name="connsiteX3" fmla="*/ 1328702 w 1779781"/>
              <a:gd name="connsiteY3" fmla="*/ 59508 h 1058004"/>
              <a:gd name="connsiteX4" fmla="*/ 1779781 w 1779781"/>
              <a:gd name="connsiteY4" fmla="*/ 458249 h 1058004"/>
              <a:gd name="connsiteX5" fmla="*/ 1328702 w 1779781"/>
              <a:gd name="connsiteY5" fmla="*/ 856989 h 1058004"/>
              <a:gd name="connsiteX6" fmla="*/ 1328702 w 1779781"/>
              <a:gd name="connsiteY6" fmla="*/ 644536 h 1058004"/>
              <a:gd name="connsiteX7" fmla="*/ 515915 w 1779781"/>
              <a:gd name="connsiteY7" fmla="*/ 524786 h 1058004"/>
              <a:gd name="connsiteX8" fmla="*/ 572494 w 1779781"/>
              <a:gd name="connsiteY8" fmla="*/ 1058004 h 1058004"/>
              <a:gd name="connsiteX9" fmla="*/ 0 w 1779781"/>
              <a:gd name="connsiteY9" fmla="*/ 979628 h 1058004"/>
              <a:gd name="connsiteX0" fmla="*/ 0 w 1779781"/>
              <a:gd name="connsiteY0" fmla="*/ 979628 h 1034150"/>
              <a:gd name="connsiteX1" fmla="*/ 309181 w 1779781"/>
              <a:gd name="connsiteY1" fmla="*/ 0 h 1034150"/>
              <a:gd name="connsiteX2" fmla="*/ 1328702 w 1779781"/>
              <a:gd name="connsiteY2" fmla="*/ 271961 h 1034150"/>
              <a:gd name="connsiteX3" fmla="*/ 1328702 w 1779781"/>
              <a:gd name="connsiteY3" fmla="*/ 59508 h 1034150"/>
              <a:gd name="connsiteX4" fmla="*/ 1779781 w 1779781"/>
              <a:gd name="connsiteY4" fmla="*/ 458249 h 1034150"/>
              <a:gd name="connsiteX5" fmla="*/ 1328702 w 1779781"/>
              <a:gd name="connsiteY5" fmla="*/ 856989 h 1034150"/>
              <a:gd name="connsiteX6" fmla="*/ 1328702 w 1779781"/>
              <a:gd name="connsiteY6" fmla="*/ 644536 h 1034150"/>
              <a:gd name="connsiteX7" fmla="*/ 515915 w 1779781"/>
              <a:gd name="connsiteY7" fmla="*/ 524786 h 1034150"/>
              <a:gd name="connsiteX8" fmla="*/ 469128 w 1779781"/>
              <a:gd name="connsiteY8" fmla="*/ 1034150 h 1034150"/>
              <a:gd name="connsiteX9" fmla="*/ 0 w 1779781"/>
              <a:gd name="connsiteY9" fmla="*/ 979628 h 1034150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28702 w 1779781"/>
              <a:gd name="connsiteY3" fmla="*/ 60103 h 1034745"/>
              <a:gd name="connsiteX4" fmla="*/ 1779781 w 1779781"/>
              <a:gd name="connsiteY4" fmla="*/ 458844 h 1034745"/>
              <a:gd name="connsiteX5" fmla="*/ 1328702 w 1779781"/>
              <a:gd name="connsiteY5" fmla="*/ 857584 h 1034745"/>
              <a:gd name="connsiteX6" fmla="*/ 1328702 w 1779781"/>
              <a:gd name="connsiteY6" fmla="*/ 645131 h 1034745"/>
              <a:gd name="connsiteX7" fmla="*/ 515915 w 1779781"/>
              <a:gd name="connsiteY7" fmla="*/ 525381 h 1034745"/>
              <a:gd name="connsiteX8" fmla="*/ 469128 w 1779781"/>
              <a:gd name="connsiteY8" fmla="*/ 1034745 h 1034745"/>
              <a:gd name="connsiteX9" fmla="*/ 0 w 1779781"/>
              <a:gd name="connsiteY9" fmla="*/ 980223 h 1034745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28702 w 1779781"/>
              <a:gd name="connsiteY3" fmla="*/ 60103 h 1034745"/>
              <a:gd name="connsiteX4" fmla="*/ 1779781 w 1779781"/>
              <a:gd name="connsiteY4" fmla="*/ 458844 h 1034745"/>
              <a:gd name="connsiteX5" fmla="*/ 1328702 w 1779781"/>
              <a:gd name="connsiteY5" fmla="*/ 857584 h 1034745"/>
              <a:gd name="connsiteX6" fmla="*/ 1328702 w 1779781"/>
              <a:gd name="connsiteY6" fmla="*/ 645131 h 1034745"/>
              <a:gd name="connsiteX7" fmla="*/ 651087 w 1779781"/>
              <a:gd name="connsiteY7" fmla="*/ 461771 h 1034745"/>
              <a:gd name="connsiteX8" fmla="*/ 515915 w 1779781"/>
              <a:gd name="connsiteY8" fmla="*/ 525381 h 1034745"/>
              <a:gd name="connsiteX9" fmla="*/ 469128 w 1779781"/>
              <a:gd name="connsiteY9" fmla="*/ 1034745 h 1034745"/>
              <a:gd name="connsiteX10" fmla="*/ 0 w 1779781"/>
              <a:gd name="connsiteY10" fmla="*/ 980223 h 1034745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28702 w 1779781"/>
              <a:gd name="connsiteY3" fmla="*/ 60103 h 1034745"/>
              <a:gd name="connsiteX4" fmla="*/ 1779781 w 1779781"/>
              <a:gd name="connsiteY4" fmla="*/ 458844 h 1034745"/>
              <a:gd name="connsiteX5" fmla="*/ 1328702 w 1779781"/>
              <a:gd name="connsiteY5" fmla="*/ 857584 h 1034745"/>
              <a:gd name="connsiteX6" fmla="*/ 1328702 w 1779781"/>
              <a:gd name="connsiteY6" fmla="*/ 645131 h 1034745"/>
              <a:gd name="connsiteX7" fmla="*/ 651087 w 1779781"/>
              <a:gd name="connsiteY7" fmla="*/ 461771 h 1034745"/>
              <a:gd name="connsiteX8" fmla="*/ 515915 w 1779781"/>
              <a:gd name="connsiteY8" fmla="*/ 525381 h 1034745"/>
              <a:gd name="connsiteX9" fmla="*/ 437323 w 1779781"/>
              <a:gd name="connsiteY9" fmla="*/ 1034745 h 1034745"/>
              <a:gd name="connsiteX10" fmla="*/ 0 w 1779781"/>
              <a:gd name="connsiteY10" fmla="*/ 980223 h 1034745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28702 w 1779781"/>
              <a:gd name="connsiteY3" fmla="*/ 60103 h 1034745"/>
              <a:gd name="connsiteX4" fmla="*/ 1779781 w 1779781"/>
              <a:gd name="connsiteY4" fmla="*/ 458844 h 1034745"/>
              <a:gd name="connsiteX5" fmla="*/ 1328702 w 1779781"/>
              <a:gd name="connsiteY5" fmla="*/ 857584 h 1034745"/>
              <a:gd name="connsiteX6" fmla="*/ 1328702 w 1779781"/>
              <a:gd name="connsiteY6" fmla="*/ 645131 h 1034745"/>
              <a:gd name="connsiteX7" fmla="*/ 651087 w 1779781"/>
              <a:gd name="connsiteY7" fmla="*/ 461771 h 1034745"/>
              <a:gd name="connsiteX8" fmla="*/ 515915 w 1779781"/>
              <a:gd name="connsiteY8" fmla="*/ 525381 h 1034745"/>
              <a:gd name="connsiteX9" fmla="*/ 437323 w 1779781"/>
              <a:gd name="connsiteY9" fmla="*/ 1034745 h 1034745"/>
              <a:gd name="connsiteX10" fmla="*/ 0 w 1779781"/>
              <a:gd name="connsiteY10" fmla="*/ 980223 h 1034745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28702 w 1779781"/>
              <a:gd name="connsiteY3" fmla="*/ 60103 h 1034745"/>
              <a:gd name="connsiteX4" fmla="*/ 1779781 w 1779781"/>
              <a:gd name="connsiteY4" fmla="*/ 458844 h 1034745"/>
              <a:gd name="connsiteX5" fmla="*/ 1328702 w 1779781"/>
              <a:gd name="connsiteY5" fmla="*/ 857584 h 1034745"/>
              <a:gd name="connsiteX6" fmla="*/ 1328702 w 1779781"/>
              <a:gd name="connsiteY6" fmla="*/ 645131 h 1034745"/>
              <a:gd name="connsiteX7" fmla="*/ 651087 w 1779781"/>
              <a:gd name="connsiteY7" fmla="*/ 461771 h 1034745"/>
              <a:gd name="connsiteX8" fmla="*/ 515915 w 1779781"/>
              <a:gd name="connsiteY8" fmla="*/ 525381 h 1034745"/>
              <a:gd name="connsiteX9" fmla="*/ 437323 w 1779781"/>
              <a:gd name="connsiteY9" fmla="*/ 1034745 h 1034745"/>
              <a:gd name="connsiteX10" fmla="*/ 0 w 1779781"/>
              <a:gd name="connsiteY10" fmla="*/ 980223 h 1034745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76410 w 1779781"/>
              <a:gd name="connsiteY3" fmla="*/ 52151 h 1034745"/>
              <a:gd name="connsiteX4" fmla="*/ 1779781 w 1779781"/>
              <a:gd name="connsiteY4" fmla="*/ 458844 h 1034745"/>
              <a:gd name="connsiteX5" fmla="*/ 1328702 w 1779781"/>
              <a:gd name="connsiteY5" fmla="*/ 857584 h 1034745"/>
              <a:gd name="connsiteX6" fmla="*/ 1328702 w 1779781"/>
              <a:gd name="connsiteY6" fmla="*/ 645131 h 1034745"/>
              <a:gd name="connsiteX7" fmla="*/ 651087 w 1779781"/>
              <a:gd name="connsiteY7" fmla="*/ 461771 h 1034745"/>
              <a:gd name="connsiteX8" fmla="*/ 515915 w 1779781"/>
              <a:gd name="connsiteY8" fmla="*/ 525381 h 1034745"/>
              <a:gd name="connsiteX9" fmla="*/ 437323 w 1779781"/>
              <a:gd name="connsiteY9" fmla="*/ 1034745 h 1034745"/>
              <a:gd name="connsiteX10" fmla="*/ 0 w 1779781"/>
              <a:gd name="connsiteY10" fmla="*/ 980223 h 1034745"/>
              <a:gd name="connsiteX0" fmla="*/ 0 w 1779781"/>
              <a:gd name="connsiteY0" fmla="*/ 980223 h 1034745"/>
              <a:gd name="connsiteX1" fmla="*/ 309181 w 1779781"/>
              <a:gd name="connsiteY1" fmla="*/ 595 h 1034745"/>
              <a:gd name="connsiteX2" fmla="*/ 1328702 w 1779781"/>
              <a:gd name="connsiteY2" fmla="*/ 272556 h 1034745"/>
              <a:gd name="connsiteX3" fmla="*/ 1376410 w 1779781"/>
              <a:gd name="connsiteY3" fmla="*/ 52151 h 1034745"/>
              <a:gd name="connsiteX4" fmla="*/ 1779781 w 1779781"/>
              <a:gd name="connsiteY4" fmla="*/ 458844 h 1034745"/>
              <a:gd name="connsiteX5" fmla="*/ 1273043 w 1779781"/>
              <a:gd name="connsiteY5" fmla="*/ 865535 h 1034745"/>
              <a:gd name="connsiteX6" fmla="*/ 1328702 w 1779781"/>
              <a:gd name="connsiteY6" fmla="*/ 645131 h 1034745"/>
              <a:gd name="connsiteX7" fmla="*/ 651087 w 1779781"/>
              <a:gd name="connsiteY7" fmla="*/ 461771 h 1034745"/>
              <a:gd name="connsiteX8" fmla="*/ 515915 w 1779781"/>
              <a:gd name="connsiteY8" fmla="*/ 525381 h 1034745"/>
              <a:gd name="connsiteX9" fmla="*/ 437323 w 1779781"/>
              <a:gd name="connsiteY9" fmla="*/ 1034745 h 1034745"/>
              <a:gd name="connsiteX10" fmla="*/ 0 w 1779781"/>
              <a:gd name="connsiteY10" fmla="*/ 980223 h 103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79781" h="1034745">
                <a:moveTo>
                  <a:pt x="0" y="980223"/>
                </a:moveTo>
                <a:cubicBezTo>
                  <a:pt x="36799" y="751746"/>
                  <a:pt x="89502" y="62094"/>
                  <a:pt x="309181" y="595"/>
                </a:cubicBezTo>
                <a:cubicBezTo>
                  <a:pt x="672875" y="-12118"/>
                  <a:pt x="988862" y="181902"/>
                  <a:pt x="1328702" y="272556"/>
                </a:cubicBezTo>
                <a:lnTo>
                  <a:pt x="1376410" y="52151"/>
                </a:lnTo>
                <a:lnTo>
                  <a:pt x="1779781" y="458844"/>
                </a:lnTo>
                <a:lnTo>
                  <a:pt x="1273043" y="865535"/>
                </a:lnTo>
                <a:lnTo>
                  <a:pt x="1328702" y="645131"/>
                </a:lnTo>
                <a:cubicBezTo>
                  <a:pt x="1230344" y="587114"/>
                  <a:pt x="786552" y="481729"/>
                  <a:pt x="651087" y="461771"/>
                </a:cubicBezTo>
                <a:cubicBezTo>
                  <a:pt x="515622" y="441813"/>
                  <a:pt x="560819" y="437837"/>
                  <a:pt x="515915" y="525381"/>
                </a:cubicBezTo>
                <a:cubicBezTo>
                  <a:pt x="465864" y="708421"/>
                  <a:pt x="431715" y="811948"/>
                  <a:pt x="437323" y="1034745"/>
                </a:cubicBezTo>
                <a:lnTo>
                  <a:pt x="0" y="980223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92338"/>
            <a:ext cx="6705600" cy="447506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32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Picture_with_reflected_cap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3104326-CDF0-433C-9A28-8A3A2FE783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Picture_with_reflected_caption</Template>
  <TotalTime>732</TotalTime>
  <Words>1254</Words>
  <Application>Microsoft Office PowerPoint</Application>
  <PresentationFormat>On-screen Show (4:3)</PresentationFormat>
  <Paragraphs>149</Paragraphs>
  <Slides>22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Picture_with_reflected_caption</vt:lpstr>
      <vt:lpstr>PowerPoint Presentation</vt:lpstr>
      <vt:lpstr>The AMS Education Program produces materials for climate system education 2 ways: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There are SO MANY benefits of our ebooks</vt:lpstr>
      <vt:lpstr>Compatible with a variety of devices</vt:lpstr>
      <vt:lpstr>PowerPoint Presentation</vt:lpstr>
      <vt:lpstr>Climate Studies Coursework</vt:lpstr>
      <vt:lpstr>PowerPoint Presentation</vt:lpstr>
      <vt:lpstr>RealTime Climate Portal</vt:lpstr>
      <vt:lpstr>PowerPoint Presentation</vt:lpstr>
      <vt:lpstr>In Summary…</vt:lpstr>
      <vt:lpstr>?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Kira Nugnes</dc:creator>
  <cp:lastModifiedBy>Abigail Stimach</cp:lastModifiedBy>
  <cp:revision>41</cp:revision>
  <dcterms:created xsi:type="dcterms:W3CDTF">2015-04-23T17:44:30Z</dcterms:created>
  <dcterms:modified xsi:type="dcterms:W3CDTF">2015-10-23T16:53:29Z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TC018814239991</vt:lpwstr>
  </property>
</Properties>
</file>