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8" r:id="rId5"/>
    <p:sldId id="257" r:id="rId6"/>
    <p:sldId id="259" r:id="rId7"/>
    <p:sldId id="267" r:id="rId8"/>
    <p:sldId id="260" r:id="rId9"/>
    <p:sldId id="261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9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0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4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1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BE4F-2E08-4095-BBF7-C8437C7C693E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0907-D9AF-477D-8F26-96219DF8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1746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7464" y="-2033"/>
            <a:ext cx="60745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061" y="1335768"/>
            <a:ext cx="11561301" cy="1456502"/>
          </a:xfrm>
          <a:noFill/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  <a:cs typeface="Arial" panose="020B0604020202020204" pitchFamily="34" charset="0"/>
              </a:rPr>
              <a:t>Recognition and </a:t>
            </a:r>
            <a:r>
              <a:rPr lang="en-US" sz="4400" b="1" dirty="0" smtClean="0">
                <a:latin typeface="+mn-lt"/>
                <a:cs typeface="Arial" panose="020B0604020202020204" pitchFamily="34" charset="0"/>
              </a:rPr>
              <a:t>Mechanical Significance </a:t>
            </a:r>
            <a:r>
              <a:rPr lang="en-US" sz="4400" b="1" dirty="0">
                <a:latin typeface="+mn-lt"/>
                <a:cs typeface="Arial" panose="020B0604020202020204" pitchFamily="34" charset="0"/>
              </a:rPr>
              <a:t>of </a:t>
            </a:r>
            <a:r>
              <a:rPr lang="en-US" sz="4400" b="1" dirty="0" smtClean="0">
                <a:latin typeface="+mn-lt"/>
                <a:cs typeface="Arial" panose="020B0604020202020204" pitchFamily="34" charset="0"/>
              </a:rPr>
              <a:t>Buckle-Fold vs. Classic Detachment-Fold Styles</a:t>
            </a:r>
            <a:endParaRPr lang="en-US" sz="4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466" y="4376168"/>
            <a:ext cx="9144000" cy="1007204"/>
          </a:xfrm>
        </p:spPr>
        <p:txBody>
          <a:bodyPr>
            <a:normAutofit/>
          </a:bodyPr>
          <a:lstStyle/>
          <a:p>
            <a:r>
              <a:rPr lang="en-US" b="1" dirty="0" smtClean="0"/>
              <a:t>Richard H. </a:t>
            </a:r>
            <a:r>
              <a:rPr lang="en-US" b="1" dirty="0" err="1" smtClean="0"/>
              <a:t>Groshong</a:t>
            </a:r>
            <a:r>
              <a:rPr lang="en-US" b="1" dirty="0" smtClean="0"/>
              <a:t>, Jr.</a:t>
            </a:r>
          </a:p>
          <a:p>
            <a:r>
              <a:rPr lang="en-US" b="1" dirty="0" smtClean="0"/>
              <a:t>Consultant and</a:t>
            </a:r>
            <a:r>
              <a:rPr lang="en-US" b="1" dirty="0"/>
              <a:t> </a:t>
            </a:r>
            <a:r>
              <a:rPr lang="en-US" b="1" dirty="0" smtClean="0"/>
              <a:t>University of Alabama, Emeritus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66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22689" y="860425"/>
            <a:ext cx="10010274" cy="5269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18" y="1157521"/>
            <a:ext cx="5121070" cy="4704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689557" y="1906579"/>
            <a:ext cx="0" cy="232209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62542" y="2784885"/>
            <a:ext cx="13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Thickening in anticline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2062" y="1077001"/>
            <a:ext cx="2021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Detachment-Zone behavior</a:t>
            </a:r>
            <a:endParaRPr lang="en-US" sz="2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13625" y="4661806"/>
            <a:ext cx="0" cy="1191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10665" y="4830249"/>
            <a:ext cx="1375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from syncline into anticline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03367" y="1059239"/>
            <a:ext cx="1732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Layer-Parallel Strain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8808956" y="2784884"/>
            <a:ext cx="220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shortening, increasing downward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67258" y="4806186"/>
            <a:ext cx="1888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shortening, possibly outer-arc extension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73591" y="29645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04933" y="5901060"/>
            <a:ext cx="135165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after Groshong (2015)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2910628" y="6246251"/>
            <a:ext cx="67608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Smaller LPS = less </a:t>
            </a:r>
            <a:r>
              <a:rPr lang="en-US" b="1" dirty="0" err="1" smtClean="0"/>
              <a:t>subresolution</a:t>
            </a:r>
            <a:r>
              <a:rPr lang="en-US" b="1" dirty="0" smtClean="0"/>
              <a:t> deformation = less reservoir damage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90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572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Questions for Future Work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814" y="3443113"/>
            <a:ext cx="9268326" cy="1892133"/>
          </a:xfrm>
        </p:spPr>
        <p:txBody>
          <a:bodyPr/>
          <a:lstStyle/>
          <a:p>
            <a:r>
              <a:rPr lang="en-US" dirty="0" smtClean="0"/>
              <a:t>Does a salt detachment zone always flow from the syncline?</a:t>
            </a:r>
          </a:p>
          <a:p>
            <a:r>
              <a:rPr lang="en-US" dirty="0" smtClean="0"/>
              <a:t>Does a shale detachment zone never flow from the syncline?</a:t>
            </a:r>
          </a:p>
          <a:p>
            <a:r>
              <a:rPr lang="en-US" dirty="0" smtClean="0"/>
              <a:t>Do buckle-style folds always always have low strain?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7918" y="670689"/>
            <a:ext cx="6045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Buckle fold or </a:t>
            </a:r>
            <a:r>
              <a:rPr lang="en-US" sz="2800" b="1" dirty="0" smtClean="0"/>
              <a:t>classic </a:t>
            </a:r>
            <a:r>
              <a:rPr lang="en-US" sz="2800" b="1" dirty="0" smtClean="0"/>
              <a:t>Detachment fold?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2"/>
          <a:stretch/>
        </p:blipFill>
        <p:spPr>
          <a:xfrm>
            <a:off x="6497113" y="1527664"/>
            <a:ext cx="5533077" cy="4112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1"/>
          <a:stretch/>
        </p:blipFill>
        <p:spPr>
          <a:xfrm>
            <a:off x="213265" y="1572487"/>
            <a:ext cx="5939804" cy="4067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8234" y="5851300"/>
            <a:ext cx="3455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first-order, map-scale </a:t>
            </a:r>
            <a:r>
              <a:rPr lang="en-US" sz="2000" dirty="0" smtClean="0"/>
              <a:t>anticlines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27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14" y="92806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Outline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146" y="2752055"/>
            <a:ext cx="8388044" cy="2890757"/>
          </a:xfrm>
        </p:spPr>
        <p:txBody>
          <a:bodyPr>
            <a:normAutofit/>
          </a:bodyPr>
          <a:lstStyle/>
          <a:p>
            <a:r>
              <a:rPr lang="en-US" dirty="0" smtClean="0"/>
              <a:t>Geometric differences between the 2 major fold styles</a:t>
            </a:r>
          </a:p>
          <a:p>
            <a:r>
              <a:rPr lang="en-US" dirty="0" smtClean="0"/>
              <a:t>Area-depth-strain relationships for the 2 styles</a:t>
            </a:r>
          </a:p>
          <a:p>
            <a:r>
              <a:rPr lang="en-US" dirty="0" smtClean="0"/>
              <a:t>Application to Alpha/Bobo field and Angola anticline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Questions for future work</a:t>
            </a:r>
          </a:p>
        </p:txBody>
      </p:sp>
    </p:spTree>
    <p:extLst>
      <p:ext uri="{BB962C8B-B14F-4D97-AF65-F5344CB8AC3E}">
        <p14:creationId xmlns:p14="http://schemas.microsoft.com/office/powerpoint/2010/main" val="25564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639" y="1081825"/>
            <a:ext cx="11155299" cy="477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8050" y="360608"/>
            <a:ext cx="609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Buckle Fold vs. Classic Detachment Fold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10931" y="6156101"/>
            <a:ext cx="644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(in </a:t>
            </a:r>
            <a:r>
              <a:rPr lang="en-US" sz="2400" dirty="0" smtClean="0"/>
              <a:t>common usage: </a:t>
            </a:r>
            <a:r>
              <a:rPr lang="en-US" sz="2400" dirty="0" smtClean="0"/>
              <a:t>buckle fold = detachment fold)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3" y="1128376"/>
            <a:ext cx="10954121" cy="46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3519" y="495880"/>
            <a:ext cx="5108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Apparent regionals </a:t>
            </a:r>
            <a:r>
              <a:rPr lang="en-US" sz="2800" b="1" dirty="0" smtClean="0"/>
              <a:t>in buckle fold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0" y="1527412"/>
            <a:ext cx="11716794" cy="45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45664" y="1090642"/>
            <a:ext cx="8132064" cy="545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 = 2.0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56" y="4150987"/>
            <a:ext cx="7738199" cy="2236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57" y="1090642"/>
            <a:ext cx="7609108" cy="270814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44457" y="2133830"/>
            <a:ext cx="394884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50647" y="5207043"/>
            <a:ext cx="3655852" cy="228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7729" y="2688098"/>
            <a:ext cx="15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fixed </a:t>
            </a:r>
            <a:r>
              <a:rPr lang="en-US" dirty="0" smtClean="0">
                <a:solidFill>
                  <a:srgbClr val="FF0000"/>
                </a:solidFill>
              </a:rPr>
              <a:t>regionals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721" y="5667759"/>
            <a:ext cx="194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apparent </a:t>
            </a:r>
            <a:r>
              <a:rPr lang="en-US" dirty="0" smtClean="0">
                <a:solidFill>
                  <a:srgbClr val="FF0000"/>
                </a:solidFill>
              </a:rPr>
              <a:t>regionals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2280" y="1828803"/>
            <a:ext cx="389070" cy="1115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48169" y="4459291"/>
            <a:ext cx="389070" cy="1520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84714" y="363355"/>
            <a:ext cx="512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Area-Depth-Strain Relationships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83333" y="6300926"/>
            <a:ext cx="135165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after Groshong (2015)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923401" y="3743614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LPS = (L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– L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) / L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1515" y="4051918"/>
            <a:ext cx="181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L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 = W + 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595020">
            <a:off x="8425593" y="2068345"/>
            <a:ext cx="1217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Pregrowth</a:t>
            </a:r>
            <a:r>
              <a:rPr lang="en-US" sz="1200" dirty="0" smtClean="0">
                <a:solidFill>
                  <a:srgbClr val="FF0000"/>
                </a:solidFill>
              </a:rPr>
              <a:t> units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039128">
            <a:off x="8907177" y="5171209"/>
            <a:ext cx="1217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Pregrowth</a:t>
            </a:r>
            <a:r>
              <a:rPr lang="en-US" sz="1200" dirty="0" smtClean="0">
                <a:solidFill>
                  <a:srgbClr val="FF0000"/>
                </a:solidFill>
              </a:rPr>
              <a:t> units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764" y="1733990"/>
            <a:ext cx="1640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Classical detachment fold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6128" y="5003446"/>
            <a:ext cx="145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Buckle-style fold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858075" y="2944567"/>
            <a:ext cx="150951" cy="1086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0"/>
          </p:cNvCxnSpPr>
          <p:nvPr/>
        </p:nvCxnSpPr>
        <p:spPr>
          <a:xfrm>
            <a:off x="6858075" y="4150987"/>
            <a:ext cx="84629" cy="3083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41515" y="3743614"/>
            <a:ext cx="1772040" cy="677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68840" y="3230880"/>
            <a:ext cx="410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74808" y="3230880"/>
            <a:ext cx="12215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96111" y="3230880"/>
            <a:ext cx="24749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6158" y="3626911"/>
            <a:ext cx="6286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D</a:t>
            </a:r>
            <a:r>
              <a:rPr lang="en-US" sz="1200" b="1" dirty="0" smtClean="0"/>
              <a:t> = 2.0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99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52" y="139624"/>
            <a:ext cx="6001240" cy="6597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" y="2030502"/>
            <a:ext cx="5669281" cy="3051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392" y="1519515"/>
            <a:ext cx="4856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shortening </a:t>
            </a:r>
            <a:r>
              <a:rPr lang="en-US" sz="2000" b="1" dirty="0" smtClean="0"/>
              <a:t>and thickening </a:t>
            </a:r>
            <a:r>
              <a:rPr lang="en-US" sz="2000" b="1" dirty="0" smtClean="0"/>
              <a:t>may look </a:t>
            </a:r>
            <a:r>
              <a:rPr lang="en-US" sz="2000" b="1" dirty="0" smtClean="0"/>
              <a:t>like this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80681" y="5082988"/>
            <a:ext cx="591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Tuscarora ss., Laurel Run, Appalachian fold-thrust belt</a:t>
            </a:r>
            <a:endParaRPr lang="en-US" sz="2000" dirty="0"/>
          </a:p>
          <a:p>
            <a:pPr algn="ctr"/>
            <a:r>
              <a:rPr lang="en-US" sz="2000" dirty="0" smtClean="0"/>
              <a:t> central Pennsylvania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52286" y="6320119"/>
            <a:ext cx="413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sections by </a:t>
            </a:r>
            <a:r>
              <a:rPr lang="en-US" dirty="0" err="1" smtClean="0"/>
              <a:t>Nickelsen</a:t>
            </a:r>
            <a:r>
              <a:rPr lang="en-US" dirty="0" smtClean="0"/>
              <a:t> and </a:t>
            </a:r>
            <a:r>
              <a:rPr lang="en-US" dirty="0" err="1" smtClean="0"/>
              <a:t>Engelder</a:t>
            </a:r>
            <a:r>
              <a:rPr lang="en-US" dirty="0" smtClean="0"/>
              <a:t> (1989)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012" y="507765"/>
            <a:ext cx="457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Subresolution</a:t>
            </a:r>
            <a:r>
              <a:rPr lang="en-US" sz="2400" b="1" dirty="0" smtClean="0"/>
              <a:t> Layer-Parallel Strain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45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3" y="1961147"/>
            <a:ext cx="11538421" cy="304399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5" idx="1"/>
          </p:cNvCxnSpPr>
          <p:nvPr/>
        </p:nvCxnSpPr>
        <p:spPr>
          <a:xfrm flipH="1" flipV="1">
            <a:off x="6039853" y="4439654"/>
            <a:ext cx="854242" cy="1151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94095" y="5406757"/>
            <a:ext cx="478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of </a:t>
            </a:r>
            <a:r>
              <a:rPr lang="en-US" dirty="0" err="1" smtClean="0"/>
              <a:t>overpressured</a:t>
            </a:r>
            <a:r>
              <a:rPr lang="en-US" dirty="0" smtClean="0"/>
              <a:t> shale (</a:t>
            </a:r>
            <a:r>
              <a:rPr lang="en-US" dirty="0" err="1" smtClean="0"/>
              <a:t>Cobbold</a:t>
            </a:r>
            <a:r>
              <a:rPr lang="en-US" dirty="0" smtClean="0"/>
              <a:t> et al., 2009)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96473" y="4769317"/>
            <a:ext cx="135165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after Groshong (2015)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48065" y="5070129"/>
            <a:ext cx="631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 after drilling, modified from </a:t>
            </a:r>
            <a:r>
              <a:rPr lang="en-US" dirty="0" err="1" smtClean="0"/>
              <a:t>Kostenko</a:t>
            </a:r>
            <a:r>
              <a:rPr lang="en-US" dirty="0" smtClean="0"/>
              <a:t>, et al. (2008)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50316" y="577513"/>
            <a:ext cx="4024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Alpha/Bobo Field, Nigeria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039853" y="1961147"/>
            <a:ext cx="1044234" cy="2044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0004612" y="1704130"/>
            <a:ext cx="1885352" cy="1106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846374">
            <a:off x="10439860" y="1911244"/>
            <a:ext cx="14582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growth trend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2453" y="6001557"/>
            <a:ext cx="3431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Classical Detachment Fold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25503" y="4132875"/>
            <a:ext cx="461665" cy="582852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shale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89632" y="3928852"/>
            <a:ext cx="12192" cy="106986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3" y="1034716"/>
            <a:ext cx="11035559" cy="4740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8063" y="5329989"/>
            <a:ext cx="135165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after Groshong (2015)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522203" y="5453099"/>
            <a:ext cx="327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from Shaw at al. (2005)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70811" y="6003758"/>
            <a:ext cx="57751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8319" y="5847345"/>
            <a:ext cx="1797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original interpretation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66795" y="6312570"/>
            <a:ext cx="57751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4303" y="6156157"/>
            <a:ext cx="177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revised interpretation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06795" y="397039"/>
            <a:ext cx="1935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Angola Fold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46055" y="4343394"/>
            <a:ext cx="4555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salt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439437" y="1596980"/>
            <a:ext cx="644650" cy="2746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9168063" y="1736921"/>
            <a:ext cx="1885352" cy="1106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46374">
            <a:off x="9603311" y="1944035"/>
            <a:ext cx="14582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growth trend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5792" y="6029232"/>
            <a:ext cx="230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Buckle-Style Fold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77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296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Recognition and Mechanical Significance of Buckle-Fold vs. Classic Detachment-Fold Styles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for Future Work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and Mechanical Significance of Different Detachment-Fold Styles</dc:title>
  <dc:creator>RG</dc:creator>
  <cp:lastModifiedBy>RG</cp:lastModifiedBy>
  <cp:revision>74</cp:revision>
  <dcterms:created xsi:type="dcterms:W3CDTF">2015-07-12T22:24:20Z</dcterms:created>
  <dcterms:modified xsi:type="dcterms:W3CDTF">2015-10-23T18:39:04Z</dcterms:modified>
</cp:coreProperties>
</file>