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80" r:id="rId1"/>
  </p:sldMasterIdLst>
  <p:notesMasterIdLst>
    <p:notesMasterId r:id="rId36"/>
  </p:notesMasterIdLst>
  <p:handoutMasterIdLst>
    <p:handoutMasterId r:id="rId37"/>
  </p:handoutMasterIdLst>
  <p:sldIdLst>
    <p:sldId id="407" r:id="rId2"/>
    <p:sldId id="488" r:id="rId3"/>
    <p:sldId id="489" r:id="rId4"/>
    <p:sldId id="478" r:id="rId5"/>
    <p:sldId id="473" r:id="rId6"/>
    <p:sldId id="468" r:id="rId7"/>
    <p:sldId id="463" r:id="rId8"/>
    <p:sldId id="462" r:id="rId9"/>
    <p:sldId id="481" r:id="rId10"/>
    <p:sldId id="448" r:id="rId11"/>
    <p:sldId id="453" r:id="rId12"/>
    <p:sldId id="482" r:id="rId13"/>
    <p:sldId id="431" r:id="rId14"/>
    <p:sldId id="465" r:id="rId15"/>
    <p:sldId id="475" r:id="rId16"/>
    <p:sldId id="483" r:id="rId17"/>
    <p:sldId id="423" r:id="rId18"/>
    <p:sldId id="456" r:id="rId19"/>
    <p:sldId id="484" r:id="rId20"/>
    <p:sldId id="422" r:id="rId21"/>
    <p:sldId id="477" r:id="rId22"/>
    <p:sldId id="471" r:id="rId23"/>
    <p:sldId id="485" r:id="rId24"/>
    <p:sldId id="415" r:id="rId25"/>
    <p:sldId id="459" r:id="rId26"/>
    <p:sldId id="458" r:id="rId27"/>
    <p:sldId id="476" r:id="rId28"/>
    <p:sldId id="486" r:id="rId29"/>
    <p:sldId id="460" r:id="rId30"/>
    <p:sldId id="427" r:id="rId31"/>
    <p:sldId id="480" r:id="rId32"/>
    <p:sldId id="487" r:id="rId33"/>
    <p:sldId id="442" r:id="rId34"/>
    <p:sldId id="474" r:id="rId35"/>
  </p:sldIdLst>
  <p:sldSz cx="9144000" cy="6858000" type="screen4x3"/>
  <p:notesSz cx="6858000" cy="9290050"/>
  <p:custShowLst>
    <p:custShow name="Custom Show 1" id="0">
      <p:sldLst/>
    </p:custShow>
  </p:custShow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4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4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4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4000"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damson" initials="TK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FFFF"/>
    <a:srgbClr val="FFBD00"/>
    <a:srgbClr val="000000"/>
    <a:srgbClr val="881535"/>
    <a:srgbClr val="66A48B"/>
    <a:srgbClr val="C19967"/>
    <a:srgbClr val="CC99FF"/>
    <a:srgbClr val="FB0032"/>
    <a:srgbClr val="91B0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7" autoAdjust="0"/>
    <p:restoredTop sz="35387" autoAdjust="0"/>
  </p:normalViewPr>
  <p:slideViewPr>
    <p:cSldViewPr snapToGrid="0" snapToObjects="1">
      <p:cViewPr>
        <p:scale>
          <a:sx n="103" d="100"/>
          <a:sy n="103" d="100"/>
        </p:scale>
        <p:origin x="-90" y="1626"/>
      </p:cViewPr>
      <p:guideLst>
        <p:guide orient="horz" pos="285"/>
        <p:guide pos="303"/>
      </p:guideLst>
    </p:cSldViewPr>
  </p:slideViewPr>
  <p:notesTextViewPr>
    <p:cViewPr>
      <p:scale>
        <a:sx n="100" d="100"/>
        <a:sy n="100" d="100"/>
      </p:scale>
      <p:origin x="0" y="0"/>
    </p:cViewPr>
  </p:notesTextViewPr>
  <p:sorterViewPr>
    <p:cViewPr>
      <p:scale>
        <a:sx n="102" d="100"/>
        <a:sy n="102" d="100"/>
      </p:scale>
      <p:origin x="0" y="0"/>
    </p:cViewPr>
  </p:sorterViewPr>
  <p:notesViewPr>
    <p:cSldViewPr snapToGrid="0" snapToObjects="1">
      <p:cViewPr varScale="1">
        <p:scale>
          <a:sx n="65" d="100"/>
          <a:sy n="65" d="100"/>
        </p:scale>
        <p:origin x="-2796" y="-114"/>
      </p:cViewPr>
      <p:guideLst>
        <p:guide orient="horz" pos="2926"/>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Owner\Desktop\home\gsis_2015\analyze.txt"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120046753049253"/>
          <c:y val="4.3895747599451314E-2"/>
          <c:w val="0.58935731847748263"/>
          <c:h val="0.90109285722000865"/>
        </c:manualLayout>
      </c:layout>
      <c:barChart>
        <c:barDir val="bar"/>
        <c:grouping val="clustered"/>
        <c:varyColors val="1"/>
        <c:ser>
          <c:idx val="0"/>
          <c:order val="0"/>
          <c:invertIfNegative val="0"/>
          <c:cat>
            <c:strRef>
              <c:f>analyze!$A$2:$A$22</c:f>
              <c:strCache>
                <c:ptCount val="21"/>
                <c:pt idx="0">
                  <c:v>FORESTRY</c:v>
                </c:pt>
                <c:pt idx="1">
                  <c:v>ENVIRONMENTAL SCIENCES</c:v>
                </c:pt>
                <c:pt idx="2">
                  <c:v>ECOLOGY</c:v>
                </c:pt>
                <c:pt idx="3">
                  <c:v>REMOTE SENSING</c:v>
                </c:pt>
                <c:pt idx="4">
                  <c:v>IMAGING SCIENCE PHOTOGRAPHIC TECHNOLOGY</c:v>
                </c:pt>
                <c:pt idx="5">
                  <c:v>GEOSCIENCES MULTIDISCIPLINARY</c:v>
                </c:pt>
                <c:pt idx="6">
                  <c:v>GEOGRAPHY PHYSICAL</c:v>
                </c:pt>
                <c:pt idx="7">
                  <c:v>BIODIVERSITY CONSERVATION</c:v>
                </c:pt>
                <c:pt idx="8">
                  <c:v>MULTIDISCIPLINARY SCIENCES</c:v>
                </c:pt>
                <c:pt idx="9">
                  <c:v>METEOROLOGY ATMOSPHERIC SCIENCES</c:v>
                </c:pt>
                <c:pt idx="10">
                  <c:v>ENGINEERING ELECTRICAL ELECTRONIC</c:v>
                </c:pt>
                <c:pt idx="11">
                  <c:v>GEOCHEMISTRY GEOPHYSICS</c:v>
                </c:pt>
                <c:pt idx="12">
                  <c:v>ENVIRONMENTAL STUDIES</c:v>
                </c:pt>
                <c:pt idx="13">
                  <c:v>ZOOLOGY</c:v>
                </c:pt>
                <c:pt idx="14">
                  <c:v>WATER RESOURCES</c:v>
                </c:pt>
                <c:pt idx="15">
                  <c:v>SOIL SCIENCE</c:v>
                </c:pt>
                <c:pt idx="16">
                  <c:v>INSTRUMENTS INSTRUMENTATION</c:v>
                </c:pt>
                <c:pt idx="17">
                  <c:v>GEOGRAPHY</c:v>
                </c:pt>
                <c:pt idx="18">
                  <c:v>ENGINEERING ENVIRONMENTAL</c:v>
                </c:pt>
                <c:pt idx="19">
                  <c:v>ELECTROCHEMISTRY</c:v>
                </c:pt>
                <c:pt idx="20">
                  <c:v>CHEMISTRY ANALYTICAL</c:v>
                </c:pt>
              </c:strCache>
            </c:strRef>
          </c:cat>
          <c:val>
            <c:numRef>
              <c:f>analyze!$B$2:$B$22</c:f>
              <c:numCache>
                <c:formatCode>General</c:formatCode>
                <c:ptCount val="21"/>
                <c:pt idx="0">
                  <c:v>54</c:v>
                </c:pt>
                <c:pt idx="1">
                  <c:v>50</c:v>
                </c:pt>
                <c:pt idx="2">
                  <c:v>50</c:v>
                </c:pt>
                <c:pt idx="3">
                  <c:v>46</c:v>
                </c:pt>
                <c:pt idx="4">
                  <c:v>30</c:v>
                </c:pt>
                <c:pt idx="5">
                  <c:v>22</c:v>
                </c:pt>
                <c:pt idx="6">
                  <c:v>11</c:v>
                </c:pt>
                <c:pt idx="7">
                  <c:v>7</c:v>
                </c:pt>
                <c:pt idx="8">
                  <c:v>6</c:v>
                </c:pt>
                <c:pt idx="9">
                  <c:v>6</c:v>
                </c:pt>
                <c:pt idx="10">
                  <c:v>5</c:v>
                </c:pt>
                <c:pt idx="11">
                  <c:v>2</c:v>
                </c:pt>
                <c:pt idx="12">
                  <c:v>2</c:v>
                </c:pt>
                <c:pt idx="13">
                  <c:v>1</c:v>
                </c:pt>
                <c:pt idx="14">
                  <c:v>1</c:v>
                </c:pt>
                <c:pt idx="15">
                  <c:v>1</c:v>
                </c:pt>
                <c:pt idx="16">
                  <c:v>1</c:v>
                </c:pt>
                <c:pt idx="17">
                  <c:v>1</c:v>
                </c:pt>
                <c:pt idx="18">
                  <c:v>1</c:v>
                </c:pt>
                <c:pt idx="19">
                  <c:v>1</c:v>
                </c:pt>
                <c:pt idx="20">
                  <c:v>1</c:v>
                </c:pt>
              </c:numCache>
            </c:numRef>
          </c:val>
        </c:ser>
        <c:dLbls>
          <c:showLegendKey val="0"/>
          <c:showVal val="1"/>
          <c:showCatName val="0"/>
          <c:showSerName val="0"/>
          <c:showPercent val="0"/>
          <c:showBubbleSize val="0"/>
        </c:dLbls>
        <c:gapWidth val="75"/>
        <c:axId val="120450432"/>
        <c:axId val="128193664"/>
      </c:barChart>
      <c:catAx>
        <c:axId val="120450432"/>
        <c:scaling>
          <c:orientation val="minMax"/>
        </c:scaling>
        <c:delete val="0"/>
        <c:axPos val="l"/>
        <c:majorTickMark val="none"/>
        <c:minorTickMark val="none"/>
        <c:tickLblPos val="nextTo"/>
        <c:crossAx val="128193664"/>
        <c:crosses val="autoZero"/>
        <c:auto val="1"/>
        <c:lblAlgn val="ctr"/>
        <c:lblOffset val="100"/>
        <c:noMultiLvlLbl val="0"/>
      </c:catAx>
      <c:valAx>
        <c:axId val="128193664"/>
        <c:scaling>
          <c:orientation val="minMax"/>
        </c:scaling>
        <c:delete val="0"/>
        <c:axPos val="b"/>
        <c:numFmt formatCode="General" sourceLinked="1"/>
        <c:majorTickMark val="none"/>
        <c:minorTickMark val="none"/>
        <c:tickLblPos val="nextTo"/>
        <c:crossAx val="120450432"/>
        <c:crosses val="autoZero"/>
        <c:crossBetween val="between"/>
      </c:valAx>
    </c:plotArea>
    <c:plotVisOnly val="1"/>
    <c:dispBlanksAs val="gap"/>
    <c:showDLblsOverMax val="0"/>
  </c:chart>
  <c:spPr>
    <a:solidFill>
      <a:srgbClr val="FFFFFF"/>
    </a:solidFill>
    <a:effectLst>
      <a:glow rad="228600">
        <a:srgbClr val="FFFFFF">
          <a:satMod val="175000"/>
          <a:alpha val="40000"/>
        </a:srgbClr>
      </a:glow>
    </a:effectLst>
  </c:spPr>
  <c:txPr>
    <a:bodyPr/>
    <a:lstStyle/>
    <a:p>
      <a:pPr>
        <a:defRPr b="1"/>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AEA6C5-ABDC-4928-A087-F9D45113C59C}"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200CB23A-50DE-4D5D-81E1-4AC70B6186BA}">
      <dgm:prSet phldrT="[Text]" custT="1"/>
      <dgm:spPr>
        <a:solidFill>
          <a:srgbClr val="91B0BD"/>
        </a:solidFill>
      </dgm:spPr>
      <dgm:t>
        <a:bodyPr/>
        <a:lstStyle/>
        <a:p>
          <a:r>
            <a:rPr lang="en-US" sz="2000" b="1" dirty="0" smtClean="0">
              <a:effectLst>
                <a:outerShdw blurRad="38100" dist="38100" dir="2700000" algn="tl">
                  <a:srgbClr val="000000">
                    <a:alpha val="43137"/>
                  </a:srgbClr>
                </a:outerShdw>
              </a:effectLst>
            </a:rPr>
            <a:t>Census Bureau</a:t>
          </a:r>
          <a:endParaRPr lang="en-US" sz="2000" b="1" dirty="0">
            <a:effectLst>
              <a:outerShdw blurRad="38100" dist="38100" dir="2700000" algn="tl">
                <a:srgbClr val="000000">
                  <a:alpha val="43137"/>
                </a:srgbClr>
              </a:outerShdw>
            </a:effectLst>
          </a:endParaRPr>
        </a:p>
      </dgm:t>
    </dgm:pt>
    <dgm:pt modelId="{FC4002F9-7810-46A5-B5A6-4C215DC58E3A}" type="parTrans" cxnId="{BCE9BF0B-3758-4DDE-B8F0-FA5FF5B87C2D}">
      <dgm:prSet/>
      <dgm:spPr/>
      <dgm:t>
        <a:bodyPr/>
        <a:lstStyle/>
        <a:p>
          <a:endParaRPr lang="en-US"/>
        </a:p>
      </dgm:t>
    </dgm:pt>
    <dgm:pt modelId="{CBE68C8E-F8DF-4989-88EB-249F5E5072C6}" type="sibTrans" cxnId="{BCE9BF0B-3758-4DDE-B8F0-FA5FF5B87C2D}">
      <dgm:prSet/>
      <dgm:spPr/>
      <dgm:t>
        <a:bodyPr/>
        <a:lstStyle/>
        <a:p>
          <a:endParaRPr lang="en-US"/>
        </a:p>
      </dgm:t>
    </dgm:pt>
    <dgm:pt modelId="{6E256376-0483-4E0C-B353-4D480AEF9BBC}">
      <dgm:prSet phldrT="[Text]" custT="1"/>
      <dgm:spPr>
        <a:solidFill>
          <a:srgbClr val="C19967"/>
        </a:solidFill>
      </dgm:spPr>
      <dgm:t>
        <a:bodyPr/>
        <a:lstStyle/>
        <a:p>
          <a:r>
            <a:rPr lang="en-US" sz="1600" dirty="0" smtClean="0"/>
            <a:t>  </a:t>
          </a:r>
          <a:r>
            <a:rPr lang="en-US" sz="2800" b="1" dirty="0" smtClean="0">
              <a:effectLst>
                <a:outerShdw blurRad="38100" dist="38100" dir="2700000" algn="tl">
                  <a:srgbClr val="000000">
                    <a:alpha val="43137"/>
                  </a:srgbClr>
                </a:outerShdw>
              </a:effectLst>
            </a:rPr>
            <a:t>NLCD</a:t>
          </a:r>
          <a:endParaRPr lang="en-US" sz="2800" b="1" dirty="0">
            <a:effectLst>
              <a:outerShdw blurRad="38100" dist="38100" dir="2700000" algn="tl">
                <a:srgbClr val="000000">
                  <a:alpha val="43137"/>
                </a:srgbClr>
              </a:outerShdw>
            </a:effectLst>
          </a:endParaRPr>
        </a:p>
      </dgm:t>
    </dgm:pt>
    <dgm:pt modelId="{C94A6F13-B79D-4ED7-A211-6C851735FC47}" type="parTrans" cxnId="{24006C77-5E18-494E-82BC-A5AB89784EEB}">
      <dgm:prSet/>
      <dgm:spPr/>
      <dgm:t>
        <a:bodyPr/>
        <a:lstStyle/>
        <a:p>
          <a:endParaRPr lang="en-US"/>
        </a:p>
      </dgm:t>
    </dgm:pt>
    <dgm:pt modelId="{81920182-684B-40B7-B0EC-1E07CC6708D6}" type="sibTrans" cxnId="{24006C77-5E18-494E-82BC-A5AB89784EEB}">
      <dgm:prSet/>
      <dgm:spPr/>
      <dgm:t>
        <a:bodyPr/>
        <a:lstStyle/>
        <a:p>
          <a:endParaRPr lang="en-US"/>
        </a:p>
      </dgm:t>
    </dgm:pt>
    <dgm:pt modelId="{7D0DB312-F2D3-4784-A497-807D6013C379}">
      <dgm:prSet phldrT="[Text]"/>
      <dgm:spPr>
        <a:solidFill>
          <a:srgbClr val="66A48B"/>
        </a:solidFill>
      </dgm:spPr>
      <dgm:t>
        <a:bodyPr/>
        <a:lstStyle/>
        <a:p>
          <a:r>
            <a:rPr lang="en-US" b="1" dirty="0" smtClean="0">
              <a:effectLst>
                <a:outerShdw blurRad="38100" dist="38100" dir="2700000" algn="tl">
                  <a:srgbClr val="000000">
                    <a:alpha val="43137"/>
                  </a:srgbClr>
                </a:outerShdw>
              </a:effectLst>
            </a:rPr>
            <a:t>identify urban-related territory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via impervious surface land cover</a:t>
          </a:r>
          <a:endParaRPr lang="en-US" b="1" dirty="0">
            <a:effectLst>
              <a:outerShdw blurRad="38100" dist="38100" dir="2700000" algn="tl">
                <a:srgbClr val="000000">
                  <a:alpha val="43137"/>
                </a:srgbClr>
              </a:outerShdw>
            </a:effectLst>
          </a:endParaRPr>
        </a:p>
      </dgm:t>
    </dgm:pt>
    <dgm:pt modelId="{AF3A116A-B0D4-42C5-9C92-56F5C7C45CB5}" type="parTrans" cxnId="{636147F8-0130-46B8-ACF4-84AC619EF94A}">
      <dgm:prSet/>
      <dgm:spPr/>
      <dgm:t>
        <a:bodyPr/>
        <a:lstStyle/>
        <a:p>
          <a:endParaRPr lang="en-US"/>
        </a:p>
      </dgm:t>
    </dgm:pt>
    <dgm:pt modelId="{874BD419-7881-4D5B-98F6-6D74DC0A68C5}" type="sibTrans" cxnId="{636147F8-0130-46B8-ACF4-84AC619EF94A}">
      <dgm:prSet/>
      <dgm:spPr/>
      <dgm:t>
        <a:bodyPr/>
        <a:lstStyle/>
        <a:p>
          <a:endParaRPr lang="en-US"/>
        </a:p>
      </dgm:t>
    </dgm:pt>
    <dgm:pt modelId="{4BA18E1A-8CA4-4869-91E3-86E7A4CF9E08}" type="pres">
      <dgm:prSet presAssocID="{73AEA6C5-ABDC-4928-A087-F9D45113C59C}" presName="diagram" presStyleCnt="0">
        <dgm:presLayoutVars>
          <dgm:dir/>
          <dgm:resizeHandles val="exact"/>
        </dgm:presLayoutVars>
      </dgm:prSet>
      <dgm:spPr/>
      <dgm:t>
        <a:bodyPr/>
        <a:lstStyle/>
        <a:p>
          <a:endParaRPr lang="en-US"/>
        </a:p>
      </dgm:t>
    </dgm:pt>
    <dgm:pt modelId="{74BC8F71-0FD9-4170-811E-C64A0D65300C}" type="pres">
      <dgm:prSet presAssocID="{200CB23A-50DE-4D5D-81E1-4AC70B6186BA}" presName="node" presStyleLbl="node1" presStyleIdx="0" presStyleCnt="3">
        <dgm:presLayoutVars>
          <dgm:bulletEnabled val="1"/>
        </dgm:presLayoutVars>
      </dgm:prSet>
      <dgm:spPr/>
      <dgm:t>
        <a:bodyPr/>
        <a:lstStyle/>
        <a:p>
          <a:endParaRPr lang="en-US"/>
        </a:p>
      </dgm:t>
    </dgm:pt>
    <dgm:pt modelId="{B2B84CB8-396C-45C2-87F4-E35A87DA7149}" type="pres">
      <dgm:prSet presAssocID="{CBE68C8E-F8DF-4989-88EB-249F5E5072C6}" presName="sibTrans" presStyleCnt="0"/>
      <dgm:spPr/>
    </dgm:pt>
    <dgm:pt modelId="{04731667-8A6F-4BF6-BF4D-FCF11B5A0863}" type="pres">
      <dgm:prSet presAssocID="{6E256376-0483-4E0C-B353-4D480AEF9BBC}" presName="node" presStyleLbl="node1" presStyleIdx="1" presStyleCnt="3">
        <dgm:presLayoutVars>
          <dgm:bulletEnabled val="1"/>
        </dgm:presLayoutVars>
      </dgm:prSet>
      <dgm:spPr/>
      <dgm:t>
        <a:bodyPr/>
        <a:lstStyle/>
        <a:p>
          <a:endParaRPr lang="en-US"/>
        </a:p>
      </dgm:t>
    </dgm:pt>
    <dgm:pt modelId="{486FD0EE-5D52-41B3-ADBC-6D8BCCCEEED2}" type="pres">
      <dgm:prSet presAssocID="{81920182-684B-40B7-B0EC-1E07CC6708D6}" presName="sibTrans" presStyleCnt="0"/>
      <dgm:spPr/>
    </dgm:pt>
    <dgm:pt modelId="{8BC764A8-7AFC-4343-93E8-BC3A12F584A8}" type="pres">
      <dgm:prSet presAssocID="{7D0DB312-F2D3-4784-A497-807D6013C379}" presName="node" presStyleLbl="node1" presStyleIdx="2" presStyleCnt="3">
        <dgm:presLayoutVars>
          <dgm:bulletEnabled val="1"/>
        </dgm:presLayoutVars>
      </dgm:prSet>
      <dgm:spPr/>
      <dgm:t>
        <a:bodyPr/>
        <a:lstStyle/>
        <a:p>
          <a:endParaRPr lang="en-US"/>
        </a:p>
      </dgm:t>
    </dgm:pt>
  </dgm:ptLst>
  <dgm:cxnLst>
    <dgm:cxn modelId="{636147F8-0130-46B8-ACF4-84AC619EF94A}" srcId="{73AEA6C5-ABDC-4928-A087-F9D45113C59C}" destId="{7D0DB312-F2D3-4784-A497-807D6013C379}" srcOrd="2" destOrd="0" parTransId="{AF3A116A-B0D4-42C5-9C92-56F5C7C45CB5}" sibTransId="{874BD419-7881-4D5B-98F6-6D74DC0A68C5}"/>
    <dgm:cxn modelId="{24006C77-5E18-494E-82BC-A5AB89784EEB}" srcId="{73AEA6C5-ABDC-4928-A087-F9D45113C59C}" destId="{6E256376-0483-4E0C-B353-4D480AEF9BBC}" srcOrd="1" destOrd="0" parTransId="{C94A6F13-B79D-4ED7-A211-6C851735FC47}" sibTransId="{81920182-684B-40B7-B0EC-1E07CC6708D6}"/>
    <dgm:cxn modelId="{507FD5DE-7AC5-4BAC-A895-7B640C4CE0CF}" type="presOf" srcId="{200CB23A-50DE-4D5D-81E1-4AC70B6186BA}" destId="{74BC8F71-0FD9-4170-811E-C64A0D65300C}" srcOrd="0" destOrd="0" presId="urn:microsoft.com/office/officeart/2005/8/layout/default#2"/>
    <dgm:cxn modelId="{F537A721-2ABA-422C-A93C-4178E898808A}" type="presOf" srcId="{6E256376-0483-4E0C-B353-4D480AEF9BBC}" destId="{04731667-8A6F-4BF6-BF4D-FCF11B5A0863}" srcOrd="0" destOrd="0" presId="urn:microsoft.com/office/officeart/2005/8/layout/default#2"/>
    <dgm:cxn modelId="{EDDEB12F-33B3-4DBC-A27A-83FB4DC5DD88}" type="presOf" srcId="{7D0DB312-F2D3-4784-A497-807D6013C379}" destId="{8BC764A8-7AFC-4343-93E8-BC3A12F584A8}" srcOrd="0" destOrd="0" presId="urn:microsoft.com/office/officeart/2005/8/layout/default#2"/>
    <dgm:cxn modelId="{3DE817C6-55EA-4174-BF1C-0FA38399CE06}" type="presOf" srcId="{73AEA6C5-ABDC-4928-A087-F9D45113C59C}" destId="{4BA18E1A-8CA4-4869-91E3-86E7A4CF9E08}" srcOrd="0" destOrd="0" presId="urn:microsoft.com/office/officeart/2005/8/layout/default#2"/>
    <dgm:cxn modelId="{BCE9BF0B-3758-4DDE-B8F0-FA5FF5B87C2D}" srcId="{73AEA6C5-ABDC-4928-A087-F9D45113C59C}" destId="{200CB23A-50DE-4D5D-81E1-4AC70B6186BA}" srcOrd="0" destOrd="0" parTransId="{FC4002F9-7810-46A5-B5A6-4C215DC58E3A}" sibTransId="{CBE68C8E-F8DF-4989-88EB-249F5E5072C6}"/>
    <dgm:cxn modelId="{E5B4C7F7-2072-4613-B466-E99382A90F7D}" type="presParOf" srcId="{4BA18E1A-8CA4-4869-91E3-86E7A4CF9E08}" destId="{74BC8F71-0FD9-4170-811E-C64A0D65300C}" srcOrd="0" destOrd="0" presId="urn:microsoft.com/office/officeart/2005/8/layout/default#2"/>
    <dgm:cxn modelId="{BF0D4F74-85C0-47E4-8D06-A9B739AEA640}" type="presParOf" srcId="{4BA18E1A-8CA4-4869-91E3-86E7A4CF9E08}" destId="{B2B84CB8-396C-45C2-87F4-E35A87DA7149}" srcOrd="1" destOrd="0" presId="urn:microsoft.com/office/officeart/2005/8/layout/default#2"/>
    <dgm:cxn modelId="{04E8FBB3-8E73-478C-8A7F-A388E465CBE8}" type="presParOf" srcId="{4BA18E1A-8CA4-4869-91E3-86E7A4CF9E08}" destId="{04731667-8A6F-4BF6-BF4D-FCF11B5A0863}" srcOrd="2" destOrd="0" presId="urn:microsoft.com/office/officeart/2005/8/layout/default#2"/>
    <dgm:cxn modelId="{33490A3A-3CE2-47EF-AD8E-2D3241776F4A}" type="presParOf" srcId="{4BA18E1A-8CA4-4869-91E3-86E7A4CF9E08}" destId="{486FD0EE-5D52-41B3-ADBC-6D8BCCCEEED2}" srcOrd="3" destOrd="0" presId="urn:microsoft.com/office/officeart/2005/8/layout/default#2"/>
    <dgm:cxn modelId="{9EC902B2-AC56-47AD-89FC-A8C9D974D2DB}" type="presParOf" srcId="{4BA18E1A-8CA4-4869-91E3-86E7A4CF9E08}" destId="{8BC764A8-7AFC-4343-93E8-BC3A12F584A8}" srcOrd="4" destOrd="0" presId="urn:microsoft.com/office/officeart/2005/8/layout/defaul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4DF506-4460-4B07-8169-A950925FBACD}" type="doc">
      <dgm:prSet loTypeId="urn:microsoft.com/office/officeart/2005/8/layout/target1" loCatId="relationship" qsTypeId="urn:microsoft.com/office/officeart/2005/8/quickstyle/simple1" qsCatId="simple" csTypeId="urn:microsoft.com/office/officeart/2005/8/colors/accent1_2" csCatId="accent1" phldr="1"/>
      <dgm:spPr/>
    </dgm:pt>
    <dgm:pt modelId="{659255A7-4F80-456D-A232-B85F83D76468}">
      <dgm:prSet phldrT="[Text]" custT="1"/>
      <dgm:spPr/>
      <dgm:t>
        <a:bodyPr/>
        <a:lstStyle/>
        <a:p>
          <a:r>
            <a:rPr lang="en-US" sz="2400" b="1" dirty="0" smtClean="0">
              <a:solidFill>
                <a:srgbClr val="CC99FF"/>
              </a:solidFill>
              <a:effectLst>
                <a:outerShdw blurRad="38100" dist="38100" dir="2700000" algn="tl">
                  <a:srgbClr val="000000">
                    <a:alpha val="43137"/>
                  </a:srgbClr>
                </a:outerShdw>
              </a:effectLst>
            </a:rPr>
            <a:t>NLCD or </a:t>
          </a:r>
          <a:br>
            <a:rPr lang="en-US" sz="2400" b="1" dirty="0" smtClean="0">
              <a:solidFill>
                <a:srgbClr val="CC99FF"/>
              </a:solidFill>
              <a:effectLst>
                <a:outerShdw blurRad="38100" dist="38100" dir="2700000" algn="tl">
                  <a:srgbClr val="000000">
                    <a:alpha val="43137"/>
                  </a:srgbClr>
                </a:outerShdw>
              </a:effectLst>
            </a:rPr>
          </a:br>
          <a:r>
            <a:rPr lang="en-US" sz="2400" b="1" dirty="0" smtClean="0">
              <a:solidFill>
                <a:srgbClr val="CC99FF"/>
              </a:solidFill>
              <a:effectLst>
                <a:outerShdw blurRad="38100" dist="38100" dir="2700000" algn="tl">
                  <a:srgbClr val="000000">
                    <a:alpha val="43137"/>
                  </a:srgbClr>
                </a:outerShdw>
              </a:effectLst>
            </a:rPr>
            <a:t>“national land cover database” in title, abstract, or keyword</a:t>
          </a:r>
          <a:endParaRPr lang="en-US" sz="2400" b="1" dirty="0">
            <a:solidFill>
              <a:srgbClr val="CC99FF"/>
            </a:solidFill>
            <a:effectLst>
              <a:outerShdw blurRad="38100" dist="38100" dir="2700000" algn="tl">
                <a:srgbClr val="000000">
                  <a:alpha val="43137"/>
                </a:srgbClr>
              </a:outerShdw>
            </a:effectLst>
          </a:endParaRPr>
        </a:p>
      </dgm:t>
    </dgm:pt>
    <dgm:pt modelId="{F61B5B91-4B8E-443F-A7EA-CFB7782BB1D2}" type="parTrans" cxnId="{A39B1105-E750-415D-93B3-BF541D743FB6}">
      <dgm:prSet/>
      <dgm:spPr/>
      <dgm:t>
        <a:bodyPr/>
        <a:lstStyle/>
        <a:p>
          <a:endParaRPr lang="en-US"/>
        </a:p>
      </dgm:t>
    </dgm:pt>
    <dgm:pt modelId="{1C868EE5-F2B3-4E69-A4D0-EDF249CAD1EF}" type="sibTrans" cxnId="{A39B1105-E750-415D-93B3-BF541D743FB6}">
      <dgm:prSet/>
      <dgm:spPr/>
      <dgm:t>
        <a:bodyPr/>
        <a:lstStyle/>
        <a:p>
          <a:endParaRPr lang="en-US"/>
        </a:p>
      </dgm:t>
    </dgm:pt>
    <dgm:pt modelId="{A2C4D6A2-1DAB-40D4-B605-0AF076310D51}">
      <dgm:prSet phldrT="[Text]" custT="1"/>
      <dgm:spPr/>
      <dgm:t>
        <a:bodyPr/>
        <a:lstStyle/>
        <a:p>
          <a:r>
            <a:rPr lang="en-US" sz="2400" b="1" dirty="0" smtClean="0">
              <a:solidFill>
                <a:srgbClr val="66A48B"/>
              </a:solidFill>
              <a:effectLst>
                <a:outerShdw blurRad="38100" dist="38100" dir="2700000" algn="tl">
                  <a:srgbClr val="000000">
                    <a:alpha val="43137"/>
                  </a:srgbClr>
                </a:outerShdw>
              </a:effectLst>
            </a:rPr>
            <a:t>MRLC.gov in full-text</a:t>
          </a:r>
        </a:p>
        <a:p>
          <a:endParaRPr lang="en-US" sz="1500" dirty="0"/>
        </a:p>
      </dgm:t>
    </dgm:pt>
    <dgm:pt modelId="{DC17AF1B-76AD-43C5-9D25-2ED6771794B8}" type="parTrans" cxnId="{3AE8CD0A-252A-4ED4-93D4-17876385282B}">
      <dgm:prSet/>
      <dgm:spPr/>
      <dgm:t>
        <a:bodyPr/>
        <a:lstStyle/>
        <a:p>
          <a:endParaRPr lang="en-US"/>
        </a:p>
      </dgm:t>
    </dgm:pt>
    <dgm:pt modelId="{9F40F1DA-7A88-4529-8E1E-7963BDD364B9}" type="sibTrans" cxnId="{3AE8CD0A-252A-4ED4-93D4-17876385282B}">
      <dgm:prSet/>
      <dgm:spPr/>
      <dgm:t>
        <a:bodyPr/>
        <a:lstStyle/>
        <a:p>
          <a:endParaRPr lang="en-US"/>
        </a:p>
      </dgm:t>
    </dgm:pt>
    <dgm:pt modelId="{972AAA11-6AFD-4559-AC42-D0D6784A447C}" type="pres">
      <dgm:prSet presAssocID="{FC4DF506-4460-4B07-8169-A950925FBACD}" presName="composite" presStyleCnt="0">
        <dgm:presLayoutVars>
          <dgm:chMax val="5"/>
          <dgm:dir/>
          <dgm:resizeHandles val="exact"/>
        </dgm:presLayoutVars>
      </dgm:prSet>
      <dgm:spPr/>
    </dgm:pt>
    <dgm:pt modelId="{B2E5E1B1-A0A5-43C3-99F1-7C3E96738EA6}" type="pres">
      <dgm:prSet presAssocID="{659255A7-4F80-456D-A232-B85F83D76468}" presName="circle1" presStyleLbl="lnNode1" presStyleIdx="0" presStyleCnt="2" custScaleX="54545" custScaleY="53182"/>
      <dgm:spPr>
        <a:solidFill>
          <a:srgbClr val="CC99FF"/>
        </a:solidFill>
        <a:ln>
          <a:noFill/>
        </a:ln>
      </dgm:spPr>
    </dgm:pt>
    <dgm:pt modelId="{554AB8F2-64A2-4C02-A68B-CC82C51A815D}" type="pres">
      <dgm:prSet presAssocID="{659255A7-4F80-456D-A232-B85F83D76468}" presName="text1" presStyleLbl="revTx" presStyleIdx="0" presStyleCnt="2" custScaleX="293960" custLinFactNeighborX="-12012" custLinFactNeighborY="6279">
        <dgm:presLayoutVars>
          <dgm:bulletEnabled val="1"/>
        </dgm:presLayoutVars>
      </dgm:prSet>
      <dgm:spPr/>
      <dgm:t>
        <a:bodyPr/>
        <a:lstStyle/>
        <a:p>
          <a:endParaRPr lang="en-US"/>
        </a:p>
      </dgm:t>
    </dgm:pt>
    <dgm:pt modelId="{8FBB5D1E-F98F-4488-B0A5-5AD4C38D9341}" type="pres">
      <dgm:prSet presAssocID="{659255A7-4F80-456D-A232-B85F83D76468}" presName="line1" presStyleLbl="callout" presStyleIdx="0" presStyleCnt="4" custFlipVert="1" custSzY="159676" custScaleX="139557"/>
      <dgm:spPr>
        <a:ln>
          <a:noFill/>
        </a:ln>
      </dgm:spPr>
    </dgm:pt>
    <dgm:pt modelId="{C1C842B7-1B5A-4EB9-8911-E5FF4939DACC}" type="pres">
      <dgm:prSet presAssocID="{659255A7-4F80-456D-A232-B85F83D76468}" presName="d1" presStyleLbl="callout" presStyleIdx="1" presStyleCnt="4" custScaleX="136915" custScaleY="92428" custLinFactNeighborX="7707" custLinFactNeighborY="-9956"/>
      <dgm:spPr>
        <a:ln>
          <a:noFill/>
        </a:ln>
      </dgm:spPr>
    </dgm:pt>
    <dgm:pt modelId="{C7FBA1C3-04E0-4AE2-823F-7FE1BF2362B3}" type="pres">
      <dgm:prSet presAssocID="{A2C4D6A2-1DAB-40D4-B605-0AF076310D51}" presName="circle2" presStyleLbl="lnNode1" presStyleIdx="1" presStyleCnt="2" custLinFactNeighborX="122" custLinFactNeighborY="-46"/>
      <dgm:spPr>
        <a:solidFill>
          <a:srgbClr val="66A48B"/>
        </a:solidFill>
        <a:ln>
          <a:noFill/>
        </a:ln>
      </dgm:spPr>
    </dgm:pt>
    <dgm:pt modelId="{D5A7A6DC-536D-490C-9496-90B6F65DC73A}" type="pres">
      <dgm:prSet presAssocID="{A2C4D6A2-1DAB-40D4-B605-0AF076310D51}" presName="text2" presStyleLbl="revTx" presStyleIdx="1" presStyleCnt="2" custLinFactNeighborX="16874" custLinFactNeighborY="70405">
        <dgm:presLayoutVars>
          <dgm:bulletEnabled val="1"/>
        </dgm:presLayoutVars>
      </dgm:prSet>
      <dgm:spPr/>
      <dgm:t>
        <a:bodyPr/>
        <a:lstStyle/>
        <a:p>
          <a:endParaRPr lang="en-US"/>
        </a:p>
      </dgm:t>
    </dgm:pt>
    <dgm:pt modelId="{8C9C938E-E9C4-4574-ADF3-83CA79DB4EB4}" type="pres">
      <dgm:prSet presAssocID="{A2C4D6A2-1DAB-40D4-B605-0AF076310D51}" presName="line2" presStyleLbl="callout" presStyleIdx="2" presStyleCnt="4"/>
      <dgm:spPr>
        <a:ln>
          <a:noFill/>
        </a:ln>
      </dgm:spPr>
    </dgm:pt>
    <dgm:pt modelId="{17F96902-91AE-4F80-96F7-4897CCB733EF}" type="pres">
      <dgm:prSet presAssocID="{A2C4D6A2-1DAB-40D4-B605-0AF076310D51}" presName="d2" presStyleLbl="callout" presStyleIdx="3" presStyleCnt="4"/>
      <dgm:spPr>
        <a:ln>
          <a:noFill/>
        </a:ln>
      </dgm:spPr>
    </dgm:pt>
  </dgm:ptLst>
  <dgm:cxnLst>
    <dgm:cxn modelId="{3AE8CD0A-252A-4ED4-93D4-17876385282B}" srcId="{FC4DF506-4460-4B07-8169-A950925FBACD}" destId="{A2C4D6A2-1DAB-40D4-B605-0AF076310D51}" srcOrd="1" destOrd="0" parTransId="{DC17AF1B-76AD-43C5-9D25-2ED6771794B8}" sibTransId="{9F40F1DA-7A88-4529-8E1E-7963BDD364B9}"/>
    <dgm:cxn modelId="{0C991EE8-79C1-4C97-8CBA-EDEA014FD23B}" type="presOf" srcId="{FC4DF506-4460-4B07-8169-A950925FBACD}" destId="{972AAA11-6AFD-4559-AC42-D0D6784A447C}" srcOrd="0" destOrd="0" presId="urn:microsoft.com/office/officeart/2005/8/layout/target1"/>
    <dgm:cxn modelId="{A39B1105-E750-415D-93B3-BF541D743FB6}" srcId="{FC4DF506-4460-4B07-8169-A950925FBACD}" destId="{659255A7-4F80-456D-A232-B85F83D76468}" srcOrd="0" destOrd="0" parTransId="{F61B5B91-4B8E-443F-A7EA-CFB7782BB1D2}" sibTransId="{1C868EE5-F2B3-4E69-A4D0-EDF249CAD1EF}"/>
    <dgm:cxn modelId="{BD98EE95-5A18-405E-9174-13E69F9532FF}" type="presOf" srcId="{659255A7-4F80-456D-A232-B85F83D76468}" destId="{554AB8F2-64A2-4C02-A68B-CC82C51A815D}" srcOrd="0" destOrd="0" presId="urn:microsoft.com/office/officeart/2005/8/layout/target1"/>
    <dgm:cxn modelId="{52346A0F-AD0C-416C-A4AE-80BF3CF1059C}" type="presOf" srcId="{A2C4D6A2-1DAB-40D4-B605-0AF076310D51}" destId="{D5A7A6DC-536D-490C-9496-90B6F65DC73A}" srcOrd="0" destOrd="0" presId="urn:microsoft.com/office/officeart/2005/8/layout/target1"/>
    <dgm:cxn modelId="{39F10F87-659D-4566-9E59-8143B3355AB7}" type="presParOf" srcId="{972AAA11-6AFD-4559-AC42-D0D6784A447C}" destId="{B2E5E1B1-A0A5-43C3-99F1-7C3E96738EA6}" srcOrd="0" destOrd="0" presId="urn:microsoft.com/office/officeart/2005/8/layout/target1"/>
    <dgm:cxn modelId="{1E1B6EBE-4035-46E0-B336-AFD76AF6A1D1}" type="presParOf" srcId="{972AAA11-6AFD-4559-AC42-D0D6784A447C}" destId="{554AB8F2-64A2-4C02-A68B-CC82C51A815D}" srcOrd="1" destOrd="0" presId="urn:microsoft.com/office/officeart/2005/8/layout/target1"/>
    <dgm:cxn modelId="{EB780A62-24E3-4756-BBDC-EC74922B7854}" type="presParOf" srcId="{972AAA11-6AFD-4559-AC42-D0D6784A447C}" destId="{8FBB5D1E-F98F-4488-B0A5-5AD4C38D9341}" srcOrd="2" destOrd="0" presId="urn:microsoft.com/office/officeart/2005/8/layout/target1"/>
    <dgm:cxn modelId="{5BAC4691-B3D9-40E3-9890-13F213C15197}" type="presParOf" srcId="{972AAA11-6AFD-4559-AC42-D0D6784A447C}" destId="{C1C842B7-1B5A-4EB9-8911-E5FF4939DACC}" srcOrd="3" destOrd="0" presId="urn:microsoft.com/office/officeart/2005/8/layout/target1"/>
    <dgm:cxn modelId="{9A4F9CF8-C1D7-4B0E-BBA3-7989947D6EEF}" type="presParOf" srcId="{972AAA11-6AFD-4559-AC42-D0D6784A447C}" destId="{C7FBA1C3-04E0-4AE2-823F-7FE1BF2362B3}" srcOrd="4" destOrd="0" presId="urn:microsoft.com/office/officeart/2005/8/layout/target1"/>
    <dgm:cxn modelId="{251FD352-5296-42C5-81FB-6B7A6389F2D2}" type="presParOf" srcId="{972AAA11-6AFD-4559-AC42-D0D6784A447C}" destId="{D5A7A6DC-536D-490C-9496-90B6F65DC73A}" srcOrd="5" destOrd="0" presId="urn:microsoft.com/office/officeart/2005/8/layout/target1"/>
    <dgm:cxn modelId="{3BE9A85D-3685-47DE-A71F-777B8AD6A4B2}" type="presParOf" srcId="{972AAA11-6AFD-4559-AC42-D0D6784A447C}" destId="{8C9C938E-E9C4-4574-ADF3-83CA79DB4EB4}" srcOrd="6" destOrd="0" presId="urn:microsoft.com/office/officeart/2005/8/layout/target1"/>
    <dgm:cxn modelId="{A5B6C92B-AB5F-422E-8F01-B212B97CBB8E}" type="presParOf" srcId="{972AAA11-6AFD-4559-AC42-D0D6784A447C}" destId="{17F96902-91AE-4F80-96F7-4897CCB733EF}"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AEA6C5-ABDC-4928-A087-F9D45113C59C}"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200CB23A-50DE-4D5D-81E1-4AC70B6186BA}">
      <dgm:prSet phldrT="[Text]" custT="1"/>
      <dgm:spPr>
        <a:solidFill>
          <a:srgbClr val="91B0BD"/>
        </a:solidFill>
        <a:ln w="50800">
          <a:solidFill>
            <a:schemeClr val="tx1"/>
          </a:solidFill>
        </a:ln>
      </dgm:spPr>
      <dgm:t>
        <a:bodyPr/>
        <a:lstStyle/>
        <a:p>
          <a:r>
            <a:rPr lang="en-US" sz="1600" dirty="0" smtClean="0"/>
            <a:t>  </a:t>
          </a:r>
          <a:r>
            <a:rPr lang="en-US" sz="2000" b="1" dirty="0" smtClean="0">
              <a:effectLst>
                <a:outerShdw blurRad="38100" dist="38100" dir="2700000" algn="tl">
                  <a:srgbClr val="000000">
                    <a:alpha val="43137"/>
                  </a:srgbClr>
                </a:outerShdw>
              </a:effectLst>
            </a:rPr>
            <a:t>Department </a:t>
          </a:r>
        </a:p>
        <a:p>
          <a:r>
            <a:rPr lang="en-US" sz="2000" b="1" dirty="0" smtClean="0">
              <a:effectLst>
                <a:outerShdw blurRad="38100" dist="38100" dir="2700000" algn="tl">
                  <a:srgbClr val="000000">
                    <a:alpha val="43137"/>
                  </a:srgbClr>
                </a:outerShdw>
              </a:effectLst>
            </a:rPr>
            <a:t>of </a:t>
          </a:r>
        </a:p>
        <a:p>
          <a:r>
            <a:rPr lang="en-US" sz="2000" b="1" dirty="0" smtClean="0">
              <a:effectLst>
                <a:outerShdw blurRad="38100" dist="38100" dir="2700000" algn="tl">
                  <a:srgbClr val="000000">
                    <a:alpha val="43137"/>
                  </a:srgbClr>
                </a:outerShdw>
              </a:effectLst>
            </a:rPr>
            <a:t>Energy</a:t>
          </a:r>
          <a:endParaRPr lang="en-US" sz="2000" b="1" dirty="0">
            <a:effectLst>
              <a:outerShdw blurRad="38100" dist="38100" dir="2700000" algn="tl">
                <a:srgbClr val="000000">
                  <a:alpha val="43137"/>
                </a:srgbClr>
              </a:outerShdw>
            </a:effectLst>
          </a:endParaRPr>
        </a:p>
      </dgm:t>
    </dgm:pt>
    <dgm:pt modelId="{FC4002F9-7810-46A5-B5A6-4C215DC58E3A}" type="parTrans" cxnId="{BCE9BF0B-3758-4DDE-B8F0-FA5FF5B87C2D}">
      <dgm:prSet/>
      <dgm:spPr/>
      <dgm:t>
        <a:bodyPr/>
        <a:lstStyle/>
        <a:p>
          <a:endParaRPr lang="en-US"/>
        </a:p>
      </dgm:t>
    </dgm:pt>
    <dgm:pt modelId="{CBE68C8E-F8DF-4989-88EB-249F5E5072C6}" type="sibTrans" cxnId="{BCE9BF0B-3758-4DDE-B8F0-FA5FF5B87C2D}">
      <dgm:prSet/>
      <dgm:spPr/>
      <dgm:t>
        <a:bodyPr/>
        <a:lstStyle/>
        <a:p>
          <a:endParaRPr lang="en-US"/>
        </a:p>
      </dgm:t>
    </dgm:pt>
    <dgm:pt modelId="{6E256376-0483-4E0C-B353-4D480AEF9BBC}">
      <dgm:prSet phldrT="[Text]" custT="1"/>
      <dgm:spPr>
        <a:solidFill>
          <a:srgbClr val="C19967"/>
        </a:solidFill>
        <a:ln w="50800"/>
      </dgm:spPr>
      <dgm:t>
        <a:bodyPr/>
        <a:lstStyle/>
        <a:p>
          <a:r>
            <a:rPr lang="en-US" sz="1600" dirty="0" smtClean="0"/>
            <a:t>  </a:t>
          </a:r>
          <a:r>
            <a:rPr lang="en-US" sz="2800" b="1" dirty="0" smtClean="0">
              <a:effectLst>
                <a:outerShdw blurRad="38100" dist="38100" dir="2700000" algn="tl">
                  <a:srgbClr val="000000">
                    <a:alpha val="43137"/>
                  </a:srgbClr>
                </a:outerShdw>
              </a:effectLst>
            </a:rPr>
            <a:t>NLCD</a:t>
          </a:r>
          <a:endParaRPr lang="en-US" sz="2800" b="1" dirty="0">
            <a:effectLst>
              <a:outerShdw blurRad="38100" dist="38100" dir="2700000" algn="tl">
                <a:srgbClr val="000000">
                  <a:alpha val="43137"/>
                </a:srgbClr>
              </a:outerShdw>
            </a:effectLst>
          </a:endParaRPr>
        </a:p>
      </dgm:t>
    </dgm:pt>
    <dgm:pt modelId="{C94A6F13-B79D-4ED7-A211-6C851735FC47}" type="parTrans" cxnId="{24006C77-5E18-494E-82BC-A5AB89784EEB}">
      <dgm:prSet/>
      <dgm:spPr/>
      <dgm:t>
        <a:bodyPr/>
        <a:lstStyle/>
        <a:p>
          <a:endParaRPr lang="en-US"/>
        </a:p>
      </dgm:t>
    </dgm:pt>
    <dgm:pt modelId="{81920182-684B-40B7-B0EC-1E07CC6708D6}" type="sibTrans" cxnId="{24006C77-5E18-494E-82BC-A5AB89784EEB}">
      <dgm:prSet/>
      <dgm:spPr/>
      <dgm:t>
        <a:bodyPr/>
        <a:lstStyle/>
        <a:p>
          <a:endParaRPr lang="en-US"/>
        </a:p>
      </dgm:t>
    </dgm:pt>
    <dgm:pt modelId="{7D0DB312-F2D3-4784-A497-807D6013C379}">
      <dgm:prSet phldrT="[Text]"/>
      <dgm:spPr>
        <a:solidFill>
          <a:srgbClr val="66A48B"/>
        </a:solidFill>
        <a:ln w="50800"/>
      </dgm:spPr>
      <dgm:t>
        <a:bodyPr/>
        <a:lstStyle/>
        <a:p>
          <a:r>
            <a:rPr lang="en-US" dirty="0" smtClean="0"/>
            <a:t> </a:t>
          </a:r>
          <a:r>
            <a:rPr lang="en-US" b="1" dirty="0" smtClean="0">
              <a:effectLst>
                <a:outerShdw blurRad="38100" dist="38100" dir="2700000" algn="tl">
                  <a:srgbClr val="000000">
                    <a:alpha val="43137"/>
                  </a:srgbClr>
                </a:outerShdw>
              </a:effectLst>
            </a:rPr>
            <a:t>assess solar-augment potential of fossil-fired power plants</a:t>
          </a:r>
          <a:endParaRPr lang="en-US" b="1" dirty="0">
            <a:effectLst>
              <a:outerShdw blurRad="38100" dist="38100" dir="2700000" algn="tl">
                <a:srgbClr val="000000">
                  <a:alpha val="43137"/>
                </a:srgbClr>
              </a:outerShdw>
            </a:effectLst>
          </a:endParaRPr>
        </a:p>
      </dgm:t>
    </dgm:pt>
    <dgm:pt modelId="{AF3A116A-B0D4-42C5-9C92-56F5C7C45CB5}" type="parTrans" cxnId="{636147F8-0130-46B8-ACF4-84AC619EF94A}">
      <dgm:prSet/>
      <dgm:spPr/>
      <dgm:t>
        <a:bodyPr/>
        <a:lstStyle/>
        <a:p>
          <a:endParaRPr lang="en-US"/>
        </a:p>
      </dgm:t>
    </dgm:pt>
    <dgm:pt modelId="{874BD419-7881-4D5B-98F6-6D74DC0A68C5}" type="sibTrans" cxnId="{636147F8-0130-46B8-ACF4-84AC619EF94A}">
      <dgm:prSet/>
      <dgm:spPr/>
      <dgm:t>
        <a:bodyPr/>
        <a:lstStyle/>
        <a:p>
          <a:endParaRPr lang="en-US"/>
        </a:p>
      </dgm:t>
    </dgm:pt>
    <dgm:pt modelId="{4BA18E1A-8CA4-4869-91E3-86E7A4CF9E08}" type="pres">
      <dgm:prSet presAssocID="{73AEA6C5-ABDC-4928-A087-F9D45113C59C}" presName="diagram" presStyleCnt="0">
        <dgm:presLayoutVars>
          <dgm:dir/>
          <dgm:resizeHandles val="exact"/>
        </dgm:presLayoutVars>
      </dgm:prSet>
      <dgm:spPr/>
      <dgm:t>
        <a:bodyPr/>
        <a:lstStyle/>
        <a:p>
          <a:endParaRPr lang="en-US"/>
        </a:p>
      </dgm:t>
    </dgm:pt>
    <dgm:pt modelId="{74BC8F71-0FD9-4170-811E-C64A0D65300C}" type="pres">
      <dgm:prSet presAssocID="{200CB23A-50DE-4D5D-81E1-4AC70B6186BA}" presName="node" presStyleLbl="node1" presStyleIdx="0" presStyleCnt="3">
        <dgm:presLayoutVars>
          <dgm:bulletEnabled val="1"/>
        </dgm:presLayoutVars>
      </dgm:prSet>
      <dgm:spPr/>
      <dgm:t>
        <a:bodyPr/>
        <a:lstStyle/>
        <a:p>
          <a:endParaRPr lang="en-US"/>
        </a:p>
      </dgm:t>
    </dgm:pt>
    <dgm:pt modelId="{B2B84CB8-396C-45C2-87F4-E35A87DA7149}" type="pres">
      <dgm:prSet presAssocID="{CBE68C8E-F8DF-4989-88EB-249F5E5072C6}" presName="sibTrans" presStyleCnt="0"/>
      <dgm:spPr/>
    </dgm:pt>
    <dgm:pt modelId="{04731667-8A6F-4BF6-BF4D-FCF11B5A0863}" type="pres">
      <dgm:prSet presAssocID="{6E256376-0483-4E0C-B353-4D480AEF9BBC}" presName="node" presStyleLbl="node1" presStyleIdx="1" presStyleCnt="3">
        <dgm:presLayoutVars>
          <dgm:bulletEnabled val="1"/>
        </dgm:presLayoutVars>
      </dgm:prSet>
      <dgm:spPr/>
      <dgm:t>
        <a:bodyPr/>
        <a:lstStyle/>
        <a:p>
          <a:endParaRPr lang="en-US"/>
        </a:p>
      </dgm:t>
    </dgm:pt>
    <dgm:pt modelId="{486FD0EE-5D52-41B3-ADBC-6D8BCCCEEED2}" type="pres">
      <dgm:prSet presAssocID="{81920182-684B-40B7-B0EC-1E07CC6708D6}" presName="sibTrans" presStyleCnt="0"/>
      <dgm:spPr/>
    </dgm:pt>
    <dgm:pt modelId="{8BC764A8-7AFC-4343-93E8-BC3A12F584A8}" type="pres">
      <dgm:prSet presAssocID="{7D0DB312-F2D3-4784-A497-807D6013C379}" presName="node" presStyleLbl="node1" presStyleIdx="2" presStyleCnt="3">
        <dgm:presLayoutVars>
          <dgm:bulletEnabled val="1"/>
        </dgm:presLayoutVars>
      </dgm:prSet>
      <dgm:spPr/>
      <dgm:t>
        <a:bodyPr/>
        <a:lstStyle/>
        <a:p>
          <a:endParaRPr lang="en-US"/>
        </a:p>
      </dgm:t>
    </dgm:pt>
  </dgm:ptLst>
  <dgm:cxnLst>
    <dgm:cxn modelId="{6C41683C-75FC-428B-9C12-621C65DDEB24}" type="presOf" srcId="{7D0DB312-F2D3-4784-A497-807D6013C379}" destId="{8BC764A8-7AFC-4343-93E8-BC3A12F584A8}" srcOrd="0" destOrd="0" presId="urn:microsoft.com/office/officeart/2005/8/layout/default#2"/>
    <dgm:cxn modelId="{BCE9BF0B-3758-4DDE-B8F0-FA5FF5B87C2D}" srcId="{73AEA6C5-ABDC-4928-A087-F9D45113C59C}" destId="{200CB23A-50DE-4D5D-81E1-4AC70B6186BA}" srcOrd="0" destOrd="0" parTransId="{FC4002F9-7810-46A5-B5A6-4C215DC58E3A}" sibTransId="{CBE68C8E-F8DF-4989-88EB-249F5E5072C6}"/>
    <dgm:cxn modelId="{552EE675-33DA-4988-92A2-6AB1DF0AE9C9}" type="presOf" srcId="{200CB23A-50DE-4D5D-81E1-4AC70B6186BA}" destId="{74BC8F71-0FD9-4170-811E-C64A0D65300C}" srcOrd="0" destOrd="0" presId="urn:microsoft.com/office/officeart/2005/8/layout/default#2"/>
    <dgm:cxn modelId="{A7C2562B-9DDC-49B9-A916-872A040DDFC1}" type="presOf" srcId="{6E256376-0483-4E0C-B353-4D480AEF9BBC}" destId="{04731667-8A6F-4BF6-BF4D-FCF11B5A0863}" srcOrd="0" destOrd="0" presId="urn:microsoft.com/office/officeart/2005/8/layout/default#2"/>
    <dgm:cxn modelId="{FB1435E6-BEDD-4880-8CF6-A79A8699CBC6}" type="presOf" srcId="{73AEA6C5-ABDC-4928-A087-F9D45113C59C}" destId="{4BA18E1A-8CA4-4869-91E3-86E7A4CF9E08}" srcOrd="0" destOrd="0" presId="urn:microsoft.com/office/officeart/2005/8/layout/default#2"/>
    <dgm:cxn modelId="{636147F8-0130-46B8-ACF4-84AC619EF94A}" srcId="{73AEA6C5-ABDC-4928-A087-F9D45113C59C}" destId="{7D0DB312-F2D3-4784-A497-807D6013C379}" srcOrd="2" destOrd="0" parTransId="{AF3A116A-B0D4-42C5-9C92-56F5C7C45CB5}" sibTransId="{874BD419-7881-4D5B-98F6-6D74DC0A68C5}"/>
    <dgm:cxn modelId="{24006C77-5E18-494E-82BC-A5AB89784EEB}" srcId="{73AEA6C5-ABDC-4928-A087-F9D45113C59C}" destId="{6E256376-0483-4E0C-B353-4D480AEF9BBC}" srcOrd="1" destOrd="0" parTransId="{C94A6F13-B79D-4ED7-A211-6C851735FC47}" sibTransId="{81920182-684B-40B7-B0EC-1E07CC6708D6}"/>
    <dgm:cxn modelId="{25E43909-500F-4C35-BD34-67E3E2758459}" type="presParOf" srcId="{4BA18E1A-8CA4-4869-91E3-86E7A4CF9E08}" destId="{74BC8F71-0FD9-4170-811E-C64A0D65300C}" srcOrd="0" destOrd="0" presId="urn:microsoft.com/office/officeart/2005/8/layout/default#2"/>
    <dgm:cxn modelId="{768BB6C4-0BDC-4A70-9C25-956E19E0A033}" type="presParOf" srcId="{4BA18E1A-8CA4-4869-91E3-86E7A4CF9E08}" destId="{B2B84CB8-396C-45C2-87F4-E35A87DA7149}" srcOrd="1" destOrd="0" presId="urn:microsoft.com/office/officeart/2005/8/layout/default#2"/>
    <dgm:cxn modelId="{3D3D1534-87E8-4113-8115-034C5248D075}" type="presParOf" srcId="{4BA18E1A-8CA4-4869-91E3-86E7A4CF9E08}" destId="{04731667-8A6F-4BF6-BF4D-FCF11B5A0863}" srcOrd="2" destOrd="0" presId="urn:microsoft.com/office/officeart/2005/8/layout/default#2"/>
    <dgm:cxn modelId="{F95B756C-F04B-4E67-9E04-27FF79BA9EB6}" type="presParOf" srcId="{4BA18E1A-8CA4-4869-91E3-86E7A4CF9E08}" destId="{486FD0EE-5D52-41B3-ADBC-6D8BCCCEEED2}" srcOrd="3" destOrd="0" presId="urn:microsoft.com/office/officeart/2005/8/layout/default#2"/>
    <dgm:cxn modelId="{31097E7C-DCCC-4DB5-9247-70CDD9228004}" type="presParOf" srcId="{4BA18E1A-8CA4-4869-91E3-86E7A4CF9E08}" destId="{8BC764A8-7AFC-4343-93E8-BC3A12F584A8}" srcOrd="4" destOrd="0" presId="urn:microsoft.com/office/officeart/2005/8/layout/defaul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AEA6C5-ABDC-4928-A087-F9D45113C59C}"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200CB23A-50DE-4D5D-81E1-4AC70B6186BA}">
      <dgm:prSet phldrT="[Text]" custT="1"/>
      <dgm:spPr>
        <a:solidFill>
          <a:srgbClr val="91B0BD"/>
        </a:solidFill>
        <a:ln w="50800">
          <a:solidFill>
            <a:schemeClr val="tx1"/>
          </a:solidFill>
        </a:ln>
      </dgm:spPr>
      <dgm:t>
        <a:bodyPr/>
        <a:lstStyle/>
        <a:p>
          <a:r>
            <a:rPr lang="en-US" sz="1600" dirty="0" smtClean="0"/>
            <a:t>  </a:t>
          </a:r>
          <a:r>
            <a:rPr lang="en-US" sz="2000" b="1" dirty="0" smtClean="0">
              <a:effectLst>
                <a:outerShdw blurRad="38100" dist="38100" dir="2700000" algn="tl">
                  <a:srgbClr val="000000">
                    <a:alpha val="43137"/>
                  </a:srgbClr>
                </a:outerShdw>
              </a:effectLst>
            </a:rPr>
            <a:t>Environmental Protection Agency</a:t>
          </a:r>
          <a:endParaRPr lang="en-US" sz="2000" b="1" dirty="0">
            <a:effectLst>
              <a:outerShdw blurRad="38100" dist="38100" dir="2700000" algn="tl">
                <a:srgbClr val="000000">
                  <a:alpha val="43137"/>
                </a:srgbClr>
              </a:outerShdw>
            </a:effectLst>
          </a:endParaRPr>
        </a:p>
      </dgm:t>
    </dgm:pt>
    <dgm:pt modelId="{FC4002F9-7810-46A5-B5A6-4C215DC58E3A}" type="parTrans" cxnId="{BCE9BF0B-3758-4DDE-B8F0-FA5FF5B87C2D}">
      <dgm:prSet/>
      <dgm:spPr/>
      <dgm:t>
        <a:bodyPr/>
        <a:lstStyle/>
        <a:p>
          <a:endParaRPr lang="en-US"/>
        </a:p>
      </dgm:t>
    </dgm:pt>
    <dgm:pt modelId="{CBE68C8E-F8DF-4989-88EB-249F5E5072C6}" type="sibTrans" cxnId="{BCE9BF0B-3758-4DDE-B8F0-FA5FF5B87C2D}">
      <dgm:prSet/>
      <dgm:spPr/>
      <dgm:t>
        <a:bodyPr/>
        <a:lstStyle/>
        <a:p>
          <a:endParaRPr lang="en-US"/>
        </a:p>
      </dgm:t>
    </dgm:pt>
    <dgm:pt modelId="{6E256376-0483-4E0C-B353-4D480AEF9BBC}">
      <dgm:prSet phldrT="[Text]" custT="1"/>
      <dgm:spPr>
        <a:solidFill>
          <a:srgbClr val="C19967"/>
        </a:solidFill>
        <a:ln w="50800"/>
      </dgm:spPr>
      <dgm:t>
        <a:bodyPr/>
        <a:lstStyle/>
        <a:p>
          <a:r>
            <a:rPr lang="en-US" sz="1600" dirty="0" smtClean="0"/>
            <a:t>  </a:t>
          </a:r>
          <a:r>
            <a:rPr lang="en-US" sz="2800" b="1" dirty="0" smtClean="0"/>
            <a:t>MTBS</a:t>
          </a:r>
          <a:endParaRPr lang="en-US" sz="2800" b="1" dirty="0"/>
        </a:p>
      </dgm:t>
    </dgm:pt>
    <dgm:pt modelId="{C94A6F13-B79D-4ED7-A211-6C851735FC47}" type="parTrans" cxnId="{24006C77-5E18-494E-82BC-A5AB89784EEB}">
      <dgm:prSet/>
      <dgm:spPr/>
      <dgm:t>
        <a:bodyPr/>
        <a:lstStyle/>
        <a:p>
          <a:endParaRPr lang="en-US"/>
        </a:p>
      </dgm:t>
    </dgm:pt>
    <dgm:pt modelId="{81920182-684B-40B7-B0EC-1E07CC6708D6}" type="sibTrans" cxnId="{24006C77-5E18-494E-82BC-A5AB89784EEB}">
      <dgm:prSet/>
      <dgm:spPr/>
      <dgm:t>
        <a:bodyPr/>
        <a:lstStyle/>
        <a:p>
          <a:endParaRPr lang="en-US"/>
        </a:p>
      </dgm:t>
    </dgm:pt>
    <dgm:pt modelId="{7D0DB312-F2D3-4784-A497-807D6013C379}">
      <dgm:prSet phldrT="[Text]" custT="1"/>
      <dgm:spPr>
        <a:solidFill>
          <a:srgbClr val="66A48B"/>
        </a:solidFill>
        <a:ln w="50800"/>
      </dgm:spPr>
      <dgm:t>
        <a:bodyPr/>
        <a:lstStyle/>
        <a:p>
          <a:r>
            <a:rPr lang="en-US" sz="1600" dirty="0" smtClean="0"/>
            <a:t> </a:t>
          </a:r>
          <a:r>
            <a:rPr lang="en-US" sz="1600" b="1" dirty="0" smtClean="0"/>
            <a:t>damage caused by wildfires; land area burned by wildfires</a:t>
          </a:r>
          <a:endParaRPr lang="en-US" sz="1600" b="1" dirty="0"/>
        </a:p>
      </dgm:t>
    </dgm:pt>
    <dgm:pt modelId="{AF3A116A-B0D4-42C5-9C92-56F5C7C45CB5}" type="parTrans" cxnId="{636147F8-0130-46B8-ACF4-84AC619EF94A}">
      <dgm:prSet/>
      <dgm:spPr/>
      <dgm:t>
        <a:bodyPr/>
        <a:lstStyle/>
        <a:p>
          <a:endParaRPr lang="en-US"/>
        </a:p>
      </dgm:t>
    </dgm:pt>
    <dgm:pt modelId="{874BD419-7881-4D5B-98F6-6D74DC0A68C5}" type="sibTrans" cxnId="{636147F8-0130-46B8-ACF4-84AC619EF94A}">
      <dgm:prSet/>
      <dgm:spPr/>
      <dgm:t>
        <a:bodyPr/>
        <a:lstStyle/>
        <a:p>
          <a:endParaRPr lang="en-US"/>
        </a:p>
      </dgm:t>
    </dgm:pt>
    <dgm:pt modelId="{4BA18E1A-8CA4-4869-91E3-86E7A4CF9E08}" type="pres">
      <dgm:prSet presAssocID="{73AEA6C5-ABDC-4928-A087-F9D45113C59C}" presName="diagram" presStyleCnt="0">
        <dgm:presLayoutVars>
          <dgm:dir/>
          <dgm:resizeHandles val="exact"/>
        </dgm:presLayoutVars>
      </dgm:prSet>
      <dgm:spPr/>
      <dgm:t>
        <a:bodyPr/>
        <a:lstStyle/>
        <a:p>
          <a:endParaRPr lang="en-US"/>
        </a:p>
      </dgm:t>
    </dgm:pt>
    <dgm:pt modelId="{74BC8F71-0FD9-4170-811E-C64A0D65300C}" type="pres">
      <dgm:prSet presAssocID="{200CB23A-50DE-4D5D-81E1-4AC70B6186BA}" presName="node" presStyleLbl="node1" presStyleIdx="0" presStyleCnt="3">
        <dgm:presLayoutVars>
          <dgm:bulletEnabled val="1"/>
        </dgm:presLayoutVars>
      </dgm:prSet>
      <dgm:spPr/>
      <dgm:t>
        <a:bodyPr/>
        <a:lstStyle/>
        <a:p>
          <a:endParaRPr lang="en-US"/>
        </a:p>
      </dgm:t>
    </dgm:pt>
    <dgm:pt modelId="{B2B84CB8-396C-45C2-87F4-E35A87DA7149}" type="pres">
      <dgm:prSet presAssocID="{CBE68C8E-F8DF-4989-88EB-249F5E5072C6}" presName="sibTrans" presStyleCnt="0"/>
      <dgm:spPr/>
    </dgm:pt>
    <dgm:pt modelId="{04731667-8A6F-4BF6-BF4D-FCF11B5A0863}" type="pres">
      <dgm:prSet presAssocID="{6E256376-0483-4E0C-B353-4D480AEF9BBC}" presName="node" presStyleLbl="node1" presStyleIdx="1" presStyleCnt="3">
        <dgm:presLayoutVars>
          <dgm:bulletEnabled val="1"/>
        </dgm:presLayoutVars>
      </dgm:prSet>
      <dgm:spPr/>
      <dgm:t>
        <a:bodyPr/>
        <a:lstStyle/>
        <a:p>
          <a:endParaRPr lang="en-US"/>
        </a:p>
      </dgm:t>
    </dgm:pt>
    <dgm:pt modelId="{486FD0EE-5D52-41B3-ADBC-6D8BCCCEEED2}" type="pres">
      <dgm:prSet presAssocID="{81920182-684B-40B7-B0EC-1E07CC6708D6}" presName="sibTrans" presStyleCnt="0"/>
      <dgm:spPr/>
    </dgm:pt>
    <dgm:pt modelId="{8BC764A8-7AFC-4343-93E8-BC3A12F584A8}" type="pres">
      <dgm:prSet presAssocID="{7D0DB312-F2D3-4784-A497-807D6013C379}" presName="node" presStyleLbl="node1" presStyleIdx="2" presStyleCnt="3">
        <dgm:presLayoutVars>
          <dgm:bulletEnabled val="1"/>
        </dgm:presLayoutVars>
      </dgm:prSet>
      <dgm:spPr/>
      <dgm:t>
        <a:bodyPr/>
        <a:lstStyle/>
        <a:p>
          <a:endParaRPr lang="en-US"/>
        </a:p>
      </dgm:t>
    </dgm:pt>
  </dgm:ptLst>
  <dgm:cxnLst>
    <dgm:cxn modelId="{48014152-1D40-4E3E-ADDE-23637D1D4CE7}" type="presOf" srcId="{73AEA6C5-ABDC-4928-A087-F9D45113C59C}" destId="{4BA18E1A-8CA4-4869-91E3-86E7A4CF9E08}" srcOrd="0" destOrd="0" presId="urn:microsoft.com/office/officeart/2005/8/layout/default#3"/>
    <dgm:cxn modelId="{98A974A3-CD01-4236-8918-2166E009A40F}" type="presOf" srcId="{200CB23A-50DE-4D5D-81E1-4AC70B6186BA}" destId="{74BC8F71-0FD9-4170-811E-C64A0D65300C}" srcOrd="0" destOrd="0" presId="urn:microsoft.com/office/officeart/2005/8/layout/default#3"/>
    <dgm:cxn modelId="{636147F8-0130-46B8-ACF4-84AC619EF94A}" srcId="{73AEA6C5-ABDC-4928-A087-F9D45113C59C}" destId="{7D0DB312-F2D3-4784-A497-807D6013C379}" srcOrd="2" destOrd="0" parTransId="{AF3A116A-B0D4-42C5-9C92-56F5C7C45CB5}" sibTransId="{874BD419-7881-4D5B-98F6-6D74DC0A68C5}"/>
    <dgm:cxn modelId="{24006C77-5E18-494E-82BC-A5AB89784EEB}" srcId="{73AEA6C5-ABDC-4928-A087-F9D45113C59C}" destId="{6E256376-0483-4E0C-B353-4D480AEF9BBC}" srcOrd="1" destOrd="0" parTransId="{C94A6F13-B79D-4ED7-A211-6C851735FC47}" sibTransId="{81920182-684B-40B7-B0EC-1E07CC6708D6}"/>
    <dgm:cxn modelId="{70380121-00F9-42FA-B185-166020A25FB9}" type="presOf" srcId="{7D0DB312-F2D3-4784-A497-807D6013C379}" destId="{8BC764A8-7AFC-4343-93E8-BC3A12F584A8}" srcOrd="0" destOrd="0" presId="urn:microsoft.com/office/officeart/2005/8/layout/default#3"/>
    <dgm:cxn modelId="{0D2B1970-025F-4011-9E85-56292D7D6BFF}" type="presOf" srcId="{6E256376-0483-4E0C-B353-4D480AEF9BBC}" destId="{04731667-8A6F-4BF6-BF4D-FCF11B5A0863}" srcOrd="0" destOrd="0" presId="urn:microsoft.com/office/officeart/2005/8/layout/default#3"/>
    <dgm:cxn modelId="{BCE9BF0B-3758-4DDE-B8F0-FA5FF5B87C2D}" srcId="{73AEA6C5-ABDC-4928-A087-F9D45113C59C}" destId="{200CB23A-50DE-4D5D-81E1-4AC70B6186BA}" srcOrd="0" destOrd="0" parTransId="{FC4002F9-7810-46A5-B5A6-4C215DC58E3A}" sibTransId="{CBE68C8E-F8DF-4989-88EB-249F5E5072C6}"/>
    <dgm:cxn modelId="{1D30DF57-469D-49B2-8237-F261751DAE5A}" type="presParOf" srcId="{4BA18E1A-8CA4-4869-91E3-86E7A4CF9E08}" destId="{74BC8F71-0FD9-4170-811E-C64A0D65300C}" srcOrd="0" destOrd="0" presId="urn:microsoft.com/office/officeart/2005/8/layout/default#3"/>
    <dgm:cxn modelId="{58744CBB-8451-486D-AF85-18AE9E87C4BD}" type="presParOf" srcId="{4BA18E1A-8CA4-4869-91E3-86E7A4CF9E08}" destId="{B2B84CB8-396C-45C2-87F4-E35A87DA7149}" srcOrd="1" destOrd="0" presId="urn:microsoft.com/office/officeart/2005/8/layout/default#3"/>
    <dgm:cxn modelId="{213DD3EC-7B63-4BBC-BE9E-41FDC5BA3B81}" type="presParOf" srcId="{4BA18E1A-8CA4-4869-91E3-86E7A4CF9E08}" destId="{04731667-8A6F-4BF6-BF4D-FCF11B5A0863}" srcOrd="2" destOrd="0" presId="urn:microsoft.com/office/officeart/2005/8/layout/default#3"/>
    <dgm:cxn modelId="{AC6F15B1-0462-4C45-A0F7-B8E7E47450B1}" type="presParOf" srcId="{4BA18E1A-8CA4-4869-91E3-86E7A4CF9E08}" destId="{486FD0EE-5D52-41B3-ADBC-6D8BCCCEEED2}" srcOrd="3" destOrd="0" presId="urn:microsoft.com/office/officeart/2005/8/layout/default#3"/>
    <dgm:cxn modelId="{DAE2C3D7-37AA-4BC4-97C9-A364E7E83A40}" type="presParOf" srcId="{4BA18E1A-8CA4-4869-91E3-86E7A4CF9E08}" destId="{8BC764A8-7AFC-4343-93E8-BC3A12F584A8}" srcOrd="4" destOrd="0" presId="urn:microsoft.com/office/officeart/2005/8/layout/defaul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AEA6C5-ABDC-4928-A087-F9D45113C59C}" type="doc">
      <dgm:prSet loTypeId="urn:microsoft.com/office/officeart/2005/8/layout/default#4" loCatId="list" qsTypeId="urn:microsoft.com/office/officeart/2005/8/quickstyle/simple1" qsCatId="simple" csTypeId="urn:microsoft.com/office/officeart/2005/8/colors/accent1_2" csCatId="accent1" phldr="1"/>
      <dgm:spPr/>
      <dgm:t>
        <a:bodyPr/>
        <a:lstStyle/>
        <a:p>
          <a:endParaRPr lang="en-US"/>
        </a:p>
      </dgm:t>
    </dgm:pt>
    <dgm:pt modelId="{200CB23A-50DE-4D5D-81E1-4AC70B6186BA}">
      <dgm:prSet phldrT="[Text]" custT="1"/>
      <dgm:spPr>
        <a:solidFill>
          <a:srgbClr val="91B0BD"/>
        </a:solidFill>
        <a:ln w="50800">
          <a:solidFill>
            <a:schemeClr val="tx1"/>
          </a:solidFill>
        </a:ln>
      </dgm:spPr>
      <dgm:t>
        <a:bodyPr/>
        <a:lstStyle/>
        <a:p>
          <a:r>
            <a:rPr lang="en-US" sz="1600" dirty="0" smtClean="0"/>
            <a:t>  </a:t>
          </a:r>
          <a:r>
            <a:rPr lang="en-US" sz="2000" b="1" dirty="0" smtClean="0">
              <a:effectLst>
                <a:outerShdw blurRad="38100" dist="38100" dir="2700000" algn="tl">
                  <a:srgbClr val="000000">
                    <a:alpha val="43137"/>
                  </a:srgbClr>
                </a:outerShdw>
              </a:effectLst>
            </a:rPr>
            <a:t>National Wildlife Foundation</a:t>
          </a:r>
          <a:endParaRPr lang="en-US" sz="2000" b="1" dirty="0">
            <a:effectLst>
              <a:outerShdw blurRad="38100" dist="38100" dir="2700000" algn="tl">
                <a:srgbClr val="000000">
                  <a:alpha val="43137"/>
                </a:srgbClr>
              </a:outerShdw>
            </a:effectLst>
          </a:endParaRPr>
        </a:p>
      </dgm:t>
    </dgm:pt>
    <dgm:pt modelId="{FC4002F9-7810-46A5-B5A6-4C215DC58E3A}" type="parTrans" cxnId="{BCE9BF0B-3758-4DDE-B8F0-FA5FF5B87C2D}">
      <dgm:prSet/>
      <dgm:spPr/>
      <dgm:t>
        <a:bodyPr/>
        <a:lstStyle/>
        <a:p>
          <a:endParaRPr lang="en-US"/>
        </a:p>
      </dgm:t>
    </dgm:pt>
    <dgm:pt modelId="{CBE68C8E-F8DF-4989-88EB-249F5E5072C6}" type="sibTrans" cxnId="{BCE9BF0B-3758-4DDE-B8F0-FA5FF5B87C2D}">
      <dgm:prSet/>
      <dgm:spPr/>
      <dgm:t>
        <a:bodyPr/>
        <a:lstStyle/>
        <a:p>
          <a:endParaRPr lang="en-US"/>
        </a:p>
      </dgm:t>
    </dgm:pt>
    <dgm:pt modelId="{6E256376-0483-4E0C-B353-4D480AEF9BBC}">
      <dgm:prSet phldrT="[Text]" custT="1"/>
      <dgm:spPr>
        <a:solidFill>
          <a:srgbClr val="C19967"/>
        </a:solidFill>
        <a:ln w="50800"/>
      </dgm:spPr>
      <dgm:t>
        <a:bodyPr/>
        <a:lstStyle/>
        <a:p>
          <a:r>
            <a:rPr lang="en-US" sz="1600" dirty="0" smtClean="0"/>
            <a:t>  </a:t>
          </a:r>
          <a:r>
            <a:rPr lang="en-US" sz="2800" b="1" dirty="0" smtClean="0">
              <a:effectLst>
                <a:outerShdw blurRad="38100" dist="38100" dir="2700000" algn="tl">
                  <a:srgbClr val="000000">
                    <a:alpha val="43137"/>
                  </a:srgbClr>
                </a:outerShdw>
              </a:effectLst>
            </a:rPr>
            <a:t>NLCD</a:t>
          </a:r>
          <a:endParaRPr lang="en-US" sz="2800" b="1" dirty="0">
            <a:effectLst>
              <a:outerShdw blurRad="38100" dist="38100" dir="2700000" algn="tl">
                <a:srgbClr val="000000">
                  <a:alpha val="43137"/>
                </a:srgbClr>
              </a:outerShdw>
            </a:effectLst>
          </a:endParaRPr>
        </a:p>
      </dgm:t>
    </dgm:pt>
    <dgm:pt modelId="{C94A6F13-B79D-4ED7-A211-6C851735FC47}" type="parTrans" cxnId="{24006C77-5E18-494E-82BC-A5AB89784EEB}">
      <dgm:prSet/>
      <dgm:spPr/>
      <dgm:t>
        <a:bodyPr/>
        <a:lstStyle/>
        <a:p>
          <a:endParaRPr lang="en-US"/>
        </a:p>
      </dgm:t>
    </dgm:pt>
    <dgm:pt modelId="{81920182-684B-40B7-B0EC-1E07CC6708D6}" type="sibTrans" cxnId="{24006C77-5E18-494E-82BC-A5AB89784EEB}">
      <dgm:prSet/>
      <dgm:spPr/>
      <dgm:t>
        <a:bodyPr/>
        <a:lstStyle/>
        <a:p>
          <a:endParaRPr lang="en-US"/>
        </a:p>
      </dgm:t>
    </dgm:pt>
    <dgm:pt modelId="{7D0DB312-F2D3-4784-A497-807D6013C379}">
      <dgm:prSet phldrT="[Text]"/>
      <dgm:spPr>
        <a:solidFill>
          <a:srgbClr val="66A48B"/>
        </a:solidFill>
        <a:ln w="50800"/>
      </dgm:spPr>
      <dgm:t>
        <a:bodyPr/>
        <a:lstStyle/>
        <a:p>
          <a:r>
            <a:rPr lang="en-US" dirty="0" smtClean="0"/>
            <a:t> </a:t>
          </a:r>
          <a:r>
            <a:rPr lang="en-US" b="1" dirty="0" smtClean="0">
              <a:effectLst>
                <a:outerShdw blurRad="38100" dist="38100" dir="2700000" algn="tl">
                  <a:srgbClr val="000000">
                    <a:alpha val="43137"/>
                  </a:srgbClr>
                </a:outerShdw>
              </a:effectLst>
            </a:rPr>
            <a:t>determine which portions of the study area are likely subject to </a:t>
          </a:r>
          <a:r>
            <a:rPr lang="en-US" b="1" dirty="0" err="1" smtClean="0">
              <a:effectLst>
                <a:outerShdw blurRad="38100" dist="38100" dir="2700000" algn="tl">
                  <a:srgbClr val="000000">
                    <a:alpha val="43137"/>
                  </a:srgbClr>
                </a:outerShdw>
              </a:effectLst>
            </a:rPr>
            <a:t>diking</a:t>
          </a:r>
          <a:endParaRPr lang="en-US" b="1" dirty="0">
            <a:effectLst>
              <a:outerShdw blurRad="38100" dist="38100" dir="2700000" algn="tl">
                <a:srgbClr val="000000">
                  <a:alpha val="43137"/>
                </a:srgbClr>
              </a:outerShdw>
            </a:effectLst>
          </a:endParaRPr>
        </a:p>
      </dgm:t>
    </dgm:pt>
    <dgm:pt modelId="{AF3A116A-B0D4-42C5-9C92-56F5C7C45CB5}" type="parTrans" cxnId="{636147F8-0130-46B8-ACF4-84AC619EF94A}">
      <dgm:prSet/>
      <dgm:spPr/>
      <dgm:t>
        <a:bodyPr/>
        <a:lstStyle/>
        <a:p>
          <a:endParaRPr lang="en-US"/>
        </a:p>
      </dgm:t>
    </dgm:pt>
    <dgm:pt modelId="{874BD419-7881-4D5B-98F6-6D74DC0A68C5}" type="sibTrans" cxnId="{636147F8-0130-46B8-ACF4-84AC619EF94A}">
      <dgm:prSet/>
      <dgm:spPr/>
      <dgm:t>
        <a:bodyPr/>
        <a:lstStyle/>
        <a:p>
          <a:endParaRPr lang="en-US"/>
        </a:p>
      </dgm:t>
    </dgm:pt>
    <dgm:pt modelId="{4BA18E1A-8CA4-4869-91E3-86E7A4CF9E08}" type="pres">
      <dgm:prSet presAssocID="{73AEA6C5-ABDC-4928-A087-F9D45113C59C}" presName="diagram" presStyleCnt="0">
        <dgm:presLayoutVars>
          <dgm:dir/>
          <dgm:resizeHandles val="exact"/>
        </dgm:presLayoutVars>
      </dgm:prSet>
      <dgm:spPr/>
      <dgm:t>
        <a:bodyPr/>
        <a:lstStyle/>
        <a:p>
          <a:endParaRPr lang="en-US"/>
        </a:p>
      </dgm:t>
    </dgm:pt>
    <dgm:pt modelId="{74BC8F71-0FD9-4170-811E-C64A0D65300C}" type="pres">
      <dgm:prSet presAssocID="{200CB23A-50DE-4D5D-81E1-4AC70B6186BA}" presName="node" presStyleLbl="node1" presStyleIdx="0" presStyleCnt="3">
        <dgm:presLayoutVars>
          <dgm:bulletEnabled val="1"/>
        </dgm:presLayoutVars>
      </dgm:prSet>
      <dgm:spPr/>
      <dgm:t>
        <a:bodyPr/>
        <a:lstStyle/>
        <a:p>
          <a:endParaRPr lang="en-US"/>
        </a:p>
      </dgm:t>
    </dgm:pt>
    <dgm:pt modelId="{B2B84CB8-396C-45C2-87F4-E35A87DA7149}" type="pres">
      <dgm:prSet presAssocID="{CBE68C8E-F8DF-4989-88EB-249F5E5072C6}" presName="sibTrans" presStyleCnt="0"/>
      <dgm:spPr/>
    </dgm:pt>
    <dgm:pt modelId="{04731667-8A6F-4BF6-BF4D-FCF11B5A0863}" type="pres">
      <dgm:prSet presAssocID="{6E256376-0483-4E0C-B353-4D480AEF9BBC}" presName="node" presStyleLbl="node1" presStyleIdx="1" presStyleCnt="3">
        <dgm:presLayoutVars>
          <dgm:bulletEnabled val="1"/>
        </dgm:presLayoutVars>
      </dgm:prSet>
      <dgm:spPr/>
      <dgm:t>
        <a:bodyPr/>
        <a:lstStyle/>
        <a:p>
          <a:endParaRPr lang="en-US"/>
        </a:p>
      </dgm:t>
    </dgm:pt>
    <dgm:pt modelId="{486FD0EE-5D52-41B3-ADBC-6D8BCCCEEED2}" type="pres">
      <dgm:prSet presAssocID="{81920182-684B-40B7-B0EC-1E07CC6708D6}" presName="sibTrans" presStyleCnt="0"/>
      <dgm:spPr/>
    </dgm:pt>
    <dgm:pt modelId="{8BC764A8-7AFC-4343-93E8-BC3A12F584A8}" type="pres">
      <dgm:prSet presAssocID="{7D0DB312-F2D3-4784-A497-807D6013C379}" presName="node" presStyleLbl="node1" presStyleIdx="2" presStyleCnt="3">
        <dgm:presLayoutVars>
          <dgm:bulletEnabled val="1"/>
        </dgm:presLayoutVars>
      </dgm:prSet>
      <dgm:spPr/>
      <dgm:t>
        <a:bodyPr/>
        <a:lstStyle/>
        <a:p>
          <a:endParaRPr lang="en-US"/>
        </a:p>
      </dgm:t>
    </dgm:pt>
  </dgm:ptLst>
  <dgm:cxnLst>
    <dgm:cxn modelId="{BCE9BF0B-3758-4DDE-B8F0-FA5FF5B87C2D}" srcId="{73AEA6C5-ABDC-4928-A087-F9D45113C59C}" destId="{200CB23A-50DE-4D5D-81E1-4AC70B6186BA}" srcOrd="0" destOrd="0" parTransId="{FC4002F9-7810-46A5-B5A6-4C215DC58E3A}" sibTransId="{CBE68C8E-F8DF-4989-88EB-249F5E5072C6}"/>
    <dgm:cxn modelId="{45BA9879-8BC5-4F0B-BFCF-B71C08954316}" type="presOf" srcId="{7D0DB312-F2D3-4784-A497-807D6013C379}" destId="{8BC764A8-7AFC-4343-93E8-BC3A12F584A8}" srcOrd="0" destOrd="0" presId="urn:microsoft.com/office/officeart/2005/8/layout/default#4"/>
    <dgm:cxn modelId="{FAF7838D-CC72-439B-8ACF-98E5442D3489}" type="presOf" srcId="{6E256376-0483-4E0C-B353-4D480AEF9BBC}" destId="{04731667-8A6F-4BF6-BF4D-FCF11B5A0863}" srcOrd="0" destOrd="0" presId="urn:microsoft.com/office/officeart/2005/8/layout/default#4"/>
    <dgm:cxn modelId="{4586D7C8-2597-4439-9F28-C8872CCA9DE1}" type="presOf" srcId="{73AEA6C5-ABDC-4928-A087-F9D45113C59C}" destId="{4BA18E1A-8CA4-4869-91E3-86E7A4CF9E08}" srcOrd="0" destOrd="0" presId="urn:microsoft.com/office/officeart/2005/8/layout/default#4"/>
    <dgm:cxn modelId="{364F594B-B68E-407D-8FCC-869EA4FDFFC0}" type="presOf" srcId="{200CB23A-50DE-4D5D-81E1-4AC70B6186BA}" destId="{74BC8F71-0FD9-4170-811E-C64A0D65300C}" srcOrd="0" destOrd="0" presId="urn:microsoft.com/office/officeart/2005/8/layout/default#4"/>
    <dgm:cxn modelId="{24006C77-5E18-494E-82BC-A5AB89784EEB}" srcId="{73AEA6C5-ABDC-4928-A087-F9D45113C59C}" destId="{6E256376-0483-4E0C-B353-4D480AEF9BBC}" srcOrd="1" destOrd="0" parTransId="{C94A6F13-B79D-4ED7-A211-6C851735FC47}" sibTransId="{81920182-684B-40B7-B0EC-1E07CC6708D6}"/>
    <dgm:cxn modelId="{636147F8-0130-46B8-ACF4-84AC619EF94A}" srcId="{73AEA6C5-ABDC-4928-A087-F9D45113C59C}" destId="{7D0DB312-F2D3-4784-A497-807D6013C379}" srcOrd="2" destOrd="0" parTransId="{AF3A116A-B0D4-42C5-9C92-56F5C7C45CB5}" sibTransId="{874BD419-7881-4D5B-98F6-6D74DC0A68C5}"/>
    <dgm:cxn modelId="{BA2B5DA8-B699-4D8F-BEA8-666B158E8267}" type="presParOf" srcId="{4BA18E1A-8CA4-4869-91E3-86E7A4CF9E08}" destId="{74BC8F71-0FD9-4170-811E-C64A0D65300C}" srcOrd="0" destOrd="0" presId="urn:microsoft.com/office/officeart/2005/8/layout/default#4"/>
    <dgm:cxn modelId="{B487C120-D73F-4806-8F12-0AC7EA11B230}" type="presParOf" srcId="{4BA18E1A-8CA4-4869-91E3-86E7A4CF9E08}" destId="{B2B84CB8-396C-45C2-87F4-E35A87DA7149}" srcOrd="1" destOrd="0" presId="urn:microsoft.com/office/officeart/2005/8/layout/default#4"/>
    <dgm:cxn modelId="{D263CB4E-7A99-4679-A706-B73FF2C72228}" type="presParOf" srcId="{4BA18E1A-8CA4-4869-91E3-86E7A4CF9E08}" destId="{04731667-8A6F-4BF6-BF4D-FCF11B5A0863}" srcOrd="2" destOrd="0" presId="urn:microsoft.com/office/officeart/2005/8/layout/default#4"/>
    <dgm:cxn modelId="{25FAD798-EB29-4022-AE64-8B864BA418B0}" type="presParOf" srcId="{4BA18E1A-8CA4-4869-91E3-86E7A4CF9E08}" destId="{486FD0EE-5D52-41B3-ADBC-6D8BCCCEEED2}" srcOrd="3" destOrd="0" presId="urn:microsoft.com/office/officeart/2005/8/layout/default#4"/>
    <dgm:cxn modelId="{7CD7D4EA-9121-4431-973C-99792B276986}" type="presParOf" srcId="{4BA18E1A-8CA4-4869-91E3-86E7A4CF9E08}" destId="{8BC764A8-7AFC-4343-93E8-BC3A12F584A8}" srcOrd="4" destOrd="0" presId="urn:microsoft.com/office/officeart/2005/8/layout/defaul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AEA6C5-ABDC-4928-A087-F9D45113C59C}" type="doc">
      <dgm:prSet loTypeId="urn:microsoft.com/office/officeart/2005/8/layout/default#5" loCatId="list" qsTypeId="urn:microsoft.com/office/officeart/2005/8/quickstyle/simple1" qsCatId="simple" csTypeId="urn:microsoft.com/office/officeart/2005/8/colors/accent1_2" csCatId="accent1" phldr="1"/>
      <dgm:spPr/>
      <dgm:t>
        <a:bodyPr/>
        <a:lstStyle/>
        <a:p>
          <a:endParaRPr lang="en-US"/>
        </a:p>
      </dgm:t>
    </dgm:pt>
    <dgm:pt modelId="{200CB23A-50DE-4D5D-81E1-4AC70B6186BA}">
      <dgm:prSet phldrT="[Text]" custT="1"/>
      <dgm:spPr>
        <a:solidFill>
          <a:srgbClr val="91B0BD"/>
        </a:solidFill>
        <a:ln w="50800">
          <a:solidFill>
            <a:schemeClr val="tx1"/>
          </a:solidFill>
        </a:ln>
      </dgm:spPr>
      <dgm:t>
        <a:bodyPr/>
        <a:lstStyle/>
        <a:p>
          <a:r>
            <a:rPr lang="en-US" sz="2000" b="1" dirty="0" smtClean="0">
              <a:effectLst>
                <a:outerShdw blurRad="38100" dist="38100" dir="2700000" algn="tl">
                  <a:srgbClr val="000000">
                    <a:alpha val="43137"/>
                  </a:srgbClr>
                </a:outerShdw>
              </a:effectLst>
            </a:rPr>
            <a:t>Center for Global Development</a:t>
          </a:r>
          <a:endParaRPr lang="en-US" sz="2000" b="1" dirty="0">
            <a:effectLst>
              <a:outerShdw blurRad="38100" dist="38100" dir="2700000" algn="tl">
                <a:srgbClr val="000000">
                  <a:alpha val="43137"/>
                </a:srgbClr>
              </a:outerShdw>
            </a:effectLst>
          </a:endParaRPr>
        </a:p>
      </dgm:t>
    </dgm:pt>
    <dgm:pt modelId="{FC4002F9-7810-46A5-B5A6-4C215DC58E3A}" type="parTrans" cxnId="{BCE9BF0B-3758-4DDE-B8F0-FA5FF5B87C2D}">
      <dgm:prSet/>
      <dgm:spPr/>
      <dgm:t>
        <a:bodyPr/>
        <a:lstStyle/>
        <a:p>
          <a:endParaRPr lang="en-US"/>
        </a:p>
      </dgm:t>
    </dgm:pt>
    <dgm:pt modelId="{CBE68C8E-F8DF-4989-88EB-249F5E5072C6}" type="sibTrans" cxnId="{BCE9BF0B-3758-4DDE-B8F0-FA5FF5B87C2D}">
      <dgm:prSet/>
      <dgm:spPr/>
      <dgm:t>
        <a:bodyPr/>
        <a:lstStyle/>
        <a:p>
          <a:endParaRPr lang="en-US"/>
        </a:p>
      </dgm:t>
    </dgm:pt>
    <dgm:pt modelId="{6E256376-0483-4E0C-B353-4D480AEF9BBC}">
      <dgm:prSet phldrT="[Text]" custT="1"/>
      <dgm:spPr>
        <a:solidFill>
          <a:srgbClr val="C19967"/>
        </a:solidFill>
        <a:ln w="50800"/>
      </dgm:spPr>
      <dgm:t>
        <a:bodyPr/>
        <a:lstStyle/>
        <a:p>
          <a:r>
            <a:rPr lang="en-US" sz="1600" dirty="0" smtClean="0"/>
            <a:t>  </a:t>
          </a:r>
          <a:r>
            <a:rPr lang="en-US" sz="2800" b="1" dirty="0" smtClean="0">
              <a:effectLst>
                <a:outerShdw blurRad="38100" dist="38100" dir="2700000" algn="tl">
                  <a:srgbClr val="000000">
                    <a:alpha val="43137"/>
                  </a:srgbClr>
                </a:outerShdw>
              </a:effectLst>
            </a:rPr>
            <a:t>MODIS</a:t>
          </a:r>
          <a:endParaRPr lang="en-US" sz="2800" b="1" dirty="0">
            <a:effectLst>
              <a:outerShdw blurRad="38100" dist="38100" dir="2700000" algn="tl">
                <a:srgbClr val="000000">
                  <a:alpha val="43137"/>
                </a:srgbClr>
              </a:outerShdw>
            </a:effectLst>
          </a:endParaRPr>
        </a:p>
      </dgm:t>
    </dgm:pt>
    <dgm:pt modelId="{C94A6F13-B79D-4ED7-A211-6C851735FC47}" type="parTrans" cxnId="{24006C77-5E18-494E-82BC-A5AB89784EEB}">
      <dgm:prSet/>
      <dgm:spPr/>
      <dgm:t>
        <a:bodyPr/>
        <a:lstStyle/>
        <a:p>
          <a:endParaRPr lang="en-US"/>
        </a:p>
      </dgm:t>
    </dgm:pt>
    <dgm:pt modelId="{81920182-684B-40B7-B0EC-1E07CC6708D6}" type="sibTrans" cxnId="{24006C77-5E18-494E-82BC-A5AB89784EEB}">
      <dgm:prSet/>
      <dgm:spPr/>
      <dgm:t>
        <a:bodyPr/>
        <a:lstStyle/>
        <a:p>
          <a:endParaRPr lang="en-US"/>
        </a:p>
      </dgm:t>
    </dgm:pt>
    <dgm:pt modelId="{7D0DB312-F2D3-4784-A497-807D6013C379}">
      <dgm:prSet phldrT="[Text]"/>
      <dgm:spPr>
        <a:solidFill>
          <a:srgbClr val="66A48B"/>
        </a:solidFill>
        <a:ln w="50800"/>
      </dgm:spPr>
      <dgm:t>
        <a:bodyPr/>
        <a:lstStyle/>
        <a:p>
          <a:r>
            <a:rPr lang="en-US" b="1" dirty="0" smtClean="0">
              <a:effectLst>
                <a:outerShdw blurRad="38100" dist="38100" dir="2700000" algn="tl">
                  <a:srgbClr val="000000">
                    <a:alpha val="43137"/>
                  </a:srgbClr>
                </a:outerShdw>
              </a:effectLst>
            </a:rPr>
            <a:t>construction of a prototype system; Forest Monitoring for Action (FORMA)</a:t>
          </a:r>
          <a:endParaRPr lang="en-US" b="1" dirty="0">
            <a:effectLst>
              <a:outerShdw blurRad="38100" dist="38100" dir="2700000" algn="tl">
                <a:srgbClr val="000000">
                  <a:alpha val="43137"/>
                </a:srgbClr>
              </a:outerShdw>
            </a:effectLst>
          </a:endParaRPr>
        </a:p>
      </dgm:t>
    </dgm:pt>
    <dgm:pt modelId="{AF3A116A-B0D4-42C5-9C92-56F5C7C45CB5}" type="parTrans" cxnId="{636147F8-0130-46B8-ACF4-84AC619EF94A}">
      <dgm:prSet/>
      <dgm:spPr/>
      <dgm:t>
        <a:bodyPr/>
        <a:lstStyle/>
        <a:p>
          <a:endParaRPr lang="en-US"/>
        </a:p>
      </dgm:t>
    </dgm:pt>
    <dgm:pt modelId="{874BD419-7881-4D5B-98F6-6D74DC0A68C5}" type="sibTrans" cxnId="{636147F8-0130-46B8-ACF4-84AC619EF94A}">
      <dgm:prSet/>
      <dgm:spPr/>
      <dgm:t>
        <a:bodyPr/>
        <a:lstStyle/>
        <a:p>
          <a:endParaRPr lang="en-US"/>
        </a:p>
      </dgm:t>
    </dgm:pt>
    <dgm:pt modelId="{4BA18E1A-8CA4-4869-91E3-86E7A4CF9E08}" type="pres">
      <dgm:prSet presAssocID="{73AEA6C5-ABDC-4928-A087-F9D45113C59C}" presName="diagram" presStyleCnt="0">
        <dgm:presLayoutVars>
          <dgm:dir/>
          <dgm:resizeHandles val="exact"/>
        </dgm:presLayoutVars>
      </dgm:prSet>
      <dgm:spPr/>
      <dgm:t>
        <a:bodyPr/>
        <a:lstStyle/>
        <a:p>
          <a:endParaRPr lang="en-US"/>
        </a:p>
      </dgm:t>
    </dgm:pt>
    <dgm:pt modelId="{74BC8F71-0FD9-4170-811E-C64A0D65300C}" type="pres">
      <dgm:prSet presAssocID="{200CB23A-50DE-4D5D-81E1-4AC70B6186BA}" presName="node" presStyleLbl="node1" presStyleIdx="0" presStyleCnt="3">
        <dgm:presLayoutVars>
          <dgm:bulletEnabled val="1"/>
        </dgm:presLayoutVars>
      </dgm:prSet>
      <dgm:spPr/>
      <dgm:t>
        <a:bodyPr/>
        <a:lstStyle/>
        <a:p>
          <a:endParaRPr lang="en-US"/>
        </a:p>
      </dgm:t>
    </dgm:pt>
    <dgm:pt modelId="{B2B84CB8-396C-45C2-87F4-E35A87DA7149}" type="pres">
      <dgm:prSet presAssocID="{CBE68C8E-F8DF-4989-88EB-249F5E5072C6}" presName="sibTrans" presStyleCnt="0"/>
      <dgm:spPr/>
    </dgm:pt>
    <dgm:pt modelId="{04731667-8A6F-4BF6-BF4D-FCF11B5A0863}" type="pres">
      <dgm:prSet presAssocID="{6E256376-0483-4E0C-B353-4D480AEF9BBC}" presName="node" presStyleLbl="node1" presStyleIdx="1" presStyleCnt="3">
        <dgm:presLayoutVars>
          <dgm:bulletEnabled val="1"/>
        </dgm:presLayoutVars>
      </dgm:prSet>
      <dgm:spPr/>
      <dgm:t>
        <a:bodyPr/>
        <a:lstStyle/>
        <a:p>
          <a:endParaRPr lang="en-US"/>
        </a:p>
      </dgm:t>
    </dgm:pt>
    <dgm:pt modelId="{486FD0EE-5D52-41B3-ADBC-6D8BCCCEEED2}" type="pres">
      <dgm:prSet presAssocID="{81920182-684B-40B7-B0EC-1E07CC6708D6}" presName="sibTrans" presStyleCnt="0"/>
      <dgm:spPr/>
    </dgm:pt>
    <dgm:pt modelId="{8BC764A8-7AFC-4343-93E8-BC3A12F584A8}" type="pres">
      <dgm:prSet presAssocID="{7D0DB312-F2D3-4784-A497-807D6013C379}" presName="node" presStyleLbl="node1" presStyleIdx="2" presStyleCnt="3">
        <dgm:presLayoutVars>
          <dgm:bulletEnabled val="1"/>
        </dgm:presLayoutVars>
      </dgm:prSet>
      <dgm:spPr/>
      <dgm:t>
        <a:bodyPr/>
        <a:lstStyle/>
        <a:p>
          <a:endParaRPr lang="en-US"/>
        </a:p>
      </dgm:t>
    </dgm:pt>
  </dgm:ptLst>
  <dgm:cxnLst>
    <dgm:cxn modelId="{F0E68F93-2D03-40BB-875E-848DF01F39A9}" type="presOf" srcId="{73AEA6C5-ABDC-4928-A087-F9D45113C59C}" destId="{4BA18E1A-8CA4-4869-91E3-86E7A4CF9E08}" srcOrd="0" destOrd="0" presId="urn:microsoft.com/office/officeart/2005/8/layout/default#5"/>
    <dgm:cxn modelId="{636147F8-0130-46B8-ACF4-84AC619EF94A}" srcId="{73AEA6C5-ABDC-4928-A087-F9D45113C59C}" destId="{7D0DB312-F2D3-4784-A497-807D6013C379}" srcOrd="2" destOrd="0" parTransId="{AF3A116A-B0D4-42C5-9C92-56F5C7C45CB5}" sibTransId="{874BD419-7881-4D5B-98F6-6D74DC0A68C5}"/>
    <dgm:cxn modelId="{6C26F938-D3F5-4E33-BA87-4642883762D7}" type="presOf" srcId="{7D0DB312-F2D3-4784-A497-807D6013C379}" destId="{8BC764A8-7AFC-4343-93E8-BC3A12F584A8}" srcOrd="0" destOrd="0" presId="urn:microsoft.com/office/officeart/2005/8/layout/default#5"/>
    <dgm:cxn modelId="{24006C77-5E18-494E-82BC-A5AB89784EEB}" srcId="{73AEA6C5-ABDC-4928-A087-F9D45113C59C}" destId="{6E256376-0483-4E0C-B353-4D480AEF9BBC}" srcOrd="1" destOrd="0" parTransId="{C94A6F13-B79D-4ED7-A211-6C851735FC47}" sibTransId="{81920182-684B-40B7-B0EC-1E07CC6708D6}"/>
    <dgm:cxn modelId="{1BB7C67B-DCA7-4675-8316-8B67DE1143E2}" type="presOf" srcId="{200CB23A-50DE-4D5D-81E1-4AC70B6186BA}" destId="{74BC8F71-0FD9-4170-811E-C64A0D65300C}" srcOrd="0" destOrd="0" presId="urn:microsoft.com/office/officeart/2005/8/layout/default#5"/>
    <dgm:cxn modelId="{43407CC6-FD47-4953-B8CA-C2E162F0572D}" type="presOf" srcId="{6E256376-0483-4E0C-B353-4D480AEF9BBC}" destId="{04731667-8A6F-4BF6-BF4D-FCF11B5A0863}" srcOrd="0" destOrd="0" presId="urn:microsoft.com/office/officeart/2005/8/layout/default#5"/>
    <dgm:cxn modelId="{BCE9BF0B-3758-4DDE-B8F0-FA5FF5B87C2D}" srcId="{73AEA6C5-ABDC-4928-A087-F9D45113C59C}" destId="{200CB23A-50DE-4D5D-81E1-4AC70B6186BA}" srcOrd="0" destOrd="0" parTransId="{FC4002F9-7810-46A5-B5A6-4C215DC58E3A}" sibTransId="{CBE68C8E-F8DF-4989-88EB-249F5E5072C6}"/>
    <dgm:cxn modelId="{8C2A95A1-72F0-4992-8B9F-1D12098F1C47}" type="presParOf" srcId="{4BA18E1A-8CA4-4869-91E3-86E7A4CF9E08}" destId="{74BC8F71-0FD9-4170-811E-C64A0D65300C}" srcOrd="0" destOrd="0" presId="urn:microsoft.com/office/officeart/2005/8/layout/default#5"/>
    <dgm:cxn modelId="{AA57AD95-CF2D-4422-BE0B-6F7BFAB2608F}" type="presParOf" srcId="{4BA18E1A-8CA4-4869-91E3-86E7A4CF9E08}" destId="{B2B84CB8-396C-45C2-87F4-E35A87DA7149}" srcOrd="1" destOrd="0" presId="urn:microsoft.com/office/officeart/2005/8/layout/default#5"/>
    <dgm:cxn modelId="{67E3D001-78F8-4F32-9204-B8639912EB51}" type="presParOf" srcId="{4BA18E1A-8CA4-4869-91E3-86E7A4CF9E08}" destId="{04731667-8A6F-4BF6-BF4D-FCF11B5A0863}" srcOrd="2" destOrd="0" presId="urn:microsoft.com/office/officeart/2005/8/layout/default#5"/>
    <dgm:cxn modelId="{F7F86DB3-CEB8-4BB2-9C71-D590B5EB1B0B}" type="presParOf" srcId="{4BA18E1A-8CA4-4869-91E3-86E7A4CF9E08}" destId="{486FD0EE-5D52-41B3-ADBC-6D8BCCCEEED2}" srcOrd="3" destOrd="0" presId="urn:microsoft.com/office/officeart/2005/8/layout/default#5"/>
    <dgm:cxn modelId="{F192CB42-96E4-4571-9D35-B58714D59A52}" type="presParOf" srcId="{4BA18E1A-8CA4-4869-91E3-86E7A4CF9E08}" destId="{8BC764A8-7AFC-4343-93E8-BC3A12F584A8}" srcOrd="4" destOrd="0" presId="urn:microsoft.com/office/officeart/2005/8/layout/defaul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A4E53C-17C9-495B-B003-FAF5FA3DD7CA}" type="doc">
      <dgm:prSet loTypeId="urn:microsoft.com/office/officeart/2005/8/layout/default#6" loCatId="list" qsTypeId="urn:microsoft.com/office/officeart/2005/8/quickstyle/simple1" qsCatId="simple" csTypeId="urn:microsoft.com/office/officeart/2005/8/colors/accent1_2" csCatId="accent1" phldr="1"/>
      <dgm:spPr/>
      <dgm:t>
        <a:bodyPr/>
        <a:lstStyle/>
        <a:p>
          <a:endParaRPr lang="en-US"/>
        </a:p>
      </dgm:t>
    </dgm:pt>
    <dgm:pt modelId="{AB87F38D-F9F9-483B-A8C3-5D1B8D2493D0}">
      <dgm:prSet phldrT="[Text]" custT="1"/>
      <dgm:spPr>
        <a:solidFill>
          <a:srgbClr val="91B0BD"/>
        </a:solidFill>
        <a:effectLst>
          <a:outerShdw blurRad="50800" dist="50800" dir="5400000" algn="ctr" rotWithShape="0">
            <a:schemeClr val="bg1"/>
          </a:outerShdw>
        </a:effectLst>
      </dgm:spPr>
      <dgm:t>
        <a:bodyPr/>
        <a:lstStyle/>
        <a:p>
          <a:r>
            <a:rPr lang="en-US" sz="1400" b="1" i="1" dirty="0" smtClean="0">
              <a:solidFill>
                <a:schemeClr val="tx1"/>
              </a:solidFill>
            </a:rPr>
            <a:t>Interdisciplinary  Design</a:t>
          </a:r>
          <a:endParaRPr lang="en-US" sz="1400" b="1" i="1" dirty="0">
            <a:solidFill>
              <a:schemeClr val="tx1"/>
            </a:solidFill>
          </a:endParaRPr>
        </a:p>
      </dgm:t>
    </dgm:pt>
    <dgm:pt modelId="{1C64BF38-1B60-44FE-AA9C-571C2076D3D9}" type="parTrans" cxnId="{4650D8B8-6EEA-4A33-8A33-F63BD485E162}">
      <dgm:prSet/>
      <dgm:spPr/>
      <dgm:t>
        <a:bodyPr/>
        <a:lstStyle/>
        <a:p>
          <a:endParaRPr lang="en-US"/>
        </a:p>
      </dgm:t>
    </dgm:pt>
    <dgm:pt modelId="{4DB0F83D-D1FE-4CB3-8BD2-E775AA724D30}" type="sibTrans" cxnId="{4650D8B8-6EEA-4A33-8A33-F63BD485E162}">
      <dgm:prSet/>
      <dgm:spPr/>
      <dgm:t>
        <a:bodyPr/>
        <a:lstStyle/>
        <a:p>
          <a:endParaRPr lang="en-US"/>
        </a:p>
      </dgm:t>
    </dgm:pt>
    <dgm:pt modelId="{EF564F4F-6DD3-433A-A119-6818831966C8}">
      <dgm:prSet phldrT="[Text]" custT="1"/>
      <dgm:spPr>
        <a:solidFill>
          <a:srgbClr val="C19967"/>
        </a:solidFill>
        <a:effectLst>
          <a:outerShdw blurRad="50800" dist="50800" dir="5400000" algn="ctr" rotWithShape="0">
            <a:schemeClr val="bg1"/>
          </a:outerShdw>
        </a:effectLst>
      </dgm:spPr>
      <dgm:t>
        <a:bodyPr/>
        <a:lstStyle/>
        <a:p>
          <a:r>
            <a:rPr lang="en-US" sz="2400" b="1" i="1" dirty="0" smtClean="0">
              <a:solidFill>
                <a:schemeClr val="tx1"/>
              </a:solidFill>
            </a:rPr>
            <a:t>NLCD</a:t>
          </a:r>
          <a:endParaRPr lang="en-US" sz="2400" b="1" i="1" dirty="0">
            <a:solidFill>
              <a:schemeClr val="tx1"/>
            </a:solidFill>
          </a:endParaRPr>
        </a:p>
      </dgm:t>
    </dgm:pt>
    <dgm:pt modelId="{74D57B86-1B78-4D78-A730-13F09658D46E}" type="parTrans" cxnId="{A972DC6B-A98F-458B-9F96-2BABBC245CE0}">
      <dgm:prSet/>
      <dgm:spPr/>
      <dgm:t>
        <a:bodyPr/>
        <a:lstStyle/>
        <a:p>
          <a:endParaRPr lang="en-US"/>
        </a:p>
      </dgm:t>
    </dgm:pt>
    <dgm:pt modelId="{557B27DF-7E07-4F33-BC26-A022BF05D062}" type="sibTrans" cxnId="{A972DC6B-A98F-458B-9F96-2BABBC245CE0}">
      <dgm:prSet/>
      <dgm:spPr/>
      <dgm:t>
        <a:bodyPr/>
        <a:lstStyle/>
        <a:p>
          <a:endParaRPr lang="en-US"/>
        </a:p>
      </dgm:t>
    </dgm:pt>
    <dgm:pt modelId="{EEE15BA2-2518-46EA-B8C0-D595BB5AD1A6}">
      <dgm:prSet phldrT="[Text]" custT="1"/>
      <dgm:spPr>
        <a:solidFill>
          <a:srgbClr val="66A48B"/>
        </a:solidFill>
        <a:effectLst>
          <a:outerShdw blurRad="50800" dist="50800" dir="5400000" algn="ctr" rotWithShape="0">
            <a:schemeClr val="bg1"/>
          </a:outerShdw>
        </a:effectLst>
      </dgm:spPr>
      <dgm:t>
        <a:bodyPr/>
        <a:lstStyle/>
        <a:p>
          <a:r>
            <a:rPr lang="en-US" sz="1300" b="1" i="1" dirty="0" smtClean="0">
              <a:solidFill>
                <a:schemeClr val="tx1"/>
              </a:solidFill>
            </a:rPr>
            <a:t>relationship between green space and mental and general health</a:t>
          </a:r>
          <a:endParaRPr lang="en-US" sz="1300" b="1" i="1" dirty="0">
            <a:solidFill>
              <a:schemeClr val="tx1"/>
            </a:solidFill>
          </a:endParaRPr>
        </a:p>
      </dgm:t>
    </dgm:pt>
    <dgm:pt modelId="{567F5652-748B-481A-A506-A9A63DC8DBB1}" type="parTrans" cxnId="{94EA968A-6EE9-46AB-9872-92D358E1C985}">
      <dgm:prSet/>
      <dgm:spPr/>
      <dgm:t>
        <a:bodyPr/>
        <a:lstStyle/>
        <a:p>
          <a:endParaRPr lang="en-US"/>
        </a:p>
      </dgm:t>
    </dgm:pt>
    <dgm:pt modelId="{AE317EA6-D5F9-4B5B-9CC0-F0E4A0AB3371}" type="sibTrans" cxnId="{94EA968A-6EE9-46AB-9872-92D358E1C985}">
      <dgm:prSet/>
      <dgm:spPr/>
      <dgm:t>
        <a:bodyPr/>
        <a:lstStyle/>
        <a:p>
          <a:endParaRPr lang="en-US"/>
        </a:p>
      </dgm:t>
    </dgm:pt>
    <dgm:pt modelId="{406BF842-BBFD-4C9A-A744-6AB1F0763DBA}">
      <dgm:prSet phldrT="[Text]" custT="1"/>
      <dgm:spPr>
        <a:solidFill>
          <a:srgbClr val="CC99FF"/>
        </a:solidFill>
        <a:effectLst>
          <a:outerShdw blurRad="50800" dist="50800" dir="5400000" algn="ctr" rotWithShape="0">
            <a:schemeClr val="bg1"/>
          </a:outerShdw>
        </a:effectLst>
      </dgm:spPr>
      <dgm:t>
        <a:bodyPr/>
        <a:lstStyle/>
        <a:p>
          <a:r>
            <a:rPr lang="en-US" sz="1800" b="1" i="1" dirty="0" smtClean="0">
              <a:solidFill>
                <a:schemeClr val="tx1"/>
              </a:solidFill>
            </a:rPr>
            <a:t>Washington State University</a:t>
          </a:r>
          <a:endParaRPr lang="en-US" sz="1800" b="1" i="1" dirty="0">
            <a:solidFill>
              <a:schemeClr val="tx1"/>
            </a:solidFill>
          </a:endParaRPr>
        </a:p>
      </dgm:t>
    </dgm:pt>
    <dgm:pt modelId="{858C4A8E-39D1-42F9-A270-61BDB2CC2931}" type="parTrans" cxnId="{BF67D492-2706-4584-8D6F-60F7CB548D2A}">
      <dgm:prSet/>
      <dgm:spPr/>
      <dgm:t>
        <a:bodyPr/>
        <a:lstStyle/>
        <a:p>
          <a:endParaRPr lang="en-US"/>
        </a:p>
      </dgm:t>
    </dgm:pt>
    <dgm:pt modelId="{F58E8A41-1DA6-4724-AD2B-E46E70F4801B}" type="sibTrans" cxnId="{BF67D492-2706-4584-8D6F-60F7CB548D2A}">
      <dgm:prSet/>
      <dgm:spPr/>
      <dgm:t>
        <a:bodyPr/>
        <a:lstStyle/>
        <a:p>
          <a:endParaRPr lang="en-US"/>
        </a:p>
      </dgm:t>
    </dgm:pt>
    <dgm:pt modelId="{0AFE2E53-F15E-434E-9495-A8F926948DEA}" type="pres">
      <dgm:prSet presAssocID="{B4A4E53C-17C9-495B-B003-FAF5FA3DD7CA}" presName="diagram" presStyleCnt="0">
        <dgm:presLayoutVars>
          <dgm:dir/>
          <dgm:resizeHandles val="exact"/>
        </dgm:presLayoutVars>
      </dgm:prSet>
      <dgm:spPr/>
      <dgm:t>
        <a:bodyPr/>
        <a:lstStyle/>
        <a:p>
          <a:endParaRPr lang="en-US"/>
        </a:p>
      </dgm:t>
    </dgm:pt>
    <dgm:pt modelId="{15A4975C-5E54-474D-A67D-19B81ACC5481}" type="pres">
      <dgm:prSet presAssocID="{AB87F38D-F9F9-483B-A8C3-5D1B8D2493D0}" presName="node" presStyleLbl="node1" presStyleIdx="0" presStyleCnt="4">
        <dgm:presLayoutVars>
          <dgm:bulletEnabled val="1"/>
        </dgm:presLayoutVars>
      </dgm:prSet>
      <dgm:spPr/>
      <dgm:t>
        <a:bodyPr/>
        <a:lstStyle/>
        <a:p>
          <a:endParaRPr lang="en-US"/>
        </a:p>
      </dgm:t>
    </dgm:pt>
    <dgm:pt modelId="{1EE8F203-DF27-4F81-B5E6-0C05E9A01F09}" type="pres">
      <dgm:prSet presAssocID="{4DB0F83D-D1FE-4CB3-8BD2-E775AA724D30}" presName="sibTrans" presStyleCnt="0"/>
      <dgm:spPr/>
    </dgm:pt>
    <dgm:pt modelId="{E7C41B2B-F07E-43B8-A24C-A0499CFB4E4E}" type="pres">
      <dgm:prSet presAssocID="{EF564F4F-6DD3-433A-A119-6818831966C8}" presName="node" presStyleLbl="node1" presStyleIdx="1" presStyleCnt="4">
        <dgm:presLayoutVars>
          <dgm:bulletEnabled val="1"/>
        </dgm:presLayoutVars>
      </dgm:prSet>
      <dgm:spPr/>
      <dgm:t>
        <a:bodyPr/>
        <a:lstStyle/>
        <a:p>
          <a:endParaRPr lang="en-US"/>
        </a:p>
      </dgm:t>
    </dgm:pt>
    <dgm:pt modelId="{FD822317-889C-47D5-B1CB-DBB40D0C9EA2}" type="pres">
      <dgm:prSet presAssocID="{557B27DF-7E07-4F33-BC26-A022BF05D062}" presName="sibTrans" presStyleCnt="0"/>
      <dgm:spPr/>
    </dgm:pt>
    <dgm:pt modelId="{9C787EF4-77BC-4F93-9C0D-65E580AF53CF}" type="pres">
      <dgm:prSet presAssocID="{EEE15BA2-2518-46EA-B8C0-D595BB5AD1A6}" presName="node" presStyleLbl="node1" presStyleIdx="2" presStyleCnt="4">
        <dgm:presLayoutVars>
          <dgm:bulletEnabled val="1"/>
        </dgm:presLayoutVars>
      </dgm:prSet>
      <dgm:spPr/>
      <dgm:t>
        <a:bodyPr/>
        <a:lstStyle/>
        <a:p>
          <a:endParaRPr lang="en-US"/>
        </a:p>
      </dgm:t>
    </dgm:pt>
    <dgm:pt modelId="{95315B3F-0CF6-4765-A620-9F5B243EC239}" type="pres">
      <dgm:prSet presAssocID="{AE317EA6-D5F9-4B5B-9CC0-F0E4A0AB3371}" presName="sibTrans" presStyleCnt="0"/>
      <dgm:spPr/>
    </dgm:pt>
    <dgm:pt modelId="{B2BF7822-7FE9-489B-AA00-AE85A629DF62}" type="pres">
      <dgm:prSet presAssocID="{406BF842-BBFD-4C9A-A744-6AB1F0763DBA}" presName="node" presStyleLbl="node1" presStyleIdx="3" presStyleCnt="4">
        <dgm:presLayoutVars>
          <dgm:bulletEnabled val="1"/>
        </dgm:presLayoutVars>
      </dgm:prSet>
      <dgm:spPr/>
      <dgm:t>
        <a:bodyPr/>
        <a:lstStyle/>
        <a:p>
          <a:endParaRPr lang="en-US"/>
        </a:p>
      </dgm:t>
    </dgm:pt>
  </dgm:ptLst>
  <dgm:cxnLst>
    <dgm:cxn modelId="{BF67D492-2706-4584-8D6F-60F7CB548D2A}" srcId="{B4A4E53C-17C9-495B-B003-FAF5FA3DD7CA}" destId="{406BF842-BBFD-4C9A-A744-6AB1F0763DBA}" srcOrd="3" destOrd="0" parTransId="{858C4A8E-39D1-42F9-A270-61BDB2CC2931}" sibTransId="{F58E8A41-1DA6-4724-AD2B-E46E70F4801B}"/>
    <dgm:cxn modelId="{91A4D130-4E5F-47B1-9CD6-8B6D711899FF}" type="presOf" srcId="{B4A4E53C-17C9-495B-B003-FAF5FA3DD7CA}" destId="{0AFE2E53-F15E-434E-9495-A8F926948DEA}" srcOrd="0" destOrd="0" presId="urn:microsoft.com/office/officeart/2005/8/layout/default#6"/>
    <dgm:cxn modelId="{9E729E92-8192-41D5-813D-8D768DF78FB4}" type="presOf" srcId="{AB87F38D-F9F9-483B-A8C3-5D1B8D2493D0}" destId="{15A4975C-5E54-474D-A67D-19B81ACC5481}" srcOrd="0" destOrd="0" presId="urn:microsoft.com/office/officeart/2005/8/layout/default#6"/>
    <dgm:cxn modelId="{9BCE1819-E84D-4A9D-846C-29479B9D4CF6}" type="presOf" srcId="{EEE15BA2-2518-46EA-B8C0-D595BB5AD1A6}" destId="{9C787EF4-77BC-4F93-9C0D-65E580AF53CF}" srcOrd="0" destOrd="0" presId="urn:microsoft.com/office/officeart/2005/8/layout/default#6"/>
    <dgm:cxn modelId="{4650D8B8-6EEA-4A33-8A33-F63BD485E162}" srcId="{B4A4E53C-17C9-495B-B003-FAF5FA3DD7CA}" destId="{AB87F38D-F9F9-483B-A8C3-5D1B8D2493D0}" srcOrd="0" destOrd="0" parTransId="{1C64BF38-1B60-44FE-AA9C-571C2076D3D9}" sibTransId="{4DB0F83D-D1FE-4CB3-8BD2-E775AA724D30}"/>
    <dgm:cxn modelId="{A972DC6B-A98F-458B-9F96-2BABBC245CE0}" srcId="{B4A4E53C-17C9-495B-B003-FAF5FA3DD7CA}" destId="{EF564F4F-6DD3-433A-A119-6818831966C8}" srcOrd="1" destOrd="0" parTransId="{74D57B86-1B78-4D78-A730-13F09658D46E}" sibTransId="{557B27DF-7E07-4F33-BC26-A022BF05D062}"/>
    <dgm:cxn modelId="{34468836-DDE9-483D-B2B0-622DC67D7368}" type="presOf" srcId="{406BF842-BBFD-4C9A-A744-6AB1F0763DBA}" destId="{B2BF7822-7FE9-489B-AA00-AE85A629DF62}" srcOrd="0" destOrd="0" presId="urn:microsoft.com/office/officeart/2005/8/layout/default#6"/>
    <dgm:cxn modelId="{94EA968A-6EE9-46AB-9872-92D358E1C985}" srcId="{B4A4E53C-17C9-495B-B003-FAF5FA3DD7CA}" destId="{EEE15BA2-2518-46EA-B8C0-D595BB5AD1A6}" srcOrd="2" destOrd="0" parTransId="{567F5652-748B-481A-A506-A9A63DC8DBB1}" sibTransId="{AE317EA6-D5F9-4B5B-9CC0-F0E4A0AB3371}"/>
    <dgm:cxn modelId="{917549BC-4222-42D8-8A50-A64E9DEFD409}" type="presOf" srcId="{EF564F4F-6DD3-433A-A119-6818831966C8}" destId="{E7C41B2B-F07E-43B8-A24C-A0499CFB4E4E}" srcOrd="0" destOrd="0" presId="urn:microsoft.com/office/officeart/2005/8/layout/default#6"/>
    <dgm:cxn modelId="{744DA283-3ADF-4767-BD25-9A6693E4B276}" type="presParOf" srcId="{0AFE2E53-F15E-434E-9495-A8F926948DEA}" destId="{15A4975C-5E54-474D-A67D-19B81ACC5481}" srcOrd="0" destOrd="0" presId="urn:microsoft.com/office/officeart/2005/8/layout/default#6"/>
    <dgm:cxn modelId="{206E6E10-0CFE-4BB2-B0F9-AC2435C8A670}" type="presParOf" srcId="{0AFE2E53-F15E-434E-9495-A8F926948DEA}" destId="{1EE8F203-DF27-4F81-B5E6-0C05E9A01F09}" srcOrd="1" destOrd="0" presId="urn:microsoft.com/office/officeart/2005/8/layout/default#6"/>
    <dgm:cxn modelId="{19C4AB13-8470-48A2-99B8-A9FC2B5F44D2}" type="presParOf" srcId="{0AFE2E53-F15E-434E-9495-A8F926948DEA}" destId="{E7C41B2B-F07E-43B8-A24C-A0499CFB4E4E}" srcOrd="2" destOrd="0" presId="urn:microsoft.com/office/officeart/2005/8/layout/default#6"/>
    <dgm:cxn modelId="{D28DA6AD-DC4E-4D6A-ACEE-2EA563167D43}" type="presParOf" srcId="{0AFE2E53-F15E-434E-9495-A8F926948DEA}" destId="{FD822317-889C-47D5-B1CB-DBB40D0C9EA2}" srcOrd="3" destOrd="0" presId="urn:microsoft.com/office/officeart/2005/8/layout/default#6"/>
    <dgm:cxn modelId="{1953E5C5-E4A8-417B-ADDB-5591B8326A95}" type="presParOf" srcId="{0AFE2E53-F15E-434E-9495-A8F926948DEA}" destId="{9C787EF4-77BC-4F93-9C0D-65E580AF53CF}" srcOrd="4" destOrd="0" presId="urn:microsoft.com/office/officeart/2005/8/layout/default#6"/>
    <dgm:cxn modelId="{8A5BBE33-8EB0-474E-84F1-6897CFE0CEC8}" type="presParOf" srcId="{0AFE2E53-F15E-434E-9495-A8F926948DEA}" destId="{95315B3F-0CF6-4765-A620-9F5B243EC239}" srcOrd="5" destOrd="0" presId="urn:microsoft.com/office/officeart/2005/8/layout/default#6"/>
    <dgm:cxn modelId="{DCB080D5-7425-4D2A-9AAD-FF01C7D62A2C}" type="presParOf" srcId="{0AFE2E53-F15E-434E-9495-A8F926948DEA}" destId="{B2BF7822-7FE9-489B-AA00-AE85A629DF62}" srcOrd="6" destOrd="0" presId="urn:microsoft.com/office/officeart/2005/8/layout/default#6"/>
  </dgm:cxnLst>
  <dgm:bg>
    <a:effectLst>
      <a:glow rad="101600">
        <a:srgbClr val="66A48B">
          <a:alpha val="60000"/>
        </a:srgbClr>
      </a:glow>
      <a:innerShdw blurRad="114300">
        <a:prstClr val="black"/>
      </a:innerShdw>
    </a:effect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A4E53C-17C9-495B-B003-FAF5FA3DD7CA}" type="doc">
      <dgm:prSet loTypeId="urn:microsoft.com/office/officeart/2005/8/layout/default#7" loCatId="list" qsTypeId="urn:microsoft.com/office/officeart/2005/8/quickstyle/simple1" qsCatId="simple" csTypeId="urn:microsoft.com/office/officeart/2005/8/colors/accent1_2" csCatId="accent1" phldr="1"/>
      <dgm:spPr/>
      <dgm:t>
        <a:bodyPr/>
        <a:lstStyle/>
        <a:p>
          <a:endParaRPr lang="en-US"/>
        </a:p>
      </dgm:t>
    </dgm:pt>
    <dgm:pt modelId="{AB87F38D-F9F9-483B-A8C3-5D1B8D2493D0}">
      <dgm:prSet phldrT="[Text]" custT="1"/>
      <dgm:spPr>
        <a:solidFill>
          <a:srgbClr val="91B0BD"/>
        </a:solidFill>
        <a:effectLst>
          <a:outerShdw blurRad="50800" dist="50800" dir="5400000" algn="ctr" rotWithShape="0">
            <a:schemeClr val="bg1"/>
          </a:outerShdw>
        </a:effectLst>
      </dgm:spPr>
      <dgm:t>
        <a:bodyPr/>
        <a:lstStyle/>
        <a:p>
          <a:r>
            <a:rPr lang="en-US" sz="1800" b="1" i="1" dirty="0" smtClean="0">
              <a:solidFill>
                <a:schemeClr val="tx1"/>
              </a:solidFill>
            </a:rPr>
            <a:t>Applied Economics</a:t>
          </a:r>
          <a:endParaRPr lang="en-US" sz="1800" b="1" i="1" dirty="0">
            <a:solidFill>
              <a:schemeClr val="tx1"/>
            </a:solidFill>
          </a:endParaRPr>
        </a:p>
      </dgm:t>
    </dgm:pt>
    <dgm:pt modelId="{1C64BF38-1B60-44FE-AA9C-571C2076D3D9}" type="parTrans" cxnId="{4650D8B8-6EEA-4A33-8A33-F63BD485E162}">
      <dgm:prSet/>
      <dgm:spPr/>
      <dgm:t>
        <a:bodyPr/>
        <a:lstStyle/>
        <a:p>
          <a:endParaRPr lang="en-US"/>
        </a:p>
      </dgm:t>
    </dgm:pt>
    <dgm:pt modelId="{4DB0F83D-D1FE-4CB3-8BD2-E775AA724D30}" type="sibTrans" cxnId="{4650D8B8-6EEA-4A33-8A33-F63BD485E162}">
      <dgm:prSet/>
      <dgm:spPr/>
      <dgm:t>
        <a:bodyPr/>
        <a:lstStyle/>
        <a:p>
          <a:endParaRPr lang="en-US"/>
        </a:p>
      </dgm:t>
    </dgm:pt>
    <dgm:pt modelId="{EF564F4F-6DD3-433A-A119-6818831966C8}">
      <dgm:prSet phldrT="[Text]" custT="1"/>
      <dgm:spPr>
        <a:solidFill>
          <a:srgbClr val="C19967"/>
        </a:solidFill>
        <a:effectLst>
          <a:outerShdw blurRad="50800" dist="50800" dir="5400000" algn="ctr" rotWithShape="0">
            <a:schemeClr val="bg1"/>
          </a:outerShdw>
        </a:effectLst>
      </dgm:spPr>
      <dgm:t>
        <a:bodyPr/>
        <a:lstStyle/>
        <a:p>
          <a:r>
            <a:rPr lang="en-US" sz="2400" b="1" i="1" dirty="0" smtClean="0">
              <a:solidFill>
                <a:schemeClr val="tx1"/>
              </a:solidFill>
            </a:rPr>
            <a:t>MODIS</a:t>
          </a:r>
          <a:endParaRPr lang="en-US" sz="2400" b="1" i="1" dirty="0">
            <a:solidFill>
              <a:schemeClr val="tx1"/>
            </a:solidFill>
          </a:endParaRPr>
        </a:p>
      </dgm:t>
    </dgm:pt>
    <dgm:pt modelId="{74D57B86-1B78-4D78-A730-13F09658D46E}" type="parTrans" cxnId="{A972DC6B-A98F-458B-9F96-2BABBC245CE0}">
      <dgm:prSet/>
      <dgm:spPr/>
      <dgm:t>
        <a:bodyPr/>
        <a:lstStyle/>
        <a:p>
          <a:endParaRPr lang="en-US"/>
        </a:p>
      </dgm:t>
    </dgm:pt>
    <dgm:pt modelId="{557B27DF-7E07-4F33-BC26-A022BF05D062}" type="sibTrans" cxnId="{A972DC6B-A98F-458B-9F96-2BABBC245CE0}">
      <dgm:prSet/>
      <dgm:spPr/>
      <dgm:t>
        <a:bodyPr/>
        <a:lstStyle/>
        <a:p>
          <a:endParaRPr lang="en-US"/>
        </a:p>
      </dgm:t>
    </dgm:pt>
    <dgm:pt modelId="{EEE15BA2-2518-46EA-B8C0-D595BB5AD1A6}">
      <dgm:prSet phldrT="[Text]" custT="1"/>
      <dgm:spPr>
        <a:solidFill>
          <a:srgbClr val="66A48B"/>
        </a:solidFill>
        <a:effectLst>
          <a:outerShdw blurRad="50800" dist="50800" dir="5400000" algn="ctr" rotWithShape="0">
            <a:schemeClr val="bg1"/>
          </a:outerShdw>
        </a:effectLst>
      </dgm:spPr>
      <dgm:t>
        <a:bodyPr/>
        <a:lstStyle/>
        <a:p>
          <a:r>
            <a:rPr lang="en-US" sz="1300" b="1" i="1" dirty="0" smtClean="0">
              <a:solidFill>
                <a:schemeClr val="tx1"/>
              </a:solidFill>
            </a:rPr>
            <a:t>index based livestock insurance product in Kenya</a:t>
          </a:r>
          <a:endParaRPr lang="en-US" sz="1300" b="1" i="1" dirty="0">
            <a:solidFill>
              <a:schemeClr val="tx1"/>
            </a:solidFill>
          </a:endParaRPr>
        </a:p>
      </dgm:t>
    </dgm:pt>
    <dgm:pt modelId="{567F5652-748B-481A-A506-A9A63DC8DBB1}" type="parTrans" cxnId="{94EA968A-6EE9-46AB-9872-92D358E1C985}">
      <dgm:prSet/>
      <dgm:spPr/>
      <dgm:t>
        <a:bodyPr/>
        <a:lstStyle/>
        <a:p>
          <a:endParaRPr lang="en-US"/>
        </a:p>
      </dgm:t>
    </dgm:pt>
    <dgm:pt modelId="{AE317EA6-D5F9-4B5B-9CC0-F0E4A0AB3371}" type="sibTrans" cxnId="{94EA968A-6EE9-46AB-9872-92D358E1C985}">
      <dgm:prSet/>
      <dgm:spPr/>
      <dgm:t>
        <a:bodyPr/>
        <a:lstStyle/>
        <a:p>
          <a:endParaRPr lang="en-US"/>
        </a:p>
      </dgm:t>
    </dgm:pt>
    <dgm:pt modelId="{406BF842-BBFD-4C9A-A744-6AB1F0763DBA}">
      <dgm:prSet phldrT="[Text]" custT="1"/>
      <dgm:spPr>
        <a:solidFill>
          <a:srgbClr val="CC99FF"/>
        </a:solidFill>
        <a:effectLst>
          <a:outerShdw blurRad="50800" dist="50800" dir="5400000" algn="ctr" rotWithShape="0">
            <a:schemeClr val="bg1"/>
          </a:outerShdw>
        </a:effectLst>
      </dgm:spPr>
      <dgm:t>
        <a:bodyPr/>
        <a:lstStyle/>
        <a:p>
          <a:r>
            <a:rPr lang="en-US" sz="2000" b="1" i="1" dirty="0" smtClean="0">
              <a:solidFill>
                <a:schemeClr val="tx1"/>
              </a:solidFill>
            </a:rPr>
            <a:t>Cornell University</a:t>
          </a:r>
          <a:endParaRPr lang="en-US" sz="2000" b="1" i="1" dirty="0">
            <a:solidFill>
              <a:schemeClr val="tx1"/>
            </a:solidFill>
          </a:endParaRPr>
        </a:p>
      </dgm:t>
    </dgm:pt>
    <dgm:pt modelId="{858C4A8E-39D1-42F9-A270-61BDB2CC2931}" type="parTrans" cxnId="{BF67D492-2706-4584-8D6F-60F7CB548D2A}">
      <dgm:prSet/>
      <dgm:spPr/>
      <dgm:t>
        <a:bodyPr/>
        <a:lstStyle/>
        <a:p>
          <a:endParaRPr lang="en-US"/>
        </a:p>
      </dgm:t>
    </dgm:pt>
    <dgm:pt modelId="{F58E8A41-1DA6-4724-AD2B-E46E70F4801B}" type="sibTrans" cxnId="{BF67D492-2706-4584-8D6F-60F7CB548D2A}">
      <dgm:prSet/>
      <dgm:spPr/>
      <dgm:t>
        <a:bodyPr/>
        <a:lstStyle/>
        <a:p>
          <a:endParaRPr lang="en-US"/>
        </a:p>
      </dgm:t>
    </dgm:pt>
    <dgm:pt modelId="{0AFE2E53-F15E-434E-9495-A8F926948DEA}" type="pres">
      <dgm:prSet presAssocID="{B4A4E53C-17C9-495B-B003-FAF5FA3DD7CA}" presName="diagram" presStyleCnt="0">
        <dgm:presLayoutVars>
          <dgm:dir/>
          <dgm:resizeHandles val="exact"/>
        </dgm:presLayoutVars>
      </dgm:prSet>
      <dgm:spPr/>
      <dgm:t>
        <a:bodyPr/>
        <a:lstStyle/>
        <a:p>
          <a:endParaRPr lang="en-US"/>
        </a:p>
      </dgm:t>
    </dgm:pt>
    <dgm:pt modelId="{15A4975C-5E54-474D-A67D-19B81ACC5481}" type="pres">
      <dgm:prSet presAssocID="{AB87F38D-F9F9-483B-A8C3-5D1B8D2493D0}" presName="node" presStyleLbl="node1" presStyleIdx="0" presStyleCnt="4">
        <dgm:presLayoutVars>
          <dgm:bulletEnabled val="1"/>
        </dgm:presLayoutVars>
      </dgm:prSet>
      <dgm:spPr/>
      <dgm:t>
        <a:bodyPr/>
        <a:lstStyle/>
        <a:p>
          <a:endParaRPr lang="en-US"/>
        </a:p>
      </dgm:t>
    </dgm:pt>
    <dgm:pt modelId="{1EE8F203-DF27-4F81-B5E6-0C05E9A01F09}" type="pres">
      <dgm:prSet presAssocID="{4DB0F83D-D1FE-4CB3-8BD2-E775AA724D30}" presName="sibTrans" presStyleCnt="0"/>
      <dgm:spPr/>
    </dgm:pt>
    <dgm:pt modelId="{E7C41B2B-F07E-43B8-A24C-A0499CFB4E4E}" type="pres">
      <dgm:prSet presAssocID="{EF564F4F-6DD3-433A-A119-6818831966C8}" presName="node" presStyleLbl="node1" presStyleIdx="1" presStyleCnt="4">
        <dgm:presLayoutVars>
          <dgm:bulletEnabled val="1"/>
        </dgm:presLayoutVars>
      </dgm:prSet>
      <dgm:spPr/>
      <dgm:t>
        <a:bodyPr/>
        <a:lstStyle/>
        <a:p>
          <a:endParaRPr lang="en-US"/>
        </a:p>
      </dgm:t>
    </dgm:pt>
    <dgm:pt modelId="{FD822317-889C-47D5-B1CB-DBB40D0C9EA2}" type="pres">
      <dgm:prSet presAssocID="{557B27DF-7E07-4F33-BC26-A022BF05D062}" presName="sibTrans" presStyleCnt="0"/>
      <dgm:spPr/>
    </dgm:pt>
    <dgm:pt modelId="{9C787EF4-77BC-4F93-9C0D-65E580AF53CF}" type="pres">
      <dgm:prSet presAssocID="{EEE15BA2-2518-46EA-B8C0-D595BB5AD1A6}" presName="node" presStyleLbl="node1" presStyleIdx="2" presStyleCnt="4">
        <dgm:presLayoutVars>
          <dgm:bulletEnabled val="1"/>
        </dgm:presLayoutVars>
      </dgm:prSet>
      <dgm:spPr/>
      <dgm:t>
        <a:bodyPr/>
        <a:lstStyle/>
        <a:p>
          <a:endParaRPr lang="en-US"/>
        </a:p>
      </dgm:t>
    </dgm:pt>
    <dgm:pt modelId="{95315B3F-0CF6-4765-A620-9F5B243EC239}" type="pres">
      <dgm:prSet presAssocID="{AE317EA6-D5F9-4B5B-9CC0-F0E4A0AB3371}" presName="sibTrans" presStyleCnt="0"/>
      <dgm:spPr/>
    </dgm:pt>
    <dgm:pt modelId="{B2BF7822-7FE9-489B-AA00-AE85A629DF62}" type="pres">
      <dgm:prSet presAssocID="{406BF842-BBFD-4C9A-A744-6AB1F0763DBA}" presName="node" presStyleLbl="node1" presStyleIdx="3" presStyleCnt="4">
        <dgm:presLayoutVars>
          <dgm:bulletEnabled val="1"/>
        </dgm:presLayoutVars>
      </dgm:prSet>
      <dgm:spPr/>
      <dgm:t>
        <a:bodyPr/>
        <a:lstStyle/>
        <a:p>
          <a:endParaRPr lang="en-US"/>
        </a:p>
      </dgm:t>
    </dgm:pt>
  </dgm:ptLst>
  <dgm:cxnLst>
    <dgm:cxn modelId="{A972DC6B-A98F-458B-9F96-2BABBC245CE0}" srcId="{B4A4E53C-17C9-495B-B003-FAF5FA3DD7CA}" destId="{EF564F4F-6DD3-433A-A119-6818831966C8}" srcOrd="1" destOrd="0" parTransId="{74D57B86-1B78-4D78-A730-13F09658D46E}" sibTransId="{557B27DF-7E07-4F33-BC26-A022BF05D062}"/>
    <dgm:cxn modelId="{2A936E1D-CDD7-40B2-ACC3-48DBFEE9A940}" type="presOf" srcId="{EEE15BA2-2518-46EA-B8C0-D595BB5AD1A6}" destId="{9C787EF4-77BC-4F93-9C0D-65E580AF53CF}" srcOrd="0" destOrd="0" presId="urn:microsoft.com/office/officeart/2005/8/layout/default#7"/>
    <dgm:cxn modelId="{94EA968A-6EE9-46AB-9872-92D358E1C985}" srcId="{B4A4E53C-17C9-495B-B003-FAF5FA3DD7CA}" destId="{EEE15BA2-2518-46EA-B8C0-D595BB5AD1A6}" srcOrd="2" destOrd="0" parTransId="{567F5652-748B-481A-A506-A9A63DC8DBB1}" sibTransId="{AE317EA6-D5F9-4B5B-9CC0-F0E4A0AB3371}"/>
    <dgm:cxn modelId="{27DCD332-1D7F-49E6-85C2-4EC7FF1BBE2B}" type="presOf" srcId="{406BF842-BBFD-4C9A-A744-6AB1F0763DBA}" destId="{B2BF7822-7FE9-489B-AA00-AE85A629DF62}" srcOrd="0" destOrd="0" presId="urn:microsoft.com/office/officeart/2005/8/layout/default#7"/>
    <dgm:cxn modelId="{BF67D492-2706-4584-8D6F-60F7CB548D2A}" srcId="{B4A4E53C-17C9-495B-B003-FAF5FA3DD7CA}" destId="{406BF842-BBFD-4C9A-A744-6AB1F0763DBA}" srcOrd="3" destOrd="0" parTransId="{858C4A8E-39D1-42F9-A270-61BDB2CC2931}" sibTransId="{F58E8A41-1DA6-4724-AD2B-E46E70F4801B}"/>
    <dgm:cxn modelId="{4650D8B8-6EEA-4A33-8A33-F63BD485E162}" srcId="{B4A4E53C-17C9-495B-B003-FAF5FA3DD7CA}" destId="{AB87F38D-F9F9-483B-A8C3-5D1B8D2493D0}" srcOrd="0" destOrd="0" parTransId="{1C64BF38-1B60-44FE-AA9C-571C2076D3D9}" sibTransId="{4DB0F83D-D1FE-4CB3-8BD2-E775AA724D30}"/>
    <dgm:cxn modelId="{12435D5B-78EF-415C-B977-E04EF03A141D}" type="presOf" srcId="{AB87F38D-F9F9-483B-A8C3-5D1B8D2493D0}" destId="{15A4975C-5E54-474D-A67D-19B81ACC5481}" srcOrd="0" destOrd="0" presId="urn:microsoft.com/office/officeart/2005/8/layout/default#7"/>
    <dgm:cxn modelId="{818C4D63-30B6-4F1C-92B9-66FD188CFD7A}" type="presOf" srcId="{B4A4E53C-17C9-495B-B003-FAF5FA3DD7CA}" destId="{0AFE2E53-F15E-434E-9495-A8F926948DEA}" srcOrd="0" destOrd="0" presId="urn:microsoft.com/office/officeart/2005/8/layout/default#7"/>
    <dgm:cxn modelId="{67B1D4EB-AB6E-48CB-BFA9-37B0BBCF17C5}" type="presOf" srcId="{EF564F4F-6DD3-433A-A119-6818831966C8}" destId="{E7C41B2B-F07E-43B8-A24C-A0499CFB4E4E}" srcOrd="0" destOrd="0" presId="urn:microsoft.com/office/officeart/2005/8/layout/default#7"/>
    <dgm:cxn modelId="{D94FE513-59CD-485C-9895-116E3D955929}" type="presParOf" srcId="{0AFE2E53-F15E-434E-9495-A8F926948DEA}" destId="{15A4975C-5E54-474D-A67D-19B81ACC5481}" srcOrd="0" destOrd="0" presId="urn:microsoft.com/office/officeart/2005/8/layout/default#7"/>
    <dgm:cxn modelId="{4FF42414-B30F-4704-8FEC-83CDC752D2B0}" type="presParOf" srcId="{0AFE2E53-F15E-434E-9495-A8F926948DEA}" destId="{1EE8F203-DF27-4F81-B5E6-0C05E9A01F09}" srcOrd="1" destOrd="0" presId="urn:microsoft.com/office/officeart/2005/8/layout/default#7"/>
    <dgm:cxn modelId="{D5D9F071-8B25-4BD2-8DD7-ED1A2F61FF13}" type="presParOf" srcId="{0AFE2E53-F15E-434E-9495-A8F926948DEA}" destId="{E7C41B2B-F07E-43B8-A24C-A0499CFB4E4E}" srcOrd="2" destOrd="0" presId="urn:microsoft.com/office/officeart/2005/8/layout/default#7"/>
    <dgm:cxn modelId="{5F800B45-A336-431F-AC0A-2C390C522D8A}" type="presParOf" srcId="{0AFE2E53-F15E-434E-9495-A8F926948DEA}" destId="{FD822317-889C-47D5-B1CB-DBB40D0C9EA2}" srcOrd="3" destOrd="0" presId="urn:microsoft.com/office/officeart/2005/8/layout/default#7"/>
    <dgm:cxn modelId="{0AAD117A-3DBA-44B7-A376-82F0F4251FE5}" type="presParOf" srcId="{0AFE2E53-F15E-434E-9495-A8F926948DEA}" destId="{9C787EF4-77BC-4F93-9C0D-65E580AF53CF}" srcOrd="4" destOrd="0" presId="urn:microsoft.com/office/officeart/2005/8/layout/default#7"/>
    <dgm:cxn modelId="{23483F78-3B47-46BC-9905-ED67BAA306C1}" type="presParOf" srcId="{0AFE2E53-F15E-434E-9495-A8F926948DEA}" destId="{95315B3F-0CF6-4765-A620-9F5B243EC239}" srcOrd="5" destOrd="0" presId="urn:microsoft.com/office/officeart/2005/8/layout/default#7"/>
    <dgm:cxn modelId="{EE64952C-DCD9-4BFF-B380-16C09760E085}" type="presParOf" srcId="{0AFE2E53-F15E-434E-9495-A8F926948DEA}" destId="{B2BF7822-7FE9-489B-AA00-AE85A629DF62}" srcOrd="6" destOrd="0" presId="urn:microsoft.com/office/officeart/2005/8/layout/default#7"/>
  </dgm:cxnLst>
  <dgm:bg>
    <a:effectLst>
      <a:innerShdw blurRad="114300">
        <a:prstClr val="black"/>
      </a:innerShdw>
    </a:effect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A4E53C-17C9-495B-B003-FAF5FA3DD7CA}" type="doc">
      <dgm:prSet loTypeId="urn:microsoft.com/office/officeart/2005/8/layout/default#8" loCatId="list" qsTypeId="urn:microsoft.com/office/officeart/2005/8/quickstyle/simple1" qsCatId="simple" csTypeId="urn:microsoft.com/office/officeart/2005/8/colors/accent1_2" csCatId="accent1" phldr="1"/>
      <dgm:spPr/>
      <dgm:t>
        <a:bodyPr/>
        <a:lstStyle/>
        <a:p>
          <a:endParaRPr lang="en-US"/>
        </a:p>
      </dgm:t>
    </dgm:pt>
    <dgm:pt modelId="{AB87F38D-F9F9-483B-A8C3-5D1B8D2493D0}">
      <dgm:prSet phldrT="[Text]" custT="1"/>
      <dgm:spPr>
        <a:solidFill>
          <a:srgbClr val="91B0BD"/>
        </a:solidFill>
        <a:effectLst>
          <a:outerShdw blurRad="50800" dist="50800" dir="5400000" algn="ctr" rotWithShape="0">
            <a:schemeClr val="bg1"/>
          </a:outerShdw>
        </a:effectLst>
      </dgm:spPr>
      <dgm:t>
        <a:bodyPr/>
        <a:lstStyle/>
        <a:p>
          <a:r>
            <a:rPr lang="en-US" sz="1300" b="1" i="1" dirty="0" smtClean="0">
              <a:solidFill>
                <a:schemeClr val="tx1"/>
              </a:solidFill>
            </a:rPr>
            <a:t>Electrical and Communications Engineering</a:t>
          </a:r>
          <a:endParaRPr lang="en-US" sz="1300" b="1" i="1" dirty="0">
            <a:solidFill>
              <a:schemeClr val="tx1"/>
            </a:solidFill>
          </a:endParaRPr>
        </a:p>
      </dgm:t>
    </dgm:pt>
    <dgm:pt modelId="{1C64BF38-1B60-44FE-AA9C-571C2076D3D9}" type="parTrans" cxnId="{4650D8B8-6EEA-4A33-8A33-F63BD485E162}">
      <dgm:prSet/>
      <dgm:spPr/>
      <dgm:t>
        <a:bodyPr/>
        <a:lstStyle/>
        <a:p>
          <a:endParaRPr lang="en-US"/>
        </a:p>
      </dgm:t>
    </dgm:pt>
    <dgm:pt modelId="{4DB0F83D-D1FE-4CB3-8BD2-E775AA724D30}" type="sibTrans" cxnId="{4650D8B8-6EEA-4A33-8A33-F63BD485E162}">
      <dgm:prSet/>
      <dgm:spPr/>
      <dgm:t>
        <a:bodyPr/>
        <a:lstStyle/>
        <a:p>
          <a:endParaRPr lang="en-US"/>
        </a:p>
      </dgm:t>
    </dgm:pt>
    <dgm:pt modelId="{EF564F4F-6DD3-433A-A119-6818831966C8}">
      <dgm:prSet phldrT="[Text]" custT="1"/>
      <dgm:spPr>
        <a:solidFill>
          <a:srgbClr val="C19967"/>
        </a:solidFill>
        <a:effectLst>
          <a:outerShdw blurRad="50800" dist="50800" dir="5400000" algn="ctr" rotWithShape="0">
            <a:schemeClr val="bg1"/>
          </a:outerShdw>
        </a:effectLst>
      </dgm:spPr>
      <dgm:t>
        <a:bodyPr/>
        <a:lstStyle/>
        <a:p>
          <a:r>
            <a:rPr lang="en-US" sz="2400" b="1" i="1" dirty="0" smtClean="0">
              <a:solidFill>
                <a:schemeClr val="tx1"/>
              </a:solidFill>
            </a:rPr>
            <a:t>MODIS</a:t>
          </a:r>
          <a:endParaRPr lang="en-US" sz="2400" b="1" i="1" dirty="0">
            <a:solidFill>
              <a:schemeClr val="tx1"/>
            </a:solidFill>
          </a:endParaRPr>
        </a:p>
      </dgm:t>
    </dgm:pt>
    <dgm:pt modelId="{74D57B86-1B78-4D78-A730-13F09658D46E}" type="parTrans" cxnId="{A972DC6B-A98F-458B-9F96-2BABBC245CE0}">
      <dgm:prSet/>
      <dgm:spPr/>
      <dgm:t>
        <a:bodyPr/>
        <a:lstStyle/>
        <a:p>
          <a:endParaRPr lang="en-US"/>
        </a:p>
      </dgm:t>
    </dgm:pt>
    <dgm:pt modelId="{557B27DF-7E07-4F33-BC26-A022BF05D062}" type="sibTrans" cxnId="{A972DC6B-A98F-458B-9F96-2BABBC245CE0}">
      <dgm:prSet/>
      <dgm:spPr/>
      <dgm:t>
        <a:bodyPr/>
        <a:lstStyle/>
        <a:p>
          <a:endParaRPr lang="en-US"/>
        </a:p>
      </dgm:t>
    </dgm:pt>
    <dgm:pt modelId="{EEE15BA2-2518-46EA-B8C0-D595BB5AD1A6}">
      <dgm:prSet phldrT="[Text]" custT="1"/>
      <dgm:spPr>
        <a:solidFill>
          <a:srgbClr val="66A48B"/>
        </a:solidFill>
        <a:effectLst>
          <a:outerShdw blurRad="50800" dist="50800" dir="5400000" algn="ctr" rotWithShape="0">
            <a:schemeClr val="bg1"/>
          </a:outerShdw>
        </a:effectLst>
      </dgm:spPr>
      <dgm:t>
        <a:bodyPr/>
        <a:lstStyle/>
        <a:p>
          <a:r>
            <a:rPr lang="en-US" sz="1600" b="1" i="1" dirty="0" smtClean="0">
              <a:solidFill>
                <a:schemeClr val="tx1"/>
              </a:solidFill>
            </a:rPr>
            <a:t>water quality in Finnish lakes</a:t>
          </a:r>
          <a:endParaRPr lang="en-US" sz="1600" b="1" i="1" dirty="0">
            <a:solidFill>
              <a:schemeClr val="tx1"/>
            </a:solidFill>
          </a:endParaRPr>
        </a:p>
      </dgm:t>
    </dgm:pt>
    <dgm:pt modelId="{567F5652-748B-481A-A506-A9A63DC8DBB1}" type="parTrans" cxnId="{94EA968A-6EE9-46AB-9872-92D358E1C985}">
      <dgm:prSet/>
      <dgm:spPr/>
      <dgm:t>
        <a:bodyPr/>
        <a:lstStyle/>
        <a:p>
          <a:endParaRPr lang="en-US"/>
        </a:p>
      </dgm:t>
    </dgm:pt>
    <dgm:pt modelId="{AE317EA6-D5F9-4B5B-9CC0-F0E4A0AB3371}" type="sibTrans" cxnId="{94EA968A-6EE9-46AB-9872-92D358E1C985}">
      <dgm:prSet/>
      <dgm:spPr/>
      <dgm:t>
        <a:bodyPr/>
        <a:lstStyle/>
        <a:p>
          <a:endParaRPr lang="en-US"/>
        </a:p>
      </dgm:t>
    </dgm:pt>
    <dgm:pt modelId="{406BF842-BBFD-4C9A-A744-6AB1F0763DBA}">
      <dgm:prSet phldrT="[Text]"/>
      <dgm:spPr>
        <a:solidFill>
          <a:srgbClr val="CC99FF"/>
        </a:solidFill>
        <a:effectLst>
          <a:outerShdw blurRad="50800" dist="50800" dir="5400000" algn="ctr" rotWithShape="0">
            <a:schemeClr val="bg1"/>
          </a:outerShdw>
        </a:effectLst>
      </dgm:spPr>
      <dgm:t>
        <a:bodyPr/>
        <a:lstStyle/>
        <a:p>
          <a:r>
            <a:rPr lang="en-US" b="1" i="1" dirty="0" smtClean="0">
              <a:solidFill>
                <a:schemeClr val="tx1"/>
              </a:solidFill>
            </a:rPr>
            <a:t>Helsinki University of Technology</a:t>
          </a:r>
          <a:endParaRPr lang="en-US" b="1" i="1" dirty="0">
            <a:solidFill>
              <a:schemeClr val="tx1"/>
            </a:solidFill>
          </a:endParaRPr>
        </a:p>
      </dgm:t>
    </dgm:pt>
    <dgm:pt modelId="{858C4A8E-39D1-42F9-A270-61BDB2CC2931}" type="parTrans" cxnId="{BF67D492-2706-4584-8D6F-60F7CB548D2A}">
      <dgm:prSet/>
      <dgm:spPr/>
      <dgm:t>
        <a:bodyPr/>
        <a:lstStyle/>
        <a:p>
          <a:endParaRPr lang="en-US"/>
        </a:p>
      </dgm:t>
    </dgm:pt>
    <dgm:pt modelId="{F58E8A41-1DA6-4724-AD2B-E46E70F4801B}" type="sibTrans" cxnId="{BF67D492-2706-4584-8D6F-60F7CB548D2A}">
      <dgm:prSet/>
      <dgm:spPr/>
      <dgm:t>
        <a:bodyPr/>
        <a:lstStyle/>
        <a:p>
          <a:endParaRPr lang="en-US"/>
        </a:p>
      </dgm:t>
    </dgm:pt>
    <dgm:pt modelId="{0AFE2E53-F15E-434E-9495-A8F926948DEA}" type="pres">
      <dgm:prSet presAssocID="{B4A4E53C-17C9-495B-B003-FAF5FA3DD7CA}" presName="diagram" presStyleCnt="0">
        <dgm:presLayoutVars>
          <dgm:dir/>
          <dgm:resizeHandles val="exact"/>
        </dgm:presLayoutVars>
      </dgm:prSet>
      <dgm:spPr/>
      <dgm:t>
        <a:bodyPr/>
        <a:lstStyle/>
        <a:p>
          <a:endParaRPr lang="en-US"/>
        </a:p>
      </dgm:t>
    </dgm:pt>
    <dgm:pt modelId="{15A4975C-5E54-474D-A67D-19B81ACC5481}" type="pres">
      <dgm:prSet presAssocID="{AB87F38D-F9F9-483B-A8C3-5D1B8D2493D0}" presName="node" presStyleLbl="node1" presStyleIdx="0" presStyleCnt="4">
        <dgm:presLayoutVars>
          <dgm:bulletEnabled val="1"/>
        </dgm:presLayoutVars>
      </dgm:prSet>
      <dgm:spPr/>
      <dgm:t>
        <a:bodyPr/>
        <a:lstStyle/>
        <a:p>
          <a:endParaRPr lang="en-US"/>
        </a:p>
      </dgm:t>
    </dgm:pt>
    <dgm:pt modelId="{1EE8F203-DF27-4F81-B5E6-0C05E9A01F09}" type="pres">
      <dgm:prSet presAssocID="{4DB0F83D-D1FE-4CB3-8BD2-E775AA724D30}" presName="sibTrans" presStyleCnt="0"/>
      <dgm:spPr/>
    </dgm:pt>
    <dgm:pt modelId="{E7C41B2B-F07E-43B8-A24C-A0499CFB4E4E}" type="pres">
      <dgm:prSet presAssocID="{EF564F4F-6DD3-433A-A119-6818831966C8}" presName="node" presStyleLbl="node1" presStyleIdx="1" presStyleCnt="4">
        <dgm:presLayoutVars>
          <dgm:bulletEnabled val="1"/>
        </dgm:presLayoutVars>
      </dgm:prSet>
      <dgm:spPr/>
      <dgm:t>
        <a:bodyPr/>
        <a:lstStyle/>
        <a:p>
          <a:endParaRPr lang="en-US"/>
        </a:p>
      </dgm:t>
    </dgm:pt>
    <dgm:pt modelId="{FD822317-889C-47D5-B1CB-DBB40D0C9EA2}" type="pres">
      <dgm:prSet presAssocID="{557B27DF-7E07-4F33-BC26-A022BF05D062}" presName="sibTrans" presStyleCnt="0"/>
      <dgm:spPr/>
    </dgm:pt>
    <dgm:pt modelId="{9C787EF4-77BC-4F93-9C0D-65E580AF53CF}" type="pres">
      <dgm:prSet presAssocID="{EEE15BA2-2518-46EA-B8C0-D595BB5AD1A6}" presName="node" presStyleLbl="node1" presStyleIdx="2" presStyleCnt="4">
        <dgm:presLayoutVars>
          <dgm:bulletEnabled val="1"/>
        </dgm:presLayoutVars>
      </dgm:prSet>
      <dgm:spPr/>
      <dgm:t>
        <a:bodyPr/>
        <a:lstStyle/>
        <a:p>
          <a:endParaRPr lang="en-US"/>
        </a:p>
      </dgm:t>
    </dgm:pt>
    <dgm:pt modelId="{95315B3F-0CF6-4765-A620-9F5B243EC239}" type="pres">
      <dgm:prSet presAssocID="{AE317EA6-D5F9-4B5B-9CC0-F0E4A0AB3371}" presName="sibTrans" presStyleCnt="0"/>
      <dgm:spPr/>
    </dgm:pt>
    <dgm:pt modelId="{B2BF7822-7FE9-489B-AA00-AE85A629DF62}" type="pres">
      <dgm:prSet presAssocID="{406BF842-BBFD-4C9A-A744-6AB1F0763DBA}" presName="node" presStyleLbl="node1" presStyleIdx="3" presStyleCnt="4">
        <dgm:presLayoutVars>
          <dgm:bulletEnabled val="1"/>
        </dgm:presLayoutVars>
      </dgm:prSet>
      <dgm:spPr/>
      <dgm:t>
        <a:bodyPr/>
        <a:lstStyle/>
        <a:p>
          <a:endParaRPr lang="en-US"/>
        </a:p>
      </dgm:t>
    </dgm:pt>
  </dgm:ptLst>
  <dgm:cxnLst>
    <dgm:cxn modelId="{0CB47A0D-DF13-4640-807F-AC4C813150F9}" type="presOf" srcId="{EEE15BA2-2518-46EA-B8C0-D595BB5AD1A6}" destId="{9C787EF4-77BC-4F93-9C0D-65E580AF53CF}" srcOrd="0" destOrd="0" presId="urn:microsoft.com/office/officeart/2005/8/layout/default#8"/>
    <dgm:cxn modelId="{2E572110-6EF0-4049-B278-406664243146}" type="presOf" srcId="{AB87F38D-F9F9-483B-A8C3-5D1B8D2493D0}" destId="{15A4975C-5E54-474D-A67D-19B81ACC5481}" srcOrd="0" destOrd="0" presId="urn:microsoft.com/office/officeart/2005/8/layout/default#8"/>
    <dgm:cxn modelId="{A972DC6B-A98F-458B-9F96-2BABBC245CE0}" srcId="{B4A4E53C-17C9-495B-B003-FAF5FA3DD7CA}" destId="{EF564F4F-6DD3-433A-A119-6818831966C8}" srcOrd="1" destOrd="0" parTransId="{74D57B86-1B78-4D78-A730-13F09658D46E}" sibTransId="{557B27DF-7E07-4F33-BC26-A022BF05D062}"/>
    <dgm:cxn modelId="{04B1AEA3-4403-4DBE-B616-6022D64D3893}" type="presOf" srcId="{EF564F4F-6DD3-433A-A119-6818831966C8}" destId="{E7C41B2B-F07E-43B8-A24C-A0499CFB4E4E}" srcOrd="0" destOrd="0" presId="urn:microsoft.com/office/officeart/2005/8/layout/default#8"/>
    <dgm:cxn modelId="{94EA968A-6EE9-46AB-9872-92D358E1C985}" srcId="{B4A4E53C-17C9-495B-B003-FAF5FA3DD7CA}" destId="{EEE15BA2-2518-46EA-B8C0-D595BB5AD1A6}" srcOrd="2" destOrd="0" parTransId="{567F5652-748B-481A-A506-A9A63DC8DBB1}" sibTransId="{AE317EA6-D5F9-4B5B-9CC0-F0E4A0AB3371}"/>
    <dgm:cxn modelId="{BF67D492-2706-4584-8D6F-60F7CB548D2A}" srcId="{B4A4E53C-17C9-495B-B003-FAF5FA3DD7CA}" destId="{406BF842-BBFD-4C9A-A744-6AB1F0763DBA}" srcOrd="3" destOrd="0" parTransId="{858C4A8E-39D1-42F9-A270-61BDB2CC2931}" sibTransId="{F58E8A41-1DA6-4724-AD2B-E46E70F4801B}"/>
    <dgm:cxn modelId="{4650D8B8-6EEA-4A33-8A33-F63BD485E162}" srcId="{B4A4E53C-17C9-495B-B003-FAF5FA3DD7CA}" destId="{AB87F38D-F9F9-483B-A8C3-5D1B8D2493D0}" srcOrd="0" destOrd="0" parTransId="{1C64BF38-1B60-44FE-AA9C-571C2076D3D9}" sibTransId="{4DB0F83D-D1FE-4CB3-8BD2-E775AA724D30}"/>
    <dgm:cxn modelId="{74801566-F9F9-4948-AF40-C5E42C047038}" type="presOf" srcId="{406BF842-BBFD-4C9A-A744-6AB1F0763DBA}" destId="{B2BF7822-7FE9-489B-AA00-AE85A629DF62}" srcOrd="0" destOrd="0" presId="urn:microsoft.com/office/officeart/2005/8/layout/default#8"/>
    <dgm:cxn modelId="{6D5235AF-69FE-42D5-87FB-41A752007A33}" type="presOf" srcId="{B4A4E53C-17C9-495B-B003-FAF5FA3DD7CA}" destId="{0AFE2E53-F15E-434E-9495-A8F926948DEA}" srcOrd="0" destOrd="0" presId="urn:microsoft.com/office/officeart/2005/8/layout/default#8"/>
    <dgm:cxn modelId="{7CD25F46-7620-4207-AD41-D1269EE14840}" type="presParOf" srcId="{0AFE2E53-F15E-434E-9495-A8F926948DEA}" destId="{15A4975C-5E54-474D-A67D-19B81ACC5481}" srcOrd="0" destOrd="0" presId="urn:microsoft.com/office/officeart/2005/8/layout/default#8"/>
    <dgm:cxn modelId="{82CEFA44-4A05-460F-8F4D-53B03D817A7F}" type="presParOf" srcId="{0AFE2E53-F15E-434E-9495-A8F926948DEA}" destId="{1EE8F203-DF27-4F81-B5E6-0C05E9A01F09}" srcOrd="1" destOrd="0" presId="urn:microsoft.com/office/officeart/2005/8/layout/default#8"/>
    <dgm:cxn modelId="{5C9D2A26-2515-4ACA-9CB6-E99E9BB0D9B7}" type="presParOf" srcId="{0AFE2E53-F15E-434E-9495-A8F926948DEA}" destId="{E7C41B2B-F07E-43B8-A24C-A0499CFB4E4E}" srcOrd="2" destOrd="0" presId="urn:microsoft.com/office/officeart/2005/8/layout/default#8"/>
    <dgm:cxn modelId="{E4B51DCD-9C5B-4B3D-A3ED-DD80C856635C}" type="presParOf" srcId="{0AFE2E53-F15E-434E-9495-A8F926948DEA}" destId="{FD822317-889C-47D5-B1CB-DBB40D0C9EA2}" srcOrd="3" destOrd="0" presId="urn:microsoft.com/office/officeart/2005/8/layout/default#8"/>
    <dgm:cxn modelId="{4A10025B-14FD-45FF-B23E-333337FAC1EE}" type="presParOf" srcId="{0AFE2E53-F15E-434E-9495-A8F926948DEA}" destId="{9C787EF4-77BC-4F93-9C0D-65E580AF53CF}" srcOrd="4" destOrd="0" presId="urn:microsoft.com/office/officeart/2005/8/layout/default#8"/>
    <dgm:cxn modelId="{07207F7E-1FED-4E26-A99B-1B4261047B9E}" type="presParOf" srcId="{0AFE2E53-F15E-434E-9495-A8F926948DEA}" destId="{95315B3F-0CF6-4765-A620-9F5B243EC239}" srcOrd="5" destOrd="0" presId="urn:microsoft.com/office/officeart/2005/8/layout/default#8"/>
    <dgm:cxn modelId="{A4C2A242-61F8-4301-A2D7-8DE9E66DAB39}" type="presParOf" srcId="{0AFE2E53-F15E-434E-9495-A8F926948DEA}" destId="{B2BF7822-7FE9-489B-AA00-AE85A629DF62}" srcOrd="6" destOrd="0" presId="urn:microsoft.com/office/officeart/2005/8/layout/default#8"/>
  </dgm:cxnLst>
  <dgm:bg>
    <a:effectLst>
      <a:innerShdw blurRad="114300">
        <a:prstClr val="black"/>
      </a:innerShdw>
    </a:effect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8F71-0FD9-4170-811E-C64A0D65300C}">
      <dsp:nvSpPr>
        <dsp:cNvPr id="0" name=""/>
        <dsp:cNvSpPr/>
      </dsp:nvSpPr>
      <dsp:spPr>
        <a:xfrm>
          <a:off x="0" y="53322"/>
          <a:ext cx="1807912" cy="1084747"/>
        </a:xfrm>
        <a:prstGeom prst="rect">
          <a:avLst/>
        </a:prstGeom>
        <a:solidFill>
          <a:srgbClr val="91B0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Census Bureau</a:t>
          </a:r>
          <a:endParaRPr lang="en-US" sz="2000" b="1" kern="1200" dirty="0">
            <a:effectLst>
              <a:outerShdw blurRad="38100" dist="38100" dir="2700000" algn="tl">
                <a:srgbClr val="000000">
                  <a:alpha val="43137"/>
                </a:srgbClr>
              </a:outerShdw>
            </a:effectLst>
          </a:endParaRPr>
        </a:p>
      </dsp:txBody>
      <dsp:txXfrm>
        <a:off x="0" y="53322"/>
        <a:ext cx="1807912" cy="1084747"/>
      </dsp:txXfrm>
    </dsp:sp>
    <dsp:sp modelId="{04731667-8A6F-4BF6-BF4D-FCF11B5A0863}">
      <dsp:nvSpPr>
        <dsp:cNvPr id="0" name=""/>
        <dsp:cNvSpPr/>
      </dsp:nvSpPr>
      <dsp:spPr>
        <a:xfrm>
          <a:off x="0" y="1318860"/>
          <a:ext cx="1807912" cy="1084747"/>
        </a:xfrm>
        <a:prstGeom prst="rect">
          <a:avLst/>
        </a:prstGeom>
        <a:solidFill>
          <a:srgbClr val="C1996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2800" b="1" kern="1200" dirty="0" smtClean="0">
              <a:effectLst>
                <a:outerShdw blurRad="38100" dist="38100" dir="2700000" algn="tl">
                  <a:srgbClr val="000000">
                    <a:alpha val="43137"/>
                  </a:srgbClr>
                </a:outerShdw>
              </a:effectLst>
            </a:rPr>
            <a:t>NLCD</a:t>
          </a:r>
          <a:endParaRPr lang="en-US" sz="2800" b="1" kern="1200" dirty="0">
            <a:effectLst>
              <a:outerShdw blurRad="38100" dist="38100" dir="2700000" algn="tl">
                <a:srgbClr val="000000">
                  <a:alpha val="43137"/>
                </a:srgbClr>
              </a:outerShdw>
            </a:effectLst>
          </a:endParaRPr>
        </a:p>
      </dsp:txBody>
      <dsp:txXfrm>
        <a:off x="0" y="1318860"/>
        <a:ext cx="1807912" cy="1084747"/>
      </dsp:txXfrm>
    </dsp:sp>
    <dsp:sp modelId="{8BC764A8-7AFC-4343-93E8-BC3A12F584A8}">
      <dsp:nvSpPr>
        <dsp:cNvPr id="0" name=""/>
        <dsp:cNvSpPr/>
      </dsp:nvSpPr>
      <dsp:spPr>
        <a:xfrm>
          <a:off x="0" y="2584399"/>
          <a:ext cx="1807912" cy="1084747"/>
        </a:xfrm>
        <a:prstGeom prst="rect">
          <a:avLst/>
        </a:prstGeom>
        <a:solidFill>
          <a:srgbClr val="66A4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effectLst>
                <a:outerShdw blurRad="38100" dist="38100" dir="2700000" algn="tl">
                  <a:srgbClr val="000000">
                    <a:alpha val="43137"/>
                  </a:srgbClr>
                </a:outerShdw>
              </a:effectLst>
            </a:rPr>
            <a:t>identify urban-related territory </a:t>
          </a:r>
          <a:br>
            <a:rPr lang="en-US" sz="1500" b="1" kern="1200" dirty="0" smtClean="0">
              <a:effectLst>
                <a:outerShdw blurRad="38100" dist="38100" dir="2700000" algn="tl">
                  <a:srgbClr val="000000">
                    <a:alpha val="43137"/>
                  </a:srgbClr>
                </a:outerShdw>
              </a:effectLst>
            </a:rPr>
          </a:br>
          <a:r>
            <a:rPr lang="en-US" sz="1500" b="1" kern="1200" dirty="0" smtClean="0">
              <a:effectLst>
                <a:outerShdw blurRad="38100" dist="38100" dir="2700000" algn="tl">
                  <a:srgbClr val="000000">
                    <a:alpha val="43137"/>
                  </a:srgbClr>
                </a:outerShdw>
              </a:effectLst>
            </a:rPr>
            <a:t>via impervious surface land cover</a:t>
          </a:r>
          <a:endParaRPr lang="en-US" sz="1500" b="1" kern="1200" dirty="0">
            <a:effectLst>
              <a:outerShdw blurRad="38100" dist="38100" dir="2700000" algn="tl">
                <a:srgbClr val="000000">
                  <a:alpha val="43137"/>
                </a:srgbClr>
              </a:outerShdw>
            </a:effectLst>
          </a:endParaRPr>
        </a:p>
      </dsp:txBody>
      <dsp:txXfrm>
        <a:off x="0" y="2584399"/>
        <a:ext cx="1807912" cy="1084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A1C3-04E0-4AE2-823F-7FE1BF2362B3}">
      <dsp:nvSpPr>
        <dsp:cNvPr id="0" name=""/>
        <dsp:cNvSpPr/>
      </dsp:nvSpPr>
      <dsp:spPr>
        <a:xfrm>
          <a:off x="-443016" y="1138655"/>
          <a:ext cx="3420686" cy="3420686"/>
        </a:xfrm>
        <a:prstGeom prst="ellipse">
          <a:avLst/>
        </a:prstGeom>
        <a:solidFill>
          <a:srgbClr val="66A48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E5E1B1-A0A5-43C3-99F1-7C3E96738EA6}">
      <dsp:nvSpPr>
        <dsp:cNvPr id="0" name=""/>
        <dsp:cNvSpPr/>
      </dsp:nvSpPr>
      <dsp:spPr>
        <a:xfrm>
          <a:off x="952184" y="2547373"/>
          <a:ext cx="621937" cy="606396"/>
        </a:xfrm>
        <a:prstGeom prst="ellipse">
          <a:avLst/>
        </a:prstGeom>
        <a:solidFill>
          <a:srgbClr val="CC99F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4AB8F2-64A2-4C02-A68B-CC82C51A815D}">
      <dsp:nvSpPr>
        <dsp:cNvPr id="0" name=""/>
        <dsp:cNvSpPr/>
      </dsp:nvSpPr>
      <dsp:spPr>
        <a:xfrm>
          <a:off x="1679473" y="89493"/>
          <a:ext cx="5027724" cy="1425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CC99FF"/>
              </a:solidFill>
              <a:effectLst>
                <a:outerShdw blurRad="38100" dist="38100" dir="2700000" algn="tl">
                  <a:srgbClr val="000000">
                    <a:alpha val="43137"/>
                  </a:srgbClr>
                </a:outerShdw>
              </a:effectLst>
            </a:rPr>
            <a:t>NLCD or </a:t>
          </a:r>
          <a:br>
            <a:rPr lang="en-US" sz="2400" b="1" kern="1200" dirty="0" smtClean="0">
              <a:solidFill>
                <a:srgbClr val="CC99FF"/>
              </a:solidFill>
              <a:effectLst>
                <a:outerShdw blurRad="38100" dist="38100" dir="2700000" algn="tl">
                  <a:srgbClr val="000000">
                    <a:alpha val="43137"/>
                  </a:srgbClr>
                </a:outerShdw>
              </a:effectLst>
            </a:rPr>
          </a:br>
          <a:r>
            <a:rPr lang="en-US" sz="2400" b="1" kern="1200" dirty="0" smtClean="0">
              <a:solidFill>
                <a:srgbClr val="CC99FF"/>
              </a:solidFill>
              <a:effectLst>
                <a:outerShdw blurRad="38100" dist="38100" dir="2700000" algn="tl">
                  <a:srgbClr val="000000">
                    <a:alpha val="43137"/>
                  </a:srgbClr>
                </a:outerShdw>
              </a:effectLst>
            </a:rPr>
            <a:t>“national land cover database” in title, abstract, or keyword</a:t>
          </a:r>
          <a:endParaRPr lang="en-US" sz="2400" b="1" kern="1200" dirty="0">
            <a:solidFill>
              <a:srgbClr val="CC99FF"/>
            </a:solidFill>
            <a:effectLst>
              <a:outerShdw blurRad="38100" dist="38100" dir="2700000" algn="tl">
                <a:srgbClr val="000000">
                  <a:alpha val="43137"/>
                </a:srgbClr>
              </a:outerShdw>
            </a:effectLst>
          </a:endParaRPr>
        </a:p>
      </dsp:txBody>
      <dsp:txXfrm>
        <a:off x="1679473" y="89493"/>
        <a:ext cx="5027724" cy="1425285"/>
      </dsp:txXfrm>
    </dsp:sp>
    <dsp:sp modelId="{8FBB5D1E-F98F-4488-B0A5-5AD4C38D9341}">
      <dsp:nvSpPr>
        <dsp:cNvPr id="0" name=""/>
        <dsp:cNvSpPr/>
      </dsp:nvSpPr>
      <dsp:spPr>
        <a:xfrm flipV="1">
          <a:off x="3031455" y="632804"/>
          <a:ext cx="596725" cy="159675"/>
        </a:xfrm>
        <a:prstGeom prst="lin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1C842B7-1B5A-4EB9-8911-E5FF4939DACC}">
      <dsp:nvSpPr>
        <dsp:cNvPr id="0" name=""/>
        <dsp:cNvSpPr/>
      </dsp:nvSpPr>
      <dsp:spPr>
        <a:xfrm rot="5400000">
          <a:off x="1343018" y="300617"/>
          <a:ext cx="1977098" cy="2534907"/>
        </a:xfrm>
        <a:prstGeom prst="lin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5A7A6DC-536D-490C-9496-90B6F65DC73A}">
      <dsp:nvSpPr>
        <dsp:cNvPr id="0" name=""/>
        <dsp:cNvSpPr/>
      </dsp:nvSpPr>
      <dsp:spPr>
        <a:xfrm>
          <a:off x="3832214" y="2428758"/>
          <a:ext cx="1710343" cy="1425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66A48B"/>
              </a:solidFill>
              <a:effectLst>
                <a:outerShdw blurRad="38100" dist="38100" dir="2700000" algn="tl">
                  <a:srgbClr val="000000">
                    <a:alpha val="43137"/>
                  </a:srgbClr>
                </a:outerShdw>
              </a:effectLst>
            </a:rPr>
            <a:t>MRLC.gov in full-text</a:t>
          </a:r>
        </a:p>
        <a:p>
          <a:pPr lvl="0" algn="l" defTabSz="1066800">
            <a:lnSpc>
              <a:spcPct val="90000"/>
            </a:lnSpc>
            <a:spcBef>
              <a:spcPct val="0"/>
            </a:spcBef>
            <a:spcAft>
              <a:spcPct val="35000"/>
            </a:spcAft>
          </a:pPr>
          <a:endParaRPr lang="en-US" sz="1500" kern="1200" dirty="0"/>
        </a:p>
      </dsp:txBody>
      <dsp:txXfrm>
        <a:off x="3832214" y="2428758"/>
        <a:ext cx="1710343" cy="1425285"/>
      </dsp:txXfrm>
    </dsp:sp>
    <dsp:sp modelId="{8C9C938E-E9C4-4574-ADF3-83CA79DB4EB4}">
      <dsp:nvSpPr>
        <dsp:cNvPr id="0" name=""/>
        <dsp:cNvSpPr/>
      </dsp:nvSpPr>
      <dsp:spPr>
        <a:xfrm>
          <a:off x="3116025" y="2137928"/>
          <a:ext cx="427585" cy="0"/>
        </a:xfrm>
        <a:prstGeom prst="lin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17F96902-91AE-4F80-96F7-4897CCB733EF}">
      <dsp:nvSpPr>
        <dsp:cNvPr id="0" name=""/>
        <dsp:cNvSpPr/>
      </dsp:nvSpPr>
      <dsp:spPr>
        <a:xfrm rot="5400000">
          <a:off x="1848546" y="2371276"/>
          <a:ext cx="1497348" cy="1034757"/>
        </a:xfrm>
        <a:prstGeom prst="lin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8F71-0FD9-4170-811E-C64A0D65300C}">
      <dsp:nvSpPr>
        <dsp:cNvPr id="0" name=""/>
        <dsp:cNvSpPr/>
      </dsp:nvSpPr>
      <dsp:spPr>
        <a:xfrm>
          <a:off x="190823" y="1266"/>
          <a:ext cx="2030733" cy="1218440"/>
        </a:xfrm>
        <a:prstGeom prst="rect">
          <a:avLst/>
        </a:prstGeom>
        <a:solidFill>
          <a:srgbClr val="91B0BD"/>
        </a:solidFill>
        <a:ln w="508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2000" b="1" kern="1200" dirty="0" smtClean="0">
              <a:effectLst>
                <a:outerShdw blurRad="38100" dist="38100" dir="2700000" algn="tl">
                  <a:srgbClr val="000000">
                    <a:alpha val="43137"/>
                  </a:srgbClr>
                </a:outerShdw>
              </a:effectLst>
            </a:rPr>
            <a:t>Department </a:t>
          </a:r>
        </a:p>
        <a:p>
          <a:pPr lvl="0" algn="ctr" defTabSz="7112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of </a:t>
          </a:r>
        </a:p>
        <a:p>
          <a:pPr lvl="0" algn="ctr" defTabSz="7112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Energy</a:t>
          </a:r>
          <a:endParaRPr lang="en-US" sz="2000" b="1" kern="1200" dirty="0">
            <a:effectLst>
              <a:outerShdw blurRad="38100" dist="38100" dir="2700000" algn="tl">
                <a:srgbClr val="000000">
                  <a:alpha val="43137"/>
                </a:srgbClr>
              </a:outerShdw>
            </a:effectLst>
          </a:endParaRPr>
        </a:p>
      </dsp:txBody>
      <dsp:txXfrm>
        <a:off x="190823" y="1266"/>
        <a:ext cx="2030733" cy="1218440"/>
      </dsp:txXfrm>
    </dsp:sp>
    <dsp:sp modelId="{04731667-8A6F-4BF6-BF4D-FCF11B5A0863}">
      <dsp:nvSpPr>
        <dsp:cNvPr id="0" name=""/>
        <dsp:cNvSpPr/>
      </dsp:nvSpPr>
      <dsp:spPr>
        <a:xfrm>
          <a:off x="190823" y="1422779"/>
          <a:ext cx="2030733" cy="1218440"/>
        </a:xfrm>
        <a:prstGeom prst="rect">
          <a:avLst/>
        </a:prstGeom>
        <a:solidFill>
          <a:srgbClr val="C19967"/>
        </a:solidFill>
        <a:ln w="508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2800" b="1" kern="1200" dirty="0" smtClean="0">
              <a:effectLst>
                <a:outerShdw blurRad="38100" dist="38100" dir="2700000" algn="tl">
                  <a:srgbClr val="000000">
                    <a:alpha val="43137"/>
                  </a:srgbClr>
                </a:outerShdw>
              </a:effectLst>
            </a:rPr>
            <a:t>NLCD</a:t>
          </a:r>
          <a:endParaRPr lang="en-US" sz="2800" b="1" kern="1200" dirty="0">
            <a:effectLst>
              <a:outerShdw blurRad="38100" dist="38100" dir="2700000" algn="tl">
                <a:srgbClr val="000000">
                  <a:alpha val="43137"/>
                </a:srgbClr>
              </a:outerShdw>
            </a:effectLst>
          </a:endParaRPr>
        </a:p>
      </dsp:txBody>
      <dsp:txXfrm>
        <a:off x="190823" y="1422779"/>
        <a:ext cx="2030733" cy="1218440"/>
      </dsp:txXfrm>
    </dsp:sp>
    <dsp:sp modelId="{8BC764A8-7AFC-4343-93E8-BC3A12F584A8}">
      <dsp:nvSpPr>
        <dsp:cNvPr id="0" name=""/>
        <dsp:cNvSpPr/>
      </dsp:nvSpPr>
      <dsp:spPr>
        <a:xfrm>
          <a:off x="190823" y="2844293"/>
          <a:ext cx="2030733" cy="1218440"/>
        </a:xfrm>
        <a:prstGeom prst="rect">
          <a:avLst/>
        </a:prstGeom>
        <a:solidFill>
          <a:srgbClr val="66A48B"/>
        </a:solidFill>
        <a:ln w="508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 </a:t>
          </a:r>
          <a:r>
            <a:rPr lang="en-US" sz="1700" b="1" kern="1200" dirty="0" smtClean="0">
              <a:effectLst>
                <a:outerShdw blurRad="38100" dist="38100" dir="2700000" algn="tl">
                  <a:srgbClr val="000000">
                    <a:alpha val="43137"/>
                  </a:srgbClr>
                </a:outerShdw>
              </a:effectLst>
            </a:rPr>
            <a:t>assess solar-augment potential of fossil-fired power plants</a:t>
          </a:r>
          <a:endParaRPr lang="en-US" sz="1700" b="1" kern="1200" dirty="0">
            <a:effectLst>
              <a:outerShdw blurRad="38100" dist="38100" dir="2700000" algn="tl">
                <a:srgbClr val="000000">
                  <a:alpha val="43137"/>
                </a:srgbClr>
              </a:outerShdw>
            </a:effectLst>
          </a:endParaRPr>
        </a:p>
      </dsp:txBody>
      <dsp:txXfrm>
        <a:off x="190823" y="2844293"/>
        <a:ext cx="2030733" cy="1218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8F71-0FD9-4170-811E-C64A0D65300C}">
      <dsp:nvSpPr>
        <dsp:cNvPr id="0" name=""/>
        <dsp:cNvSpPr/>
      </dsp:nvSpPr>
      <dsp:spPr>
        <a:xfrm>
          <a:off x="190823" y="1266"/>
          <a:ext cx="2030733" cy="1218440"/>
        </a:xfrm>
        <a:prstGeom prst="rect">
          <a:avLst/>
        </a:prstGeom>
        <a:solidFill>
          <a:srgbClr val="91B0BD"/>
        </a:solidFill>
        <a:ln w="508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2000" b="1" kern="1200" dirty="0" smtClean="0">
              <a:effectLst>
                <a:outerShdw blurRad="38100" dist="38100" dir="2700000" algn="tl">
                  <a:srgbClr val="000000">
                    <a:alpha val="43137"/>
                  </a:srgbClr>
                </a:outerShdw>
              </a:effectLst>
            </a:rPr>
            <a:t>Environmental Protection Agency</a:t>
          </a:r>
          <a:endParaRPr lang="en-US" sz="2000" b="1" kern="1200" dirty="0">
            <a:effectLst>
              <a:outerShdw blurRad="38100" dist="38100" dir="2700000" algn="tl">
                <a:srgbClr val="000000">
                  <a:alpha val="43137"/>
                </a:srgbClr>
              </a:outerShdw>
            </a:effectLst>
          </a:endParaRPr>
        </a:p>
      </dsp:txBody>
      <dsp:txXfrm>
        <a:off x="190823" y="1266"/>
        <a:ext cx="2030733" cy="1218440"/>
      </dsp:txXfrm>
    </dsp:sp>
    <dsp:sp modelId="{04731667-8A6F-4BF6-BF4D-FCF11B5A0863}">
      <dsp:nvSpPr>
        <dsp:cNvPr id="0" name=""/>
        <dsp:cNvSpPr/>
      </dsp:nvSpPr>
      <dsp:spPr>
        <a:xfrm>
          <a:off x="190823" y="1422779"/>
          <a:ext cx="2030733" cy="1218440"/>
        </a:xfrm>
        <a:prstGeom prst="rect">
          <a:avLst/>
        </a:prstGeom>
        <a:solidFill>
          <a:srgbClr val="C19967"/>
        </a:solidFill>
        <a:ln w="508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2800" b="1" kern="1200" dirty="0" smtClean="0"/>
            <a:t>MTBS</a:t>
          </a:r>
          <a:endParaRPr lang="en-US" sz="2800" b="1" kern="1200" dirty="0"/>
        </a:p>
      </dsp:txBody>
      <dsp:txXfrm>
        <a:off x="190823" y="1422779"/>
        <a:ext cx="2030733" cy="1218440"/>
      </dsp:txXfrm>
    </dsp:sp>
    <dsp:sp modelId="{8BC764A8-7AFC-4343-93E8-BC3A12F584A8}">
      <dsp:nvSpPr>
        <dsp:cNvPr id="0" name=""/>
        <dsp:cNvSpPr/>
      </dsp:nvSpPr>
      <dsp:spPr>
        <a:xfrm>
          <a:off x="190823" y="2844293"/>
          <a:ext cx="2030733" cy="1218440"/>
        </a:xfrm>
        <a:prstGeom prst="rect">
          <a:avLst/>
        </a:prstGeom>
        <a:solidFill>
          <a:srgbClr val="66A48B"/>
        </a:solidFill>
        <a:ln w="508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1600" b="1" kern="1200" dirty="0" smtClean="0"/>
            <a:t>damage caused by wildfires; land area burned by wildfires</a:t>
          </a:r>
          <a:endParaRPr lang="en-US" sz="1600" b="1" kern="1200" dirty="0"/>
        </a:p>
      </dsp:txBody>
      <dsp:txXfrm>
        <a:off x="190823" y="2844293"/>
        <a:ext cx="2030733" cy="1218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8F71-0FD9-4170-811E-C64A0D65300C}">
      <dsp:nvSpPr>
        <dsp:cNvPr id="0" name=""/>
        <dsp:cNvSpPr/>
      </dsp:nvSpPr>
      <dsp:spPr>
        <a:xfrm>
          <a:off x="190823" y="1266"/>
          <a:ext cx="2030733" cy="1218440"/>
        </a:xfrm>
        <a:prstGeom prst="rect">
          <a:avLst/>
        </a:prstGeom>
        <a:solidFill>
          <a:srgbClr val="91B0BD"/>
        </a:solidFill>
        <a:ln w="508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2000" b="1" kern="1200" dirty="0" smtClean="0">
              <a:effectLst>
                <a:outerShdw blurRad="38100" dist="38100" dir="2700000" algn="tl">
                  <a:srgbClr val="000000">
                    <a:alpha val="43137"/>
                  </a:srgbClr>
                </a:outerShdw>
              </a:effectLst>
            </a:rPr>
            <a:t>National Wildlife Foundation</a:t>
          </a:r>
          <a:endParaRPr lang="en-US" sz="2000" b="1" kern="1200" dirty="0">
            <a:effectLst>
              <a:outerShdw blurRad="38100" dist="38100" dir="2700000" algn="tl">
                <a:srgbClr val="000000">
                  <a:alpha val="43137"/>
                </a:srgbClr>
              </a:outerShdw>
            </a:effectLst>
          </a:endParaRPr>
        </a:p>
      </dsp:txBody>
      <dsp:txXfrm>
        <a:off x="190823" y="1266"/>
        <a:ext cx="2030733" cy="1218440"/>
      </dsp:txXfrm>
    </dsp:sp>
    <dsp:sp modelId="{04731667-8A6F-4BF6-BF4D-FCF11B5A0863}">
      <dsp:nvSpPr>
        <dsp:cNvPr id="0" name=""/>
        <dsp:cNvSpPr/>
      </dsp:nvSpPr>
      <dsp:spPr>
        <a:xfrm>
          <a:off x="190823" y="1422779"/>
          <a:ext cx="2030733" cy="1218440"/>
        </a:xfrm>
        <a:prstGeom prst="rect">
          <a:avLst/>
        </a:prstGeom>
        <a:solidFill>
          <a:srgbClr val="C19967"/>
        </a:solidFill>
        <a:ln w="508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2800" b="1" kern="1200" dirty="0" smtClean="0">
              <a:effectLst>
                <a:outerShdw blurRad="38100" dist="38100" dir="2700000" algn="tl">
                  <a:srgbClr val="000000">
                    <a:alpha val="43137"/>
                  </a:srgbClr>
                </a:outerShdw>
              </a:effectLst>
            </a:rPr>
            <a:t>NLCD</a:t>
          </a:r>
          <a:endParaRPr lang="en-US" sz="2800" b="1" kern="1200" dirty="0">
            <a:effectLst>
              <a:outerShdw blurRad="38100" dist="38100" dir="2700000" algn="tl">
                <a:srgbClr val="000000">
                  <a:alpha val="43137"/>
                </a:srgbClr>
              </a:outerShdw>
            </a:effectLst>
          </a:endParaRPr>
        </a:p>
      </dsp:txBody>
      <dsp:txXfrm>
        <a:off x="190823" y="1422779"/>
        <a:ext cx="2030733" cy="1218440"/>
      </dsp:txXfrm>
    </dsp:sp>
    <dsp:sp modelId="{8BC764A8-7AFC-4343-93E8-BC3A12F584A8}">
      <dsp:nvSpPr>
        <dsp:cNvPr id="0" name=""/>
        <dsp:cNvSpPr/>
      </dsp:nvSpPr>
      <dsp:spPr>
        <a:xfrm>
          <a:off x="190823" y="2844293"/>
          <a:ext cx="2030733" cy="1218440"/>
        </a:xfrm>
        <a:prstGeom prst="rect">
          <a:avLst/>
        </a:prstGeom>
        <a:solidFill>
          <a:srgbClr val="66A48B"/>
        </a:solidFill>
        <a:ln w="508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1600" b="1" kern="1200" dirty="0" smtClean="0">
              <a:effectLst>
                <a:outerShdw blurRad="38100" dist="38100" dir="2700000" algn="tl">
                  <a:srgbClr val="000000">
                    <a:alpha val="43137"/>
                  </a:srgbClr>
                </a:outerShdw>
              </a:effectLst>
            </a:rPr>
            <a:t>determine which portions of the study area are likely subject to </a:t>
          </a:r>
          <a:r>
            <a:rPr lang="en-US" sz="1600" b="1" kern="1200" dirty="0" err="1" smtClean="0">
              <a:effectLst>
                <a:outerShdw blurRad="38100" dist="38100" dir="2700000" algn="tl">
                  <a:srgbClr val="000000">
                    <a:alpha val="43137"/>
                  </a:srgbClr>
                </a:outerShdw>
              </a:effectLst>
            </a:rPr>
            <a:t>diking</a:t>
          </a:r>
          <a:endParaRPr lang="en-US" sz="1600" b="1" kern="1200" dirty="0">
            <a:effectLst>
              <a:outerShdw blurRad="38100" dist="38100" dir="2700000" algn="tl">
                <a:srgbClr val="000000">
                  <a:alpha val="43137"/>
                </a:srgbClr>
              </a:outerShdw>
            </a:effectLst>
          </a:endParaRPr>
        </a:p>
      </dsp:txBody>
      <dsp:txXfrm>
        <a:off x="190823" y="2844293"/>
        <a:ext cx="2030733" cy="12184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8F71-0FD9-4170-811E-C64A0D65300C}">
      <dsp:nvSpPr>
        <dsp:cNvPr id="0" name=""/>
        <dsp:cNvSpPr/>
      </dsp:nvSpPr>
      <dsp:spPr>
        <a:xfrm>
          <a:off x="190823" y="1266"/>
          <a:ext cx="2030733" cy="1218440"/>
        </a:xfrm>
        <a:prstGeom prst="rect">
          <a:avLst/>
        </a:prstGeom>
        <a:solidFill>
          <a:srgbClr val="91B0BD"/>
        </a:solidFill>
        <a:ln w="508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Center for Global Development</a:t>
          </a:r>
          <a:endParaRPr lang="en-US" sz="2000" b="1" kern="1200" dirty="0">
            <a:effectLst>
              <a:outerShdw blurRad="38100" dist="38100" dir="2700000" algn="tl">
                <a:srgbClr val="000000">
                  <a:alpha val="43137"/>
                </a:srgbClr>
              </a:outerShdw>
            </a:effectLst>
          </a:endParaRPr>
        </a:p>
      </dsp:txBody>
      <dsp:txXfrm>
        <a:off x="190823" y="1266"/>
        <a:ext cx="2030733" cy="1218440"/>
      </dsp:txXfrm>
    </dsp:sp>
    <dsp:sp modelId="{04731667-8A6F-4BF6-BF4D-FCF11B5A0863}">
      <dsp:nvSpPr>
        <dsp:cNvPr id="0" name=""/>
        <dsp:cNvSpPr/>
      </dsp:nvSpPr>
      <dsp:spPr>
        <a:xfrm>
          <a:off x="190823" y="1422779"/>
          <a:ext cx="2030733" cy="1218440"/>
        </a:xfrm>
        <a:prstGeom prst="rect">
          <a:avLst/>
        </a:prstGeom>
        <a:solidFill>
          <a:srgbClr val="C19967"/>
        </a:solidFill>
        <a:ln w="508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2800" b="1" kern="1200" dirty="0" smtClean="0">
              <a:effectLst>
                <a:outerShdw blurRad="38100" dist="38100" dir="2700000" algn="tl">
                  <a:srgbClr val="000000">
                    <a:alpha val="43137"/>
                  </a:srgbClr>
                </a:outerShdw>
              </a:effectLst>
            </a:rPr>
            <a:t>MODIS</a:t>
          </a:r>
          <a:endParaRPr lang="en-US" sz="2800" b="1" kern="1200" dirty="0">
            <a:effectLst>
              <a:outerShdw blurRad="38100" dist="38100" dir="2700000" algn="tl">
                <a:srgbClr val="000000">
                  <a:alpha val="43137"/>
                </a:srgbClr>
              </a:outerShdw>
            </a:effectLst>
          </a:endParaRPr>
        </a:p>
      </dsp:txBody>
      <dsp:txXfrm>
        <a:off x="190823" y="1422779"/>
        <a:ext cx="2030733" cy="1218440"/>
      </dsp:txXfrm>
    </dsp:sp>
    <dsp:sp modelId="{8BC764A8-7AFC-4343-93E8-BC3A12F584A8}">
      <dsp:nvSpPr>
        <dsp:cNvPr id="0" name=""/>
        <dsp:cNvSpPr/>
      </dsp:nvSpPr>
      <dsp:spPr>
        <a:xfrm>
          <a:off x="190823" y="2844293"/>
          <a:ext cx="2030733" cy="1218440"/>
        </a:xfrm>
        <a:prstGeom prst="rect">
          <a:avLst/>
        </a:prstGeom>
        <a:solidFill>
          <a:srgbClr val="66A48B"/>
        </a:solidFill>
        <a:ln w="508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construction of a prototype system; Forest Monitoring for Action (FORMA)</a:t>
          </a:r>
          <a:endParaRPr lang="en-US" sz="1600" b="1" kern="1200" dirty="0">
            <a:effectLst>
              <a:outerShdw blurRad="38100" dist="38100" dir="2700000" algn="tl">
                <a:srgbClr val="000000">
                  <a:alpha val="43137"/>
                </a:srgbClr>
              </a:outerShdw>
            </a:effectLst>
          </a:endParaRPr>
        </a:p>
      </dsp:txBody>
      <dsp:txXfrm>
        <a:off x="190823" y="2844293"/>
        <a:ext cx="2030733" cy="12184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4975C-5E54-474D-A67D-19B81ACC5481}">
      <dsp:nvSpPr>
        <dsp:cNvPr id="0" name=""/>
        <dsp:cNvSpPr/>
      </dsp:nvSpPr>
      <dsp:spPr>
        <a:xfrm>
          <a:off x="13459" y="905"/>
          <a:ext cx="1504514" cy="902708"/>
        </a:xfrm>
        <a:prstGeom prst="rect">
          <a:avLst/>
        </a:prstGeom>
        <a:solidFill>
          <a:srgbClr val="91B0BD"/>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i="1" kern="1200" dirty="0" smtClean="0">
              <a:solidFill>
                <a:schemeClr val="tx1"/>
              </a:solidFill>
            </a:rPr>
            <a:t>Interdisciplinary  Design</a:t>
          </a:r>
          <a:endParaRPr lang="en-US" sz="1400" b="1" i="1" kern="1200" dirty="0">
            <a:solidFill>
              <a:schemeClr val="tx1"/>
            </a:solidFill>
          </a:endParaRPr>
        </a:p>
      </dsp:txBody>
      <dsp:txXfrm>
        <a:off x="13459" y="905"/>
        <a:ext cx="1504514" cy="902708"/>
      </dsp:txXfrm>
    </dsp:sp>
    <dsp:sp modelId="{E7C41B2B-F07E-43B8-A24C-A0499CFB4E4E}">
      <dsp:nvSpPr>
        <dsp:cNvPr id="0" name=""/>
        <dsp:cNvSpPr/>
      </dsp:nvSpPr>
      <dsp:spPr>
        <a:xfrm>
          <a:off x="13459" y="1054065"/>
          <a:ext cx="1504514" cy="902708"/>
        </a:xfrm>
        <a:prstGeom prst="rect">
          <a:avLst/>
        </a:prstGeom>
        <a:solidFill>
          <a:srgbClr val="C19967"/>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i="1" kern="1200" dirty="0" smtClean="0">
              <a:solidFill>
                <a:schemeClr val="tx1"/>
              </a:solidFill>
            </a:rPr>
            <a:t>NLCD</a:t>
          </a:r>
          <a:endParaRPr lang="en-US" sz="2400" b="1" i="1" kern="1200" dirty="0">
            <a:solidFill>
              <a:schemeClr val="tx1"/>
            </a:solidFill>
          </a:endParaRPr>
        </a:p>
      </dsp:txBody>
      <dsp:txXfrm>
        <a:off x="13459" y="1054065"/>
        <a:ext cx="1504514" cy="902708"/>
      </dsp:txXfrm>
    </dsp:sp>
    <dsp:sp modelId="{9C787EF4-77BC-4F93-9C0D-65E580AF53CF}">
      <dsp:nvSpPr>
        <dsp:cNvPr id="0" name=""/>
        <dsp:cNvSpPr/>
      </dsp:nvSpPr>
      <dsp:spPr>
        <a:xfrm>
          <a:off x="13459" y="2107225"/>
          <a:ext cx="1504514" cy="902708"/>
        </a:xfrm>
        <a:prstGeom prst="rect">
          <a:avLst/>
        </a:prstGeom>
        <a:solidFill>
          <a:srgbClr val="66A48B"/>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i="1" kern="1200" dirty="0" smtClean="0">
              <a:solidFill>
                <a:schemeClr val="tx1"/>
              </a:solidFill>
            </a:rPr>
            <a:t>relationship between green space and mental and general health</a:t>
          </a:r>
          <a:endParaRPr lang="en-US" sz="1300" b="1" i="1" kern="1200" dirty="0">
            <a:solidFill>
              <a:schemeClr val="tx1"/>
            </a:solidFill>
          </a:endParaRPr>
        </a:p>
      </dsp:txBody>
      <dsp:txXfrm>
        <a:off x="13459" y="2107225"/>
        <a:ext cx="1504514" cy="902708"/>
      </dsp:txXfrm>
    </dsp:sp>
    <dsp:sp modelId="{B2BF7822-7FE9-489B-AA00-AE85A629DF62}">
      <dsp:nvSpPr>
        <dsp:cNvPr id="0" name=""/>
        <dsp:cNvSpPr/>
      </dsp:nvSpPr>
      <dsp:spPr>
        <a:xfrm>
          <a:off x="13459" y="3160385"/>
          <a:ext cx="1504514" cy="902708"/>
        </a:xfrm>
        <a:prstGeom prst="rect">
          <a:avLst/>
        </a:prstGeom>
        <a:solidFill>
          <a:srgbClr val="CC99FF"/>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i="1" kern="1200" dirty="0" smtClean="0">
              <a:solidFill>
                <a:schemeClr val="tx1"/>
              </a:solidFill>
            </a:rPr>
            <a:t>Washington State University</a:t>
          </a:r>
          <a:endParaRPr lang="en-US" sz="1800" b="1" i="1" kern="1200" dirty="0">
            <a:solidFill>
              <a:schemeClr val="tx1"/>
            </a:solidFill>
          </a:endParaRPr>
        </a:p>
      </dsp:txBody>
      <dsp:txXfrm>
        <a:off x="13459" y="3160385"/>
        <a:ext cx="1504514" cy="9027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4975C-5E54-474D-A67D-19B81ACC5481}">
      <dsp:nvSpPr>
        <dsp:cNvPr id="0" name=""/>
        <dsp:cNvSpPr/>
      </dsp:nvSpPr>
      <dsp:spPr>
        <a:xfrm>
          <a:off x="13459" y="905"/>
          <a:ext cx="1504514" cy="902708"/>
        </a:xfrm>
        <a:prstGeom prst="rect">
          <a:avLst/>
        </a:prstGeom>
        <a:solidFill>
          <a:srgbClr val="91B0BD"/>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i="1" kern="1200" dirty="0" smtClean="0">
              <a:solidFill>
                <a:schemeClr val="tx1"/>
              </a:solidFill>
            </a:rPr>
            <a:t>Applied Economics</a:t>
          </a:r>
          <a:endParaRPr lang="en-US" sz="1800" b="1" i="1" kern="1200" dirty="0">
            <a:solidFill>
              <a:schemeClr val="tx1"/>
            </a:solidFill>
          </a:endParaRPr>
        </a:p>
      </dsp:txBody>
      <dsp:txXfrm>
        <a:off x="13459" y="905"/>
        <a:ext cx="1504514" cy="902708"/>
      </dsp:txXfrm>
    </dsp:sp>
    <dsp:sp modelId="{E7C41B2B-F07E-43B8-A24C-A0499CFB4E4E}">
      <dsp:nvSpPr>
        <dsp:cNvPr id="0" name=""/>
        <dsp:cNvSpPr/>
      </dsp:nvSpPr>
      <dsp:spPr>
        <a:xfrm>
          <a:off x="13459" y="1054065"/>
          <a:ext cx="1504514" cy="902708"/>
        </a:xfrm>
        <a:prstGeom prst="rect">
          <a:avLst/>
        </a:prstGeom>
        <a:solidFill>
          <a:srgbClr val="C19967"/>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i="1" kern="1200" dirty="0" smtClean="0">
              <a:solidFill>
                <a:schemeClr val="tx1"/>
              </a:solidFill>
            </a:rPr>
            <a:t>MODIS</a:t>
          </a:r>
          <a:endParaRPr lang="en-US" sz="2400" b="1" i="1" kern="1200" dirty="0">
            <a:solidFill>
              <a:schemeClr val="tx1"/>
            </a:solidFill>
          </a:endParaRPr>
        </a:p>
      </dsp:txBody>
      <dsp:txXfrm>
        <a:off x="13459" y="1054065"/>
        <a:ext cx="1504514" cy="902708"/>
      </dsp:txXfrm>
    </dsp:sp>
    <dsp:sp modelId="{9C787EF4-77BC-4F93-9C0D-65E580AF53CF}">
      <dsp:nvSpPr>
        <dsp:cNvPr id="0" name=""/>
        <dsp:cNvSpPr/>
      </dsp:nvSpPr>
      <dsp:spPr>
        <a:xfrm>
          <a:off x="13459" y="2107225"/>
          <a:ext cx="1504514" cy="902708"/>
        </a:xfrm>
        <a:prstGeom prst="rect">
          <a:avLst/>
        </a:prstGeom>
        <a:solidFill>
          <a:srgbClr val="66A48B"/>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i="1" kern="1200" dirty="0" smtClean="0">
              <a:solidFill>
                <a:schemeClr val="tx1"/>
              </a:solidFill>
            </a:rPr>
            <a:t>index based livestock insurance product in Kenya</a:t>
          </a:r>
          <a:endParaRPr lang="en-US" sz="1300" b="1" i="1" kern="1200" dirty="0">
            <a:solidFill>
              <a:schemeClr val="tx1"/>
            </a:solidFill>
          </a:endParaRPr>
        </a:p>
      </dsp:txBody>
      <dsp:txXfrm>
        <a:off x="13459" y="2107225"/>
        <a:ext cx="1504514" cy="902708"/>
      </dsp:txXfrm>
    </dsp:sp>
    <dsp:sp modelId="{B2BF7822-7FE9-489B-AA00-AE85A629DF62}">
      <dsp:nvSpPr>
        <dsp:cNvPr id="0" name=""/>
        <dsp:cNvSpPr/>
      </dsp:nvSpPr>
      <dsp:spPr>
        <a:xfrm>
          <a:off x="13459" y="3160385"/>
          <a:ext cx="1504514" cy="902708"/>
        </a:xfrm>
        <a:prstGeom prst="rect">
          <a:avLst/>
        </a:prstGeom>
        <a:solidFill>
          <a:srgbClr val="CC99FF"/>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1" kern="1200" dirty="0" smtClean="0">
              <a:solidFill>
                <a:schemeClr val="tx1"/>
              </a:solidFill>
            </a:rPr>
            <a:t>Cornell University</a:t>
          </a:r>
          <a:endParaRPr lang="en-US" sz="2000" b="1" i="1" kern="1200" dirty="0">
            <a:solidFill>
              <a:schemeClr val="tx1"/>
            </a:solidFill>
          </a:endParaRPr>
        </a:p>
      </dsp:txBody>
      <dsp:txXfrm>
        <a:off x="13459" y="3160385"/>
        <a:ext cx="1504514" cy="9027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4975C-5E54-474D-A67D-19B81ACC5481}">
      <dsp:nvSpPr>
        <dsp:cNvPr id="0" name=""/>
        <dsp:cNvSpPr/>
      </dsp:nvSpPr>
      <dsp:spPr>
        <a:xfrm>
          <a:off x="13459" y="905"/>
          <a:ext cx="1504514" cy="902708"/>
        </a:xfrm>
        <a:prstGeom prst="rect">
          <a:avLst/>
        </a:prstGeom>
        <a:solidFill>
          <a:srgbClr val="91B0BD"/>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i="1" kern="1200" dirty="0" smtClean="0">
              <a:solidFill>
                <a:schemeClr val="tx1"/>
              </a:solidFill>
            </a:rPr>
            <a:t>Electrical and Communications Engineering</a:t>
          </a:r>
          <a:endParaRPr lang="en-US" sz="1300" b="1" i="1" kern="1200" dirty="0">
            <a:solidFill>
              <a:schemeClr val="tx1"/>
            </a:solidFill>
          </a:endParaRPr>
        </a:p>
      </dsp:txBody>
      <dsp:txXfrm>
        <a:off x="13459" y="905"/>
        <a:ext cx="1504514" cy="902708"/>
      </dsp:txXfrm>
    </dsp:sp>
    <dsp:sp modelId="{E7C41B2B-F07E-43B8-A24C-A0499CFB4E4E}">
      <dsp:nvSpPr>
        <dsp:cNvPr id="0" name=""/>
        <dsp:cNvSpPr/>
      </dsp:nvSpPr>
      <dsp:spPr>
        <a:xfrm>
          <a:off x="13459" y="1054065"/>
          <a:ext cx="1504514" cy="902708"/>
        </a:xfrm>
        <a:prstGeom prst="rect">
          <a:avLst/>
        </a:prstGeom>
        <a:solidFill>
          <a:srgbClr val="C19967"/>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i="1" kern="1200" dirty="0" smtClean="0">
              <a:solidFill>
                <a:schemeClr val="tx1"/>
              </a:solidFill>
            </a:rPr>
            <a:t>MODIS</a:t>
          </a:r>
          <a:endParaRPr lang="en-US" sz="2400" b="1" i="1" kern="1200" dirty="0">
            <a:solidFill>
              <a:schemeClr val="tx1"/>
            </a:solidFill>
          </a:endParaRPr>
        </a:p>
      </dsp:txBody>
      <dsp:txXfrm>
        <a:off x="13459" y="1054065"/>
        <a:ext cx="1504514" cy="902708"/>
      </dsp:txXfrm>
    </dsp:sp>
    <dsp:sp modelId="{9C787EF4-77BC-4F93-9C0D-65E580AF53CF}">
      <dsp:nvSpPr>
        <dsp:cNvPr id="0" name=""/>
        <dsp:cNvSpPr/>
      </dsp:nvSpPr>
      <dsp:spPr>
        <a:xfrm>
          <a:off x="13459" y="2107225"/>
          <a:ext cx="1504514" cy="902708"/>
        </a:xfrm>
        <a:prstGeom prst="rect">
          <a:avLst/>
        </a:prstGeom>
        <a:solidFill>
          <a:srgbClr val="66A48B"/>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i="1" kern="1200" dirty="0" smtClean="0">
              <a:solidFill>
                <a:schemeClr val="tx1"/>
              </a:solidFill>
            </a:rPr>
            <a:t>water quality in Finnish lakes</a:t>
          </a:r>
          <a:endParaRPr lang="en-US" sz="1600" b="1" i="1" kern="1200" dirty="0">
            <a:solidFill>
              <a:schemeClr val="tx1"/>
            </a:solidFill>
          </a:endParaRPr>
        </a:p>
      </dsp:txBody>
      <dsp:txXfrm>
        <a:off x="13459" y="2107225"/>
        <a:ext cx="1504514" cy="902708"/>
      </dsp:txXfrm>
    </dsp:sp>
    <dsp:sp modelId="{B2BF7822-7FE9-489B-AA00-AE85A629DF62}">
      <dsp:nvSpPr>
        <dsp:cNvPr id="0" name=""/>
        <dsp:cNvSpPr/>
      </dsp:nvSpPr>
      <dsp:spPr>
        <a:xfrm>
          <a:off x="13459" y="3160385"/>
          <a:ext cx="1504514" cy="902708"/>
        </a:xfrm>
        <a:prstGeom prst="rect">
          <a:avLst/>
        </a:prstGeom>
        <a:solidFill>
          <a:srgbClr val="CC99FF"/>
        </a:soli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1" kern="1200" dirty="0" smtClean="0">
              <a:solidFill>
                <a:schemeClr val="tx1"/>
              </a:solidFill>
            </a:rPr>
            <a:t>Helsinki University of Technology</a:t>
          </a:r>
          <a:endParaRPr lang="en-US" sz="1700" b="1" i="1" kern="1200" dirty="0">
            <a:solidFill>
              <a:schemeClr val="tx1"/>
            </a:solidFill>
          </a:endParaRPr>
        </a:p>
      </dsp:txBody>
      <dsp:txXfrm>
        <a:off x="13459" y="3160385"/>
        <a:ext cx="1504514" cy="9027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6">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7">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8">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629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3252" y="4413493"/>
            <a:ext cx="5031498" cy="4180363"/>
          </a:xfrm>
          <a:prstGeom prst="rect">
            <a:avLst/>
          </a:prstGeom>
          <a:noFill/>
          <a:ln w="12700">
            <a:noFill/>
            <a:miter lim="800000"/>
            <a:headEnd/>
            <a:tailEnd/>
          </a:ln>
          <a:effectLst/>
        </p:spPr>
        <p:txBody>
          <a:bodyPr vert="horz" wrap="square" lIns="91519" tIns="44957" rIns="91519" bIns="4495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9" name="Rectangle 3"/>
          <p:cNvSpPr>
            <a:spLocks noGrp="1" noRot="1" noChangeAspect="1" noChangeArrowheads="1" noTextEdit="1"/>
          </p:cNvSpPr>
          <p:nvPr>
            <p:ph type="sldImg" idx="2"/>
          </p:nvPr>
        </p:nvSpPr>
        <p:spPr bwMode="auto">
          <a:xfrm>
            <a:off x="1108075" y="696913"/>
            <a:ext cx="4643438" cy="348297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890737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Did you ever have one of those days where an information request turns into something like a trek through gale force winds?  Something like this, for example. </a:t>
            </a:r>
            <a:endParaRPr lang="en-US" sz="1200" kern="1200" dirty="0">
              <a:solidFill>
                <a:schemeClr val="tx1"/>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270658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pPr lvl="0"/>
            <a:r>
              <a:rPr lang="en-US" dirty="0"/>
              <a:t>These publishers, </a:t>
            </a:r>
            <a:r>
              <a:rPr lang="en-US" dirty="0" smtClean="0"/>
              <a:t>relevant </a:t>
            </a:r>
            <a:r>
              <a:rPr lang="en-US" dirty="0"/>
              <a:t>to </a:t>
            </a:r>
            <a:r>
              <a:rPr lang="en-US" dirty="0" smtClean="0"/>
              <a:t>the work at our </a:t>
            </a:r>
            <a:r>
              <a:rPr lang="en-US" dirty="0"/>
              <a:t>Center, provide for full-text searching on their Advanced Search screens.  </a:t>
            </a:r>
            <a:endParaRPr lang="en-US" dirty="0" smtClean="0"/>
          </a:p>
          <a:p>
            <a:pPr lvl="0"/>
            <a:endParaRPr lang="en-US" dirty="0" smtClean="0"/>
          </a:p>
          <a:p>
            <a:pPr lvl="0"/>
            <a:r>
              <a:rPr lang="en-US" dirty="0" smtClean="0"/>
              <a:t>As I mentioned, full-text searching can be a real asset because</a:t>
            </a:r>
            <a:r>
              <a:rPr lang="en-US" baseline="0" dirty="0" smtClean="0"/>
              <a:t> data used in a study is often mentioned within a paper, but not formally in the reference section.</a:t>
            </a:r>
          </a:p>
          <a:p>
            <a:pPr lvl="0"/>
            <a:endParaRPr lang="en-US" dirty="0"/>
          </a:p>
          <a:p>
            <a:endParaRPr lang="en-US" dirty="0"/>
          </a:p>
        </p:txBody>
      </p:sp>
    </p:spTree>
    <p:extLst>
      <p:ext uri="{BB962C8B-B14F-4D97-AF65-F5344CB8AC3E}">
        <p14:creationId xmlns:p14="http://schemas.microsoft.com/office/powerpoint/2010/main" val="352499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graphic shows a specific example of that.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I</a:t>
            </a:r>
            <a:r>
              <a:rPr lang="en-US" baseline="0" dirty="0" smtClean="0"/>
              <a:t> ran a </a:t>
            </a:r>
            <a:r>
              <a:rPr lang="en-US" dirty="0" smtClean="0"/>
              <a:t>full-text search at Wiley for mrlc.gov,</a:t>
            </a:r>
            <a:r>
              <a:rPr lang="en-US" baseline="0" dirty="0" smtClean="0"/>
              <a:t> which </a:t>
            </a:r>
            <a:r>
              <a:rPr lang="en-US" dirty="0" smtClean="0"/>
              <a:t>is part of the URL that would typically</a:t>
            </a:r>
            <a:r>
              <a:rPr lang="en-US" baseline="0" dirty="0" smtClean="0"/>
              <a:t> be found in a reference to NLCD (National Land Cover Database) products.</a:t>
            </a:r>
            <a:endParaRPr lang="en-US" dirty="0" smtClean="0"/>
          </a:p>
          <a:p>
            <a:r>
              <a:rPr lang="en-US" dirty="0" smtClean="0"/>
              <a:t>My</a:t>
            </a:r>
            <a:r>
              <a:rPr lang="en-US" baseline="0" dirty="0" smtClean="0"/>
              <a:t> search yielded 108 results in the Wiley full-text search.</a:t>
            </a:r>
          </a:p>
          <a:p>
            <a:r>
              <a:rPr lang="en-US" baseline="0" dirty="0" smtClean="0"/>
              <a:t>Only 3 of those 108 results included NLCD or National Land Cover Database in the title, abstract or keyword fields.</a:t>
            </a:r>
          </a:p>
          <a:p>
            <a:endParaRPr lang="en-US" baseline="0" dirty="0" smtClean="0"/>
          </a:p>
          <a:p>
            <a:r>
              <a:rPr lang="en-US" baseline="0" dirty="0" smtClean="0"/>
              <a:t>Or put another way, s</a:t>
            </a:r>
            <a:r>
              <a:rPr lang="en-US" dirty="0" smtClean="0"/>
              <a:t>earching the full-text yielded 105 results that would not have been returned with a search in just the TAK fields.</a:t>
            </a:r>
            <a:endParaRPr lang="en-US" dirty="0"/>
          </a:p>
        </p:txBody>
      </p:sp>
    </p:spTree>
    <p:extLst>
      <p:ext uri="{BB962C8B-B14F-4D97-AF65-F5344CB8AC3E}">
        <p14:creationId xmlns:p14="http://schemas.microsoft.com/office/powerpoint/2010/main" val="776576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a:t>In addition to understanding how researchers are interacting with the data, our data teams want to know how </a:t>
            </a:r>
            <a:r>
              <a:rPr lang="en-US" dirty="0" smtClean="0"/>
              <a:t>their </a:t>
            </a:r>
            <a:r>
              <a:rPr lang="en-US" dirty="0"/>
              <a:t>data is being used and applied by environmental planners and managers, by law and policy makers, by academia.  They need to know if they’re getting the data to the people who need it, and how those people are using it.</a:t>
            </a:r>
          </a:p>
          <a:p>
            <a:r>
              <a:rPr lang="en-US" dirty="0"/>
              <a:t> </a:t>
            </a:r>
          </a:p>
          <a:p>
            <a:r>
              <a:rPr lang="en-US" i="1" dirty="0"/>
              <a:t>Thus, after </a:t>
            </a:r>
            <a:r>
              <a:rPr lang="en-US" i="1" dirty="0" smtClean="0"/>
              <a:t>searching the literature </a:t>
            </a:r>
            <a:r>
              <a:rPr lang="en-US" i="1" dirty="0"/>
              <a:t>indexes and publisher sites, </a:t>
            </a:r>
            <a:r>
              <a:rPr lang="en-US" i="1" dirty="0" smtClean="0"/>
              <a:t>I’ll</a:t>
            </a:r>
            <a:r>
              <a:rPr lang="en-US" i="1" baseline="0" dirty="0" smtClean="0"/>
              <a:t> begin casting my net in other sources.</a:t>
            </a:r>
          </a:p>
          <a:p>
            <a:endParaRPr lang="en-US" i="1" baseline="0" dirty="0" smtClean="0"/>
          </a:p>
          <a:p>
            <a:r>
              <a:rPr lang="en-US" i="1" dirty="0" smtClean="0"/>
              <a:t>The</a:t>
            </a:r>
            <a:r>
              <a:rPr lang="en-US" i="1" baseline="0" dirty="0" smtClean="0"/>
              <a:t> first:  Federal Agencies</a:t>
            </a:r>
            <a:endParaRPr lang="en-US" i="1" dirty="0" smtClean="0"/>
          </a:p>
          <a:p>
            <a:endParaRPr lang="en-US" i="1" dirty="0"/>
          </a:p>
          <a:p>
            <a:r>
              <a:rPr lang="en-US" b="1" dirty="0"/>
              <a:t>Why?</a:t>
            </a:r>
            <a:r>
              <a:rPr lang="en-US" dirty="0"/>
              <a:t>  Our projects want to identify how our land data is being used and applied by other federal agencies, beyond the </a:t>
            </a:r>
            <a:r>
              <a:rPr lang="en-US" dirty="0" smtClean="0"/>
              <a:t>USGS.  </a:t>
            </a:r>
            <a:r>
              <a:rPr lang="en-US" dirty="0"/>
              <a:t>Usage by other agencies is evidence of federal work and progress that could not have been realized without the products our center provides.  </a:t>
            </a:r>
            <a:endParaRPr lang="en-US" dirty="0" smtClean="0"/>
          </a:p>
          <a:p>
            <a:endParaRPr lang="en-US" dirty="0"/>
          </a:p>
          <a:p>
            <a:r>
              <a:rPr lang="en-US" dirty="0"/>
              <a:t>And of course this evidence of cooperation – this synergy – between federal agencies translates into cost savings and fiscal efficiency – always good!</a:t>
            </a:r>
          </a:p>
          <a:p>
            <a:endParaRPr lang="en-US" dirty="0"/>
          </a:p>
        </p:txBody>
      </p:sp>
    </p:spTree>
    <p:extLst>
      <p:ext uri="{BB962C8B-B14F-4D97-AF65-F5344CB8AC3E}">
        <p14:creationId xmlns:p14="http://schemas.microsoft.com/office/powerpoint/2010/main" val="776576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Some of the federal search sites I’ve used:</a:t>
            </a:r>
          </a:p>
          <a:p>
            <a:pPr>
              <a:buFont typeface="Arial" pitchFamily="34" charset="0"/>
              <a:buChar char="•"/>
            </a:pPr>
            <a:r>
              <a:rPr lang="en-US" dirty="0" smtClean="0"/>
              <a:t>SciTech</a:t>
            </a:r>
          </a:p>
          <a:p>
            <a:pPr>
              <a:buFont typeface="Arial" pitchFamily="34" charset="0"/>
              <a:buChar char="•"/>
            </a:pPr>
            <a:r>
              <a:rPr lang="en-US" dirty="0" smtClean="0"/>
              <a:t>NASA Technical Reports</a:t>
            </a:r>
          </a:p>
          <a:p>
            <a:pPr>
              <a:buFont typeface="Arial" pitchFamily="34" charset="0"/>
              <a:buChar char="•"/>
            </a:pPr>
            <a:r>
              <a:rPr lang="en-US" dirty="0" smtClean="0"/>
              <a:t>Science.gov</a:t>
            </a:r>
          </a:p>
          <a:p>
            <a:pPr>
              <a:buFont typeface="Arial" pitchFamily="34" charset="0"/>
              <a:buChar char="•"/>
            </a:pPr>
            <a:r>
              <a:rPr lang="en-US" dirty="0" smtClean="0"/>
              <a:t>EPA</a:t>
            </a:r>
          </a:p>
          <a:p>
            <a:pPr>
              <a:buFont typeface="Arial" pitchFamily="34" charset="0"/>
              <a:buChar char="•"/>
            </a:pPr>
            <a:r>
              <a:rPr lang="en-US" dirty="0" smtClean="0"/>
              <a:t>Defense Technical Information Center</a:t>
            </a:r>
          </a:p>
          <a:p>
            <a:pPr>
              <a:buFont typeface="Arial" pitchFamily="34" charset="0"/>
              <a:buChar char="•"/>
            </a:pPr>
            <a:r>
              <a:rPr lang="en-US" dirty="0" err="1" smtClean="0"/>
              <a:t>TreeSearch</a:t>
            </a:r>
            <a:r>
              <a:rPr lang="en-US" dirty="0" smtClean="0"/>
              <a:t> by the Forest Service</a:t>
            </a:r>
            <a:endParaRPr lang="en-US" dirty="0"/>
          </a:p>
        </p:txBody>
      </p:sp>
    </p:spTree>
    <p:extLst>
      <p:ext uri="{BB962C8B-B14F-4D97-AF65-F5344CB8AC3E}">
        <p14:creationId xmlns:p14="http://schemas.microsoft.com/office/powerpoint/2010/main" val="352416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Some of the things I found:</a:t>
            </a:r>
          </a:p>
          <a:p>
            <a:endParaRPr lang="en-US" dirty="0" smtClean="0"/>
          </a:p>
          <a:p>
            <a:r>
              <a:rPr lang="en-US" dirty="0" err="1" smtClean="0"/>
              <a:t>Dept</a:t>
            </a:r>
            <a:r>
              <a:rPr lang="en-US" dirty="0" smtClean="0"/>
              <a:t> of Energy</a:t>
            </a:r>
          </a:p>
          <a:p>
            <a:r>
              <a:rPr lang="en-US" dirty="0" smtClean="0"/>
              <a:t>NLCD data</a:t>
            </a:r>
          </a:p>
          <a:p>
            <a:r>
              <a:rPr lang="en-US" dirty="0" smtClean="0"/>
              <a:t>Report about augmenting fossil-fire power plants with solar power</a:t>
            </a:r>
            <a:endParaRPr lang="en-US" dirty="0"/>
          </a:p>
        </p:txBody>
      </p:sp>
    </p:spTree>
    <p:extLst>
      <p:ext uri="{BB962C8B-B14F-4D97-AF65-F5344CB8AC3E}">
        <p14:creationId xmlns:p14="http://schemas.microsoft.com/office/powerpoint/2010/main" val="352416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EPA</a:t>
            </a:r>
          </a:p>
          <a:p>
            <a:r>
              <a:rPr lang="en-US" dirty="0" smtClean="0"/>
              <a:t>MTBS data use</a:t>
            </a:r>
          </a:p>
          <a:p>
            <a:r>
              <a:rPr lang="en-US" dirty="0" smtClean="0"/>
              <a:t>Report about </a:t>
            </a:r>
            <a:r>
              <a:rPr lang="en-US" dirty="0" smtClean="0"/>
              <a:t>climate change indicators</a:t>
            </a:r>
            <a:endParaRPr lang="en-US" dirty="0"/>
          </a:p>
        </p:txBody>
      </p:sp>
    </p:spTree>
    <p:extLst>
      <p:ext uri="{BB962C8B-B14F-4D97-AF65-F5344CB8AC3E}">
        <p14:creationId xmlns:p14="http://schemas.microsoft.com/office/powerpoint/2010/main" val="352416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i="1" dirty="0"/>
              <a:t>I’ll also look at state and local government sites</a:t>
            </a:r>
            <a:r>
              <a:rPr lang="en-US" i="1" dirty="0" smtClean="0"/>
              <a:t>.</a:t>
            </a:r>
          </a:p>
          <a:p>
            <a:endParaRPr lang="en-US" dirty="0"/>
          </a:p>
          <a:p>
            <a:r>
              <a:rPr lang="en-US" b="1" dirty="0"/>
              <a:t>Why?</a:t>
            </a:r>
            <a:r>
              <a:rPr lang="en-US" dirty="0"/>
              <a:t>  Identifying usage of our products in applications at the state and local levels is evidence that we are getting environmental data into the hands of local professionals.  It’s evidence that our data is helping to meet their needs for environmental assessment, planning, and management.  </a:t>
            </a:r>
          </a:p>
          <a:p>
            <a:r>
              <a:rPr lang="en-US" dirty="0"/>
              <a:t>And again, it underscores a strong return on investment as a result of productive, effective use of government monies.</a:t>
            </a:r>
          </a:p>
          <a:p>
            <a:endParaRPr lang="en-US" dirty="0"/>
          </a:p>
        </p:txBody>
      </p:sp>
    </p:spTree>
    <p:extLst>
      <p:ext uri="{BB962C8B-B14F-4D97-AF65-F5344CB8AC3E}">
        <p14:creationId xmlns:p14="http://schemas.microsoft.com/office/powerpoint/2010/main" val="776576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This is one of the tools I use to search for information at state and local Websites.  </a:t>
            </a:r>
          </a:p>
          <a:p>
            <a:endParaRPr lang="en-US" sz="1200" kern="1200" dirty="0" smtClean="0">
              <a:solidFill>
                <a:schemeClr val="tx1"/>
              </a:solidFill>
              <a:latin typeface="Times New Roman" charset="0"/>
              <a:ea typeface="ＭＳ Ｐゴシック" charset="-128"/>
              <a:cs typeface="ＭＳ Ｐゴシック" charset="-128"/>
            </a:endParaRPr>
          </a:p>
          <a:p>
            <a:r>
              <a:rPr lang="en-US" sz="1200" kern="1200" dirty="0" smtClean="0">
                <a:solidFill>
                  <a:schemeClr val="tx1"/>
                </a:solidFill>
                <a:latin typeface="Times New Roman" charset="0"/>
                <a:ea typeface="ＭＳ Ｐゴシック" charset="-128"/>
                <a:cs typeface="ＭＳ Ｐゴシック" charset="-128"/>
              </a:rPr>
              <a:t>This Google custom search was put together by a librarian.  It searches official</a:t>
            </a:r>
            <a:r>
              <a:rPr lang="en-US" sz="1200" kern="1200" baseline="0" dirty="0" smtClean="0">
                <a:solidFill>
                  <a:schemeClr val="tx1"/>
                </a:solidFill>
                <a:latin typeface="Times New Roman" charset="0"/>
                <a:ea typeface="ＭＳ Ｐゴシック" charset="-128"/>
                <a:cs typeface="ＭＳ Ｐゴシック" charset="-128"/>
              </a:rPr>
              <a:t> state sites for all 50 states</a:t>
            </a:r>
            <a:r>
              <a:rPr lang="en-US" sz="1200" kern="1200" dirty="0" smtClean="0">
                <a:solidFill>
                  <a:schemeClr val="tx1"/>
                </a:solidFill>
                <a:latin typeface="Times New Roman" charset="0"/>
                <a:ea typeface="ＭＳ Ｐゴシック" charset="-128"/>
                <a:cs typeface="ＭＳ Ｐゴシック" charset="-128"/>
              </a:rPr>
              <a:t>, and will also, in a results list, identify sites at the county and city level. </a:t>
            </a:r>
          </a:p>
          <a:p>
            <a:endParaRPr lang="en-US" dirty="0"/>
          </a:p>
        </p:txBody>
      </p:sp>
    </p:spTree>
    <p:extLst>
      <p:ext uri="{BB962C8B-B14F-4D97-AF65-F5344CB8AC3E}">
        <p14:creationId xmlns:p14="http://schemas.microsoft.com/office/powerpoint/2010/main" val="1334175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Some of the state and local reports I’ve found indicating usage of data from our Center:</a:t>
            </a:r>
          </a:p>
          <a:p>
            <a:r>
              <a:rPr lang="en-US" sz="1200" kern="1200" dirty="0" smtClean="0">
                <a:solidFill>
                  <a:schemeClr val="tx1"/>
                </a:solidFill>
                <a:latin typeface="Times New Roman" charset="0"/>
                <a:ea typeface="ＭＳ Ｐゴシック" charset="-128"/>
                <a:cs typeface="ＭＳ Ｐゴシック" charset="-128"/>
              </a:rPr>
              <a:t> </a:t>
            </a:r>
          </a:p>
          <a:p>
            <a:r>
              <a:rPr lang="en-US" sz="1200" kern="1200" dirty="0" smtClean="0">
                <a:solidFill>
                  <a:schemeClr val="tx1"/>
                </a:solidFill>
                <a:latin typeface="Times New Roman" charset="0"/>
                <a:ea typeface="ＭＳ Ｐゴシック" charset="-128"/>
                <a:cs typeface="ＭＳ Ｐゴシック" charset="-128"/>
              </a:rPr>
              <a:t>Montana, Dept of Fish, Wildlife, and Parks</a:t>
            </a:r>
          </a:p>
          <a:p>
            <a:r>
              <a:rPr lang="en-US" sz="1200" kern="1200" dirty="0" smtClean="0">
                <a:solidFill>
                  <a:schemeClr val="tx1"/>
                </a:solidFill>
                <a:latin typeface="Times New Roman" charset="0"/>
                <a:ea typeface="ＭＳ Ｐゴシック" charset="-128"/>
                <a:cs typeface="ＭＳ Ｐゴシック" charset="-128"/>
              </a:rPr>
              <a:t>MTBS data in a Forest Inventory</a:t>
            </a:r>
          </a:p>
          <a:p>
            <a:r>
              <a:rPr lang="en-US" sz="1200" kern="1200" dirty="0" smtClean="0">
                <a:solidFill>
                  <a:schemeClr val="tx1"/>
                </a:solidFill>
                <a:latin typeface="Times New Roman" charset="0"/>
                <a:ea typeface="ＭＳ Ｐゴシック" charset="-128"/>
                <a:cs typeface="ＭＳ Ｐゴシック" charset="-128"/>
              </a:rPr>
              <a:t> </a:t>
            </a:r>
          </a:p>
          <a:p>
            <a:r>
              <a:rPr lang="en-US" sz="1200" kern="1200" dirty="0" smtClean="0">
                <a:solidFill>
                  <a:schemeClr val="tx1"/>
                </a:solidFill>
                <a:latin typeface="Times New Roman" charset="0"/>
                <a:ea typeface="ＭＳ Ｐゴシック" charset="-128"/>
                <a:cs typeface="ＭＳ Ｐゴシック" charset="-128"/>
              </a:rPr>
              <a:t>Denver</a:t>
            </a:r>
          </a:p>
          <a:p>
            <a:r>
              <a:rPr lang="en-US" sz="1200" kern="1200" dirty="0" smtClean="0">
                <a:solidFill>
                  <a:schemeClr val="tx1"/>
                </a:solidFill>
                <a:latin typeface="Times New Roman" charset="0"/>
                <a:ea typeface="ＭＳ Ｐゴシック" charset="-128"/>
                <a:cs typeface="ＭＳ Ｐゴシック" charset="-128"/>
              </a:rPr>
              <a:t>MODIS data in an urban forest assessment</a:t>
            </a:r>
          </a:p>
          <a:p>
            <a:endParaRPr lang="en-US" sz="1200" kern="1200" dirty="0" smtClean="0">
              <a:solidFill>
                <a:schemeClr val="tx1"/>
              </a:solidFill>
              <a:latin typeface="Times New Roman" charset="0"/>
              <a:ea typeface="ＭＳ Ｐゴシック" charset="-128"/>
              <a:cs typeface="ＭＳ Ｐゴシック" charset="-128"/>
            </a:endParaRPr>
          </a:p>
          <a:p>
            <a:r>
              <a:rPr lang="en-US" sz="1200" kern="1200" dirty="0" smtClean="0">
                <a:solidFill>
                  <a:schemeClr val="tx1"/>
                </a:solidFill>
                <a:latin typeface="Times New Roman" charset="0"/>
                <a:ea typeface="ＭＳ Ｐゴシック" charset="-128"/>
                <a:cs typeface="ＭＳ Ｐゴシック" charset="-128"/>
              </a:rPr>
              <a:t>Cibolo, Texas</a:t>
            </a:r>
          </a:p>
          <a:p>
            <a:r>
              <a:rPr lang="en-US" sz="1200" kern="1200" dirty="0" smtClean="0">
                <a:solidFill>
                  <a:schemeClr val="tx1"/>
                </a:solidFill>
                <a:latin typeface="Times New Roman" charset="0"/>
                <a:ea typeface="ＭＳ Ｐゴシック" charset="-128"/>
                <a:cs typeface="ＭＳ Ｐゴシック" charset="-128"/>
              </a:rPr>
              <a:t>NLCD data in a watershed protection plan</a:t>
            </a:r>
          </a:p>
          <a:p>
            <a:endParaRPr lang="en-US" sz="1200" kern="1200" dirty="0" smtClean="0">
              <a:solidFill>
                <a:schemeClr val="tx1"/>
              </a:solidFill>
              <a:latin typeface="Times New Roman" charset="0"/>
              <a:ea typeface="ＭＳ Ｐゴシック" charset="-128"/>
              <a:cs typeface="ＭＳ Ｐゴシック" charset="-128"/>
            </a:endParaRPr>
          </a:p>
          <a:p>
            <a:r>
              <a:rPr lang="en-US" sz="1200" kern="1200" dirty="0" smtClean="0">
                <a:solidFill>
                  <a:schemeClr val="tx1"/>
                </a:solidFill>
                <a:latin typeface="Times New Roman" charset="0"/>
                <a:ea typeface="ＭＳ Ｐゴシック" charset="-128"/>
                <a:cs typeface="ＭＳ Ｐゴシック" charset="-128"/>
              </a:rPr>
              <a:t>New Hampshire</a:t>
            </a:r>
          </a:p>
          <a:p>
            <a:r>
              <a:rPr lang="en-US" sz="1200" kern="1200" dirty="0" smtClean="0">
                <a:solidFill>
                  <a:schemeClr val="tx1"/>
                </a:solidFill>
                <a:latin typeface="Times New Roman" charset="0"/>
                <a:ea typeface="ＭＳ Ｐゴシック" charset="-128"/>
                <a:cs typeface="ＭＳ Ｐゴシック" charset="-128"/>
              </a:rPr>
              <a:t>NLCD in a report about reducing bird-strike risk at the Portsmouth Intl Airport </a:t>
            </a:r>
            <a:endParaRPr lang="en-US" sz="1200" kern="1200" dirty="0">
              <a:solidFill>
                <a:schemeClr val="tx1"/>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334175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i="1" dirty="0"/>
              <a:t>Other resources I take a look at are those from </a:t>
            </a:r>
            <a:r>
              <a:rPr lang="en-US" i="1" dirty="0" smtClean="0"/>
              <a:t>NGO’s,</a:t>
            </a:r>
            <a:r>
              <a:rPr lang="en-US" i="1" baseline="0" dirty="0" smtClean="0"/>
              <a:t> </a:t>
            </a:r>
            <a:r>
              <a:rPr lang="en-US" i="1" dirty="0" smtClean="0"/>
              <a:t>IGO’s </a:t>
            </a:r>
            <a:r>
              <a:rPr lang="en-US" i="1" dirty="0"/>
              <a:t>and think thanks </a:t>
            </a:r>
            <a:endParaRPr lang="en-US" i="1" dirty="0" smtClean="0"/>
          </a:p>
          <a:p>
            <a:endParaRPr lang="en-US" dirty="0"/>
          </a:p>
          <a:p>
            <a:r>
              <a:rPr lang="en-US" b="1" dirty="0"/>
              <a:t>Why?</a:t>
            </a:r>
            <a:r>
              <a:rPr lang="en-US" dirty="0"/>
              <a:t>  NGO’s, IGO’s, and think tanks seek to influence public </a:t>
            </a:r>
            <a:r>
              <a:rPr lang="en-US" dirty="0" smtClean="0"/>
              <a:t>opinion.  They put forth evidence to </a:t>
            </a:r>
            <a:r>
              <a:rPr lang="en-US" dirty="0"/>
              <a:t>craft and support law and policy aimed at assessing and managing Earth’s resources.  </a:t>
            </a:r>
          </a:p>
          <a:p>
            <a:r>
              <a:rPr lang="en-US" dirty="0"/>
              <a:t>Finding usage of our data in publications from these sources spotlights how our products are being applied to protect not just our nation’s but the world’s natural resources and ultimately the people who rely on them.</a:t>
            </a:r>
          </a:p>
          <a:p>
            <a:endParaRPr lang="en-US" dirty="0"/>
          </a:p>
        </p:txBody>
      </p:sp>
    </p:spTree>
    <p:extLst>
      <p:ext uri="{BB962C8B-B14F-4D97-AF65-F5344CB8AC3E}">
        <p14:creationId xmlns:p14="http://schemas.microsoft.com/office/powerpoint/2010/main" val="77657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This is how I used to feel about literature searches for information about data usage – overwhelmed, pushed back at every step . . . . I just wanted to run and take cover!!!</a:t>
            </a:r>
          </a:p>
          <a:p>
            <a:pPr>
              <a:spcBef>
                <a:spcPts val="0"/>
              </a:spcBef>
            </a:pPr>
            <a:r>
              <a:rPr lang="en-US" dirty="0"/>
              <a:t> </a:t>
            </a:r>
          </a:p>
          <a:p>
            <a:endParaRPr lang="en-US" dirty="0"/>
          </a:p>
        </p:txBody>
      </p:sp>
    </p:spTree>
    <p:extLst>
      <p:ext uri="{BB962C8B-B14F-4D97-AF65-F5344CB8AC3E}">
        <p14:creationId xmlns:p14="http://schemas.microsoft.com/office/powerpoint/2010/main" val="140845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pPr lvl="0"/>
            <a:r>
              <a:rPr lang="en-US" dirty="0"/>
              <a:t>Again, Google Custom </a:t>
            </a:r>
            <a:r>
              <a:rPr lang="en-US" dirty="0" smtClean="0"/>
              <a:t>Searches come </a:t>
            </a:r>
            <a:r>
              <a:rPr lang="en-US" dirty="0"/>
              <a:t>in handy</a:t>
            </a:r>
            <a:r>
              <a:rPr lang="en-US" dirty="0" smtClean="0"/>
              <a:t>…….these are five </a:t>
            </a:r>
            <a:r>
              <a:rPr lang="en-US" dirty="0"/>
              <a:t>custom searches created by other information </a:t>
            </a:r>
            <a:r>
              <a:rPr lang="en-US" dirty="0" smtClean="0"/>
              <a:t>professionals that I have run across and have filed</a:t>
            </a:r>
            <a:r>
              <a:rPr lang="en-US" baseline="0" dirty="0" smtClean="0"/>
              <a:t> away.</a:t>
            </a:r>
            <a:endParaRPr lang="en-US" dirty="0"/>
          </a:p>
        </p:txBody>
      </p:sp>
    </p:spTree>
    <p:extLst>
      <p:ext uri="{BB962C8B-B14F-4D97-AF65-F5344CB8AC3E}">
        <p14:creationId xmlns:p14="http://schemas.microsoft.com/office/powerpoint/2010/main" val="4004107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And some of what I’ve found with them:</a:t>
            </a:r>
          </a:p>
          <a:p>
            <a:endParaRPr lang="en-US" sz="1200" kern="1200" dirty="0" smtClean="0">
              <a:solidFill>
                <a:schemeClr val="tx1"/>
              </a:solidFill>
              <a:latin typeface="Times New Roman" charset="0"/>
              <a:ea typeface="ＭＳ Ｐゴシック" charset="-128"/>
              <a:cs typeface="ＭＳ Ｐゴシック" charset="-128"/>
            </a:endParaRPr>
          </a:p>
          <a:p>
            <a:r>
              <a:rPr lang="en-US" sz="1200" kern="1200" dirty="0" smtClean="0">
                <a:solidFill>
                  <a:schemeClr val="tx1"/>
                </a:solidFill>
                <a:latin typeface="Times New Roman" charset="0"/>
                <a:ea typeface="ＭＳ Ｐゴシック" charset="-128"/>
                <a:cs typeface="ＭＳ Ｐゴシック" charset="-128"/>
              </a:rPr>
              <a:t>National </a:t>
            </a:r>
            <a:r>
              <a:rPr lang="en-US" sz="1200" kern="1200" dirty="0" smtClean="0">
                <a:solidFill>
                  <a:schemeClr val="tx1"/>
                </a:solidFill>
                <a:latin typeface="Times New Roman" charset="0"/>
                <a:ea typeface="ＭＳ Ｐゴシック" charset="-128"/>
                <a:cs typeface="ＭＳ Ｐゴシック" charset="-128"/>
              </a:rPr>
              <a:t>Wildlife Foundation</a:t>
            </a:r>
          </a:p>
          <a:p>
            <a:r>
              <a:rPr lang="en-US" sz="1200" kern="1200" dirty="0" smtClean="0">
                <a:solidFill>
                  <a:schemeClr val="tx1"/>
                </a:solidFill>
                <a:latin typeface="Times New Roman" charset="0"/>
                <a:ea typeface="ＭＳ Ｐゴシック" charset="-128"/>
                <a:cs typeface="ＭＳ Ｐゴシック" charset="-128"/>
              </a:rPr>
              <a:t>NLCD data in an analysis of sea-level rise and coastal habitats in the Pacific Northwest </a:t>
            </a:r>
            <a:endParaRPr lang="en-US" sz="1200" kern="1200" dirty="0">
              <a:solidFill>
                <a:schemeClr val="tx1"/>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004107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Center for Global Development</a:t>
            </a:r>
          </a:p>
          <a:p>
            <a:r>
              <a:rPr lang="en-US" dirty="0" smtClean="0"/>
              <a:t>MODIS </a:t>
            </a:r>
            <a:r>
              <a:rPr lang="en-US" dirty="0" smtClean="0"/>
              <a:t>data in the development of FORMA, a prototype system for forest monitoring</a:t>
            </a:r>
            <a:endParaRPr lang="en-US" dirty="0"/>
          </a:p>
        </p:txBody>
      </p:sp>
    </p:spTree>
    <p:extLst>
      <p:ext uri="{BB962C8B-B14F-4D97-AF65-F5344CB8AC3E}">
        <p14:creationId xmlns:p14="http://schemas.microsoft.com/office/powerpoint/2010/main" val="4004107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i="1" dirty="0"/>
              <a:t>Graduate research, too, can be another fruitful </a:t>
            </a:r>
            <a:r>
              <a:rPr lang="en-US" i="1" dirty="0" smtClean="0"/>
              <a:t>source</a:t>
            </a:r>
          </a:p>
          <a:p>
            <a:endParaRPr lang="en-US" dirty="0"/>
          </a:p>
          <a:p>
            <a:r>
              <a:rPr lang="en-US" b="1" dirty="0"/>
              <a:t>Why?</a:t>
            </a:r>
            <a:r>
              <a:rPr lang="en-US" dirty="0"/>
              <a:t>  Graduate research is often a source of new ideas -- new methodologies, new insights, new study areas.  And remember, it’s literature that might not see the light of day elsewhere!  </a:t>
            </a:r>
          </a:p>
          <a:p>
            <a:r>
              <a:rPr lang="en-US" dirty="0"/>
              <a:t>In addition, finding evidence of our data usage in this realm can also throw additional light on the interdisciplinary and international reach of our data.</a:t>
            </a:r>
          </a:p>
        </p:txBody>
      </p:sp>
    </p:spTree>
    <p:extLst>
      <p:ext uri="{BB962C8B-B14F-4D97-AF65-F5344CB8AC3E}">
        <p14:creationId xmlns:p14="http://schemas.microsoft.com/office/powerpoint/2010/main" val="776576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A few of the sites I’ve collected and use to dig around in the graduate studies across</a:t>
            </a:r>
            <a:r>
              <a:rPr lang="en-US" baseline="0" dirty="0" smtClean="0"/>
              <a:t> both U.S. and international universities</a:t>
            </a:r>
            <a:endParaRPr lang="en-US" dirty="0"/>
          </a:p>
        </p:txBody>
      </p:sp>
    </p:spTree>
    <p:extLst>
      <p:ext uri="{BB962C8B-B14F-4D97-AF65-F5344CB8AC3E}">
        <p14:creationId xmlns:p14="http://schemas.microsoft.com/office/powerpoint/2010/main" val="352416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And again,</a:t>
            </a:r>
            <a:r>
              <a:rPr lang="en-US" baseline="0" dirty="0" smtClean="0"/>
              <a:t> some of what I’ve found:</a:t>
            </a:r>
          </a:p>
          <a:p>
            <a:endParaRPr lang="en-US" dirty="0" smtClean="0"/>
          </a:p>
          <a:p>
            <a:r>
              <a:rPr lang="en-US" dirty="0" smtClean="0"/>
              <a:t>NLCD data used in a dissertation in Interdisciplinary Design at Washington State University</a:t>
            </a:r>
          </a:p>
          <a:p>
            <a:r>
              <a:rPr lang="en-US" dirty="0" smtClean="0"/>
              <a:t>Studying the relationship between green space and human health</a:t>
            </a:r>
            <a:endParaRPr lang="en-US" dirty="0"/>
          </a:p>
        </p:txBody>
      </p:sp>
    </p:spTree>
    <p:extLst>
      <p:ext uri="{BB962C8B-B14F-4D97-AF65-F5344CB8AC3E}">
        <p14:creationId xmlns:p14="http://schemas.microsoft.com/office/powerpoint/2010/main" val="352416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MODIS data used in a dissertation in Applied Economics at Cornell, proposing an index-based livestock insurance product in Kenya</a:t>
            </a:r>
            <a:endParaRPr lang="en-US" dirty="0"/>
          </a:p>
        </p:txBody>
      </p:sp>
    </p:spTree>
    <p:extLst>
      <p:ext uri="{BB962C8B-B14F-4D97-AF65-F5344CB8AC3E}">
        <p14:creationId xmlns:p14="http://schemas.microsoft.com/office/powerpoint/2010/main" val="352416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MODIS data used in a dissertation in Electrical and Communications Engineering at Helsinki University of Technology, studying the water quality in Finnish lakes</a:t>
            </a:r>
            <a:endParaRPr lang="en-US" dirty="0"/>
          </a:p>
        </p:txBody>
      </p:sp>
    </p:spTree>
    <p:extLst>
      <p:ext uri="{BB962C8B-B14F-4D97-AF65-F5344CB8AC3E}">
        <p14:creationId xmlns:p14="http://schemas.microsoft.com/office/powerpoint/2010/main" val="352416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And I keep an eye on news sites, because you never know what you might run across!</a:t>
            </a:r>
          </a:p>
          <a:p>
            <a:endParaRPr lang="en-US" dirty="0"/>
          </a:p>
        </p:txBody>
      </p:sp>
    </p:spTree>
    <p:extLst>
      <p:ext uri="{BB962C8B-B14F-4D97-AF65-F5344CB8AC3E}">
        <p14:creationId xmlns:p14="http://schemas.microsoft.com/office/powerpoint/2010/main" val="776576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I’ve set up Google Alerts, and I</a:t>
            </a:r>
            <a:r>
              <a:rPr lang="en-US" baseline="0" dirty="0" smtClean="0"/>
              <a:t> make liberal use of RSS feeds ....... </a:t>
            </a:r>
          </a:p>
          <a:p>
            <a:r>
              <a:rPr lang="en-US" baseline="0" dirty="0" smtClean="0"/>
              <a:t>These are snapshots of tiny pieces of my Google Alerts page and my feed reader</a:t>
            </a:r>
            <a:endParaRPr lang="en-US" dirty="0"/>
          </a:p>
        </p:txBody>
      </p:sp>
    </p:spTree>
    <p:extLst>
      <p:ext uri="{BB962C8B-B14F-4D97-AF65-F5344CB8AC3E}">
        <p14:creationId xmlns:p14="http://schemas.microsoft.com/office/powerpoint/2010/main" val="828863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pPr>
              <a:spcBef>
                <a:spcPts val="0"/>
              </a:spcBef>
            </a:pPr>
            <a:r>
              <a:rPr lang="en-US" dirty="0"/>
              <a:t>At the USGS EROS Center in Sioux Falls, SD, where I’m librarian, providing data to the world about land use and land change is a pillar of our mission.</a:t>
            </a:r>
          </a:p>
          <a:p>
            <a:pPr>
              <a:spcBef>
                <a:spcPts val="0"/>
              </a:spcBef>
            </a:pPr>
            <a:r>
              <a:rPr lang="en-US" dirty="0"/>
              <a:t>And the producers of those data products want to know about the data usage:  </a:t>
            </a:r>
          </a:p>
          <a:p>
            <a:pPr>
              <a:spcBef>
                <a:spcPts val="0"/>
              </a:spcBef>
            </a:pPr>
            <a:r>
              <a:rPr lang="en-US" dirty="0"/>
              <a:t>who is using it, how, where, and why? </a:t>
            </a:r>
          </a:p>
          <a:p>
            <a:pPr>
              <a:spcBef>
                <a:spcPts val="0"/>
              </a:spcBef>
            </a:pPr>
            <a:r>
              <a:rPr lang="en-US" dirty="0"/>
              <a:t> </a:t>
            </a:r>
          </a:p>
          <a:p>
            <a:pPr>
              <a:spcBef>
                <a:spcPts val="0"/>
              </a:spcBef>
            </a:pPr>
            <a:r>
              <a:rPr lang="en-US" dirty="0"/>
              <a:t>Data teams need this information to compile </a:t>
            </a:r>
            <a:r>
              <a:rPr lang="en-US" dirty="0" smtClean="0"/>
              <a:t>metrics</a:t>
            </a:r>
            <a:r>
              <a:rPr lang="en-US" baseline="0" dirty="0" smtClean="0"/>
              <a:t> . . . </a:t>
            </a:r>
            <a:r>
              <a:rPr lang="en-US" dirty="0" smtClean="0"/>
              <a:t>Yes</a:t>
            </a:r>
            <a:r>
              <a:rPr lang="en-US" baseline="0" dirty="0" smtClean="0"/>
              <a:t> . . . </a:t>
            </a:r>
            <a:r>
              <a:rPr lang="en-US" dirty="0" smtClean="0"/>
              <a:t>but </a:t>
            </a:r>
            <a:r>
              <a:rPr lang="en-US" dirty="0"/>
              <a:t>they also need to reach beyond the numbers and understand how the data is being used and not used.  They need to discover the strengths of the data as well as where it can be improved.  Their goal is an understanding about data usage that will enable them to enhance visibility of their data, increase its usage, address needs for new capabilities, secure funding, and more.</a:t>
            </a:r>
          </a:p>
          <a:p>
            <a:pPr>
              <a:spcBef>
                <a:spcPts val="0"/>
              </a:spcBef>
            </a:pPr>
            <a:r>
              <a:rPr lang="en-US" dirty="0"/>
              <a:t> </a:t>
            </a:r>
          </a:p>
          <a:p>
            <a:pPr>
              <a:spcBef>
                <a:spcPts val="0"/>
              </a:spcBef>
            </a:pPr>
            <a:r>
              <a:rPr lang="en-US" dirty="0"/>
              <a:t>I’m happy to say . . . </a:t>
            </a:r>
            <a:r>
              <a:rPr lang="en-US" dirty="0" smtClean="0"/>
              <a:t>Responding to requests </a:t>
            </a:r>
            <a:r>
              <a:rPr lang="en-US" dirty="0"/>
              <a:t>for information about data usage </a:t>
            </a:r>
            <a:r>
              <a:rPr lang="en-US" dirty="0" smtClean="0"/>
              <a:t>is no</a:t>
            </a:r>
            <a:r>
              <a:rPr lang="en-US" baseline="0" dirty="0" smtClean="0"/>
              <a:t> longer daunting</a:t>
            </a:r>
            <a:r>
              <a:rPr lang="en-US" dirty="0" smtClean="0"/>
              <a:t>!  </a:t>
            </a:r>
            <a:r>
              <a:rPr lang="en-US" dirty="0"/>
              <a:t>Over the last few years, my experience has taught me some lessons in slaying the beast, and this afternoon I want to share with you some of what I’ve learned</a:t>
            </a:r>
            <a:r>
              <a:rPr lang="en-US" dirty="0" smtClean="0"/>
              <a:t>.</a:t>
            </a:r>
          </a:p>
          <a:p>
            <a:pPr>
              <a:spcBef>
                <a:spcPts val="0"/>
              </a:spcBef>
            </a:pPr>
            <a:endParaRPr lang="en-US" dirty="0"/>
          </a:p>
          <a:p>
            <a:pPr>
              <a:spcBef>
                <a:spcPts val="0"/>
              </a:spcBef>
            </a:pPr>
            <a:r>
              <a:rPr lang="en-US" dirty="0"/>
              <a:t>Despite the lack of data citation consistency, </a:t>
            </a:r>
            <a:r>
              <a:rPr lang="en-US" b="1" u="sng" dirty="0"/>
              <a:t>it is possible to reel in metrics, analyses, and stories about data usage across the spectrum of user communities</a:t>
            </a:r>
            <a:r>
              <a:rPr lang="en-US" b="1" u="sng" dirty="0" smtClean="0"/>
              <a:t>.</a:t>
            </a:r>
          </a:p>
          <a:p>
            <a:pPr>
              <a:spcBef>
                <a:spcPts val="0"/>
              </a:spcBef>
            </a:pPr>
            <a:endParaRPr lang="en-US" b="1" u="sng" dirty="0"/>
          </a:p>
        </p:txBody>
      </p:sp>
    </p:spTree>
    <p:extLst>
      <p:ext uri="{BB962C8B-B14F-4D97-AF65-F5344CB8AC3E}">
        <p14:creationId xmlns:p14="http://schemas.microsoft.com/office/powerpoint/2010/main" val="1408456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Through my news searching, I found MTBS data used in an interactive map of western wildfires</a:t>
            </a:r>
            <a:r>
              <a:rPr lang="en-US" sz="1200" kern="1200" baseline="0" dirty="0" smtClean="0">
                <a:solidFill>
                  <a:schemeClr val="tx1"/>
                </a:solidFill>
                <a:latin typeface="Times New Roman" charset="0"/>
                <a:ea typeface="ＭＳ Ｐゴシック" charset="-128"/>
                <a:cs typeface="ＭＳ Ｐゴシック" charset="-128"/>
              </a:rPr>
              <a:t> hosted at </a:t>
            </a:r>
            <a:r>
              <a:rPr lang="en-US" sz="1200" kern="1200" dirty="0" smtClean="0">
                <a:solidFill>
                  <a:schemeClr val="tx1"/>
                </a:solidFill>
                <a:latin typeface="Times New Roman" charset="0"/>
                <a:ea typeface="ＭＳ Ｐゴシック" charset="-128"/>
                <a:cs typeface="ＭＳ Ｐゴシック" charset="-128"/>
              </a:rPr>
              <a:t>the Nat Geo news site.  </a:t>
            </a:r>
          </a:p>
          <a:p>
            <a:endParaRPr lang="en-US" sz="1200" kern="1200" dirty="0" smtClean="0">
              <a:solidFill>
                <a:schemeClr val="tx1"/>
              </a:solidFill>
              <a:latin typeface="Times New Roman" charset="0"/>
              <a:ea typeface="ＭＳ Ｐゴシック" charset="-128"/>
              <a:cs typeface="ＭＳ Ｐゴシック" charset="-128"/>
            </a:endParaRPr>
          </a:p>
          <a:p>
            <a:r>
              <a:rPr lang="en-US" sz="1200" kern="1200" dirty="0" smtClean="0">
                <a:solidFill>
                  <a:schemeClr val="tx1"/>
                </a:solidFill>
                <a:latin typeface="Times New Roman" charset="0"/>
                <a:ea typeface="ＭＳ Ｐゴシック" charset="-128"/>
                <a:cs typeface="ＭＳ Ｐゴシック" charset="-128"/>
              </a:rPr>
              <a:t>The MTBS team was quite excited to get this.</a:t>
            </a:r>
            <a:endParaRPr lang="en-US" sz="1200" kern="1200" dirty="0">
              <a:solidFill>
                <a:schemeClr val="tx1"/>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828863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And more recently,</a:t>
            </a:r>
            <a:r>
              <a:rPr lang="en-US" baseline="0" dirty="0" smtClean="0"/>
              <a:t> I found this in one of my news alerts.  </a:t>
            </a:r>
          </a:p>
          <a:p>
            <a:r>
              <a:rPr lang="en-US" baseline="0" dirty="0" smtClean="0"/>
              <a:t>A Web tool that </a:t>
            </a:r>
            <a:r>
              <a:rPr lang="en-US" sz="1200" b="0" i="0" kern="1200" baseline="0" dirty="0" smtClean="0">
                <a:solidFill>
                  <a:schemeClr val="tx1"/>
                </a:solidFill>
                <a:latin typeface="Times New Roman" charset="0"/>
                <a:ea typeface="ＭＳ Ｐゴシック" charset="-128"/>
              </a:rPr>
              <a:t>helps</a:t>
            </a:r>
            <a:r>
              <a:rPr lang="en-US" sz="1200" b="0" i="0" kern="1200" dirty="0" smtClean="0">
                <a:solidFill>
                  <a:schemeClr val="tx1"/>
                </a:solidFill>
                <a:latin typeface="Times New Roman" charset="0"/>
                <a:ea typeface="ＭＳ Ｐゴシック" charset="-128"/>
                <a:cs typeface="ＭＳ Ｐゴシック" charset="-128"/>
              </a:rPr>
              <a:t> cities understand which neighborhoods could benefit the most from more trees.  </a:t>
            </a:r>
          </a:p>
          <a:p>
            <a:r>
              <a:rPr lang="en-US" sz="1200" b="0" i="0" kern="1200" dirty="0" smtClean="0">
                <a:solidFill>
                  <a:schemeClr val="tx1"/>
                </a:solidFill>
                <a:latin typeface="Times New Roman" charset="0"/>
                <a:ea typeface="ＭＳ Ｐゴシック" charset="-128"/>
                <a:cs typeface="ＭＳ Ｐゴシック" charset="-128"/>
              </a:rPr>
              <a:t>The tool draws</a:t>
            </a:r>
            <a:r>
              <a:rPr lang="en-US" sz="1200" b="0" i="0" kern="1200" baseline="0" dirty="0" smtClean="0">
                <a:solidFill>
                  <a:schemeClr val="tx1"/>
                </a:solidFill>
                <a:latin typeface="Times New Roman" charset="0"/>
                <a:ea typeface="ＭＳ Ｐゴシック" charset="-128"/>
                <a:cs typeface="ＭＳ Ｐゴシック" charset="-128"/>
              </a:rPr>
              <a:t> on data from the NLCD.</a:t>
            </a:r>
            <a:endParaRPr lang="en-US" dirty="0"/>
          </a:p>
        </p:txBody>
      </p:sp>
    </p:spTree>
    <p:extLst>
      <p:ext uri="{BB962C8B-B14F-4D97-AF65-F5344CB8AC3E}">
        <p14:creationId xmlns:p14="http://schemas.microsoft.com/office/powerpoint/2010/main" val="828863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i="1" dirty="0"/>
              <a:t>And </a:t>
            </a:r>
            <a:r>
              <a:rPr lang="en-US" i="1" dirty="0" smtClean="0"/>
              <a:t> finally, and of </a:t>
            </a:r>
            <a:r>
              <a:rPr lang="en-US" i="1" dirty="0"/>
              <a:t>course, Google</a:t>
            </a:r>
            <a:r>
              <a:rPr lang="en-US" i="1" dirty="0" smtClean="0"/>
              <a:t>…..</a:t>
            </a:r>
          </a:p>
          <a:p>
            <a:endParaRPr lang="en-US" i="1" dirty="0" smtClean="0"/>
          </a:p>
          <a:p>
            <a:r>
              <a:rPr lang="en-US" dirty="0"/>
              <a:t>So much you can do with Google Scholar or Advanced Searching </a:t>
            </a:r>
            <a:r>
              <a:rPr lang="en-US" dirty="0" smtClean="0"/>
              <a:t>on regular Google.</a:t>
            </a:r>
            <a:endParaRPr lang="en-US" dirty="0"/>
          </a:p>
        </p:txBody>
      </p:sp>
    </p:spTree>
    <p:extLst>
      <p:ext uri="{BB962C8B-B14F-4D97-AF65-F5344CB8AC3E}">
        <p14:creationId xmlns:p14="http://schemas.microsoft.com/office/powerpoint/2010/main" val="776576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a:t>I’ve collected lots of power searching tools and tips.</a:t>
            </a:r>
          </a:p>
          <a:p>
            <a:r>
              <a:rPr lang="en-US" dirty="0"/>
              <a:t>One example I’ll give you:  Proximity </a:t>
            </a:r>
            <a:r>
              <a:rPr lang="en-US" dirty="0" smtClean="0"/>
              <a:t>searching.</a:t>
            </a:r>
          </a:p>
          <a:p>
            <a:endParaRPr lang="en-US" dirty="0" smtClean="0"/>
          </a:p>
          <a:p>
            <a:r>
              <a:rPr lang="en-US" dirty="0" smtClean="0"/>
              <a:t>I’ve used this to look for publications that mention</a:t>
            </a:r>
            <a:r>
              <a:rPr lang="en-US" baseline="0" dirty="0" smtClean="0"/>
              <a:t> or discuss where our data can be improved. Searching for this kind of information can be very hit and miss, time consuming.  A Google proximity search isn’t perfect, but it’s a step forward.</a:t>
            </a:r>
          </a:p>
          <a:p>
            <a:endParaRPr lang="en-US" baseline="0" dirty="0" smtClean="0"/>
          </a:p>
          <a:p>
            <a:r>
              <a:rPr lang="en-US" baseline="0" dirty="0" smtClean="0"/>
              <a:t>To look for publications that might be discussing limitations of the NLCD data, I ran a proximity search in Google Scholar to look for the word “limitations” before and within five words of the acronym NLCD.  </a:t>
            </a:r>
          </a:p>
          <a:p>
            <a:endParaRPr lang="en-US" baseline="0" dirty="0" smtClean="0"/>
          </a:p>
          <a:p>
            <a:r>
              <a:rPr lang="en-US" baseline="0" dirty="0" smtClean="0"/>
              <a:t>Of course, it’s really a trial and error proposition, but nonetheless, I can pull up results about needed data improvements much faster this way than with any other tool or strategy.</a:t>
            </a:r>
            <a:endParaRPr lang="en-US" dirty="0"/>
          </a:p>
          <a:p>
            <a:endParaRPr lang="en-US" dirty="0" smtClean="0"/>
          </a:p>
        </p:txBody>
      </p:sp>
    </p:spTree>
    <p:extLst>
      <p:ext uri="{BB962C8B-B14F-4D97-AF65-F5344CB8AC3E}">
        <p14:creationId xmlns:p14="http://schemas.microsoft.com/office/powerpoint/2010/main" val="1408456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dirty="0" smtClean="0"/>
              <a:t>As I said at the outset, for</a:t>
            </a:r>
            <a:r>
              <a:rPr lang="en-US" baseline="0" dirty="0" smtClean="0"/>
              <a:t> me, </a:t>
            </a:r>
            <a:r>
              <a:rPr lang="en-US" dirty="0" smtClean="0"/>
              <a:t>search</a:t>
            </a:r>
            <a:r>
              <a:rPr lang="en-US" baseline="0" dirty="0" smtClean="0"/>
              <a:t> requests for data usage used to be daunting.  Thankfully, e</a:t>
            </a:r>
            <a:r>
              <a:rPr lang="en-US" dirty="0" smtClean="0"/>
              <a:t>xperience has been,</a:t>
            </a:r>
            <a:r>
              <a:rPr lang="en-US" baseline="0" dirty="0" smtClean="0"/>
              <a:t> as always, a tried and true </a:t>
            </a:r>
            <a:r>
              <a:rPr lang="en-US" dirty="0" smtClean="0"/>
              <a:t>teacher.  It’s helped me build a toolbox – which is always growing – of resources and strategies that make those searches for data usage a whole lot easier,</a:t>
            </a:r>
            <a:r>
              <a:rPr lang="en-US" baseline="0" dirty="0" smtClean="0"/>
              <a:t> and more productive</a:t>
            </a:r>
            <a:r>
              <a:rPr lang="en-US" dirty="0" smtClean="0"/>
              <a:t>.  And I’ve found that despite the rough seas you can encounter due to a lack of consistent data citation, it is possible to pull together a rich variety of metrics about data usage, as well as application</a:t>
            </a:r>
            <a:r>
              <a:rPr lang="en-US" baseline="0" dirty="0" smtClean="0"/>
              <a:t> and use stories </a:t>
            </a:r>
            <a:r>
              <a:rPr lang="en-US" dirty="0" smtClean="0"/>
              <a:t>that add substance to the numbers. I can now say, that at the end </a:t>
            </a:r>
            <a:r>
              <a:rPr lang="en-US" smtClean="0"/>
              <a:t>of day, </a:t>
            </a:r>
            <a:r>
              <a:rPr lang="en-US" dirty="0" smtClean="0"/>
              <a:t>life is pretty good!</a:t>
            </a:r>
          </a:p>
        </p:txBody>
      </p:sp>
    </p:spTree>
    <p:extLst>
      <p:ext uri="{BB962C8B-B14F-4D97-AF65-F5344CB8AC3E}">
        <p14:creationId xmlns:p14="http://schemas.microsoft.com/office/powerpoint/2010/main" val="140845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The first resources I’ll turn to when I start a search for data usage are the literature indexes.</a:t>
            </a:r>
            <a:endParaRPr lang="en-US" b="1" u="sng" dirty="0" smtClean="0"/>
          </a:p>
          <a:p>
            <a:endParaRPr lang="en-US" b="1" dirty="0" smtClean="0"/>
          </a:p>
          <a:p>
            <a:r>
              <a:rPr lang="en-US" b="1" dirty="0" smtClean="0"/>
              <a:t>Why</a:t>
            </a:r>
            <a:r>
              <a:rPr lang="en-US" b="1" dirty="0"/>
              <a:t>?</a:t>
            </a:r>
            <a:r>
              <a:rPr lang="en-US" dirty="0"/>
              <a:t>  Index a vast amount of peer-reviewed STI literature.  They’re curated and reliable.  You can discover how researchers are using the data to extend our knowledge about the world.  How they are applying the data in their studies.  </a:t>
            </a:r>
            <a:r>
              <a:rPr lang="en-US" dirty="0" smtClean="0"/>
              <a:t>How they are coming up with </a:t>
            </a:r>
            <a:r>
              <a:rPr lang="en-US" dirty="0"/>
              <a:t>fresh, new, novel uses of the data.</a:t>
            </a:r>
          </a:p>
        </p:txBody>
      </p:sp>
    </p:spTree>
    <p:extLst>
      <p:ext uri="{BB962C8B-B14F-4D97-AF65-F5344CB8AC3E}">
        <p14:creationId xmlns:p14="http://schemas.microsoft.com/office/powerpoint/2010/main" val="776576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I typically begin with Scopus and WOS, the two major indexes we have access to</a:t>
            </a:r>
          </a:p>
          <a:p>
            <a:r>
              <a:rPr lang="en-US" sz="1200" kern="1200" dirty="0" smtClean="0">
                <a:solidFill>
                  <a:schemeClr val="tx1"/>
                </a:solidFill>
                <a:latin typeface="Times New Roman" charset="0"/>
                <a:ea typeface="ＭＳ Ｐゴシック" charset="-128"/>
                <a:cs typeface="ＭＳ Ｐゴシック" charset="-128"/>
              </a:rPr>
              <a:t> </a:t>
            </a:r>
          </a:p>
          <a:p>
            <a:pPr lvl="0"/>
            <a:r>
              <a:rPr lang="en-US" sz="1200" kern="1200" dirty="0" smtClean="0">
                <a:solidFill>
                  <a:schemeClr val="tx1"/>
                </a:solidFill>
                <a:latin typeface="Times New Roman" charset="0"/>
                <a:ea typeface="ＭＳ Ｐゴシック" charset="-128"/>
                <a:cs typeface="ＭＳ Ｐゴシック" charset="-128"/>
              </a:rPr>
              <a:t>Using the dataset name or identifier or the URL for the data location or maybe just the sensor that collects it, or maybe all of the above,</a:t>
            </a:r>
            <a:r>
              <a:rPr lang="en-US" sz="1200" kern="1200" baseline="0" dirty="0" smtClean="0">
                <a:solidFill>
                  <a:schemeClr val="tx1"/>
                </a:solidFill>
                <a:latin typeface="Times New Roman" charset="0"/>
                <a:ea typeface="ＭＳ Ｐゴシック" charset="-128"/>
                <a:cs typeface="ＭＳ Ｐゴシック" charset="-128"/>
              </a:rPr>
              <a:t> I’ll search</a:t>
            </a:r>
            <a:endParaRPr lang="en-US" sz="1200" kern="1200" dirty="0" smtClean="0">
              <a:solidFill>
                <a:schemeClr val="tx1"/>
              </a:solidFill>
              <a:latin typeface="Times New Roman" charset="0"/>
              <a:ea typeface="ＭＳ Ｐゴシック" charset="-128"/>
              <a:cs typeface="ＭＳ Ｐゴシック" charset="-128"/>
            </a:endParaRPr>
          </a:p>
          <a:p>
            <a:pPr lvl="1">
              <a:buFont typeface="Arial" pitchFamily="34" charset="0"/>
              <a:buChar char="•"/>
            </a:pPr>
            <a:r>
              <a:rPr lang="en-US" sz="1200" kern="1200" dirty="0" smtClean="0">
                <a:solidFill>
                  <a:schemeClr val="tx1"/>
                </a:solidFill>
                <a:latin typeface="Times New Roman" charset="0"/>
                <a:ea typeface="ＭＳ Ｐゴシック" charset="-128"/>
                <a:cs typeface="ＭＳ Ｐゴシック" charset="-128"/>
              </a:rPr>
              <a:t>reference sections</a:t>
            </a:r>
          </a:p>
          <a:p>
            <a:pPr lvl="1">
              <a:buFont typeface="Arial" pitchFamily="34" charset="0"/>
              <a:buChar char="•"/>
            </a:pPr>
            <a:r>
              <a:rPr lang="en-US" sz="1200" kern="1200" dirty="0" smtClean="0">
                <a:solidFill>
                  <a:schemeClr val="tx1"/>
                </a:solidFill>
                <a:latin typeface="Times New Roman" charset="0"/>
                <a:ea typeface="ＭＳ Ｐゴシック" charset="-128"/>
                <a:cs typeface="ＭＳ Ｐゴシック" charset="-128"/>
              </a:rPr>
              <a:t>title, abstract, keywords</a:t>
            </a:r>
          </a:p>
          <a:p>
            <a:pPr lvl="1">
              <a:buFont typeface="Arial" pitchFamily="34" charset="0"/>
              <a:buChar char="•"/>
            </a:pPr>
            <a:r>
              <a:rPr lang="en-US" sz="1200" kern="1200" dirty="0" smtClean="0">
                <a:solidFill>
                  <a:schemeClr val="tx1"/>
                </a:solidFill>
                <a:latin typeface="Times New Roman" charset="0"/>
                <a:ea typeface="ＭＳ Ｐゴシック" charset="-128"/>
                <a:cs typeface="ＭＳ Ｐゴシック" charset="-128"/>
              </a:rPr>
              <a:t>Funding</a:t>
            </a:r>
            <a:r>
              <a:rPr lang="en-US" sz="1200" kern="1200" baseline="0" dirty="0" smtClean="0">
                <a:solidFill>
                  <a:schemeClr val="tx1"/>
                </a:solidFill>
                <a:latin typeface="Times New Roman" charset="0"/>
                <a:ea typeface="ＭＳ Ｐゴシック" charset="-128"/>
                <a:cs typeface="ＭＳ Ｐゴシック" charset="-128"/>
              </a:rPr>
              <a:t> text in WOS</a:t>
            </a:r>
            <a:endParaRPr lang="en-US" sz="1200" kern="1200" dirty="0" smtClean="0">
              <a:solidFill>
                <a:schemeClr val="tx1"/>
              </a:solidFill>
              <a:latin typeface="Times New Roman" charset="0"/>
              <a:ea typeface="ＭＳ Ｐゴシック" charset="-128"/>
              <a:cs typeface="ＭＳ Ｐゴシック" charset="-128"/>
            </a:endParaRPr>
          </a:p>
          <a:p>
            <a:pPr lvl="1">
              <a:buFont typeface="Arial" pitchFamily="34" charset="0"/>
              <a:buChar char="•"/>
            </a:pPr>
            <a:r>
              <a:rPr lang="en-US" sz="1200" kern="1200" dirty="0" smtClean="0">
                <a:solidFill>
                  <a:schemeClr val="tx1"/>
                </a:solidFill>
                <a:latin typeface="Times New Roman" charset="0"/>
                <a:ea typeface="ＭＳ Ｐゴシック" charset="-128"/>
                <a:cs typeface="ＭＳ Ｐゴシック" charset="-128"/>
              </a:rPr>
              <a:t>And,</a:t>
            </a:r>
            <a:r>
              <a:rPr lang="en-US" sz="1200" kern="1200" baseline="0" dirty="0" smtClean="0">
                <a:solidFill>
                  <a:schemeClr val="tx1"/>
                </a:solidFill>
                <a:latin typeface="Times New Roman" charset="0"/>
                <a:ea typeface="ＭＳ Ｐゴシック" charset="-128"/>
                <a:cs typeface="ＭＳ Ｐゴシック" charset="-128"/>
              </a:rPr>
              <a:t> if there’s a </a:t>
            </a:r>
            <a:r>
              <a:rPr lang="en-US" sz="1200" kern="1200" dirty="0" smtClean="0">
                <a:solidFill>
                  <a:schemeClr val="tx1"/>
                </a:solidFill>
                <a:latin typeface="Times New Roman" charset="0"/>
                <a:ea typeface="ＭＳ Ｐゴシック" charset="-128"/>
                <a:cs typeface="ＭＳ Ｐゴシック" charset="-128"/>
              </a:rPr>
              <a:t>data paper,</a:t>
            </a:r>
            <a:r>
              <a:rPr lang="en-US" sz="1200" kern="1200" baseline="0" dirty="0" smtClean="0">
                <a:solidFill>
                  <a:schemeClr val="tx1"/>
                </a:solidFill>
                <a:latin typeface="Times New Roman" charset="0"/>
                <a:ea typeface="ＭＳ Ｐゴシック" charset="-128"/>
                <a:cs typeface="ＭＳ Ｐゴシック" charset="-128"/>
              </a:rPr>
              <a:t> I’ll look for citations to it</a:t>
            </a:r>
            <a:endParaRPr lang="en-US" sz="1200" kern="1200" dirty="0" smtClean="0">
              <a:solidFill>
                <a:schemeClr val="tx1"/>
              </a:solidFill>
              <a:latin typeface="Times New Roman" charset="0"/>
              <a:ea typeface="ＭＳ Ｐゴシック" charset="-128"/>
              <a:cs typeface="ＭＳ Ｐゴシック" charset="-128"/>
            </a:endParaRPr>
          </a:p>
          <a:p>
            <a:r>
              <a:rPr lang="en-US" sz="1200" kern="1200" dirty="0" smtClean="0">
                <a:solidFill>
                  <a:schemeClr val="tx1"/>
                </a:solidFill>
                <a:latin typeface="Times New Roman" charset="0"/>
                <a:ea typeface="ＭＳ Ｐゴシック" charset="-128"/>
                <a:cs typeface="ＭＳ Ｐゴシック" charset="-128"/>
              </a:rPr>
              <a:t> </a:t>
            </a:r>
          </a:p>
          <a:p>
            <a:pPr lvl="0"/>
            <a:r>
              <a:rPr lang="en-US" sz="1200" kern="1200" dirty="0" smtClean="0">
                <a:solidFill>
                  <a:schemeClr val="tx1"/>
                </a:solidFill>
                <a:latin typeface="Times New Roman" charset="0"/>
                <a:ea typeface="ＭＳ Ｐゴシック" charset="-128"/>
                <a:cs typeface="ＭＳ Ｐゴシック" charset="-128"/>
              </a:rPr>
              <a:t>In</a:t>
            </a:r>
            <a:r>
              <a:rPr lang="en-US" sz="1200" kern="1200" baseline="0" dirty="0" smtClean="0">
                <a:solidFill>
                  <a:schemeClr val="tx1"/>
                </a:solidFill>
                <a:latin typeface="Times New Roman" charset="0"/>
                <a:ea typeface="ＭＳ Ｐゴシック" charset="-128"/>
                <a:cs typeface="ＭＳ Ｐゴシック" charset="-128"/>
              </a:rPr>
              <a:t> Scopus and WOS I can pretty quickly gather metrics about the number of publications using the data</a:t>
            </a:r>
            <a:endParaRPr lang="en-US" sz="1200" kern="1200" dirty="0" smtClean="0">
              <a:solidFill>
                <a:schemeClr val="tx1"/>
              </a:solidFill>
              <a:latin typeface="Times New Roman"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77657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pPr lvl="0"/>
            <a:r>
              <a:rPr lang="en-US" dirty="0" smtClean="0">
                <a:latin typeface="Calibri"/>
                <a:ea typeface="Calibri"/>
                <a:cs typeface="Times New Roman"/>
              </a:rPr>
              <a:t>I can also use the analysis tools that each index</a:t>
            </a:r>
            <a:r>
              <a:rPr lang="en-US" baseline="0" dirty="0" smtClean="0">
                <a:latin typeface="Calibri"/>
                <a:ea typeface="Calibri"/>
                <a:cs typeface="Times New Roman"/>
              </a:rPr>
              <a:t> provides to </a:t>
            </a:r>
            <a:r>
              <a:rPr lang="en-US" dirty="0" smtClean="0">
                <a:latin typeface="Calibri"/>
                <a:ea typeface="Calibri"/>
                <a:cs typeface="Times New Roman"/>
              </a:rPr>
              <a:t>gather</a:t>
            </a:r>
            <a:r>
              <a:rPr lang="en-US" baseline="0" dirty="0" smtClean="0">
                <a:latin typeface="Calibri"/>
                <a:ea typeface="Calibri"/>
                <a:cs typeface="Times New Roman"/>
              </a:rPr>
              <a:t> </a:t>
            </a:r>
            <a:r>
              <a:rPr lang="en-US" dirty="0" smtClean="0">
                <a:latin typeface="Calibri"/>
                <a:ea typeface="Calibri"/>
                <a:cs typeface="Times New Roman"/>
              </a:rPr>
              <a:t>metrics about citations</a:t>
            </a:r>
            <a:r>
              <a:rPr lang="en-US" baseline="0" dirty="0" smtClean="0">
                <a:latin typeface="Calibri"/>
                <a:ea typeface="Calibri"/>
                <a:cs typeface="Times New Roman"/>
              </a:rPr>
              <a:t> to the data across disciplines, its usefulness to the global community</a:t>
            </a:r>
            <a:r>
              <a:rPr lang="en-US" dirty="0" smtClean="0">
                <a:latin typeface="Calibri"/>
                <a:ea typeface="Calibri"/>
                <a:cs typeface="Times New Roman"/>
              </a:rPr>
              <a:t>, the affiliations</a:t>
            </a:r>
            <a:r>
              <a:rPr lang="en-US" baseline="0" dirty="0" smtClean="0">
                <a:latin typeface="Calibri"/>
                <a:ea typeface="Calibri"/>
                <a:cs typeface="Times New Roman"/>
              </a:rPr>
              <a:t> of authors citing the data, and more.  </a:t>
            </a:r>
          </a:p>
          <a:p>
            <a:pPr lvl="0"/>
            <a:endParaRPr lang="en-US" baseline="0" dirty="0" smtClean="0">
              <a:latin typeface="Calibri"/>
              <a:ea typeface="Calibri"/>
              <a:cs typeface="Times New Roman"/>
            </a:endParaRPr>
          </a:p>
          <a:p>
            <a:pPr lvl="0"/>
            <a:r>
              <a:rPr lang="en-US" baseline="0" dirty="0" smtClean="0">
                <a:latin typeface="Calibri"/>
                <a:ea typeface="Calibri"/>
                <a:cs typeface="Times New Roman"/>
              </a:rPr>
              <a:t>This bar graph is from WOS.  It shows the 21 disciplines across which data from the Monitoring Trends in Burn Severity project was cited, per the WOS index categories.</a:t>
            </a:r>
            <a:endParaRPr lang="en-US" dirty="0">
              <a:latin typeface="Calibri"/>
              <a:ea typeface="Calibri"/>
              <a:cs typeface="Times New Roman"/>
            </a:endParaRPr>
          </a:p>
          <a:p>
            <a:endParaRPr lang="en-US" dirty="0"/>
          </a:p>
        </p:txBody>
      </p:sp>
    </p:spTree>
    <p:extLst>
      <p:ext uri="{BB962C8B-B14F-4D97-AF65-F5344CB8AC3E}">
        <p14:creationId xmlns:p14="http://schemas.microsoft.com/office/powerpoint/2010/main" val="77657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I might also search some of the indexes that provide full-text text and/or image searching.  Data used is often mentioned in the full-text even when it’s not acknowledged anywhere else</a:t>
            </a:r>
            <a:r>
              <a:rPr lang="en-US" sz="1200" kern="1200" baseline="0" dirty="0" smtClean="0">
                <a:solidFill>
                  <a:schemeClr val="tx1"/>
                </a:solidFill>
                <a:latin typeface="Times New Roman" charset="0"/>
                <a:ea typeface="ＭＳ Ｐゴシック" charset="-128"/>
                <a:cs typeface="ＭＳ Ｐゴシック" charset="-128"/>
              </a:rPr>
              <a:t> in the publication, or in any of the other searchable fields of the index.</a:t>
            </a:r>
            <a:endParaRPr lang="en-US" sz="1200" kern="1200" dirty="0">
              <a:solidFill>
                <a:schemeClr val="tx1"/>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77657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128"/>
                <a:cs typeface="ＭＳ Ｐゴシック" charset="-128"/>
              </a:rPr>
              <a:t>In a full-text search of </a:t>
            </a:r>
            <a:r>
              <a:rPr lang="en-US" sz="1200" kern="1200" dirty="0" err="1" smtClean="0">
                <a:solidFill>
                  <a:schemeClr val="tx1"/>
                </a:solidFill>
                <a:latin typeface="Times New Roman" charset="0"/>
                <a:ea typeface="ＭＳ Ｐゴシック" charset="-128"/>
                <a:cs typeface="ＭＳ Ｐゴシック" charset="-128"/>
              </a:rPr>
              <a:t>ProQuest</a:t>
            </a:r>
            <a:r>
              <a:rPr lang="en-US" sz="1200" kern="1200" dirty="0" smtClean="0">
                <a:solidFill>
                  <a:schemeClr val="tx1"/>
                </a:solidFill>
                <a:latin typeface="Times New Roman" charset="0"/>
                <a:ea typeface="ＭＳ Ｐゴシック" charset="-128"/>
                <a:cs typeface="ＭＳ Ｐゴシック" charset="-128"/>
              </a:rPr>
              <a:t> Research Library, I found this 2010 Federal Register notice that the Census Bureau would use NLCD data to identify urban-related territory.</a:t>
            </a:r>
          </a:p>
          <a:p>
            <a:endParaRPr lang="en-US" dirty="0"/>
          </a:p>
          <a:p>
            <a:endParaRPr lang="en-US" dirty="0"/>
          </a:p>
        </p:txBody>
      </p:sp>
    </p:spTree>
    <p:extLst>
      <p:ext uri="{BB962C8B-B14F-4D97-AF65-F5344CB8AC3E}">
        <p14:creationId xmlns:p14="http://schemas.microsoft.com/office/powerpoint/2010/main" val="776576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3438" cy="34829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Next, I’ll turn to the publisher Websites, another great source for digging into the peer-reviewed STI literature</a:t>
            </a:r>
            <a:endParaRPr lang="en-US" dirty="0" smtClean="0"/>
          </a:p>
          <a:p>
            <a:endParaRPr lang="en-US" b="1" dirty="0" smtClean="0"/>
          </a:p>
          <a:p>
            <a:r>
              <a:rPr lang="en-US" b="1" dirty="0" smtClean="0"/>
              <a:t>Why</a:t>
            </a:r>
            <a:r>
              <a:rPr lang="en-US" b="1" dirty="0"/>
              <a:t>?</a:t>
            </a:r>
            <a:r>
              <a:rPr lang="en-US" dirty="0"/>
              <a:t>  Data usage may be cited/acknowledged within the full-text and not the indexed fields.  Most publisher sites include advanced searching of the full-text of their publications.  You can search for references to the data papers using either the full-text or reference </a:t>
            </a:r>
            <a:r>
              <a:rPr lang="en-US" dirty="0" smtClean="0"/>
              <a:t>field searching.  </a:t>
            </a:r>
            <a:r>
              <a:rPr lang="en-US" dirty="0"/>
              <a:t>In addition, some indexed sources at the publisher sites may not be in Scopus </a:t>
            </a:r>
            <a:r>
              <a:rPr lang="en-US" dirty="0" smtClean="0"/>
              <a:t>or </a:t>
            </a:r>
            <a:r>
              <a:rPr lang="en-US" dirty="0"/>
              <a:t>WOS. </a:t>
            </a:r>
          </a:p>
        </p:txBody>
      </p:sp>
    </p:spTree>
    <p:extLst>
      <p:ext uri="{BB962C8B-B14F-4D97-AF65-F5344CB8AC3E}">
        <p14:creationId xmlns:p14="http://schemas.microsoft.com/office/powerpoint/2010/main" val="776576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pPr lvl="0"/>
            <a:r>
              <a:rPr lang="en-US" altLang="en-US" noProof="0" smtClean="0"/>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pPr lvl="0"/>
            <a:r>
              <a:rPr lang="en-US" altLang="en-US" noProof="0" smtClean="0"/>
              <a:t>Click to edit Master subtitle style</a:t>
            </a:r>
          </a:p>
        </p:txBody>
      </p:sp>
      <p:sp>
        <p:nvSpPr>
          <p:cNvPr id="104455" name="Rectangle 7"/>
          <p:cNvSpPr>
            <a:spLocks noChangeArrowheads="1"/>
          </p:cNvSpPr>
          <p:nvPr/>
        </p:nvSpPr>
        <p:spPr bwMode="auto">
          <a:xfrm>
            <a:off x="404813" y="6083300"/>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itchFamily="18" charset="0"/>
              </a:defRPr>
            </a:lvl1pPr>
            <a:lvl2pPr marL="442913" defTabSz="885825">
              <a:defRPr sz="2400">
                <a:solidFill>
                  <a:schemeClr val="tx1"/>
                </a:solidFill>
                <a:latin typeface="Times New Roman" pitchFamily="18" charset="0"/>
              </a:defRPr>
            </a:lvl2pPr>
            <a:lvl3pPr marL="885825" defTabSz="885825">
              <a:defRPr sz="2400">
                <a:solidFill>
                  <a:schemeClr val="tx1"/>
                </a:solidFill>
                <a:latin typeface="Times New Roman" pitchFamily="18" charset="0"/>
              </a:defRPr>
            </a:lvl3pPr>
            <a:lvl4pPr marL="1327150" defTabSz="885825">
              <a:defRPr sz="2400">
                <a:solidFill>
                  <a:schemeClr val="tx1"/>
                </a:solidFill>
                <a:latin typeface="Times New Roman" pitchFamily="18" charset="0"/>
              </a:defRPr>
            </a:lvl4pPr>
            <a:lvl5pPr marL="1770063" defTabSz="885825">
              <a:defRPr sz="2400">
                <a:solidFill>
                  <a:schemeClr val="tx1"/>
                </a:solidFill>
                <a:latin typeface="Times New Roman" pitchFamily="18" charset="0"/>
              </a:defRPr>
            </a:lvl5pPr>
            <a:lvl6pPr marL="2227263" defTabSz="885825" eaLnBrk="0" fontAlgn="base" hangingPunct="0">
              <a:spcBef>
                <a:spcPct val="0"/>
              </a:spcBef>
              <a:spcAft>
                <a:spcPct val="0"/>
              </a:spcAft>
              <a:defRPr sz="2400">
                <a:solidFill>
                  <a:schemeClr val="tx1"/>
                </a:solidFill>
                <a:latin typeface="Times New Roman" pitchFamily="18" charset="0"/>
              </a:defRPr>
            </a:lvl6pPr>
            <a:lvl7pPr marL="2684463" defTabSz="885825" eaLnBrk="0" fontAlgn="base" hangingPunct="0">
              <a:spcBef>
                <a:spcPct val="0"/>
              </a:spcBef>
              <a:spcAft>
                <a:spcPct val="0"/>
              </a:spcAft>
              <a:defRPr sz="2400">
                <a:solidFill>
                  <a:schemeClr val="tx1"/>
                </a:solidFill>
                <a:latin typeface="Times New Roman" pitchFamily="18" charset="0"/>
              </a:defRPr>
            </a:lvl7pPr>
            <a:lvl8pPr marL="3141663" defTabSz="885825" eaLnBrk="0" fontAlgn="base" hangingPunct="0">
              <a:spcBef>
                <a:spcPct val="0"/>
              </a:spcBef>
              <a:spcAft>
                <a:spcPct val="0"/>
              </a:spcAft>
              <a:defRPr sz="2400">
                <a:solidFill>
                  <a:schemeClr val="tx1"/>
                </a:solidFill>
                <a:latin typeface="Times New Roman" pitchFamily="18" charset="0"/>
              </a:defRPr>
            </a:lvl8pPr>
            <a:lvl9pPr marL="3598863" defTabSz="885825" eaLnBrk="0" fontAlgn="base" hangingPunct="0">
              <a:spcBef>
                <a:spcPct val="0"/>
              </a:spcBef>
              <a:spcAft>
                <a:spcPct val="0"/>
              </a:spcAft>
              <a:defRPr sz="2400">
                <a:solidFill>
                  <a:schemeClr val="tx1"/>
                </a:solidFill>
                <a:latin typeface="Times New Roman" pitchFamily="18" charset="0"/>
              </a:defRPr>
            </a:lvl9pPr>
          </a:lstStyle>
          <a:p>
            <a:r>
              <a:rPr lang="en-US" altLang="en-US" sz="1000" b="1">
                <a:solidFill>
                  <a:schemeClr val="bg1"/>
                </a:solidFill>
                <a:latin typeface="Arial" charset="0"/>
              </a:rPr>
              <a:t>U.S. Department of the Interior</a:t>
            </a:r>
          </a:p>
          <a:p>
            <a:r>
              <a:rPr lang="en-US" altLang="en-US" sz="1000" b="1">
                <a:solidFill>
                  <a:schemeClr val="bg1"/>
                </a:solidFill>
                <a:latin typeface="Arial" charset="0"/>
              </a:rPr>
              <a:t>U.S. Geological Survey</a:t>
            </a:r>
          </a:p>
        </p:txBody>
      </p:sp>
      <p:pic>
        <p:nvPicPr>
          <p:cNvPr id="104457" name="Picture 9" descr="ident_4_onscreen_png"/>
          <p:cNvPicPr>
            <a:picLocks noChangeAspect="1" noChangeArrowheads="1"/>
          </p:cNvPicPr>
          <p:nvPr/>
        </p:nvPicPr>
        <p:blipFill>
          <a:blip r:embed="rId2">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873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744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619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358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433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6622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901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19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3416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11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F5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5" name="Picture 11" descr="ident-small_4_onscreen_png"/>
          <p:cNvPicPr>
            <a:picLocks noChangeAspect="1" noChangeArrowheads="1"/>
          </p:cNvPicPr>
          <p:nvPr/>
        </p:nvPicPr>
        <p:blipFill>
          <a:blip r:embed="rId13">
            <a:lum bright="100000"/>
            <a:extLst>
              <a:ext uri="{28A0092B-C50C-407E-A947-70E740481C1C}">
                <a14:useLocalDpi xmlns:a14="http://schemas.microsoft.com/office/drawing/2010/main" val="0"/>
              </a:ext>
            </a:extLst>
          </a:blip>
          <a:srcRect/>
          <a:stretch>
            <a:fillRect/>
          </a:stretch>
        </p:blipFill>
        <p:spPr bwMode="black">
          <a:xfrm>
            <a:off x="45720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l" rtl="0" eaLnBrk="1" fontAlgn="base" hangingPunct="1">
        <a:spcBef>
          <a:spcPct val="0"/>
        </a:spcBef>
        <a:spcAft>
          <a:spcPct val="0"/>
        </a:spcAft>
        <a:defRPr sz="3600" b="1">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charset="0"/>
        </a:defRPr>
      </a:lvl2pPr>
      <a:lvl3pPr algn="l" rtl="0" eaLnBrk="1" fontAlgn="base" hangingPunct="1">
        <a:spcBef>
          <a:spcPct val="0"/>
        </a:spcBef>
        <a:spcAft>
          <a:spcPct val="0"/>
        </a:spcAft>
        <a:defRPr sz="3600" b="1">
          <a:solidFill>
            <a:srgbClr val="FFFF99"/>
          </a:solidFill>
          <a:latin typeface="Arial" charset="0"/>
        </a:defRPr>
      </a:lvl3pPr>
      <a:lvl4pPr algn="l" rtl="0" eaLnBrk="1" fontAlgn="base" hangingPunct="1">
        <a:spcBef>
          <a:spcPct val="0"/>
        </a:spcBef>
        <a:spcAft>
          <a:spcPct val="0"/>
        </a:spcAft>
        <a:defRPr sz="3600" b="1">
          <a:solidFill>
            <a:srgbClr val="FFFF99"/>
          </a:solidFill>
          <a:latin typeface="Arial" charset="0"/>
        </a:defRPr>
      </a:lvl4pPr>
      <a:lvl5pPr algn="l" rtl="0" eaLnBrk="1" fontAlgn="base" hangingPunct="1">
        <a:spcBef>
          <a:spcPct val="0"/>
        </a:spcBef>
        <a:spcAft>
          <a:spcPct val="0"/>
        </a:spcAft>
        <a:defRPr sz="3600" b="1">
          <a:solidFill>
            <a:srgbClr val="FFFF99"/>
          </a:solidFill>
          <a:latin typeface="Arial" charset="0"/>
        </a:defRPr>
      </a:lvl5pPr>
      <a:lvl6pPr marL="457200" algn="l" rtl="0" eaLnBrk="1" fontAlgn="base" hangingPunct="1">
        <a:spcBef>
          <a:spcPct val="0"/>
        </a:spcBef>
        <a:spcAft>
          <a:spcPct val="0"/>
        </a:spcAft>
        <a:defRPr sz="3600" b="1">
          <a:solidFill>
            <a:srgbClr val="FFFF99"/>
          </a:solidFill>
          <a:latin typeface="Arial" charset="0"/>
        </a:defRPr>
      </a:lvl6pPr>
      <a:lvl7pPr marL="914400" algn="l" rtl="0" eaLnBrk="1" fontAlgn="base" hangingPunct="1">
        <a:spcBef>
          <a:spcPct val="0"/>
        </a:spcBef>
        <a:spcAft>
          <a:spcPct val="0"/>
        </a:spcAft>
        <a:defRPr sz="3600" b="1">
          <a:solidFill>
            <a:srgbClr val="FFFF99"/>
          </a:solidFill>
          <a:latin typeface="Arial" charset="0"/>
        </a:defRPr>
      </a:lvl7pPr>
      <a:lvl8pPr marL="1371600" algn="l" rtl="0" eaLnBrk="1" fontAlgn="base" hangingPunct="1">
        <a:spcBef>
          <a:spcPct val="0"/>
        </a:spcBef>
        <a:spcAft>
          <a:spcPct val="0"/>
        </a:spcAft>
        <a:defRPr sz="3600" b="1">
          <a:solidFill>
            <a:srgbClr val="FFFF99"/>
          </a:solidFill>
          <a:latin typeface="Arial" charset="0"/>
        </a:defRPr>
      </a:lvl8pPr>
      <a:lvl9pPr marL="1828800" algn="l" rtl="0" eaLnBrk="1" fontAlgn="base" hangingPunct="1">
        <a:spcBef>
          <a:spcPct val="0"/>
        </a:spcBef>
        <a:spcAft>
          <a:spcPct val="0"/>
        </a:spcAft>
        <a:defRPr sz="3600" b="1">
          <a:solidFill>
            <a:srgbClr val="FFFF99"/>
          </a:solidFill>
          <a:latin typeface="Arial" charset="0"/>
        </a:defRPr>
      </a:lvl9pPr>
    </p:titleStyle>
    <p:bodyStyle>
      <a:lvl1pPr marL="342900" indent="-342900" algn="l" rtl="0" eaLnBrk="1" fontAlgn="base" hangingPunct="1">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1" fontAlgn="base" hangingPunct="1">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1" fontAlgn="base" hangingPunct="1">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5.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6.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7.png"/><Relationship Id="rId7" Type="http://schemas.openxmlformats.org/officeDocument/2006/relationships/diagramColors" Target="../diagrams/colors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8.png"/><Relationship Id="rId7" Type="http://schemas.openxmlformats.org/officeDocument/2006/relationships/diagramColors" Target="../diagrams/colors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3.png"/><Relationship Id="rId7" Type="http://schemas.openxmlformats.org/officeDocument/2006/relationships/diagramColors" Target="../diagrams/colors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4.png"/><Relationship Id="rId7" Type="http://schemas.openxmlformats.org/officeDocument/2006/relationships/diagramColors" Target="../diagrams/colors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5.png"/><Relationship Id="rId7" Type="http://schemas.openxmlformats.org/officeDocument/2006/relationships/diagramColors" Target="../diagrams/colors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3.jpeg"/><Relationship Id="rId5" Type="http://schemas.openxmlformats.org/officeDocument/2006/relationships/image" Target="../media/image1.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5.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6.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2336" y="1769477"/>
            <a:ext cx="8305800" cy="1143000"/>
          </a:xfrm>
        </p:spPr>
        <p:txBody>
          <a:bodyPr/>
          <a:lstStyle/>
          <a:p>
            <a:r>
              <a:rPr lang="en-US" sz="2800" dirty="0">
                <a:solidFill>
                  <a:srgbClr val="F99B00"/>
                </a:solidFill>
                <a:effectLst>
                  <a:outerShdw blurRad="38100" dist="38100" dir="2700000" algn="tl">
                    <a:srgbClr val="000000">
                      <a:alpha val="43137"/>
                    </a:srgbClr>
                  </a:outerShdw>
                </a:effectLst>
              </a:rPr>
              <a:t>Who Is Using Our Datasets and </a:t>
            </a:r>
            <a:r>
              <a:rPr lang="en-US" sz="2800" dirty="0" smtClean="0">
                <a:solidFill>
                  <a:srgbClr val="F99B00"/>
                </a:solidFill>
                <a:effectLst>
                  <a:outerShdw blurRad="38100" dist="38100" dir="2700000" algn="tl">
                    <a:srgbClr val="000000">
                      <a:alpha val="43137"/>
                    </a:srgbClr>
                  </a:outerShdw>
                </a:effectLst>
              </a:rPr>
              <a:t/>
            </a:r>
            <a:br>
              <a:rPr lang="en-US" sz="2800" dirty="0" smtClean="0">
                <a:solidFill>
                  <a:srgbClr val="F99B00"/>
                </a:solidFill>
                <a:effectLst>
                  <a:outerShdw blurRad="38100" dist="38100" dir="2700000" algn="tl">
                    <a:srgbClr val="000000">
                      <a:alpha val="43137"/>
                    </a:srgbClr>
                  </a:outerShdw>
                </a:effectLst>
              </a:rPr>
            </a:br>
            <a:r>
              <a:rPr lang="en-US" sz="2800" dirty="0" smtClean="0">
                <a:solidFill>
                  <a:srgbClr val="F99B00"/>
                </a:solidFill>
                <a:effectLst>
                  <a:outerShdw blurRad="38100" dist="38100" dir="2700000" algn="tl">
                    <a:srgbClr val="000000">
                      <a:alpha val="43137"/>
                    </a:srgbClr>
                  </a:outerShdw>
                </a:effectLst>
              </a:rPr>
              <a:t>Data </a:t>
            </a:r>
            <a:r>
              <a:rPr lang="en-US" sz="2800" dirty="0">
                <a:solidFill>
                  <a:srgbClr val="F99B00"/>
                </a:solidFill>
                <a:effectLst>
                  <a:outerShdw blurRad="38100" dist="38100" dir="2700000" algn="tl">
                    <a:srgbClr val="000000">
                      <a:alpha val="43137"/>
                    </a:srgbClr>
                  </a:outerShdw>
                </a:effectLst>
              </a:rPr>
              <a:t>Products?</a:t>
            </a:r>
          </a:p>
        </p:txBody>
      </p:sp>
      <p:sp>
        <p:nvSpPr>
          <p:cNvPr id="2" name="TextBox 1"/>
          <p:cNvSpPr txBox="1"/>
          <p:nvPr/>
        </p:nvSpPr>
        <p:spPr>
          <a:xfrm>
            <a:off x="457200" y="2743200"/>
            <a:ext cx="7620000" cy="346249"/>
          </a:xfrm>
          <a:prstGeom prst="rect">
            <a:avLst/>
          </a:prstGeom>
          <a:noFill/>
        </p:spPr>
        <p:txBody>
          <a:bodyPr wrap="square" rtlCol="0">
            <a:spAutoFit/>
          </a:bodyPr>
          <a:lstStyle/>
          <a:p>
            <a:r>
              <a:rPr lang="en-US" sz="800" dirty="0" smtClean="0">
                <a:solidFill>
                  <a:schemeClr val="bg1"/>
                </a:solidFill>
                <a:latin typeface="Arial"/>
              </a:rPr>
              <a:t>Carol A. Deering, Innovate!, contractor to the U.S. Geological Survey, Earth Resources Observation and Science (EROS) Center, Sioux Falls, South Dakota, USA.  </a:t>
            </a:r>
            <a:br>
              <a:rPr lang="en-US" sz="800" dirty="0" smtClean="0">
                <a:solidFill>
                  <a:schemeClr val="bg1"/>
                </a:solidFill>
                <a:latin typeface="Arial"/>
              </a:rPr>
            </a:br>
            <a:r>
              <a:rPr lang="en-US" sz="800" dirty="0" smtClean="0">
                <a:solidFill>
                  <a:schemeClr val="bg1"/>
                </a:solidFill>
                <a:latin typeface="Arial"/>
              </a:rPr>
              <a:t>Work performed under USGS contract </a:t>
            </a:r>
            <a:r>
              <a:rPr lang="en-US" sz="800" dirty="0">
                <a:solidFill>
                  <a:schemeClr val="bg1"/>
                </a:solidFill>
                <a:latin typeface="Arial"/>
              </a:rPr>
              <a:t>G15PC00012.</a:t>
            </a:r>
          </a:p>
        </p:txBody>
      </p:sp>
      <p:pic>
        <p:nvPicPr>
          <p:cNvPr id="5" name="Picture 4" descr="USGS new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57201"/>
            <a:ext cx="2057400" cy="763701"/>
          </a:xfrm>
          <a:prstGeom prst="rect">
            <a:avLst/>
          </a:prstGeom>
        </p:spPr>
      </p:pic>
    </p:spTree>
    <p:extLst>
      <p:ext uri="{BB962C8B-B14F-4D97-AF65-F5344CB8AC3E}">
        <p14:creationId xmlns:p14="http://schemas.microsoft.com/office/powerpoint/2010/main" val="12464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Publisher Sites</a:t>
            </a:r>
            <a:endParaRPr lang="en-US" sz="3200" dirty="0">
              <a:solidFill>
                <a:srgbClr val="FFBD00"/>
              </a:solidFill>
              <a:effectLst>
                <a:outerShdw blurRad="38100" dist="38100" dir="2700000" algn="tl">
                  <a:srgbClr val="000000">
                    <a:alpha val="43137"/>
                  </a:srgbClr>
                </a:outerShdw>
              </a:effectLst>
            </a:endParaRPr>
          </a:p>
        </p:txBody>
      </p:sp>
      <p:sp>
        <p:nvSpPr>
          <p:cNvPr id="26" name="Right Arrow 25"/>
          <p:cNvSpPr/>
          <p:nvPr/>
        </p:nvSpPr>
        <p:spPr bwMode="auto">
          <a:xfrm rot="5400000">
            <a:off x="4180188" y="1242762"/>
            <a:ext cx="748073" cy="591390"/>
          </a:xfrm>
          <a:prstGeom prst="rightArrow">
            <a:avLst/>
          </a:prstGeom>
          <a:solidFill>
            <a:schemeClr val="bg1"/>
          </a:solidFill>
          <a:ln w="12700" cap="flat" cmpd="sng" algn="ctr">
            <a:solidFill>
              <a:schemeClr val="tx1"/>
            </a:solidFill>
            <a:prstDash val="solid"/>
            <a:round/>
            <a:headEnd type="none" w="med" len="med"/>
            <a:tailEnd type="none" w="med" len="med"/>
          </a:ln>
          <a:effectLst>
            <a:glow rad="228600">
              <a:schemeClr val="accent3">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7" name="TextBox 16"/>
          <p:cNvSpPr txBox="1"/>
          <p:nvPr/>
        </p:nvSpPr>
        <p:spPr>
          <a:xfrm>
            <a:off x="3542079" y="1004412"/>
            <a:ext cx="2046973" cy="523220"/>
          </a:xfrm>
          <a:prstGeom prst="rect">
            <a:avLst/>
          </a:prstGeom>
          <a:solidFill>
            <a:schemeClr val="tx1"/>
          </a:solidFill>
          <a:ln>
            <a:solidFill>
              <a:schemeClr val="bg1"/>
            </a:solidFill>
          </a:ln>
          <a:effectLst>
            <a:glow rad="228600">
              <a:schemeClr val="accent3">
                <a:satMod val="175000"/>
                <a:alpha val="40000"/>
              </a:schemeClr>
            </a:glow>
          </a:effectLst>
        </p:spPr>
        <p:txBody>
          <a:bodyPr wrap="square" rtlCol="0">
            <a:spAutoFit/>
          </a:bodyPr>
          <a:lstStyle/>
          <a:p>
            <a:pPr algn="ctr">
              <a:spcAft>
                <a:spcPts val="0"/>
              </a:spcAft>
            </a:pPr>
            <a:r>
              <a:rPr lang="en-US" sz="2800" b="1" dirty="0" smtClean="0">
                <a:solidFill>
                  <a:srgbClr val="CC99FF"/>
                </a:solidFill>
                <a:effectLst>
                  <a:outerShdw blurRad="38100" dist="38100" dir="2700000" algn="tl">
                    <a:srgbClr val="000000">
                      <a:alpha val="43137"/>
                    </a:srgbClr>
                  </a:outerShdw>
                </a:effectLst>
              </a:rPr>
              <a:t>full text</a:t>
            </a:r>
          </a:p>
        </p:txBody>
      </p:sp>
      <p:grpSp>
        <p:nvGrpSpPr>
          <p:cNvPr id="7" name="Group 6"/>
          <p:cNvGrpSpPr/>
          <p:nvPr/>
        </p:nvGrpSpPr>
        <p:grpSpPr>
          <a:xfrm>
            <a:off x="1475053" y="2125481"/>
            <a:ext cx="6182988" cy="3692043"/>
            <a:chOff x="1678245" y="2125481"/>
            <a:chExt cx="6182988" cy="3692043"/>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245" y="2392181"/>
              <a:ext cx="1812148" cy="599883"/>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8245" y="4136829"/>
              <a:ext cx="1235297" cy="1373512"/>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471" y="3235048"/>
              <a:ext cx="1539922" cy="645557"/>
            </a:xfrm>
            <a:prstGeom prst="rect">
              <a:avLst/>
            </a:prstGeom>
            <a:ln>
              <a:noFill/>
            </a:ln>
            <a:effectLst>
              <a:outerShdw blurRad="190500" algn="tl" rotWithShape="0">
                <a:srgbClr val="000000">
                  <a:alpha val="70000"/>
                </a:srgbClr>
              </a:outerShdw>
            </a:effectLst>
          </p:spPr>
        </p:pic>
        <p:pic>
          <p:nvPicPr>
            <p:cNvPr id="18" name="Picture 17" descr="ams.png"/>
            <p:cNvPicPr>
              <a:picLocks noChangeAspect="1"/>
            </p:cNvPicPr>
            <p:nvPr/>
          </p:nvPicPr>
          <p:blipFill>
            <a:blip r:embed="rId6"/>
            <a:stretch>
              <a:fillRect/>
            </a:stretch>
          </p:blipFill>
          <p:spPr>
            <a:xfrm>
              <a:off x="6305550" y="4362035"/>
              <a:ext cx="1555683" cy="522007"/>
            </a:xfrm>
            <a:prstGeom prst="rect">
              <a:avLst/>
            </a:prstGeom>
            <a:ln>
              <a:noFill/>
            </a:ln>
            <a:effectLst>
              <a:outerShdw blurRad="190500" algn="tl" rotWithShape="0">
                <a:srgbClr val="000000">
                  <a:alpha val="70000"/>
                </a:srgbClr>
              </a:outerShdw>
            </a:effectLst>
          </p:spPr>
        </p:pic>
        <p:pic>
          <p:nvPicPr>
            <p:cNvPr id="19" name="Picture 18" descr="esa.png"/>
            <p:cNvPicPr>
              <a:picLocks noChangeAspect="1"/>
            </p:cNvPicPr>
            <p:nvPr/>
          </p:nvPicPr>
          <p:blipFill>
            <a:blip r:embed="rId7"/>
            <a:stretch>
              <a:fillRect/>
            </a:stretch>
          </p:blipFill>
          <p:spPr>
            <a:xfrm>
              <a:off x="5808723" y="5106381"/>
              <a:ext cx="1571625" cy="711143"/>
            </a:xfrm>
            <a:prstGeom prst="rect">
              <a:avLst/>
            </a:prstGeom>
            <a:ln>
              <a:noFill/>
            </a:ln>
            <a:effectLst>
              <a:outerShdw blurRad="190500" algn="tl" rotWithShape="0">
                <a:srgbClr val="000000">
                  <a:alpha val="70000"/>
                </a:srgbClr>
              </a:outerShdw>
            </a:effectLst>
          </p:spPr>
        </p:pic>
        <p:pic>
          <p:nvPicPr>
            <p:cNvPr id="20" name="Picture 19" descr="ieee.png"/>
            <p:cNvPicPr>
              <a:picLocks noChangeAspect="1"/>
            </p:cNvPicPr>
            <p:nvPr/>
          </p:nvPicPr>
          <p:blipFill>
            <a:blip r:embed="rId8"/>
            <a:stretch>
              <a:fillRect/>
            </a:stretch>
          </p:blipFill>
          <p:spPr>
            <a:xfrm>
              <a:off x="5838749" y="2805666"/>
              <a:ext cx="1600200" cy="542925"/>
            </a:xfrm>
            <a:prstGeom prst="rect">
              <a:avLst/>
            </a:prstGeom>
            <a:ln>
              <a:noFill/>
            </a:ln>
            <a:effectLst>
              <a:outerShdw blurRad="190500" algn="tl" rotWithShape="0">
                <a:srgbClr val="000000">
                  <a:alpha val="70000"/>
                </a:srgbClr>
              </a:outerShdw>
            </a:effectLst>
          </p:spPr>
        </p:pic>
        <p:pic>
          <p:nvPicPr>
            <p:cNvPr id="21" name="Picture 20" descr="spie.png"/>
            <p:cNvPicPr>
              <a:picLocks noChangeAspect="1"/>
            </p:cNvPicPr>
            <p:nvPr/>
          </p:nvPicPr>
          <p:blipFill>
            <a:blip r:embed="rId9"/>
            <a:stretch>
              <a:fillRect/>
            </a:stretch>
          </p:blipFill>
          <p:spPr>
            <a:xfrm>
              <a:off x="3730204" y="3684663"/>
              <a:ext cx="1483003" cy="511833"/>
            </a:xfrm>
            <a:prstGeom prst="rect">
              <a:avLst/>
            </a:prstGeom>
            <a:ln>
              <a:noFill/>
            </a:ln>
            <a:effectLst>
              <a:outerShdw blurRad="190500" algn="tl" rotWithShape="0">
                <a:srgbClr val="000000">
                  <a:alpha val="70000"/>
                </a:srgbClr>
              </a:outerShdw>
            </a:effectLst>
          </p:spPr>
        </p:pic>
        <p:pic>
          <p:nvPicPr>
            <p:cNvPr id="22" name="Picture 21" descr="springer.png"/>
            <p:cNvPicPr>
              <a:picLocks noChangeAspect="1"/>
            </p:cNvPicPr>
            <p:nvPr/>
          </p:nvPicPr>
          <p:blipFill>
            <a:blip r:embed="rId10"/>
            <a:stretch>
              <a:fillRect/>
            </a:stretch>
          </p:blipFill>
          <p:spPr>
            <a:xfrm>
              <a:off x="5518379" y="3624996"/>
              <a:ext cx="1695451" cy="571500"/>
            </a:xfrm>
            <a:prstGeom prst="rect">
              <a:avLst/>
            </a:prstGeom>
            <a:ln>
              <a:noFill/>
            </a:ln>
            <a:effectLst>
              <a:outerShdw blurRad="190500" algn="tl" rotWithShape="0">
                <a:srgbClr val="000000">
                  <a:alpha val="70000"/>
                </a:srgbClr>
              </a:outerShdw>
            </a:effectLst>
          </p:spPr>
        </p:pic>
        <p:pic>
          <p:nvPicPr>
            <p:cNvPr id="23" name="Picture 22" descr="taylor and francis.png"/>
            <p:cNvPicPr>
              <a:picLocks noChangeAspect="1"/>
            </p:cNvPicPr>
            <p:nvPr/>
          </p:nvPicPr>
          <p:blipFill>
            <a:blip r:embed="rId11"/>
            <a:stretch>
              <a:fillRect/>
            </a:stretch>
          </p:blipFill>
          <p:spPr>
            <a:xfrm>
              <a:off x="3381092" y="5005516"/>
              <a:ext cx="2181225" cy="504825"/>
            </a:xfrm>
            <a:prstGeom prst="rect">
              <a:avLst/>
            </a:prstGeom>
            <a:ln>
              <a:noFill/>
            </a:ln>
            <a:effectLst>
              <a:outerShdw blurRad="190500" algn="tl" rotWithShape="0">
                <a:srgbClr val="000000">
                  <a:alpha val="70000"/>
                </a:srgbClr>
              </a:outerShdw>
            </a:effectLst>
          </p:spPr>
        </p:pic>
        <p:pic>
          <p:nvPicPr>
            <p:cNvPr id="24" name="Picture 23" descr="wiley.png"/>
            <p:cNvPicPr>
              <a:picLocks noChangeAspect="1"/>
            </p:cNvPicPr>
            <p:nvPr/>
          </p:nvPicPr>
          <p:blipFill>
            <a:blip r:embed="rId12"/>
            <a:stretch>
              <a:fillRect/>
            </a:stretch>
          </p:blipFill>
          <p:spPr>
            <a:xfrm>
              <a:off x="3948847" y="2898544"/>
              <a:ext cx="1569532" cy="558290"/>
            </a:xfrm>
            <a:prstGeom prst="rect">
              <a:avLst/>
            </a:prstGeom>
            <a:ln>
              <a:noFill/>
            </a:ln>
            <a:effectLst>
              <a:outerShdw blurRad="190500" algn="tl" rotWithShape="0">
                <a:srgbClr val="000000">
                  <a:alpha val="70000"/>
                </a:srgbClr>
              </a:outerShdw>
            </a:effectLst>
          </p:spPr>
        </p:pic>
        <p:pic>
          <p:nvPicPr>
            <p:cNvPr id="25" name="Picture 24" descr="Screenshot.png"/>
            <p:cNvPicPr>
              <a:picLocks noChangeAspect="1"/>
            </p:cNvPicPr>
            <p:nvPr/>
          </p:nvPicPr>
          <p:blipFill>
            <a:blip r:embed="rId13"/>
            <a:stretch>
              <a:fillRect/>
            </a:stretch>
          </p:blipFill>
          <p:spPr>
            <a:xfrm>
              <a:off x="3092127" y="4362035"/>
              <a:ext cx="2983823" cy="46155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0204" y="2125481"/>
              <a:ext cx="2381250" cy="533400"/>
            </a:xfrm>
            <a:prstGeom prst="rect">
              <a:avLst/>
            </a:prstGeom>
          </p:spPr>
        </p:pic>
      </p:grpSp>
    </p:spTree>
    <p:extLst>
      <p:ext uri="{BB962C8B-B14F-4D97-AF65-F5344CB8AC3E}">
        <p14:creationId xmlns:p14="http://schemas.microsoft.com/office/powerpoint/2010/main" val="4148800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Publisher Sites</a:t>
            </a:r>
            <a:endParaRPr lang="en-US" sz="3200" dirty="0">
              <a:solidFill>
                <a:srgbClr val="FFBD00"/>
              </a:solidFill>
              <a:effectLst>
                <a:outerShdw blurRad="38100" dist="38100" dir="2700000" algn="tl">
                  <a:srgbClr val="000000">
                    <a:alpha val="43137"/>
                  </a:srgbClr>
                </a:outerShdw>
              </a:effectLst>
            </a:endParaRPr>
          </a:p>
        </p:txBody>
      </p:sp>
      <p:grpSp>
        <p:nvGrpSpPr>
          <p:cNvPr id="27" name="Group 26"/>
          <p:cNvGrpSpPr/>
          <p:nvPr/>
        </p:nvGrpSpPr>
        <p:grpSpPr>
          <a:xfrm>
            <a:off x="1270337" y="897775"/>
            <a:ext cx="6757650" cy="4560915"/>
            <a:chOff x="1084023" y="897775"/>
            <a:chExt cx="6757650" cy="4560915"/>
          </a:xfrm>
        </p:grpSpPr>
        <p:graphicFrame>
          <p:nvGraphicFramePr>
            <p:cNvPr id="6" name="Diagram 5"/>
            <p:cNvGraphicFramePr/>
            <p:nvPr>
              <p:extLst>
                <p:ext uri="{D42A27DB-BD31-4B8C-83A1-F6EECF244321}">
                  <p14:modId xmlns:p14="http://schemas.microsoft.com/office/powerpoint/2010/main" val="243017591"/>
                </p:ext>
              </p:extLst>
            </p:nvPr>
          </p:nvGraphicFramePr>
          <p:xfrm>
            <a:off x="1376218" y="897775"/>
            <a:ext cx="6465455" cy="4560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450355" y="3454401"/>
              <a:ext cx="203200" cy="584775"/>
            </a:xfrm>
            <a:prstGeom prst="rect">
              <a:avLst/>
            </a:prstGeom>
            <a:noFill/>
          </p:spPr>
          <p:txBody>
            <a:bodyPr wrap="square" rtlCol="0">
              <a:spAutoFit/>
            </a:bodyPr>
            <a:lstStyle/>
            <a:p>
              <a:r>
                <a:rPr lang="en-US" sz="3200" dirty="0" smtClean="0"/>
                <a:t>3</a:t>
              </a:r>
              <a:endParaRPr lang="en-US" sz="3200" dirty="0"/>
            </a:p>
          </p:txBody>
        </p:sp>
        <p:sp>
          <p:nvSpPr>
            <p:cNvPr id="8" name="TextBox 7"/>
            <p:cNvSpPr txBox="1"/>
            <p:nvPr/>
          </p:nvSpPr>
          <p:spPr>
            <a:xfrm>
              <a:off x="2865983" y="4137891"/>
              <a:ext cx="1213794" cy="830997"/>
            </a:xfrm>
            <a:prstGeom prst="rect">
              <a:avLst/>
            </a:prstGeom>
            <a:noFill/>
          </p:spPr>
          <p:txBody>
            <a:bodyPr wrap="none" rtlCol="0">
              <a:spAutoFit/>
            </a:bodyPr>
            <a:lstStyle/>
            <a:p>
              <a:r>
                <a:rPr lang="en-US" sz="4800" dirty="0" smtClean="0"/>
                <a:t>108</a:t>
              </a:r>
              <a:endParaRPr lang="en-US" sz="4800" dirty="0"/>
            </a:p>
          </p:txBody>
        </p:sp>
        <p:cxnSp>
          <p:nvCxnSpPr>
            <p:cNvPr id="11" name="Straight Connector 10"/>
            <p:cNvCxnSpPr/>
            <p:nvPr/>
          </p:nvCxnSpPr>
          <p:spPr bwMode="auto">
            <a:xfrm flipH="1">
              <a:off x="4079779" y="4039176"/>
              <a:ext cx="1138766" cy="274206"/>
            </a:xfrm>
            <a:prstGeom prst="line">
              <a:avLst/>
            </a:prstGeom>
            <a:solidFill>
              <a:schemeClr val="accent1"/>
            </a:solidFill>
            <a:ln w="2857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H="1">
              <a:off x="2944814" y="2272147"/>
              <a:ext cx="886690" cy="1182253"/>
            </a:xfrm>
            <a:prstGeom prst="line">
              <a:avLst/>
            </a:prstGeom>
            <a:solidFill>
              <a:schemeClr val="accent1"/>
            </a:solidFill>
            <a:ln w="2857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descr="wiley.png"/>
            <p:cNvPicPr>
              <a:picLocks noChangeAspect="1"/>
            </p:cNvPicPr>
            <p:nvPr/>
          </p:nvPicPr>
          <p:blipFill>
            <a:blip r:embed="rId8"/>
            <a:stretch>
              <a:fillRect/>
            </a:stretch>
          </p:blipFill>
          <p:spPr>
            <a:xfrm>
              <a:off x="1084023" y="1216133"/>
              <a:ext cx="1569532" cy="558290"/>
            </a:xfrm>
            <a:prstGeom prst="rect">
              <a:avLst/>
            </a:prstGeom>
            <a:ln>
              <a:noFill/>
            </a:ln>
            <a:effectLst>
              <a:outerShdw blurRad="190500" algn="tl" rotWithShape="0">
                <a:srgbClr val="000000">
                  <a:alpha val="70000"/>
                </a:srgbClr>
              </a:outerShdw>
            </a:effectLst>
            <a:scene3d>
              <a:camera prst="orthographicFront"/>
              <a:lightRig rig="threePt" dir="t"/>
            </a:scene3d>
            <a:sp3d>
              <a:bevelT prst="relaxedInset"/>
            </a:sp3d>
          </p:spPr>
        </p:pic>
      </p:grpSp>
    </p:spTree>
    <p:extLst>
      <p:ext uri="{BB962C8B-B14F-4D97-AF65-F5344CB8AC3E}">
        <p14:creationId xmlns:p14="http://schemas.microsoft.com/office/powerpoint/2010/main" val="41526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6945" y="3549728"/>
            <a:ext cx="5551055" cy="800219"/>
          </a:xfrm>
          <a:prstGeom prst="rect">
            <a:avLst/>
          </a:prstGeom>
          <a:gradFill>
            <a:gsLst>
              <a:gs pos="3000">
                <a:srgbClr val="FFBD00"/>
              </a:gs>
              <a:gs pos="10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spAutoFit/>
          </a:bodyPr>
          <a:lstStyle/>
          <a:p>
            <a:endParaRPr lang="en-US" sz="1200" b="1" dirty="0" smtClean="0">
              <a:solidFill>
                <a:srgbClr val="000000"/>
              </a:solidFill>
            </a:endParaRPr>
          </a:p>
          <a:p>
            <a:r>
              <a:rPr lang="en-US" sz="2800" b="1" dirty="0" smtClean="0">
                <a:solidFill>
                  <a:srgbClr val="000000"/>
                </a:solidFill>
                <a:effectLst>
                  <a:outerShdw blurRad="38100" dist="38100" dir="2700000" algn="tl">
                    <a:srgbClr val="000000">
                      <a:alpha val="43137"/>
                    </a:srgbClr>
                  </a:outerShdw>
                </a:effectLst>
              </a:rPr>
              <a:t>3)  Federal Agencies</a:t>
            </a:r>
            <a:endParaRPr lang="en-US" sz="2800" b="1" dirty="0">
              <a:solidFill>
                <a:srgbClr val="000000"/>
              </a:solidFill>
              <a:effectLst>
                <a:outerShdw blurRad="38100" dist="38100" dir="2700000" algn="tl">
                  <a:srgbClr val="000000">
                    <a:alpha val="43137"/>
                  </a:srgbClr>
                </a:outerShdw>
              </a:effectLst>
            </a:endParaRPr>
          </a:p>
        </p:txBody>
      </p:sp>
      <p:pic>
        <p:nvPicPr>
          <p:cNvPr id="10"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6099048"/>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08727" y="1764145"/>
            <a:ext cx="4747491" cy="2185214"/>
          </a:xfrm>
          <a:prstGeom prst="rect">
            <a:avLst/>
          </a:prstGeom>
          <a:noFill/>
        </p:spPr>
        <p:txBody>
          <a:bodyPr wrap="square" rtlCol="0">
            <a:spAutoFit/>
          </a:bodyPr>
          <a:lstStyle/>
          <a:p>
            <a:r>
              <a:rPr lang="en-US" sz="3200" b="1" dirty="0">
                <a:solidFill>
                  <a:srgbClr val="FFBD00"/>
                </a:solidFill>
                <a:effectLst>
                  <a:outerShdw blurRad="38100" dist="38100" dir="2700000" algn="tl">
                    <a:srgbClr val="000000">
                      <a:alpha val="43137"/>
                    </a:srgbClr>
                  </a:outerShdw>
                </a:effectLst>
              </a:rPr>
              <a:t>Who is Using Our Datasets and </a:t>
            </a:r>
            <a:r>
              <a:rPr lang="en-US" sz="3200" b="1" dirty="0" smtClean="0">
                <a:solidFill>
                  <a:srgbClr val="FFBD00"/>
                </a:solidFill>
                <a:effectLst>
                  <a:outerShdw blurRad="38100" dist="38100" dir="2700000" algn="tl">
                    <a:srgbClr val="000000">
                      <a:alpha val="43137"/>
                    </a:srgbClr>
                  </a:outerShdw>
                </a:effectLst>
              </a:rPr>
              <a:t/>
            </a:r>
            <a:br>
              <a:rPr lang="en-US" sz="3200" b="1" dirty="0" smtClean="0">
                <a:solidFill>
                  <a:srgbClr val="FFBD00"/>
                </a:solidFill>
                <a:effectLst>
                  <a:outerShdw blurRad="38100" dist="38100" dir="2700000" algn="tl">
                    <a:srgbClr val="000000">
                      <a:alpha val="43137"/>
                    </a:srgbClr>
                  </a:outerShdw>
                </a:effectLst>
              </a:rPr>
            </a:br>
            <a:r>
              <a:rPr lang="en-US" sz="3200" b="1" dirty="0" smtClean="0">
                <a:solidFill>
                  <a:srgbClr val="FFBD00"/>
                </a:solidFill>
                <a:effectLst>
                  <a:outerShdw blurRad="38100" dist="38100" dir="2700000" algn="tl">
                    <a:srgbClr val="000000">
                      <a:alpha val="43137"/>
                    </a:srgbClr>
                  </a:outerShdw>
                </a:effectLst>
              </a:rPr>
              <a:t>Data </a:t>
            </a:r>
            <a:r>
              <a:rPr lang="en-US" sz="3200" b="1" dirty="0">
                <a:solidFill>
                  <a:srgbClr val="FFBD00"/>
                </a:solidFill>
                <a:effectLst>
                  <a:outerShdw blurRad="38100" dist="38100" dir="2700000" algn="tl">
                    <a:srgbClr val="000000">
                      <a:alpha val="43137"/>
                    </a:srgbClr>
                  </a:outerShdw>
                </a:effectLst>
              </a:rPr>
              <a:t>Products? </a:t>
            </a:r>
          </a:p>
          <a:p>
            <a:endParaRPr lang="en-US" dirty="0"/>
          </a:p>
        </p:txBody>
      </p:sp>
    </p:spTree>
    <p:extLst>
      <p:ext uri="{BB962C8B-B14F-4D97-AF65-F5344CB8AC3E}">
        <p14:creationId xmlns:p14="http://schemas.microsoft.com/office/powerpoint/2010/main" val="35415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Federal Agencies</a:t>
            </a:r>
            <a:endParaRPr lang="en-US" sz="3200" dirty="0">
              <a:solidFill>
                <a:srgbClr val="FFBD00"/>
              </a:solidFill>
              <a:effectLst>
                <a:outerShdw blurRad="38100" dist="38100" dir="2700000" algn="tl">
                  <a:srgbClr val="000000">
                    <a:alpha val="43137"/>
                  </a:srgbClr>
                </a:outerShdw>
              </a:effectLst>
            </a:endParaRPr>
          </a:p>
        </p:txBody>
      </p:sp>
      <p:grpSp>
        <p:nvGrpSpPr>
          <p:cNvPr id="3" name="Group 2"/>
          <p:cNvGrpSpPr/>
          <p:nvPr/>
        </p:nvGrpSpPr>
        <p:grpSpPr>
          <a:xfrm>
            <a:off x="891973" y="1247023"/>
            <a:ext cx="7282066" cy="3791470"/>
            <a:chOff x="947389" y="1247023"/>
            <a:chExt cx="7282066" cy="3791470"/>
          </a:xfrm>
        </p:grpSpPr>
        <p:pic>
          <p:nvPicPr>
            <p:cNvPr id="10" name="Picture 9"/>
            <p:cNvPicPr/>
            <p:nvPr/>
          </p:nvPicPr>
          <p:blipFill rotWithShape="1">
            <a:blip r:embed="rId3"/>
            <a:srcRect t="14103" r="4683" b="53255"/>
            <a:stretch/>
          </p:blipFill>
          <p:spPr bwMode="auto">
            <a:xfrm>
              <a:off x="947389" y="1247023"/>
              <a:ext cx="5665284" cy="1494262"/>
            </a:xfrm>
            <a:prstGeom prst="rect">
              <a:avLst/>
            </a:prstGeom>
            <a:ln>
              <a:noFill/>
            </a:ln>
            <a:effectLst>
              <a:glow rad="101600">
                <a:schemeClr val="accent4">
                  <a:satMod val="175000"/>
                  <a:alpha val="40000"/>
                </a:schemeClr>
              </a:glow>
            </a:effectLst>
            <a:extLst>
              <a:ext uri="{53640926-AAD7-44D8-BBD7-CCE9431645EC}">
                <a14:shadowObscured xmlns:a14="http://schemas.microsoft.com/office/drawing/2010/main"/>
              </a:ext>
            </a:extLst>
          </p:spPr>
        </p:pic>
        <p:pic>
          <p:nvPicPr>
            <p:cNvPr id="4" name="Picture 3"/>
            <p:cNvPicPr/>
            <p:nvPr/>
          </p:nvPicPr>
          <p:blipFill rotWithShape="1">
            <a:blip r:embed="rId4"/>
            <a:srcRect t="8988" r="1923" b="59101"/>
            <a:stretch/>
          </p:blipFill>
          <p:spPr bwMode="auto">
            <a:xfrm>
              <a:off x="1243179" y="1672683"/>
              <a:ext cx="5829300" cy="1460810"/>
            </a:xfrm>
            <a:prstGeom prst="rect">
              <a:avLst/>
            </a:prstGeom>
            <a:ln>
              <a:noFill/>
            </a:ln>
            <a:effectLst>
              <a:glow rad="101600">
                <a:schemeClr val="accent4">
                  <a:satMod val="175000"/>
                  <a:alpha val="40000"/>
                </a:schemeClr>
              </a:glow>
            </a:effectLst>
            <a:extLst>
              <a:ext uri="{53640926-AAD7-44D8-BBD7-CCE9431645EC}">
                <a14:shadowObscured xmlns:a14="http://schemas.microsoft.com/office/drawing/2010/main"/>
              </a:ext>
            </a:extLst>
          </p:spPr>
        </p:pic>
        <p:pic>
          <p:nvPicPr>
            <p:cNvPr id="6" name="Picture 5"/>
            <p:cNvPicPr/>
            <p:nvPr/>
          </p:nvPicPr>
          <p:blipFill>
            <a:blip r:embed="rId5"/>
            <a:srcRect t="9652" r="3874" b="57966"/>
            <a:stretch>
              <a:fillRect/>
            </a:stretch>
          </p:blipFill>
          <p:spPr bwMode="auto">
            <a:xfrm>
              <a:off x="1512600" y="2161421"/>
              <a:ext cx="5713391" cy="1159727"/>
            </a:xfrm>
            <a:prstGeom prst="rect">
              <a:avLst/>
            </a:prstGeom>
            <a:noFill/>
            <a:ln w="9525">
              <a:noFill/>
              <a:miter lim="800000"/>
              <a:headEnd/>
              <a:tailEnd/>
            </a:ln>
            <a:effectLst>
              <a:glow rad="101600">
                <a:schemeClr val="accent4">
                  <a:satMod val="175000"/>
                  <a:alpha val="40000"/>
                </a:schemeClr>
              </a:glow>
            </a:effectLst>
          </p:spPr>
        </p:pic>
        <p:pic>
          <p:nvPicPr>
            <p:cNvPr id="7" name="Picture 6" descr="Screenshot1.png"/>
            <p:cNvPicPr>
              <a:picLocks noChangeAspect="1"/>
            </p:cNvPicPr>
            <p:nvPr/>
          </p:nvPicPr>
          <p:blipFill>
            <a:blip r:embed="rId6"/>
            <a:stretch>
              <a:fillRect/>
            </a:stretch>
          </p:blipFill>
          <p:spPr>
            <a:xfrm>
              <a:off x="1817650" y="2522401"/>
              <a:ext cx="5776331" cy="1597493"/>
            </a:xfrm>
            <a:prstGeom prst="rect">
              <a:avLst/>
            </a:prstGeom>
            <a:effectLst>
              <a:glow rad="101600">
                <a:schemeClr val="accent4">
                  <a:satMod val="175000"/>
                  <a:alpha val="40000"/>
                </a:schemeClr>
              </a:glow>
            </a:effectLst>
          </p:spPr>
        </p:pic>
        <p:pic>
          <p:nvPicPr>
            <p:cNvPr id="8" name="Picture 7"/>
            <p:cNvPicPr/>
            <p:nvPr/>
          </p:nvPicPr>
          <p:blipFill rotWithShape="1">
            <a:blip r:embed="rId7"/>
            <a:srcRect t="14148" r="2404" b="60051"/>
            <a:stretch/>
          </p:blipFill>
          <p:spPr bwMode="auto">
            <a:xfrm>
              <a:off x="2170399" y="3133493"/>
              <a:ext cx="5800725" cy="1181100"/>
            </a:xfrm>
            <a:prstGeom prst="rect">
              <a:avLst/>
            </a:prstGeom>
            <a:ln>
              <a:noFill/>
            </a:ln>
            <a:effectLst>
              <a:glow rad="101600">
                <a:schemeClr val="accent4">
                  <a:satMod val="175000"/>
                  <a:alpha val="40000"/>
                </a:schemeClr>
              </a:glow>
            </a:effectLst>
            <a:extLst>
              <a:ext uri="{53640926-AAD7-44D8-BBD7-CCE9431645EC}">
                <a14:shadowObscured xmlns:a14="http://schemas.microsoft.com/office/drawing/2010/main"/>
              </a:ext>
            </a:extLst>
          </p:spPr>
        </p:pic>
        <p:pic>
          <p:nvPicPr>
            <p:cNvPr id="9" name="Picture 8"/>
            <p:cNvPicPr/>
            <p:nvPr/>
          </p:nvPicPr>
          <p:blipFill rotWithShape="1">
            <a:blip r:embed="rId8"/>
            <a:srcRect t="8531" r="2724" b="59842"/>
            <a:stretch/>
          </p:blipFill>
          <p:spPr bwMode="auto">
            <a:xfrm>
              <a:off x="2447780" y="3590693"/>
              <a:ext cx="5781675" cy="1447800"/>
            </a:xfrm>
            <a:prstGeom prst="rect">
              <a:avLst/>
            </a:prstGeom>
            <a:ln>
              <a:noFill/>
            </a:ln>
            <a:effectLst>
              <a:glow rad="101600">
                <a:schemeClr val="accent4">
                  <a:satMod val="175000"/>
                  <a:alpha val="40000"/>
                </a:schemeClr>
              </a:glo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49458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Federal</a:t>
            </a:r>
            <a:r>
              <a:rPr lang="en-US" sz="3200" dirty="0" smtClean="0">
                <a:solidFill>
                  <a:srgbClr val="CC6600"/>
                </a:solidFill>
                <a:effectLst>
                  <a:outerShdw blurRad="38100" dist="38100" dir="2700000" algn="tl">
                    <a:srgbClr val="000000">
                      <a:alpha val="43137"/>
                    </a:srgbClr>
                  </a:outerShdw>
                </a:effectLst>
              </a:rPr>
              <a:t> </a:t>
            </a:r>
            <a:r>
              <a:rPr lang="en-US" sz="3200" dirty="0" smtClean="0">
                <a:solidFill>
                  <a:srgbClr val="FFBD00"/>
                </a:solidFill>
                <a:effectLst>
                  <a:outerShdw blurRad="38100" dist="38100" dir="2700000" algn="tl">
                    <a:srgbClr val="000000">
                      <a:alpha val="43137"/>
                    </a:srgbClr>
                  </a:outerShdw>
                </a:effectLst>
              </a:rPr>
              <a:t>Agencies</a:t>
            </a:r>
            <a:endParaRPr lang="en-US" sz="3200" dirty="0">
              <a:solidFill>
                <a:srgbClr val="FFBD00"/>
              </a:solidFill>
              <a:effectLst>
                <a:outerShdw blurRad="38100" dist="38100" dir="2700000" algn="tl">
                  <a:srgbClr val="000000">
                    <a:alpha val="43137"/>
                  </a:srgbClr>
                </a:outerShdw>
              </a:effectLst>
            </a:endParaRPr>
          </a:p>
        </p:txBody>
      </p:sp>
      <p:grpSp>
        <p:nvGrpSpPr>
          <p:cNvPr id="10" name="Group 9"/>
          <p:cNvGrpSpPr/>
          <p:nvPr/>
        </p:nvGrpSpPr>
        <p:grpSpPr>
          <a:xfrm>
            <a:off x="4142677" y="1089799"/>
            <a:ext cx="3611881" cy="4828032"/>
            <a:chOff x="2720547" y="1089799"/>
            <a:chExt cx="3611881" cy="4828032"/>
          </a:xfrm>
          <a:effectLst>
            <a:glow rad="228600">
              <a:schemeClr val="accent1">
                <a:lumMod val="20000"/>
                <a:lumOff val="80000"/>
                <a:alpha val="40000"/>
              </a:schemeClr>
            </a:glow>
          </a:effectLst>
        </p:grpSpPr>
        <p:pic>
          <p:nvPicPr>
            <p:cNvPr id="4" name="Picture 3"/>
            <p:cNvPicPr/>
            <p:nvPr/>
          </p:nvPicPr>
          <p:blipFill>
            <a:blip r:embed="rId3"/>
            <a:srcRect l="28205" t="5898" r="29006" b="1340"/>
            <a:stretch>
              <a:fillRect/>
            </a:stretch>
          </p:blipFill>
          <p:spPr bwMode="auto">
            <a:xfrm>
              <a:off x="2720548" y="1089799"/>
              <a:ext cx="3611880" cy="4828032"/>
            </a:xfrm>
            <a:prstGeom prst="rect">
              <a:avLst/>
            </a:prstGeom>
            <a:ln>
              <a:noFill/>
            </a:ln>
            <a:effectLst>
              <a:outerShdw blurRad="50800" dist="38100" dir="13500000" algn="br" rotWithShape="0">
                <a:prstClr val="black">
                  <a:alpha val="40000"/>
                </a:prstClr>
              </a:outerShdw>
            </a:effectLst>
          </p:spPr>
        </p:pic>
        <p:grpSp>
          <p:nvGrpSpPr>
            <p:cNvPr id="6" name="Group 5"/>
            <p:cNvGrpSpPr/>
            <p:nvPr/>
          </p:nvGrpSpPr>
          <p:grpSpPr>
            <a:xfrm>
              <a:off x="2720547" y="5076439"/>
              <a:ext cx="1042416" cy="822960"/>
              <a:chOff x="696950" y="5076440"/>
              <a:chExt cx="1042416" cy="822960"/>
            </a:xfrm>
          </p:grpSpPr>
          <p:sp>
            <p:nvSpPr>
              <p:cNvPr id="8" name="Explosion 1 7"/>
              <p:cNvSpPr/>
              <p:nvPr/>
            </p:nvSpPr>
            <p:spPr bwMode="auto">
              <a:xfrm>
                <a:off x="696950" y="5076440"/>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9" name="TextBox 8"/>
              <p:cNvSpPr txBox="1"/>
              <p:nvPr/>
            </p:nvSpPr>
            <p:spPr>
              <a:xfrm>
                <a:off x="853068" y="5349202"/>
                <a:ext cx="864220" cy="246221"/>
              </a:xfrm>
              <a:prstGeom prst="rect">
                <a:avLst/>
              </a:prstGeom>
              <a:noFill/>
            </p:spPr>
            <p:txBody>
              <a:bodyPr wrap="square" rtlCol="0">
                <a:spAutoFit/>
              </a:bodyPr>
              <a:lstStyle/>
              <a:p>
                <a:r>
                  <a:rPr lang="en-US" sz="1000" b="1" dirty="0" smtClean="0">
                    <a:solidFill>
                      <a:srgbClr val="FFFF00"/>
                    </a:solidFill>
                  </a:rPr>
                  <a:t>  NLCD</a:t>
                </a:r>
                <a:endParaRPr lang="en-US" sz="1000" b="1" dirty="0">
                  <a:solidFill>
                    <a:srgbClr val="FFFF00"/>
                  </a:solidFill>
                </a:endParaRPr>
              </a:p>
            </p:txBody>
          </p:sp>
        </p:grpSp>
      </p:grpSp>
      <p:graphicFrame>
        <p:nvGraphicFramePr>
          <p:cNvPr id="15" name="Diagram 14"/>
          <p:cNvGraphicFramePr/>
          <p:nvPr>
            <p:extLst>
              <p:ext uri="{D42A27DB-BD31-4B8C-83A1-F6EECF244321}">
                <p14:modId xmlns:p14="http://schemas.microsoft.com/office/powerpoint/2010/main" val="3228309138"/>
              </p:ext>
            </p:extLst>
          </p:nvPr>
        </p:nvGraphicFramePr>
        <p:xfrm>
          <a:off x="1144859" y="1430454"/>
          <a:ext cx="241238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49458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Federal</a:t>
            </a:r>
            <a:r>
              <a:rPr lang="en-US" sz="3200" dirty="0" smtClean="0">
                <a:solidFill>
                  <a:srgbClr val="CC6600"/>
                </a:solidFill>
                <a:effectLst>
                  <a:outerShdw blurRad="38100" dist="38100" dir="2700000" algn="tl">
                    <a:srgbClr val="000000">
                      <a:alpha val="43137"/>
                    </a:srgbClr>
                  </a:outerShdw>
                </a:effectLst>
              </a:rPr>
              <a:t> </a:t>
            </a:r>
            <a:r>
              <a:rPr lang="en-US" sz="3200" dirty="0" smtClean="0">
                <a:solidFill>
                  <a:srgbClr val="FFBD00"/>
                </a:solidFill>
                <a:effectLst>
                  <a:outerShdw blurRad="38100" dist="38100" dir="2700000" algn="tl">
                    <a:srgbClr val="000000">
                      <a:alpha val="43137"/>
                    </a:srgbClr>
                  </a:outerShdw>
                </a:effectLst>
              </a:rPr>
              <a:t>Agencies</a:t>
            </a:r>
            <a:endParaRPr lang="en-US" sz="3200" dirty="0">
              <a:solidFill>
                <a:srgbClr val="FFBD00"/>
              </a:solidFill>
              <a:effectLst>
                <a:outerShdw blurRad="38100" dist="38100" dir="2700000" algn="tl">
                  <a:srgbClr val="000000">
                    <a:alpha val="43137"/>
                  </a:srgbClr>
                </a:outerShdw>
              </a:effectLst>
            </a:endParaRPr>
          </a:p>
        </p:txBody>
      </p:sp>
      <p:pic>
        <p:nvPicPr>
          <p:cNvPr id="12" name="Picture 11"/>
          <p:cNvPicPr/>
          <p:nvPr/>
        </p:nvPicPr>
        <p:blipFill rotWithShape="1">
          <a:blip r:embed="rId3"/>
          <a:srcRect l="13307" t="9419" r="32986" b="3607"/>
          <a:stretch/>
        </p:blipFill>
        <p:spPr bwMode="auto">
          <a:xfrm>
            <a:off x="4142232" y="1088136"/>
            <a:ext cx="3611880" cy="4828032"/>
          </a:xfrm>
          <a:prstGeom prst="rect">
            <a:avLst/>
          </a:prstGeom>
          <a:ln>
            <a:noFill/>
          </a:ln>
          <a:effectLst>
            <a:glow rad="228600">
              <a:schemeClr val="accent1">
                <a:lumMod val="20000"/>
                <a:lumOff val="80000"/>
                <a:alpha val="40000"/>
              </a:schemeClr>
            </a:glow>
          </a:effectLst>
          <a:extLst>
            <a:ext uri="{53640926-AAD7-44D8-BBD7-CCE9431645EC}">
              <a14:shadowObscured xmlns:a14="http://schemas.microsoft.com/office/drawing/2010/main"/>
            </a:ext>
          </a:extLst>
        </p:spPr>
      </p:pic>
      <p:graphicFrame>
        <p:nvGraphicFramePr>
          <p:cNvPr id="5" name="Diagram 4"/>
          <p:cNvGraphicFramePr/>
          <p:nvPr>
            <p:extLst>
              <p:ext uri="{D42A27DB-BD31-4B8C-83A1-F6EECF244321}">
                <p14:modId xmlns:p14="http://schemas.microsoft.com/office/powerpoint/2010/main" val="825251910"/>
              </p:ext>
            </p:extLst>
          </p:nvPr>
        </p:nvGraphicFramePr>
        <p:xfrm>
          <a:off x="1144859" y="1430454"/>
          <a:ext cx="241238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Explosion 1 5"/>
          <p:cNvSpPr/>
          <p:nvPr/>
        </p:nvSpPr>
        <p:spPr bwMode="auto">
          <a:xfrm>
            <a:off x="4142232" y="5093208"/>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7" name="TextBox 6"/>
          <p:cNvSpPr txBox="1"/>
          <p:nvPr/>
        </p:nvSpPr>
        <p:spPr>
          <a:xfrm>
            <a:off x="4274019" y="5374733"/>
            <a:ext cx="882921" cy="246221"/>
          </a:xfrm>
          <a:prstGeom prst="rect">
            <a:avLst/>
          </a:prstGeom>
          <a:noFill/>
        </p:spPr>
        <p:txBody>
          <a:bodyPr wrap="square" rtlCol="0">
            <a:spAutoFit/>
          </a:bodyPr>
          <a:lstStyle/>
          <a:p>
            <a:r>
              <a:rPr lang="en-US" sz="1000" b="1" dirty="0" smtClean="0">
                <a:solidFill>
                  <a:srgbClr val="FFFF00"/>
                </a:solidFill>
              </a:rPr>
              <a:t>  MTBS</a:t>
            </a:r>
            <a:endParaRPr lang="en-US" sz="1000" b="1" dirty="0">
              <a:solidFill>
                <a:srgbClr val="FFFF00"/>
              </a:solidFill>
            </a:endParaRPr>
          </a:p>
        </p:txBody>
      </p:sp>
    </p:spTree>
    <p:extLst>
      <p:ext uri="{BB962C8B-B14F-4D97-AF65-F5344CB8AC3E}">
        <p14:creationId xmlns:p14="http://schemas.microsoft.com/office/powerpoint/2010/main" val="299663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6945" y="3549728"/>
            <a:ext cx="5551055" cy="800219"/>
          </a:xfrm>
          <a:prstGeom prst="rect">
            <a:avLst/>
          </a:prstGeom>
          <a:gradFill>
            <a:gsLst>
              <a:gs pos="3000">
                <a:srgbClr val="FFBD00"/>
              </a:gs>
              <a:gs pos="10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spAutoFit/>
          </a:bodyPr>
          <a:lstStyle/>
          <a:p>
            <a:endParaRPr lang="en-US" sz="1200" b="1" dirty="0" smtClean="0">
              <a:solidFill>
                <a:srgbClr val="000000"/>
              </a:solidFill>
            </a:endParaRPr>
          </a:p>
          <a:p>
            <a:r>
              <a:rPr lang="en-US" sz="2800" b="1" dirty="0">
                <a:solidFill>
                  <a:srgbClr val="000000"/>
                </a:solidFill>
                <a:effectLst>
                  <a:outerShdw blurRad="38100" dist="38100" dir="2700000" algn="tl">
                    <a:srgbClr val="000000">
                      <a:alpha val="43137"/>
                    </a:srgbClr>
                  </a:outerShdw>
                </a:effectLst>
              </a:rPr>
              <a:t>4</a:t>
            </a:r>
            <a:r>
              <a:rPr lang="en-US" sz="2800" b="1" dirty="0" smtClean="0">
                <a:solidFill>
                  <a:srgbClr val="000000"/>
                </a:solidFill>
                <a:effectLst>
                  <a:outerShdw blurRad="38100" dist="38100" dir="2700000" algn="tl">
                    <a:srgbClr val="000000">
                      <a:alpha val="43137"/>
                    </a:srgbClr>
                  </a:outerShdw>
                </a:effectLst>
              </a:rPr>
              <a:t>)  States, Counties, Cities</a:t>
            </a:r>
            <a:endParaRPr lang="en-US" sz="2800" b="1" dirty="0">
              <a:solidFill>
                <a:srgbClr val="000000"/>
              </a:solidFill>
              <a:effectLst>
                <a:outerShdw blurRad="38100" dist="38100" dir="2700000" algn="tl">
                  <a:srgbClr val="000000">
                    <a:alpha val="43137"/>
                  </a:srgbClr>
                </a:outerShdw>
              </a:effectLst>
            </a:endParaRPr>
          </a:p>
        </p:txBody>
      </p:sp>
      <p:pic>
        <p:nvPicPr>
          <p:cNvPr id="10"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6099048"/>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08727" y="1764145"/>
            <a:ext cx="4747491" cy="2185214"/>
          </a:xfrm>
          <a:prstGeom prst="rect">
            <a:avLst/>
          </a:prstGeom>
          <a:noFill/>
        </p:spPr>
        <p:txBody>
          <a:bodyPr wrap="square" rtlCol="0">
            <a:spAutoFit/>
          </a:bodyPr>
          <a:lstStyle/>
          <a:p>
            <a:r>
              <a:rPr lang="en-US" sz="3200" b="1" dirty="0">
                <a:solidFill>
                  <a:srgbClr val="FFBD00"/>
                </a:solidFill>
                <a:effectLst>
                  <a:outerShdw blurRad="38100" dist="38100" dir="2700000" algn="tl">
                    <a:srgbClr val="000000">
                      <a:alpha val="43137"/>
                    </a:srgbClr>
                  </a:outerShdw>
                </a:effectLst>
              </a:rPr>
              <a:t>Who is Using Our Datasets and </a:t>
            </a:r>
            <a:r>
              <a:rPr lang="en-US" sz="3200" b="1" dirty="0" smtClean="0">
                <a:solidFill>
                  <a:srgbClr val="FFBD00"/>
                </a:solidFill>
                <a:effectLst>
                  <a:outerShdw blurRad="38100" dist="38100" dir="2700000" algn="tl">
                    <a:srgbClr val="000000">
                      <a:alpha val="43137"/>
                    </a:srgbClr>
                  </a:outerShdw>
                </a:effectLst>
              </a:rPr>
              <a:t/>
            </a:r>
            <a:br>
              <a:rPr lang="en-US" sz="3200" b="1" dirty="0" smtClean="0">
                <a:solidFill>
                  <a:srgbClr val="FFBD00"/>
                </a:solidFill>
                <a:effectLst>
                  <a:outerShdw blurRad="38100" dist="38100" dir="2700000" algn="tl">
                    <a:srgbClr val="000000">
                      <a:alpha val="43137"/>
                    </a:srgbClr>
                  </a:outerShdw>
                </a:effectLst>
              </a:rPr>
            </a:br>
            <a:r>
              <a:rPr lang="en-US" sz="3200" b="1" dirty="0" smtClean="0">
                <a:solidFill>
                  <a:srgbClr val="FFBD00"/>
                </a:solidFill>
                <a:effectLst>
                  <a:outerShdw blurRad="38100" dist="38100" dir="2700000" algn="tl">
                    <a:srgbClr val="000000">
                      <a:alpha val="43137"/>
                    </a:srgbClr>
                  </a:outerShdw>
                </a:effectLst>
              </a:rPr>
              <a:t>Data </a:t>
            </a:r>
            <a:r>
              <a:rPr lang="en-US" sz="3200" b="1" dirty="0">
                <a:solidFill>
                  <a:srgbClr val="FFBD00"/>
                </a:solidFill>
                <a:effectLst>
                  <a:outerShdw blurRad="38100" dist="38100" dir="2700000" algn="tl">
                    <a:srgbClr val="000000">
                      <a:alpha val="43137"/>
                    </a:srgbClr>
                  </a:outerShdw>
                </a:effectLst>
              </a:rPr>
              <a:t>Products? </a:t>
            </a:r>
          </a:p>
          <a:p>
            <a:endParaRPr lang="en-US" dirty="0"/>
          </a:p>
        </p:txBody>
      </p:sp>
    </p:spTree>
    <p:extLst>
      <p:ext uri="{BB962C8B-B14F-4D97-AF65-F5344CB8AC3E}">
        <p14:creationId xmlns:p14="http://schemas.microsoft.com/office/powerpoint/2010/main" val="756002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States, Counties, Cities</a:t>
            </a:r>
            <a:endParaRPr lang="en-US" sz="3200" dirty="0">
              <a:solidFill>
                <a:srgbClr val="FFBD00"/>
              </a:solidFill>
              <a:effectLst>
                <a:outerShdw blurRad="38100" dist="38100" dir="2700000" algn="tl">
                  <a:srgbClr val="000000">
                    <a:alpha val="43137"/>
                  </a:srgbClr>
                </a:outerShdw>
              </a:effectLst>
            </a:endParaRPr>
          </a:p>
        </p:txBody>
      </p:sp>
      <p:pic>
        <p:nvPicPr>
          <p:cNvPr id="4" name="Picture 3" descr="state sites google.png"/>
          <p:cNvPicPr>
            <a:picLocks noChangeAspect="1"/>
          </p:cNvPicPr>
          <p:nvPr/>
        </p:nvPicPr>
        <p:blipFill>
          <a:blip r:embed="rId3"/>
          <a:stretch>
            <a:fillRect/>
          </a:stretch>
        </p:blipFill>
        <p:spPr>
          <a:xfrm>
            <a:off x="981307" y="1538869"/>
            <a:ext cx="7560527" cy="30331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67838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States, Counties, Cities</a:t>
            </a:r>
            <a:endParaRPr lang="en-US" sz="3200" dirty="0">
              <a:solidFill>
                <a:srgbClr val="FFBD00"/>
              </a:solidFill>
              <a:effectLst>
                <a:outerShdw blurRad="38100" dist="38100" dir="2700000" algn="tl">
                  <a:srgbClr val="000000">
                    <a:alpha val="43137"/>
                  </a:srgbClr>
                </a:outerShdw>
              </a:effectLst>
            </a:endParaRPr>
          </a:p>
        </p:txBody>
      </p:sp>
      <p:grpSp>
        <p:nvGrpSpPr>
          <p:cNvPr id="23" name="Group 22"/>
          <p:cNvGrpSpPr/>
          <p:nvPr/>
        </p:nvGrpSpPr>
        <p:grpSpPr>
          <a:xfrm>
            <a:off x="853067" y="1046028"/>
            <a:ext cx="7403714" cy="4727109"/>
            <a:chOff x="853067" y="1295400"/>
            <a:chExt cx="7403714" cy="4727109"/>
          </a:xfrm>
        </p:grpSpPr>
        <p:pic>
          <p:nvPicPr>
            <p:cNvPr id="5" name="Picture 4"/>
            <p:cNvPicPr/>
            <p:nvPr/>
          </p:nvPicPr>
          <p:blipFill>
            <a:blip r:embed="rId3"/>
            <a:srcRect l="13942" t="25737" r="28365" b="25979"/>
            <a:stretch>
              <a:fillRect/>
            </a:stretch>
          </p:blipFill>
          <p:spPr bwMode="auto">
            <a:xfrm>
              <a:off x="853068" y="1295400"/>
              <a:ext cx="3429000" cy="1715429"/>
            </a:xfrm>
            <a:prstGeom prst="rect">
              <a:avLst/>
            </a:prstGeom>
            <a:ln>
              <a:noFill/>
            </a:ln>
            <a:effectLst>
              <a:softEdge rad="112500"/>
            </a:effectLst>
          </p:spPr>
        </p:pic>
        <p:pic>
          <p:nvPicPr>
            <p:cNvPr id="6" name="Picture 5"/>
            <p:cNvPicPr/>
            <p:nvPr/>
          </p:nvPicPr>
          <p:blipFill>
            <a:blip r:embed="rId4"/>
            <a:srcRect l="14103" t="19519" r="29808" b="11528"/>
            <a:stretch>
              <a:fillRect/>
            </a:stretch>
          </p:blipFill>
          <p:spPr bwMode="auto">
            <a:xfrm>
              <a:off x="853068" y="3256156"/>
              <a:ext cx="3429000" cy="2449783"/>
            </a:xfrm>
            <a:prstGeom prst="rect">
              <a:avLst/>
            </a:prstGeom>
            <a:ln>
              <a:noFill/>
            </a:ln>
            <a:effectLst>
              <a:softEdge rad="112500"/>
            </a:effectLst>
          </p:spPr>
        </p:pic>
        <p:pic>
          <p:nvPicPr>
            <p:cNvPr id="7" name="Picture 6"/>
            <p:cNvPicPr/>
            <p:nvPr/>
          </p:nvPicPr>
          <p:blipFill>
            <a:blip r:embed="rId5"/>
            <a:srcRect l="12019" t="17698" r="26923" b="34019"/>
            <a:stretch>
              <a:fillRect/>
            </a:stretch>
          </p:blipFill>
          <p:spPr bwMode="auto">
            <a:xfrm>
              <a:off x="4627756" y="1295400"/>
              <a:ext cx="3629025" cy="1715429"/>
            </a:xfrm>
            <a:prstGeom prst="rect">
              <a:avLst/>
            </a:prstGeom>
            <a:ln>
              <a:noFill/>
            </a:ln>
            <a:effectLst>
              <a:softEdge rad="112500"/>
            </a:effectLst>
          </p:spPr>
        </p:pic>
        <p:pic>
          <p:nvPicPr>
            <p:cNvPr id="9" name="Picture 8"/>
            <p:cNvPicPr/>
            <p:nvPr/>
          </p:nvPicPr>
          <p:blipFill>
            <a:blip r:embed="rId6"/>
            <a:srcRect l="35256" t="58445" r="33333" b="21448"/>
            <a:stretch>
              <a:fillRect/>
            </a:stretch>
          </p:blipFill>
          <p:spPr bwMode="auto">
            <a:xfrm>
              <a:off x="4627756" y="3256156"/>
              <a:ext cx="3629025" cy="2449783"/>
            </a:xfrm>
            <a:prstGeom prst="rect">
              <a:avLst/>
            </a:prstGeom>
            <a:ln>
              <a:noFill/>
            </a:ln>
            <a:effectLst>
              <a:softEdge rad="112500"/>
            </a:effectLst>
          </p:spPr>
        </p:pic>
        <p:grpSp>
          <p:nvGrpSpPr>
            <p:cNvPr id="12" name="Group 11"/>
            <p:cNvGrpSpPr/>
            <p:nvPr/>
          </p:nvGrpSpPr>
          <p:grpSpPr>
            <a:xfrm>
              <a:off x="853067" y="5199549"/>
              <a:ext cx="1042416" cy="822960"/>
              <a:chOff x="696950" y="5076440"/>
              <a:chExt cx="1042416" cy="822960"/>
            </a:xfrm>
          </p:grpSpPr>
          <p:sp>
            <p:nvSpPr>
              <p:cNvPr id="10" name="Explosion 1 9"/>
              <p:cNvSpPr/>
              <p:nvPr/>
            </p:nvSpPr>
            <p:spPr bwMode="auto">
              <a:xfrm>
                <a:off x="696950" y="5076440"/>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1" name="TextBox 10"/>
              <p:cNvSpPr txBox="1"/>
              <p:nvPr/>
            </p:nvSpPr>
            <p:spPr>
              <a:xfrm>
                <a:off x="853068" y="5330730"/>
                <a:ext cx="864220" cy="246221"/>
              </a:xfrm>
              <a:prstGeom prst="rect">
                <a:avLst/>
              </a:prstGeom>
              <a:noFill/>
            </p:spPr>
            <p:txBody>
              <a:bodyPr wrap="square" rtlCol="0">
                <a:spAutoFit/>
              </a:bodyPr>
              <a:lstStyle/>
              <a:p>
                <a:r>
                  <a:rPr lang="en-US" sz="1000" b="1" dirty="0" smtClean="0">
                    <a:solidFill>
                      <a:srgbClr val="FFFF00"/>
                    </a:solidFill>
                  </a:rPr>
                  <a:t>  NLCD</a:t>
                </a:r>
                <a:endParaRPr lang="en-US" sz="1000" b="1" dirty="0">
                  <a:solidFill>
                    <a:srgbClr val="FFFF00"/>
                  </a:solidFill>
                </a:endParaRPr>
              </a:p>
            </p:txBody>
          </p:sp>
        </p:grpSp>
        <p:grpSp>
          <p:nvGrpSpPr>
            <p:cNvPr id="13" name="Group 12"/>
            <p:cNvGrpSpPr/>
            <p:nvPr/>
          </p:nvGrpSpPr>
          <p:grpSpPr>
            <a:xfrm>
              <a:off x="853067" y="2501356"/>
              <a:ext cx="1042416" cy="822960"/>
              <a:chOff x="696950" y="5076440"/>
              <a:chExt cx="1042416" cy="822960"/>
            </a:xfrm>
          </p:grpSpPr>
          <p:sp>
            <p:nvSpPr>
              <p:cNvPr id="14" name="Explosion 1 13"/>
              <p:cNvSpPr/>
              <p:nvPr/>
            </p:nvSpPr>
            <p:spPr bwMode="auto">
              <a:xfrm>
                <a:off x="696950" y="5076440"/>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5" name="TextBox 14"/>
              <p:cNvSpPr txBox="1"/>
              <p:nvPr/>
            </p:nvSpPr>
            <p:spPr>
              <a:xfrm>
                <a:off x="853068" y="5330730"/>
                <a:ext cx="864220" cy="246221"/>
              </a:xfrm>
              <a:prstGeom prst="rect">
                <a:avLst/>
              </a:prstGeom>
              <a:noFill/>
            </p:spPr>
            <p:txBody>
              <a:bodyPr wrap="square" rtlCol="0">
                <a:spAutoFit/>
              </a:bodyPr>
              <a:lstStyle/>
              <a:p>
                <a:r>
                  <a:rPr lang="en-US" sz="1000" b="1" dirty="0" smtClean="0">
                    <a:solidFill>
                      <a:srgbClr val="FFFF00"/>
                    </a:solidFill>
                  </a:rPr>
                  <a:t>   MTBS</a:t>
                </a:r>
                <a:endParaRPr lang="en-US" sz="1000" b="1" dirty="0">
                  <a:solidFill>
                    <a:srgbClr val="FFFF00"/>
                  </a:solidFill>
                </a:endParaRPr>
              </a:p>
            </p:txBody>
          </p:sp>
        </p:grpSp>
        <p:grpSp>
          <p:nvGrpSpPr>
            <p:cNvPr id="16" name="Group 15"/>
            <p:cNvGrpSpPr/>
            <p:nvPr/>
          </p:nvGrpSpPr>
          <p:grpSpPr>
            <a:xfrm>
              <a:off x="4627755" y="2502249"/>
              <a:ext cx="1042416" cy="822960"/>
              <a:chOff x="696950" y="5076440"/>
              <a:chExt cx="1042416" cy="822960"/>
            </a:xfrm>
          </p:grpSpPr>
          <p:sp>
            <p:nvSpPr>
              <p:cNvPr id="17" name="Explosion 1 16"/>
              <p:cNvSpPr/>
              <p:nvPr/>
            </p:nvSpPr>
            <p:spPr bwMode="auto">
              <a:xfrm>
                <a:off x="696950" y="5076440"/>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8" name="TextBox 17"/>
              <p:cNvSpPr txBox="1"/>
              <p:nvPr/>
            </p:nvSpPr>
            <p:spPr>
              <a:xfrm>
                <a:off x="853068" y="5330730"/>
                <a:ext cx="864220" cy="246221"/>
              </a:xfrm>
              <a:prstGeom prst="rect">
                <a:avLst/>
              </a:prstGeom>
              <a:noFill/>
            </p:spPr>
            <p:txBody>
              <a:bodyPr wrap="square" rtlCol="0">
                <a:spAutoFit/>
              </a:bodyPr>
              <a:lstStyle/>
              <a:p>
                <a:r>
                  <a:rPr lang="en-US" sz="1000" b="1" dirty="0" smtClean="0">
                    <a:solidFill>
                      <a:srgbClr val="FFFF00"/>
                    </a:solidFill>
                  </a:rPr>
                  <a:t>  MODIS</a:t>
                </a:r>
                <a:endParaRPr lang="en-US" sz="1000" b="1" dirty="0">
                  <a:solidFill>
                    <a:srgbClr val="FFFF00"/>
                  </a:solidFill>
                </a:endParaRPr>
              </a:p>
            </p:txBody>
          </p:sp>
        </p:grpSp>
        <p:grpSp>
          <p:nvGrpSpPr>
            <p:cNvPr id="19" name="Group 18"/>
            <p:cNvGrpSpPr/>
            <p:nvPr/>
          </p:nvGrpSpPr>
          <p:grpSpPr>
            <a:xfrm>
              <a:off x="4627755" y="5199549"/>
              <a:ext cx="1042416" cy="822960"/>
              <a:chOff x="696950" y="5076440"/>
              <a:chExt cx="1042416" cy="822960"/>
            </a:xfrm>
          </p:grpSpPr>
          <p:sp>
            <p:nvSpPr>
              <p:cNvPr id="20" name="Explosion 1 19"/>
              <p:cNvSpPr/>
              <p:nvPr/>
            </p:nvSpPr>
            <p:spPr bwMode="auto">
              <a:xfrm>
                <a:off x="696950" y="5076440"/>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21" name="TextBox 20"/>
              <p:cNvSpPr txBox="1"/>
              <p:nvPr/>
            </p:nvSpPr>
            <p:spPr>
              <a:xfrm>
                <a:off x="853068" y="5330730"/>
                <a:ext cx="864220" cy="246221"/>
              </a:xfrm>
              <a:prstGeom prst="rect">
                <a:avLst/>
              </a:prstGeom>
              <a:noFill/>
            </p:spPr>
            <p:txBody>
              <a:bodyPr wrap="square" rtlCol="0">
                <a:spAutoFit/>
              </a:bodyPr>
              <a:lstStyle/>
              <a:p>
                <a:r>
                  <a:rPr lang="en-US" sz="1000" b="1" dirty="0" smtClean="0">
                    <a:solidFill>
                      <a:srgbClr val="FFFF00"/>
                    </a:solidFill>
                  </a:rPr>
                  <a:t>  NLCD</a:t>
                </a:r>
                <a:endParaRPr lang="en-US" sz="1000" b="1" dirty="0">
                  <a:solidFill>
                    <a:srgbClr val="FFFF00"/>
                  </a:solidFill>
                </a:endParaRPr>
              </a:p>
            </p:txBody>
          </p:sp>
        </p:grpSp>
      </p:grpSp>
    </p:spTree>
    <p:extLst>
      <p:ext uri="{BB962C8B-B14F-4D97-AF65-F5344CB8AC3E}">
        <p14:creationId xmlns:p14="http://schemas.microsoft.com/office/powerpoint/2010/main" val="4167838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6945" y="3549728"/>
            <a:ext cx="5551055" cy="800219"/>
          </a:xfrm>
          <a:prstGeom prst="rect">
            <a:avLst/>
          </a:prstGeom>
          <a:gradFill>
            <a:gsLst>
              <a:gs pos="3000">
                <a:srgbClr val="FFBD00"/>
              </a:gs>
              <a:gs pos="10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spAutoFit/>
          </a:bodyPr>
          <a:lstStyle/>
          <a:p>
            <a:endParaRPr lang="en-US" sz="1200" b="1" dirty="0" smtClean="0">
              <a:solidFill>
                <a:srgbClr val="000000"/>
              </a:solidFill>
            </a:endParaRPr>
          </a:p>
          <a:p>
            <a:r>
              <a:rPr lang="en-US" sz="2800" b="1" dirty="0" smtClean="0">
                <a:solidFill>
                  <a:srgbClr val="000000"/>
                </a:solidFill>
                <a:effectLst>
                  <a:outerShdw blurRad="38100" dist="38100" dir="2700000" algn="tl">
                    <a:srgbClr val="000000">
                      <a:alpha val="43137"/>
                    </a:srgbClr>
                  </a:outerShdw>
                </a:effectLst>
              </a:rPr>
              <a:t>5)  NGOs, IGOs, Think Tanks</a:t>
            </a:r>
            <a:endParaRPr lang="en-US" sz="2800" b="1" dirty="0">
              <a:solidFill>
                <a:srgbClr val="000000"/>
              </a:solidFill>
              <a:effectLst>
                <a:outerShdw blurRad="38100" dist="38100" dir="2700000" algn="tl">
                  <a:srgbClr val="000000">
                    <a:alpha val="43137"/>
                  </a:srgbClr>
                </a:outerShdw>
              </a:effectLst>
            </a:endParaRPr>
          </a:p>
        </p:txBody>
      </p:sp>
      <p:pic>
        <p:nvPicPr>
          <p:cNvPr id="10"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6099048"/>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08727" y="1764145"/>
            <a:ext cx="4747491" cy="2185214"/>
          </a:xfrm>
          <a:prstGeom prst="rect">
            <a:avLst/>
          </a:prstGeom>
          <a:noFill/>
        </p:spPr>
        <p:txBody>
          <a:bodyPr wrap="square" rtlCol="0">
            <a:spAutoFit/>
          </a:bodyPr>
          <a:lstStyle/>
          <a:p>
            <a:r>
              <a:rPr lang="en-US" sz="3200" b="1" dirty="0">
                <a:solidFill>
                  <a:srgbClr val="FFBD00"/>
                </a:solidFill>
                <a:effectLst>
                  <a:outerShdw blurRad="38100" dist="38100" dir="2700000" algn="tl">
                    <a:srgbClr val="000000">
                      <a:alpha val="43137"/>
                    </a:srgbClr>
                  </a:outerShdw>
                </a:effectLst>
              </a:rPr>
              <a:t>Who is Using Our Datasets and </a:t>
            </a:r>
            <a:r>
              <a:rPr lang="en-US" sz="3200" b="1" dirty="0" smtClean="0">
                <a:solidFill>
                  <a:srgbClr val="FFBD00"/>
                </a:solidFill>
                <a:effectLst>
                  <a:outerShdw blurRad="38100" dist="38100" dir="2700000" algn="tl">
                    <a:srgbClr val="000000">
                      <a:alpha val="43137"/>
                    </a:srgbClr>
                  </a:outerShdw>
                </a:effectLst>
              </a:rPr>
              <a:t/>
            </a:r>
            <a:br>
              <a:rPr lang="en-US" sz="3200" b="1" dirty="0" smtClean="0">
                <a:solidFill>
                  <a:srgbClr val="FFBD00"/>
                </a:solidFill>
                <a:effectLst>
                  <a:outerShdw blurRad="38100" dist="38100" dir="2700000" algn="tl">
                    <a:srgbClr val="000000">
                      <a:alpha val="43137"/>
                    </a:srgbClr>
                  </a:outerShdw>
                </a:effectLst>
              </a:rPr>
            </a:br>
            <a:r>
              <a:rPr lang="en-US" sz="3200" b="1" dirty="0" smtClean="0">
                <a:solidFill>
                  <a:srgbClr val="FFBD00"/>
                </a:solidFill>
                <a:effectLst>
                  <a:outerShdw blurRad="38100" dist="38100" dir="2700000" algn="tl">
                    <a:srgbClr val="000000">
                      <a:alpha val="43137"/>
                    </a:srgbClr>
                  </a:outerShdw>
                </a:effectLst>
              </a:rPr>
              <a:t>Data </a:t>
            </a:r>
            <a:r>
              <a:rPr lang="en-US" sz="3200" b="1" dirty="0">
                <a:solidFill>
                  <a:srgbClr val="FFBD00"/>
                </a:solidFill>
                <a:effectLst>
                  <a:outerShdw blurRad="38100" dist="38100" dir="2700000" algn="tl">
                    <a:srgbClr val="000000">
                      <a:alpha val="43137"/>
                    </a:srgbClr>
                  </a:outerShdw>
                </a:effectLst>
              </a:rPr>
              <a:t>Products? </a:t>
            </a:r>
          </a:p>
          <a:p>
            <a:endParaRPr lang="en-US" dirty="0"/>
          </a:p>
        </p:txBody>
      </p:sp>
    </p:spTree>
    <p:extLst>
      <p:ext uri="{BB962C8B-B14F-4D97-AF65-F5344CB8AC3E}">
        <p14:creationId xmlns:p14="http://schemas.microsoft.com/office/powerpoint/2010/main" val="2831174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ident-small_4_onscreen_png"/>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black">
          <a:xfrm>
            <a:off x="464130" y="6093691"/>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810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NGOs, IGOs, Think Tanks</a:t>
            </a:r>
            <a:endParaRPr lang="en-US" sz="3200" dirty="0">
              <a:solidFill>
                <a:srgbClr val="FFBD00"/>
              </a:solidFill>
              <a:effectLst>
                <a:outerShdw blurRad="38100" dist="38100" dir="2700000" algn="tl">
                  <a:srgbClr val="000000">
                    <a:alpha val="43137"/>
                  </a:srgbClr>
                </a:outerShdw>
              </a:effectLst>
            </a:endParaRPr>
          </a:p>
        </p:txBody>
      </p:sp>
      <p:grpSp>
        <p:nvGrpSpPr>
          <p:cNvPr id="11" name="Group 10"/>
          <p:cNvGrpSpPr/>
          <p:nvPr/>
        </p:nvGrpSpPr>
        <p:grpSpPr>
          <a:xfrm>
            <a:off x="1123603" y="1182958"/>
            <a:ext cx="7341743" cy="4036088"/>
            <a:chOff x="735979" y="1048215"/>
            <a:chExt cx="7341743" cy="4036088"/>
          </a:xfrm>
        </p:grpSpPr>
        <p:pic>
          <p:nvPicPr>
            <p:cNvPr id="8" name="Picture 7" descr="boston u think tank.png"/>
            <p:cNvPicPr>
              <a:picLocks noChangeAspect="1"/>
            </p:cNvPicPr>
            <p:nvPr/>
          </p:nvPicPr>
          <p:blipFill>
            <a:blip r:embed="rId3"/>
            <a:stretch>
              <a:fillRect/>
            </a:stretch>
          </p:blipFill>
          <p:spPr>
            <a:xfrm>
              <a:off x="735979" y="1048215"/>
              <a:ext cx="3486679" cy="17031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descr="duke think tank.png"/>
            <p:cNvPicPr>
              <a:picLocks noChangeAspect="1"/>
            </p:cNvPicPr>
            <p:nvPr/>
          </p:nvPicPr>
          <p:blipFill>
            <a:blip r:embed="rId4"/>
            <a:srcRect l="3250" t="20953" r="17569"/>
            <a:stretch>
              <a:fillRect/>
            </a:stretch>
          </p:blipFill>
          <p:spPr>
            <a:xfrm>
              <a:off x="1555903" y="1548294"/>
              <a:ext cx="3773365" cy="15146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descr="harvard think tank.png"/>
            <p:cNvPicPr>
              <a:picLocks noChangeAspect="1"/>
            </p:cNvPicPr>
            <p:nvPr/>
          </p:nvPicPr>
          <p:blipFill>
            <a:blip r:embed="rId5"/>
            <a:srcRect l="3851" t="32940" r="9126"/>
            <a:stretch>
              <a:fillRect/>
            </a:stretch>
          </p:blipFill>
          <p:spPr>
            <a:xfrm>
              <a:off x="2231417" y="2012297"/>
              <a:ext cx="3402618" cy="14781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descr="google ngo.png"/>
            <p:cNvPicPr>
              <a:picLocks noChangeAspect="1"/>
            </p:cNvPicPr>
            <p:nvPr/>
          </p:nvPicPr>
          <p:blipFill>
            <a:blip r:embed="rId6"/>
            <a:srcRect r="13550"/>
            <a:stretch>
              <a:fillRect/>
            </a:stretch>
          </p:blipFill>
          <p:spPr>
            <a:xfrm>
              <a:off x="2811762" y="2487032"/>
              <a:ext cx="5035012" cy="14250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descr="Screenshot.png"/>
            <p:cNvPicPr>
              <a:picLocks noChangeAspect="1"/>
            </p:cNvPicPr>
            <p:nvPr/>
          </p:nvPicPr>
          <p:blipFill>
            <a:blip r:embed="rId7"/>
            <a:stretch>
              <a:fillRect/>
            </a:stretch>
          </p:blipFill>
          <p:spPr>
            <a:xfrm>
              <a:off x="3190347" y="3207604"/>
              <a:ext cx="4887375" cy="18766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Tree>
    <p:extLst>
      <p:ext uri="{BB962C8B-B14F-4D97-AF65-F5344CB8AC3E}">
        <p14:creationId xmlns:p14="http://schemas.microsoft.com/office/powerpoint/2010/main" val="926261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NGOs, IGOs, Think Tanks</a:t>
            </a:r>
            <a:endParaRPr lang="en-US" sz="3200" dirty="0">
              <a:solidFill>
                <a:srgbClr val="FFBD00"/>
              </a:solidFill>
              <a:effectLst>
                <a:outerShdw blurRad="38100" dist="38100" dir="2700000" algn="tl">
                  <a:srgbClr val="000000">
                    <a:alpha val="43137"/>
                  </a:srgbClr>
                </a:outerShdw>
              </a:effectLst>
            </a:endParaRPr>
          </a:p>
        </p:txBody>
      </p:sp>
      <p:grpSp>
        <p:nvGrpSpPr>
          <p:cNvPr id="3" name="Group 7"/>
          <p:cNvGrpSpPr/>
          <p:nvPr/>
        </p:nvGrpSpPr>
        <p:grpSpPr>
          <a:xfrm>
            <a:off x="4164979" y="1147518"/>
            <a:ext cx="3614839" cy="4871861"/>
            <a:chOff x="2776062" y="1027538"/>
            <a:chExt cx="3614839" cy="4871861"/>
          </a:xfrm>
          <a:effectLst>
            <a:glow rad="228600">
              <a:srgbClr val="D9E4B4">
                <a:alpha val="40000"/>
              </a:srgbClr>
            </a:glow>
          </a:effectLst>
        </p:grpSpPr>
        <p:pic>
          <p:nvPicPr>
            <p:cNvPr id="4" name="Picture 3"/>
            <p:cNvPicPr/>
            <p:nvPr/>
          </p:nvPicPr>
          <p:blipFill>
            <a:blip r:embed="rId3"/>
            <a:srcRect l="28525" t="7775" r="30929" b="1609"/>
            <a:stretch>
              <a:fillRect/>
            </a:stretch>
          </p:blipFill>
          <p:spPr bwMode="auto">
            <a:xfrm>
              <a:off x="2776063" y="1027538"/>
              <a:ext cx="3614838" cy="4824827"/>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2776062" y="5076439"/>
              <a:ext cx="1042416" cy="822960"/>
              <a:chOff x="696950" y="5076440"/>
              <a:chExt cx="1042416" cy="822960"/>
            </a:xfrm>
          </p:grpSpPr>
          <p:sp>
            <p:nvSpPr>
              <p:cNvPr id="6" name="Explosion 1 5"/>
              <p:cNvSpPr/>
              <p:nvPr/>
            </p:nvSpPr>
            <p:spPr bwMode="auto">
              <a:xfrm>
                <a:off x="696950" y="5076440"/>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7" name="TextBox 6"/>
              <p:cNvSpPr txBox="1"/>
              <p:nvPr/>
            </p:nvSpPr>
            <p:spPr>
              <a:xfrm>
                <a:off x="853068" y="5330730"/>
                <a:ext cx="864220" cy="246221"/>
              </a:xfrm>
              <a:prstGeom prst="rect">
                <a:avLst/>
              </a:prstGeom>
              <a:noFill/>
            </p:spPr>
            <p:txBody>
              <a:bodyPr wrap="square" rtlCol="0">
                <a:spAutoFit/>
              </a:bodyPr>
              <a:lstStyle/>
              <a:p>
                <a:r>
                  <a:rPr lang="en-US" sz="1000" b="1" dirty="0" smtClean="0">
                    <a:solidFill>
                      <a:srgbClr val="FFFF00"/>
                    </a:solidFill>
                  </a:rPr>
                  <a:t>  NLCD</a:t>
                </a:r>
                <a:endParaRPr lang="en-US" sz="1000" b="1" dirty="0">
                  <a:solidFill>
                    <a:srgbClr val="FFFF00"/>
                  </a:solidFill>
                </a:endParaRPr>
              </a:p>
            </p:txBody>
          </p:sp>
        </p:grpSp>
      </p:grpSp>
      <p:graphicFrame>
        <p:nvGraphicFramePr>
          <p:cNvPr id="14" name="Diagram 13"/>
          <p:cNvGraphicFramePr/>
          <p:nvPr>
            <p:extLst>
              <p:ext uri="{D42A27DB-BD31-4B8C-83A1-F6EECF244321}">
                <p14:modId xmlns:p14="http://schemas.microsoft.com/office/powerpoint/2010/main" val="4200092018"/>
              </p:ext>
            </p:extLst>
          </p:nvPr>
        </p:nvGraphicFramePr>
        <p:xfrm>
          <a:off x="1144859" y="1430454"/>
          <a:ext cx="241238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6261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NGOs, IGOs, Think Tanks</a:t>
            </a:r>
            <a:endParaRPr lang="en-US" sz="3200" dirty="0">
              <a:solidFill>
                <a:srgbClr val="FFBD00"/>
              </a:solidFill>
              <a:effectLst>
                <a:outerShdw blurRad="38100" dist="38100" dir="2700000" algn="tl">
                  <a:srgbClr val="000000">
                    <a:alpha val="43137"/>
                  </a:srgbClr>
                </a:outerShdw>
              </a:effectLst>
            </a:endParaRPr>
          </a:p>
        </p:txBody>
      </p:sp>
      <p:grpSp>
        <p:nvGrpSpPr>
          <p:cNvPr id="7" name="Group 6"/>
          <p:cNvGrpSpPr/>
          <p:nvPr/>
        </p:nvGrpSpPr>
        <p:grpSpPr>
          <a:xfrm>
            <a:off x="4166097" y="1152144"/>
            <a:ext cx="3633958" cy="4828032"/>
            <a:chOff x="3975757" y="1124761"/>
            <a:chExt cx="3633958" cy="4828032"/>
          </a:xfrm>
          <a:effectLst>
            <a:glow rad="228600">
              <a:srgbClr val="D9E4B4">
                <a:alpha val="40000"/>
              </a:srgbClr>
            </a:glow>
          </a:effectLst>
        </p:grpSpPr>
        <p:pic>
          <p:nvPicPr>
            <p:cNvPr id="3" name="Picture 2"/>
            <p:cNvPicPr/>
            <p:nvPr/>
          </p:nvPicPr>
          <p:blipFill>
            <a:blip r:embed="rId3"/>
            <a:srcRect l="28205" t="6434" r="29968" b="2145"/>
            <a:stretch>
              <a:fillRect/>
            </a:stretch>
          </p:blipFill>
          <p:spPr bwMode="auto">
            <a:xfrm>
              <a:off x="3975757" y="1124761"/>
              <a:ext cx="3611880" cy="4828032"/>
            </a:xfrm>
            <a:prstGeom prst="rect">
              <a:avLst/>
            </a:prstGeom>
            <a:ln>
              <a:noFill/>
            </a:ln>
            <a:effectLst>
              <a:outerShdw blurRad="190500" algn="tl" rotWithShape="0">
                <a:srgbClr val="000000">
                  <a:alpha val="70000"/>
                </a:srgbClr>
              </a:outerShdw>
            </a:effectLst>
          </p:spPr>
        </p:pic>
        <p:grpSp>
          <p:nvGrpSpPr>
            <p:cNvPr id="4" name="Group 3"/>
            <p:cNvGrpSpPr/>
            <p:nvPr/>
          </p:nvGrpSpPr>
          <p:grpSpPr>
            <a:xfrm>
              <a:off x="6567299" y="5127818"/>
              <a:ext cx="1042416" cy="822960"/>
              <a:chOff x="696950" y="5076440"/>
              <a:chExt cx="1042416" cy="822960"/>
            </a:xfrm>
          </p:grpSpPr>
          <p:sp>
            <p:nvSpPr>
              <p:cNvPr id="5" name="Explosion 1 4"/>
              <p:cNvSpPr/>
              <p:nvPr/>
            </p:nvSpPr>
            <p:spPr bwMode="auto">
              <a:xfrm>
                <a:off x="696950" y="5076440"/>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6" name="TextBox 5"/>
              <p:cNvSpPr txBox="1"/>
              <p:nvPr/>
            </p:nvSpPr>
            <p:spPr>
              <a:xfrm>
                <a:off x="806888" y="5349202"/>
                <a:ext cx="864220" cy="246221"/>
              </a:xfrm>
              <a:prstGeom prst="rect">
                <a:avLst/>
              </a:prstGeom>
              <a:noFill/>
            </p:spPr>
            <p:txBody>
              <a:bodyPr wrap="square" rtlCol="0">
                <a:spAutoFit/>
              </a:bodyPr>
              <a:lstStyle/>
              <a:p>
                <a:r>
                  <a:rPr lang="en-US" sz="1000" b="1" dirty="0" smtClean="0">
                    <a:solidFill>
                      <a:srgbClr val="FFFF00"/>
                    </a:solidFill>
                  </a:rPr>
                  <a:t>  MODIS</a:t>
                </a:r>
                <a:endParaRPr lang="en-US" sz="1000" b="1" dirty="0">
                  <a:solidFill>
                    <a:srgbClr val="FFFF00"/>
                  </a:solidFill>
                </a:endParaRPr>
              </a:p>
            </p:txBody>
          </p:sp>
        </p:grpSp>
      </p:grpSp>
      <p:graphicFrame>
        <p:nvGraphicFramePr>
          <p:cNvPr id="10" name="Diagram 9"/>
          <p:cNvGraphicFramePr/>
          <p:nvPr>
            <p:extLst>
              <p:ext uri="{D42A27DB-BD31-4B8C-83A1-F6EECF244321}">
                <p14:modId xmlns:p14="http://schemas.microsoft.com/office/powerpoint/2010/main" val="2105661072"/>
              </p:ext>
            </p:extLst>
          </p:nvPr>
        </p:nvGraphicFramePr>
        <p:xfrm>
          <a:off x="1144859" y="1430454"/>
          <a:ext cx="241238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6261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6945" y="3549728"/>
            <a:ext cx="5551055" cy="800219"/>
          </a:xfrm>
          <a:prstGeom prst="rect">
            <a:avLst/>
          </a:prstGeom>
          <a:gradFill>
            <a:gsLst>
              <a:gs pos="3000">
                <a:srgbClr val="FFBD00"/>
              </a:gs>
              <a:gs pos="10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spAutoFit/>
          </a:bodyPr>
          <a:lstStyle/>
          <a:p>
            <a:endParaRPr lang="en-US" sz="1200" b="1" dirty="0" smtClean="0">
              <a:solidFill>
                <a:srgbClr val="000000"/>
              </a:solidFill>
            </a:endParaRPr>
          </a:p>
          <a:p>
            <a:r>
              <a:rPr lang="en-US" sz="2800" b="1" dirty="0">
                <a:solidFill>
                  <a:srgbClr val="000000"/>
                </a:solidFill>
                <a:effectLst>
                  <a:outerShdw blurRad="38100" dist="38100" dir="2700000" algn="tl">
                    <a:srgbClr val="000000">
                      <a:alpha val="43137"/>
                    </a:srgbClr>
                  </a:outerShdw>
                </a:effectLst>
              </a:rPr>
              <a:t>6</a:t>
            </a:r>
            <a:r>
              <a:rPr lang="en-US" sz="2800" b="1" dirty="0" smtClean="0">
                <a:solidFill>
                  <a:srgbClr val="000000"/>
                </a:solidFill>
                <a:effectLst>
                  <a:outerShdw blurRad="38100" dist="38100" dir="2700000" algn="tl">
                    <a:srgbClr val="000000">
                      <a:alpha val="43137"/>
                    </a:srgbClr>
                  </a:outerShdw>
                </a:effectLst>
              </a:rPr>
              <a:t>)  Graduate Research</a:t>
            </a:r>
            <a:endParaRPr lang="en-US" sz="2800" b="1" dirty="0">
              <a:solidFill>
                <a:srgbClr val="000000"/>
              </a:solidFill>
              <a:effectLst>
                <a:outerShdw blurRad="38100" dist="38100" dir="2700000" algn="tl">
                  <a:srgbClr val="000000">
                    <a:alpha val="43137"/>
                  </a:srgbClr>
                </a:outerShdw>
              </a:effectLst>
            </a:endParaRPr>
          </a:p>
        </p:txBody>
      </p:sp>
      <p:pic>
        <p:nvPicPr>
          <p:cNvPr id="10"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6099048"/>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08727" y="1764145"/>
            <a:ext cx="4747491" cy="2185214"/>
          </a:xfrm>
          <a:prstGeom prst="rect">
            <a:avLst/>
          </a:prstGeom>
          <a:noFill/>
        </p:spPr>
        <p:txBody>
          <a:bodyPr wrap="square" rtlCol="0">
            <a:spAutoFit/>
          </a:bodyPr>
          <a:lstStyle/>
          <a:p>
            <a:r>
              <a:rPr lang="en-US" sz="3200" b="1" dirty="0">
                <a:solidFill>
                  <a:srgbClr val="FFBD00"/>
                </a:solidFill>
                <a:effectLst>
                  <a:outerShdw blurRad="38100" dist="38100" dir="2700000" algn="tl">
                    <a:srgbClr val="000000">
                      <a:alpha val="43137"/>
                    </a:srgbClr>
                  </a:outerShdw>
                </a:effectLst>
              </a:rPr>
              <a:t>Who is Using Our Datasets and </a:t>
            </a:r>
            <a:r>
              <a:rPr lang="en-US" sz="3200" b="1" dirty="0" smtClean="0">
                <a:solidFill>
                  <a:srgbClr val="FFBD00"/>
                </a:solidFill>
                <a:effectLst>
                  <a:outerShdw blurRad="38100" dist="38100" dir="2700000" algn="tl">
                    <a:srgbClr val="000000">
                      <a:alpha val="43137"/>
                    </a:srgbClr>
                  </a:outerShdw>
                </a:effectLst>
              </a:rPr>
              <a:t/>
            </a:r>
            <a:br>
              <a:rPr lang="en-US" sz="3200" b="1" dirty="0" smtClean="0">
                <a:solidFill>
                  <a:srgbClr val="FFBD00"/>
                </a:solidFill>
                <a:effectLst>
                  <a:outerShdw blurRad="38100" dist="38100" dir="2700000" algn="tl">
                    <a:srgbClr val="000000">
                      <a:alpha val="43137"/>
                    </a:srgbClr>
                  </a:outerShdw>
                </a:effectLst>
              </a:rPr>
            </a:br>
            <a:r>
              <a:rPr lang="en-US" sz="3200" b="1" dirty="0" smtClean="0">
                <a:solidFill>
                  <a:srgbClr val="FFBD00"/>
                </a:solidFill>
                <a:effectLst>
                  <a:outerShdw blurRad="38100" dist="38100" dir="2700000" algn="tl">
                    <a:srgbClr val="000000">
                      <a:alpha val="43137"/>
                    </a:srgbClr>
                  </a:outerShdw>
                </a:effectLst>
              </a:rPr>
              <a:t>Data </a:t>
            </a:r>
            <a:r>
              <a:rPr lang="en-US" sz="3200" b="1" dirty="0">
                <a:solidFill>
                  <a:srgbClr val="FFBD00"/>
                </a:solidFill>
                <a:effectLst>
                  <a:outerShdw blurRad="38100" dist="38100" dir="2700000" algn="tl">
                    <a:srgbClr val="000000">
                      <a:alpha val="43137"/>
                    </a:srgbClr>
                  </a:outerShdw>
                </a:effectLst>
              </a:rPr>
              <a:t>Products? </a:t>
            </a:r>
          </a:p>
          <a:p>
            <a:endParaRPr lang="en-US" dirty="0"/>
          </a:p>
        </p:txBody>
      </p:sp>
    </p:spTree>
    <p:extLst>
      <p:ext uri="{BB962C8B-B14F-4D97-AF65-F5344CB8AC3E}">
        <p14:creationId xmlns:p14="http://schemas.microsoft.com/office/powerpoint/2010/main" val="2094140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Graduate Research</a:t>
            </a:r>
            <a:endParaRPr lang="en-US" sz="3200" dirty="0">
              <a:solidFill>
                <a:srgbClr val="FFBD00"/>
              </a:solidFill>
              <a:effectLst>
                <a:outerShdw blurRad="38100" dist="38100" dir="2700000" algn="tl">
                  <a:srgbClr val="000000">
                    <a:alpha val="43137"/>
                  </a:srgbClr>
                </a:outerShdw>
              </a:effectLst>
            </a:endParaRPr>
          </a:p>
        </p:txBody>
      </p:sp>
      <p:grpSp>
        <p:nvGrpSpPr>
          <p:cNvPr id="7" name="Group 6"/>
          <p:cNvGrpSpPr/>
          <p:nvPr/>
        </p:nvGrpSpPr>
        <p:grpSpPr>
          <a:xfrm>
            <a:off x="2371869" y="1518424"/>
            <a:ext cx="4354947" cy="3184589"/>
            <a:chOff x="2038797" y="1518424"/>
            <a:chExt cx="4354947" cy="3184589"/>
          </a:xfrm>
        </p:grpSpPr>
        <p:pic>
          <p:nvPicPr>
            <p:cNvPr id="10" name="Picture 9" descr="OATD.png"/>
            <p:cNvPicPr>
              <a:picLocks noChangeAspect="1"/>
            </p:cNvPicPr>
            <p:nvPr/>
          </p:nvPicPr>
          <p:blipFill>
            <a:blip r:embed="rId3"/>
            <a:stretch>
              <a:fillRect/>
            </a:stretch>
          </p:blipFill>
          <p:spPr>
            <a:xfrm>
              <a:off x="2649984" y="1518424"/>
              <a:ext cx="3086969" cy="1088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Screenshot (2).png"/>
            <p:cNvPicPr>
              <a:picLocks noChangeAspect="1"/>
            </p:cNvPicPr>
            <p:nvPr/>
          </p:nvPicPr>
          <p:blipFill>
            <a:blip r:embed="rId4"/>
            <a:stretch>
              <a:fillRect/>
            </a:stretch>
          </p:blipFill>
          <p:spPr>
            <a:xfrm>
              <a:off x="3536678" y="4026738"/>
              <a:ext cx="2200275" cy="676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Screenshot (2).png"/>
            <p:cNvPicPr>
              <a:picLocks noChangeAspect="1"/>
            </p:cNvPicPr>
            <p:nvPr/>
          </p:nvPicPr>
          <p:blipFill>
            <a:blip r:embed="rId5"/>
            <a:stretch>
              <a:fillRect/>
            </a:stretch>
          </p:blipFill>
          <p:spPr>
            <a:xfrm>
              <a:off x="4260144" y="2932771"/>
              <a:ext cx="2133600" cy="695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Screenshot.png"/>
            <p:cNvPicPr>
              <a:picLocks noChangeAspect="1"/>
            </p:cNvPicPr>
            <p:nvPr/>
          </p:nvPicPr>
          <p:blipFill>
            <a:blip r:embed="rId6">
              <a:lum bright="55000"/>
            </a:blip>
            <a:stretch>
              <a:fillRect/>
            </a:stretch>
          </p:blipFill>
          <p:spPr>
            <a:xfrm>
              <a:off x="2038797" y="2776654"/>
              <a:ext cx="1781089" cy="1093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44674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Graduate Research</a:t>
            </a:r>
            <a:endParaRPr lang="en-US" sz="3200" dirty="0">
              <a:solidFill>
                <a:srgbClr val="FFBD00"/>
              </a:solidFill>
              <a:effectLst>
                <a:outerShdw blurRad="38100" dist="38100" dir="2700000" algn="tl">
                  <a:srgbClr val="000000">
                    <a:alpha val="43137"/>
                  </a:srgbClr>
                </a:outerShdw>
              </a:effectLst>
            </a:endParaRPr>
          </a:p>
        </p:txBody>
      </p:sp>
      <p:grpSp>
        <p:nvGrpSpPr>
          <p:cNvPr id="4" name="Group 3"/>
          <p:cNvGrpSpPr/>
          <p:nvPr/>
        </p:nvGrpSpPr>
        <p:grpSpPr>
          <a:xfrm>
            <a:off x="1197864" y="1217082"/>
            <a:ext cx="6744629" cy="4636008"/>
            <a:chOff x="1197864" y="1217082"/>
            <a:chExt cx="6744629" cy="4636008"/>
          </a:xfrm>
        </p:grpSpPr>
        <p:grpSp>
          <p:nvGrpSpPr>
            <p:cNvPr id="14" name="Group 13"/>
            <p:cNvGrpSpPr/>
            <p:nvPr/>
          </p:nvGrpSpPr>
          <p:grpSpPr>
            <a:xfrm>
              <a:off x="3180921" y="1217082"/>
              <a:ext cx="4761572" cy="4636008"/>
              <a:chOff x="2386360" y="1150436"/>
              <a:chExt cx="4761572" cy="4636008"/>
            </a:xfrm>
            <a:effectLst>
              <a:glow rad="228600">
                <a:schemeClr val="accent5">
                  <a:satMod val="175000"/>
                  <a:alpha val="40000"/>
                </a:schemeClr>
              </a:glow>
            </a:effectLst>
          </p:grpSpPr>
          <p:grpSp>
            <p:nvGrpSpPr>
              <p:cNvPr id="13" name="Group 12"/>
              <p:cNvGrpSpPr/>
              <p:nvPr/>
            </p:nvGrpSpPr>
            <p:grpSpPr>
              <a:xfrm>
                <a:off x="2386361" y="1150436"/>
                <a:ext cx="4761571" cy="4636008"/>
                <a:chOff x="2386361" y="1150436"/>
                <a:chExt cx="4761571" cy="4636008"/>
              </a:xfrm>
            </p:grpSpPr>
            <p:pic>
              <p:nvPicPr>
                <p:cNvPr id="10" name="Picture 9"/>
                <p:cNvPicPr/>
                <p:nvPr/>
              </p:nvPicPr>
              <p:blipFill>
                <a:blip r:embed="rId3"/>
                <a:srcRect l="25621" t="10992" r="39715" b="66825"/>
                <a:stretch>
                  <a:fillRect/>
                </a:stretch>
              </p:blipFill>
              <p:spPr bwMode="auto">
                <a:xfrm>
                  <a:off x="2386361" y="1150436"/>
                  <a:ext cx="4761571" cy="1791734"/>
                </a:xfrm>
                <a:prstGeom prst="rect">
                  <a:avLst/>
                </a:prstGeom>
                <a:noFill/>
                <a:ln w="9525">
                  <a:noFill/>
                  <a:miter lim="800000"/>
                  <a:headEnd/>
                  <a:tailEnd/>
                </a:ln>
              </p:spPr>
            </p:pic>
            <p:pic>
              <p:nvPicPr>
                <p:cNvPr id="11" name="Picture 10"/>
                <p:cNvPicPr/>
                <p:nvPr/>
              </p:nvPicPr>
              <p:blipFill>
                <a:blip r:embed="rId3"/>
                <a:srcRect l="25621" t="45024" r="39715" b="44184"/>
                <a:stretch>
                  <a:fillRect/>
                </a:stretch>
              </p:blipFill>
              <p:spPr bwMode="auto">
                <a:xfrm>
                  <a:off x="2386361" y="2942170"/>
                  <a:ext cx="4761571" cy="871655"/>
                </a:xfrm>
                <a:prstGeom prst="rect">
                  <a:avLst/>
                </a:prstGeom>
                <a:noFill/>
                <a:ln w="9525">
                  <a:noFill/>
                  <a:miter lim="800000"/>
                  <a:headEnd/>
                  <a:tailEnd/>
                </a:ln>
              </p:spPr>
            </p:pic>
            <p:pic>
              <p:nvPicPr>
                <p:cNvPr id="12" name="Picture 11"/>
                <p:cNvPicPr/>
                <p:nvPr/>
              </p:nvPicPr>
              <p:blipFill>
                <a:blip r:embed="rId3"/>
                <a:srcRect l="25621" t="70752" r="39715" b="4826"/>
                <a:stretch>
                  <a:fillRect/>
                </a:stretch>
              </p:blipFill>
              <p:spPr bwMode="auto">
                <a:xfrm>
                  <a:off x="2386361" y="3813826"/>
                  <a:ext cx="4761571" cy="1972618"/>
                </a:xfrm>
                <a:prstGeom prst="rect">
                  <a:avLst/>
                </a:prstGeom>
                <a:noFill/>
                <a:ln w="9525">
                  <a:noFill/>
                  <a:miter lim="800000"/>
                  <a:headEnd/>
                  <a:tailEnd/>
                </a:ln>
              </p:spPr>
            </p:pic>
          </p:grpSp>
          <p:grpSp>
            <p:nvGrpSpPr>
              <p:cNvPr id="16" name="Group 15"/>
              <p:cNvGrpSpPr/>
              <p:nvPr/>
            </p:nvGrpSpPr>
            <p:grpSpPr>
              <a:xfrm>
                <a:off x="2386360" y="4953326"/>
                <a:ext cx="1042416" cy="822960"/>
                <a:chOff x="696950" y="5076440"/>
                <a:chExt cx="1042416" cy="822960"/>
              </a:xfrm>
            </p:grpSpPr>
            <p:sp>
              <p:nvSpPr>
                <p:cNvPr id="17" name="Explosion 1 16"/>
                <p:cNvSpPr/>
                <p:nvPr/>
              </p:nvSpPr>
              <p:spPr bwMode="auto">
                <a:xfrm>
                  <a:off x="696950" y="5076440"/>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8" name="TextBox 17"/>
                <p:cNvSpPr txBox="1"/>
                <p:nvPr/>
              </p:nvSpPr>
              <p:spPr>
                <a:xfrm>
                  <a:off x="853068" y="5349202"/>
                  <a:ext cx="864220" cy="246221"/>
                </a:xfrm>
                <a:prstGeom prst="rect">
                  <a:avLst/>
                </a:prstGeom>
                <a:noFill/>
              </p:spPr>
              <p:txBody>
                <a:bodyPr wrap="square" rtlCol="0">
                  <a:spAutoFit/>
                </a:bodyPr>
                <a:lstStyle/>
                <a:p>
                  <a:r>
                    <a:rPr lang="en-US" sz="1000" b="1" dirty="0" smtClean="0">
                      <a:solidFill>
                        <a:srgbClr val="FFFF00"/>
                      </a:solidFill>
                    </a:rPr>
                    <a:t>  NLCD</a:t>
                  </a:r>
                  <a:endParaRPr lang="en-US" sz="1000" b="1" dirty="0">
                    <a:solidFill>
                      <a:srgbClr val="FFFF00"/>
                    </a:solidFill>
                  </a:endParaRPr>
                </a:p>
              </p:txBody>
            </p:sp>
          </p:grpSp>
        </p:grpSp>
        <p:graphicFrame>
          <p:nvGraphicFramePr>
            <p:cNvPr id="19" name="Diagram 18"/>
            <p:cNvGraphicFramePr/>
            <p:nvPr>
              <p:extLst>
                <p:ext uri="{D42A27DB-BD31-4B8C-83A1-F6EECF244321}">
                  <p14:modId xmlns:p14="http://schemas.microsoft.com/office/powerpoint/2010/main" val="4020461876"/>
                </p:ext>
              </p:extLst>
            </p:nvPr>
          </p:nvGraphicFramePr>
          <p:xfrm>
            <a:off x="1197864" y="1397000"/>
            <a:ext cx="153143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Tree>
    <p:extLst>
      <p:ext uri="{BB962C8B-B14F-4D97-AF65-F5344CB8AC3E}">
        <p14:creationId xmlns:p14="http://schemas.microsoft.com/office/powerpoint/2010/main" val="44674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Graduate Research</a:t>
            </a:r>
            <a:endParaRPr lang="en-US" sz="3200" dirty="0">
              <a:solidFill>
                <a:srgbClr val="FFBD00"/>
              </a:solidFill>
              <a:effectLst>
                <a:outerShdw blurRad="38100" dist="38100" dir="2700000" algn="tl">
                  <a:srgbClr val="000000">
                    <a:alpha val="43137"/>
                  </a:srgbClr>
                </a:outerShdw>
              </a:effectLst>
            </a:endParaRPr>
          </a:p>
        </p:txBody>
      </p:sp>
      <p:grpSp>
        <p:nvGrpSpPr>
          <p:cNvPr id="4" name="Group 3"/>
          <p:cNvGrpSpPr/>
          <p:nvPr/>
        </p:nvGrpSpPr>
        <p:grpSpPr>
          <a:xfrm>
            <a:off x="1197864" y="1216152"/>
            <a:ext cx="6747081" cy="4636008"/>
            <a:chOff x="1197864" y="1216152"/>
            <a:chExt cx="6747081" cy="4636008"/>
          </a:xfrm>
        </p:grpSpPr>
        <p:grpSp>
          <p:nvGrpSpPr>
            <p:cNvPr id="15" name="Group 14"/>
            <p:cNvGrpSpPr/>
            <p:nvPr/>
          </p:nvGrpSpPr>
          <p:grpSpPr>
            <a:xfrm>
              <a:off x="3180921" y="1216152"/>
              <a:ext cx="4764024" cy="4636008"/>
              <a:chOff x="2352907" y="1449659"/>
              <a:chExt cx="4683512" cy="4247322"/>
            </a:xfrm>
            <a:effectLst>
              <a:glow rad="228600">
                <a:schemeClr val="accent5">
                  <a:satMod val="175000"/>
                  <a:alpha val="40000"/>
                </a:schemeClr>
              </a:glow>
            </a:effectLst>
          </p:grpSpPr>
          <p:pic>
            <p:nvPicPr>
              <p:cNvPr id="5" name="Picture 4"/>
              <p:cNvPicPr/>
              <p:nvPr/>
            </p:nvPicPr>
            <p:blipFill>
              <a:blip r:embed="rId3"/>
              <a:srcRect l="32174" t="14225" r="30447" b="69885"/>
              <a:stretch>
                <a:fillRect/>
              </a:stretch>
            </p:blipFill>
            <p:spPr bwMode="auto">
              <a:xfrm>
                <a:off x="2352907" y="1449659"/>
                <a:ext cx="4683512" cy="1221812"/>
              </a:xfrm>
              <a:prstGeom prst="rect">
                <a:avLst/>
              </a:prstGeom>
              <a:noFill/>
              <a:ln w="9525">
                <a:noFill/>
                <a:miter lim="800000"/>
                <a:headEnd/>
                <a:tailEnd/>
              </a:ln>
            </p:spPr>
          </p:pic>
          <p:pic>
            <p:nvPicPr>
              <p:cNvPr id="6" name="Picture 5"/>
              <p:cNvPicPr/>
              <p:nvPr/>
            </p:nvPicPr>
            <p:blipFill>
              <a:blip r:embed="rId3"/>
              <a:srcRect l="32174" t="46463" r="30447" b="33763"/>
              <a:stretch>
                <a:fillRect/>
              </a:stretch>
            </p:blipFill>
            <p:spPr bwMode="auto">
              <a:xfrm>
                <a:off x="2352907" y="2671471"/>
                <a:ext cx="4683512" cy="1740594"/>
              </a:xfrm>
              <a:prstGeom prst="rect">
                <a:avLst/>
              </a:prstGeom>
              <a:noFill/>
              <a:ln w="9525">
                <a:noFill/>
                <a:miter lim="800000"/>
                <a:headEnd/>
                <a:tailEnd/>
              </a:ln>
            </p:spPr>
          </p:pic>
          <p:pic>
            <p:nvPicPr>
              <p:cNvPr id="8" name="Picture 7"/>
              <p:cNvPicPr/>
              <p:nvPr/>
            </p:nvPicPr>
            <p:blipFill>
              <a:blip r:embed="rId3"/>
              <a:srcRect l="32174" t="81766" r="30447" b="4888"/>
              <a:stretch>
                <a:fillRect/>
              </a:stretch>
            </p:blipFill>
            <p:spPr bwMode="auto">
              <a:xfrm>
                <a:off x="2352907" y="4412065"/>
                <a:ext cx="4683512" cy="1284916"/>
              </a:xfrm>
              <a:prstGeom prst="rect">
                <a:avLst/>
              </a:prstGeom>
              <a:noFill/>
              <a:ln w="9525">
                <a:noFill/>
                <a:miter lim="800000"/>
                <a:headEnd/>
                <a:tailEnd/>
              </a:ln>
            </p:spPr>
          </p:pic>
          <p:grpSp>
            <p:nvGrpSpPr>
              <p:cNvPr id="12" name="Group 11"/>
              <p:cNvGrpSpPr/>
              <p:nvPr/>
            </p:nvGrpSpPr>
            <p:grpSpPr>
              <a:xfrm>
                <a:off x="2352907" y="4934642"/>
                <a:ext cx="1020337" cy="754799"/>
                <a:chOff x="696951" y="5117118"/>
                <a:chExt cx="1020337" cy="754799"/>
              </a:xfrm>
            </p:grpSpPr>
            <p:sp>
              <p:nvSpPr>
                <p:cNvPr id="13" name="Explosion 1 12"/>
                <p:cNvSpPr/>
                <p:nvPr/>
              </p:nvSpPr>
              <p:spPr bwMode="auto">
                <a:xfrm>
                  <a:off x="696951" y="5117118"/>
                  <a:ext cx="1020337" cy="754799"/>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4" name="TextBox 13"/>
                <p:cNvSpPr txBox="1"/>
                <p:nvPr/>
              </p:nvSpPr>
              <p:spPr>
                <a:xfrm>
                  <a:off x="816749" y="5377069"/>
                  <a:ext cx="864220" cy="225578"/>
                </a:xfrm>
                <a:prstGeom prst="rect">
                  <a:avLst/>
                </a:prstGeom>
                <a:noFill/>
              </p:spPr>
              <p:txBody>
                <a:bodyPr wrap="square" rtlCol="0">
                  <a:spAutoFit/>
                </a:bodyPr>
                <a:lstStyle/>
                <a:p>
                  <a:r>
                    <a:rPr lang="en-US" sz="1000" b="1" dirty="0" smtClean="0">
                      <a:solidFill>
                        <a:srgbClr val="FFFF00"/>
                      </a:solidFill>
                    </a:rPr>
                    <a:t>  MODIS</a:t>
                  </a:r>
                  <a:endParaRPr lang="en-US" sz="1000" b="1" dirty="0">
                    <a:solidFill>
                      <a:srgbClr val="FFFF00"/>
                    </a:solidFill>
                  </a:endParaRPr>
                </a:p>
              </p:txBody>
            </p:sp>
          </p:grpSp>
        </p:grpSp>
        <p:graphicFrame>
          <p:nvGraphicFramePr>
            <p:cNvPr id="11" name="Diagram 10"/>
            <p:cNvGraphicFramePr/>
            <p:nvPr>
              <p:extLst>
                <p:ext uri="{D42A27DB-BD31-4B8C-83A1-F6EECF244321}">
                  <p14:modId xmlns:p14="http://schemas.microsoft.com/office/powerpoint/2010/main" val="3862580070"/>
                </p:ext>
              </p:extLst>
            </p:nvPr>
          </p:nvGraphicFramePr>
          <p:xfrm>
            <a:off x="1197864" y="1397000"/>
            <a:ext cx="153143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Tree>
    <p:extLst>
      <p:ext uri="{BB962C8B-B14F-4D97-AF65-F5344CB8AC3E}">
        <p14:creationId xmlns:p14="http://schemas.microsoft.com/office/powerpoint/2010/main" val="44674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Graduate</a:t>
            </a:r>
            <a:r>
              <a:rPr lang="en-US" sz="3200" dirty="0" smtClean="0">
                <a:solidFill>
                  <a:srgbClr val="CC6600"/>
                </a:solidFill>
                <a:effectLst>
                  <a:outerShdw blurRad="38100" dist="38100" dir="2700000" algn="tl">
                    <a:srgbClr val="000000">
                      <a:alpha val="43137"/>
                    </a:srgbClr>
                  </a:outerShdw>
                </a:effectLst>
              </a:rPr>
              <a:t> </a:t>
            </a:r>
            <a:r>
              <a:rPr lang="en-US" sz="3200" dirty="0" smtClean="0">
                <a:solidFill>
                  <a:srgbClr val="FFBD00"/>
                </a:solidFill>
                <a:effectLst>
                  <a:outerShdw blurRad="38100" dist="38100" dir="2700000" algn="tl">
                    <a:srgbClr val="000000">
                      <a:alpha val="43137"/>
                    </a:srgbClr>
                  </a:outerShdw>
                </a:effectLst>
              </a:rPr>
              <a:t>Research</a:t>
            </a:r>
            <a:endParaRPr lang="en-US" sz="3200" dirty="0">
              <a:solidFill>
                <a:srgbClr val="FFBD00"/>
              </a:solidFill>
              <a:effectLst>
                <a:outerShdw blurRad="38100" dist="38100" dir="2700000" algn="tl">
                  <a:srgbClr val="000000">
                    <a:alpha val="43137"/>
                  </a:srgbClr>
                </a:outerShdw>
              </a:effectLst>
            </a:endParaRPr>
          </a:p>
        </p:txBody>
      </p:sp>
      <p:grpSp>
        <p:nvGrpSpPr>
          <p:cNvPr id="6" name="Group 5"/>
          <p:cNvGrpSpPr/>
          <p:nvPr/>
        </p:nvGrpSpPr>
        <p:grpSpPr>
          <a:xfrm>
            <a:off x="1200740" y="1217340"/>
            <a:ext cx="6740169" cy="4658013"/>
            <a:chOff x="1200740" y="1217340"/>
            <a:chExt cx="6740169" cy="4658013"/>
          </a:xfrm>
        </p:grpSpPr>
        <p:grpSp>
          <p:nvGrpSpPr>
            <p:cNvPr id="3" name="Group 16"/>
            <p:cNvGrpSpPr/>
            <p:nvPr/>
          </p:nvGrpSpPr>
          <p:grpSpPr>
            <a:xfrm>
              <a:off x="3176885" y="1217340"/>
              <a:ext cx="4764024" cy="4658013"/>
              <a:chOff x="2509024" y="1161585"/>
              <a:chExt cx="4482791" cy="4658013"/>
            </a:xfrm>
            <a:effectLst>
              <a:glow rad="228600">
                <a:schemeClr val="accent5">
                  <a:satMod val="175000"/>
                  <a:alpha val="40000"/>
                </a:schemeClr>
              </a:glow>
            </a:effectLst>
          </p:grpSpPr>
          <p:pic>
            <p:nvPicPr>
              <p:cNvPr id="12" name="Picture 11"/>
              <p:cNvPicPr/>
              <p:nvPr/>
            </p:nvPicPr>
            <p:blipFill>
              <a:blip r:embed="rId3"/>
              <a:srcRect l="25951" t="23368" r="38030" b="63185"/>
              <a:stretch>
                <a:fillRect/>
              </a:stretch>
            </p:blipFill>
            <p:spPr bwMode="auto">
              <a:xfrm>
                <a:off x="2509024" y="1161585"/>
                <a:ext cx="4482791" cy="1233776"/>
              </a:xfrm>
              <a:prstGeom prst="rect">
                <a:avLst/>
              </a:prstGeom>
              <a:noFill/>
              <a:ln w="9525">
                <a:noFill/>
                <a:miter lim="800000"/>
                <a:headEnd/>
                <a:tailEnd/>
              </a:ln>
            </p:spPr>
          </p:pic>
          <p:pic>
            <p:nvPicPr>
              <p:cNvPr id="13" name="Picture 12"/>
              <p:cNvPicPr/>
              <p:nvPr/>
            </p:nvPicPr>
            <p:blipFill>
              <a:blip r:embed="rId3"/>
              <a:srcRect l="25951" t="44354" r="38030" b="36086"/>
              <a:stretch>
                <a:fillRect/>
              </a:stretch>
            </p:blipFill>
            <p:spPr bwMode="auto">
              <a:xfrm>
                <a:off x="2509024" y="2395361"/>
                <a:ext cx="4482791" cy="1794584"/>
              </a:xfrm>
              <a:prstGeom prst="rect">
                <a:avLst/>
              </a:prstGeom>
              <a:noFill/>
              <a:ln w="9525">
                <a:noFill/>
                <a:miter lim="800000"/>
                <a:headEnd/>
                <a:tailEnd/>
              </a:ln>
            </p:spPr>
          </p:pic>
          <p:pic>
            <p:nvPicPr>
              <p:cNvPr id="14" name="Picture 13"/>
              <p:cNvPicPr/>
              <p:nvPr/>
            </p:nvPicPr>
            <p:blipFill>
              <a:blip r:embed="rId3"/>
              <a:srcRect l="25951" t="70638" r="38030" b="11839"/>
              <a:stretch>
                <a:fillRect/>
              </a:stretch>
            </p:blipFill>
            <p:spPr bwMode="auto">
              <a:xfrm>
                <a:off x="2509024" y="4189945"/>
                <a:ext cx="4482791" cy="1607648"/>
              </a:xfrm>
              <a:prstGeom prst="rect">
                <a:avLst/>
              </a:prstGeom>
              <a:noFill/>
              <a:ln w="9525">
                <a:noFill/>
                <a:miter lim="800000"/>
                <a:headEnd/>
                <a:tailEnd/>
              </a:ln>
            </p:spPr>
          </p:pic>
          <p:grpSp>
            <p:nvGrpSpPr>
              <p:cNvPr id="4" name="Group 18"/>
              <p:cNvGrpSpPr/>
              <p:nvPr/>
            </p:nvGrpSpPr>
            <p:grpSpPr>
              <a:xfrm>
                <a:off x="5971478" y="4996638"/>
                <a:ext cx="985573" cy="822960"/>
                <a:chOff x="696951" y="5076440"/>
                <a:chExt cx="985573" cy="822960"/>
              </a:xfrm>
            </p:grpSpPr>
            <p:sp>
              <p:nvSpPr>
                <p:cNvPr id="20" name="Explosion 1 19"/>
                <p:cNvSpPr/>
                <p:nvPr/>
              </p:nvSpPr>
              <p:spPr bwMode="auto">
                <a:xfrm>
                  <a:off x="696951" y="5076440"/>
                  <a:ext cx="980879"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21" name="TextBox 20"/>
                <p:cNvSpPr txBox="1"/>
                <p:nvPr/>
              </p:nvSpPr>
              <p:spPr>
                <a:xfrm>
                  <a:off x="818304" y="5339966"/>
                  <a:ext cx="864220" cy="246221"/>
                </a:xfrm>
                <a:prstGeom prst="rect">
                  <a:avLst/>
                </a:prstGeom>
                <a:noFill/>
              </p:spPr>
              <p:txBody>
                <a:bodyPr wrap="square" rtlCol="0">
                  <a:spAutoFit/>
                </a:bodyPr>
                <a:lstStyle/>
                <a:p>
                  <a:r>
                    <a:rPr lang="en-US" sz="1000" b="1" dirty="0" smtClean="0">
                      <a:solidFill>
                        <a:srgbClr val="FFFF00"/>
                      </a:solidFill>
                    </a:rPr>
                    <a:t>  MODIS</a:t>
                  </a:r>
                  <a:endParaRPr lang="en-US" sz="1000" b="1" dirty="0">
                    <a:solidFill>
                      <a:srgbClr val="FFFF00"/>
                    </a:solidFill>
                  </a:endParaRPr>
                </a:p>
              </p:txBody>
            </p:sp>
          </p:grpSp>
        </p:grpSp>
        <p:graphicFrame>
          <p:nvGraphicFramePr>
            <p:cNvPr id="11" name="Diagram 10"/>
            <p:cNvGraphicFramePr/>
            <p:nvPr>
              <p:extLst>
                <p:ext uri="{D42A27DB-BD31-4B8C-83A1-F6EECF244321}">
                  <p14:modId xmlns:p14="http://schemas.microsoft.com/office/powerpoint/2010/main" val="3560659187"/>
                </p:ext>
              </p:extLst>
            </p:nvPr>
          </p:nvGraphicFramePr>
          <p:xfrm>
            <a:off x="1200740" y="1397000"/>
            <a:ext cx="153143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Tree>
    <p:extLst>
      <p:ext uri="{BB962C8B-B14F-4D97-AF65-F5344CB8AC3E}">
        <p14:creationId xmlns:p14="http://schemas.microsoft.com/office/powerpoint/2010/main" val="44674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6945" y="3549728"/>
            <a:ext cx="5551055" cy="800219"/>
          </a:xfrm>
          <a:prstGeom prst="rect">
            <a:avLst/>
          </a:prstGeom>
          <a:gradFill>
            <a:gsLst>
              <a:gs pos="3000">
                <a:srgbClr val="FFBD00"/>
              </a:gs>
              <a:gs pos="10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spAutoFit/>
          </a:bodyPr>
          <a:lstStyle/>
          <a:p>
            <a:endParaRPr lang="en-US" sz="1200" b="1" dirty="0" smtClean="0">
              <a:solidFill>
                <a:srgbClr val="000000"/>
              </a:solidFill>
            </a:endParaRPr>
          </a:p>
          <a:p>
            <a:r>
              <a:rPr lang="en-US" sz="2800" b="1" dirty="0" smtClean="0">
                <a:solidFill>
                  <a:srgbClr val="000000"/>
                </a:solidFill>
                <a:effectLst>
                  <a:outerShdw blurRad="38100" dist="38100" dir="2700000" algn="tl">
                    <a:srgbClr val="000000">
                      <a:alpha val="43137"/>
                    </a:srgbClr>
                  </a:outerShdw>
                </a:effectLst>
              </a:rPr>
              <a:t>7)  News Sites</a:t>
            </a:r>
            <a:endParaRPr lang="en-US" sz="2800" b="1" dirty="0">
              <a:solidFill>
                <a:srgbClr val="000000"/>
              </a:solidFill>
              <a:effectLst>
                <a:outerShdw blurRad="38100" dist="38100" dir="2700000" algn="tl">
                  <a:srgbClr val="000000">
                    <a:alpha val="43137"/>
                  </a:srgbClr>
                </a:outerShdw>
              </a:effectLst>
            </a:endParaRPr>
          </a:p>
        </p:txBody>
      </p:sp>
      <p:pic>
        <p:nvPicPr>
          <p:cNvPr id="10"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6099048"/>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08727" y="1764145"/>
            <a:ext cx="4747491" cy="2185214"/>
          </a:xfrm>
          <a:prstGeom prst="rect">
            <a:avLst/>
          </a:prstGeom>
          <a:noFill/>
        </p:spPr>
        <p:txBody>
          <a:bodyPr wrap="square" rtlCol="0">
            <a:spAutoFit/>
          </a:bodyPr>
          <a:lstStyle/>
          <a:p>
            <a:r>
              <a:rPr lang="en-US" sz="3200" b="1" dirty="0">
                <a:solidFill>
                  <a:srgbClr val="FFBD00"/>
                </a:solidFill>
                <a:effectLst>
                  <a:outerShdw blurRad="38100" dist="38100" dir="2700000" algn="tl">
                    <a:srgbClr val="000000">
                      <a:alpha val="43137"/>
                    </a:srgbClr>
                  </a:outerShdw>
                </a:effectLst>
              </a:rPr>
              <a:t>Who is Using Our Datasets and </a:t>
            </a:r>
            <a:r>
              <a:rPr lang="en-US" sz="3200" b="1" dirty="0" smtClean="0">
                <a:solidFill>
                  <a:srgbClr val="FFBD00"/>
                </a:solidFill>
                <a:effectLst>
                  <a:outerShdw blurRad="38100" dist="38100" dir="2700000" algn="tl">
                    <a:srgbClr val="000000">
                      <a:alpha val="43137"/>
                    </a:srgbClr>
                  </a:outerShdw>
                </a:effectLst>
              </a:rPr>
              <a:t/>
            </a:r>
            <a:br>
              <a:rPr lang="en-US" sz="3200" b="1" dirty="0" smtClean="0">
                <a:solidFill>
                  <a:srgbClr val="FFBD00"/>
                </a:solidFill>
                <a:effectLst>
                  <a:outerShdw blurRad="38100" dist="38100" dir="2700000" algn="tl">
                    <a:srgbClr val="000000">
                      <a:alpha val="43137"/>
                    </a:srgbClr>
                  </a:outerShdw>
                </a:effectLst>
              </a:rPr>
            </a:br>
            <a:r>
              <a:rPr lang="en-US" sz="3200" b="1" dirty="0" smtClean="0">
                <a:solidFill>
                  <a:srgbClr val="FFBD00"/>
                </a:solidFill>
                <a:effectLst>
                  <a:outerShdw blurRad="38100" dist="38100" dir="2700000" algn="tl">
                    <a:srgbClr val="000000">
                      <a:alpha val="43137"/>
                    </a:srgbClr>
                  </a:outerShdw>
                </a:effectLst>
              </a:rPr>
              <a:t>Data </a:t>
            </a:r>
            <a:r>
              <a:rPr lang="en-US" sz="3200" b="1" dirty="0">
                <a:solidFill>
                  <a:srgbClr val="FFBD00"/>
                </a:solidFill>
                <a:effectLst>
                  <a:outerShdw blurRad="38100" dist="38100" dir="2700000" algn="tl">
                    <a:srgbClr val="000000">
                      <a:alpha val="43137"/>
                    </a:srgbClr>
                  </a:outerShdw>
                </a:effectLst>
              </a:rPr>
              <a:t>Products? </a:t>
            </a:r>
          </a:p>
          <a:p>
            <a:endParaRPr lang="en-US" dirty="0"/>
          </a:p>
        </p:txBody>
      </p:sp>
    </p:spTree>
    <p:extLst>
      <p:ext uri="{BB962C8B-B14F-4D97-AF65-F5344CB8AC3E}">
        <p14:creationId xmlns:p14="http://schemas.microsoft.com/office/powerpoint/2010/main" val="136873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News Sites</a:t>
            </a:r>
            <a:endParaRPr lang="en-US" sz="3200" dirty="0">
              <a:solidFill>
                <a:srgbClr val="FFBD00"/>
              </a:solidFill>
              <a:effectLst>
                <a:outerShdw blurRad="38100" dist="38100" dir="2700000" algn="tl">
                  <a:srgbClr val="000000">
                    <a:alpha val="43137"/>
                  </a:srgbClr>
                </a:outerShdw>
              </a:effectLst>
            </a:endParaRPr>
          </a:p>
        </p:txBody>
      </p:sp>
      <p:pic>
        <p:nvPicPr>
          <p:cNvPr id="5" name="Picture 4"/>
          <p:cNvPicPr/>
          <p:nvPr/>
        </p:nvPicPr>
        <p:blipFill rotWithShape="1">
          <a:blip r:embed="rId3"/>
          <a:srcRect t="8576" r="74679" b="29290"/>
          <a:stretch/>
        </p:blipFill>
        <p:spPr bwMode="auto">
          <a:xfrm>
            <a:off x="5270778" y="883920"/>
            <a:ext cx="2857917" cy="4638024"/>
          </a:xfrm>
          <a:prstGeom prst="rect">
            <a:avLst/>
          </a:prstGeom>
          <a:ln>
            <a:noFill/>
          </a:ln>
          <a:effectLst>
            <a:glow rad="228600">
              <a:schemeClr val="accent3">
                <a:satMod val="175000"/>
                <a:alpha val="40000"/>
              </a:schemeClr>
            </a:glow>
          </a:effectLst>
          <a:extLst>
            <a:ext uri="{53640926-AAD7-44D8-BBD7-CCE9431645EC}">
              <a14:shadowObscured xmlns:a14="http://schemas.microsoft.com/office/drawing/2010/main"/>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610" t="864" r="34931" b="3457"/>
          <a:stretch/>
        </p:blipFill>
        <p:spPr>
          <a:xfrm>
            <a:off x="854796" y="1173924"/>
            <a:ext cx="3713018" cy="4348019"/>
          </a:xfrm>
          <a:prstGeom prst="rect">
            <a:avLst/>
          </a:prstGeom>
          <a:effectLst>
            <a:glow rad="228600">
              <a:schemeClr val="accent3">
                <a:satMod val="175000"/>
                <a:alpha val="40000"/>
              </a:schemeClr>
            </a:glo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541" y="1267541"/>
            <a:ext cx="1190625" cy="447675"/>
          </a:xfrm>
          <a:prstGeom prst="rect">
            <a:avLst/>
          </a:prstGeom>
        </p:spPr>
      </p:pic>
    </p:spTree>
    <p:extLst>
      <p:ext uri="{BB962C8B-B14F-4D97-AF65-F5344CB8AC3E}">
        <p14:creationId xmlns:p14="http://schemas.microsoft.com/office/powerpoint/2010/main" val="885380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TextBox 4"/>
          <p:cNvSpPr txBox="1"/>
          <p:nvPr/>
        </p:nvSpPr>
        <p:spPr>
          <a:xfrm>
            <a:off x="3106704" y="3777673"/>
            <a:ext cx="5551055" cy="1862048"/>
          </a:xfrm>
          <a:prstGeom prst="rect">
            <a:avLst/>
          </a:prstGeom>
          <a:gradFill>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wrap="square" lIns="91440" tIns="91440" rIns="0" bIns="91440" rtlCol="0">
            <a:spAutoFit/>
          </a:bodyPr>
          <a:lstStyle/>
          <a:p>
            <a:r>
              <a:rPr lang="en-US" sz="2200" b="1" dirty="0" smtClean="0">
                <a:solidFill>
                  <a:srgbClr val="006600"/>
                </a:solidFill>
                <a:effectLst>
                  <a:outerShdw blurRad="50800" dist="38100" dir="10800000" algn="r" rotWithShape="0">
                    <a:prstClr val="black">
                      <a:alpha val="40000"/>
                    </a:prstClr>
                  </a:outerShdw>
                </a:effectLst>
              </a:rPr>
              <a:t>USGS EROS Center</a:t>
            </a:r>
            <a:br>
              <a:rPr lang="en-US" sz="2200" b="1" dirty="0" smtClean="0">
                <a:solidFill>
                  <a:srgbClr val="006600"/>
                </a:solidFill>
                <a:effectLst>
                  <a:outerShdw blurRad="50800" dist="38100" dir="10800000" algn="r" rotWithShape="0">
                    <a:prstClr val="black">
                      <a:alpha val="40000"/>
                    </a:prstClr>
                  </a:outerShdw>
                </a:effectLst>
              </a:rPr>
            </a:br>
            <a:r>
              <a:rPr lang="en-US" sz="2200" b="1" dirty="0" smtClean="0">
                <a:solidFill>
                  <a:srgbClr val="006600"/>
                </a:solidFill>
                <a:effectLst>
                  <a:outerShdw blurRad="50800" dist="38100" dir="10800000" algn="r" rotWithShape="0">
                    <a:prstClr val="black">
                      <a:alpha val="40000"/>
                    </a:prstClr>
                  </a:outerShdw>
                </a:effectLst>
              </a:rPr>
              <a:t>Sioux Falls, South Dakota</a:t>
            </a:r>
          </a:p>
          <a:p>
            <a:pPr>
              <a:spcBef>
                <a:spcPts val="600"/>
              </a:spcBef>
            </a:pPr>
            <a:r>
              <a:rPr lang="en-US" sz="2800" b="1" dirty="0" smtClean="0">
                <a:solidFill>
                  <a:srgbClr val="000000"/>
                </a:solidFill>
                <a:effectLst>
                  <a:outerShdw blurRad="50800" dist="38100" dir="10800000" algn="r" rotWithShape="0">
                    <a:prstClr val="black">
                      <a:alpha val="40000"/>
                    </a:prstClr>
                  </a:outerShdw>
                </a:effectLst>
              </a:rPr>
              <a:t>land science for understanding a changing Earth</a:t>
            </a:r>
            <a:endParaRPr lang="en-US" sz="2800" b="1" dirty="0">
              <a:solidFill>
                <a:srgbClr val="000000"/>
              </a:solidFill>
              <a:effectLst>
                <a:outerShdw blurRad="50800" dist="38100" dir="10800000" algn="r" rotWithShape="0">
                  <a:prstClr val="black">
                    <a:alpha val="40000"/>
                  </a:prstClr>
                </a:outerShdw>
              </a:effectLst>
            </a:endParaRPr>
          </a:p>
        </p:txBody>
      </p:sp>
      <p:pic>
        <p:nvPicPr>
          <p:cNvPr id="6" name="Picture 5" descr="ident-small_4_onscreen_png"/>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black">
          <a:xfrm>
            <a:off x="464130" y="6093691"/>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856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News Sites</a:t>
            </a:r>
            <a:endParaRPr lang="en-US" sz="3200" dirty="0">
              <a:solidFill>
                <a:srgbClr val="FFBD00"/>
              </a:solidFill>
              <a:effectLst>
                <a:outerShdw blurRad="38100" dist="38100" dir="2700000" algn="tl">
                  <a:srgbClr val="000000">
                    <a:alpha val="43137"/>
                  </a:srgbClr>
                </a:outerShdw>
              </a:effectLst>
            </a:endParaRPr>
          </a:p>
        </p:txBody>
      </p:sp>
      <p:pic>
        <p:nvPicPr>
          <p:cNvPr id="4" name="Picture 3"/>
          <p:cNvPicPr/>
          <p:nvPr/>
        </p:nvPicPr>
        <p:blipFill rotWithShape="1">
          <a:blip r:embed="rId3"/>
          <a:srcRect l="-1" t="8531" r="2725" b="957"/>
          <a:stretch/>
        </p:blipFill>
        <p:spPr bwMode="auto">
          <a:xfrm>
            <a:off x="1338373" y="1184568"/>
            <a:ext cx="6253227" cy="4529757"/>
          </a:xfrm>
          <a:prstGeom prst="rect">
            <a:avLst/>
          </a:prstGeom>
          <a:ln>
            <a:noFill/>
          </a:ln>
          <a:effectLst>
            <a:glow rad="228600">
              <a:schemeClr val="accent1">
                <a:satMod val="175000"/>
                <a:alpha val="40000"/>
              </a:schemeClr>
            </a:glow>
            <a:softEdge rad="63500"/>
          </a:effectLst>
          <a:extLst>
            <a:ext uri="{53640926-AAD7-44D8-BBD7-CCE9431645EC}">
              <a14:shadowObscured xmlns:a14="http://schemas.microsoft.com/office/drawing/2010/main"/>
            </a:ext>
          </a:extLst>
        </p:spPr>
      </p:pic>
      <p:grpSp>
        <p:nvGrpSpPr>
          <p:cNvPr id="6" name="Group 5"/>
          <p:cNvGrpSpPr/>
          <p:nvPr/>
        </p:nvGrpSpPr>
        <p:grpSpPr>
          <a:xfrm>
            <a:off x="1609153" y="4851260"/>
            <a:ext cx="1042416" cy="822960"/>
            <a:chOff x="696951" y="5076441"/>
            <a:chExt cx="1020337" cy="754799"/>
          </a:xfrm>
        </p:grpSpPr>
        <p:sp>
          <p:nvSpPr>
            <p:cNvPr id="7" name="Explosion 1 6"/>
            <p:cNvSpPr/>
            <p:nvPr/>
          </p:nvSpPr>
          <p:spPr bwMode="auto">
            <a:xfrm>
              <a:off x="696951" y="5076441"/>
              <a:ext cx="1020337" cy="754799"/>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8" name="TextBox 7"/>
            <p:cNvSpPr txBox="1"/>
            <p:nvPr/>
          </p:nvSpPr>
          <p:spPr>
            <a:xfrm>
              <a:off x="853068" y="5330730"/>
              <a:ext cx="864220" cy="225828"/>
            </a:xfrm>
            <a:prstGeom prst="rect">
              <a:avLst/>
            </a:prstGeom>
            <a:noFill/>
          </p:spPr>
          <p:txBody>
            <a:bodyPr wrap="square" rtlCol="0">
              <a:spAutoFit/>
            </a:bodyPr>
            <a:lstStyle/>
            <a:p>
              <a:r>
                <a:rPr lang="en-US" sz="1000" b="1" dirty="0" smtClean="0">
                  <a:solidFill>
                    <a:srgbClr val="FFFF00"/>
                  </a:solidFill>
                </a:rPr>
                <a:t>  MTBS</a:t>
              </a:r>
              <a:endParaRPr lang="en-US" sz="1000" b="1" dirty="0">
                <a:solidFill>
                  <a:srgbClr val="FFFF00"/>
                </a:solidFill>
              </a:endParaRPr>
            </a:p>
          </p:txBody>
        </p:sp>
      </p:grpSp>
    </p:spTree>
    <p:extLst>
      <p:ext uri="{BB962C8B-B14F-4D97-AF65-F5344CB8AC3E}">
        <p14:creationId xmlns:p14="http://schemas.microsoft.com/office/powerpoint/2010/main" val="885380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News Sites</a:t>
            </a:r>
            <a:endParaRPr lang="en-US" sz="3200" dirty="0">
              <a:solidFill>
                <a:srgbClr val="FFBD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05" t="1285" r="3780"/>
          <a:stretch/>
        </p:blipFill>
        <p:spPr>
          <a:xfrm>
            <a:off x="621992" y="958597"/>
            <a:ext cx="7800317" cy="3475644"/>
          </a:xfrm>
          <a:prstGeom prst="rect">
            <a:avLst/>
          </a:prstGeom>
          <a:effectLst>
            <a:outerShdw blurRad="63500" sx="102000" sy="102000" algn="ctr" rotWithShape="0">
              <a:prstClr val="black">
                <a:alpha val="40000"/>
              </a:prstClr>
            </a:outerShdw>
          </a:effectLst>
        </p:spPr>
      </p:pic>
      <p:pic>
        <p:nvPicPr>
          <p:cNvPr id="10" name="Picture 9"/>
          <p:cNvPicPr/>
          <p:nvPr/>
        </p:nvPicPr>
        <p:blipFill rotWithShape="1">
          <a:blip r:embed="rId4"/>
          <a:srcRect l="28397" t="80940" r="14167" b="4079"/>
          <a:stretch/>
        </p:blipFill>
        <p:spPr bwMode="auto">
          <a:xfrm>
            <a:off x="926792" y="3493574"/>
            <a:ext cx="5412510" cy="2084533"/>
          </a:xfrm>
          <a:prstGeom prst="rect">
            <a:avLst/>
          </a:prstGeom>
          <a:ln>
            <a:noFill/>
          </a:ln>
          <a:effectLst>
            <a:innerShdw blurRad="114300">
              <a:prstClr val="black"/>
            </a:innerShdw>
          </a:effectLst>
          <a:extLst>
            <a:ext uri="{53640926-AAD7-44D8-BBD7-CCE9431645EC}">
              <a14:shadowObscured xmlns:a14="http://schemas.microsoft.com/office/drawing/2010/main"/>
            </a:ext>
          </a:extLst>
        </p:spPr>
      </p:pic>
      <p:sp>
        <p:nvSpPr>
          <p:cNvPr id="11" name="Right Arrow 10"/>
          <p:cNvSpPr/>
          <p:nvPr/>
        </p:nvSpPr>
        <p:spPr bwMode="auto">
          <a:xfrm rot="7099364">
            <a:off x="3855570" y="3077359"/>
            <a:ext cx="1125135" cy="434897"/>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grpSp>
        <p:nvGrpSpPr>
          <p:cNvPr id="3" name="Group 2"/>
          <p:cNvGrpSpPr/>
          <p:nvPr/>
        </p:nvGrpSpPr>
        <p:grpSpPr>
          <a:xfrm>
            <a:off x="5592174" y="4246607"/>
            <a:ext cx="1042416" cy="822960"/>
            <a:chOff x="4164979" y="5196419"/>
            <a:chExt cx="1042416" cy="822960"/>
          </a:xfrm>
        </p:grpSpPr>
        <p:sp>
          <p:nvSpPr>
            <p:cNvPr id="14" name="Explosion 1 13"/>
            <p:cNvSpPr/>
            <p:nvPr/>
          </p:nvSpPr>
          <p:spPr bwMode="auto">
            <a:xfrm>
              <a:off x="4164979" y="5196419"/>
              <a:ext cx="1042416" cy="822960"/>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5" name="TextBox 14"/>
            <p:cNvSpPr txBox="1"/>
            <p:nvPr/>
          </p:nvSpPr>
          <p:spPr>
            <a:xfrm>
              <a:off x="4327965" y="5477007"/>
              <a:ext cx="864220" cy="246221"/>
            </a:xfrm>
            <a:prstGeom prst="rect">
              <a:avLst/>
            </a:prstGeom>
            <a:noFill/>
          </p:spPr>
          <p:txBody>
            <a:bodyPr wrap="square" rtlCol="0">
              <a:spAutoFit/>
            </a:bodyPr>
            <a:lstStyle/>
            <a:p>
              <a:r>
                <a:rPr lang="en-US" sz="1000" b="1" dirty="0" smtClean="0">
                  <a:solidFill>
                    <a:srgbClr val="FFFF00"/>
                  </a:solidFill>
                </a:rPr>
                <a:t>  NLCD</a:t>
              </a:r>
              <a:endParaRPr lang="en-US" sz="1000" b="1" dirty="0">
                <a:solidFill>
                  <a:srgbClr val="FFFF00"/>
                </a:solidFill>
              </a:endParaRPr>
            </a:p>
          </p:txBody>
        </p:sp>
      </p:grpSp>
    </p:spTree>
    <p:extLst>
      <p:ext uri="{BB962C8B-B14F-4D97-AF65-F5344CB8AC3E}">
        <p14:creationId xmlns:p14="http://schemas.microsoft.com/office/powerpoint/2010/main" val="394713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6945" y="3549728"/>
            <a:ext cx="5551055" cy="800219"/>
          </a:xfrm>
          <a:prstGeom prst="rect">
            <a:avLst/>
          </a:prstGeom>
          <a:gradFill>
            <a:gsLst>
              <a:gs pos="3000">
                <a:srgbClr val="FFBD00"/>
              </a:gs>
              <a:gs pos="10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spAutoFit/>
          </a:bodyPr>
          <a:lstStyle/>
          <a:p>
            <a:endParaRPr lang="en-US" sz="1200" b="1" dirty="0" smtClean="0">
              <a:solidFill>
                <a:srgbClr val="000000"/>
              </a:solidFill>
            </a:endParaRPr>
          </a:p>
          <a:p>
            <a:r>
              <a:rPr lang="en-US" sz="2800" b="1" dirty="0" smtClean="0">
                <a:solidFill>
                  <a:srgbClr val="000000"/>
                </a:solidFill>
                <a:effectLst>
                  <a:outerShdw blurRad="38100" dist="38100" dir="2700000" algn="tl">
                    <a:srgbClr val="000000">
                      <a:alpha val="43137"/>
                    </a:srgbClr>
                  </a:outerShdw>
                </a:effectLst>
              </a:rPr>
              <a:t>8)  Google</a:t>
            </a:r>
            <a:endParaRPr lang="en-US" sz="2800" b="1" dirty="0">
              <a:solidFill>
                <a:srgbClr val="000000"/>
              </a:solidFill>
              <a:effectLst>
                <a:outerShdw blurRad="38100" dist="38100" dir="2700000" algn="tl">
                  <a:srgbClr val="000000">
                    <a:alpha val="43137"/>
                  </a:srgbClr>
                </a:outerShdw>
              </a:effectLst>
            </a:endParaRPr>
          </a:p>
        </p:txBody>
      </p:sp>
      <p:pic>
        <p:nvPicPr>
          <p:cNvPr id="10"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6099048"/>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08727" y="1764145"/>
            <a:ext cx="4747491" cy="2185214"/>
          </a:xfrm>
          <a:prstGeom prst="rect">
            <a:avLst/>
          </a:prstGeom>
          <a:noFill/>
        </p:spPr>
        <p:txBody>
          <a:bodyPr wrap="square" rtlCol="0">
            <a:spAutoFit/>
          </a:bodyPr>
          <a:lstStyle/>
          <a:p>
            <a:r>
              <a:rPr lang="en-US" sz="3200" b="1" dirty="0">
                <a:solidFill>
                  <a:srgbClr val="FFBD00"/>
                </a:solidFill>
                <a:effectLst>
                  <a:outerShdw blurRad="38100" dist="38100" dir="2700000" algn="tl">
                    <a:srgbClr val="000000">
                      <a:alpha val="43137"/>
                    </a:srgbClr>
                  </a:outerShdw>
                </a:effectLst>
              </a:rPr>
              <a:t>Who is Using Our Datasets and </a:t>
            </a:r>
            <a:r>
              <a:rPr lang="en-US" sz="3200" b="1" dirty="0" smtClean="0">
                <a:solidFill>
                  <a:srgbClr val="FFBD00"/>
                </a:solidFill>
                <a:effectLst>
                  <a:outerShdw blurRad="38100" dist="38100" dir="2700000" algn="tl">
                    <a:srgbClr val="000000">
                      <a:alpha val="43137"/>
                    </a:srgbClr>
                  </a:outerShdw>
                </a:effectLst>
              </a:rPr>
              <a:t/>
            </a:r>
            <a:br>
              <a:rPr lang="en-US" sz="3200" b="1" dirty="0" smtClean="0">
                <a:solidFill>
                  <a:srgbClr val="FFBD00"/>
                </a:solidFill>
                <a:effectLst>
                  <a:outerShdw blurRad="38100" dist="38100" dir="2700000" algn="tl">
                    <a:srgbClr val="000000">
                      <a:alpha val="43137"/>
                    </a:srgbClr>
                  </a:outerShdw>
                </a:effectLst>
              </a:rPr>
            </a:br>
            <a:r>
              <a:rPr lang="en-US" sz="3200" b="1" dirty="0" smtClean="0">
                <a:solidFill>
                  <a:srgbClr val="FFBD00"/>
                </a:solidFill>
                <a:effectLst>
                  <a:outerShdw blurRad="38100" dist="38100" dir="2700000" algn="tl">
                    <a:srgbClr val="000000">
                      <a:alpha val="43137"/>
                    </a:srgbClr>
                  </a:outerShdw>
                </a:effectLst>
              </a:rPr>
              <a:t>Data </a:t>
            </a:r>
            <a:r>
              <a:rPr lang="en-US" sz="3200" b="1" dirty="0">
                <a:solidFill>
                  <a:srgbClr val="FFBD00"/>
                </a:solidFill>
                <a:effectLst>
                  <a:outerShdw blurRad="38100" dist="38100" dir="2700000" algn="tl">
                    <a:srgbClr val="000000">
                      <a:alpha val="43137"/>
                    </a:srgbClr>
                  </a:outerShdw>
                </a:effectLst>
              </a:rPr>
              <a:t>Products? </a:t>
            </a:r>
          </a:p>
          <a:p>
            <a:endParaRPr lang="en-US" dirty="0"/>
          </a:p>
        </p:txBody>
      </p:sp>
    </p:spTree>
    <p:extLst>
      <p:ext uri="{BB962C8B-B14F-4D97-AF65-F5344CB8AC3E}">
        <p14:creationId xmlns:p14="http://schemas.microsoft.com/office/powerpoint/2010/main" val="3770899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Google</a:t>
            </a:r>
            <a:endParaRPr lang="en-US" sz="3200" dirty="0">
              <a:solidFill>
                <a:srgbClr val="FFBD00"/>
              </a:solidFill>
              <a:effectLst>
                <a:outerShdw blurRad="38100" dist="38100" dir="2700000" algn="tl">
                  <a:srgbClr val="000000">
                    <a:alpha val="43137"/>
                  </a:srgbClr>
                </a:outerShdw>
              </a:effectLst>
            </a:endParaRPr>
          </a:p>
        </p:txBody>
      </p:sp>
      <p:pic>
        <p:nvPicPr>
          <p:cNvPr id="5" name="Picture 4"/>
          <p:cNvPicPr/>
          <p:nvPr/>
        </p:nvPicPr>
        <p:blipFill rotWithShape="1">
          <a:blip r:embed="rId3"/>
          <a:srcRect l="1237" t="9572" r="2243" b="43428"/>
          <a:stretch/>
        </p:blipFill>
        <p:spPr bwMode="auto">
          <a:xfrm>
            <a:off x="892778" y="1182254"/>
            <a:ext cx="7203688" cy="4359902"/>
          </a:xfrm>
          <a:prstGeom prst="rect">
            <a:avLst/>
          </a:prstGeom>
          <a:ln w="76200">
            <a:solidFill>
              <a:schemeClr val="tx1"/>
            </a:solidFill>
          </a:ln>
          <a:effectLst>
            <a:softEdge rad="127000"/>
          </a:effectLst>
          <a:extLst>
            <a:ext uri="{53640926-AAD7-44D8-BBD7-CCE9431645EC}">
              <a14:shadowObscured xmlns:a14="http://schemas.microsoft.com/office/drawing/2010/main"/>
            </a:ext>
          </a:extLst>
        </p:spPr>
      </p:pic>
      <p:sp>
        <p:nvSpPr>
          <p:cNvPr id="4" name="Right Arrow 3"/>
          <p:cNvSpPr/>
          <p:nvPr/>
        </p:nvSpPr>
        <p:spPr bwMode="auto">
          <a:xfrm rot="12580283">
            <a:off x="3020868" y="1852795"/>
            <a:ext cx="978793" cy="434897"/>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1045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descr="ident-small_4_onscreen_png"/>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black">
          <a:xfrm>
            <a:off x="464130" y="6093691"/>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7" name="Picture 6" descr="ident-small_4_onscreen_png"/>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black">
          <a:xfrm>
            <a:off x="466344" y="6089904"/>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807984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6945" y="3549728"/>
            <a:ext cx="5551055" cy="800219"/>
          </a:xfrm>
          <a:prstGeom prst="rect">
            <a:avLst/>
          </a:prstGeom>
          <a:gradFill>
            <a:gsLst>
              <a:gs pos="3000">
                <a:srgbClr val="FFBD00"/>
              </a:gs>
              <a:gs pos="10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spAutoFit/>
          </a:bodyPr>
          <a:lstStyle/>
          <a:p>
            <a:endParaRPr lang="en-US" sz="1200" b="1" dirty="0" smtClean="0">
              <a:solidFill>
                <a:srgbClr val="000000"/>
              </a:solidFill>
            </a:endParaRPr>
          </a:p>
          <a:p>
            <a:r>
              <a:rPr lang="en-US" sz="2800" b="1" dirty="0" smtClean="0">
                <a:solidFill>
                  <a:srgbClr val="000000"/>
                </a:solidFill>
                <a:effectLst>
                  <a:outerShdw blurRad="38100" dist="38100" dir="2700000" algn="tl">
                    <a:srgbClr val="000000">
                      <a:alpha val="43137"/>
                    </a:srgbClr>
                  </a:outerShdw>
                </a:effectLst>
              </a:rPr>
              <a:t>1)  Literature</a:t>
            </a:r>
            <a:r>
              <a:rPr lang="en-US" sz="2800" b="1" i="1" dirty="0" smtClean="0">
                <a:solidFill>
                  <a:srgbClr val="000000"/>
                </a:solidFill>
                <a:effectLst>
                  <a:outerShdw blurRad="38100" dist="38100" dir="2700000" algn="tl">
                    <a:srgbClr val="000000">
                      <a:alpha val="43137"/>
                    </a:srgbClr>
                  </a:outerShdw>
                </a:effectLst>
              </a:rPr>
              <a:t> </a:t>
            </a:r>
            <a:r>
              <a:rPr lang="en-US" sz="2800" b="1" dirty="0" smtClean="0">
                <a:solidFill>
                  <a:srgbClr val="000000"/>
                </a:solidFill>
                <a:effectLst>
                  <a:outerShdw blurRad="38100" dist="38100" dir="2700000" algn="tl">
                    <a:srgbClr val="000000">
                      <a:alpha val="43137"/>
                    </a:srgbClr>
                  </a:outerShdw>
                </a:effectLst>
              </a:rPr>
              <a:t>Indexes</a:t>
            </a:r>
            <a:endParaRPr lang="en-US" sz="2800" b="1" dirty="0">
              <a:solidFill>
                <a:srgbClr val="000000"/>
              </a:solidFill>
              <a:effectLst>
                <a:outerShdw blurRad="38100" dist="38100" dir="2700000" algn="tl">
                  <a:srgbClr val="000000">
                    <a:alpha val="43137"/>
                  </a:srgbClr>
                </a:outerShdw>
              </a:effectLst>
            </a:endParaRPr>
          </a:p>
        </p:txBody>
      </p:sp>
      <p:sp>
        <p:nvSpPr>
          <p:cNvPr id="13" name="TextBox 12"/>
          <p:cNvSpPr txBox="1"/>
          <p:nvPr/>
        </p:nvSpPr>
        <p:spPr>
          <a:xfrm>
            <a:off x="1708727" y="1764145"/>
            <a:ext cx="4747491" cy="2185214"/>
          </a:xfrm>
          <a:prstGeom prst="rect">
            <a:avLst/>
          </a:prstGeom>
          <a:noFill/>
        </p:spPr>
        <p:txBody>
          <a:bodyPr wrap="square" rtlCol="0">
            <a:spAutoFit/>
          </a:bodyPr>
          <a:lstStyle/>
          <a:p>
            <a:r>
              <a:rPr lang="en-US" sz="3200" b="1" dirty="0">
                <a:solidFill>
                  <a:srgbClr val="FFBD00"/>
                </a:solidFill>
                <a:effectLst>
                  <a:outerShdw blurRad="38100" dist="38100" dir="2700000" algn="tl">
                    <a:srgbClr val="000000">
                      <a:alpha val="43137"/>
                    </a:srgbClr>
                  </a:outerShdw>
                </a:effectLst>
              </a:rPr>
              <a:t>Who is Using Our Datasets and </a:t>
            </a:r>
            <a:r>
              <a:rPr lang="en-US" sz="3200" b="1" dirty="0" smtClean="0">
                <a:solidFill>
                  <a:srgbClr val="FFBD00"/>
                </a:solidFill>
                <a:effectLst>
                  <a:outerShdw blurRad="38100" dist="38100" dir="2700000" algn="tl">
                    <a:srgbClr val="000000">
                      <a:alpha val="43137"/>
                    </a:srgbClr>
                  </a:outerShdw>
                </a:effectLst>
              </a:rPr>
              <a:t/>
            </a:r>
            <a:br>
              <a:rPr lang="en-US" sz="3200" b="1" dirty="0" smtClean="0">
                <a:solidFill>
                  <a:srgbClr val="FFBD00"/>
                </a:solidFill>
                <a:effectLst>
                  <a:outerShdw blurRad="38100" dist="38100" dir="2700000" algn="tl">
                    <a:srgbClr val="000000">
                      <a:alpha val="43137"/>
                    </a:srgbClr>
                  </a:outerShdw>
                </a:effectLst>
              </a:rPr>
            </a:br>
            <a:r>
              <a:rPr lang="en-US" sz="3200" b="1" dirty="0" smtClean="0">
                <a:solidFill>
                  <a:srgbClr val="FFBD00"/>
                </a:solidFill>
                <a:effectLst>
                  <a:outerShdw blurRad="38100" dist="38100" dir="2700000" algn="tl">
                    <a:srgbClr val="000000">
                      <a:alpha val="43137"/>
                    </a:srgbClr>
                  </a:outerShdw>
                </a:effectLst>
              </a:rPr>
              <a:t>Data </a:t>
            </a:r>
            <a:r>
              <a:rPr lang="en-US" sz="3200" b="1" dirty="0">
                <a:solidFill>
                  <a:srgbClr val="FFBD00"/>
                </a:solidFill>
                <a:effectLst>
                  <a:outerShdw blurRad="38100" dist="38100" dir="2700000" algn="tl">
                    <a:srgbClr val="000000">
                      <a:alpha val="43137"/>
                    </a:srgbClr>
                  </a:outerShdw>
                </a:effectLst>
              </a:rPr>
              <a:t>Products? </a:t>
            </a:r>
          </a:p>
          <a:p>
            <a:endParaRPr lang="en-US" dirty="0"/>
          </a:p>
        </p:txBody>
      </p:sp>
    </p:spTree>
    <p:extLst>
      <p:ext uri="{BB962C8B-B14F-4D97-AF65-F5344CB8AC3E}">
        <p14:creationId xmlns:p14="http://schemas.microsoft.com/office/powerpoint/2010/main" val="2094119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Literature Indexes</a:t>
            </a:r>
            <a:endParaRPr lang="en-US" sz="3200" dirty="0">
              <a:solidFill>
                <a:srgbClr val="FFBD00"/>
              </a:solidFill>
              <a:effectLst>
                <a:outerShdw blurRad="38100" dist="38100" dir="2700000" algn="tl">
                  <a:srgbClr val="000000">
                    <a:alpha val="43137"/>
                  </a:srgbClr>
                </a:outerShdw>
              </a:effectLst>
            </a:endParaRPr>
          </a:p>
        </p:txBody>
      </p:sp>
      <p:grpSp>
        <p:nvGrpSpPr>
          <p:cNvPr id="3" name="Group 4"/>
          <p:cNvGrpSpPr/>
          <p:nvPr/>
        </p:nvGrpSpPr>
        <p:grpSpPr>
          <a:xfrm>
            <a:off x="4960842" y="2165284"/>
            <a:ext cx="3459779" cy="2339474"/>
            <a:chOff x="3962897" y="1439630"/>
            <a:chExt cx="3228975" cy="2096963"/>
          </a:xfrm>
          <a:effectLst>
            <a:glow rad="228600">
              <a:schemeClr val="accent3">
                <a:satMod val="175000"/>
                <a:alpha val="40000"/>
              </a:schemeClr>
            </a:glow>
          </a:effectLst>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905" y="1439630"/>
              <a:ext cx="2908961" cy="8441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897" y="2593618"/>
              <a:ext cx="3228975" cy="942975"/>
            </a:xfrm>
            <a:prstGeom prst="rect">
              <a:avLst/>
            </a:prstGeom>
          </p:spPr>
        </p:pic>
      </p:grpSp>
      <p:sp>
        <p:nvSpPr>
          <p:cNvPr id="9" name="Right Arrow 8"/>
          <p:cNvSpPr/>
          <p:nvPr/>
        </p:nvSpPr>
        <p:spPr bwMode="auto">
          <a:xfrm>
            <a:off x="3769112" y="2754351"/>
            <a:ext cx="1191731" cy="925927"/>
          </a:xfrm>
          <a:prstGeom prst="rightArrow">
            <a:avLst/>
          </a:prstGeom>
          <a:solidFill>
            <a:schemeClr val="bg1"/>
          </a:solidFill>
          <a:ln w="12700" cap="flat" cmpd="sng" algn="ctr">
            <a:solidFill>
              <a:schemeClr val="tx1"/>
            </a:solidFill>
            <a:prstDash val="solid"/>
            <a:round/>
            <a:headEnd type="none" w="med" len="med"/>
            <a:tailEnd type="none" w="med" len="med"/>
          </a:ln>
          <a:effectLst>
            <a:glow rad="228600">
              <a:schemeClr val="accent3">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8" name="TextBox 7"/>
          <p:cNvSpPr txBox="1"/>
          <p:nvPr/>
        </p:nvSpPr>
        <p:spPr>
          <a:xfrm>
            <a:off x="959003" y="1259085"/>
            <a:ext cx="3323063" cy="3916457"/>
          </a:xfrm>
          <a:prstGeom prst="rect">
            <a:avLst/>
          </a:prstGeom>
          <a:solidFill>
            <a:schemeClr val="tx1"/>
          </a:solidFill>
          <a:ln>
            <a:solidFill>
              <a:schemeClr val="bg1"/>
            </a:solidFill>
          </a:ln>
          <a:effectLst>
            <a:glow rad="228600">
              <a:schemeClr val="accent3">
                <a:satMod val="175000"/>
                <a:alpha val="40000"/>
              </a:schemeClr>
            </a:glow>
          </a:effectLst>
        </p:spPr>
        <p:txBody>
          <a:bodyPr wrap="square" rtlCol="0">
            <a:spAutoFit/>
          </a:bodyPr>
          <a:lstStyle/>
          <a:p>
            <a:pPr>
              <a:spcAft>
                <a:spcPts val="2100"/>
              </a:spcAft>
            </a:pPr>
            <a:r>
              <a:rPr lang="en-US" sz="2800" b="1" dirty="0" smtClean="0">
                <a:solidFill>
                  <a:srgbClr val="FFBD00"/>
                </a:solidFill>
                <a:effectLst>
                  <a:outerShdw blurRad="38100" dist="38100" dir="2700000" algn="tl">
                    <a:srgbClr val="000000">
                      <a:alpha val="43137"/>
                    </a:srgbClr>
                  </a:outerShdw>
                </a:effectLst>
              </a:rPr>
              <a:t>reference sections</a:t>
            </a:r>
          </a:p>
          <a:p>
            <a:pPr>
              <a:spcAft>
                <a:spcPts val="2100"/>
              </a:spcAft>
            </a:pPr>
            <a:r>
              <a:rPr lang="en-US" sz="2800" b="1" dirty="0" smtClean="0">
                <a:solidFill>
                  <a:srgbClr val="91B0BD"/>
                </a:solidFill>
                <a:effectLst>
                  <a:outerShdw blurRad="38100" dist="38100" dir="2700000" algn="tl">
                    <a:srgbClr val="000000">
                      <a:alpha val="43137"/>
                    </a:srgbClr>
                  </a:outerShdw>
                </a:effectLst>
              </a:rPr>
              <a:t>title, abstract, keywords</a:t>
            </a:r>
          </a:p>
          <a:p>
            <a:pPr>
              <a:spcAft>
                <a:spcPts val="2100"/>
              </a:spcAft>
            </a:pPr>
            <a:r>
              <a:rPr lang="en-US" sz="2800" b="1" dirty="0" smtClean="0">
                <a:solidFill>
                  <a:srgbClr val="66A48B"/>
                </a:solidFill>
                <a:effectLst>
                  <a:outerShdw blurRad="38100" dist="38100" dir="2700000" algn="tl">
                    <a:srgbClr val="000000">
                      <a:alpha val="43137"/>
                    </a:srgbClr>
                  </a:outerShdw>
                </a:effectLst>
              </a:rPr>
              <a:t>funding text</a:t>
            </a:r>
          </a:p>
          <a:p>
            <a:pPr>
              <a:spcAft>
                <a:spcPts val="2100"/>
              </a:spcAft>
            </a:pPr>
            <a:r>
              <a:rPr lang="en-US" sz="2800" b="1" dirty="0" smtClean="0">
                <a:solidFill>
                  <a:srgbClr val="CC99FF"/>
                </a:solidFill>
                <a:effectLst>
                  <a:outerShdw blurRad="38100" dist="38100" dir="2700000" algn="tl">
                    <a:srgbClr val="000000">
                      <a:alpha val="43137"/>
                    </a:srgbClr>
                  </a:outerShdw>
                </a:effectLst>
              </a:rPr>
              <a:t>citations to data paper(s)</a:t>
            </a:r>
            <a:endParaRPr lang="en-US" sz="2800" b="1" dirty="0">
              <a:solidFill>
                <a:srgbClr val="CC99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26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Literature Indexes</a:t>
            </a:r>
            <a:endParaRPr lang="en-US" sz="3200" dirty="0">
              <a:solidFill>
                <a:srgbClr val="FFBD00"/>
              </a:solidFill>
              <a:effectLst>
                <a:outerShdw blurRad="38100" dist="38100" dir="2700000" algn="tl">
                  <a:srgbClr val="000000">
                    <a:alpha val="43137"/>
                  </a:srgbClr>
                </a:outerShdw>
              </a:effectLst>
            </a:endParaRPr>
          </a:p>
        </p:txBody>
      </p:sp>
      <p:graphicFrame>
        <p:nvGraphicFramePr>
          <p:cNvPr id="10" name="Chart 9"/>
          <p:cNvGraphicFramePr/>
          <p:nvPr>
            <p:extLst>
              <p:ext uri="{D42A27DB-BD31-4B8C-83A1-F6EECF244321}">
                <p14:modId xmlns:p14="http://schemas.microsoft.com/office/powerpoint/2010/main" val="3104428890"/>
              </p:ext>
            </p:extLst>
          </p:nvPr>
        </p:nvGraphicFramePr>
        <p:xfrm>
          <a:off x="841184" y="1070517"/>
          <a:ext cx="7351326" cy="4710694"/>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6586532" y="1295400"/>
            <a:ext cx="1533123" cy="1124084"/>
            <a:chOff x="696951" y="5076441"/>
            <a:chExt cx="1039117" cy="754799"/>
          </a:xfrm>
        </p:grpSpPr>
        <p:sp>
          <p:nvSpPr>
            <p:cNvPr id="12" name="Explosion 1 11"/>
            <p:cNvSpPr/>
            <p:nvPr/>
          </p:nvSpPr>
          <p:spPr bwMode="auto">
            <a:xfrm>
              <a:off x="696951" y="5076441"/>
              <a:ext cx="1020337" cy="754799"/>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3" name="TextBox 12"/>
            <p:cNvSpPr txBox="1"/>
            <p:nvPr/>
          </p:nvSpPr>
          <p:spPr>
            <a:xfrm>
              <a:off x="871848" y="5318326"/>
              <a:ext cx="864220" cy="247999"/>
            </a:xfrm>
            <a:prstGeom prst="rect">
              <a:avLst/>
            </a:prstGeom>
            <a:noFill/>
          </p:spPr>
          <p:txBody>
            <a:bodyPr wrap="square" rtlCol="0">
              <a:spAutoFit/>
            </a:bodyPr>
            <a:lstStyle/>
            <a:p>
              <a:r>
                <a:rPr lang="en-US" sz="1000" b="1" dirty="0" smtClean="0">
                  <a:solidFill>
                    <a:srgbClr val="FFFF00"/>
                  </a:solidFill>
                </a:rPr>
                <a:t>  </a:t>
              </a:r>
              <a:r>
                <a:rPr lang="en-US" sz="1800" b="1" dirty="0" smtClean="0">
                  <a:solidFill>
                    <a:srgbClr val="FFFF00"/>
                  </a:solidFill>
                </a:rPr>
                <a:t>MTBS</a:t>
              </a:r>
              <a:endParaRPr lang="en-US" sz="1800" b="1" dirty="0">
                <a:solidFill>
                  <a:srgbClr val="FFFF00"/>
                </a:solidFill>
              </a:endParaRPr>
            </a:p>
          </p:txBody>
        </p:sp>
      </p:grpSp>
    </p:spTree>
    <p:extLst>
      <p:ext uri="{BB962C8B-B14F-4D97-AF65-F5344CB8AC3E}">
        <p14:creationId xmlns:p14="http://schemas.microsoft.com/office/powerpoint/2010/main" val="41526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Literature Indexes</a:t>
            </a:r>
            <a:endParaRPr lang="en-US" sz="3200" dirty="0">
              <a:solidFill>
                <a:srgbClr val="FFBD00"/>
              </a:solidFill>
              <a:effectLst>
                <a:outerShdw blurRad="38100" dist="38100" dir="2700000" algn="tl">
                  <a:srgbClr val="000000">
                    <a:alpha val="43137"/>
                  </a:srgbClr>
                </a:outerShdw>
              </a:effectLst>
            </a:endParaRPr>
          </a:p>
        </p:txBody>
      </p:sp>
      <p:grpSp>
        <p:nvGrpSpPr>
          <p:cNvPr id="27" name="Group 26"/>
          <p:cNvGrpSpPr/>
          <p:nvPr/>
        </p:nvGrpSpPr>
        <p:grpSpPr>
          <a:xfrm>
            <a:off x="1368776" y="3241466"/>
            <a:ext cx="6382689" cy="2332285"/>
            <a:chOff x="1387248" y="3241466"/>
            <a:chExt cx="6382689" cy="2332285"/>
          </a:xfrm>
        </p:grpSpPr>
        <p:pic>
          <p:nvPicPr>
            <p:cNvPr id="9" name="Picture 8" descr="academic search prmier.png"/>
            <p:cNvPicPr>
              <a:picLocks noChangeAspect="1"/>
            </p:cNvPicPr>
            <p:nvPr/>
          </p:nvPicPr>
          <p:blipFill>
            <a:blip r:embed="rId3"/>
            <a:stretch>
              <a:fillRect/>
            </a:stretch>
          </p:blipFill>
          <p:spPr>
            <a:xfrm>
              <a:off x="1520598" y="3241466"/>
              <a:ext cx="1333500" cy="666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bioone.png"/>
            <p:cNvPicPr>
              <a:picLocks noChangeAspect="1"/>
            </p:cNvPicPr>
            <p:nvPr/>
          </p:nvPicPr>
          <p:blipFill>
            <a:blip r:embed="rId4"/>
            <a:stretch>
              <a:fillRect/>
            </a:stretch>
          </p:blipFill>
          <p:spPr>
            <a:xfrm>
              <a:off x="3198829" y="3260516"/>
              <a:ext cx="1981200" cy="647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jstor.png"/>
            <p:cNvPicPr>
              <a:picLocks noChangeAspect="1"/>
            </p:cNvPicPr>
            <p:nvPr/>
          </p:nvPicPr>
          <p:blipFill>
            <a:blip r:embed="rId5"/>
            <a:stretch>
              <a:fillRect/>
            </a:stretch>
          </p:blipFill>
          <p:spPr>
            <a:xfrm>
              <a:off x="3398420" y="4655349"/>
              <a:ext cx="749223" cy="918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proquest.png"/>
            <p:cNvPicPr>
              <a:picLocks noChangeAspect="1"/>
            </p:cNvPicPr>
            <p:nvPr/>
          </p:nvPicPr>
          <p:blipFill>
            <a:blip r:embed="rId6"/>
            <a:stretch>
              <a:fillRect/>
            </a:stretch>
          </p:blipFill>
          <p:spPr>
            <a:xfrm>
              <a:off x="4558615" y="4973676"/>
              <a:ext cx="1466850" cy="600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pubmed-140.png"/>
            <p:cNvPicPr>
              <a:picLocks noChangeAspect="1"/>
            </p:cNvPicPr>
            <p:nvPr/>
          </p:nvPicPr>
          <p:blipFill>
            <a:blip r:embed="rId7"/>
            <a:stretch>
              <a:fillRect/>
            </a:stretch>
          </p:blipFill>
          <p:spPr>
            <a:xfrm>
              <a:off x="6436437" y="5087976"/>
              <a:ext cx="1333500"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green-file_logo.png"/>
            <p:cNvPicPr>
              <a:picLocks noChangeAspect="1"/>
            </p:cNvPicPr>
            <p:nvPr/>
          </p:nvPicPr>
          <p:blipFill>
            <a:blip r:embed="rId8"/>
            <a:stretch>
              <a:fillRect/>
            </a:stretch>
          </p:blipFill>
          <p:spPr>
            <a:xfrm>
              <a:off x="1387248" y="4478376"/>
              <a:ext cx="1600200" cy="1095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GeoRef_Masthead_Web.png"/>
            <p:cNvPicPr>
              <a:picLocks noChangeAspect="1"/>
            </p:cNvPicPr>
            <p:nvPr/>
          </p:nvPicPr>
          <p:blipFill>
            <a:blip r:embed="rId9"/>
            <a:srcRect l="4167" t="22249" r="47927" b="20807"/>
            <a:stretch>
              <a:fillRect/>
            </a:stretch>
          </p:blipFill>
          <p:spPr>
            <a:xfrm>
              <a:off x="5524759" y="3309423"/>
              <a:ext cx="2063385" cy="598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6" name="Right Arrow 15"/>
          <p:cNvSpPr/>
          <p:nvPr/>
        </p:nvSpPr>
        <p:spPr bwMode="auto">
          <a:xfrm rot="5400000">
            <a:off x="3962749" y="2107701"/>
            <a:ext cx="1191731" cy="591390"/>
          </a:xfrm>
          <a:prstGeom prst="rightArrow">
            <a:avLst/>
          </a:prstGeom>
          <a:solidFill>
            <a:schemeClr val="bg1"/>
          </a:solidFill>
          <a:ln w="12700" cap="flat" cmpd="sng" algn="ctr">
            <a:solidFill>
              <a:schemeClr val="tx1"/>
            </a:solidFill>
            <a:prstDash val="solid"/>
            <a:round/>
            <a:headEnd type="none" w="med" len="med"/>
            <a:tailEnd type="none" w="med" len="med"/>
          </a:ln>
          <a:effectLst>
            <a:glow rad="228600">
              <a:schemeClr val="accent3">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8" name="TextBox 7"/>
          <p:cNvSpPr txBox="1"/>
          <p:nvPr/>
        </p:nvSpPr>
        <p:spPr>
          <a:xfrm>
            <a:off x="3541468" y="1115032"/>
            <a:ext cx="2046973" cy="1384995"/>
          </a:xfrm>
          <a:prstGeom prst="rect">
            <a:avLst/>
          </a:prstGeom>
          <a:solidFill>
            <a:schemeClr val="tx1"/>
          </a:solidFill>
          <a:ln>
            <a:solidFill>
              <a:schemeClr val="bg1"/>
            </a:solidFill>
          </a:ln>
          <a:effectLst>
            <a:glow rad="228600">
              <a:schemeClr val="accent3">
                <a:satMod val="175000"/>
                <a:alpha val="40000"/>
              </a:schemeClr>
            </a:glow>
          </a:effectLst>
        </p:spPr>
        <p:txBody>
          <a:bodyPr wrap="square" rtlCol="0">
            <a:spAutoFit/>
          </a:bodyPr>
          <a:lstStyle/>
          <a:p>
            <a:pPr algn="ctr">
              <a:spcAft>
                <a:spcPts val="0"/>
              </a:spcAft>
            </a:pPr>
            <a:r>
              <a:rPr lang="en-US" sz="2800" b="1" dirty="0" smtClean="0">
                <a:solidFill>
                  <a:srgbClr val="CC99FF"/>
                </a:solidFill>
                <a:effectLst>
                  <a:outerShdw blurRad="38100" dist="38100" dir="2700000" algn="tl">
                    <a:srgbClr val="000000">
                      <a:alpha val="43137"/>
                    </a:srgbClr>
                  </a:outerShdw>
                </a:effectLst>
              </a:rPr>
              <a:t>full text</a:t>
            </a:r>
          </a:p>
          <a:p>
            <a:pPr algn="ctr">
              <a:spcAft>
                <a:spcPts val="0"/>
              </a:spcAft>
            </a:pPr>
            <a:r>
              <a:rPr lang="en-US" sz="2800" b="1" dirty="0" smtClean="0">
                <a:solidFill>
                  <a:schemeClr val="bg1">
                    <a:lumMod val="75000"/>
                  </a:schemeClr>
                </a:solidFill>
                <a:effectLst>
                  <a:outerShdw blurRad="38100" dist="38100" dir="2700000" algn="tl">
                    <a:srgbClr val="000000">
                      <a:alpha val="43137"/>
                    </a:srgbClr>
                  </a:outerShdw>
                </a:effectLst>
              </a:rPr>
              <a:t>&amp;</a:t>
            </a:r>
          </a:p>
          <a:p>
            <a:pPr algn="ctr">
              <a:spcAft>
                <a:spcPts val="0"/>
              </a:spcAft>
            </a:pPr>
            <a:r>
              <a:rPr lang="en-US" sz="2800" b="1" dirty="0" smtClean="0">
                <a:solidFill>
                  <a:srgbClr val="66A48B"/>
                </a:solidFill>
                <a:effectLst>
                  <a:outerShdw blurRad="38100" dist="38100" dir="2700000" algn="tl">
                    <a:srgbClr val="000000">
                      <a:alpha val="43137"/>
                    </a:srgbClr>
                  </a:outerShdw>
                </a:effectLst>
              </a:rPr>
              <a:t>images</a:t>
            </a:r>
            <a:endParaRPr lang="en-US" sz="2800" b="1" dirty="0">
              <a:solidFill>
                <a:srgbClr val="66A48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26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31520"/>
          </a:xfrm>
        </p:spPr>
        <p:txBody>
          <a:bodyPr/>
          <a:lstStyle/>
          <a:p>
            <a:r>
              <a:rPr lang="en-US" sz="3200" dirty="0" smtClean="0">
                <a:solidFill>
                  <a:srgbClr val="FFBD00"/>
                </a:solidFill>
                <a:effectLst>
                  <a:outerShdw blurRad="38100" dist="38100" dir="2700000" algn="tl">
                    <a:srgbClr val="000000">
                      <a:alpha val="43137"/>
                    </a:srgbClr>
                  </a:outerShdw>
                </a:effectLst>
              </a:rPr>
              <a:t>Literature Indexes</a:t>
            </a:r>
            <a:endParaRPr lang="en-US" sz="3200" dirty="0">
              <a:solidFill>
                <a:srgbClr val="FFBD00"/>
              </a:solidFill>
              <a:effectLst>
                <a:outerShdw blurRad="38100" dist="38100" dir="2700000" algn="tl">
                  <a:srgbClr val="000000">
                    <a:alpha val="43137"/>
                  </a:srgbClr>
                </a:outerShdw>
              </a:effectLst>
            </a:endParaRPr>
          </a:p>
        </p:txBody>
      </p:sp>
      <p:sp>
        <p:nvSpPr>
          <p:cNvPr id="13" name="Freeform 12"/>
          <p:cNvSpPr/>
          <p:nvPr/>
        </p:nvSpPr>
        <p:spPr bwMode="auto">
          <a:xfrm>
            <a:off x="7111785" y="1006764"/>
            <a:ext cx="314251" cy="2253672"/>
          </a:xfrm>
          <a:custGeom>
            <a:avLst/>
            <a:gdLst>
              <a:gd name="connsiteX0" fmla="*/ 120288 w 314251"/>
              <a:gd name="connsiteY0" fmla="*/ 0 h 2253672"/>
              <a:gd name="connsiteX1" fmla="*/ 120288 w 314251"/>
              <a:gd name="connsiteY1" fmla="*/ 0 h 2253672"/>
              <a:gd name="connsiteX2" fmla="*/ 64870 w 314251"/>
              <a:gd name="connsiteY2" fmla="*/ 73891 h 2253672"/>
              <a:gd name="connsiteX3" fmla="*/ 37160 w 314251"/>
              <a:gd name="connsiteY3" fmla="*/ 101600 h 2253672"/>
              <a:gd name="connsiteX4" fmla="*/ 215 w 314251"/>
              <a:gd name="connsiteY4" fmla="*/ 157018 h 2253672"/>
              <a:gd name="connsiteX5" fmla="*/ 55633 w 314251"/>
              <a:gd name="connsiteY5" fmla="*/ 193963 h 2253672"/>
              <a:gd name="connsiteX6" fmla="*/ 74106 w 314251"/>
              <a:gd name="connsiteY6" fmla="*/ 249381 h 2253672"/>
              <a:gd name="connsiteX7" fmla="*/ 64870 w 314251"/>
              <a:gd name="connsiteY7" fmla="*/ 341745 h 2253672"/>
              <a:gd name="connsiteX8" fmla="*/ 9451 w 314251"/>
              <a:gd name="connsiteY8" fmla="*/ 378691 h 2253672"/>
              <a:gd name="connsiteX9" fmla="*/ 215 w 314251"/>
              <a:gd name="connsiteY9" fmla="*/ 406400 h 2253672"/>
              <a:gd name="connsiteX10" fmla="*/ 18688 w 314251"/>
              <a:gd name="connsiteY10" fmla="*/ 434109 h 2253672"/>
              <a:gd name="connsiteX11" fmla="*/ 37160 w 314251"/>
              <a:gd name="connsiteY11" fmla="*/ 471054 h 2253672"/>
              <a:gd name="connsiteX12" fmla="*/ 55633 w 314251"/>
              <a:gd name="connsiteY12" fmla="*/ 498763 h 2253672"/>
              <a:gd name="connsiteX13" fmla="*/ 64870 w 314251"/>
              <a:gd name="connsiteY13" fmla="*/ 526472 h 2253672"/>
              <a:gd name="connsiteX14" fmla="*/ 101815 w 314251"/>
              <a:gd name="connsiteY14" fmla="*/ 581891 h 2253672"/>
              <a:gd name="connsiteX15" fmla="*/ 111051 w 314251"/>
              <a:gd name="connsiteY15" fmla="*/ 609600 h 2253672"/>
              <a:gd name="connsiteX16" fmla="*/ 129524 w 314251"/>
              <a:gd name="connsiteY16" fmla="*/ 720436 h 2253672"/>
              <a:gd name="connsiteX17" fmla="*/ 101815 w 314251"/>
              <a:gd name="connsiteY17" fmla="*/ 803563 h 2253672"/>
              <a:gd name="connsiteX18" fmla="*/ 83342 w 314251"/>
              <a:gd name="connsiteY18" fmla="*/ 868218 h 2253672"/>
              <a:gd name="connsiteX19" fmla="*/ 64870 w 314251"/>
              <a:gd name="connsiteY19" fmla="*/ 895927 h 2253672"/>
              <a:gd name="connsiteX20" fmla="*/ 37160 w 314251"/>
              <a:gd name="connsiteY20" fmla="*/ 951345 h 2253672"/>
              <a:gd name="connsiteX21" fmla="*/ 55633 w 314251"/>
              <a:gd name="connsiteY21" fmla="*/ 1071418 h 2253672"/>
              <a:gd name="connsiteX22" fmla="*/ 74106 w 314251"/>
              <a:gd name="connsiteY22" fmla="*/ 1099127 h 2253672"/>
              <a:gd name="connsiteX23" fmla="*/ 101815 w 314251"/>
              <a:gd name="connsiteY23" fmla="*/ 1126836 h 2253672"/>
              <a:gd name="connsiteX24" fmla="*/ 92579 w 314251"/>
              <a:gd name="connsiteY24" fmla="*/ 1173018 h 2253672"/>
              <a:gd name="connsiteX25" fmla="*/ 74106 w 314251"/>
              <a:gd name="connsiteY25" fmla="*/ 1200727 h 2253672"/>
              <a:gd name="connsiteX26" fmla="*/ 92579 w 314251"/>
              <a:gd name="connsiteY26" fmla="*/ 1228436 h 2253672"/>
              <a:gd name="connsiteX27" fmla="*/ 101815 w 314251"/>
              <a:gd name="connsiteY27" fmla="*/ 1283854 h 2253672"/>
              <a:gd name="connsiteX28" fmla="*/ 111051 w 314251"/>
              <a:gd name="connsiteY28" fmla="*/ 1311563 h 2253672"/>
              <a:gd name="connsiteX29" fmla="*/ 92579 w 314251"/>
              <a:gd name="connsiteY29" fmla="*/ 1339272 h 2253672"/>
              <a:gd name="connsiteX30" fmla="*/ 83342 w 314251"/>
              <a:gd name="connsiteY30" fmla="*/ 1376218 h 2253672"/>
              <a:gd name="connsiteX31" fmla="*/ 64870 w 314251"/>
              <a:gd name="connsiteY31" fmla="*/ 1403927 h 2253672"/>
              <a:gd name="connsiteX32" fmla="*/ 83342 w 314251"/>
              <a:gd name="connsiteY32" fmla="*/ 1496291 h 2253672"/>
              <a:gd name="connsiteX33" fmla="*/ 92579 w 314251"/>
              <a:gd name="connsiteY33" fmla="*/ 1644072 h 2253672"/>
              <a:gd name="connsiteX34" fmla="*/ 92579 w 314251"/>
              <a:gd name="connsiteY34" fmla="*/ 1708727 h 2253672"/>
              <a:gd name="connsiteX35" fmla="*/ 64870 w 314251"/>
              <a:gd name="connsiteY35" fmla="*/ 1801091 h 2253672"/>
              <a:gd name="connsiteX36" fmla="*/ 46397 w 314251"/>
              <a:gd name="connsiteY36" fmla="*/ 1856509 h 2253672"/>
              <a:gd name="connsiteX37" fmla="*/ 55633 w 314251"/>
              <a:gd name="connsiteY37" fmla="*/ 1911927 h 2253672"/>
              <a:gd name="connsiteX38" fmla="*/ 74106 w 314251"/>
              <a:gd name="connsiteY38" fmla="*/ 1939636 h 2253672"/>
              <a:gd name="connsiteX39" fmla="*/ 83342 w 314251"/>
              <a:gd name="connsiteY39" fmla="*/ 2179781 h 2253672"/>
              <a:gd name="connsiteX40" fmla="*/ 101815 w 314251"/>
              <a:gd name="connsiteY40" fmla="*/ 2235200 h 2253672"/>
              <a:gd name="connsiteX41" fmla="*/ 129524 w 314251"/>
              <a:gd name="connsiteY41" fmla="*/ 2253672 h 2253672"/>
              <a:gd name="connsiteX42" fmla="*/ 166470 w 314251"/>
              <a:gd name="connsiteY42" fmla="*/ 2244436 h 2253672"/>
              <a:gd name="connsiteX43" fmla="*/ 203415 w 314251"/>
              <a:gd name="connsiteY43" fmla="*/ 2189018 h 2253672"/>
              <a:gd name="connsiteX44" fmla="*/ 212651 w 314251"/>
              <a:gd name="connsiteY44" fmla="*/ 2115127 h 2253672"/>
              <a:gd name="connsiteX45" fmla="*/ 231124 w 314251"/>
              <a:gd name="connsiteY45" fmla="*/ 2087418 h 2253672"/>
              <a:gd name="connsiteX46" fmla="*/ 277306 w 314251"/>
              <a:gd name="connsiteY46" fmla="*/ 2032000 h 2253672"/>
              <a:gd name="connsiteX47" fmla="*/ 314251 w 314251"/>
              <a:gd name="connsiteY47" fmla="*/ 1958109 h 2253672"/>
              <a:gd name="connsiteX48" fmla="*/ 305015 w 314251"/>
              <a:gd name="connsiteY48" fmla="*/ 1921163 h 2253672"/>
              <a:gd name="connsiteX49" fmla="*/ 295779 w 314251"/>
              <a:gd name="connsiteY49" fmla="*/ 1893454 h 2253672"/>
              <a:gd name="connsiteX50" fmla="*/ 277306 w 314251"/>
              <a:gd name="connsiteY50" fmla="*/ 1819563 h 2253672"/>
              <a:gd name="connsiteX51" fmla="*/ 268070 w 314251"/>
              <a:gd name="connsiteY51" fmla="*/ 1727200 h 2253672"/>
              <a:gd name="connsiteX52" fmla="*/ 249597 w 314251"/>
              <a:gd name="connsiteY52" fmla="*/ 1671781 h 2253672"/>
              <a:gd name="connsiteX53" fmla="*/ 240360 w 314251"/>
              <a:gd name="connsiteY53" fmla="*/ 1634836 h 2253672"/>
              <a:gd name="connsiteX54" fmla="*/ 249597 w 314251"/>
              <a:gd name="connsiteY54" fmla="*/ 1524000 h 2253672"/>
              <a:gd name="connsiteX55" fmla="*/ 268070 w 314251"/>
              <a:gd name="connsiteY55" fmla="*/ 1496291 h 2253672"/>
              <a:gd name="connsiteX56" fmla="*/ 277306 w 314251"/>
              <a:gd name="connsiteY56" fmla="*/ 1468581 h 2253672"/>
              <a:gd name="connsiteX57" fmla="*/ 286542 w 314251"/>
              <a:gd name="connsiteY57" fmla="*/ 1320800 h 2253672"/>
              <a:gd name="connsiteX58" fmla="*/ 295779 w 314251"/>
              <a:gd name="connsiteY58" fmla="*/ 1293091 h 2253672"/>
              <a:gd name="connsiteX59" fmla="*/ 286542 w 314251"/>
              <a:gd name="connsiteY59" fmla="*/ 1209963 h 2253672"/>
              <a:gd name="connsiteX60" fmla="*/ 286542 w 314251"/>
              <a:gd name="connsiteY60" fmla="*/ 1071418 h 2253672"/>
              <a:gd name="connsiteX61" fmla="*/ 249597 w 314251"/>
              <a:gd name="connsiteY61" fmla="*/ 1006763 h 2253672"/>
              <a:gd name="connsiteX62" fmla="*/ 221888 w 314251"/>
              <a:gd name="connsiteY62" fmla="*/ 868218 h 2253672"/>
              <a:gd name="connsiteX63" fmla="*/ 203415 w 314251"/>
              <a:gd name="connsiteY63" fmla="*/ 794327 h 2253672"/>
              <a:gd name="connsiteX64" fmla="*/ 212651 w 314251"/>
              <a:gd name="connsiteY64" fmla="*/ 544945 h 2253672"/>
              <a:gd name="connsiteX65" fmla="*/ 231124 w 314251"/>
              <a:gd name="connsiteY65" fmla="*/ 517236 h 2253672"/>
              <a:gd name="connsiteX66" fmla="*/ 249597 w 314251"/>
              <a:gd name="connsiteY66" fmla="*/ 480291 h 2253672"/>
              <a:gd name="connsiteX67" fmla="*/ 240360 w 314251"/>
              <a:gd name="connsiteY67" fmla="*/ 323272 h 2253672"/>
              <a:gd name="connsiteX68" fmla="*/ 240360 w 314251"/>
              <a:gd name="connsiteY68" fmla="*/ 138545 h 2253672"/>
              <a:gd name="connsiteX69" fmla="*/ 194179 w 314251"/>
              <a:gd name="connsiteY69" fmla="*/ 83127 h 2253672"/>
              <a:gd name="connsiteX70" fmla="*/ 120288 w 314251"/>
              <a:gd name="connsiteY70" fmla="*/ 0 h 225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4251" h="2253672">
                <a:moveTo>
                  <a:pt x="120288" y="0"/>
                </a:moveTo>
                <a:lnTo>
                  <a:pt x="120288" y="0"/>
                </a:lnTo>
                <a:cubicBezTo>
                  <a:pt x="101815" y="24630"/>
                  <a:pt x="84366" y="50063"/>
                  <a:pt x="64870" y="73891"/>
                </a:cubicBezTo>
                <a:cubicBezTo>
                  <a:pt x="56598" y="84001"/>
                  <a:pt x="45180" y="91289"/>
                  <a:pt x="37160" y="101600"/>
                </a:cubicBezTo>
                <a:cubicBezTo>
                  <a:pt x="23530" y="119125"/>
                  <a:pt x="215" y="157018"/>
                  <a:pt x="215" y="157018"/>
                </a:cubicBezTo>
                <a:cubicBezTo>
                  <a:pt x="18688" y="169333"/>
                  <a:pt x="48612" y="172901"/>
                  <a:pt x="55633" y="193963"/>
                </a:cubicBezTo>
                <a:lnTo>
                  <a:pt x="74106" y="249381"/>
                </a:lnTo>
                <a:cubicBezTo>
                  <a:pt x="71027" y="280169"/>
                  <a:pt x="78707" y="314070"/>
                  <a:pt x="64870" y="341745"/>
                </a:cubicBezTo>
                <a:cubicBezTo>
                  <a:pt x="54941" y="361603"/>
                  <a:pt x="9451" y="378691"/>
                  <a:pt x="9451" y="378691"/>
                </a:cubicBezTo>
                <a:cubicBezTo>
                  <a:pt x="6372" y="387927"/>
                  <a:pt x="-1386" y="396797"/>
                  <a:pt x="215" y="406400"/>
                </a:cubicBezTo>
                <a:cubicBezTo>
                  <a:pt x="2040" y="417350"/>
                  <a:pt x="13181" y="424471"/>
                  <a:pt x="18688" y="434109"/>
                </a:cubicBezTo>
                <a:cubicBezTo>
                  <a:pt x="25519" y="446063"/>
                  <a:pt x="30329" y="459100"/>
                  <a:pt x="37160" y="471054"/>
                </a:cubicBezTo>
                <a:cubicBezTo>
                  <a:pt x="42667" y="480692"/>
                  <a:pt x="50668" y="488834"/>
                  <a:pt x="55633" y="498763"/>
                </a:cubicBezTo>
                <a:cubicBezTo>
                  <a:pt x="59987" y="507471"/>
                  <a:pt x="60142" y="517961"/>
                  <a:pt x="64870" y="526472"/>
                </a:cubicBezTo>
                <a:cubicBezTo>
                  <a:pt x="75652" y="545880"/>
                  <a:pt x="101815" y="581891"/>
                  <a:pt x="101815" y="581891"/>
                </a:cubicBezTo>
                <a:cubicBezTo>
                  <a:pt x="104894" y="591127"/>
                  <a:pt x="108690" y="600155"/>
                  <a:pt x="111051" y="609600"/>
                </a:cubicBezTo>
                <a:cubicBezTo>
                  <a:pt x="120058" y="645626"/>
                  <a:pt x="124309" y="683928"/>
                  <a:pt x="129524" y="720436"/>
                </a:cubicBezTo>
                <a:cubicBezTo>
                  <a:pt x="112377" y="823323"/>
                  <a:pt x="134284" y="738625"/>
                  <a:pt x="101815" y="803563"/>
                </a:cubicBezTo>
                <a:cubicBezTo>
                  <a:pt x="83850" y="839494"/>
                  <a:pt x="101088" y="826809"/>
                  <a:pt x="83342" y="868218"/>
                </a:cubicBezTo>
                <a:cubicBezTo>
                  <a:pt x="78969" y="878421"/>
                  <a:pt x="69834" y="885998"/>
                  <a:pt x="64870" y="895927"/>
                </a:cubicBezTo>
                <a:cubicBezTo>
                  <a:pt x="26634" y="972399"/>
                  <a:pt x="90095" y="871944"/>
                  <a:pt x="37160" y="951345"/>
                </a:cubicBezTo>
                <a:cubicBezTo>
                  <a:pt x="39808" y="977827"/>
                  <a:pt x="38991" y="1038133"/>
                  <a:pt x="55633" y="1071418"/>
                </a:cubicBezTo>
                <a:cubicBezTo>
                  <a:pt x="60597" y="1081347"/>
                  <a:pt x="66999" y="1090599"/>
                  <a:pt x="74106" y="1099127"/>
                </a:cubicBezTo>
                <a:cubicBezTo>
                  <a:pt x="82468" y="1109162"/>
                  <a:pt x="92579" y="1117600"/>
                  <a:pt x="101815" y="1126836"/>
                </a:cubicBezTo>
                <a:cubicBezTo>
                  <a:pt x="98736" y="1142230"/>
                  <a:pt x="98091" y="1158319"/>
                  <a:pt x="92579" y="1173018"/>
                </a:cubicBezTo>
                <a:cubicBezTo>
                  <a:pt x="88681" y="1183412"/>
                  <a:pt x="74106" y="1189626"/>
                  <a:pt x="74106" y="1200727"/>
                </a:cubicBezTo>
                <a:cubicBezTo>
                  <a:pt x="74106" y="1211828"/>
                  <a:pt x="86421" y="1219200"/>
                  <a:pt x="92579" y="1228436"/>
                </a:cubicBezTo>
                <a:cubicBezTo>
                  <a:pt x="95658" y="1246909"/>
                  <a:pt x="97753" y="1265572"/>
                  <a:pt x="101815" y="1283854"/>
                </a:cubicBezTo>
                <a:cubicBezTo>
                  <a:pt x="103927" y="1293358"/>
                  <a:pt x="112652" y="1301960"/>
                  <a:pt x="111051" y="1311563"/>
                </a:cubicBezTo>
                <a:cubicBezTo>
                  <a:pt x="109226" y="1322513"/>
                  <a:pt x="98736" y="1330036"/>
                  <a:pt x="92579" y="1339272"/>
                </a:cubicBezTo>
                <a:cubicBezTo>
                  <a:pt x="89500" y="1351587"/>
                  <a:pt x="88343" y="1364550"/>
                  <a:pt x="83342" y="1376218"/>
                </a:cubicBezTo>
                <a:cubicBezTo>
                  <a:pt x="78969" y="1386421"/>
                  <a:pt x="65975" y="1392882"/>
                  <a:pt x="64870" y="1403927"/>
                </a:cubicBezTo>
                <a:cubicBezTo>
                  <a:pt x="61605" y="1436582"/>
                  <a:pt x="73429" y="1466549"/>
                  <a:pt x="83342" y="1496291"/>
                </a:cubicBezTo>
                <a:cubicBezTo>
                  <a:pt x="86421" y="1545551"/>
                  <a:pt x="87668" y="1594960"/>
                  <a:pt x="92579" y="1644072"/>
                </a:cubicBezTo>
                <a:cubicBezTo>
                  <a:pt x="98824" y="1706521"/>
                  <a:pt x="109934" y="1656660"/>
                  <a:pt x="92579" y="1708727"/>
                </a:cubicBezTo>
                <a:cubicBezTo>
                  <a:pt x="72313" y="1850581"/>
                  <a:pt x="100241" y="1721505"/>
                  <a:pt x="64870" y="1801091"/>
                </a:cubicBezTo>
                <a:cubicBezTo>
                  <a:pt x="56962" y="1818885"/>
                  <a:pt x="46397" y="1856509"/>
                  <a:pt x="46397" y="1856509"/>
                </a:cubicBezTo>
                <a:cubicBezTo>
                  <a:pt x="49476" y="1874982"/>
                  <a:pt x="49711" y="1894161"/>
                  <a:pt x="55633" y="1911927"/>
                </a:cubicBezTo>
                <a:cubicBezTo>
                  <a:pt x="59143" y="1922458"/>
                  <a:pt x="72964" y="1928594"/>
                  <a:pt x="74106" y="1939636"/>
                </a:cubicBezTo>
                <a:cubicBezTo>
                  <a:pt x="82349" y="2019318"/>
                  <a:pt x="75865" y="2100023"/>
                  <a:pt x="83342" y="2179781"/>
                </a:cubicBezTo>
                <a:cubicBezTo>
                  <a:pt x="85160" y="2199168"/>
                  <a:pt x="85613" y="2224399"/>
                  <a:pt x="101815" y="2235200"/>
                </a:cubicBezTo>
                <a:lnTo>
                  <a:pt x="129524" y="2253672"/>
                </a:lnTo>
                <a:cubicBezTo>
                  <a:pt x="141839" y="2250593"/>
                  <a:pt x="156917" y="2252795"/>
                  <a:pt x="166470" y="2244436"/>
                </a:cubicBezTo>
                <a:cubicBezTo>
                  <a:pt x="183178" y="2229816"/>
                  <a:pt x="203415" y="2189018"/>
                  <a:pt x="203415" y="2189018"/>
                </a:cubicBezTo>
                <a:cubicBezTo>
                  <a:pt x="206494" y="2164388"/>
                  <a:pt x="206120" y="2139074"/>
                  <a:pt x="212651" y="2115127"/>
                </a:cubicBezTo>
                <a:cubicBezTo>
                  <a:pt x="215572" y="2104417"/>
                  <a:pt x="224017" y="2095946"/>
                  <a:pt x="231124" y="2087418"/>
                </a:cubicBezTo>
                <a:cubicBezTo>
                  <a:pt x="256657" y="2056779"/>
                  <a:pt x="260107" y="2066397"/>
                  <a:pt x="277306" y="2032000"/>
                </a:cubicBezTo>
                <a:cubicBezTo>
                  <a:pt x="322501" y="1941611"/>
                  <a:pt x="271452" y="2022310"/>
                  <a:pt x="314251" y="1958109"/>
                </a:cubicBezTo>
                <a:cubicBezTo>
                  <a:pt x="311172" y="1945794"/>
                  <a:pt x="308502" y="1933369"/>
                  <a:pt x="305015" y="1921163"/>
                </a:cubicBezTo>
                <a:cubicBezTo>
                  <a:pt x="302340" y="1911802"/>
                  <a:pt x="298341" y="1902847"/>
                  <a:pt x="295779" y="1893454"/>
                </a:cubicBezTo>
                <a:cubicBezTo>
                  <a:pt x="289099" y="1868960"/>
                  <a:pt x="277306" y="1819563"/>
                  <a:pt x="277306" y="1819563"/>
                </a:cubicBezTo>
                <a:cubicBezTo>
                  <a:pt x="274227" y="1788775"/>
                  <a:pt x="273772" y="1757611"/>
                  <a:pt x="268070" y="1727200"/>
                </a:cubicBezTo>
                <a:cubicBezTo>
                  <a:pt x="264482" y="1708061"/>
                  <a:pt x="255755" y="1690254"/>
                  <a:pt x="249597" y="1671781"/>
                </a:cubicBezTo>
                <a:cubicBezTo>
                  <a:pt x="245583" y="1659738"/>
                  <a:pt x="243439" y="1647151"/>
                  <a:pt x="240360" y="1634836"/>
                </a:cubicBezTo>
                <a:cubicBezTo>
                  <a:pt x="243439" y="1597891"/>
                  <a:pt x="242326" y="1560353"/>
                  <a:pt x="249597" y="1524000"/>
                </a:cubicBezTo>
                <a:cubicBezTo>
                  <a:pt x="251774" y="1513115"/>
                  <a:pt x="263106" y="1506220"/>
                  <a:pt x="268070" y="1496291"/>
                </a:cubicBezTo>
                <a:cubicBezTo>
                  <a:pt x="272424" y="1487583"/>
                  <a:pt x="274227" y="1477818"/>
                  <a:pt x="277306" y="1468581"/>
                </a:cubicBezTo>
                <a:cubicBezTo>
                  <a:pt x="280385" y="1419321"/>
                  <a:pt x="281375" y="1369885"/>
                  <a:pt x="286542" y="1320800"/>
                </a:cubicBezTo>
                <a:cubicBezTo>
                  <a:pt x="287561" y="1311117"/>
                  <a:pt x="295779" y="1302827"/>
                  <a:pt x="295779" y="1293091"/>
                </a:cubicBezTo>
                <a:cubicBezTo>
                  <a:pt x="295779" y="1265211"/>
                  <a:pt x="289621" y="1237672"/>
                  <a:pt x="286542" y="1209963"/>
                </a:cubicBezTo>
                <a:cubicBezTo>
                  <a:pt x="296933" y="1147619"/>
                  <a:pt x="302952" y="1142530"/>
                  <a:pt x="286542" y="1071418"/>
                </a:cubicBezTo>
                <a:cubicBezTo>
                  <a:pt x="282405" y="1053492"/>
                  <a:pt x="260148" y="1022589"/>
                  <a:pt x="249597" y="1006763"/>
                </a:cubicBezTo>
                <a:cubicBezTo>
                  <a:pt x="230396" y="833964"/>
                  <a:pt x="254633" y="999198"/>
                  <a:pt x="221888" y="868218"/>
                </a:cubicBezTo>
                <a:lnTo>
                  <a:pt x="203415" y="794327"/>
                </a:lnTo>
                <a:cubicBezTo>
                  <a:pt x="206494" y="711200"/>
                  <a:pt x="204374" y="627716"/>
                  <a:pt x="212651" y="544945"/>
                </a:cubicBezTo>
                <a:cubicBezTo>
                  <a:pt x="213756" y="533899"/>
                  <a:pt x="225616" y="526874"/>
                  <a:pt x="231124" y="517236"/>
                </a:cubicBezTo>
                <a:cubicBezTo>
                  <a:pt x="237955" y="505282"/>
                  <a:pt x="243439" y="492606"/>
                  <a:pt x="249597" y="480291"/>
                </a:cubicBezTo>
                <a:cubicBezTo>
                  <a:pt x="246518" y="427951"/>
                  <a:pt x="240360" y="375702"/>
                  <a:pt x="240360" y="323272"/>
                </a:cubicBezTo>
                <a:cubicBezTo>
                  <a:pt x="240360" y="275920"/>
                  <a:pt x="267999" y="193824"/>
                  <a:pt x="240360" y="138545"/>
                </a:cubicBezTo>
                <a:cubicBezTo>
                  <a:pt x="230656" y="119138"/>
                  <a:pt x="210894" y="96127"/>
                  <a:pt x="194179" y="83127"/>
                </a:cubicBezTo>
                <a:cubicBezTo>
                  <a:pt x="105617" y="14246"/>
                  <a:pt x="132603" y="13855"/>
                  <a:pt x="120288" y="0"/>
                </a:cubicBezTo>
                <a:close/>
              </a:path>
            </a:pathLst>
          </a:custGeom>
          <a:solidFill>
            <a:srgbClr val="002F57"/>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4" name="Freeform 13"/>
          <p:cNvSpPr/>
          <p:nvPr/>
        </p:nvSpPr>
        <p:spPr bwMode="auto">
          <a:xfrm>
            <a:off x="3172177" y="3121891"/>
            <a:ext cx="4101090" cy="240145"/>
          </a:xfrm>
          <a:custGeom>
            <a:avLst/>
            <a:gdLst>
              <a:gd name="connsiteX0" fmla="*/ 5132 w 4101090"/>
              <a:gd name="connsiteY0" fmla="*/ 157018 h 240145"/>
              <a:gd name="connsiteX1" fmla="*/ 5132 w 4101090"/>
              <a:gd name="connsiteY1" fmla="*/ 157018 h 240145"/>
              <a:gd name="connsiteX2" fmla="*/ 97496 w 4101090"/>
              <a:gd name="connsiteY2" fmla="*/ 129309 h 240145"/>
              <a:gd name="connsiteX3" fmla="*/ 125205 w 4101090"/>
              <a:gd name="connsiteY3" fmla="*/ 120073 h 240145"/>
              <a:gd name="connsiteX4" fmla="*/ 162150 w 4101090"/>
              <a:gd name="connsiteY4" fmla="*/ 129309 h 240145"/>
              <a:gd name="connsiteX5" fmla="*/ 402296 w 4101090"/>
              <a:gd name="connsiteY5" fmla="*/ 157018 h 240145"/>
              <a:gd name="connsiteX6" fmla="*/ 503896 w 4101090"/>
              <a:gd name="connsiteY6" fmla="*/ 138545 h 240145"/>
              <a:gd name="connsiteX7" fmla="*/ 559314 w 4101090"/>
              <a:gd name="connsiteY7" fmla="*/ 157018 h 240145"/>
              <a:gd name="connsiteX8" fmla="*/ 642441 w 4101090"/>
              <a:gd name="connsiteY8" fmla="*/ 138545 h 240145"/>
              <a:gd name="connsiteX9" fmla="*/ 688623 w 4101090"/>
              <a:gd name="connsiteY9" fmla="*/ 129309 h 240145"/>
              <a:gd name="connsiteX10" fmla="*/ 744041 w 4101090"/>
              <a:gd name="connsiteY10" fmla="*/ 92364 h 240145"/>
              <a:gd name="connsiteX11" fmla="*/ 771750 w 4101090"/>
              <a:gd name="connsiteY11" fmla="*/ 110836 h 240145"/>
              <a:gd name="connsiteX12" fmla="*/ 790223 w 4101090"/>
              <a:gd name="connsiteY12" fmla="*/ 138545 h 240145"/>
              <a:gd name="connsiteX13" fmla="*/ 919532 w 4101090"/>
              <a:gd name="connsiteY13" fmla="*/ 120073 h 240145"/>
              <a:gd name="connsiteX14" fmla="*/ 947241 w 4101090"/>
              <a:gd name="connsiteY14" fmla="*/ 138545 h 240145"/>
              <a:gd name="connsiteX15" fmla="*/ 1113496 w 4101090"/>
              <a:gd name="connsiteY15" fmla="*/ 157018 h 240145"/>
              <a:gd name="connsiteX16" fmla="*/ 1150441 w 4101090"/>
              <a:gd name="connsiteY16" fmla="*/ 147782 h 240145"/>
              <a:gd name="connsiteX17" fmla="*/ 1215096 w 4101090"/>
              <a:gd name="connsiteY17" fmla="*/ 138545 h 240145"/>
              <a:gd name="connsiteX18" fmla="*/ 1270514 w 4101090"/>
              <a:gd name="connsiteY18" fmla="*/ 120073 h 240145"/>
              <a:gd name="connsiteX19" fmla="*/ 1307459 w 4101090"/>
              <a:gd name="connsiteY19" fmla="*/ 129309 h 240145"/>
              <a:gd name="connsiteX20" fmla="*/ 1399823 w 4101090"/>
              <a:gd name="connsiteY20" fmla="*/ 120073 h 240145"/>
              <a:gd name="connsiteX21" fmla="*/ 1427532 w 4101090"/>
              <a:gd name="connsiteY21" fmla="*/ 110836 h 240145"/>
              <a:gd name="connsiteX22" fmla="*/ 1519896 w 4101090"/>
              <a:gd name="connsiteY22" fmla="*/ 92364 h 240145"/>
              <a:gd name="connsiteX23" fmla="*/ 1575314 w 4101090"/>
              <a:gd name="connsiteY23" fmla="*/ 73891 h 240145"/>
              <a:gd name="connsiteX24" fmla="*/ 1593787 w 4101090"/>
              <a:gd name="connsiteY24" fmla="*/ 101600 h 240145"/>
              <a:gd name="connsiteX25" fmla="*/ 1649205 w 4101090"/>
              <a:gd name="connsiteY25" fmla="*/ 101600 h 240145"/>
              <a:gd name="connsiteX26" fmla="*/ 1704623 w 4101090"/>
              <a:gd name="connsiteY26" fmla="*/ 92364 h 240145"/>
              <a:gd name="connsiteX27" fmla="*/ 1750805 w 4101090"/>
              <a:gd name="connsiteY27" fmla="*/ 73891 h 240145"/>
              <a:gd name="connsiteX28" fmla="*/ 1778514 w 4101090"/>
              <a:gd name="connsiteY28" fmla="*/ 55418 h 240145"/>
              <a:gd name="connsiteX29" fmla="*/ 1861641 w 4101090"/>
              <a:gd name="connsiteY29" fmla="*/ 27709 h 240145"/>
              <a:gd name="connsiteX30" fmla="*/ 1917059 w 4101090"/>
              <a:gd name="connsiteY30" fmla="*/ 9236 h 240145"/>
              <a:gd name="connsiteX31" fmla="*/ 1944768 w 4101090"/>
              <a:gd name="connsiteY31" fmla="*/ 0 h 240145"/>
              <a:gd name="connsiteX32" fmla="*/ 1990950 w 4101090"/>
              <a:gd name="connsiteY32" fmla="*/ 55418 h 240145"/>
              <a:gd name="connsiteX33" fmla="*/ 2018659 w 4101090"/>
              <a:gd name="connsiteY33" fmla="*/ 129309 h 240145"/>
              <a:gd name="connsiteX34" fmla="*/ 2055605 w 4101090"/>
              <a:gd name="connsiteY34" fmla="*/ 138545 h 240145"/>
              <a:gd name="connsiteX35" fmla="*/ 2120259 w 4101090"/>
              <a:gd name="connsiteY35" fmla="*/ 129309 h 240145"/>
              <a:gd name="connsiteX36" fmla="*/ 2194150 w 4101090"/>
              <a:gd name="connsiteY36" fmla="*/ 83127 h 240145"/>
              <a:gd name="connsiteX37" fmla="*/ 2240332 w 4101090"/>
              <a:gd name="connsiteY37" fmla="*/ 73891 h 240145"/>
              <a:gd name="connsiteX38" fmla="*/ 2295750 w 4101090"/>
              <a:gd name="connsiteY38" fmla="*/ 46182 h 240145"/>
              <a:gd name="connsiteX39" fmla="*/ 2332696 w 4101090"/>
              <a:gd name="connsiteY39" fmla="*/ 129309 h 240145"/>
              <a:gd name="connsiteX40" fmla="*/ 2360405 w 4101090"/>
              <a:gd name="connsiteY40" fmla="*/ 138545 h 240145"/>
              <a:gd name="connsiteX41" fmla="*/ 2471241 w 4101090"/>
              <a:gd name="connsiteY41" fmla="*/ 129309 h 240145"/>
              <a:gd name="connsiteX42" fmla="*/ 2508187 w 4101090"/>
              <a:gd name="connsiteY42" fmla="*/ 120073 h 240145"/>
              <a:gd name="connsiteX43" fmla="*/ 2637496 w 4101090"/>
              <a:gd name="connsiteY43" fmla="*/ 110836 h 240145"/>
              <a:gd name="connsiteX44" fmla="*/ 2665205 w 4101090"/>
              <a:gd name="connsiteY44" fmla="*/ 92364 h 240145"/>
              <a:gd name="connsiteX45" fmla="*/ 2692914 w 4101090"/>
              <a:gd name="connsiteY45" fmla="*/ 64654 h 240145"/>
              <a:gd name="connsiteX46" fmla="*/ 2720623 w 4101090"/>
              <a:gd name="connsiteY46" fmla="*/ 55418 h 240145"/>
              <a:gd name="connsiteX47" fmla="*/ 2776041 w 4101090"/>
              <a:gd name="connsiteY47" fmla="*/ 27709 h 240145"/>
              <a:gd name="connsiteX48" fmla="*/ 2794514 w 4101090"/>
              <a:gd name="connsiteY48" fmla="*/ 55418 h 240145"/>
              <a:gd name="connsiteX49" fmla="*/ 2840696 w 4101090"/>
              <a:gd name="connsiteY49" fmla="*/ 129309 h 240145"/>
              <a:gd name="connsiteX50" fmla="*/ 2933059 w 4101090"/>
              <a:gd name="connsiteY50" fmla="*/ 120073 h 240145"/>
              <a:gd name="connsiteX51" fmla="*/ 2979241 w 4101090"/>
              <a:gd name="connsiteY51" fmla="*/ 110836 h 240145"/>
              <a:gd name="connsiteX52" fmla="*/ 3099314 w 4101090"/>
              <a:gd name="connsiteY52" fmla="*/ 101600 h 240145"/>
              <a:gd name="connsiteX53" fmla="*/ 3293278 w 4101090"/>
              <a:gd name="connsiteY53" fmla="*/ 110836 h 240145"/>
              <a:gd name="connsiteX54" fmla="*/ 3302514 w 4101090"/>
              <a:gd name="connsiteY54" fmla="*/ 138545 h 240145"/>
              <a:gd name="connsiteX55" fmla="*/ 3330223 w 4101090"/>
              <a:gd name="connsiteY55" fmla="*/ 157018 h 240145"/>
              <a:gd name="connsiteX56" fmla="*/ 3468768 w 4101090"/>
              <a:gd name="connsiteY56" fmla="*/ 138545 h 240145"/>
              <a:gd name="connsiteX57" fmla="*/ 3496478 w 4101090"/>
              <a:gd name="connsiteY57" fmla="*/ 129309 h 240145"/>
              <a:gd name="connsiteX58" fmla="*/ 3607314 w 4101090"/>
              <a:gd name="connsiteY58" fmla="*/ 138545 h 240145"/>
              <a:gd name="connsiteX59" fmla="*/ 3635023 w 4101090"/>
              <a:gd name="connsiteY59" fmla="*/ 157018 h 240145"/>
              <a:gd name="connsiteX60" fmla="*/ 3764332 w 4101090"/>
              <a:gd name="connsiteY60" fmla="*/ 147782 h 240145"/>
              <a:gd name="connsiteX61" fmla="*/ 3838223 w 4101090"/>
              <a:gd name="connsiteY61" fmla="*/ 129309 h 240145"/>
              <a:gd name="connsiteX62" fmla="*/ 3902878 w 4101090"/>
              <a:gd name="connsiteY62" fmla="*/ 110836 h 240145"/>
              <a:gd name="connsiteX63" fmla="*/ 3939823 w 4101090"/>
              <a:gd name="connsiteY63" fmla="*/ 101600 h 240145"/>
              <a:gd name="connsiteX64" fmla="*/ 3967532 w 4101090"/>
              <a:gd name="connsiteY64" fmla="*/ 83127 h 240145"/>
              <a:gd name="connsiteX65" fmla="*/ 4022950 w 4101090"/>
              <a:gd name="connsiteY65" fmla="*/ 147782 h 240145"/>
              <a:gd name="connsiteX66" fmla="*/ 4059896 w 4101090"/>
              <a:gd name="connsiteY66" fmla="*/ 157018 h 240145"/>
              <a:gd name="connsiteX67" fmla="*/ 4096841 w 4101090"/>
              <a:gd name="connsiteY67" fmla="*/ 175491 h 240145"/>
              <a:gd name="connsiteX68" fmla="*/ 4041423 w 4101090"/>
              <a:gd name="connsiteY68" fmla="*/ 203200 h 240145"/>
              <a:gd name="connsiteX69" fmla="*/ 4013714 w 4101090"/>
              <a:gd name="connsiteY69" fmla="*/ 184727 h 240145"/>
              <a:gd name="connsiteX70" fmla="*/ 3810514 w 4101090"/>
              <a:gd name="connsiteY70" fmla="*/ 175491 h 240145"/>
              <a:gd name="connsiteX71" fmla="*/ 3782805 w 4101090"/>
              <a:gd name="connsiteY71" fmla="*/ 166254 h 240145"/>
              <a:gd name="connsiteX72" fmla="*/ 3607314 w 4101090"/>
              <a:gd name="connsiteY72" fmla="*/ 157018 h 240145"/>
              <a:gd name="connsiteX73" fmla="*/ 3468768 w 4101090"/>
              <a:gd name="connsiteY73" fmla="*/ 147782 h 240145"/>
              <a:gd name="connsiteX74" fmla="*/ 3330223 w 4101090"/>
              <a:gd name="connsiteY74" fmla="*/ 166254 h 240145"/>
              <a:gd name="connsiteX75" fmla="*/ 3127023 w 4101090"/>
              <a:gd name="connsiteY75" fmla="*/ 175491 h 240145"/>
              <a:gd name="connsiteX76" fmla="*/ 2960768 w 4101090"/>
              <a:gd name="connsiteY76" fmla="*/ 184727 h 240145"/>
              <a:gd name="connsiteX77" fmla="*/ 2905350 w 4101090"/>
              <a:gd name="connsiteY77" fmla="*/ 193964 h 240145"/>
              <a:gd name="connsiteX78" fmla="*/ 2406587 w 4101090"/>
              <a:gd name="connsiteY78" fmla="*/ 175491 h 240145"/>
              <a:gd name="connsiteX79" fmla="*/ 2203387 w 4101090"/>
              <a:gd name="connsiteY79" fmla="*/ 175491 h 240145"/>
              <a:gd name="connsiteX80" fmla="*/ 2101787 w 4101090"/>
              <a:gd name="connsiteY80" fmla="*/ 193964 h 240145"/>
              <a:gd name="connsiteX81" fmla="*/ 1806223 w 4101090"/>
              <a:gd name="connsiteY81" fmla="*/ 184727 h 240145"/>
              <a:gd name="connsiteX82" fmla="*/ 1658441 w 4101090"/>
              <a:gd name="connsiteY82" fmla="*/ 184727 h 240145"/>
              <a:gd name="connsiteX83" fmla="*/ 1335168 w 4101090"/>
              <a:gd name="connsiteY83" fmla="*/ 175491 h 240145"/>
              <a:gd name="connsiteX84" fmla="*/ 1196623 w 4101090"/>
              <a:gd name="connsiteY84" fmla="*/ 203200 h 240145"/>
              <a:gd name="connsiteX85" fmla="*/ 1141205 w 4101090"/>
              <a:gd name="connsiteY85" fmla="*/ 221673 h 240145"/>
              <a:gd name="connsiteX86" fmla="*/ 808696 w 4101090"/>
              <a:gd name="connsiteY86" fmla="*/ 212436 h 240145"/>
              <a:gd name="connsiteX87" fmla="*/ 780987 w 4101090"/>
              <a:gd name="connsiteY87" fmla="*/ 203200 h 240145"/>
              <a:gd name="connsiteX88" fmla="*/ 605496 w 4101090"/>
              <a:gd name="connsiteY88" fmla="*/ 230909 h 240145"/>
              <a:gd name="connsiteX89" fmla="*/ 540841 w 4101090"/>
              <a:gd name="connsiteY89" fmla="*/ 240145 h 240145"/>
              <a:gd name="connsiteX90" fmla="*/ 208332 w 4101090"/>
              <a:gd name="connsiteY90" fmla="*/ 230909 h 240145"/>
              <a:gd name="connsiteX91" fmla="*/ 180623 w 4101090"/>
              <a:gd name="connsiteY91" fmla="*/ 221673 h 240145"/>
              <a:gd name="connsiteX92" fmla="*/ 106732 w 4101090"/>
              <a:gd name="connsiteY92" fmla="*/ 212436 h 240145"/>
              <a:gd name="connsiteX93" fmla="*/ 79023 w 4101090"/>
              <a:gd name="connsiteY93" fmla="*/ 203200 h 240145"/>
              <a:gd name="connsiteX94" fmla="*/ 51314 w 4101090"/>
              <a:gd name="connsiteY94" fmla="*/ 184727 h 240145"/>
              <a:gd name="connsiteX95" fmla="*/ 5132 w 4101090"/>
              <a:gd name="connsiteY95" fmla="*/ 157018 h 24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101090" h="240145">
                <a:moveTo>
                  <a:pt x="5132" y="157018"/>
                </a:moveTo>
                <a:lnTo>
                  <a:pt x="5132" y="157018"/>
                </a:lnTo>
                <a:lnTo>
                  <a:pt x="97496" y="129309"/>
                </a:lnTo>
                <a:cubicBezTo>
                  <a:pt x="106801" y="126446"/>
                  <a:pt x="115469" y="120073"/>
                  <a:pt x="125205" y="120073"/>
                </a:cubicBezTo>
                <a:cubicBezTo>
                  <a:pt x="137899" y="120073"/>
                  <a:pt x="149835" y="126230"/>
                  <a:pt x="162150" y="129309"/>
                </a:cubicBezTo>
                <a:cubicBezTo>
                  <a:pt x="268866" y="200453"/>
                  <a:pt x="195394" y="167363"/>
                  <a:pt x="402296" y="157018"/>
                </a:cubicBezTo>
                <a:cubicBezTo>
                  <a:pt x="437649" y="145234"/>
                  <a:pt x="460894" y="135474"/>
                  <a:pt x="503896" y="138545"/>
                </a:cubicBezTo>
                <a:cubicBezTo>
                  <a:pt x="523318" y="139932"/>
                  <a:pt x="559314" y="157018"/>
                  <a:pt x="559314" y="157018"/>
                </a:cubicBezTo>
                <a:lnTo>
                  <a:pt x="642441" y="138545"/>
                </a:lnTo>
                <a:cubicBezTo>
                  <a:pt x="657791" y="135256"/>
                  <a:pt x="674331" y="135805"/>
                  <a:pt x="688623" y="129309"/>
                </a:cubicBezTo>
                <a:cubicBezTo>
                  <a:pt x="708834" y="120122"/>
                  <a:pt x="744041" y="92364"/>
                  <a:pt x="744041" y="92364"/>
                </a:cubicBezTo>
                <a:cubicBezTo>
                  <a:pt x="753277" y="98521"/>
                  <a:pt x="763901" y="102987"/>
                  <a:pt x="771750" y="110836"/>
                </a:cubicBezTo>
                <a:cubicBezTo>
                  <a:pt x="779600" y="118685"/>
                  <a:pt x="779338" y="136368"/>
                  <a:pt x="790223" y="138545"/>
                </a:cubicBezTo>
                <a:cubicBezTo>
                  <a:pt x="800731" y="140647"/>
                  <a:pt x="901470" y="123083"/>
                  <a:pt x="919532" y="120073"/>
                </a:cubicBezTo>
                <a:cubicBezTo>
                  <a:pt x="928768" y="126230"/>
                  <a:pt x="939392" y="130696"/>
                  <a:pt x="947241" y="138545"/>
                </a:cubicBezTo>
                <a:cubicBezTo>
                  <a:pt x="1014670" y="205973"/>
                  <a:pt x="858696" y="172942"/>
                  <a:pt x="1113496" y="157018"/>
                </a:cubicBezTo>
                <a:cubicBezTo>
                  <a:pt x="1125811" y="153939"/>
                  <a:pt x="1137952" y="150053"/>
                  <a:pt x="1150441" y="147782"/>
                </a:cubicBezTo>
                <a:cubicBezTo>
                  <a:pt x="1171860" y="143888"/>
                  <a:pt x="1193883" y="143440"/>
                  <a:pt x="1215096" y="138545"/>
                </a:cubicBezTo>
                <a:cubicBezTo>
                  <a:pt x="1234069" y="134167"/>
                  <a:pt x="1270514" y="120073"/>
                  <a:pt x="1270514" y="120073"/>
                </a:cubicBezTo>
                <a:cubicBezTo>
                  <a:pt x="1354595" y="64018"/>
                  <a:pt x="1252376" y="119294"/>
                  <a:pt x="1307459" y="129309"/>
                </a:cubicBezTo>
                <a:cubicBezTo>
                  <a:pt x="1337901" y="134844"/>
                  <a:pt x="1369035" y="123152"/>
                  <a:pt x="1399823" y="120073"/>
                </a:cubicBezTo>
                <a:cubicBezTo>
                  <a:pt x="1409059" y="116994"/>
                  <a:pt x="1418028" y="112948"/>
                  <a:pt x="1427532" y="110836"/>
                </a:cubicBezTo>
                <a:cubicBezTo>
                  <a:pt x="1491727" y="96570"/>
                  <a:pt x="1467320" y="108137"/>
                  <a:pt x="1519896" y="92364"/>
                </a:cubicBezTo>
                <a:cubicBezTo>
                  <a:pt x="1538547" y="86769"/>
                  <a:pt x="1575314" y="73891"/>
                  <a:pt x="1575314" y="73891"/>
                </a:cubicBezTo>
                <a:cubicBezTo>
                  <a:pt x="1581472" y="83127"/>
                  <a:pt x="1585119" y="94665"/>
                  <a:pt x="1593787" y="101600"/>
                </a:cubicBezTo>
                <a:cubicBezTo>
                  <a:pt x="1617881" y="120875"/>
                  <a:pt x="1625111" y="106954"/>
                  <a:pt x="1649205" y="101600"/>
                </a:cubicBezTo>
                <a:cubicBezTo>
                  <a:pt x="1667487" y="97538"/>
                  <a:pt x="1686150" y="95443"/>
                  <a:pt x="1704623" y="92364"/>
                </a:cubicBezTo>
                <a:cubicBezTo>
                  <a:pt x="1720017" y="86206"/>
                  <a:pt x="1735976" y="81306"/>
                  <a:pt x="1750805" y="73891"/>
                </a:cubicBezTo>
                <a:cubicBezTo>
                  <a:pt x="1760734" y="68927"/>
                  <a:pt x="1768370" y="59927"/>
                  <a:pt x="1778514" y="55418"/>
                </a:cubicBezTo>
                <a:cubicBezTo>
                  <a:pt x="1778524" y="55413"/>
                  <a:pt x="1847781" y="32329"/>
                  <a:pt x="1861641" y="27709"/>
                </a:cubicBezTo>
                <a:lnTo>
                  <a:pt x="1917059" y="9236"/>
                </a:lnTo>
                <a:lnTo>
                  <a:pt x="1944768" y="0"/>
                </a:lnTo>
                <a:cubicBezTo>
                  <a:pt x="1977636" y="21912"/>
                  <a:pt x="1975325" y="13751"/>
                  <a:pt x="1990950" y="55418"/>
                </a:cubicBezTo>
                <a:cubicBezTo>
                  <a:pt x="1998502" y="75557"/>
                  <a:pt x="1999960" y="113726"/>
                  <a:pt x="2018659" y="129309"/>
                </a:cubicBezTo>
                <a:cubicBezTo>
                  <a:pt x="2028411" y="137436"/>
                  <a:pt x="2043290" y="135466"/>
                  <a:pt x="2055605" y="138545"/>
                </a:cubicBezTo>
                <a:cubicBezTo>
                  <a:pt x="2077156" y="135466"/>
                  <a:pt x="2099256" y="135037"/>
                  <a:pt x="2120259" y="129309"/>
                </a:cubicBezTo>
                <a:cubicBezTo>
                  <a:pt x="2180187" y="112965"/>
                  <a:pt x="2135889" y="109020"/>
                  <a:pt x="2194150" y="83127"/>
                </a:cubicBezTo>
                <a:cubicBezTo>
                  <a:pt x="2208496" y="76751"/>
                  <a:pt x="2224938" y="76970"/>
                  <a:pt x="2240332" y="73891"/>
                </a:cubicBezTo>
                <a:cubicBezTo>
                  <a:pt x="2241262" y="73271"/>
                  <a:pt x="2288101" y="38533"/>
                  <a:pt x="2295750" y="46182"/>
                </a:cubicBezTo>
                <a:cubicBezTo>
                  <a:pt x="2357837" y="108269"/>
                  <a:pt x="2280559" y="87600"/>
                  <a:pt x="2332696" y="129309"/>
                </a:cubicBezTo>
                <a:cubicBezTo>
                  <a:pt x="2340299" y="135391"/>
                  <a:pt x="2351169" y="135466"/>
                  <a:pt x="2360405" y="138545"/>
                </a:cubicBezTo>
                <a:cubicBezTo>
                  <a:pt x="2397350" y="135466"/>
                  <a:pt x="2434454" y="133907"/>
                  <a:pt x="2471241" y="129309"/>
                </a:cubicBezTo>
                <a:cubicBezTo>
                  <a:pt x="2483837" y="127735"/>
                  <a:pt x="2495570" y="121475"/>
                  <a:pt x="2508187" y="120073"/>
                </a:cubicBezTo>
                <a:cubicBezTo>
                  <a:pt x="2551136" y="115301"/>
                  <a:pt x="2594393" y="113915"/>
                  <a:pt x="2637496" y="110836"/>
                </a:cubicBezTo>
                <a:cubicBezTo>
                  <a:pt x="2646732" y="104679"/>
                  <a:pt x="2656677" y="99470"/>
                  <a:pt x="2665205" y="92364"/>
                </a:cubicBezTo>
                <a:cubicBezTo>
                  <a:pt x="2675240" y="84002"/>
                  <a:pt x="2682046" y="71900"/>
                  <a:pt x="2692914" y="64654"/>
                </a:cubicBezTo>
                <a:cubicBezTo>
                  <a:pt x="2701015" y="59253"/>
                  <a:pt x="2711387" y="58497"/>
                  <a:pt x="2720623" y="55418"/>
                </a:cubicBezTo>
                <a:cubicBezTo>
                  <a:pt x="2726458" y="51528"/>
                  <a:pt x="2764090" y="22929"/>
                  <a:pt x="2776041" y="27709"/>
                </a:cubicBezTo>
                <a:cubicBezTo>
                  <a:pt x="2786348" y="31832"/>
                  <a:pt x="2788356" y="46182"/>
                  <a:pt x="2794514" y="55418"/>
                </a:cubicBezTo>
                <a:cubicBezTo>
                  <a:pt x="2816497" y="121367"/>
                  <a:pt x="2796785" y="100035"/>
                  <a:pt x="2840696" y="129309"/>
                </a:cubicBezTo>
                <a:cubicBezTo>
                  <a:pt x="2871484" y="126230"/>
                  <a:pt x="2902389" y="124162"/>
                  <a:pt x="2933059" y="120073"/>
                </a:cubicBezTo>
                <a:cubicBezTo>
                  <a:pt x="2948620" y="117998"/>
                  <a:pt x="2963638" y="112570"/>
                  <a:pt x="2979241" y="110836"/>
                </a:cubicBezTo>
                <a:cubicBezTo>
                  <a:pt x="3019138" y="106403"/>
                  <a:pt x="3059290" y="104679"/>
                  <a:pt x="3099314" y="101600"/>
                </a:cubicBezTo>
                <a:cubicBezTo>
                  <a:pt x="3163969" y="104679"/>
                  <a:pt x="3229594" y="99257"/>
                  <a:pt x="3293278" y="110836"/>
                </a:cubicBezTo>
                <a:cubicBezTo>
                  <a:pt x="3302857" y="112578"/>
                  <a:pt x="3296432" y="130942"/>
                  <a:pt x="3302514" y="138545"/>
                </a:cubicBezTo>
                <a:cubicBezTo>
                  <a:pt x="3309449" y="147213"/>
                  <a:pt x="3320987" y="150860"/>
                  <a:pt x="3330223" y="157018"/>
                </a:cubicBezTo>
                <a:cubicBezTo>
                  <a:pt x="3387950" y="151246"/>
                  <a:pt x="3417745" y="151301"/>
                  <a:pt x="3468768" y="138545"/>
                </a:cubicBezTo>
                <a:cubicBezTo>
                  <a:pt x="3478214" y="136184"/>
                  <a:pt x="3487241" y="132388"/>
                  <a:pt x="3496478" y="129309"/>
                </a:cubicBezTo>
                <a:cubicBezTo>
                  <a:pt x="3533423" y="132388"/>
                  <a:pt x="3570961" y="131274"/>
                  <a:pt x="3607314" y="138545"/>
                </a:cubicBezTo>
                <a:cubicBezTo>
                  <a:pt x="3618199" y="140722"/>
                  <a:pt x="3623941" y="156366"/>
                  <a:pt x="3635023" y="157018"/>
                </a:cubicBezTo>
                <a:cubicBezTo>
                  <a:pt x="3678161" y="159556"/>
                  <a:pt x="3721229" y="150861"/>
                  <a:pt x="3764332" y="147782"/>
                </a:cubicBezTo>
                <a:cubicBezTo>
                  <a:pt x="3813845" y="131277"/>
                  <a:pt x="3771351" y="144169"/>
                  <a:pt x="3838223" y="129309"/>
                </a:cubicBezTo>
                <a:cubicBezTo>
                  <a:pt x="3903193" y="114872"/>
                  <a:pt x="3848875" y="126266"/>
                  <a:pt x="3902878" y="110836"/>
                </a:cubicBezTo>
                <a:cubicBezTo>
                  <a:pt x="3915084" y="107349"/>
                  <a:pt x="3927508" y="104679"/>
                  <a:pt x="3939823" y="101600"/>
                </a:cubicBezTo>
                <a:cubicBezTo>
                  <a:pt x="3949059" y="95442"/>
                  <a:pt x="3956543" y="84697"/>
                  <a:pt x="3967532" y="83127"/>
                </a:cubicBezTo>
                <a:cubicBezTo>
                  <a:pt x="4016389" y="76148"/>
                  <a:pt x="4011170" y="112439"/>
                  <a:pt x="4022950" y="147782"/>
                </a:cubicBezTo>
                <a:cubicBezTo>
                  <a:pt x="4026964" y="159825"/>
                  <a:pt x="4047581" y="153939"/>
                  <a:pt x="4059896" y="157018"/>
                </a:cubicBezTo>
                <a:cubicBezTo>
                  <a:pt x="4065580" y="155123"/>
                  <a:pt x="4115787" y="128126"/>
                  <a:pt x="4096841" y="175491"/>
                </a:cubicBezTo>
                <a:cubicBezTo>
                  <a:pt x="4091331" y="189265"/>
                  <a:pt x="4053088" y="199312"/>
                  <a:pt x="4041423" y="203200"/>
                </a:cubicBezTo>
                <a:cubicBezTo>
                  <a:pt x="4032187" y="197042"/>
                  <a:pt x="4024736" y="186050"/>
                  <a:pt x="4013714" y="184727"/>
                </a:cubicBezTo>
                <a:cubicBezTo>
                  <a:pt x="3946394" y="176649"/>
                  <a:pt x="3878101" y="180898"/>
                  <a:pt x="3810514" y="175491"/>
                </a:cubicBezTo>
                <a:cubicBezTo>
                  <a:pt x="3800809" y="174715"/>
                  <a:pt x="3792501" y="167135"/>
                  <a:pt x="3782805" y="166254"/>
                </a:cubicBezTo>
                <a:cubicBezTo>
                  <a:pt x="3724468" y="160951"/>
                  <a:pt x="3665811" y="160097"/>
                  <a:pt x="3607314" y="157018"/>
                </a:cubicBezTo>
                <a:cubicBezTo>
                  <a:pt x="3525447" y="129728"/>
                  <a:pt x="3571249" y="136395"/>
                  <a:pt x="3468768" y="147782"/>
                </a:cubicBezTo>
                <a:cubicBezTo>
                  <a:pt x="3408714" y="167799"/>
                  <a:pt x="3440000" y="159796"/>
                  <a:pt x="3330223" y="166254"/>
                </a:cubicBezTo>
                <a:cubicBezTo>
                  <a:pt x="3262537" y="170236"/>
                  <a:pt x="3194742" y="172105"/>
                  <a:pt x="3127023" y="175491"/>
                </a:cubicBezTo>
                <a:lnTo>
                  <a:pt x="2960768" y="184727"/>
                </a:lnTo>
                <a:cubicBezTo>
                  <a:pt x="2942295" y="187806"/>
                  <a:pt x="2924078" y="193964"/>
                  <a:pt x="2905350" y="193964"/>
                </a:cubicBezTo>
                <a:cubicBezTo>
                  <a:pt x="2501046" y="193964"/>
                  <a:pt x="2600489" y="207807"/>
                  <a:pt x="2406587" y="175491"/>
                </a:cubicBezTo>
                <a:cubicBezTo>
                  <a:pt x="2325344" y="148408"/>
                  <a:pt x="2376339" y="161655"/>
                  <a:pt x="2203387" y="175491"/>
                </a:cubicBezTo>
                <a:cubicBezTo>
                  <a:pt x="2183679" y="177068"/>
                  <a:pt x="2123417" y="189638"/>
                  <a:pt x="2101787" y="193964"/>
                </a:cubicBezTo>
                <a:cubicBezTo>
                  <a:pt x="2003266" y="190885"/>
                  <a:pt x="1904649" y="190047"/>
                  <a:pt x="1806223" y="184727"/>
                </a:cubicBezTo>
                <a:cubicBezTo>
                  <a:pt x="1646631" y="176100"/>
                  <a:pt x="1949107" y="158304"/>
                  <a:pt x="1658441" y="184727"/>
                </a:cubicBezTo>
                <a:cubicBezTo>
                  <a:pt x="1550683" y="181648"/>
                  <a:pt x="1442970" y="175491"/>
                  <a:pt x="1335168" y="175491"/>
                </a:cubicBezTo>
                <a:cubicBezTo>
                  <a:pt x="1204468" y="175491"/>
                  <a:pt x="1270214" y="173763"/>
                  <a:pt x="1196623" y="203200"/>
                </a:cubicBezTo>
                <a:cubicBezTo>
                  <a:pt x="1178544" y="210432"/>
                  <a:pt x="1141205" y="221673"/>
                  <a:pt x="1141205" y="221673"/>
                </a:cubicBezTo>
                <a:cubicBezTo>
                  <a:pt x="1030369" y="218594"/>
                  <a:pt x="919430" y="218115"/>
                  <a:pt x="808696" y="212436"/>
                </a:cubicBezTo>
                <a:cubicBezTo>
                  <a:pt x="798973" y="211937"/>
                  <a:pt x="790723" y="203200"/>
                  <a:pt x="780987" y="203200"/>
                </a:cubicBezTo>
                <a:cubicBezTo>
                  <a:pt x="713053" y="203200"/>
                  <a:pt x="672944" y="221274"/>
                  <a:pt x="605496" y="230909"/>
                </a:cubicBezTo>
                <a:lnTo>
                  <a:pt x="540841" y="240145"/>
                </a:lnTo>
                <a:cubicBezTo>
                  <a:pt x="430005" y="237066"/>
                  <a:pt x="319066" y="236587"/>
                  <a:pt x="208332" y="230909"/>
                </a:cubicBezTo>
                <a:cubicBezTo>
                  <a:pt x="198609" y="230410"/>
                  <a:pt x="190202" y="223415"/>
                  <a:pt x="180623" y="221673"/>
                </a:cubicBezTo>
                <a:cubicBezTo>
                  <a:pt x="156201" y="217233"/>
                  <a:pt x="131362" y="215515"/>
                  <a:pt x="106732" y="212436"/>
                </a:cubicBezTo>
                <a:cubicBezTo>
                  <a:pt x="97496" y="209357"/>
                  <a:pt x="87731" y="207554"/>
                  <a:pt x="79023" y="203200"/>
                </a:cubicBezTo>
                <a:cubicBezTo>
                  <a:pt x="69094" y="198236"/>
                  <a:pt x="61458" y="189236"/>
                  <a:pt x="51314" y="184727"/>
                </a:cubicBezTo>
                <a:cubicBezTo>
                  <a:pt x="-7025" y="158798"/>
                  <a:pt x="-4104" y="186751"/>
                  <a:pt x="5132" y="157018"/>
                </a:cubicBezTo>
                <a:close/>
              </a:path>
            </a:pathLst>
          </a:custGeom>
          <a:solidFill>
            <a:srgbClr val="002F57"/>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grpSp>
        <p:nvGrpSpPr>
          <p:cNvPr id="20" name="Group 19"/>
          <p:cNvGrpSpPr/>
          <p:nvPr/>
        </p:nvGrpSpPr>
        <p:grpSpPr>
          <a:xfrm>
            <a:off x="3883780" y="3471302"/>
            <a:ext cx="4147394" cy="2256059"/>
            <a:chOff x="4091442" y="3267286"/>
            <a:chExt cx="4147394" cy="2256059"/>
          </a:xfrm>
        </p:grpSpPr>
        <p:pic>
          <p:nvPicPr>
            <p:cNvPr id="8" name="Picture 7"/>
            <p:cNvPicPr/>
            <p:nvPr/>
          </p:nvPicPr>
          <p:blipFill rotWithShape="1">
            <a:blip r:embed="rId3"/>
            <a:srcRect l="33833" t="39880" r="22575" b="39814"/>
            <a:stretch/>
          </p:blipFill>
          <p:spPr bwMode="auto">
            <a:xfrm>
              <a:off x="4304145" y="3380509"/>
              <a:ext cx="3934691" cy="2142836"/>
            </a:xfrm>
            <a:prstGeom prst="rect">
              <a:avLst/>
            </a:prstGeom>
            <a:ln>
              <a:noFill/>
            </a:ln>
            <a:extLst>
              <a:ext uri="{53640926-AAD7-44D8-BBD7-CCE9431645EC}">
                <a14:shadowObscured xmlns:a14="http://schemas.microsoft.com/office/drawing/2010/main"/>
              </a:ext>
            </a:extLst>
          </p:spPr>
        </p:pic>
        <p:sp>
          <p:nvSpPr>
            <p:cNvPr id="16" name="Freeform 15"/>
            <p:cNvSpPr/>
            <p:nvPr/>
          </p:nvSpPr>
          <p:spPr bwMode="auto">
            <a:xfrm>
              <a:off x="4091442" y="3380509"/>
              <a:ext cx="392435" cy="2124364"/>
            </a:xfrm>
            <a:custGeom>
              <a:avLst/>
              <a:gdLst>
                <a:gd name="connsiteX0" fmla="*/ 203467 w 392435"/>
                <a:gd name="connsiteY0" fmla="*/ 0 h 2124364"/>
                <a:gd name="connsiteX1" fmla="*/ 203467 w 392435"/>
                <a:gd name="connsiteY1" fmla="*/ 0 h 2124364"/>
                <a:gd name="connsiteX2" fmla="*/ 268122 w 392435"/>
                <a:gd name="connsiteY2" fmla="*/ 55418 h 2124364"/>
                <a:gd name="connsiteX3" fmla="*/ 305067 w 392435"/>
                <a:gd name="connsiteY3" fmla="*/ 92364 h 2124364"/>
                <a:gd name="connsiteX4" fmla="*/ 277358 w 392435"/>
                <a:gd name="connsiteY4" fmla="*/ 101600 h 2124364"/>
                <a:gd name="connsiteX5" fmla="*/ 221940 w 392435"/>
                <a:gd name="connsiteY5" fmla="*/ 138546 h 2124364"/>
                <a:gd name="connsiteX6" fmla="*/ 231176 w 392435"/>
                <a:gd name="connsiteY6" fmla="*/ 166255 h 2124364"/>
                <a:gd name="connsiteX7" fmla="*/ 258885 w 392435"/>
                <a:gd name="connsiteY7" fmla="*/ 184727 h 2124364"/>
                <a:gd name="connsiteX8" fmla="*/ 231176 w 392435"/>
                <a:gd name="connsiteY8" fmla="*/ 249382 h 2124364"/>
                <a:gd name="connsiteX9" fmla="*/ 240413 w 392435"/>
                <a:gd name="connsiteY9" fmla="*/ 277091 h 2124364"/>
                <a:gd name="connsiteX10" fmla="*/ 258885 w 392435"/>
                <a:gd name="connsiteY10" fmla="*/ 304800 h 2124364"/>
                <a:gd name="connsiteX11" fmla="*/ 231176 w 392435"/>
                <a:gd name="connsiteY11" fmla="*/ 360218 h 2124364"/>
                <a:gd name="connsiteX12" fmla="*/ 221940 w 392435"/>
                <a:gd name="connsiteY12" fmla="*/ 387927 h 2124364"/>
                <a:gd name="connsiteX13" fmla="*/ 249649 w 392435"/>
                <a:gd name="connsiteY13" fmla="*/ 406400 h 2124364"/>
                <a:gd name="connsiteX14" fmla="*/ 277358 w 392435"/>
                <a:gd name="connsiteY14" fmla="*/ 434109 h 2124364"/>
                <a:gd name="connsiteX15" fmla="*/ 332776 w 392435"/>
                <a:gd name="connsiteY15" fmla="*/ 461818 h 2124364"/>
                <a:gd name="connsiteX16" fmla="*/ 295831 w 392435"/>
                <a:gd name="connsiteY16" fmla="*/ 517236 h 2124364"/>
                <a:gd name="connsiteX17" fmla="*/ 258885 w 392435"/>
                <a:gd name="connsiteY17" fmla="*/ 572655 h 2124364"/>
                <a:gd name="connsiteX18" fmla="*/ 268122 w 392435"/>
                <a:gd name="connsiteY18" fmla="*/ 609600 h 2124364"/>
                <a:gd name="connsiteX19" fmla="*/ 295831 w 392435"/>
                <a:gd name="connsiteY19" fmla="*/ 618836 h 2124364"/>
                <a:gd name="connsiteX20" fmla="*/ 323540 w 392435"/>
                <a:gd name="connsiteY20" fmla="*/ 646546 h 2124364"/>
                <a:gd name="connsiteX21" fmla="*/ 323540 w 392435"/>
                <a:gd name="connsiteY21" fmla="*/ 729673 h 2124364"/>
                <a:gd name="connsiteX22" fmla="*/ 295831 w 392435"/>
                <a:gd name="connsiteY22" fmla="*/ 757382 h 2124364"/>
                <a:gd name="connsiteX23" fmla="*/ 258885 w 392435"/>
                <a:gd name="connsiteY23" fmla="*/ 840509 h 2124364"/>
                <a:gd name="connsiteX24" fmla="*/ 249649 w 392435"/>
                <a:gd name="connsiteY24" fmla="*/ 877455 h 2124364"/>
                <a:gd name="connsiteX25" fmla="*/ 221940 w 392435"/>
                <a:gd name="connsiteY25" fmla="*/ 905164 h 2124364"/>
                <a:gd name="connsiteX26" fmla="*/ 203467 w 392435"/>
                <a:gd name="connsiteY26" fmla="*/ 932873 h 2124364"/>
                <a:gd name="connsiteX27" fmla="*/ 212703 w 392435"/>
                <a:gd name="connsiteY27" fmla="*/ 979055 h 2124364"/>
                <a:gd name="connsiteX28" fmla="*/ 249649 w 392435"/>
                <a:gd name="connsiteY28" fmla="*/ 1034473 h 2124364"/>
                <a:gd name="connsiteX29" fmla="*/ 268122 w 392435"/>
                <a:gd name="connsiteY29" fmla="*/ 1071418 h 2124364"/>
                <a:gd name="connsiteX30" fmla="*/ 286594 w 392435"/>
                <a:gd name="connsiteY30" fmla="*/ 1099127 h 2124364"/>
                <a:gd name="connsiteX31" fmla="*/ 295831 w 392435"/>
                <a:gd name="connsiteY31" fmla="*/ 1126836 h 2124364"/>
                <a:gd name="connsiteX32" fmla="*/ 286594 w 392435"/>
                <a:gd name="connsiteY32" fmla="*/ 1173018 h 2124364"/>
                <a:gd name="connsiteX33" fmla="*/ 249649 w 392435"/>
                <a:gd name="connsiteY33" fmla="*/ 1237673 h 2124364"/>
                <a:gd name="connsiteX34" fmla="*/ 258885 w 392435"/>
                <a:gd name="connsiteY34" fmla="*/ 1348509 h 2124364"/>
                <a:gd name="connsiteX35" fmla="*/ 249649 w 392435"/>
                <a:gd name="connsiteY35" fmla="*/ 1376218 h 2124364"/>
                <a:gd name="connsiteX36" fmla="*/ 258885 w 392435"/>
                <a:gd name="connsiteY36" fmla="*/ 1440873 h 2124364"/>
                <a:gd name="connsiteX37" fmla="*/ 277358 w 392435"/>
                <a:gd name="connsiteY37" fmla="*/ 1468582 h 2124364"/>
                <a:gd name="connsiteX38" fmla="*/ 249649 w 392435"/>
                <a:gd name="connsiteY38" fmla="*/ 1533236 h 2124364"/>
                <a:gd name="connsiteX39" fmla="*/ 286594 w 392435"/>
                <a:gd name="connsiteY39" fmla="*/ 1607127 h 2124364"/>
                <a:gd name="connsiteX40" fmla="*/ 295831 w 392435"/>
                <a:gd name="connsiteY40" fmla="*/ 1644073 h 2124364"/>
                <a:gd name="connsiteX41" fmla="*/ 323540 w 392435"/>
                <a:gd name="connsiteY41" fmla="*/ 1671782 h 2124364"/>
                <a:gd name="connsiteX42" fmla="*/ 360485 w 392435"/>
                <a:gd name="connsiteY42" fmla="*/ 1727200 h 2124364"/>
                <a:gd name="connsiteX43" fmla="*/ 378958 w 392435"/>
                <a:gd name="connsiteY43" fmla="*/ 1754909 h 2124364"/>
                <a:gd name="connsiteX44" fmla="*/ 378958 w 392435"/>
                <a:gd name="connsiteY44" fmla="*/ 1856509 h 2124364"/>
                <a:gd name="connsiteX45" fmla="*/ 323540 w 392435"/>
                <a:gd name="connsiteY45" fmla="*/ 1911927 h 2124364"/>
                <a:gd name="connsiteX46" fmla="*/ 295831 w 392435"/>
                <a:gd name="connsiteY46" fmla="*/ 2004291 h 2124364"/>
                <a:gd name="connsiteX47" fmla="*/ 268122 w 392435"/>
                <a:gd name="connsiteY47" fmla="*/ 2022764 h 2124364"/>
                <a:gd name="connsiteX48" fmla="*/ 249649 w 392435"/>
                <a:gd name="connsiteY48" fmla="*/ 2078182 h 2124364"/>
                <a:gd name="connsiteX49" fmla="*/ 184994 w 392435"/>
                <a:gd name="connsiteY49" fmla="*/ 2115127 h 2124364"/>
                <a:gd name="connsiteX50" fmla="*/ 148049 w 392435"/>
                <a:gd name="connsiteY50" fmla="*/ 2124364 h 2124364"/>
                <a:gd name="connsiteX51" fmla="*/ 101867 w 392435"/>
                <a:gd name="connsiteY51" fmla="*/ 2068946 h 2124364"/>
                <a:gd name="connsiteX52" fmla="*/ 74158 w 392435"/>
                <a:gd name="connsiteY52" fmla="*/ 2041236 h 2124364"/>
                <a:gd name="connsiteX53" fmla="*/ 55685 w 392435"/>
                <a:gd name="connsiteY53" fmla="*/ 2013527 h 2124364"/>
                <a:gd name="connsiteX54" fmla="*/ 64922 w 392435"/>
                <a:gd name="connsiteY54" fmla="*/ 1930400 h 2124364"/>
                <a:gd name="connsiteX55" fmla="*/ 101867 w 392435"/>
                <a:gd name="connsiteY55" fmla="*/ 1874982 h 2124364"/>
                <a:gd name="connsiteX56" fmla="*/ 148049 w 392435"/>
                <a:gd name="connsiteY56" fmla="*/ 1828800 h 2124364"/>
                <a:gd name="connsiteX57" fmla="*/ 157285 w 392435"/>
                <a:gd name="connsiteY57" fmla="*/ 1801091 h 2124364"/>
                <a:gd name="connsiteX58" fmla="*/ 148049 w 392435"/>
                <a:gd name="connsiteY58" fmla="*/ 1773382 h 2124364"/>
                <a:gd name="connsiteX59" fmla="*/ 184994 w 392435"/>
                <a:gd name="connsiteY59" fmla="*/ 1690255 h 2124364"/>
                <a:gd name="connsiteX60" fmla="*/ 157285 w 392435"/>
                <a:gd name="connsiteY60" fmla="*/ 1681018 h 2124364"/>
                <a:gd name="connsiteX61" fmla="*/ 166522 w 392435"/>
                <a:gd name="connsiteY61" fmla="*/ 1597891 h 2124364"/>
                <a:gd name="connsiteX62" fmla="*/ 175758 w 392435"/>
                <a:gd name="connsiteY62" fmla="*/ 1570182 h 2124364"/>
                <a:gd name="connsiteX63" fmla="*/ 166522 w 392435"/>
                <a:gd name="connsiteY63" fmla="*/ 1514764 h 2124364"/>
                <a:gd name="connsiteX64" fmla="*/ 148049 w 392435"/>
                <a:gd name="connsiteY64" fmla="*/ 1487055 h 2124364"/>
                <a:gd name="connsiteX65" fmla="*/ 157285 w 392435"/>
                <a:gd name="connsiteY65" fmla="*/ 1431636 h 2124364"/>
                <a:gd name="connsiteX66" fmla="*/ 184994 w 392435"/>
                <a:gd name="connsiteY66" fmla="*/ 1366982 h 2124364"/>
                <a:gd name="connsiteX67" fmla="*/ 175758 w 392435"/>
                <a:gd name="connsiteY67" fmla="*/ 1320800 h 2124364"/>
                <a:gd name="connsiteX68" fmla="*/ 148049 w 392435"/>
                <a:gd name="connsiteY68" fmla="*/ 1311564 h 2124364"/>
                <a:gd name="connsiteX69" fmla="*/ 157285 w 392435"/>
                <a:gd name="connsiteY69" fmla="*/ 1256146 h 2124364"/>
                <a:gd name="connsiteX70" fmla="*/ 184994 w 392435"/>
                <a:gd name="connsiteY70" fmla="*/ 1182255 h 2124364"/>
                <a:gd name="connsiteX71" fmla="*/ 166522 w 392435"/>
                <a:gd name="connsiteY71" fmla="*/ 1080655 h 2124364"/>
                <a:gd name="connsiteX72" fmla="*/ 129576 w 392435"/>
                <a:gd name="connsiteY72" fmla="*/ 1062182 h 2124364"/>
                <a:gd name="connsiteX73" fmla="*/ 111103 w 392435"/>
                <a:gd name="connsiteY73" fmla="*/ 1034473 h 2124364"/>
                <a:gd name="connsiteX74" fmla="*/ 120340 w 392435"/>
                <a:gd name="connsiteY74" fmla="*/ 988291 h 2124364"/>
                <a:gd name="connsiteX75" fmla="*/ 111103 w 392435"/>
                <a:gd name="connsiteY75" fmla="*/ 951346 h 2124364"/>
                <a:gd name="connsiteX76" fmla="*/ 27976 w 392435"/>
                <a:gd name="connsiteY76" fmla="*/ 905164 h 2124364"/>
                <a:gd name="connsiteX77" fmla="*/ 267 w 392435"/>
                <a:gd name="connsiteY77" fmla="*/ 886691 h 2124364"/>
                <a:gd name="connsiteX78" fmla="*/ 37213 w 392435"/>
                <a:gd name="connsiteY78" fmla="*/ 738909 h 2124364"/>
                <a:gd name="connsiteX79" fmla="*/ 55685 w 392435"/>
                <a:gd name="connsiteY79" fmla="*/ 711200 h 2124364"/>
                <a:gd name="connsiteX80" fmla="*/ 64922 w 392435"/>
                <a:gd name="connsiteY80" fmla="*/ 683491 h 2124364"/>
                <a:gd name="connsiteX81" fmla="*/ 83394 w 392435"/>
                <a:gd name="connsiteY81" fmla="*/ 655782 h 2124364"/>
                <a:gd name="connsiteX82" fmla="*/ 101867 w 392435"/>
                <a:gd name="connsiteY82" fmla="*/ 600364 h 2124364"/>
                <a:gd name="connsiteX83" fmla="*/ 111103 w 392435"/>
                <a:gd name="connsiteY83" fmla="*/ 350982 h 2124364"/>
                <a:gd name="connsiteX84" fmla="*/ 129576 w 392435"/>
                <a:gd name="connsiteY84" fmla="*/ 304800 h 2124364"/>
                <a:gd name="connsiteX85" fmla="*/ 148049 w 392435"/>
                <a:gd name="connsiteY85" fmla="*/ 249382 h 2124364"/>
                <a:gd name="connsiteX86" fmla="*/ 157285 w 392435"/>
                <a:gd name="connsiteY86" fmla="*/ 221673 h 2124364"/>
                <a:gd name="connsiteX87" fmla="*/ 157285 w 392435"/>
                <a:gd name="connsiteY87" fmla="*/ 138546 h 2124364"/>
                <a:gd name="connsiteX88" fmla="*/ 212703 w 392435"/>
                <a:gd name="connsiteY88" fmla="*/ 101600 h 2124364"/>
                <a:gd name="connsiteX89" fmla="*/ 231176 w 392435"/>
                <a:gd name="connsiteY89" fmla="*/ 73891 h 2124364"/>
                <a:gd name="connsiteX90" fmla="*/ 203467 w 392435"/>
                <a:gd name="connsiteY90" fmla="*/ 0 h 212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2435" h="2124364">
                  <a:moveTo>
                    <a:pt x="203467" y="0"/>
                  </a:moveTo>
                  <a:lnTo>
                    <a:pt x="203467" y="0"/>
                  </a:lnTo>
                  <a:cubicBezTo>
                    <a:pt x="225019" y="18473"/>
                    <a:pt x="244868" y="39140"/>
                    <a:pt x="268122" y="55418"/>
                  </a:cubicBezTo>
                  <a:cubicBezTo>
                    <a:pt x="310956" y="85402"/>
                    <a:pt x="286863" y="37751"/>
                    <a:pt x="305067" y="92364"/>
                  </a:cubicBezTo>
                  <a:cubicBezTo>
                    <a:pt x="295831" y="95443"/>
                    <a:pt x="285869" y="96872"/>
                    <a:pt x="277358" y="101600"/>
                  </a:cubicBezTo>
                  <a:cubicBezTo>
                    <a:pt x="257950" y="112382"/>
                    <a:pt x="221940" y="138546"/>
                    <a:pt x="221940" y="138546"/>
                  </a:cubicBezTo>
                  <a:cubicBezTo>
                    <a:pt x="225019" y="147782"/>
                    <a:pt x="225094" y="158653"/>
                    <a:pt x="231176" y="166255"/>
                  </a:cubicBezTo>
                  <a:cubicBezTo>
                    <a:pt x="238110" y="174923"/>
                    <a:pt x="255375" y="174196"/>
                    <a:pt x="258885" y="184727"/>
                  </a:cubicBezTo>
                  <a:cubicBezTo>
                    <a:pt x="265513" y="204609"/>
                    <a:pt x="240464" y="235450"/>
                    <a:pt x="231176" y="249382"/>
                  </a:cubicBezTo>
                  <a:cubicBezTo>
                    <a:pt x="234255" y="258618"/>
                    <a:pt x="236059" y="268383"/>
                    <a:pt x="240413" y="277091"/>
                  </a:cubicBezTo>
                  <a:cubicBezTo>
                    <a:pt x="245377" y="287020"/>
                    <a:pt x="257060" y="293850"/>
                    <a:pt x="258885" y="304800"/>
                  </a:cubicBezTo>
                  <a:cubicBezTo>
                    <a:pt x="261434" y="320097"/>
                    <a:pt x="237610" y="350568"/>
                    <a:pt x="231176" y="360218"/>
                  </a:cubicBezTo>
                  <a:cubicBezTo>
                    <a:pt x="228097" y="369454"/>
                    <a:pt x="218324" y="378887"/>
                    <a:pt x="221940" y="387927"/>
                  </a:cubicBezTo>
                  <a:cubicBezTo>
                    <a:pt x="226063" y="398234"/>
                    <a:pt x="241121" y="399293"/>
                    <a:pt x="249649" y="406400"/>
                  </a:cubicBezTo>
                  <a:cubicBezTo>
                    <a:pt x="259684" y="414762"/>
                    <a:pt x="267323" y="425747"/>
                    <a:pt x="277358" y="434109"/>
                  </a:cubicBezTo>
                  <a:cubicBezTo>
                    <a:pt x="301232" y="454004"/>
                    <a:pt x="305004" y="452561"/>
                    <a:pt x="332776" y="461818"/>
                  </a:cubicBezTo>
                  <a:cubicBezTo>
                    <a:pt x="315112" y="514811"/>
                    <a:pt x="336190" y="465346"/>
                    <a:pt x="295831" y="517236"/>
                  </a:cubicBezTo>
                  <a:cubicBezTo>
                    <a:pt x="282200" y="534761"/>
                    <a:pt x="258885" y="572655"/>
                    <a:pt x="258885" y="572655"/>
                  </a:cubicBezTo>
                  <a:cubicBezTo>
                    <a:pt x="261964" y="584970"/>
                    <a:pt x="260192" y="599688"/>
                    <a:pt x="268122" y="609600"/>
                  </a:cubicBezTo>
                  <a:cubicBezTo>
                    <a:pt x="274204" y="617202"/>
                    <a:pt x="287730" y="613435"/>
                    <a:pt x="295831" y="618836"/>
                  </a:cubicBezTo>
                  <a:cubicBezTo>
                    <a:pt x="306699" y="626082"/>
                    <a:pt x="314304" y="637309"/>
                    <a:pt x="323540" y="646546"/>
                  </a:cubicBezTo>
                  <a:cubicBezTo>
                    <a:pt x="334674" y="679949"/>
                    <a:pt x="342117" y="687874"/>
                    <a:pt x="323540" y="729673"/>
                  </a:cubicBezTo>
                  <a:cubicBezTo>
                    <a:pt x="318235" y="741609"/>
                    <a:pt x="305067" y="748146"/>
                    <a:pt x="295831" y="757382"/>
                  </a:cubicBezTo>
                  <a:cubicBezTo>
                    <a:pt x="273848" y="823331"/>
                    <a:pt x="288159" y="796598"/>
                    <a:pt x="258885" y="840509"/>
                  </a:cubicBezTo>
                  <a:cubicBezTo>
                    <a:pt x="255806" y="852824"/>
                    <a:pt x="255947" y="866433"/>
                    <a:pt x="249649" y="877455"/>
                  </a:cubicBezTo>
                  <a:cubicBezTo>
                    <a:pt x="243168" y="888796"/>
                    <a:pt x="230302" y="895129"/>
                    <a:pt x="221940" y="905164"/>
                  </a:cubicBezTo>
                  <a:cubicBezTo>
                    <a:pt x="214833" y="913692"/>
                    <a:pt x="209625" y="923637"/>
                    <a:pt x="203467" y="932873"/>
                  </a:cubicBezTo>
                  <a:cubicBezTo>
                    <a:pt x="206546" y="948267"/>
                    <a:pt x="206207" y="964763"/>
                    <a:pt x="212703" y="979055"/>
                  </a:cubicBezTo>
                  <a:cubicBezTo>
                    <a:pt x="221890" y="999266"/>
                    <a:pt x="239720" y="1014615"/>
                    <a:pt x="249649" y="1034473"/>
                  </a:cubicBezTo>
                  <a:cubicBezTo>
                    <a:pt x="255807" y="1046788"/>
                    <a:pt x="261291" y="1059463"/>
                    <a:pt x="268122" y="1071418"/>
                  </a:cubicBezTo>
                  <a:cubicBezTo>
                    <a:pt x="273629" y="1081056"/>
                    <a:pt x="281630" y="1089198"/>
                    <a:pt x="286594" y="1099127"/>
                  </a:cubicBezTo>
                  <a:cubicBezTo>
                    <a:pt x="290948" y="1107835"/>
                    <a:pt x="292752" y="1117600"/>
                    <a:pt x="295831" y="1126836"/>
                  </a:cubicBezTo>
                  <a:cubicBezTo>
                    <a:pt x="292752" y="1142230"/>
                    <a:pt x="291558" y="1158125"/>
                    <a:pt x="286594" y="1173018"/>
                  </a:cubicBezTo>
                  <a:cubicBezTo>
                    <a:pt x="278780" y="1196460"/>
                    <a:pt x="263165" y="1217400"/>
                    <a:pt x="249649" y="1237673"/>
                  </a:cubicBezTo>
                  <a:cubicBezTo>
                    <a:pt x="271458" y="1303100"/>
                    <a:pt x="273811" y="1281345"/>
                    <a:pt x="258885" y="1348509"/>
                  </a:cubicBezTo>
                  <a:cubicBezTo>
                    <a:pt x="256773" y="1358013"/>
                    <a:pt x="252728" y="1366982"/>
                    <a:pt x="249649" y="1376218"/>
                  </a:cubicBezTo>
                  <a:cubicBezTo>
                    <a:pt x="252728" y="1397770"/>
                    <a:pt x="252629" y="1420021"/>
                    <a:pt x="258885" y="1440873"/>
                  </a:cubicBezTo>
                  <a:cubicBezTo>
                    <a:pt x="262075" y="1451506"/>
                    <a:pt x="275533" y="1457632"/>
                    <a:pt x="277358" y="1468582"/>
                  </a:cubicBezTo>
                  <a:cubicBezTo>
                    <a:pt x="279057" y="1478776"/>
                    <a:pt x="250854" y="1530826"/>
                    <a:pt x="249649" y="1533236"/>
                  </a:cubicBezTo>
                  <a:cubicBezTo>
                    <a:pt x="272210" y="1646044"/>
                    <a:pt x="238829" y="1523539"/>
                    <a:pt x="286594" y="1607127"/>
                  </a:cubicBezTo>
                  <a:cubicBezTo>
                    <a:pt x="292892" y="1618149"/>
                    <a:pt x="289533" y="1633051"/>
                    <a:pt x="295831" y="1644073"/>
                  </a:cubicBezTo>
                  <a:cubicBezTo>
                    <a:pt x="302312" y="1655414"/>
                    <a:pt x="315521" y="1661471"/>
                    <a:pt x="323540" y="1671782"/>
                  </a:cubicBezTo>
                  <a:cubicBezTo>
                    <a:pt x="337170" y="1689307"/>
                    <a:pt x="348170" y="1708727"/>
                    <a:pt x="360485" y="1727200"/>
                  </a:cubicBezTo>
                  <a:lnTo>
                    <a:pt x="378958" y="1754909"/>
                  </a:lnTo>
                  <a:cubicBezTo>
                    <a:pt x="391128" y="1791419"/>
                    <a:pt x="401934" y="1810556"/>
                    <a:pt x="378958" y="1856509"/>
                  </a:cubicBezTo>
                  <a:cubicBezTo>
                    <a:pt x="367275" y="1879875"/>
                    <a:pt x="323540" y="1911927"/>
                    <a:pt x="323540" y="1911927"/>
                  </a:cubicBezTo>
                  <a:cubicBezTo>
                    <a:pt x="317726" y="1952620"/>
                    <a:pt x="323833" y="1976289"/>
                    <a:pt x="295831" y="2004291"/>
                  </a:cubicBezTo>
                  <a:cubicBezTo>
                    <a:pt x="287982" y="2012141"/>
                    <a:pt x="277358" y="2016606"/>
                    <a:pt x="268122" y="2022764"/>
                  </a:cubicBezTo>
                  <a:cubicBezTo>
                    <a:pt x="261964" y="2041237"/>
                    <a:pt x="265851" y="2067381"/>
                    <a:pt x="249649" y="2078182"/>
                  </a:cubicBezTo>
                  <a:cubicBezTo>
                    <a:pt x="226676" y="2093498"/>
                    <a:pt x="211785" y="2105081"/>
                    <a:pt x="184994" y="2115127"/>
                  </a:cubicBezTo>
                  <a:cubicBezTo>
                    <a:pt x="173108" y="2119584"/>
                    <a:pt x="160364" y="2121285"/>
                    <a:pt x="148049" y="2124364"/>
                  </a:cubicBezTo>
                  <a:cubicBezTo>
                    <a:pt x="93425" y="2087947"/>
                    <a:pt x="144479" y="2128603"/>
                    <a:pt x="101867" y="2068946"/>
                  </a:cubicBezTo>
                  <a:cubicBezTo>
                    <a:pt x="94275" y="2058317"/>
                    <a:pt x="82520" y="2051271"/>
                    <a:pt x="74158" y="2041236"/>
                  </a:cubicBezTo>
                  <a:cubicBezTo>
                    <a:pt x="67052" y="2032708"/>
                    <a:pt x="61843" y="2022763"/>
                    <a:pt x="55685" y="2013527"/>
                  </a:cubicBezTo>
                  <a:cubicBezTo>
                    <a:pt x="58764" y="1985818"/>
                    <a:pt x="56106" y="1956849"/>
                    <a:pt x="64922" y="1930400"/>
                  </a:cubicBezTo>
                  <a:cubicBezTo>
                    <a:pt x="71943" y="1909338"/>
                    <a:pt x="89552" y="1893455"/>
                    <a:pt x="101867" y="1874982"/>
                  </a:cubicBezTo>
                  <a:cubicBezTo>
                    <a:pt x="126497" y="1838037"/>
                    <a:pt x="111104" y="1853430"/>
                    <a:pt x="148049" y="1828800"/>
                  </a:cubicBezTo>
                  <a:cubicBezTo>
                    <a:pt x="151128" y="1819564"/>
                    <a:pt x="157285" y="1810827"/>
                    <a:pt x="157285" y="1801091"/>
                  </a:cubicBezTo>
                  <a:cubicBezTo>
                    <a:pt x="157285" y="1791355"/>
                    <a:pt x="146974" y="1783058"/>
                    <a:pt x="148049" y="1773382"/>
                  </a:cubicBezTo>
                  <a:cubicBezTo>
                    <a:pt x="152446" y="1733814"/>
                    <a:pt x="165747" y="1719127"/>
                    <a:pt x="184994" y="1690255"/>
                  </a:cubicBezTo>
                  <a:cubicBezTo>
                    <a:pt x="175758" y="1687176"/>
                    <a:pt x="163367" y="1688621"/>
                    <a:pt x="157285" y="1681018"/>
                  </a:cubicBezTo>
                  <a:cubicBezTo>
                    <a:pt x="133964" y="1651866"/>
                    <a:pt x="156479" y="1624672"/>
                    <a:pt x="166522" y="1597891"/>
                  </a:cubicBezTo>
                  <a:cubicBezTo>
                    <a:pt x="169940" y="1588775"/>
                    <a:pt x="172679" y="1579418"/>
                    <a:pt x="175758" y="1570182"/>
                  </a:cubicBezTo>
                  <a:cubicBezTo>
                    <a:pt x="172679" y="1551709"/>
                    <a:pt x="172444" y="1532530"/>
                    <a:pt x="166522" y="1514764"/>
                  </a:cubicBezTo>
                  <a:cubicBezTo>
                    <a:pt x="163012" y="1504233"/>
                    <a:pt x="149275" y="1498088"/>
                    <a:pt x="148049" y="1487055"/>
                  </a:cubicBezTo>
                  <a:cubicBezTo>
                    <a:pt x="145981" y="1468442"/>
                    <a:pt x="153222" y="1449918"/>
                    <a:pt x="157285" y="1431636"/>
                  </a:cubicBezTo>
                  <a:cubicBezTo>
                    <a:pt x="162720" y="1407178"/>
                    <a:pt x="173702" y="1389566"/>
                    <a:pt x="184994" y="1366982"/>
                  </a:cubicBezTo>
                  <a:cubicBezTo>
                    <a:pt x="181915" y="1351588"/>
                    <a:pt x="184466" y="1333862"/>
                    <a:pt x="175758" y="1320800"/>
                  </a:cubicBezTo>
                  <a:cubicBezTo>
                    <a:pt x="170358" y="1312699"/>
                    <a:pt x="150724" y="1320925"/>
                    <a:pt x="148049" y="1311564"/>
                  </a:cubicBezTo>
                  <a:cubicBezTo>
                    <a:pt x="142904" y="1293557"/>
                    <a:pt x="153222" y="1274427"/>
                    <a:pt x="157285" y="1256146"/>
                  </a:cubicBezTo>
                  <a:cubicBezTo>
                    <a:pt x="160904" y="1239861"/>
                    <a:pt x="181401" y="1191238"/>
                    <a:pt x="184994" y="1182255"/>
                  </a:cubicBezTo>
                  <a:cubicBezTo>
                    <a:pt x="178837" y="1148388"/>
                    <a:pt x="180947" y="1111909"/>
                    <a:pt x="166522" y="1080655"/>
                  </a:cubicBezTo>
                  <a:cubicBezTo>
                    <a:pt x="160752" y="1068153"/>
                    <a:pt x="140154" y="1070997"/>
                    <a:pt x="129576" y="1062182"/>
                  </a:cubicBezTo>
                  <a:cubicBezTo>
                    <a:pt x="121048" y="1055076"/>
                    <a:pt x="117261" y="1043709"/>
                    <a:pt x="111103" y="1034473"/>
                  </a:cubicBezTo>
                  <a:cubicBezTo>
                    <a:pt x="114182" y="1019079"/>
                    <a:pt x="120340" y="1003990"/>
                    <a:pt x="120340" y="988291"/>
                  </a:cubicBezTo>
                  <a:cubicBezTo>
                    <a:pt x="120340" y="975597"/>
                    <a:pt x="119462" y="960899"/>
                    <a:pt x="111103" y="951346"/>
                  </a:cubicBezTo>
                  <a:cubicBezTo>
                    <a:pt x="84947" y="921453"/>
                    <a:pt x="60363" y="915959"/>
                    <a:pt x="27976" y="905164"/>
                  </a:cubicBezTo>
                  <a:cubicBezTo>
                    <a:pt x="18740" y="899006"/>
                    <a:pt x="1118" y="897759"/>
                    <a:pt x="267" y="886691"/>
                  </a:cubicBezTo>
                  <a:cubicBezTo>
                    <a:pt x="-2572" y="849779"/>
                    <a:pt x="17650" y="778036"/>
                    <a:pt x="37213" y="738909"/>
                  </a:cubicBezTo>
                  <a:cubicBezTo>
                    <a:pt x="42177" y="728980"/>
                    <a:pt x="50721" y="721129"/>
                    <a:pt x="55685" y="711200"/>
                  </a:cubicBezTo>
                  <a:cubicBezTo>
                    <a:pt x="60039" y="702492"/>
                    <a:pt x="60568" y="692199"/>
                    <a:pt x="64922" y="683491"/>
                  </a:cubicBezTo>
                  <a:cubicBezTo>
                    <a:pt x="69886" y="673562"/>
                    <a:pt x="78886" y="665926"/>
                    <a:pt x="83394" y="655782"/>
                  </a:cubicBezTo>
                  <a:cubicBezTo>
                    <a:pt x="91302" y="637988"/>
                    <a:pt x="101867" y="600364"/>
                    <a:pt x="101867" y="600364"/>
                  </a:cubicBezTo>
                  <a:cubicBezTo>
                    <a:pt x="104946" y="517237"/>
                    <a:pt x="103339" y="433803"/>
                    <a:pt x="111103" y="350982"/>
                  </a:cubicBezTo>
                  <a:cubicBezTo>
                    <a:pt x="112651" y="334475"/>
                    <a:pt x="123910" y="320382"/>
                    <a:pt x="129576" y="304800"/>
                  </a:cubicBezTo>
                  <a:cubicBezTo>
                    <a:pt x="136230" y="286500"/>
                    <a:pt x="141891" y="267855"/>
                    <a:pt x="148049" y="249382"/>
                  </a:cubicBezTo>
                  <a:lnTo>
                    <a:pt x="157285" y="221673"/>
                  </a:lnTo>
                  <a:cubicBezTo>
                    <a:pt x="147942" y="193644"/>
                    <a:pt x="135262" y="170007"/>
                    <a:pt x="157285" y="138546"/>
                  </a:cubicBezTo>
                  <a:cubicBezTo>
                    <a:pt x="170017" y="120358"/>
                    <a:pt x="212703" y="101600"/>
                    <a:pt x="212703" y="101600"/>
                  </a:cubicBezTo>
                  <a:cubicBezTo>
                    <a:pt x="218861" y="92364"/>
                    <a:pt x="229351" y="84841"/>
                    <a:pt x="231176" y="73891"/>
                  </a:cubicBezTo>
                  <a:cubicBezTo>
                    <a:pt x="234602" y="53336"/>
                    <a:pt x="208085" y="12315"/>
                    <a:pt x="203467" y="0"/>
                  </a:cubicBezTo>
                  <a:close/>
                </a:path>
              </a:pathLst>
            </a:custGeom>
            <a:solidFill>
              <a:srgbClr val="002F57"/>
            </a:solidFill>
            <a:ln w="12700" cap="flat" cmpd="sng" algn="ctr">
              <a:noFill/>
              <a:prstDash val="solid"/>
              <a:round/>
              <a:headEnd type="none" w="med" len="med"/>
              <a:tailEnd type="none" w="med" len="med"/>
            </a:ln>
            <a:effectLst>
              <a:outerShdw blurRad="50800" dist="38100" algn="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8" name="Freeform 17"/>
            <p:cNvSpPr/>
            <p:nvPr/>
          </p:nvSpPr>
          <p:spPr bwMode="auto">
            <a:xfrm>
              <a:off x="4294909" y="3267286"/>
              <a:ext cx="3932548" cy="381078"/>
            </a:xfrm>
            <a:custGeom>
              <a:avLst/>
              <a:gdLst>
                <a:gd name="connsiteX0" fmla="*/ 9236 w 3932548"/>
                <a:gd name="connsiteY0" fmla="*/ 131696 h 381078"/>
                <a:gd name="connsiteX1" fmla="*/ 9236 w 3932548"/>
                <a:gd name="connsiteY1" fmla="*/ 131696 h 381078"/>
                <a:gd name="connsiteX2" fmla="*/ 83127 w 3932548"/>
                <a:gd name="connsiteY2" fmla="*/ 177878 h 381078"/>
                <a:gd name="connsiteX3" fmla="*/ 138546 w 3932548"/>
                <a:gd name="connsiteY3" fmla="*/ 205587 h 381078"/>
                <a:gd name="connsiteX4" fmla="*/ 221673 w 3932548"/>
                <a:gd name="connsiteY4" fmla="*/ 196350 h 381078"/>
                <a:gd name="connsiteX5" fmla="*/ 323273 w 3932548"/>
                <a:gd name="connsiteY5" fmla="*/ 214823 h 381078"/>
                <a:gd name="connsiteX6" fmla="*/ 415636 w 3932548"/>
                <a:gd name="connsiteY6" fmla="*/ 187114 h 381078"/>
                <a:gd name="connsiteX7" fmla="*/ 443346 w 3932548"/>
                <a:gd name="connsiteY7" fmla="*/ 177878 h 381078"/>
                <a:gd name="connsiteX8" fmla="*/ 544946 w 3932548"/>
                <a:gd name="connsiteY8" fmla="*/ 177878 h 381078"/>
                <a:gd name="connsiteX9" fmla="*/ 637309 w 3932548"/>
                <a:gd name="connsiteY9" fmla="*/ 168641 h 381078"/>
                <a:gd name="connsiteX10" fmla="*/ 665018 w 3932548"/>
                <a:gd name="connsiteY10" fmla="*/ 177878 h 381078"/>
                <a:gd name="connsiteX11" fmla="*/ 720436 w 3932548"/>
                <a:gd name="connsiteY11" fmla="*/ 205587 h 381078"/>
                <a:gd name="connsiteX12" fmla="*/ 775855 w 3932548"/>
                <a:gd name="connsiteY12" fmla="*/ 196350 h 381078"/>
                <a:gd name="connsiteX13" fmla="*/ 831273 w 3932548"/>
                <a:gd name="connsiteY13" fmla="*/ 177878 h 381078"/>
                <a:gd name="connsiteX14" fmla="*/ 868218 w 3932548"/>
                <a:gd name="connsiteY14" fmla="*/ 187114 h 381078"/>
                <a:gd name="connsiteX15" fmla="*/ 895927 w 3932548"/>
                <a:gd name="connsiteY15" fmla="*/ 196350 h 381078"/>
                <a:gd name="connsiteX16" fmla="*/ 1052946 w 3932548"/>
                <a:gd name="connsiteY16" fmla="*/ 205587 h 381078"/>
                <a:gd name="connsiteX17" fmla="*/ 1145309 w 3932548"/>
                <a:gd name="connsiteY17" fmla="*/ 233296 h 381078"/>
                <a:gd name="connsiteX18" fmla="*/ 1283855 w 3932548"/>
                <a:gd name="connsiteY18" fmla="*/ 242532 h 381078"/>
                <a:gd name="connsiteX19" fmla="*/ 1366982 w 3932548"/>
                <a:gd name="connsiteY19" fmla="*/ 307187 h 381078"/>
                <a:gd name="connsiteX20" fmla="*/ 1440873 w 3932548"/>
                <a:gd name="connsiteY20" fmla="*/ 297950 h 381078"/>
                <a:gd name="connsiteX21" fmla="*/ 1487055 w 3932548"/>
                <a:gd name="connsiteY21" fmla="*/ 288714 h 381078"/>
                <a:gd name="connsiteX22" fmla="*/ 1514764 w 3932548"/>
                <a:gd name="connsiteY22" fmla="*/ 297950 h 381078"/>
                <a:gd name="connsiteX23" fmla="*/ 1524000 w 3932548"/>
                <a:gd name="connsiteY23" fmla="*/ 325659 h 381078"/>
                <a:gd name="connsiteX24" fmla="*/ 1560946 w 3932548"/>
                <a:gd name="connsiteY24" fmla="*/ 381078 h 381078"/>
                <a:gd name="connsiteX25" fmla="*/ 1607127 w 3932548"/>
                <a:gd name="connsiteY25" fmla="*/ 334896 h 381078"/>
                <a:gd name="connsiteX26" fmla="*/ 1634836 w 3932548"/>
                <a:gd name="connsiteY26" fmla="*/ 316423 h 381078"/>
                <a:gd name="connsiteX27" fmla="*/ 1653309 w 3932548"/>
                <a:gd name="connsiteY27" fmla="*/ 279478 h 381078"/>
                <a:gd name="connsiteX28" fmla="*/ 1681018 w 3932548"/>
                <a:gd name="connsiteY28" fmla="*/ 261005 h 381078"/>
                <a:gd name="connsiteX29" fmla="*/ 1690255 w 3932548"/>
                <a:gd name="connsiteY29" fmla="*/ 233296 h 381078"/>
                <a:gd name="connsiteX30" fmla="*/ 1745673 w 3932548"/>
                <a:gd name="connsiteY30" fmla="*/ 205587 h 381078"/>
                <a:gd name="connsiteX31" fmla="*/ 1865746 w 3932548"/>
                <a:gd name="connsiteY31" fmla="*/ 205587 h 381078"/>
                <a:gd name="connsiteX32" fmla="*/ 1921164 w 3932548"/>
                <a:gd name="connsiteY32" fmla="*/ 187114 h 381078"/>
                <a:gd name="connsiteX33" fmla="*/ 1948873 w 3932548"/>
                <a:gd name="connsiteY33" fmla="*/ 196350 h 381078"/>
                <a:gd name="connsiteX34" fmla="*/ 1976582 w 3932548"/>
                <a:gd name="connsiteY34" fmla="*/ 214823 h 381078"/>
                <a:gd name="connsiteX35" fmla="*/ 2032000 w 3932548"/>
                <a:gd name="connsiteY35" fmla="*/ 233296 h 381078"/>
                <a:gd name="connsiteX36" fmla="*/ 2124364 w 3932548"/>
                <a:gd name="connsiteY36" fmla="*/ 224059 h 381078"/>
                <a:gd name="connsiteX37" fmla="*/ 2336800 w 3932548"/>
                <a:gd name="connsiteY37" fmla="*/ 233296 h 381078"/>
                <a:gd name="connsiteX38" fmla="*/ 2346036 w 3932548"/>
                <a:gd name="connsiteY38" fmla="*/ 261005 h 381078"/>
                <a:gd name="connsiteX39" fmla="*/ 2401455 w 3932548"/>
                <a:gd name="connsiteY39" fmla="*/ 261005 h 381078"/>
                <a:gd name="connsiteX40" fmla="*/ 2438400 w 3932548"/>
                <a:gd name="connsiteY40" fmla="*/ 251769 h 381078"/>
                <a:gd name="connsiteX41" fmla="*/ 2466109 w 3932548"/>
                <a:gd name="connsiteY41" fmla="*/ 242532 h 381078"/>
                <a:gd name="connsiteX42" fmla="*/ 2530764 w 3932548"/>
                <a:gd name="connsiteY42" fmla="*/ 224059 h 381078"/>
                <a:gd name="connsiteX43" fmla="*/ 2558473 w 3932548"/>
                <a:gd name="connsiteY43" fmla="*/ 233296 h 381078"/>
                <a:gd name="connsiteX44" fmla="*/ 2761673 w 3932548"/>
                <a:gd name="connsiteY44" fmla="*/ 214823 h 381078"/>
                <a:gd name="connsiteX45" fmla="*/ 2807855 w 3932548"/>
                <a:gd name="connsiteY45" fmla="*/ 224059 h 381078"/>
                <a:gd name="connsiteX46" fmla="*/ 2835564 w 3932548"/>
                <a:gd name="connsiteY46" fmla="*/ 251769 h 381078"/>
                <a:gd name="connsiteX47" fmla="*/ 2863273 w 3932548"/>
                <a:gd name="connsiteY47" fmla="*/ 261005 h 381078"/>
                <a:gd name="connsiteX48" fmla="*/ 2974109 w 3932548"/>
                <a:gd name="connsiteY48" fmla="*/ 242532 h 381078"/>
                <a:gd name="connsiteX49" fmla="*/ 3011055 w 3932548"/>
                <a:gd name="connsiteY49" fmla="*/ 224059 h 381078"/>
                <a:gd name="connsiteX50" fmla="*/ 3048000 w 3932548"/>
                <a:gd name="connsiteY50" fmla="*/ 214823 h 381078"/>
                <a:gd name="connsiteX51" fmla="*/ 3075709 w 3932548"/>
                <a:gd name="connsiteY51" fmla="*/ 205587 h 381078"/>
                <a:gd name="connsiteX52" fmla="*/ 3103418 w 3932548"/>
                <a:gd name="connsiteY52" fmla="*/ 270241 h 381078"/>
                <a:gd name="connsiteX53" fmla="*/ 3158836 w 3932548"/>
                <a:gd name="connsiteY53" fmla="*/ 233296 h 381078"/>
                <a:gd name="connsiteX54" fmla="*/ 3214255 w 3932548"/>
                <a:gd name="connsiteY54" fmla="*/ 214823 h 381078"/>
                <a:gd name="connsiteX55" fmla="*/ 3241964 w 3932548"/>
                <a:gd name="connsiteY55" fmla="*/ 196350 h 381078"/>
                <a:gd name="connsiteX56" fmla="*/ 3288146 w 3932548"/>
                <a:gd name="connsiteY56" fmla="*/ 242532 h 381078"/>
                <a:gd name="connsiteX57" fmla="*/ 3325091 w 3932548"/>
                <a:gd name="connsiteY57" fmla="*/ 261005 h 381078"/>
                <a:gd name="connsiteX58" fmla="*/ 3362036 w 3932548"/>
                <a:gd name="connsiteY58" fmla="*/ 270241 h 381078"/>
                <a:gd name="connsiteX59" fmla="*/ 3417455 w 3932548"/>
                <a:gd name="connsiteY59" fmla="*/ 288714 h 381078"/>
                <a:gd name="connsiteX60" fmla="*/ 3528291 w 3932548"/>
                <a:gd name="connsiteY60" fmla="*/ 279478 h 381078"/>
                <a:gd name="connsiteX61" fmla="*/ 3583709 w 3932548"/>
                <a:gd name="connsiteY61" fmla="*/ 251769 h 381078"/>
                <a:gd name="connsiteX62" fmla="*/ 3620655 w 3932548"/>
                <a:gd name="connsiteY62" fmla="*/ 233296 h 381078"/>
                <a:gd name="connsiteX63" fmla="*/ 3657600 w 3932548"/>
                <a:gd name="connsiteY63" fmla="*/ 270241 h 381078"/>
                <a:gd name="connsiteX64" fmla="*/ 3685309 w 3932548"/>
                <a:gd name="connsiteY64" fmla="*/ 288714 h 381078"/>
                <a:gd name="connsiteX65" fmla="*/ 3759200 w 3932548"/>
                <a:gd name="connsiteY65" fmla="*/ 270241 h 381078"/>
                <a:gd name="connsiteX66" fmla="*/ 3796146 w 3932548"/>
                <a:gd name="connsiteY66" fmla="*/ 242532 h 381078"/>
                <a:gd name="connsiteX67" fmla="*/ 3823855 w 3932548"/>
                <a:gd name="connsiteY67" fmla="*/ 224059 h 381078"/>
                <a:gd name="connsiteX68" fmla="*/ 3833091 w 3932548"/>
                <a:gd name="connsiteY68" fmla="*/ 251769 h 381078"/>
                <a:gd name="connsiteX69" fmla="*/ 3906982 w 3932548"/>
                <a:gd name="connsiteY69" fmla="*/ 224059 h 381078"/>
                <a:gd name="connsiteX70" fmla="*/ 3906982 w 3932548"/>
                <a:gd name="connsiteY70" fmla="*/ 48569 h 381078"/>
                <a:gd name="connsiteX71" fmla="*/ 3833091 w 3932548"/>
                <a:gd name="connsiteY71" fmla="*/ 39332 h 381078"/>
                <a:gd name="connsiteX72" fmla="*/ 3805382 w 3932548"/>
                <a:gd name="connsiteY72" fmla="*/ 20859 h 381078"/>
                <a:gd name="connsiteX73" fmla="*/ 3611418 w 3932548"/>
                <a:gd name="connsiteY73" fmla="*/ 2387 h 381078"/>
                <a:gd name="connsiteX74" fmla="*/ 3371273 w 3932548"/>
                <a:gd name="connsiteY74" fmla="*/ 11623 h 381078"/>
                <a:gd name="connsiteX75" fmla="*/ 3288146 w 3932548"/>
                <a:gd name="connsiteY75" fmla="*/ 11623 h 381078"/>
                <a:gd name="connsiteX76" fmla="*/ 3149600 w 3932548"/>
                <a:gd name="connsiteY76" fmla="*/ 30096 h 381078"/>
                <a:gd name="connsiteX77" fmla="*/ 3121891 w 3932548"/>
                <a:gd name="connsiteY77" fmla="*/ 39332 h 381078"/>
                <a:gd name="connsiteX78" fmla="*/ 3057236 w 3932548"/>
                <a:gd name="connsiteY78" fmla="*/ 30096 h 381078"/>
                <a:gd name="connsiteX79" fmla="*/ 3029527 w 3932548"/>
                <a:gd name="connsiteY79" fmla="*/ 20859 h 381078"/>
                <a:gd name="connsiteX80" fmla="*/ 2974109 w 3932548"/>
                <a:gd name="connsiteY80" fmla="*/ 30096 h 381078"/>
                <a:gd name="connsiteX81" fmla="*/ 2733964 w 3932548"/>
                <a:gd name="connsiteY81" fmla="*/ 39332 h 381078"/>
                <a:gd name="connsiteX82" fmla="*/ 2678546 w 3932548"/>
                <a:gd name="connsiteY82" fmla="*/ 30096 h 381078"/>
                <a:gd name="connsiteX83" fmla="*/ 2650836 w 3932548"/>
                <a:gd name="connsiteY83" fmla="*/ 20859 h 381078"/>
                <a:gd name="connsiteX84" fmla="*/ 2586182 w 3932548"/>
                <a:gd name="connsiteY84" fmla="*/ 30096 h 381078"/>
                <a:gd name="connsiteX85" fmla="*/ 2512291 w 3932548"/>
                <a:gd name="connsiteY85" fmla="*/ 39332 h 381078"/>
                <a:gd name="connsiteX86" fmla="*/ 2429164 w 3932548"/>
                <a:gd name="connsiteY86" fmla="*/ 57805 h 381078"/>
                <a:gd name="connsiteX87" fmla="*/ 2401455 w 3932548"/>
                <a:gd name="connsiteY87" fmla="*/ 48569 h 381078"/>
                <a:gd name="connsiteX88" fmla="*/ 2309091 w 3932548"/>
                <a:gd name="connsiteY88" fmla="*/ 57805 h 381078"/>
                <a:gd name="connsiteX89" fmla="*/ 2244436 w 3932548"/>
                <a:gd name="connsiteY89" fmla="*/ 48569 h 381078"/>
                <a:gd name="connsiteX90" fmla="*/ 2216727 w 3932548"/>
                <a:gd name="connsiteY90" fmla="*/ 39332 h 381078"/>
                <a:gd name="connsiteX91" fmla="*/ 2041236 w 3932548"/>
                <a:gd name="connsiteY91" fmla="*/ 30096 h 381078"/>
                <a:gd name="connsiteX92" fmla="*/ 2013527 w 3932548"/>
                <a:gd name="connsiteY92" fmla="*/ 20859 h 381078"/>
                <a:gd name="connsiteX93" fmla="*/ 1662546 w 3932548"/>
                <a:gd name="connsiteY93" fmla="*/ 39332 h 381078"/>
                <a:gd name="connsiteX94" fmla="*/ 1422400 w 3932548"/>
                <a:gd name="connsiteY94" fmla="*/ 30096 h 381078"/>
                <a:gd name="connsiteX95" fmla="*/ 1394691 w 3932548"/>
                <a:gd name="connsiteY95" fmla="*/ 20859 h 381078"/>
                <a:gd name="connsiteX96" fmla="*/ 1136073 w 3932548"/>
                <a:gd name="connsiteY96" fmla="*/ 30096 h 381078"/>
                <a:gd name="connsiteX97" fmla="*/ 1034473 w 3932548"/>
                <a:gd name="connsiteY97" fmla="*/ 57805 h 381078"/>
                <a:gd name="connsiteX98" fmla="*/ 951346 w 3932548"/>
                <a:gd name="connsiteY98" fmla="*/ 48569 h 381078"/>
                <a:gd name="connsiteX99" fmla="*/ 923636 w 3932548"/>
                <a:gd name="connsiteY99" fmla="*/ 39332 h 381078"/>
                <a:gd name="connsiteX100" fmla="*/ 803564 w 3932548"/>
                <a:gd name="connsiteY100" fmla="*/ 30096 h 381078"/>
                <a:gd name="connsiteX101" fmla="*/ 720436 w 3932548"/>
                <a:gd name="connsiteY101" fmla="*/ 20859 h 381078"/>
                <a:gd name="connsiteX102" fmla="*/ 397164 w 3932548"/>
                <a:gd name="connsiteY102" fmla="*/ 20859 h 381078"/>
                <a:gd name="connsiteX103" fmla="*/ 147782 w 3932548"/>
                <a:gd name="connsiteY103" fmla="*/ 39332 h 381078"/>
                <a:gd name="connsiteX104" fmla="*/ 83127 w 3932548"/>
                <a:gd name="connsiteY104" fmla="*/ 57805 h 381078"/>
                <a:gd name="connsiteX105" fmla="*/ 27709 w 3932548"/>
                <a:gd name="connsiteY105" fmla="*/ 76278 h 381078"/>
                <a:gd name="connsiteX106" fmla="*/ 0 w 3932548"/>
                <a:gd name="connsiteY106" fmla="*/ 94750 h 381078"/>
                <a:gd name="connsiteX107" fmla="*/ 9236 w 3932548"/>
                <a:gd name="connsiteY107" fmla="*/ 131696 h 38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932548" h="381078">
                  <a:moveTo>
                    <a:pt x="9236" y="131696"/>
                  </a:moveTo>
                  <a:lnTo>
                    <a:pt x="9236" y="131696"/>
                  </a:lnTo>
                  <a:cubicBezTo>
                    <a:pt x="33866" y="147090"/>
                    <a:pt x="57628" y="163970"/>
                    <a:pt x="83127" y="177878"/>
                  </a:cubicBezTo>
                  <a:cubicBezTo>
                    <a:pt x="188297" y="235243"/>
                    <a:pt x="26421" y="130838"/>
                    <a:pt x="138546" y="205587"/>
                  </a:cubicBezTo>
                  <a:cubicBezTo>
                    <a:pt x="166255" y="202508"/>
                    <a:pt x="193793" y="196350"/>
                    <a:pt x="221673" y="196350"/>
                  </a:cubicBezTo>
                  <a:cubicBezTo>
                    <a:pt x="273890" y="196350"/>
                    <a:pt x="284306" y="201835"/>
                    <a:pt x="323273" y="214823"/>
                  </a:cubicBezTo>
                  <a:cubicBezTo>
                    <a:pt x="379114" y="200863"/>
                    <a:pt x="348167" y="209603"/>
                    <a:pt x="415636" y="187114"/>
                  </a:cubicBezTo>
                  <a:lnTo>
                    <a:pt x="443346" y="177878"/>
                  </a:lnTo>
                  <a:cubicBezTo>
                    <a:pt x="495627" y="195304"/>
                    <a:pt x="458785" y="187452"/>
                    <a:pt x="544946" y="177878"/>
                  </a:cubicBezTo>
                  <a:cubicBezTo>
                    <a:pt x="575698" y="174461"/>
                    <a:pt x="606521" y="171720"/>
                    <a:pt x="637309" y="168641"/>
                  </a:cubicBezTo>
                  <a:cubicBezTo>
                    <a:pt x="646545" y="171720"/>
                    <a:pt x="656310" y="173524"/>
                    <a:pt x="665018" y="177878"/>
                  </a:cubicBezTo>
                  <a:cubicBezTo>
                    <a:pt x="736638" y="213688"/>
                    <a:pt x="650788" y="182369"/>
                    <a:pt x="720436" y="205587"/>
                  </a:cubicBezTo>
                  <a:cubicBezTo>
                    <a:pt x="738909" y="202508"/>
                    <a:pt x="757686" y="200892"/>
                    <a:pt x="775855" y="196350"/>
                  </a:cubicBezTo>
                  <a:cubicBezTo>
                    <a:pt x="794745" y="191627"/>
                    <a:pt x="831273" y="177878"/>
                    <a:pt x="831273" y="177878"/>
                  </a:cubicBezTo>
                  <a:cubicBezTo>
                    <a:pt x="843588" y="180957"/>
                    <a:pt x="856012" y="183627"/>
                    <a:pt x="868218" y="187114"/>
                  </a:cubicBezTo>
                  <a:cubicBezTo>
                    <a:pt x="877579" y="189789"/>
                    <a:pt x="886239" y="195381"/>
                    <a:pt x="895927" y="196350"/>
                  </a:cubicBezTo>
                  <a:cubicBezTo>
                    <a:pt x="948097" y="201567"/>
                    <a:pt x="1000606" y="202508"/>
                    <a:pt x="1052946" y="205587"/>
                  </a:cubicBezTo>
                  <a:cubicBezTo>
                    <a:pt x="1066043" y="209953"/>
                    <a:pt x="1124914" y="231149"/>
                    <a:pt x="1145309" y="233296"/>
                  </a:cubicBezTo>
                  <a:cubicBezTo>
                    <a:pt x="1191339" y="238141"/>
                    <a:pt x="1237673" y="239453"/>
                    <a:pt x="1283855" y="242532"/>
                  </a:cubicBezTo>
                  <a:cubicBezTo>
                    <a:pt x="1346157" y="304834"/>
                    <a:pt x="1314489" y="289688"/>
                    <a:pt x="1366982" y="307187"/>
                  </a:cubicBezTo>
                  <a:cubicBezTo>
                    <a:pt x="1391612" y="304108"/>
                    <a:pt x="1416340" y="301724"/>
                    <a:pt x="1440873" y="297950"/>
                  </a:cubicBezTo>
                  <a:cubicBezTo>
                    <a:pt x="1456389" y="295563"/>
                    <a:pt x="1471356" y="288714"/>
                    <a:pt x="1487055" y="288714"/>
                  </a:cubicBezTo>
                  <a:cubicBezTo>
                    <a:pt x="1496791" y="288714"/>
                    <a:pt x="1505528" y="294871"/>
                    <a:pt x="1514764" y="297950"/>
                  </a:cubicBezTo>
                  <a:cubicBezTo>
                    <a:pt x="1517843" y="307186"/>
                    <a:pt x="1519272" y="317148"/>
                    <a:pt x="1524000" y="325659"/>
                  </a:cubicBezTo>
                  <a:cubicBezTo>
                    <a:pt x="1534782" y="345067"/>
                    <a:pt x="1560946" y="381078"/>
                    <a:pt x="1560946" y="381078"/>
                  </a:cubicBezTo>
                  <a:cubicBezTo>
                    <a:pt x="1634837" y="331816"/>
                    <a:pt x="1545552" y="396472"/>
                    <a:pt x="1607127" y="334896"/>
                  </a:cubicBezTo>
                  <a:cubicBezTo>
                    <a:pt x="1614976" y="327046"/>
                    <a:pt x="1625600" y="322581"/>
                    <a:pt x="1634836" y="316423"/>
                  </a:cubicBezTo>
                  <a:cubicBezTo>
                    <a:pt x="1640994" y="304108"/>
                    <a:pt x="1644494" y="290055"/>
                    <a:pt x="1653309" y="279478"/>
                  </a:cubicBezTo>
                  <a:cubicBezTo>
                    <a:pt x="1660416" y="270950"/>
                    <a:pt x="1674083" y="269673"/>
                    <a:pt x="1681018" y="261005"/>
                  </a:cubicBezTo>
                  <a:cubicBezTo>
                    <a:pt x="1687100" y="253402"/>
                    <a:pt x="1684173" y="240899"/>
                    <a:pt x="1690255" y="233296"/>
                  </a:cubicBezTo>
                  <a:cubicBezTo>
                    <a:pt x="1703278" y="217018"/>
                    <a:pt x="1727418" y="211672"/>
                    <a:pt x="1745673" y="205587"/>
                  </a:cubicBezTo>
                  <a:cubicBezTo>
                    <a:pt x="1803999" y="217252"/>
                    <a:pt x="1795561" y="220627"/>
                    <a:pt x="1865746" y="205587"/>
                  </a:cubicBezTo>
                  <a:cubicBezTo>
                    <a:pt x="1884786" y="201507"/>
                    <a:pt x="1921164" y="187114"/>
                    <a:pt x="1921164" y="187114"/>
                  </a:cubicBezTo>
                  <a:cubicBezTo>
                    <a:pt x="1930400" y="190193"/>
                    <a:pt x="1940165" y="191996"/>
                    <a:pt x="1948873" y="196350"/>
                  </a:cubicBezTo>
                  <a:cubicBezTo>
                    <a:pt x="1958802" y="201314"/>
                    <a:pt x="1966438" y="210314"/>
                    <a:pt x="1976582" y="214823"/>
                  </a:cubicBezTo>
                  <a:cubicBezTo>
                    <a:pt x="1994376" y="222731"/>
                    <a:pt x="2032000" y="233296"/>
                    <a:pt x="2032000" y="233296"/>
                  </a:cubicBezTo>
                  <a:cubicBezTo>
                    <a:pt x="2062788" y="230217"/>
                    <a:pt x="2093491" y="226117"/>
                    <a:pt x="2124364" y="224059"/>
                  </a:cubicBezTo>
                  <a:cubicBezTo>
                    <a:pt x="2315727" y="211301"/>
                    <a:pt x="2258595" y="181158"/>
                    <a:pt x="2336800" y="233296"/>
                  </a:cubicBezTo>
                  <a:cubicBezTo>
                    <a:pt x="2339879" y="242532"/>
                    <a:pt x="2339152" y="254121"/>
                    <a:pt x="2346036" y="261005"/>
                  </a:cubicBezTo>
                  <a:cubicBezTo>
                    <a:pt x="2365193" y="280161"/>
                    <a:pt x="2382298" y="266478"/>
                    <a:pt x="2401455" y="261005"/>
                  </a:cubicBezTo>
                  <a:cubicBezTo>
                    <a:pt x="2413661" y="257518"/>
                    <a:pt x="2426194" y="255256"/>
                    <a:pt x="2438400" y="251769"/>
                  </a:cubicBezTo>
                  <a:cubicBezTo>
                    <a:pt x="2447761" y="249094"/>
                    <a:pt x="2456748" y="245207"/>
                    <a:pt x="2466109" y="242532"/>
                  </a:cubicBezTo>
                  <a:cubicBezTo>
                    <a:pt x="2547293" y="219336"/>
                    <a:pt x="2464327" y="246206"/>
                    <a:pt x="2530764" y="224059"/>
                  </a:cubicBezTo>
                  <a:cubicBezTo>
                    <a:pt x="2540000" y="227138"/>
                    <a:pt x="2548737" y="233296"/>
                    <a:pt x="2558473" y="233296"/>
                  </a:cubicBezTo>
                  <a:cubicBezTo>
                    <a:pt x="2624492" y="233296"/>
                    <a:pt x="2695479" y="223097"/>
                    <a:pt x="2761673" y="214823"/>
                  </a:cubicBezTo>
                  <a:cubicBezTo>
                    <a:pt x="2777067" y="217902"/>
                    <a:pt x="2793814" y="217038"/>
                    <a:pt x="2807855" y="224059"/>
                  </a:cubicBezTo>
                  <a:cubicBezTo>
                    <a:pt x="2819538" y="229901"/>
                    <a:pt x="2824696" y="244523"/>
                    <a:pt x="2835564" y="251769"/>
                  </a:cubicBezTo>
                  <a:cubicBezTo>
                    <a:pt x="2843665" y="257170"/>
                    <a:pt x="2854037" y="257926"/>
                    <a:pt x="2863273" y="261005"/>
                  </a:cubicBezTo>
                  <a:lnTo>
                    <a:pt x="2974109" y="242532"/>
                  </a:lnTo>
                  <a:cubicBezTo>
                    <a:pt x="2987691" y="240268"/>
                    <a:pt x="2998163" y="228894"/>
                    <a:pt x="3011055" y="224059"/>
                  </a:cubicBezTo>
                  <a:cubicBezTo>
                    <a:pt x="3022941" y="219602"/>
                    <a:pt x="3035794" y="218310"/>
                    <a:pt x="3048000" y="214823"/>
                  </a:cubicBezTo>
                  <a:cubicBezTo>
                    <a:pt x="3057361" y="212148"/>
                    <a:pt x="3066473" y="208666"/>
                    <a:pt x="3075709" y="205587"/>
                  </a:cubicBezTo>
                  <a:cubicBezTo>
                    <a:pt x="3076144" y="207326"/>
                    <a:pt x="3087957" y="272174"/>
                    <a:pt x="3103418" y="270241"/>
                  </a:cubicBezTo>
                  <a:cubicBezTo>
                    <a:pt x="3125448" y="267487"/>
                    <a:pt x="3140363" y="245611"/>
                    <a:pt x="3158836" y="233296"/>
                  </a:cubicBezTo>
                  <a:cubicBezTo>
                    <a:pt x="3175038" y="222495"/>
                    <a:pt x="3214255" y="214823"/>
                    <a:pt x="3214255" y="214823"/>
                  </a:cubicBezTo>
                  <a:cubicBezTo>
                    <a:pt x="3223491" y="208665"/>
                    <a:pt x="3230863" y="196350"/>
                    <a:pt x="3241964" y="196350"/>
                  </a:cubicBezTo>
                  <a:cubicBezTo>
                    <a:pt x="3269056" y="196350"/>
                    <a:pt x="3273369" y="230217"/>
                    <a:pt x="3288146" y="242532"/>
                  </a:cubicBezTo>
                  <a:cubicBezTo>
                    <a:pt x="3298723" y="251347"/>
                    <a:pt x="3312199" y="256170"/>
                    <a:pt x="3325091" y="261005"/>
                  </a:cubicBezTo>
                  <a:cubicBezTo>
                    <a:pt x="3336977" y="265462"/>
                    <a:pt x="3349877" y="266593"/>
                    <a:pt x="3362036" y="270241"/>
                  </a:cubicBezTo>
                  <a:cubicBezTo>
                    <a:pt x="3380687" y="275836"/>
                    <a:pt x="3417455" y="288714"/>
                    <a:pt x="3417455" y="288714"/>
                  </a:cubicBezTo>
                  <a:cubicBezTo>
                    <a:pt x="3454400" y="285635"/>
                    <a:pt x="3491543" y="284378"/>
                    <a:pt x="3528291" y="279478"/>
                  </a:cubicBezTo>
                  <a:cubicBezTo>
                    <a:pt x="3555898" y="275797"/>
                    <a:pt x="3560022" y="265304"/>
                    <a:pt x="3583709" y="251769"/>
                  </a:cubicBezTo>
                  <a:cubicBezTo>
                    <a:pt x="3595664" y="244938"/>
                    <a:pt x="3608340" y="239454"/>
                    <a:pt x="3620655" y="233296"/>
                  </a:cubicBezTo>
                  <a:cubicBezTo>
                    <a:pt x="3681111" y="253447"/>
                    <a:pt x="3621775" y="225459"/>
                    <a:pt x="3657600" y="270241"/>
                  </a:cubicBezTo>
                  <a:cubicBezTo>
                    <a:pt x="3664535" y="278909"/>
                    <a:pt x="3676073" y="282556"/>
                    <a:pt x="3685309" y="288714"/>
                  </a:cubicBezTo>
                  <a:cubicBezTo>
                    <a:pt x="3697009" y="286374"/>
                    <a:pt x="3743904" y="278982"/>
                    <a:pt x="3759200" y="270241"/>
                  </a:cubicBezTo>
                  <a:cubicBezTo>
                    <a:pt x="3772566" y="262603"/>
                    <a:pt x="3783619" y="251480"/>
                    <a:pt x="3796146" y="242532"/>
                  </a:cubicBezTo>
                  <a:cubicBezTo>
                    <a:pt x="3805179" y="236080"/>
                    <a:pt x="3814619" y="230217"/>
                    <a:pt x="3823855" y="224059"/>
                  </a:cubicBezTo>
                  <a:cubicBezTo>
                    <a:pt x="3826934" y="233296"/>
                    <a:pt x="3823854" y="248690"/>
                    <a:pt x="3833091" y="251769"/>
                  </a:cubicBezTo>
                  <a:cubicBezTo>
                    <a:pt x="3859722" y="260646"/>
                    <a:pt x="3887732" y="236892"/>
                    <a:pt x="3906982" y="224059"/>
                  </a:cubicBezTo>
                  <a:cubicBezTo>
                    <a:pt x="3926315" y="166062"/>
                    <a:pt x="3953259" y="113357"/>
                    <a:pt x="3906982" y="48569"/>
                  </a:cubicBezTo>
                  <a:cubicBezTo>
                    <a:pt x="3892554" y="28371"/>
                    <a:pt x="3857721" y="42411"/>
                    <a:pt x="3833091" y="39332"/>
                  </a:cubicBezTo>
                  <a:cubicBezTo>
                    <a:pt x="3823855" y="33174"/>
                    <a:pt x="3816371" y="22429"/>
                    <a:pt x="3805382" y="20859"/>
                  </a:cubicBezTo>
                  <a:cubicBezTo>
                    <a:pt x="3548744" y="-15803"/>
                    <a:pt x="3705932" y="33890"/>
                    <a:pt x="3611418" y="2387"/>
                  </a:cubicBezTo>
                  <a:cubicBezTo>
                    <a:pt x="3531370" y="5466"/>
                    <a:pt x="3451203" y="6295"/>
                    <a:pt x="3371273" y="11623"/>
                  </a:cubicBezTo>
                  <a:cubicBezTo>
                    <a:pt x="3283227" y="17492"/>
                    <a:pt x="3391133" y="32220"/>
                    <a:pt x="3288146" y="11623"/>
                  </a:cubicBezTo>
                  <a:cubicBezTo>
                    <a:pt x="3270148" y="13873"/>
                    <a:pt x="3170859" y="25844"/>
                    <a:pt x="3149600" y="30096"/>
                  </a:cubicBezTo>
                  <a:cubicBezTo>
                    <a:pt x="3140053" y="32005"/>
                    <a:pt x="3131127" y="36253"/>
                    <a:pt x="3121891" y="39332"/>
                  </a:cubicBezTo>
                  <a:cubicBezTo>
                    <a:pt x="3100339" y="36253"/>
                    <a:pt x="3078584" y="34366"/>
                    <a:pt x="3057236" y="30096"/>
                  </a:cubicBezTo>
                  <a:cubicBezTo>
                    <a:pt x="3047689" y="28187"/>
                    <a:pt x="3039263" y="20859"/>
                    <a:pt x="3029527" y="20859"/>
                  </a:cubicBezTo>
                  <a:cubicBezTo>
                    <a:pt x="3010799" y="20859"/>
                    <a:pt x="2992800" y="28928"/>
                    <a:pt x="2974109" y="30096"/>
                  </a:cubicBezTo>
                  <a:cubicBezTo>
                    <a:pt x="2894157" y="35093"/>
                    <a:pt x="2814012" y="36253"/>
                    <a:pt x="2733964" y="39332"/>
                  </a:cubicBezTo>
                  <a:cubicBezTo>
                    <a:pt x="2715491" y="36253"/>
                    <a:pt x="2696827" y="34159"/>
                    <a:pt x="2678546" y="30096"/>
                  </a:cubicBezTo>
                  <a:cubicBezTo>
                    <a:pt x="2669042" y="27984"/>
                    <a:pt x="2660572" y="20859"/>
                    <a:pt x="2650836" y="20859"/>
                  </a:cubicBezTo>
                  <a:cubicBezTo>
                    <a:pt x="2629066" y="20859"/>
                    <a:pt x="2607761" y="27219"/>
                    <a:pt x="2586182" y="30096"/>
                  </a:cubicBezTo>
                  <a:lnTo>
                    <a:pt x="2512291" y="39332"/>
                  </a:lnTo>
                  <a:cubicBezTo>
                    <a:pt x="2483716" y="48858"/>
                    <a:pt x="2461678" y="57805"/>
                    <a:pt x="2429164" y="57805"/>
                  </a:cubicBezTo>
                  <a:cubicBezTo>
                    <a:pt x="2419428" y="57805"/>
                    <a:pt x="2410691" y="51648"/>
                    <a:pt x="2401455" y="48569"/>
                  </a:cubicBezTo>
                  <a:cubicBezTo>
                    <a:pt x="2370667" y="51648"/>
                    <a:pt x="2340033" y="57805"/>
                    <a:pt x="2309091" y="57805"/>
                  </a:cubicBezTo>
                  <a:cubicBezTo>
                    <a:pt x="2287321" y="57805"/>
                    <a:pt x="2265784" y="52839"/>
                    <a:pt x="2244436" y="48569"/>
                  </a:cubicBezTo>
                  <a:cubicBezTo>
                    <a:pt x="2234889" y="46660"/>
                    <a:pt x="2226423" y="40213"/>
                    <a:pt x="2216727" y="39332"/>
                  </a:cubicBezTo>
                  <a:cubicBezTo>
                    <a:pt x="2158390" y="34029"/>
                    <a:pt x="2099733" y="33175"/>
                    <a:pt x="2041236" y="30096"/>
                  </a:cubicBezTo>
                  <a:cubicBezTo>
                    <a:pt x="2032000" y="27017"/>
                    <a:pt x="2023263" y="20859"/>
                    <a:pt x="2013527" y="20859"/>
                  </a:cubicBezTo>
                  <a:cubicBezTo>
                    <a:pt x="1741599" y="20859"/>
                    <a:pt x="1800900" y="11662"/>
                    <a:pt x="1662546" y="39332"/>
                  </a:cubicBezTo>
                  <a:cubicBezTo>
                    <a:pt x="1582497" y="36253"/>
                    <a:pt x="1502318" y="35608"/>
                    <a:pt x="1422400" y="30096"/>
                  </a:cubicBezTo>
                  <a:cubicBezTo>
                    <a:pt x="1412687" y="29426"/>
                    <a:pt x="1404427" y="20859"/>
                    <a:pt x="1394691" y="20859"/>
                  </a:cubicBezTo>
                  <a:cubicBezTo>
                    <a:pt x="1308430" y="20859"/>
                    <a:pt x="1222279" y="27017"/>
                    <a:pt x="1136073" y="30096"/>
                  </a:cubicBezTo>
                  <a:cubicBezTo>
                    <a:pt x="1065762" y="53533"/>
                    <a:pt x="1099749" y="44750"/>
                    <a:pt x="1034473" y="57805"/>
                  </a:cubicBezTo>
                  <a:cubicBezTo>
                    <a:pt x="1006764" y="54726"/>
                    <a:pt x="978846" y="53152"/>
                    <a:pt x="951346" y="48569"/>
                  </a:cubicBezTo>
                  <a:cubicBezTo>
                    <a:pt x="941742" y="46968"/>
                    <a:pt x="933297" y="40540"/>
                    <a:pt x="923636" y="39332"/>
                  </a:cubicBezTo>
                  <a:cubicBezTo>
                    <a:pt x="883804" y="34353"/>
                    <a:pt x="843541" y="33730"/>
                    <a:pt x="803564" y="30096"/>
                  </a:cubicBezTo>
                  <a:cubicBezTo>
                    <a:pt x="775799" y="27572"/>
                    <a:pt x="748145" y="23938"/>
                    <a:pt x="720436" y="20859"/>
                  </a:cubicBezTo>
                  <a:cubicBezTo>
                    <a:pt x="599987" y="-19289"/>
                    <a:pt x="694651" y="8716"/>
                    <a:pt x="397164" y="20859"/>
                  </a:cubicBezTo>
                  <a:cubicBezTo>
                    <a:pt x="266446" y="26195"/>
                    <a:pt x="258566" y="28254"/>
                    <a:pt x="147782" y="39332"/>
                  </a:cubicBezTo>
                  <a:cubicBezTo>
                    <a:pt x="54690" y="70365"/>
                    <a:pt x="199066" y="23023"/>
                    <a:pt x="83127" y="57805"/>
                  </a:cubicBezTo>
                  <a:cubicBezTo>
                    <a:pt x="64476" y="63400"/>
                    <a:pt x="43911" y="65477"/>
                    <a:pt x="27709" y="76278"/>
                  </a:cubicBezTo>
                  <a:lnTo>
                    <a:pt x="0" y="94750"/>
                  </a:lnTo>
                  <a:lnTo>
                    <a:pt x="9236" y="131696"/>
                  </a:lnTo>
                  <a:close/>
                </a:path>
              </a:pathLst>
            </a:custGeom>
            <a:solidFill>
              <a:srgbClr val="002F57"/>
            </a:soli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grpSp>
      <p:grpSp>
        <p:nvGrpSpPr>
          <p:cNvPr id="25" name="Group 24"/>
          <p:cNvGrpSpPr/>
          <p:nvPr/>
        </p:nvGrpSpPr>
        <p:grpSpPr>
          <a:xfrm>
            <a:off x="3056054" y="784718"/>
            <a:ext cx="5569527" cy="2808227"/>
            <a:chOff x="2844800" y="784718"/>
            <a:chExt cx="5569527" cy="2808227"/>
          </a:xfrm>
        </p:grpSpPr>
        <p:pic>
          <p:nvPicPr>
            <p:cNvPr id="19" name="Picture 18"/>
            <p:cNvPicPr/>
            <p:nvPr/>
          </p:nvPicPr>
          <p:blipFill rotWithShape="1">
            <a:blip r:embed="rId4"/>
            <a:srcRect l="1761" t="33250" r="36072" b="37290"/>
            <a:stretch/>
          </p:blipFill>
          <p:spPr bwMode="auto">
            <a:xfrm>
              <a:off x="2867023" y="795897"/>
              <a:ext cx="5334868" cy="2675405"/>
            </a:xfrm>
            <a:prstGeom prst="rect">
              <a:avLst/>
            </a:prstGeom>
            <a:ln>
              <a:noFill/>
            </a:ln>
            <a:extLst>
              <a:ext uri="{53640926-AAD7-44D8-BBD7-CCE9431645EC}">
                <a14:shadowObscured xmlns:a14="http://schemas.microsoft.com/office/drawing/2010/main"/>
              </a:ext>
            </a:extLst>
          </p:spPr>
        </p:pic>
        <p:sp>
          <p:nvSpPr>
            <p:cNvPr id="21" name="Freeform 20"/>
            <p:cNvSpPr/>
            <p:nvPr/>
          </p:nvSpPr>
          <p:spPr bwMode="auto">
            <a:xfrm>
              <a:off x="2844800" y="3177309"/>
              <a:ext cx="5367331" cy="415636"/>
            </a:xfrm>
            <a:custGeom>
              <a:avLst/>
              <a:gdLst>
                <a:gd name="connsiteX0" fmla="*/ 36945 w 5367331"/>
                <a:gd name="connsiteY0" fmla="*/ 304800 h 415636"/>
                <a:gd name="connsiteX1" fmla="*/ 36945 w 5367331"/>
                <a:gd name="connsiteY1" fmla="*/ 304800 h 415636"/>
                <a:gd name="connsiteX2" fmla="*/ 129309 w 5367331"/>
                <a:gd name="connsiteY2" fmla="*/ 277091 h 415636"/>
                <a:gd name="connsiteX3" fmla="*/ 157018 w 5367331"/>
                <a:gd name="connsiteY3" fmla="*/ 267855 h 415636"/>
                <a:gd name="connsiteX4" fmla="*/ 193964 w 5367331"/>
                <a:gd name="connsiteY4" fmla="*/ 258618 h 415636"/>
                <a:gd name="connsiteX5" fmla="*/ 230909 w 5367331"/>
                <a:gd name="connsiteY5" fmla="*/ 240146 h 415636"/>
                <a:gd name="connsiteX6" fmla="*/ 314036 w 5367331"/>
                <a:gd name="connsiteY6" fmla="*/ 221673 h 415636"/>
                <a:gd name="connsiteX7" fmla="*/ 341745 w 5367331"/>
                <a:gd name="connsiteY7" fmla="*/ 212436 h 415636"/>
                <a:gd name="connsiteX8" fmla="*/ 424873 w 5367331"/>
                <a:gd name="connsiteY8" fmla="*/ 240146 h 415636"/>
                <a:gd name="connsiteX9" fmla="*/ 655782 w 5367331"/>
                <a:gd name="connsiteY9" fmla="*/ 221673 h 415636"/>
                <a:gd name="connsiteX10" fmla="*/ 683491 w 5367331"/>
                <a:gd name="connsiteY10" fmla="*/ 212436 h 415636"/>
                <a:gd name="connsiteX11" fmla="*/ 766618 w 5367331"/>
                <a:gd name="connsiteY11" fmla="*/ 193964 h 415636"/>
                <a:gd name="connsiteX12" fmla="*/ 877455 w 5367331"/>
                <a:gd name="connsiteY12" fmla="*/ 157018 h 415636"/>
                <a:gd name="connsiteX13" fmla="*/ 932873 w 5367331"/>
                <a:gd name="connsiteY13" fmla="*/ 138546 h 415636"/>
                <a:gd name="connsiteX14" fmla="*/ 942109 w 5367331"/>
                <a:gd name="connsiteY14" fmla="*/ 166255 h 415636"/>
                <a:gd name="connsiteX15" fmla="*/ 979055 w 5367331"/>
                <a:gd name="connsiteY15" fmla="*/ 193964 h 415636"/>
                <a:gd name="connsiteX16" fmla="*/ 1422400 w 5367331"/>
                <a:gd name="connsiteY16" fmla="*/ 184727 h 415636"/>
                <a:gd name="connsiteX17" fmla="*/ 1514764 w 5367331"/>
                <a:gd name="connsiteY17" fmla="*/ 157018 h 415636"/>
                <a:gd name="connsiteX18" fmla="*/ 1551709 w 5367331"/>
                <a:gd name="connsiteY18" fmla="*/ 138546 h 415636"/>
                <a:gd name="connsiteX19" fmla="*/ 1671782 w 5367331"/>
                <a:gd name="connsiteY19" fmla="*/ 212436 h 415636"/>
                <a:gd name="connsiteX20" fmla="*/ 1708727 w 5367331"/>
                <a:gd name="connsiteY20" fmla="*/ 221673 h 415636"/>
                <a:gd name="connsiteX21" fmla="*/ 1754909 w 5367331"/>
                <a:gd name="connsiteY21" fmla="*/ 230909 h 415636"/>
                <a:gd name="connsiteX22" fmla="*/ 1893455 w 5367331"/>
                <a:gd name="connsiteY22" fmla="*/ 221673 h 415636"/>
                <a:gd name="connsiteX23" fmla="*/ 2022764 w 5367331"/>
                <a:gd name="connsiteY23" fmla="*/ 203200 h 415636"/>
                <a:gd name="connsiteX24" fmla="*/ 2050473 w 5367331"/>
                <a:gd name="connsiteY24" fmla="*/ 193964 h 415636"/>
                <a:gd name="connsiteX25" fmla="*/ 2096655 w 5367331"/>
                <a:gd name="connsiteY25" fmla="*/ 230909 h 415636"/>
                <a:gd name="connsiteX26" fmla="*/ 2152073 w 5367331"/>
                <a:gd name="connsiteY26" fmla="*/ 258618 h 415636"/>
                <a:gd name="connsiteX27" fmla="*/ 2235200 w 5367331"/>
                <a:gd name="connsiteY27" fmla="*/ 240146 h 415636"/>
                <a:gd name="connsiteX28" fmla="*/ 2262909 w 5367331"/>
                <a:gd name="connsiteY28" fmla="*/ 230909 h 415636"/>
                <a:gd name="connsiteX29" fmla="*/ 2299855 w 5367331"/>
                <a:gd name="connsiteY29" fmla="*/ 221673 h 415636"/>
                <a:gd name="connsiteX30" fmla="*/ 2346036 w 5367331"/>
                <a:gd name="connsiteY30" fmla="*/ 193964 h 415636"/>
                <a:gd name="connsiteX31" fmla="*/ 2401455 w 5367331"/>
                <a:gd name="connsiteY31" fmla="*/ 166255 h 415636"/>
                <a:gd name="connsiteX32" fmla="*/ 2419927 w 5367331"/>
                <a:gd name="connsiteY32" fmla="*/ 193964 h 415636"/>
                <a:gd name="connsiteX33" fmla="*/ 2493818 w 5367331"/>
                <a:gd name="connsiteY33" fmla="*/ 193964 h 415636"/>
                <a:gd name="connsiteX34" fmla="*/ 2540000 w 5367331"/>
                <a:gd name="connsiteY34" fmla="*/ 166255 h 415636"/>
                <a:gd name="connsiteX35" fmla="*/ 2576945 w 5367331"/>
                <a:gd name="connsiteY35" fmla="*/ 138546 h 415636"/>
                <a:gd name="connsiteX36" fmla="*/ 2604655 w 5367331"/>
                <a:gd name="connsiteY36" fmla="*/ 120073 h 415636"/>
                <a:gd name="connsiteX37" fmla="*/ 2641600 w 5367331"/>
                <a:gd name="connsiteY37" fmla="*/ 92364 h 415636"/>
                <a:gd name="connsiteX38" fmla="*/ 2687782 w 5367331"/>
                <a:gd name="connsiteY38" fmla="*/ 73891 h 415636"/>
                <a:gd name="connsiteX39" fmla="*/ 2743200 w 5367331"/>
                <a:gd name="connsiteY39" fmla="*/ 46182 h 415636"/>
                <a:gd name="connsiteX40" fmla="*/ 2780145 w 5367331"/>
                <a:gd name="connsiteY40" fmla="*/ 73891 h 415636"/>
                <a:gd name="connsiteX41" fmla="*/ 2789382 w 5367331"/>
                <a:gd name="connsiteY41" fmla="*/ 101600 h 415636"/>
                <a:gd name="connsiteX42" fmla="*/ 2817091 w 5367331"/>
                <a:gd name="connsiteY42" fmla="*/ 129309 h 415636"/>
                <a:gd name="connsiteX43" fmla="*/ 2900218 w 5367331"/>
                <a:gd name="connsiteY43" fmla="*/ 120073 h 415636"/>
                <a:gd name="connsiteX44" fmla="*/ 2946400 w 5367331"/>
                <a:gd name="connsiteY44" fmla="*/ 92364 h 415636"/>
                <a:gd name="connsiteX45" fmla="*/ 2983345 w 5367331"/>
                <a:gd name="connsiteY45" fmla="*/ 83127 h 415636"/>
                <a:gd name="connsiteX46" fmla="*/ 3029527 w 5367331"/>
                <a:gd name="connsiteY46" fmla="*/ 46182 h 415636"/>
                <a:gd name="connsiteX47" fmla="*/ 3112655 w 5367331"/>
                <a:gd name="connsiteY47" fmla="*/ 27709 h 415636"/>
                <a:gd name="connsiteX48" fmla="*/ 3149600 w 5367331"/>
                <a:gd name="connsiteY48" fmla="*/ 18473 h 415636"/>
                <a:gd name="connsiteX49" fmla="*/ 3195782 w 5367331"/>
                <a:gd name="connsiteY49" fmla="*/ 27709 h 415636"/>
                <a:gd name="connsiteX50" fmla="*/ 3214255 w 5367331"/>
                <a:gd name="connsiteY50" fmla="*/ 55418 h 415636"/>
                <a:gd name="connsiteX51" fmla="*/ 3241964 w 5367331"/>
                <a:gd name="connsiteY51" fmla="*/ 83127 h 415636"/>
                <a:gd name="connsiteX52" fmla="*/ 3297382 w 5367331"/>
                <a:gd name="connsiteY52" fmla="*/ 101600 h 415636"/>
                <a:gd name="connsiteX53" fmla="*/ 3389745 w 5367331"/>
                <a:gd name="connsiteY53" fmla="*/ 92364 h 415636"/>
                <a:gd name="connsiteX54" fmla="*/ 3491345 w 5367331"/>
                <a:gd name="connsiteY54" fmla="*/ 64655 h 415636"/>
                <a:gd name="connsiteX55" fmla="*/ 3611418 w 5367331"/>
                <a:gd name="connsiteY55" fmla="*/ 55418 h 415636"/>
                <a:gd name="connsiteX56" fmla="*/ 3666836 w 5367331"/>
                <a:gd name="connsiteY56" fmla="*/ 64655 h 415636"/>
                <a:gd name="connsiteX57" fmla="*/ 3694545 w 5367331"/>
                <a:gd name="connsiteY57" fmla="*/ 120073 h 415636"/>
                <a:gd name="connsiteX58" fmla="*/ 3722255 w 5367331"/>
                <a:gd name="connsiteY58" fmla="*/ 129309 h 415636"/>
                <a:gd name="connsiteX59" fmla="*/ 3777673 w 5367331"/>
                <a:gd name="connsiteY59" fmla="*/ 73891 h 415636"/>
                <a:gd name="connsiteX60" fmla="*/ 3870036 w 5367331"/>
                <a:gd name="connsiteY60" fmla="*/ 0 h 415636"/>
                <a:gd name="connsiteX61" fmla="*/ 3897745 w 5367331"/>
                <a:gd name="connsiteY61" fmla="*/ 18473 h 415636"/>
                <a:gd name="connsiteX62" fmla="*/ 3906982 w 5367331"/>
                <a:gd name="connsiteY62" fmla="*/ 55418 h 415636"/>
                <a:gd name="connsiteX63" fmla="*/ 3971636 w 5367331"/>
                <a:gd name="connsiteY63" fmla="*/ 120073 h 415636"/>
                <a:gd name="connsiteX64" fmla="*/ 4045527 w 5367331"/>
                <a:gd name="connsiteY64" fmla="*/ 110836 h 415636"/>
                <a:gd name="connsiteX65" fmla="*/ 4073236 w 5367331"/>
                <a:gd name="connsiteY65" fmla="*/ 101600 h 415636"/>
                <a:gd name="connsiteX66" fmla="*/ 4137891 w 5367331"/>
                <a:gd name="connsiteY66" fmla="*/ 83127 h 415636"/>
                <a:gd name="connsiteX67" fmla="*/ 4174836 w 5367331"/>
                <a:gd name="connsiteY67" fmla="*/ 92364 h 415636"/>
                <a:gd name="connsiteX68" fmla="*/ 4239491 w 5367331"/>
                <a:gd name="connsiteY68" fmla="*/ 157018 h 415636"/>
                <a:gd name="connsiteX69" fmla="*/ 4294909 w 5367331"/>
                <a:gd name="connsiteY69" fmla="*/ 203200 h 415636"/>
                <a:gd name="connsiteX70" fmla="*/ 4322618 w 5367331"/>
                <a:gd name="connsiteY70" fmla="*/ 212436 h 415636"/>
                <a:gd name="connsiteX71" fmla="*/ 4424218 w 5367331"/>
                <a:gd name="connsiteY71" fmla="*/ 193964 h 415636"/>
                <a:gd name="connsiteX72" fmla="*/ 4461164 w 5367331"/>
                <a:gd name="connsiteY72" fmla="*/ 175491 h 415636"/>
                <a:gd name="connsiteX73" fmla="*/ 4488873 w 5367331"/>
                <a:gd name="connsiteY73" fmla="*/ 166255 h 415636"/>
                <a:gd name="connsiteX74" fmla="*/ 4572000 w 5367331"/>
                <a:gd name="connsiteY74" fmla="*/ 175491 h 415636"/>
                <a:gd name="connsiteX75" fmla="*/ 4627418 w 5367331"/>
                <a:gd name="connsiteY75" fmla="*/ 212436 h 415636"/>
                <a:gd name="connsiteX76" fmla="*/ 4682836 w 5367331"/>
                <a:gd name="connsiteY76" fmla="*/ 203200 h 415636"/>
                <a:gd name="connsiteX77" fmla="*/ 4729018 w 5367331"/>
                <a:gd name="connsiteY77" fmla="*/ 175491 h 415636"/>
                <a:gd name="connsiteX78" fmla="*/ 4765964 w 5367331"/>
                <a:gd name="connsiteY78" fmla="*/ 157018 h 415636"/>
                <a:gd name="connsiteX79" fmla="*/ 4849091 w 5367331"/>
                <a:gd name="connsiteY79" fmla="*/ 138546 h 415636"/>
                <a:gd name="connsiteX80" fmla="*/ 4913745 w 5367331"/>
                <a:gd name="connsiteY80" fmla="*/ 147782 h 415636"/>
                <a:gd name="connsiteX81" fmla="*/ 4969164 w 5367331"/>
                <a:gd name="connsiteY81" fmla="*/ 184727 h 415636"/>
                <a:gd name="connsiteX82" fmla="*/ 5070764 w 5367331"/>
                <a:gd name="connsiteY82" fmla="*/ 175491 h 415636"/>
                <a:gd name="connsiteX83" fmla="*/ 5098473 w 5367331"/>
                <a:gd name="connsiteY83" fmla="*/ 166255 h 415636"/>
                <a:gd name="connsiteX84" fmla="*/ 5163127 w 5367331"/>
                <a:gd name="connsiteY84" fmla="*/ 184727 h 415636"/>
                <a:gd name="connsiteX85" fmla="*/ 5246255 w 5367331"/>
                <a:gd name="connsiteY85" fmla="*/ 184727 h 415636"/>
                <a:gd name="connsiteX86" fmla="*/ 5273964 w 5367331"/>
                <a:gd name="connsiteY86" fmla="*/ 203200 h 415636"/>
                <a:gd name="connsiteX87" fmla="*/ 5329382 w 5367331"/>
                <a:gd name="connsiteY87" fmla="*/ 212436 h 415636"/>
                <a:gd name="connsiteX88" fmla="*/ 5366327 w 5367331"/>
                <a:gd name="connsiteY88" fmla="*/ 267855 h 415636"/>
                <a:gd name="connsiteX89" fmla="*/ 5338618 w 5367331"/>
                <a:gd name="connsiteY89" fmla="*/ 323273 h 415636"/>
                <a:gd name="connsiteX90" fmla="*/ 5283200 w 5367331"/>
                <a:gd name="connsiteY90" fmla="*/ 341746 h 415636"/>
                <a:gd name="connsiteX91" fmla="*/ 5153891 w 5367331"/>
                <a:gd name="connsiteY91" fmla="*/ 360218 h 415636"/>
                <a:gd name="connsiteX92" fmla="*/ 4710545 w 5367331"/>
                <a:gd name="connsiteY92" fmla="*/ 397164 h 415636"/>
                <a:gd name="connsiteX93" fmla="*/ 4655127 w 5367331"/>
                <a:gd name="connsiteY93" fmla="*/ 406400 h 415636"/>
                <a:gd name="connsiteX94" fmla="*/ 4618182 w 5367331"/>
                <a:gd name="connsiteY94" fmla="*/ 415636 h 415636"/>
                <a:gd name="connsiteX95" fmla="*/ 4553527 w 5367331"/>
                <a:gd name="connsiteY95" fmla="*/ 406400 h 415636"/>
                <a:gd name="connsiteX96" fmla="*/ 4535055 w 5367331"/>
                <a:gd name="connsiteY96" fmla="*/ 378691 h 415636"/>
                <a:gd name="connsiteX97" fmla="*/ 4479636 w 5367331"/>
                <a:gd name="connsiteY97" fmla="*/ 387927 h 415636"/>
                <a:gd name="connsiteX98" fmla="*/ 4451927 w 5367331"/>
                <a:gd name="connsiteY98" fmla="*/ 397164 h 415636"/>
                <a:gd name="connsiteX99" fmla="*/ 4304145 w 5367331"/>
                <a:gd name="connsiteY99" fmla="*/ 378691 h 415636"/>
                <a:gd name="connsiteX100" fmla="*/ 4239491 w 5367331"/>
                <a:gd name="connsiteY100" fmla="*/ 360218 h 415636"/>
                <a:gd name="connsiteX101" fmla="*/ 4091709 w 5367331"/>
                <a:gd name="connsiteY101" fmla="*/ 369455 h 415636"/>
                <a:gd name="connsiteX102" fmla="*/ 4064000 w 5367331"/>
                <a:gd name="connsiteY102" fmla="*/ 378691 h 415636"/>
                <a:gd name="connsiteX103" fmla="*/ 4017818 w 5367331"/>
                <a:gd name="connsiteY103" fmla="*/ 387927 h 415636"/>
                <a:gd name="connsiteX104" fmla="*/ 3934691 w 5367331"/>
                <a:gd name="connsiteY104" fmla="*/ 378691 h 415636"/>
                <a:gd name="connsiteX105" fmla="*/ 3906982 w 5367331"/>
                <a:gd name="connsiteY105" fmla="*/ 369455 h 415636"/>
                <a:gd name="connsiteX106" fmla="*/ 3823855 w 5367331"/>
                <a:gd name="connsiteY106" fmla="*/ 387927 h 415636"/>
                <a:gd name="connsiteX107" fmla="*/ 3288145 w 5367331"/>
                <a:gd name="connsiteY107" fmla="*/ 378691 h 415636"/>
                <a:gd name="connsiteX108" fmla="*/ 3260436 w 5367331"/>
                <a:gd name="connsiteY108" fmla="*/ 369455 h 415636"/>
                <a:gd name="connsiteX109" fmla="*/ 2798618 w 5367331"/>
                <a:gd name="connsiteY109" fmla="*/ 378691 h 415636"/>
                <a:gd name="connsiteX110" fmla="*/ 2697018 w 5367331"/>
                <a:gd name="connsiteY110" fmla="*/ 378691 h 415636"/>
                <a:gd name="connsiteX111" fmla="*/ 2595418 w 5367331"/>
                <a:gd name="connsiteY111" fmla="*/ 387927 h 415636"/>
                <a:gd name="connsiteX112" fmla="*/ 2567709 w 5367331"/>
                <a:gd name="connsiteY112" fmla="*/ 397164 h 415636"/>
                <a:gd name="connsiteX113" fmla="*/ 2484582 w 5367331"/>
                <a:gd name="connsiteY113" fmla="*/ 378691 h 415636"/>
                <a:gd name="connsiteX114" fmla="*/ 2262909 w 5367331"/>
                <a:gd name="connsiteY114" fmla="*/ 378691 h 415636"/>
                <a:gd name="connsiteX115" fmla="*/ 2235200 w 5367331"/>
                <a:gd name="connsiteY115" fmla="*/ 360218 h 415636"/>
                <a:gd name="connsiteX116" fmla="*/ 2207491 w 5367331"/>
                <a:gd name="connsiteY116" fmla="*/ 350982 h 415636"/>
                <a:gd name="connsiteX117" fmla="*/ 2115127 w 5367331"/>
                <a:gd name="connsiteY117" fmla="*/ 360218 h 415636"/>
                <a:gd name="connsiteX118" fmla="*/ 1810327 w 5367331"/>
                <a:gd name="connsiteY118" fmla="*/ 378691 h 415636"/>
                <a:gd name="connsiteX119" fmla="*/ 1690255 w 5367331"/>
                <a:gd name="connsiteY119" fmla="*/ 369455 h 415636"/>
                <a:gd name="connsiteX120" fmla="*/ 1542473 w 5367331"/>
                <a:gd name="connsiteY120" fmla="*/ 360218 h 415636"/>
                <a:gd name="connsiteX121" fmla="*/ 1487055 w 5367331"/>
                <a:gd name="connsiteY121" fmla="*/ 341746 h 415636"/>
                <a:gd name="connsiteX122" fmla="*/ 609600 w 5367331"/>
                <a:gd name="connsiteY122" fmla="*/ 360218 h 415636"/>
                <a:gd name="connsiteX123" fmla="*/ 471055 w 5367331"/>
                <a:gd name="connsiteY123" fmla="*/ 369455 h 415636"/>
                <a:gd name="connsiteX124" fmla="*/ 184727 w 5367331"/>
                <a:gd name="connsiteY124" fmla="*/ 378691 h 415636"/>
                <a:gd name="connsiteX125" fmla="*/ 9236 w 5367331"/>
                <a:gd name="connsiteY125" fmla="*/ 378691 h 415636"/>
                <a:gd name="connsiteX126" fmla="*/ 0 w 5367331"/>
                <a:gd name="connsiteY126" fmla="*/ 350982 h 415636"/>
                <a:gd name="connsiteX127" fmla="*/ 9236 w 5367331"/>
                <a:gd name="connsiteY127" fmla="*/ 314036 h 415636"/>
                <a:gd name="connsiteX128" fmla="*/ 36945 w 5367331"/>
                <a:gd name="connsiteY128" fmla="*/ 304800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367331" h="415636">
                  <a:moveTo>
                    <a:pt x="36945" y="304800"/>
                  </a:moveTo>
                  <a:lnTo>
                    <a:pt x="36945" y="304800"/>
                  </a:lnTo>
                  <a:lnTo>
                    <a:pt x="129309" y="277091"/>
                  </a:lnTo>
                  <a:cubicBezTo>
                    <a:pt x="138614" y="274228"/>
                    <a:pt x="147657" y="270530"/>
                    <a:pt x="157018" y="267855"/>
                  </a:cubicBezTo>
                  <a:cubicBezTo>
                    <a:pt x="169224" y="264368"/>
                    <a:pt x="182078" y="263075"/>
                    <a:pt x="193964" y="258618"/>
                  </a:cubicBezTo>
                  <a:cubicBezTo>
                    <a:pt x="206856" y="253784"/>
                    <a:pt x="218254" y="245570"/>
                    <a:pt x="230909" y="240146"/>
                  </a:cubicBezTo>
                  <a:cubicBezTo>
                    <a:pt x="259852" y="227742"/>
                    <a:pt x="280814" y="227210"/>
                    <a:pt x="314036" y="221673"/>
                  </a:cubicBezTo>
                  <a:cubicBezTo>
                    <a:pt x="323272" y="218594"/>
                    <a:pt x="332009" y="212436"/>
                    <a:pt x="341745" y="212436"/>
                  </a:cubicBezTo>
                  <a:cubicBezTo>
                    <a:pt x="391521" y="212436"/>
                    <a:pt x="391417" y="217841"/>
                    <a:pt x="424873" y="240146"/>
                  </a:cubicBezTo>
                  <a:cubicBezTo>
                    <a:pt x="475658" y="236972"/>
                    <a:pt x="594107" y="231952"/>
                    <a:pt x="655782" y="221673"/>
                  </a:cubicBezTo>
                  <a:cubicBezTo>
                    <a:pt x="665386" y="220072"/>
                    <a:pt x="674130" y="215111"/>
                    <a:pt x="683491" y="212436"/>
                  </a:cubicBezTo>
                  <a:cubicBezTo>
                    <a:pt x="713922" y="203741"/>
                    <a:pt x="734879" y="200311"/>
                    <a:pt x="766618" y="193964"/>
                  </a:cubicBezTo>
                  <a:cubicBezTo>
                    <a:pt x="826272" y="164137"/>
                    <a:pt x="790206" y="178831"/>
                    <a:pt x="877455" y="157018"/>
                  </a:cubicBezTo>
                  <a:cubicBezTo>
                    <a:pt x="896345" y="152295"/>
                    <a:pt x="932873" y="138546"/>
                    <a:pt x="932873" y="138546"/>
                  </a:cubicBezTo>
                  <a:cubicBezTo>
                    <a:pt x="935952" y="147782"/>
                    <a:pt x="935876" y="158776"/>
                    <a:pt x="942109" y="166255"/>
                  </a:cubicBezTo>
                  <a:cubicBezTo>
                    <a:pt x="951964" y="178081"/>
                    <a:pt x="963672" y="193372"/>
                    <a:pt x="979055" y="193964"/>
                  </a:cubicBezTo>
                  <a:cubicBezTo>
                    <a:pt x="1126760" y="199645"/>
                    <a:pt x="1274618" y="187806"/>
                    <a:pt x="1422400" y="184727"/>
                  </a:cubicBezTo>
                  <a:cubicBezTo>
                    <a:pt x="1458692" y="175654"/>
                    <a:pt x="1477282" y="172010"/>
                    <a:pt x="1514764" y="157018"/>
                  </a:cubicBezTo>
                  <a:cubicBezTo>
                    <a:pt x="1527548" y="151905"/>
                    <a:pt x="1539394" y="144703"/>
                    <a:pt x="1551709" y="138546"/>
                  </a:cubicBezTo>
                  <a:cubicBezTo>
                    <a:pt x="1637191" y="152792"/>
                    <a:pt x="1593885" y="134540"/>
                    <a:pt x="1671782" y="212436"/>
                  </a:cubicBezTo>
                  <a:cubicBezTo>
                    <a:pt x="1680758" y="221412"/>
                    <a:pt x="1696335" y="218919"/>
                    <a:pt x="1708727" y="221673"/>
                  </a:cubicBezTo>
                  <a:cubicBezTo>
                    <a:pt x="1724052" y="225079"/>
                    <a:pt x="1739515" y="227830"/>
                    <a:pt x="1754909" y="230909"/>
                  </a:cubicBezTo>
                  <a:lnTo>
                    <a:pt x="1893455" y="221673"/>
                  </a:lnTo>
                  <a:cubicBezTo>
                    <a:pt x="1936554" y="218081"/>
                    <a:pt x="1980569" y="213748"/>
                    <a:pt x="2022764" y="203200"/>
                  </a:cubicBezTo>
                  <a:cubicBezTo>
                    <a:pt x="2032209" y="200839"/>
                    <a:pt x="2041237" y="197043"/>
                    <a:pt x="2050473" y="193964"/>
                  </a:cubicBezTo>
                  <a:cubicBezTo>
                    <a:pt x="2104416" y="211944"/>
                    <a:pt x="2054878" y="189132"/>
                    <a:pt x="2096655" y="230909"/>
                  </a:cubicBezTo>
                  <a:cubicBezTo>
                    <a:pt x="2114561" y="248815"/>
                    <a:pt x="2129535" y="251106"/>
                    <a:pt x="2152073" y="258618"/>
                  </a:cubicBezTo>
                  <a:cubicBezTo>
                    <a:pt x="2179782" y="252461"/>
                    <a:pt x="2207663" y="247030"/>
                    <a:pt x="2235200" y="240146"/>
                  </a:cubicBezTo>
                  <a:cubicBezTo>
                    <a:pt x="2244645" y="237785"/>
                    <a:pt x="2253548" y="233584"/>
                    <a:pt x="2262909" y="230909"/>
                  </a:cubicBezTo>
                  <a:cubicBezTo>
                    <a:pt x="2275115" y="227422"/>
                    <a:pt x="2287540" y="224752"/>
                    <a:pt x="2299855" y="221673"/>
                  </a:cubicBezTo>
                  <a:cubicBezTo>
                    <a:pt x="2315249" y="212437"/>
                    <a:pt x="2329979" y="201993"/>
                    <a:pt x="2346036" y="193964"/>
                  </a:cubicBezTo>
                  <a:cubicBezTo>
                    <a:pt x="2422528" y="155717"/>
                    <a:pt x="2322030" y="219201"/>
                    <a:pt x="2401455" y="166255"/>
                  </a:cubicBezTo>
                  <a:cubicBezTo>
                    <a:pt x="2407612" y="175491"/>
                    <a:pt x="2411259" y="187030"/>
                    <a:pt x="2419927" y="193964"/>
                  </a:cubicBezTo>
                  <a:cubicBezTo>
                    <a:pt x="2442647" y="212140"/>
                    <a:pt x="2470148" y="198698"/>
                    <a:pt x="2493818" y="193964"/>
                  </a:cubicBezTo>
                  <a:cubicBezTo>
                    <a:pt x="2509212" y="184728"/>
                    <a:pt x="2525063" y="176213"/>
                    <a:pt x="2540000" y="166255"/>
                  </a:cubicBezTo>
                  <a:cubicBezTo>
                    <a:pt x="2552808" y="157716"/>
                    <a:pt x="2564419" y="147493"/>
                    <a:pt x="2576945" y="138546"/>
                  </a:cubicBezTo>
                  <a:cubicBezTo>
                    <a:pt x="2585978" y="132094"/>
                    <a:pt x="2595622" y="126525"/>
                    <a:pt x="2604655" y="120073"/>
                  </a:cubicBezTo>
                  <a:cubicBezTo>
                    <a:pt x="2617181" y="111126"/>
                    <a:pt x="2628143" y="99840"/>
                    <a:pt x="2641600" y="92364"/>
                  </a:cubicBezTo>
                  <a:cubicBezTo>
                    <a:pt x="2656093" y="84312"/>
                    <a:pt x="2672953" y="81306"/>
                    <a:pt x="2687782" y="73891"/>
                  </a:cubicBezTo>
                  <a:cubicBezTo>
                    <a:pt x="2759399" y="38082"/>
                    <a:pt x="2673555" y="69396"/>
                    <a:pt x="2743200" y="46182"/>
                  </a:cubicBezTo>
                  <a:cubicBezTo>
                    <a:pt x="2755515" y="55418"/>
                    <a:pt x="2770290" y="62065"/>
                    <a:pt x="2780145" y="73891"/>
                  </a:cubicBezTo>
                  <a:cubicBezTo>
                    <a:pt x="2786378" y="81370"/>
                    <a:pt x="2783981" y="93499"/>
                    <a:pt x="2789382" y="101600"/>
                  </a:cubicBezTo>
                  <a:cubicBezTo>
                    <a:pt x="2796628" y="112468"/>
                    <a:pt x="2807855" y="120073"/>
                    <a:pt x="2817091" y="129309"/>
                  </a:cubicBezTo>
                  <a:cubicBezTo>
                    <a:pt x="2844800" y="126230"/>
                    <a:pt x="2873411" y="127732"/>
                    <a:pt x="2900218" y="120073"/>
                  </a:cubicBezTo>
                  <a:cubicBezTo>
                    <a:pt x="2917480" y="115141"/>
                    <a:pt x="2929995" y="99655"/>
                    <a:pt x="2946400" y="92364"/>
                  </a:cubicBezTo>
                  <a:cubicBezTo>
                    <a:pt x="2958000" y="87208"/>
                    <a:pt x="2971030" y="86206"/>
                    <a:pt x="2983345" y="83127"/>
                  </a:cubicBezTo>
                  <a:cubicBezTo>
                    <a:pt x="2998739" y="70812"/>
                    <a:pt x="3011407" y="53948"/>
                    <a:pt x="3029527" y="46182"/>
                  </a:cubicBezTo>
                  <a:cubicBezTo>
                    <a:pt x="3055617" y="35001"/>
                    <a:pt x="3084997" y="34092"/>
                    <a:pt x="3112655" y="27709"/>
                  </a:cubicBezTo>
                  <a:cubicBezTo>
                    <a:pt x="3125024" y="24855"/>
                    <a:pt x="3137285" y="21552"/>
                    <a:pt x="3149600" y="18473"/>
                  </a:cubicBezTo>
                  <a:cubicBezTo>
                    <a:pt x="3164994" y="21552"/>
                    <a:pt x="3182152" y="19920"/>
                    <a:pt x="3195782" y="27709"/>
                  </a:cubicBezTo>
                  <a:cubicBezTo>
                    <a:pt x="3205420" y="33216"/>
                    <a:pt x="3207148" y="46890"/>
                    <a:pt x="3214255" y="55418"/>
                  </a:cubicBezTo>
                  <a:cubicBezTo>
                    <a:pt x="3222617" y="65453"/>
                    <a:pt x="3230546" y="76783"/>
                    <a:pt x="3241964" y="83127"/>
                  </a:cubicBezTo>
                  <a:cubicBezTo>
                    <a:pt x="3258986" y="92583"/>
                    <a:pt x="3297382" y="101600"/>
                    <a:pt x="3297382" y="101600"/>
                  </a:cubicBezTo>
                  <a:cubicBezTo>
                    <a:pt x="3328170" y="98521"/>
                    <a:pt x="3359334" y="98066"/>
                    <a:pt x="3389745" y="92364"/>
                  </a:cubicBezTo>
                  <a:cubicBezTo>
                    <a:pt x="3500082" y="71676"/>
                    <a:pt x="3393802" y="75493"/>
                    <a:pt x="3491345" y="64655"/>
                  </a:cubicBezTo>
                  <a:cubicBezTo>
                    <a:pt x="3531242" y="60222"/>
                    <a:pt x="3571394" y="58497"/>
                    <a:pt x="3611418" y="55418"/>
                  </a:cubicBezTo>
                  <a:cubicBezTo>
                    <a:pt x="3629891" y="58497"/>
                    <a:pt x="3650086" y="56280"/>
                    <a:pt x="3666836" y="64655"/>
                  </a:cubicBezTo>
                  <a:cubicBezTo>
                    <a:pt x="3701101" y="81788"/>
                    <a:pt x="3672685" y="98213"/>
                    <a:pt x="3694545" y="120073"/>
                  </a:cubicBezTo>
                  <a:cubicBezTo>
                    <a:pt x="3701430" y="126957"/>
                    <a:pt x="3713018" y="126230"/>
                    <a:pt x="3722255" y="129309"/>
                  </a:cubicBezTo>
                  <a:cubicBezTo>
                    <a:pt x="3758163" y="75445"/>
                    <a:pt x="3719508" y="126768"/>
                    <a:pt x="3777673" y="73891"/>
                  </a:cubicBezTo>
                  <a:cubicBezTo>
                    <a:pt x="3860508" y="-1414"/>
                    <a:pt x="3809804" y="20077"/>
                    <a:pt x="3870036" y="0"/>
                  </a:cubicBezTo>
                  <a:cubicBezTo>
                    <a:pt x="3879272" y="6158"/>
                    <a:pt x="3891587" y="9237"/>
                    <a:pt x="3897745" y="18473"/>
                  </a:cubicBezTo>
                  <a:cubicBezTo>
                    <a:pt x="3904786" y="29035"/>
                    <a:pt x="3901305" y="44064"/>
                    <a:pt x="3906982" y="55418"/>
                  </a:cubicBezTo>
                  <a:cubicBezTo>
                    <a:pt x="3936624" y="114702"/>
                    <a:pt x="3928436" y="105672"/>
                    <a:pt x="3971636" y="120073"/>
                  </a:cubicBezTo>
                  <a:cubicBezTo>
                    <a:pt x="3996266" y="116994"/>
                    <a:pt x="4021105" y="115276"/>
                    <a:pt x="4045527" y="110836"/>
                  </a:cubicBezTo>
                  <a:cubicBezTo>
                    <a:pt x="4055106" y="109094"/>
                    <a:pt x="4063875" y="104275"/>
                    <a:pt x="4073236" y="101600"/>
                  </a:cubicBezTo>
                  <a:cubicBezTo>
                    <a:pt x="4154394" y="78413"/>
                    <a:pt x="4071475" y="105267"/>
                    <a:pt x="4137891" y="83127"/>
                  </a:cubicBezTo>
                  <a:cubicBezTo>
                    <a:pt x="4150206" y="86206"/>
                    <a:pt x="4163482" y="86687"/>
                    <a:pt x="4174836" y="92364"/>
                  </a:cubicBezTo>
                  <a:cubicBezTo>
                    <a:pt x="4214862" y="112377"/>
                    <a:pt x="4211781" y="124690"/>
                    <a:pt x="4239491" y="157018"/>
                  </a:cubicBezTo>
                  <a:cubicBezTo>
                    <a:pt x="4254811" y="174891"/>
                    <a:pt x="4273531" y="192511"/>
                    <a:pt x="4294909" y="203200"/>
                  </a:cubicBezTo>
                  <a:cubicBezTo>
                    <a:pt x="4303617" y="207554"/>
                    <a:pt x="4313382" y="209357"/>
                    <a:pt x="4322618" y="212436"/>
                  </a:cubicBezTo>
                  <a:cubicBezTo>
                    <a:pt x="4346217" y="209065"/>
                    <a:pt x="4397419" y="204014"/>
                    <a:pt x="4424218" y="193964"/>
                  </a:cubicBezTo>
                  <a:cubicBezTo>
                    <a:pt x="4437110" y="189129"/>
                    <a:pt x="4448508" y="180915"/>
                    <a:pt x="4461164" y="175491"/>
                  </a:cubicBezTo>
                  <a:cubicBezTo>
                    <a:pt x="4470113" y="171656"/>
                    <a:pt x="4479637" y="169334"/>
                    <a:pt x="4488873" y="166255"/>
                  </a:cubicBezTo>
                  <a:cubicBezTo>
                    <a:pt x="4516582" y="169334"/>
                    <a:pt x="4545551" y="166675"/>
                    <a:pt x="4572000" y="175491"/>
                  </a:cubicBezTo>
                  <a:cubicBezTo>
                    <a:pt x="4593062" y="182512"/>
                    <a:pt x="4627418" y="212436"/>
                    <a:pt x="4627418" y="212436"/>
                  </a:cubicBezTo>
                  <a:cubicBezTo>
                    <a:pt x="4645891" y="209357"/>
                    <a:pt x="4665236" y="209600"/>
                    <a:pt x="4682836" y="203200"/>
                  </a:cubicBezTo>
                  <a:cubicBezTo>
                    <a:pt x="4699707" y="197065"/>
                    <a:pt x="4713325" y="184209"/>
                    <a:pt x="4729018" y="175491"/>
                  </a:cubicBezTo>
                  <a:cubicBezTo>
                    <a:pt x="4741054" y="168804"/>
                    <a:pt x="4753308" y="162442"/>
                    <a:pt x="4765964" y="157018"/>
                  </a:cubicBezTo>
                  <a:cubicBezTo>
                    <a:pt x="4794902" y="144616"/>
                    <a:pt x="4815881" y="144081"/>
                    <a:pt x="4849091" y="138546"/>
                  </a:cubicBezTo>
                  <a:cubicBezTo>
                    <a:pt x="4870642" y="141625"/>
                    <a:pt x="4893426" y="139967"/>
                    <a:pt x="4913745" y="147782"/>
                  </a:cubicBezTo>
                  <a:cubicBezTo>
                    <a:pt x="4934467" y="155752"/>
                    <a:pt x="4969164" y="184727"/>
                    <a:pt x="4969164" y="184727"/>
                  </a:cubicBezTo>
                  <a:cubicBezTo>
                    <a:pt x="5003031" y="181648"/>
                    <a:pt x="5037099" y="180300"/>
                    <a:pt x="5070764" y="175491"/>
                  </a:cubicBezTo>
                  <a:cubicBezTo>
                    <a:pt x="5080402" y="174114"/>
                    <a:pt x="5088737" y="166255"/>
                    <a:pt x="5098473" y="166255"/>
                  </a:cubicBezTo>
                  <a:cubicBezTo>
                    <a:pt x="5110070" y="166255"/>
                    <a:pt x="5150061" y="180372"/>
                    <a:pt x="5163127" y="184727"/>
                  </a:cubicBezTo>
                  <a:cubicBezTo>
                    <a:pt x="5202028" y="175002"/>
                    <a:pt x="5204043" y="168897"/>
                    <a:pt x="5246255" y="184727"/>
                  </a:cubicBezTo>
                  <a:cubicBezTo>
                    <a:pt x="5256649" y="188625"/>
                    <a:pt x="5263433" y="199690"/>
                    <a:pt x="5273964" y="203200"/>
                  </a:cubicBezTo>
                  <a:cubicBezTo>
                    <a:pt x="5291730" y="209122"/>
                    <a:pt x="5310909" y="209357"/>
                    <a:pt x="5329382" y="212436"/>
                  </a:cubicBezTo>
                  <a:cubicBezTo>
                    <a:pt x="5341697" y="230909"/>
                    <a:pt x="5373348" y="246793"/>
                    <a:pt x="5366327" y="267855"/>
                  </a:cubicBezTo>
                  <a:cubicBezTo>
                    <a:pt x="5361294" y="282954"/>
                    <a:pt x="5353697" y="313849"/>
                    <a:pt x="5338618" y="323273"/>
                  </a:cubicBezTo>
                  <a:cubicBezTo>
                    <a:pt x="5322106" y="333593"/>
                    <a:pt x="5301673" y="335588"/>
                    <a:pt x="5283200" y="341746"/>
                  </a:cubicBezTo>
                  <a:cubicBezTo>
                    <a:pt x="5223233" y="361735"/>
                    <a:pt x="5265177" y="350102"/>
                    <a:pt x="5153891" y="360218"/>
                  </a:cubicBezTo>
                  <a:cubicBezTo>
                    <a:pt x="4975661" y="419629"/>
                    <a:pt x="5117923" y="377765"/>
                    <a:pt x="4710545" y="397164"/>
                  </a:cubicBezTo>
                  <a:cubicBezTo>
                    <a:pt x="4692072" y="400243"/>
                    <a:pt x="4673491" y="402727"/>
                    <a:pt x="4655127" y="406400"/>
                  </a:cubicBezTo>
                  <a:cubicBezTo>
                    <a:pt x="4642680" y="408889"/>
                    <a:pt x="4630876" y="415636"/>
                    <a:pt x="4618182" y="415636"/>
                  </a:cubicBezTo>
                  <a:cubicBezTo>
                    <a:pt x="4596412" y="415636"/>
                    <a:pt x="4575079" y="409479"/>
                    <a:pt x="4553527" y="406400"/>
                  </a:cubicBezTo>
                  <a:cubicBezTo>
                    <a:pt x="4547370" y="397164"/>
                    <a:pt x="4543723" y="385625"/>
                    <a:pt x="4535055" y="378691"/>
                  </a:cubicBezTo>
                  <a:cubicBezTo>
                    <a:pt x="4506516" y="355860"/>
                    <a:pt x="4504385" y="375553"/>
                    <a:pt x="4479636" y="387927"/>
                  </a:cubicBezTo>
                  <a:cubicBezTo>
                    <a:pt x="4470928" y="392281"/>
                    <a:pt x="4461163" y="394085"/>
                    <a:pt x="4451927" y="397164"/>
                  </a:cubicBezTo>
                  <a:cubicBezTo>
                    <a:pt x="4388266" y="390797"/>
                    <a:pt x="4361433" y="390148"/>
                    <a:pt x="4304145" y="378691"/>
                  </a:cubicBezTo>
                  <a:cubicBezTo>
                    <a:pt x="4275147" y="372892"/>
                    <a:pt x="4265903" y="369023"/>
                    <a:pt x="4239491" y="360218"/>
                  </a:cubicBezTo>
                  <a:cubicBezTo>
                    <a:pt x="4190230" y="363297"/>
                    <a:pt x="4140795" y="364288"/>
                    <a:pt x="4091709" y="369455"/>
                  </a:cubicBezTo>
                  <a:cubicBezTo>
                    <a:pt x="4082027" y="370474"/>
                    <a:pt x="4073445" y="376330"/>
                    <a:pt x="4064000" y="378691"/>
                  </a:cubicBezTo>
                  <a:cubicBezTo>
                    <a:pt x="4048770" y="382498"/>
                    <a:pt x="4033212" y="384848"/>
                    <a:pt x="4017818" y="387927"/>
                  </a:cubicBezTo>
                  <a:cubicBezTo>
                    <a:pt x="3990109" y="384848"/>
                    <a:pt x="3962191" y="383274"/>
                    <a:pt x="3934691" y="378691"/>
                  </a:cubicBezTo>
                  <a:cubicBezTo>
                    <a:pt x="3925088" y="377090"/>
                    <a:pt x="3916718" y="369455"/>
                    <a:pt x="3906982" y="369455"/>
                  </a:cubicBezTo>
                  <a:cubicBezTo>
                    <a:pt x="3874471" y="369455"/>
                    <a:pt x="3852429" y="378403"/>
                    <a:pt x="3823855" y="387927"/>
                  </a:cubicBezTo>
                  <a:lnTo>
                    <a:pt x="3288145" y="378691"/>
                  </a:lnTo>
                  <a:cubicBezTo>
                    <a:pt x="3278414" y="378372"/>
                    <a:pt x="3270172" y="369455"/>
                    <a:pt x="3260436" y="369455"/>
                  </a:cubicBezTo>
                  <a:cubicBezTo>
                    <a:pt x="3106466" y="369455"/>
                    <a:pt x="2952557" y="375612"/>
                    <a:pt x="2798618" y="378691"/>
                  </a:cubicBezTo>
                  <a:cubicBezTo>
                    <a:pt x="2714824" y="399639"/>
                    <a:pt x="2818365" y="378691"/>
                    <a:pt x="2697018" y="378691"/>
                  </a:cubicBezTo>
                  <a:cubicBezTo>
                    <a:pt x="2663012" y="378691"/>
                    <a:pt x="2629285" y="384848"/>
                    <a:pt x="2595418" y="387927"/>
                  </a:cubicBezTo>
                  <a:cubicBezTo>
                    <a:pt x="2586182" y="391006"/>
                    <a:pt x="2577445" y="397164"/>
                    <a:pt x="2567709" y="397164"/>
                  </a:cubicBezTo>
                  <a:cubicBezTo>
                    <a:pt x="2535202" y="397164"/>
                    <a:pt x="2513154" y="388215"/>
                    <a:pt x="2484582" y="378691"/>
                  </a:cubicBezTo>
                  <a:cubicBezTo>
                    <a:pt x="2451652" y="380424"/>
                    <a:pt x="2324124" y="401646"/>
                    <a:pt x="2262909" y="378691"/>
                  </a:cubicBezTo>
                  <a:cubicBezTo>
                    <a:pt x="2252515" y="374793"/>
                    <a:pt x="2245129" y="365182"/>
                    <a:pt x="2235200" y="360218"/>
                  </a:cubicBezTo>
                  <a:cubicBezTo>
                    <a:pt x="2226492" y="355864"/>
                    <a:pt x="2216727" y="354061"/>
                    <a:pt x="2207491" y="350982"/>
                  </a:cubicBezTo>
                  <a:cubicBezTo>
                    <a:pt x="2176703" y="354061"/>
                    <a:pt x="2146028" y="358633"/>
                    <a:pt x="2115127" y="360218"/>
                  </a:cubicBezTo>
                  <a:cubicBezTo>
                    <a:pt x="1810870" y="375821"/>
                    <a:pt x="1937313" y="346946"/>
                    <a:pt x="1810327" y="378691"/>
                  </a:cubicBezTo>
                  <a:lnTo>
                    <a:pt x="1690255" y="369455"/>
                  </a:lnTo>
                  <a:cubicBezTo>
                    <a:pt x="1641015" y="366059"/>
                    <a:pt x="1591377" y="366887"/>
                    <a:pt x="1542473" y="360218"/>
                  </a:cubicBezTo>
                  <a:cubicBezTo>
                    <a:pt x="1523180" y="357587"/>
                    <a:pt x="1487055" y="341746"/>
                    <a:pt x="1487055" y="341746"/>
                  </a:cubicBezTo>
                  <a:cubicBezTo>
                    <a:pt x="1124342" y="378016"/>
                    <a:pt x="1509646" y="342217"/>
                    <a:pt x="609600" y="360218"/>
                  </a:cubicBezTo>
                  <a:cubicBezTo>
                    <a:pt x="563325" y="361144"/>
                    <a:pt x="517296" y="367445"/>
                    <a:pt x="471055" y="369455"/>
                  </a:cubicBezTo>
                  <a:cubicBezTo>
                    <a:pt x="375653" y="373603"/>
                    <a:pt x="280170" y="375612"/>
                    <a:pt x="184727" y="378691"/>
                  </a:cubicBezTo>
                  <a:cubicBezTo>
                    <a:pt x="118086" y="395351"/>
                    <a:pt x="105003" y="402632"/>
                    <a:pt x="9236" y="378691"/>
                  </a:cubicBezTo>
                  <a:cubicBezTo>
                    <a:pt x="-209" y="376330"/>
                    <a:pt x="3079" y="360218"/>
                    <a:pt x="0" y="350982"/>
                  </a:cubicBezTo>
                  <a:cubicBezTo>
                    <a:pt x="3079" y="338667"/>
                    <a:pt x="-402" y="322297"/>
                    <a:pt x="9236" y="314036"/>
                  </a:cubicBezTo>
                  <a:cubicBezTo>
                    <a:pt x="24020" y="301364"/>
                    <a:pt x="64655" y="295564"/>
                    <a:pt x="36945" y="304800"/>
                  </a:cubicBezTo>
                  <a:close/>
                </a:path>
              </a:pathLst>
            </a:custGeom>
            <a:solidFill>
              <a:srgbClr val="002F57"/>
            </a:solidFill>
            <a:ln w="12700" cap="flat" cmpd="sng" algn="ctr">
              <a:noFill/>
              <a:prstDash val="solid"/>
              <a:round/>
              <a:headEnd type="none" w="med" len="med"/>
              <a:tailEnd type="none" w="med" len="med"/>
            </a:ln>
            <a:effectLst>
              <a:outerShdw blurRad="50800" dist="38100" dir="16200000"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22" name="Freeform 21"/>
            <p:cNvSpPr/>
            <p:nvPr/>
          </p:nvSpPr>
          <p:spPr bwMode="auto">
            <a:xfrm>
              <a:off x="7869382" y="784718"/>
              <a:ext cx="544945" cy="2707052"/>
            </a:xfrm>
            <a:custGeom>
              <a:avLst/>
              <a:gdLst>
                <a:gd name="connsiteX0" fmla="*/ 314036 w 544945"/>
                <a:gd name="connsiteY0" fmla="*/ 9609 h 2707052"/>
                <a:gd name="connsiteX1" fmla="*/ 314036 w 544945"/>
                <a:gd name="connsiteY1" fmla="*/ 9609 h 2707052"/>
                <a:gd name="connsiteX2" fmla="*/ 240145 w 544945"/>
                <a:gd name="connsiteY2" fmla="*/ 92737 h 2707052"/>
                <a:gd name="connsiteX3" fmla="*/ 267854 w 544945"/>
                <a:gd name="connsiteY3" fmla="*/ 101973 h 2707052"/>
                <a:gd name="connsiteX4" fmla="*/ 304800 w 544945"/>
                <a:gd name="connsiteY4" fmla="*/ 148155 h 2707052"/>
                <a:gd name="connsiteX5" fmla="*/ 277091 w 544945"/>
                <a:gd name="connsiteY5" fmla="*/ 166627 h 2707052"/>
                <a:gd name="connsiteX6" fmla="*/ 277091 w 544945"/>
                <a:gd name="connsiteY6" fmla="*/ 305173 h 2707052"/>
                <a:gd name="connsiteX7" fmla="*/ 304800 w 544945"/>
                <a:gd name="connsiteY7" fmla="*/ 314409 h 2707052"/>
                <a:gd name="connsiteX8" fmla="*/ 295563 w 544945"/>
                <a:gd name="connsiteY8" fmla="*/ 360591 h 2707052"/>
                <a:gd name="connsiteX9" fmla="*/ 258618 w 544945"/>
                <a:gd name="connsiteY9" fmla="*/ 397537 h 2707052"/>
                <a:gd name="connsiteX10" fmla="*/ 212436 w 544945"/>
                <a:gd name="connsiteY10" fmla="*/ 434482 h 2707052"/>
                <a:gd name="connsiteX11" fmla="*/ 184727 w 544945"/>
                <a:gd name="connsiteY11" fmla="*/ 452955 h 2707052"/>
                <a:gd name="connsiteX12" fmla="*/ 157018 w 544945"/>
                <a:gd name="connsiteY12" fmla="*/ 480664 h 2707052"/>
                <a:gd name="connsiteX13" fmla="*/ 175491 w 544945"/>
                <a:gd name="connsiteY13" fmla="*/ 517609 h 2707052"/>
                <a:gd name="connsiteX14" fmla="*/ 166254 w 544945"/>
                <a:gd name="connsiteY14" fmla="*/ 600737 h 2707052"/>
                <a:gd name="connsiteX15" fmla="*/ 138545 w 544945"/>
                <a:gd name="connsiteY15" fmla="*/ 646918 h 2707052"/>
                <a:gd name="connsiteX16" fmla="*/ 120073 w 544945"/>
                <a:gd name="connsiteY16" fmla="*/ 711573 h 2707052"/>
                <a:gd name="connsiteX17" fmla="*/ 129309 w 544945"/>
                <a:gd name="connsiteY17" fmla="*/ 757755 h 2707052"/>
                <a:gd name="connsiteX18" fmla="*/ 175491 w 544945"/>
                <a:gd name="connsiteY18" fmla="*/ 813173 h 2707052"/>
                <a:gd name="connsiteX19" fmla="*/ 193963 w 544945"/>
                <a:gd name="connsiteY19" fmla="*/ 868591 h 2707052"/>
                <a:gd name="connsiteX20" fmla="*/ 203200 w 544945"/>
                <a:gd name="connsiteY20" fmla="*/ 970191 h 2707052"/>
                <a:gd name="connsiteX21" fmla="*/ 212436 w 544945"/>
                <a:gd name="connsiteY21" fmla="*/ 997900 h 2707052"/>
                <a:gd name="connsiteX22" fmla="*/ 240145 w 544945"/>
                <a:gd name="connsiteY22" fmla="*/ 1016373 h 2707052"/>
                <a:gd name="connsiteX23" fmla="*/ 249382 w 544945"/>
                <a:gd name="connsiteY23" fmla="*/ 1044082 h 2707052"/>
                <a:gd name="connsiteX24" fmla="*/ 267854 w 544945"/>
                <a:gd name="connsiteY24" fmla="*/ 1081027 h 2707052"/>
                <a:gd name="connsiteX25" fmla="*/ 175491 w 544945"/>
                <a:gd name="connsiteY25" fmla="*/ 1164155 h 2707052"/>
                <a:gd name="connsiteX26" fmla="*/ 184727 w 544945"/>
                <a:gd name="connsiteY26" fmla="*/ 1201100 h 2707052"/>
                <a:gd name="connsiteX27" fmla="*/ 193963 w 544945"/>
                <a:gd name="connsiteY27" fmla="*/ 1228809 h 2707052"/>
                <a:gd name="connsiteX28" fmla="*/ 184727 w 544945"/>
                <a:gd name="connsiteY28" fmla="*/ 1358118 h 2707052"/>
                <a:gd name="connsiteX29" fmla="*/ 157018 w 544945"/>
                <a:gd name="connsiteY29" fmla="*/ 1395064 h 2707052"/>
                <a:gd name="connsiteX30" fmla="*/ 120073 w 544945"/>
                <a:gd name="connsiteY30" fmla="*/ 1515137 h 2707052"/>
                <a:gd name="connsiteX31" fmla="*/ 92363 w 544945"/>
                <a:gd name="connsiteY31" fmla="*/ 1533609 h 2707052"/>
                <a:gd name="connsiteX32" fmla="*/ 55418 w 544945"/>
                <a:gd name="connsiteY32" fmla="*/ 1598264 h 2707052"/>
                <a:gd name="connsiteX33" fmla="*/ 0 w 544945"/>
                <a:gd name="connsiteY33" fmla="*/ 1653682 h 2707052"/>
                <a:gd name="connsiteX34" fmla="*/ 9236 w 544945"/>
                <a:gd name="connsiteY34" fmla="*/ 1727573 h 2707052"/>
                <a:gd name="connsiteX35" fmla="*/ 46182 w 544945"/>
                <a:gd name="connsiteY35" fmla="*/ 1755282 h 2707052"/>
                <a:gd name="connsiteX36" fmla="*/ 110836 w 544945"/>
                <a:gd name="connsiteY36" fmla="*/ 1801464 h 2707052"/>
                <a:gd name="connsiteX37" fmla="*/ 129309 w 544945"/>
                <a:gd name="connsiteY37" fmla="*/ 1856882 h 2707052"/>
                <a:gd name="connsiteX38" fmla="*/ 110836 w 544945"/>
                <a:gd name="connsiteY38" fmla="*/ 1976955 h 2707052"/>
                <a:gd name="connsiteX39" fmla="*/ 120073 w 544945"/>
                <a:gd name="connsiteY39" fmla="*/ 2013900 h 2707052"/>
                <a:gd name="connsiteX40" fmla="*/ 147782 w 544945"/>
                <a:gd name="connsiteY40" fmla="*/ 2023137 h 2707052"/>
                <a:gd name="connsiteX41" fmla="*/ 175491 w 544945"/>
                <a:gd name="connsiteY41" fmla="*/ 2041609 h 2707052"/>
                <a:gd name="connsiteX42" fmla="*/ 193963 w 544945"/>
                <a:gd name="connsiteY42" fmla="*/ 2069318 h 2707052"/>
                <a:gd name="connsiteX43" fmla="*/ 166254 w 544945"/>
                <a:gd name="connsiteY43" fmla="*/ 2087791 h 2707052"/>
                <a:gd name="connsiteX44" fmla="*/ 120073 w 544945"/>
                <a:gd name="connsiteY44" fmla="*/ 2133973 h 2707052"/>
                <a:gd name="connsiteX45" fmla="*/ 129309 w 544945"/>
                <a:gd name="connsiteY45" fmla="*/ 2161682 h 2707052"/>
                <a:gd name="connsiteX46" fmla="*/ 138545 w 544945"/>
                <a:gd name="connsiteY46" fmla="*/ 2281755 h 2707052"/>
                <a:gd name="connsiteX47" fmla="*/ 212436 w 544945"/>
                <a:gd name="connsiteY47" fmla="*/ 2337173 h 2707052"/>
                <a:gd name="connsiteX48" fmla="*/ 240145 w 544945"/>
                <a:gd name="connsiteY48" fmla="*/ 2364882 h 2707052"/>
                <a:gd name="connsiteX49" fmla="*/ 249382 w 544945"/>
                <a:gd name="connsiteY49" fmla="*/ 2392591 h 2707052"/>
                <a:gd name="connsiteX50" fmla="*/ 267854 w 544945"/>
                <a:gd name="connsiteY50" fmla="*/ 2420300 h 2707052"/>
                <a:gd name="connsiteX51" fmla="*/ 249382 w 544945"/>
                <a:gd name="connsiteY51" fmla="*/ 2475718 h 2707052"/>
                <a:gd name="connsiteX52" fmla="*/ 267854 w 544945"/>
                <a:gd name="connsiteY52" fmla="*/ 2531137 h 2707052"/>
                <a:gd name="connsiteX53" fmla="*/ 277091 w 544945"/>
                <a:gd name="connsiteY53" fmla="*/ 2568082 h 2707052"/>
                <a:gd name="connsiteX54" fmla="*/ 295563 w 544945"/>
                <a:gd name="connsiteY54" fmla="*/ 2623500 h 2707052"/>
                <a:gd name="connsiteX55" fmla="*/ 304800 w 544945"/>
                <a:gd name="connsiteY55" fmla="*/ 2688155 h 2707052"/>
                <a:gd name="connsiteX56" fmla="*/ 332509 w 544945"/>
                <a:gd name="connsiteY56" fmla="*/ 2706627 h 2707052"/>
                <a:gd name="connsiteX57" fmla="*/ 434109 w 544945"/>
                <a:gd name="connsiteY57" fmla="*/ 2697391 h 2707052"/>
                <a:gd name="connsiteX58" fmla="*/ 480291 w 544945"/>
                <a:gd name="connsiteY58" fmla="*/ 2651209 h 2707052"/>
                <a:gd name="connsiteX59" fmla="*/ 489527 w 544945"/>
                <a:gd name="connsiteY59" fmla="*/ 2355646 h 2707052"/>
                <a:gd name="connsiteX60" fmla="*/ 498763 w 544945"/>
                <a:gd name="connsiteY60" fmla="*/ 2226337 h 2707052"/>
                <a:gd name="connsiteX61" fmla="*/ 526473 w 544945"/>
                <a:gd name="connsiteY61" fmla="*/ 2198627 h 2707052"/>
                <a:gd name="connsiteX62" fmla="*/ 508000 w 544945"/>
                <a:gd name="connsiteY62" fmla="*/ 2143209 h 2707052"/>
                <a:gd name="connsiteX63" fmla="*/ 489527 w 544945"/>
                <a:gd name="connsiteY63" fmla="*/ 2087791 h 2707052"/>
                <a:gd name="connsiteX64" fmla="*/ 452582 w 544945"/>
                <a:gd name="connsiteY64" fmla="*/ 2032373 h 2707052"/>
                <a:gd name="connsiteX65" fmla="*/ 461818 w 544945"/>
                <a:gd name="connsiteY65" fmla="*/ 1967718 h 2707052"/>
                <a:gd name="connsiteX66" fmla="*/ 489527 w 544945"/>
                <a:gd name="connsiteY66" fmla="*/ 1819937 h 2707052"/>
                <a:gd name="connsiteX67" fmla="*/ 480291 w 544945"/>
                <a:gd name="connsiteY67" fmla="*/ 1662918 h 2707052"/>
                <a:gd name="connsiteX68" fmla="*/ 489527 w 544945"/>
                <a:gd name="connsiteY68" fmla="*/ 1376591 h 2707052"/>
                <a:gd name="connsiteX69" fmla="*/ 471054 w 544945"/>
                <a:gd name="connsiteY69" fmla="*/ 1284227 h 2707052"/>
                <a:gd name="connsiteX70" fmla="*/ 480291 w 544945"/>
                <a:gd name="connsiteY70" fmla="*/ 1210337 h 2707052"/>
                <a:gd name="connsiteX71" fmla="*/ 480291 w 544945"/>
                <a:gd name="connsiteY71" fmla="*/ 1145682 h 2707052"/>
                <a:gd name="connsiteX72" fmla="*/ 452582 w 544945"/>
                <a:gd name="connsiteY72" fmla="*/ 1007137 h 2707052"/>
                <a:gd name="connsiteX73" fmla="*/ 434109 w 544945"/>
                <a:gd name="connsiteY73" fmla="*/ 951718 h 2707052"/>
                <a:gd name="connsiteX74" fmla="*/ 424873 w 544945"/>
                <a:gd name="connsiteY74" fmla="*/ 924009 h 2707052"/>
                <a:gd name="connsiteX75" fmla="*/ 434109 w 544945"/>
                <a:gd name="connsiteY75" fmla="*/ 887064 h 2707052"/>
                <a:gd name="connsiteX76" fmla="*/ 489527 w 544945"/>
                <a:gd name="connsiteY76" fmla="*/ 850118 h 2707052"/>
                <a:gd name="connsiteX77" fmla="*/ 544945 w 544945"/>
                <a:gd name="connsiteY77" fmla="*/ 803937 h 2707052"/>
                <a:gd name="connsiteX78" fmla="*/ 535709 w 544945"/>
                <a:gd name="connsiteY78" fmla="*/ 766991 h 2707052"/>
                <a:gd name="connsiteX79" fmla="*/ 517236 w 544945"/>
                <a:gd name="connsiteY79" fmla="*/ 739282 h 2707052"/>
                <a:gd name="connsiteX80" fmla="*/ 508000 w 544945"/>
                <a:gd name="connsiteY80" fmla="*/ 711573 h 2707052"/>
                <a:gd name="connsiteX81" fmla="*/ 517236 w 544945"/>
                <a:gd name="connsiteY81" fmla="*/ 628446 h 2707052"/>
                <a:gd name="connsiteX82" fmla="*/ 535709 w 544945"/>
                <a:gd name="connsiteY82" fmla="*/ 573027 h 2707052"/>
                <a:gd name="connsiteX83" fmla="*/ 508000 w 544945"/>
                <a:gd name="connsiteY83" fmla="*/ 554555 h 2707052"/>
                <a:gd name="connsiteX84" fmla="*/ 480291 w 544945"/>
                <a:gd name="connsiteY84" fmla="*/ 545318 h 2707052"/>
                <a:gd name="connsiteX85" fmla="*/ 443345 w 544945"/>
                <a:gd name="connsiteY85" fmla="*/ 443718 h 2707052"/>
                <a:gd name="connsiteX86" fmla="*/ 443345 w 544945"/>
                <a:gd name="connsiteY86" fmla="*/ 249755 h 2707052"/>
                <a:gd name="connsiteX87" fmla="*/ 461818 w 544945"/>
                <a:gd name="connsiteY87" fmla="*/ 212809 h 2707052"/>
                <a:gd name="connsiteX88" fmla="*/ 434109 w 544945"/>
                <a:gd name="connsiteY88" fmla="*/ 65027 h 2707052"/>
                <a:gd name="connsiteX89" fmla="*/ 406400 w 544945"/>
                <a:gd name="connsiteY89" fmla="*/ 46555 h 2707052"/>
                <a:gd name="connsiteX90" fmla="*/ 397163 w 544945"/>
                <a:gd name="connsiteY90" fmla="*/ 18846 h 2707052"/>
                <a:gd name="connsiteX91" fmla="*/ 369454 w 544945"/>
                <a:gd name="connsiteY91" fmla="*/ 373 h 2707052"/>
                <a:gd name="connsiteX92" fmla="*/ 314036 w 544945"/>
                <a:gd name="connsiteY92" fmla="*/ 9609 h 27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44945" h="2707052">
                  <a:moveTo>
                    <a:pt x="314036" y="9609"/>
                  </a:moveTo>
                  <a:lnTo>
                    <a:pt x="314036" y="9609"/>
                  </a:lnTo>
                  <a:cubicBezTo>
                    <a:pt x="305122" y="15976"/>
                    <a:pt x="224138" y="52717"/>
                    <a:pt x="240145" y="92737"/>
                  </a:cubicBezTo>
                  <a:cubicBezTo>
                    <a:pt x="243761" y="101777"/>
                    <a:pt x="258618" y="98894"/>
                    <a:pt x="267854" y="101973"/>
                  </a:cubicBezTo>
                  <a:cubicBezTo>
                    <a:pt x="278421" y="109018"/>
                    <a:pt x="314192" y="124675"/>
                    <a:pt x="304800" y="148155"/>
                  </a:cubicBezTo>
                  <a:cubicBezTo>
                    <a:pt x="300677" y="158462"/>
                    <a:pt x="286327" y="160470"/>
                    <a:pt x="277091" y="166627"/>
                  </a:cubicBezTo>
                  <a:cubicBezTo>
                    <a:pt x="275473" y="182810"/>
                    <a:pt x="257127" y="275228"/>
                    <a:pt x="277091" y="305173"/>
                  </a:cubicBezTo>
                  <a:cubicBezTo>
                    <a:pt x="282492" y="313274"/>
                    <a:pt x="295564" y="311330"/>
                    <a:pt x="304800" y="314409"/>
                  </a:cubicBezTo>
                  <a:cubicBezTo>
                    <a:pt x="301721" y="329803"/>
                    <a:pt x="303187" y="346868"/>
                    <a:pt x="295563" y="360591"/>
                  </a:cubicBezTo>
                  <a:cubicBezTo>
                    <a:pt x="287105" y="375816"/>
                    <a:pt x="271635" y="385966"/>
                    <a:pt x="258618" y="397537"/>
                  </a:cubicBezTo>
                  <a:cubicBezTo>
                    <a:pt x="243884" y="410634"/>
                    <a:pt x="228207" y="422654"/>
                    <a:pt x="212436" y="434482"/>
                  </a:cubicBezTo>
                  <a:cubicBezTo>
                    <a:pt x="203555" y="441142"/>
                    <a:pt x="193255" y="445848"/>
                    <a:pt x="184727" y="452955"/>
                  </a:cubicBezTo>
                  <a:cubicBezTo>
                    <a:pt x="174692" y="461317"/>
                    <a:pt x="166254" y="471428"/>
                    <a:pt x="157018" y="480664"/>
                  </a:cubicBezTo>
                  <a:cubicBezTo>
                    <a:pt x="123152" y="582267"/>
                    <a:pt x="160097" y="440637"/>
                    <a:pt x="175491" y="517609"/>
                  </a:cubicBezTo>
                  <a:cubicBezTo>
                    <a:pt x="180958" y="544948"/>
                    <a:pt x="173913" y="573930"/>
                    <a:pt x="166254" y="600737"/>
                  </a:cubicBezTo>
                  <a:cubicBezTo>
                    <a:pt x="161322" y="617998"/>
                    <a:pt x="146573" y="630861"/>
                    <a:pt x="138545" y="646918"/>
                  </a:cubicBezTo>
                  <a:cubicBezTo>
                    <a:pt x="131920" y="660168"/>
                    <a:pt x="123032" y="699736"/>
                    <a:pt x="120073" y="711573"/>
                  </a:cubicBezTo>
                  <a:cubicBezTo>
                    <a:pt x="123152" y="726967"/>
                    <a:pt x="123797" y="743056"/>
                    <a:pt x="129309" y="757755"/>
                  </a:cubicBezTo>
                  <a:cubicBezTo>
                    <a:pt x="137024" y="778329"/>
                    <a:pt x="161117" y="798799"/>
                    <a:pt x="175491" y="813173"/>
                  </a:cubicBezTo>
                  <a:cubicBezTo>
                    <a:pt x="181648" y="831646"/>
                    <a:pt x="192200" y="849199"/>
                    <a:pt x="193963" y="868591"/>
                  </a:cubicBezTo>
                  <a:cubicBezTo>
                    <a:pt x="197042" y="902458"/>
                    <a:pt x="198391" y="936526"/>
                    <a:pt x="203200" y="970191"/>
                  </a:cubicBezTo>
                  <a:cubicBezTo>
                    <a:pt x="204577" y="979829"/>
                    <a:pt x="206354" y="990297"/>
                    <a:pt x="212436" y="997900"/>
                  </a:cubicBezTo>
                  <a:cubicBezTo>
                    <a:pt x="219371" y="1006568"/>
                    <a:pt x="230909" y="1010215"/>
                    <a:pt x="240145" y="1016373"/>
                  </a:cubicBezTo>
                  <a:cubicBezTo>
                    <a:pt x="243224" y="1025609"/>
                    <a:pt x="245547" y="1035133"/>
                    <a:pt x="249382" y="1044082"/>
                  </a:cubicBezTo>
                  <a:cubicBezTo>
                    <a:pt x="254806" y="1056737"/>
                    <a:pt x="273551" y="1068493"/>
                    <a:pt x="267854" y="1081027"/>
                  </a:cubicBezTo>
                  <a:cubicBezTo>
                    <a:pt x="252092" y="1115703"/>
                    <a:pt x="207893" y="1142553"/>
                    <a:pt x="175491" y="1164155"/>
                  </a:cubicBezTo>
                  <a:cubicBezTo>
                    <a:pt x="178570" y="1176470"/>
                    <a:pt x="181240" y="1188894"/>
                    <a:pt x="184727" y="1201100"/>
                  </a:cubicBezTo>
                  <a:cubicBezTo>
                    <a:pt x="187402" y="1210461"/>
                    <a:pt x="193963" y="1219073"/>
                    <a:pt x="193963" y="1228809"/>
                  </a:cubicBezTo>
                  <a:cubicBezTo>
                    <a:pt x="193963" y="1272022"/>
                    <a:pt x="194101" y="1315934"/>
                    <a:pt x="184727" y="1358118"/>
                  </a:cubicBezTo>
                  <a:cubicBezTo>
                    <a:pt x="181388" y="1373145"/>
                    <a:pt x="166254" y="1382749"/>
                    <a:pt x="157018" y="1395064"/>
                  </a:cubicBezTo>
                  <a:cubicBezTo>
                    <a:pt x="148618" y="1479063"/>
                    <a:pt x="168759" y="1474566"/>
                    <a:pt x="120073" y="1515137"/>
                  </a:cubicBezTo>
                  <a:cubicBezTo>
                    <a:pt x="111545" y="1522244"/>
                    <a:pt x="101600" y="1527452"/>
                    <a:pt x="92363" y="1533609"/>
                  </a:cubicBezTo>
                  <a:cubicBezTo>
                    <a:pt x="82804" y="1552728"/>
                    <a:pt x="70340" y="1581476"/>
                    <a:pt x="55418" y="1598264"/>
                  </a:cubicBezTo>
                  <a:cubicBezTo>
                    <a:pt x="38062" y="1617790"/>
                    <a:pt x="0" y="1653682"/>
                    <a:pt x="0" y="1653682"/>
                  </a:cubicBezTo>
                  <a:cubicBezTo>
                    <a:pt x="3079" y="1678312"/>
                    <a:pt x="-1035" y="1704976"/>
                    <a:pt x="9236" y="1727573"/>
                  </a:cubicBezTo>
                  <a:cubicBezTo>
                    <a:pt x="15606" y="1741587"/>
                    <a:pt x="33655" y="1746334"/>
                    <a:pt x="46182" y="1755282"/>
                  </a:cubicBezTo>
                  <a:cubicBezTo>
                    <a:pt x="140693" y="1822789"/>
                    <a:pt x="-9864" y="1710938"/>
                    <a:pt x="110836" y="1801464"/>
                  </a:cubicBezTo>
                  <a:lnTo>
                    <a:pt x="129309" y="1856882"/>
                  </a:lnTo>
                  <a:cubicBezTo>
                    <a:pt x="141216" y="1892603"/>
                    <a:pt x="122901" y="1940764"/>
                    <a:pt x="110836" y="1976955"/>
                  </a:cubicBezTo>
                  <a:cubicBezTo>
                    <a:pt x="113915" y="1989270"/>
                    <a:pt x="112143" y="2003988"/>
                    <a:pt x="120073" y="2013900"/>
                  </a:cubicBezTo>
                  <a:cubicBezTo>
                    <a:pt x="126155" y="2021503"/>
                    <a:pt x="139074" y="2018783"/>
                    <a:pt x="147782" y="2023137"/>
                  </a:cubicBezTo>
                  <a:cubicBezTo>
                    <a:pt x="157711" y="2028101"/>
                    <a:pt x="166255" y="2035452"/>
                    <a:pt x="175491" y="2041609"/>
                  </a:cubicBezTo>
                  <a:cubicBezTo>
                    <a:pt x="181648" y="2050845"/>
                    <a:pt x="196140" y="2058433"/>
                    <a:pt x="193963" y="2069318"/>
                  </a:cubicBezTo>
                  <a:cubicBezTo>
                    <a:pt x="191786" y="2080203"/>
                    <a:pt x="174103" y="2079941"/>
                    <a:pt x="166254" y="2087791"/>
                  </a:cubicBezTo>
                  <a:cubicBezTo>
                    <a:pt x="104679" y="2149367"/>
                    <a:pt x="193964" y="2084711"/>
                    <a:pt x="120073" y="2133973"/>
                  </a:cubicBezTo>
                  <a:cubicBezTo>
                    <a:pt x="123152" y="2143209"/>
                    <a:pt x="128101" y="2152021"/>
                    <a:pt x="129309" y="2161682"/>
                  </a:cubicBezTo>
                  <a:cubicBezTo>
                    <a:pt x="134288" y="2201515"/>
                    <a:pt x="121361" y="2245477"/>
                    <a:pt x="138545" y="2281755"/>
                  </a:cubicBezTo>
                  <a:cubicBezTo>
                    <a:pt x="151725" y="2309579"/>
                    <a:pt x="190666" y="2315403"/>
                    <a:pt x="212436" y="2337173"/>
                  </a:cubicBezTo>
                  <a:lnTo>
                    <a:pt x="240145" y="2364882"/>
                  </a:lnTo>
                  <a:cubicBezTo>
                    <a:pt x="243224" y="2374118"/>
                    <a:pt x="245028" y="2383883"/>
                    <a:pt x="249382" y="2392591"/>
                  </a:cubicBezTo>
                  <a:cubicBezTo>
                    <a:pt x="254346" y="2402520"/>
                    <a:pt x="267854" y="2409199"/>
                    <a:pt x="267854" y="2420300"/>
                  </a:cubicBezTo>
                  <a:cubicBezTo>
                    <a:pt x="267854" y="2439772"/>
                    <a:pt x="249382" y="2475718"/>
                    <a:pt x="249382" y="2475718"/>
                  </a:cubicBezTo>
                  <a:cubicBezTo>
                    <a:pt x="255539" y="2494191"/>
                    <a:pt x="263131" y="2512246"/>
                    <a:pt x="267854" y="2531137"/>
                  </a:cubicBezTo>
                  <a:cubicBezTo>
                    <a:pt x="270933" y="2543452"/>
                    <a:pt x="273443" y="2555923"/>
                    <a:pt x="277091" y="2568082"/>
                  </a:cubicBezTo>
                  <a:cubicBezTo>
                    <a:pt x="282686" y="2586733"/>
                    <a:pt x="295563" y="2623500"/>
                    <a:pt x="295563" y="2623500"/>
                  </a:cubicBezTo>
                  <a:cubicBezTo>
                    <a:pt x="298642" y="2645052"/>
                    <a:pt x="295958" y="2668261"/>
                    <a:pt x="304800" y="2688155"/>
                  </a:cubicBezTo>
                  <a:cubicBezTo>
                    <a:pt x="309308" y="2698299"/>
                    <a:pt x="321437" y="2705836"/>
                    <a:pt x="332509" y="2706627"/>
                  </a:cubicBezTo>
                  <a:cubicBezTo>
                    <a:pt x="366429" y="2709050"/>
                    <a:pt x="400242" y="2700470"/>
                    <a:pt x="434109" y="2697391"/>
                  </a:cubicBezTo>
                  <a:cubicBezTo>
                    <a:pt x="498763" y="2675839"/>
                    <a:pt x="495684" y="2697391"/>
                    <a:pt x="480291" y="2651209"/>
                  </a:cubicBezTo>
                  <a:cubicBezTo>
                    <a:pt x="483370" y="2552688"/>
                    <a:pt x="485246" y="2454122"/>
                    <a:pt x="489527" y="2355646"/>
                  </a:cubicBezTo>
                  <a:cubicBezTo>
                    <a:pt x="491404" y="2312474"/>
                    <a:pt x="488865" y="2268401"/>
                    <a:pt x="498763" y="2226337"/>
                  </a:cubicBezTo>
                  <a:cubicBezTo>
                    <a:pt x="501755" y="2213622"/>
                    <a:pt x="517236" y="2207864"/>
                    <a:pt x="526473" y="2198627"/>
                  </a:cubicBezTo>
                  <a:cubicBezTo>
                    <a:pt x="544137" y="2145634"/>
                    <a:pt x="536828" y="2195099"/>
                    <a:pt x="508000" y="2143209"/>
                  </a:cubicBezTo>
                  <a:cubicBezTo>
                    <a:pt x="498544" y="2126187"/>
                    <a:pt x="500328" y="2103993"/>
                    <a:pt x="489527" y="2087791"/>
                  </a:cubicBezTo>
                  <a:lnTo>
                    <a:pt x="452582" y="2032373"/>
                  </a:lnTo>
                  <a:cubicBezTo>
                    <a:pt x="455661" y="2010821"/>
                    <a:pt x="459652" y="1989380"/>
                    <a:pt x="461818" y="1967718"/>
                  </a:cubicBezTo>
                  <a:cubicBezTo>
                    <a:pt x="475465" y="1831238"/>
                    <a:pt x="447802" y="1882523"/>
                    <a:pt x="489527" y="1819937"/>
                  </a:cubicBezTo>
                  <a:cubicBezTo>
                    <a:pt x="464292" y="1718999"/>
                    <a:pt x="468250" y="1771279"/>
                    <a:pt x="480291" y="1662918"/>
                  </a:cubicBezTo>
                  <a:cubicBezTo>
                    <a:pt x="483370" y="1567476"/>
                    <a:pt x="489527" y="1472083"/>
                    <a:pt x="489527" y="1376591"/>
                  </a:cubicBezTo>
                  <a:cubicBezTo>
                    <a:pt x="489527" y="1353940"/>
                    <a:pt x="477158" y="1308642"/>
                    <a:pt x="471054" y="1284227"/>
                  </a:cubicBezTo>
                  <a:cubicBezTo>
                    <a:pt x="474133" y="1259597"/>
                    <a:pt x="480291" y="1235159"/>
                    <a:pt x="480291" y="1210337"/>
                  </a:cubicBezTo>
                  <a:cubicBezTo>
                    <a:pt x="480291" y="1117583"/>
                    <a:pt x="451416" y="1261175"/>
                    <a:pt x="480291" y="1145682"/>
                  </a:cubicBezTo>
                  <a:cubicBezTo>
                    <a:pt x="468904" y="1043207"/>
                    <a:pt x="479870" y="1089001"/>
                    <a:pt x="452582" y="1007137"/>
                  </a:cubicBezTo>
                  <a:lnTo>
                    <a:pt x="434109" y="951718"/>
                  </a:lnTo>
                  <a:lnTo>
                    <a:pt x="424873" y="924009"/>
                  </a:lnTo>
                  <a:cubicBezTo>
                    <a:pt x="427952" y="911694"/>
                    <a:pt x="425750" y="896617"/>
                    <a:pt x="434109" y="887064"/>
                  </a:cubicBezTo>
                  <a:cubicBezTo>
                    <a:pt x="448729" y="870356"/>
                    <a:pt x="473828" y="865817"/>
                    <a:pt x="489527" y="850118"/>
                  </a:cubicBezTo>
                  <a:cubicBezTo>
                    <a:pt x="525085" y="814560"/>
                    <a:pt x="506368" y="829654"/>
                    <a:pt x="544945" y="803937"/>
                  </a:cubicBezTo>
                  <a:cubicBezTo>
                    <a:pt x="541866" y="791622"/>
                    <a:pt x="540709" y="778659"/>
                    <a:pt x="535709" y="766991"/>
                  </a:cubicBezTo>
                  <a:cubicBezTo>
                    <a:pt x="531336" y="756788"/>
                    <a:pt x="522200" y="749211"/>
                    <a:pt x="517236" y="739282"/>
                  </a:cubicBezTo>
                  <a:cubicBezTo>
                    <a:pt x="512882" y="730574"/>
                    <a:pt x="511079" y="720809"/>
                    <a:pt x="508000" y="711573"/>
                  </a:cubicBezTo>
                  <a:cubicBezTo>
                    <a:pt x="511079" y="683864"/>
                    <a:pt x="511768" y="655784"/>
                    <a:pt x="517236" y="628446"/>
                  </a:cubicBezTo>
                  <a:cubicBezTo>
                    <a:pt x="521055" y="609352"/>
                    <a:pt x="535709" y="573027"/>
                    <a:pt x="535709" y="573027"/>
                  </a:cubicBezTo>
                  <a:cubicBezTo>
                    <a:pt x="526473" y="566870"/>
                    <a:pt x="517929" y="559519"/>
                    <a:pt x="508000" y="554555"/>
                  </a:cubicBezTo>
                  <a:cubicBezTo>
                    <a:pt x="499292" y="550201"/>
                    <a:pt x="484245" y="554215"/>
                    <a:pt x="480291" y="545318"/>
                  </a:cubicBezTo>
                  <a:cubicBezTo>
                    <a:pt x="419494" y="408526"/>
                    <a:pt x="514886" y="515259"/>
                    <a:pt x="443345" y="443718"/>
                  </a:cubicBezTo>
                  <a:cubicBezTo>
                    <a:pt x="427029" y="362136"/>
                    <a:pt x="424957" y="372341"/>
                    <a:pt x="443345" y="249755"/>
                  </a:cubicBezTo>
                  <a:cubicBezTo>
                    <a:pt x="445387" y="236138"/>
                    <a:pt x="455660" y="225124"/>
                    <a:pt x="461818" y="212809"/>
                  </a:cubicBezTo>
                  <a:cubicBezTo>
                    <a:pt x="457869" y="161470"/>
                    <a:pt x="473151" y="104069"/>
                    <a:pt x="434109" y="65027"/>
                  </a:cubicBezTo>
                  <a:cubicBezTo>
                    <a:pt x="426260" y="57178"/>
                    <a:pt x="415636" y="52712"/>
                    <a:pt x="406400" y="46555"/>
                  </a:cubicBezTo>
                  <a:cubicBezTo>
                    <a:pt x="403321" y="37319"/>
                    <a:pt x="403245" y="26449"/>
                    <a:pt x="397163" y="18846"/>
                  </a:cubicBezTo>
                  <a:cubicBezTo>
                    <a:pt x="390228" y="10178"/>
                    <a:pt x="380443" y="1943"/>
                    <a:pt x="369454" y="373"/>
                  </a:cubicBezTo>
                  <a:cubicBezTo>
                    <a:pt x="352488" y="-2051"/>
                    <a:pt x="323272" y="8070"/>
                    <a:pt x="314036" y="9609"/>
                  </a:cubicBezTo>
                  <a:close/>
                </a:path>
              </a:pathLst>
            </a:custGeom>
            <a:solidFill>
              <a:srgbClr val="002F57"/>
            </a:solidFill>
            <a:ln w="12700" cap="flat" cmpd="sng" algn="ctr">
              <a:noFill/>
              <a:prstDash val="solid"/>
              <a:round/>
              <a:headEnd type="none" w="med" len="med"/>
              <a:tailEnd type="none" w="med" len="med"/>
            </a:ln>
            <a:effectLst>
              <a:outerShdw blurRad="50800" dist="38100" dir="10800000" algn="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grpSp>
      <p:sp>
        <p:nvSpPr>
          <p:cNvPr id="23" name="Right Arrow 22"/>
          <p:cNvSpPr/>
          <p:nvPr/>
        </p:nvSpPr>
        <p:spPr bwMode="auto">
          <a:xfrm rot="2626216">
            <a:off x="4374888" y="3080148"/>
            <a:ext cx="2132294" cy="434897"/>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graphicFrame>
        <p:nvGraphicFramePr>
          <p:cNvPr id="24" name="Diagram 23"/>
          <p:cNvGraphicFramePr/>
          <p:nvPr>
            <p:extLst>
              <p:ext uri="{D42A27DB-BD31-4B8C-83A1-F6EECF244321}">
                <p14:modId xmlns:p14="http://schemas.microsoft.com/office/powerpoint/2010/main" val="942520550"/>
              </p:ext>
            </p:extLst>
          </p:nvPr>
        </p:nvGraphicFramePr>
        <p:xfrm>
          <a:off x="944524" y="1316074"/>
          <a:ext cx="1807912" cy="37224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526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6945" y="3549728"/>
            <a:ext cx="5551055" cy="800219"/>
          </a:xfrm>
          <a:prstGeom prst="rect">
            <a:avLst/>
          </a:prstGeom>
          <a:gradFill>
            <a:gsLst>
              <a:gs pos="3000">
                <a:srgbClr val="FFBD00"/>
              </a:gs>
              <a:gs pos="10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spAutoFit/>
          </a:bodyPr>
          <a:lstStyle/>
          <a:p>
            <a:endParaRPr lang="en-US" sz="1200" b="1" dirty="0" smtClean="0">
              <a:solidFill>
                <a:srgbClr val="000000"/>
              </a:solidFill>
            </a:endParaRPr>
          </a:p>
          <a:p>
            <a:r>
              <a:rPr lang="en-US" sz="2800" b="1" dirty="0" smtClean="0">
                <a:solidFill>
                  <a:srgbClr val="000000"/>
                </a:solidFill>
                <a:effectLst>
                  <a:outerShdw blurRad="38100" dist="38100" dir="2700000" algn="tl">
                    <a:srgbClr val="000000">
                      <a:alpha val="43137"/>
                    </a:srgbClr>
                  </a:outerShdw>
                </a:effectLst>
              </a:rPr>
              <a:t>2)  Publisher Sites</a:t>
            </a:r>
            <a:endParaRPr lang="en-US" sz="2800" b="1" dirty="0">
              <a:solidFill>
                <a:srgbClr val="000000"/>
              </a:solidFill>
              <a:effectLst>
                <a:outerShdw blurRad="38100" dist="38100" dir="2700000" algn="tl">
                  <a:srgbClr val="000000">
                    <a:alpha val="43137"/>
                  </a:srgbClr>
                </a:outerShdw>
              </a:effectLst>
            </a:endParaRPr>
          </a:p>
        </p:txBody>
      </p:sp>
      <p:pic>
        <p:nvPicPr>
          <p:cNvPr id="10"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6099048"/>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08727" y="1764145"/>
            <a:ext cx="4747491" cy="2185214"/>
          </a:xfrm>
          <a:prstGeom prst="rect">
            <a:avLst/>
          </a:prstGeom>
          <a:noFill/>
        </p:spPr>
        <p:txBody>
          <a:bodyPr wrap="square" rtlCol="0">
            <a:spAutoFit/>
          </a:bodyPr>
          <a:lstStyle/>
          <a:p>
            <a:r>
              <a:rPr lang="en-US" sz="3200" b="1" dirty="0">
                <a:solidFill>
                  <a:srgbClr val="FFBD00"/>
                </a:solidFill>
                <a:effectLst>
                  <a:outerShdw blurRad="38100" dist="38100" dir="2700000" algn="tl">
                    <a:srgbClr val="000000">
                      <a:alpha val="43137"/>
                    </a:srgbClr>
                  </a:outerShdw>
                </a:effectLst>
              </a:rPr>
              <a:t>Who is Using Our Datasets and </a:t>
            </a:r>
            <a:r>
              <a:rPr lang="en-US" sz="3200" b="1" dirty="0" smtClean="0">
                <a:solidFill>
                  <a:srgbClr val="FFBD00"/>
                </a:solidFill>
                <a:effectLst>
                  <a:outerShdw blurRad="38100" dist="38100" dir="2700000" algn="tl">
                    <a:srgbClr val="000000">
                      <a:alpha val="43137"/>
                    </a:srgbClr>
                  </a:outerShdw>
                </a:effectLst>
              </a:rPr>
              <a:t/>
            </a:r>
            <a:br>
              <a:rPr lang="en-US" sz="3200" b="1" dirty="0" smtClean="0">
                <a:solidFill>
                  <a:srgbClr val="FFBD00"/>
                </a:solidFill>
                <a:effectLst>
                  <a:outerShdw blurRad="38100" dist="38100" dir="2700000" algn="tl">
                    <a:srgbClr val="000000">
                      <a:alpha val="43137"/>
                    </a:srgbClr>
                  </a:outerShdw>
                </a:effectLst>
              </a:rPr>
            </a:br>
            <a:r>
              <a:rPr lang="en-US" sz="3200" b="1" dirty="0" smtClean="0">
                <a:solidFill>
                  <a:srgbClr val="FFBD00"/>
                </a:solidFill>
                <a:effectLst>
                  <a:outerShdw blurRad="38100" dist="38100" dir="2700000" algn="tl">
                    <a:srgbClr val="000000">
                      <a:alpha val="43137"/>
                    </a:srgbClr>
                  </a:outerShdw>
                </a:effectLst>
              </a:rPr>
              <a:t>Data </a:t>
            </a:r>
            <a:r>
              <a:rPr lang="en-US" sz="3200" b="1" dirty="0">
                <a:solidFill>
                  <a:srgbClr val="FFBD00"/>
                </a:solidFill>
                <a:effectLst>
                  <a:outerShdw blurRad="38100" dist="38100" dir="2700000" algn="tl">
                    <a:srgbClr val="000000">
                      <a:alpha val="43137"/>
                    </a:srgbClr>
                  </a:outerShdw>
                </a:effectLst>
              </a:rPr>
              <a:t>Products? </a:t>
            </a:r>
          </a:p>
          <a:p>
            <a:endParaRPr lang="en-US" dirty="0"/>
          </a:p>
        </p:txBody>
      </p:sp>
    </p:spTree>
    <p:extLst>
      <p:ext uri="{BB962C8B-B14F-4D97-AF65-F5344CB8AC3E}">
        <p14:creationId xmlns:p14="http://schemas.microsoft.com/office/powerpoint/2010/main" val="1598804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8"/>
</p:tagLst>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dark-blue-template_EROS(1)</Template>
  <TotalTime>24526</TotalTime>
  <Pages>4</Pages>
  <Words>2088</Words>
  <Application>Microsoft Office PowerPoint</Application>
  <PresentationFormat>On-screen Show (4:3)</PresentationFormat>
  <Paragraphs>234</Paragraphs>
  <Slides>34</Slides>
  <Notes>34</Notes>
  <HiddenSlides>0</HiddenSlides>
  <MMClips>0</MMClips>
  <ScaleCrop>false</ScaleCrop>
  <HeadingPairs>
    <vt:vector size="6" baseType="variant">
      <vt:variant>
        <vt:lpstr>Theme</vt:lpstr>
      </vt:variant>
      <vt:variant>
        <vt:i4>1</vt:i4>
      </vt:variant>
      <vt:variant>
        <vt:lpstr>Slide Titles</vt:lpstr>
      </vt:variant>
      <vt:variant>
        <vt:i4>34</vt:i4>
      </vt:variant>
      <vt:variant>
        <vt:lpstr>Custom Shows</vt:lpstr>
      </vt:variant>
      <vt:variant>
        <vt:i4>1</vt:i4>
      </vt:variant>
    </vt:vector>
  </HeadingPairs>
  <TitlesOfParts>
    <vt:vector size="36" baseType="lpstr">
      <vt:lpstr>Desktop</vt:lpstr>
      <vt:lpstr>Who Is Using Our Datasets and  Data Products?</vt:lpstr>
      <vt:lpstr>PowerPoint Presentation</vt:lpstr>
      <vt:lpstr>PowerPoint Presentation</vt:lpstr>
      <vt:lpstr>PowerPoint Presentation</vt:lpstr>
      <vt:lpstr>Literature Indexes</vt:lpstr>
      <vt:lpstr>Literature Indexes</vt:lpstr>
      <vt:lpstr>Literature Indexes</vt:lpstr>
      <vt:lpstr>Literature Indexes</vt:lpstr>
      <vt:lpstr>PowerPoint Presentation</vt:lpstr>
      <vt:lpstr>Publisher Sites</vt:lpstr>
      <vt:lpstr>Publisher Sites</vt:lpstr>
      <vt:lpstr>PowerPoint Presentation</vt:lpstr>
      <vt:lpstr>Federal Agencies</vt:lpstr>
      <vt:lpstr>Federal Agencies</vt:lpstr>
      <vt:lpstr>Federal Agencies</vt:lpstr>
      <vt:lpstr>PowerPoint Presentation</vt:lpstr>
      <vt:lpstr>States, Counties, Cities</vt:lpstr>
      <vt:lpstr>States, Counties, Cities</vt:lpstr>
      <vt:lpstr>PowerPoint Presentation</vt:lpstr>
      <vt:lpstr>NGOs, IGOs, Think Tanks</vt:lpstr>
      <vt:lpstr>NGOs, IGOs, Think Tanks</vt:lpstr>
      <vt:lpstr>NGOs, IGOs, Think Tanks</vt:lpstr>
      <vt:lpstr>PowerPoint Presentation</vt:lpstr>
      <vt:lpstr>Graduate Research</vt:lpstr>
      <vt:lpstr>Graduate Research</vt:lpstr>
      <vt:lpstr>Graduate Research</vt:lpstr>
      <vt:lpstr>Graduate Research</vt:lpstr>
      <vt:lpstr>PowerPoint Presentation</vt:lpstr>
      <vt:lpstr>News Sites</vt:lpstr>
      <vt:lpstr>News Sites</vt:lpstr>
      <vt:lpstr>News Sites</vt:lpstr>
      <vt:lpstr>PowerPoint Presentation</vt:lpstr>
      <vt:lpstr>Google</vt:lpstr>
      <vt:lpstr>PowerPoint Presentation</vt:lpstr>
      <vt:lpstr>Custom Show 1</vt:lpstr>
    </vt:vector>
  </TitlesOfParts>
  <Company>USGS</Company>
  <LinksUpToDate>false</LinksUpToDate>
  <SharedDoc>false</SharedDoc>
  <HyperlinkBase>http://www.usgs.gov/visual-id/specs/slides/slide.html</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Design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Deering, Carol</cp:lastModifiedBy>
  <cp:revision>785</cp:revision>
  <cp:lastPrinted>2015-10-19T22:55:50Z</cp:lastPrinted>
  <dcterms:created xsi:type="dcterms:W3CDTF">2011-02-08T14:39:04Z</dcterms:created>
  <dcterms:modified xsi:type="dcterms:W3CDTF">2015-11-09T16:14:29Z</dcterms:modified>
</cp:coreProperties>
</file>