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1"/>
    <p:sldMasterId id="2147483668" r:id="rId2"/>
  </p:sldMasterIdLst>
  <p:notesMasterIdLst>
    <p:notesMasterId r:id="rId17"/>
  </p:notesMasterIdLst>
  <p:sldIdLst>
    <p:sldId id="257" r:id="rId3"/>
    <p:sldId id="258" r:id="rId4"/>
    <p:sldId id="275" r:id="rId5"/>
    <p:sldId id="273" r:id="rId6"/>
    <p:sldId id="265" r:id="rId7"/>
    <p:sldId id="267" r:id="rId8"/>
    <p:sldId id="266" r:id="rId9"/>
    <p:sldId id="268" r:id="rId10"/>
    <p:sldId id="270" r:id="rId11"/>
    <p:sldId id="274" r:id="rId12"/>
    <p:sldId id="277" r:id="rId13"/>
    <p:sldId id="271" r:id="rId14"/>
    <p:sldId id="272"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2" autoAdjust="0"/>
    <p:restoredTop sz="87087" autoAdjust="0"/>
  </p:normalViewPr>
  <p:slideViewPr>
    <p:cSldViewPr snapToGrid="0">
      <p:cViewPr>
        <p:scale>
          <a:sx n="125" d="100"/>
          <a:sy n="125" d="100"/>
        </p:scale>
        <p:origin x="-1072" y="3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Dimple:Users:lisalundgren:Google%20Drive:FOSSIL%20Project%20FIles:Social%20Media:Facebook:Facebook%20Insights:Post%20Level%20Data%20Export%20Excel%20Sheets:Combined%20Engaged%20Nonengaged%20Po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FOSSIL Project Facebook</a:t>
            </a:r>
            <a:r>
              <a:rPr lang="en-US" baseline="0"/>
              <a:t> Engagement Levels, May 2014 - May 2015</a:t>
            </a:r>
            <a:endParaRPr lang="en-US"/>
          </a:p>
        </c:rich>
      </c:tx>
      <c:layout/>
      <c:overlay val="0"/>
    </c:title>
    <c:autoTitleDeleted val="0"/>
    <c:plotArea>
      <c:layout/>
      <c:lineChart>
        <c:grouping val="standard"/>
        <c:varyColors val="0"/>
        <c:ser>
          <c:idx val="0"/>
          <c:order val="0"/>
          <c:tx>
            <c:strRef>
              <c:f>Sheet1!$C$1</c:f>
              <c:strCache>
                <c:ptCount val="1"/>
                <c:pt idx="0">
                  <c:v>Likes</c:v>
                </c:pt>
              </c:strCache>
            </c:strRef>
          </c:tx>
          <c:marker>
            <c:symbol val="none"/>
          </c:marker>
          <c:cat>
            <c:strRef>
              <c:f>Sheet1!$B$2:$B$79</c:f>
              <c:strCache>
                <c:ptCount val="78"/>
                <c:pt idx="0">
                  <c:v>LMP3-N</c:v>
                </c:pt>
                <c:pt idx="1">
                  <c:v>MP2-M</c:v>
                </c:pt>
                <c:pt idx="2">
                  <c:v>LMP1-M</c:v>
                </c:pt>
                <c:pt idx="3">
                  <c:v>MP3-A</c:v>
                </c:pt>
                <c:pt idx="4">
                  <c:v>LMP2-A</c:v>
                </c:pt>
                <c:pt idx="5">
                  <c:v>MP1-M</c:v>
                </c:pt>
                <c:pt idx="6">
                  <c:v>LJEP2-M</c:v>
                </c:pt>
                <c:pt idx="7">
                  <c:v>LJEP3-N</c:v>
                </c:pt>
                <c:pt idx="8">
                  <c:v>LJEP1-N</c:v>
                </c:pt>
                <c:pt idx="9">
                  <c:v>JEP2-A</c:v>
                </c:pt>
                <c:pt idx="10">
                  <c:v>JEP1-M</c:v>
                </c:pt>
                <c:pt idx="11">
                  <c:v>JEP3-M</c:v>
                </c:pt>
                <c:pt idx="12">
                  <c:v>LJEP4-M</c:v>
                </c:pt>
                <c:pt idx="13">
                  <c:v>LJYP1-A</c:v>
                </c:pt>
                <c:pt idx="14">
                  <c:v>LJYP3-M</c:v>
                </c:pt>
                <c:pt idx="15">
                  <c:v>JYP3-M</c:v>
                </c:pt>
                <c:pt idx="16">
                  <c:v>JYP2-A</c:v>
                </c:pt>
                <c:pt idx="17">
                  <c:v>JYP1-M</c:v>
                </c:pt>
                <c:pt idx="18">
                  <c:v>LJYP2-A</c:v>
                </c:pt>
                <c:pt idx="19">
                  <c:v>AP3-M</c:v>
                </c:pt>
                <c:pt idx="20">
                  <c:v>AP2-M</c:v>
                </c:pt>
                <c:pt idx="21">
                  <c:v>LAP4-A</c:v>
                </c:pt>
                <c:pt idx="22">
                  <c:v>LAP1-A</c:v>
                </c:pt>
                <c:pt idx="23">
                  <c:v>AP1-N</c:v>
                </c:pt>
                <c:pt idx="24">
                  <c:v>LAP3-A</c:v>
                </c:pt>
                <c:pt idx="25">
                  <c:v>LAP2-M</c:v>
                </c:pt>
                <c:pt idx="26">
                  <c:v>SP1-N</c:v>
                </c:pt>
                <c:pt idx="27">
                  <c:v>LSP2-N</c:v>
                </c:pt>
                <c:pt idx="28">
                  <c:v>SP3-N</c:v>
                </c:pt>
                <c:pt idx="29">
                  <c:v>LSP4-M</c:v>
                </c:pt>
                <c:pt idx="30">
                  <c:v>SP2-N</c:v>
                </c:pt>
                <c:pt idx="31">
                  <c:v>LSP1-A</c:v>
                </c:pt>
                <c:pt idx="32">
                  <c:v>LOCP3-M</c:v>
                </c:pt>
                <c:pt idx="33">
                  <c:v>OCP2-M</c:v>
                </c:pt>
                <c:pt idx="34">
                  <c:v>OCP3-A</c:v>
                </c:pt>
                <c:pt idx="35">
                  <c:v>LOCP2-N</c:v>
                </c:pt>
                <c:pt idx="36">
                  <c:v>LOCP1-A</c:v>
                </c:pt>
                <c:pt idx="37">
                  <c:v>OCP1-N</c:v>
                </c:pt>
                <c:pt idx="38">
                  <c:v>LNOVP3-M</c:v>
                </c:pt>
                <c:pt idx="39">
                  <c:v>LNOVP1-A</c:v>
                </c:pt>
                <c:pt idx="40">
                  <c:v>NOVP1-M</c:v>
                </c:pt>
                <c:pt idx="41">
                  <c:v>NOVP3-N</c:v>
                </c:pt>
                <c:pt idx="42">
                  <c:v>LNOVP2-M</c:v>
                </c:pt>
                <c:pt idx="43">
                  <c:v>NOVP2-M</c:v>
                </c:pt>
                <c:pt idx="44">
                  <c:v>DECP1-M</c:v>
                </c:pt>
                <c:pt idx="45">
                  <c:v>DECP3-M</c:v>
                </c:pt>
                <c:pt idx="46">
                  <c:v>LDECP3-M</c:v>
                </c:pt>
                <c:pt idx="47">
                  <c:v>DECP2-M</c:v>
                </c:pt>
                <c:pt idx="48">
                  <c:v>LDECP2-A</c:v>
                </c:pt>
                <c:pt idx="49">
                  <c:v>LDECP1-A</c:v>
                </c:pt>
                <c:pt idx="50">
                  <c:v>LJANP2-M</c:v>
                </c:pt>
                <c:pt idx="51">
                  <c:v>JANP1-M</c:v>
                </c:pt>
                <c:pt idx="52">
                  <c:v>JANP2-M</c:v>
                </c:pt>
                <c:pt idx="53">
                  <c:v>JANP3-A</c:v>
                </c:pt>
                <c:pt idx="54">
                  <c:v>LJANP3-M</c:v>
                </c:pt>
                <c:pt idx="55">
                  <c:v>LJANP1-M</c:v>
                </c:pt>
                <c:pt idx="56">
                  <c:v>LFEBP2-M</c:v>
                </c:pt>
                <c:pt idx="57">
                  <c:v>LFEBP1-A</c:v>
                </c:pt>
                <c:pt idx="58">
                  <c:v>LFEBP3-M</c:v>
                </c:pt>
                <c:pt idx="59">
                  <c:v>FEBP2-M</c:v>
                </c:pt>
                <c:pt idx="60">
                  <c:v>FEBP3-M</c:v>
                </c:pt>
                <c:pt idx="61">
                  <c:v>FEBP1-M</c:v>
                </c:pt>
                <c:pt idx="62">
                  <c:v>MARP1-M</c:v>
                </c:pt>
                <c:pt idx="63">
                  <c:v>lMARP1-M</c:v>
                </c:pt>
                <c:pt idx="64">
                  <c:v>MARP2-M</c:v>
                </c:pt>
                <c:pt idx="65">
                  <c:v>LMARP2-M</c:v>
                </c:pt>
                <c:pt idx="66">
                  <c:v>MARP3-M</c:v>
                </c:pt>
                <c:pt idx="67">
                  <c:v>LMARP3-A</c:v>
                </c:pt>
                <c:pt idx="68">
                  <c:v>MARP4-M</c:v>
                </c:pt>
                <c:pt idx="69">
                  <c:v>APRP1-M</c:v>
                </c:pt>
                <c:pt idx="70">
                  <c:v>LAPRP1-M</c:v>
                </c:pt>
                <c:pt idx="71">
                  <c:v>APRP2-M</c:v>
                </c:pt>
                <c:pt idx="72">
                  <c:v>LAPRP2-M</c:v>
                </c:pt>
                <c:pt idx="73">
                  <c:v>MAYP2-M</c:v>
                </c:pt>
                <c:pt idx="74">
                  <c:v>LMAY1-M</c:v>
                </c:pt>
                <c:pt idx="75">
                  <c:v>LMAY2-M</c:v>
                </c:pt>
                <c:pt idx="76">
                  <c:v>LMAY3-A</c:v>
                </c:pt>
                <c:pt idx="77">
                  <c:v>MAYP3-M</c:v>
                </c:pt>
              </c:strCache>
            </c:strRef>
          </c:cat>
          <c:val>
            <c:numRef>
              <c:f>Sheet1!$C$2:$C$79</c:f>
              <c:numCache>
                <c:formatCode>0</c:formatCode>
                <c:ptCount val="78"/>
                <c:pt idx="0">
                  <c:v>2.0</c:v>
                </c:pt>
                <c:pt idx="1">
                  <c:v>11.0</c:v>
                </c:pt>
                <c:pt idx="2">
                  <c:v>1.0</c:v>
                </c:pt>
                <c:pt idx="3">
                  <c:v>6.0</c:v>
                </c:pt>
                <c:pt idx="4">
                  <c:v>2.0</c:v>
                </c:pt>
                <c:pt idx="5">
                  <c:v>3.0</c:v>
                </c:pt>
                <c:pt idx="6">
                  <c:v>1.0</c:v>
                </c:pt>
                <c:pt idx="7">
                  <c:v>1.0</c:v>
                </c:pt>
                <c:pt idx="8">
                  <c:v>0.0</c:v>
                </c:pt>
                <c:pt idx="9">
                  <c:v>18.0</c:v>
                </c:pt>
                <c:pt idx="10">
                  <c:v>13.0</c:v>
                </c:pt>
                <c:pt idx="11">
                  <c:v>8.0</c:v>
                </c:pt>
                <c:pt idx="12">
                  <c:v>0.0</c:v>
                </c:pt>
                <c:pt idx="13">
                  <c:v>3.0</c:v>
                </c:pt>
                <c:pt idx="14">
                  <c:v>2.0</c:v>
                </c:pt>
                <c:pt idx="15">
                  <c:v>13.0</c:v>
                </c:pt>
                <c:pt idx="16">
                  <c:v>14.0</c:v>
                </c:pt>
                <c:pt idx="17">
                  <c:v>14.0</c:v>
                </c:pt>
                <c:pt idx="18">
                  <c:v>2.0</c:v>
                </c:pt>
                <c:pt idx="19">
                  <c:v>16.0</c:v>
                </c:pt>
                <c:pt idx="20">
                  <c:v>12.0</c:v>
                </c:pt>
                <c:pt idx="21">
                  <c:v>2.0</c:v>
                </c:pt>
                <c:pt idx="22">
                  <c:v>2.0</c:v>
                </c:pt>
                <c:pt idx="23">
                  <c:v>8.0</c:v>
                </c:pt>
                <c:pt idx="24">
                  <c:v>3.0</c:v>
                </c:pt>
                <c:pt idx="25">
                  <c:v>0.0</c:v>
                </c:pt>
                <c:pt idx="26">
                  <c:v>37.0</c:v>
                </c:pt>
                <c:pt idx="27">
                  <c:v>3.0</c:v>
                </c:pt>
                <c:pt idx="28">
                  <c:v>11.0</c:v>
                </c:pt>
                <c:pt idx="29">
                  <c:v>0.0</c:v>
                </c:pt>
                <c:pt idx="30">
                  <c:v>10.0</c:v>
                </c:pt>
                <c:pt idx="31">
                  <c:v>4.0</c:v>
                </c:pt>
                <c:pt idx="32">
                  <c:v>0.0</c:v>
                </c:pt>
                <c:pt idx="33">
                  <c:v>59.0</c:v>
                </c:pt>
                <c:pt idx="34">
                  <c:v>42.0</c:v>
                </c:pt>
                <c:pt idx="35">
                  <c:v>0.0</c:v>
                </c:pt>
                <c:pt idx="36">
                  <c:v>0.0</c:v>
                </c:pt>
                <c:pt idx="37">
                  <c:v>66.0</c:v>
                </c:pt>
                <c:pt idx="38">
                  <c:v>2.0</c:v>
                </c:pt>
                <c:pt idx="39">
                  <c:v>0.0</c:v>
                </c:pt>
                <c:pt idx="40">
                  <c:v>33.0</c:v>
                </c:pt>
                <c:pt idx="41">
                  <c:v>26.0</c:v>
                </c:pt>
                <c:pt idx="42">
                  <c:v>2.0</c:v>
                </c:pt>
                <c:pt idx="43">
                  <c:v>37.0</c:v>
                </c:pt>
                <c:pt idx="44">
                  <c:v>40.0</c:v>
                </c:pt>
                <c:pt idx="45">
                  <c:v>29.0</c:v>
                </c:pt>
                <c:pt idx="46">
                  <c:v>8.0</c:v>
                </c:pt>
                <c:pt idx="47">
                  <c:v>31.0</c:v>
                </c:pt>
                <c:pt idx="48">
                  <c:v>6.0</c:v>
                </c:pt>
                <c:pt idx="49">
                  <c:v>4.0</c:v>
                </c:pt>
                <c:pt idx="50">
                  <c:v>3.0</c:v>
                </c:pt>
                <c:pt idx="51">
                  <c:v>51.0</c:v>
                </c:pt>
                <c:pt idx="52">
                  <c:v>31.0</c:v>
                </c:pt>
                <c:pt idx="53">
                  <c:v>29.0</c:v>
                </c:pt>
                <c:pt idx="54">
                  <c:v>4.0</c:v>
                </c:pt>
                <c:pt idx="55">
                  <c:v>2.0</c:v>
                </c:pt>
                <c:pt idx="56">
                  <c:v>2.0</c:v>
                </c:pt>
                <c:pt idx="57">
                  <c:v>3.0</c:v>
                </c:pt>
                <c:pt idx="58">
                  <c:v>4.0</c:v>
                </c:pt>
                <c:pt idx="59">
                  <c:v>19.0</c:v>
                </c:pt>
                <c:pt idx="60">
                  <c:v>7.0</c:v>
                </c:pt>
                <c:pt idx="61">
                  <c:v>41.0</c:v>
                </c:pt>
                <c:pt idx="62">
                  <c:v>24.0</c:v>
                </c:pt>
                <c:pt idx="63">
                  <c:v>5.0</c:v>
                </c:pt>
                <c:pt idx="64">
                  <c:v>30.0</c:v>
                </c:pt>
                <c:pt idx="65">
                  <c:v>0.0</c:v>
                </c:pt>
                <c:pt idx="66">
                  <c:v>19.0</c:v>
                </c:pt>
                <c:pt idx="67">
                  <c:v>3.0</c:v>
                </c:pt>
                <c:pt idx="68">
                  <c:v>21.0</c:v>
                </c:pt>
                <c:pt idx="69">
                  <c:v>31.0</c:v>
                </c:pt>
                <c:pt idx="70">
                  <c:v>4.0</c:v>
                </c:pt>
                <c:pt idx="71">
                  <c:v>3.0</c:v>
                </c:pt>
                <c:pt idx="72">
                  <c:v>25.0</c:v>
                </c:pt>
                <c:pt idx="73">
                  <c:v>35.0</c:v>
                </c:pt>
                <c:pt idx="74">
                  <c:v>13.0</c:v>
                </c:pt>
                <c:pt idx="75">
                  <c:v>5.0</c:v>
                </c:pt>
                <c:pt idx="76">
                  <c:v>3.0</c:v>
                </c:pt>
                <c:pt idx="77">
                  <c:v>17.0</c:v>
                </c:pt>
              </c:numCache>
            </c:numRef>
          </c:val>
          <c:smooth val="0"/>
        </c:ser>
        <c:ser>
          <c:idx val="1"/>
          <c:order val="1"/>
          <c:tx>
            <c:strRef>
              <c:f>Sheet1!$D$1</c:f>
              <c:strCache>
                <c:ptCount val="1"/>
                <c:pt idx="0">
                  <c:v>Comments</c:v>
                </c:pt>
              </c:strCache>
            </c:strRef>
          </c:tx>
          <c:marker>
            <c:symbol val="none"/>
          </c:marker>
          <c:cat>
            <c:strRef>
              <c:f>Sheet1!$B$2:$B$79</c:f>
              <c:strCache>
                <c:ptCount val="78"/>
                <c:pt idx="0">
                  <c:v>LMP3-N</c:v>
                </c:pt>
                <c:pt idx="1">
                  <c:v>MP2-M</c:v>
                </c:pt>
                <c:pt idx="2">
                  <c:v>LMP1-M</c:v>
                </c:pt>
                <c:pt idx="3">
                  <c:v>MP3-A</c:v>
                </c:pt>
                <c:pt idx="4">
                  <c:v>LMP2-A</c:v>
                </c:pt>
                <c:pt idx="5">
                  <c:v>MP1-M</c:v>
                </c:pt>
                <c:pt idx="6">
                  <c:v>LJEP2-M</c:v>
                </c:pt>
                <c:pt idx="7">
                  <c:v>LJEP3-N</c:v>
                </c:pt>
                <c:pt idx="8">
                  <c:v>LJEP1-N</c:v>
                </c:pt>
                <c:pt idx="9">
                  <c:v>JEP2-A</c:v>
                </c:pt>
                <c:pt idx="10">
                  <c:v>JEP1-M</c:v>
                </c:pt>
                <c:pt idx="11">
                  <c:v>JEP3-M</c:v>
                </c:pt>
                <c:pt idx="12">
                  <c:v>LJEP4-M</c:v>
                </c:pt>
                <c:pt idx="13">
                  <c:v>LJYP1-A</c:v>
                </c:pt>
                <c:pt idx="14">
                  <c:v>LJYP3-M</c:v>
                </c:pt>
                <c:pt idx="15">
                  <c:v>JYP3-M</c:v>
                </c:pt>
                <c:pt idx="16">
                  <c:v>JYP2-A</c:v>
                </c:pt>
                <c:pt idx="17">
                  <c:v>JYP1-M</c:v>
                </c:pt>
                <c:pt idx="18">
                  <c:v>LJYP2-A</c:v>
                </c:pt>
                <c:pt idx="19">
                  <c:v>AP3-M</c:v>
                </c:pt>
                <c:pt idx="20">
                  <c:v>AP2-M</c:v>
                </c:pt>
                <c:pt idx="21">
                  <c:v>LAP4-A</c:v>
                </c:pt>
                <c:pt idx="22">
                  <c:v>LAP1-A</c:v>
                </c:pt>
                <c:pt idx="23">
                  <c:v>AP1-N</c:v>
                </c:pt>
                <c:pt idx="24">
                  <c:v>LAP3-A</c:v>
                </c:pt>
                <c:pt idx="25">
                  <c:v>LAP2-M</c:v>
                </c:pt>
                <c:pt idx="26">
                  <c:v>SP1-N</c:v>
                </c:pt>
                <c:pt idx="27">
                  <c:v>LSP2-N</c:v>
                </c:pt>
                <c:pt idx="28">
                  <c:v>SP3-N</c:v>
                </c:pt>
                <c:pt idx="29">
                  <c:v>LSP4-M</c:v>
                </c:pt>
                <c:pt idx="30">
                  <c:v>SP2-N</c:v>
                </c:pt>
                <c:pt idx="31">
                  <c:v>LSP1-A</c:v>
                </c:pt>
                <c:pt idx="32">
                  <c:v>LOCP3-M</c:v>
                </c:pt>
                <c:pt idx="33">
                  <c:v>OCP2-M</c:v>
                </c:pt>
                <c:pt idx="34">
                  <c:v>OCP3-A</c:v>
                </c:pt>
                <c:pt idx="35">
                  <c:v>LOCP2-N</c:v>
                </c:pt>
                <c:pt idx="36">
                  <c:v>LOCP1-A</c:v>
                </c:pt>
                <c:pt idx="37">
                  <c:v>OCP1-N</c:v>
                </c:pt>
                <c:pt idx="38">
                  <c:v>LNOVP3-M</c:v>
                </c:pt>
                <c:pt idx="39">
                  <c:v>LNOVP1-A</c:v>
                </c:pt>
                <c:pt idx="40">
                  <c:v>NOVP1-M</c:v>
                </c:pt>
                <c:pt idx="41">
                  <c:v>NOVP3-N</c:v>
                </c:pt>
                <c:pt idx="42">
                  <c:v>LNOVP2-M</c:v>
                </c:pt>
                <c:pt idx="43">
                  <c:v>NOVP2-M</c:v>
                </c:pt>
                <c:pt idx="44">
                  <c:v>DECP1-M</c:v>
                </c:pt>
                <c:pt idx="45">
                  <c:v>DECP3-M</c:v>
                </c:pt>
                <c:pt idx="46">
                  <c:v>LDECP3-M</c:v>
                </c:pt>
                <c:pt idx="47">
                  <c:v>DECP2-M</c:v>
                </c:pt>
                <c:pt idx="48">
                  <c:v>LDECP2-A</c:v>
                </c:pt>
                <c:pt idx="49">
                  <c:v>LDECP1-A</c:v>
                </c:pt>
                <c:pt idx="50">
                  <c:v>LJANP2-M</c:v>
                </c:pt>
                <c:pt idx="51">
                  <c:v>JANP1-M</c:v>
                </c:pt>
                <c:pt idx="52">
                  <c:v>JANP2-M</c:v>
                </c:pt>
                <c:pt idx="53">
                  <c:v>JANP3-A</c:v>
                </c:pt>
                <c:pt idx="54">
                  <c:v>LJANP3-M</c:v>
                </c:pt>
                <c:pt idx="55">
                  <c:v>LJANP1-M</c:v>
                </c:pt>
                <c:pt idx="56">
                  <c:v>LFEBP2-M</c:v>
                </c:pt>
                <c:pt idx="57">
                  <c:v>LFEBP1-A</c:v>
                </c:pt>
                <c:pt idx="58">
                  <c:v>LFEBP3-M</c:v>
                </c:pt>
                <c:pt idx="59">
                  <c:v>FEBP2-M</c:v>
                </c:pt>
                <c:pt idx="60">
                  <c:v>FEBP3-M</c:v>
                </c:pt>
                <c:pt idx="61">
                  <c:v>FEBP1-M</c:v>
                </c:pt>
                <c:pt idx="62">
                  <c:v>MARP1-M</c:v>
                </c:pt>
                <c:pt idx="63">
                  <c:v>lMARP1-M</c:v>
                </c:pt>
                <c:pt idx="64">
                  <c:v>MARP2-M</c:v>
                </c:pt>
                <c:pt idx="65">
                  <c:v>LMARP2-M</c:v>
                </c:pt>
                <c:pt idx="66">
                  <c:v>MARP3-M</c:v>
                </c:pt>
                <c:pt idx="67">
                  <c:v>LMARP3-A</c:v>
                </c:pt>
                <c:pt idx="68">
                  <c:v>MARP4-M</c:v>
                </c:pt>
                <c:pt idx="69">
                  <c:v>APRP1-M</c:v>
                </c:pt>
                <c:pt idx="70">
                  <c:v>LAPRP1-M</c:v>
                </c:pt>
                <c:pt idx="71">
                  <c:v>APRP2-M</c:v>
                </c:pt>
                <c:pt idx="72">
                  <c:v>LAPRP2-M</c:v>
                </c:pt>
                <c:pt idx="73">
                  <c:v>MAYP2-M</c:v>
                </c:pt>
                <c:pt idx="74">
                  <c:v>LMAY1-M</c:v>
                </c:pt>
                <c:pt idx="75">
                  <c:v>LMAY2-M</c:v>
                </c:pt>
                <c:pt idx="76">
                  <c:v>LMAY3-A</c:v>
                </c:pt>
                <c:pt idx="77">
                  <c:v>MAYP3-M</c:v>
                </c:pt>
              </c:strCache>
            </c:strRef>
          </c:cat>
          <c:val>
            <c:numRef>
              <c:f>Sheet1!$D$2:$D$79</c:f>
              <c:numCache>
                <c:formatCode>0</c:formatCode>
                <c:ptCount val="78"/>
                <c:pt idx="0">
                  <c:v>0.0</c:v>
                </c:pt>
                <c:pt idx="1">
                  <c:v>4.0</c:v>
                </c:pt>
                <c:pt idx="2">
                  <c:v>0.0</c:v>
                </c:pt>
                <c:pt idx="3">
                  <c:v>1.0</c:v>
                </c:pt>
                <c:pt idx="4">
                  <c:v>0.0</c:v>
                </c:pt>
                <c:pt idx="5">
                  <c:v>0.0</c:v>
                </c:pt>
                <c:pt idx="6">
                  <c:v>0.0</c:v>
                </c:pt>
                <c:pt idx="7">
                  <c:v>0.0</c:v>
                </c:pt>
                <c:pt idx="8">
                  <c:v>0.0</c:v>
                </c:pt>
                <c:pt idx="9">
                  <c:v>0.0</c:v>
                </c:pt>
                <c:pt idx="10">
                  <c:v>0.0</c:v>
                </c:pt>
                <c:pt idx="11">
                  <c:v>0.0</c:v>
                </c:pt>
                <c:pt idx="12">
                  <c:v>0.0</c:v>
                </c:pt>
                <c:pt idx="13">
                  <c:v>0.0</c:v>
                </c:pt>
                <c:pt idx="14">
                  <c:v>0.0</c:v>
                </c:pt>
                <c:pt idx="15">
                  <c:v>9.0</c:v>
                </c:pt>
                <c:pt idx="16">
                  <c:v>0.0</c:v>
                </c:pt>
                <c:pt idx="17">
                  <c:v>0.0</c:v>
                </c:pt>
                <c:pt idx="18">
                  <c:v>0.0</c:v>
                </c:pt>
                <c:pt idx="19">
                  <c:v>3.0</c:v>
                </c:pt>
                <c:pt idx="20">
                  <c:v>0.0</c:v>
                </c:pt>
                <c:pt idx="21">
                  <c:v>0.0</c:v>
                </c:pt>
                <c:pt idx="22">
                  <c:v>0.0</c:v>
                </c:pt>
                <c:pt idx="23">
                  <c:v>2.0</c:v>
                </c:pt>
                <c:pt idx="24">
                  <c:v>0.0</c:v>
                </c:pt>
                <c:pt idx="25">
                  <c:v>0.0</c:v>
                </c:pt>
                <c:pt idx="26">
                  <c:v>3.0</c:v>
                </c:pt>
                <c:pt idx="27">
                  <c:v>1.0</c:v>
                </c:pt>
                <c:pt idx="28">
                  <c:v>2.0</c:v>
                </c:pt>
                <c:pt idx="29">
                  <c:v>0.0</c:v>
                </c:pt>
                <c:pt idx="30">
                  <c:v>0.0</c:v>
                </c:pt>
                <c:pt idx="31">
                  <c:v>0.0</c:v>
                </c:pt>
                <c:pt idx="32">
                  <c:v>0.0</c:v>
                </c:pt>
                <c:pt idx="33">
                  <c:v>4.0</c:v>
                </c:pt>
                <c:pt idx="34">
                  <c:v>4.0</c:v>
                </c:pt>
                <c:pt idx="35">
                  <c:v>0.0</c:v>
                </c:pt>
                <c:pt idx="36">
                  <c:v>0.0</c:v>
                </c:pt>
                <c:pt idx="37">
                  <c:v>11.0</c:v>
                </c:pt>
                <c:pt idx="38">
                  <c:v>0.0</c:v>
                </c:pt>
                <c:pt idx="39">
                  <c:v>0.0</c:v>
                </c:pt>
                <c:pt idx="40">
                  <c:v>6.0</c:v>
                </c:pt>
                <c:pt idx="41">
                  <c:v>0.0</c:v>
                </c:pt>
                <c:pt idx="42">
                  <c:v>0.0</c:v>
                </c:pt>
                <c:pt idx="43">
                  <c:v>3.0</c:v>
                </c:pt>
                <c:pt idx="44">
                  <c:v>4.0</c:v>
                </c:pt>
                <c:pt idx="45">
                  <c:v>3.0</c:v>
                </c:pt>
                <c:pt idx="46">
                  <c:v>0.0</c:v>
                </c:pt>
                <c:pt idx="47">
                  <c:v>4.0</c:v>
                </c:pt>
                <c:pt idx="48">
                  <c:v>0.0</c:v>
                </c:pt>
                <c:pt idx="49">
                  <c:v>0.0</c:v>
                </c:pt>
                <c:pt idx="50">
                  <c:v>0.0</c:v>
                </c:pt>
                <c:pt idx="51">
                  <c:v>2.0</c:v>
                </c:pt>
                <c:pt idx="52">
                  <c:v>1.0</c:v>
                </c:pt>
                <c:pt idx="53">
                  <c:v>0.0</c:v>
                </c:pt>
                <c:pt idx="54">
                  <c:v>0.0</c:v>
                </c:pt>
                <c:pt idx="55">
                  <c:v>0.0</c:v>
                </c:pt>
                <c:pt idx="56">
                  <c:v>0.0</c:v>
                </c:pt>
                <c:pt idx="57">
                  <c:v>0.0</c:v>
                </c:pt>
                <c:pt idx="58">
                  <c:v>1.0</c:v>
                </c:pt>
                <c:pt idx="59">
                  <c:v>1.0</c:v>
                </c:pt>
                <c:pt idx="60">
                  <c:v>1.0</c:v>
                </c:pt>
                <c:pt idx="61">
                  <c:v>0.0</c:v>
                </c:pt>
                <c:pt idx="62">
                  <c:v>2.0</c:v>
                </c:pt>
                <c:pt idx="63">
                  <c:v>0.0</c:v>
                </c:pt>
                <c:pt idx="64">
                  <c:v>0.0</c:v>
                </c:pt>
                <c:pt idx="65">
                  <c:v>5.0</c:v>
                </c:pt>
                <c:pt idx="66">
                  <c:v>1.0</c:v>
                </c:pt>
                <c:pt idx="67">
                  <c:v>0.0</c:v>
                </c:pt>
                <c:pt idx="68">
                  <c:v>0.0</c:v>
                </c:pt>
                <c:pt idx="69">
                  <c:v>2.0</c:v>
                </c:pt>
                <c:pt idx="70">
                  <c:v>0.0</c:v>
                </c:pt>
                <c:pt idx="71">
                  <c:v>1.0</c:v>
                </c:pt>
                <c:pt idx="72">
                  <c:v>0.0</c:v>
                </c:pt>
                <c:pt idx="73">
                  <c:v>1.0</c:v>
                </c:pt>
                <c:pt idx="74">
                  <c:v>1.0</c:v>
                </c:pt>
                <c:pt idx="75">
                  <c:v>1.0</c:v>
                </c:pt>
                <c:pt idx="76">
                  <c:v>1.0</c:v>
                </c:pt>
                <c:pt idx="77">
                  <c:v>0.0</c:v>
                </c:pt>
              </c:numCache>
            </c:numRef>
          </c:val>
          <c:smooth val="0"/>
        </c:ser>
        <c:ser>
          <c:idx val="2"/>
          <c:order val="2"/>
          <c:tx>
            <c:strRef>
              <c:f>Sheet1!$E$1</c:f>
              <c:strCache>
                <c:ptCount val="1"/>
                <c:pt idx="0">
                  <c:v>Shares</c:v>
                </c:pt>
              </c:strCache>
            </c:strRef>
          </c:tx>
          <c:marker>
            <c:symbol val="none"/>
          </c:marker>
          <c:cat>
            <c:strRef>
              <c:f>Sheet1!$B$2:$B$79</c:f>
              <c:strCache>
                <c:ptCount val="78"/>
                <c:pt idx="0">
                  <c:v>LMP3-N</c:v>
                </c:pt>
                <c:pt idx="1">
                  <c:v>MP2-M</c:v>
                </c:pt>
                <c:pt idx="2">
                  <c:v>LMP1-M</c:v>
                </c:pt>
                <c:pt idx="3">
                  <c:v>MP3-A</c:v>
                </c:pt>
                <c:pt idx="4">
                  <c:v>LMP2-A</c:v>
                </c:pt>
                <c:pt idx="5">
                  <c:v>MP1-M</c:v>
                </c:pt>
                <c:pt idx="6">
                  <c:v>LJEP2-M</c:v>
                </c:pt>
                <c:pt idx="7">
                  <c:v>LJEP3-N</c:v>
                </c:pt>
                <c:pt idx="8">
                  <c:v>LJEP1-N</c:v>
                </c:pt>
                <c:pt idx="9">
                  <c:v>JEP2-A</c:v>
                </c:pt>
                <c:pt idx="10">
                  <c:v>JEP1-M</c:v>
                </c:pt>
                <c:pt idx="11">
                  <c:v>JEP3-M</c:v>
                </c:pt>
                <c:pt idx="12">
                  <c:v>LJEP4-M</c:v>
                </c:pt>
                <c:pt idx="13">
                  <c:v>LJYP1-A</c:v>
                </c:pt>
                <c:pt idx="14">
                  <c:v>LJYP3-M</c:v>
                </c:pt>
                <c:pt idx="15">
                  <c:v>JYP3-M</c:v>
                </c:pt>
                <c:pt idx="16">
                  <c:v>JYP2-A</c:v>
                </c:pt>
                <c:pt idx="17">
                  <c:v>JYP1-M</c:v>
                </c:pt>
                <c:pt idx="18">
                  <c:v>LJYP2-A</c:v>
                </c:pt>
                <c:pt idx="19">
                  <c:v>AP3-M</c:v>
                </c:pt>
                <c:pt idx="20">
                  <c:v>AP2-M</c:v>
                </c:pt>
                <c:pt idx="21">
                  <c:v>LAP4-A</c:v>
                </c:pt>
                <c:pt idx="22">
                  <c:v>LAP1-A</c:v>
                </c:pt>
                <c:pt idx="23">
                  <c:v>AP1-N</c:v>
                </c:pt>
                <c:pt idx="24">
                  <c:v>LAP3-A</c:v>
                </c:pt>
                <c:pt idx="25">
                  <c:v>LAP2-M</c:v>
                </c:pt>
                <c:pt idx="26">
                  <c:v>SP1-N</c:v>
                </c:pt>
                <c:pt idx="27">
                  <c:v>LSP2-N</c:v>
                </c:pt>
                <c:pt idx="28">
                  <c:v>SP3-N</c:v>
                </c:pt>
                <c:pt idx="29">
                  <c:v>LSP4-M</c:v>
                </c:pt>
                <c:pt idx="30">
                  <c:v>SP2-N</c:v>
                </c:pt>
                <c:pt idx="31">
                  <c:v>LSP1-A</c:v>
                </c:pt>
                <c:pt idx="32">
                  <c:v>LOCP3-M</c:v>
                </c:pt>
                <c:pt idx="33">
                  <c:v>OCP2-M</c:v>
                </c:pt>
                <c:pt idx="34">
                  <c:v>OCP3-A</c:v>
                </c:pt>
                <c:pt idx="35">
                  <c:v>LOCP2-N</c:v>
                </c:pt>
                <c:pt idx="36">
                  <c:v>LOCP1-A</c:v>
                </c:pt>
                <c:pt idx="37">
                  <c:v>OCP1-N</c:v>
                </c:pt>
                <c:pt idx="38">
                  <c:v>LNOVP3-M</c:v>
                </c:pt>
                <c:pt idx="39">
                  <c:v>LNOVP1-A</c:v>
                </c:pt>
                <c:pt idx="40">
                  <c:v>NOVP1-M</c:v>
                </c:pt>
                <c:pt idx="41">
                  <c:v>NOVP3-N</c:v>
                </c:pt>
                <c:pt idx="42">
                  <c:v>LNOVP2-M</c:v>
                </c:pt>
                <c:pt idx="43">
                  <c:v>NOVP2-M</c:v>
                </c:pt>
                <c:pt idx="44">
                  <c:v>DECP1-M</c:v>
                </c:pt>
                <c:pt idx="45">
                  <c:v>DECP3-M</c:v>
                </c:pt>
                <c:pt idx="46">
                  <c:v>LDECP3-M</c:v>
                </c:pt>
                <c:pt idx="47">
                  <c:v>DECP2-M</c:v>
                </c:pt>
                <c:pt idx="48">
                  <c:v>LDECP2-A</c:v>
                </c:pt>
                <c:pt idx="49">
                  <c:v>LDECP1-A</c:v>
                </c:pt>
                <c:pt idx="50">
                  <c:v>LJANP2-M</c:v>
                </c:pt>
                <c:pt idx="51">
                  <c:v>JANP1-M</c:v>
                </c:pt>
                <c:pt idx="52">
                  <c:v>JANP2-M</c:v>
                </c:pt>
                <c:pt idx="53">
                  <c:v>JANP3-A</c:v>
                </c:pt>
                <c:pt idx="54">
                  <c:v>LJANP3-M</c:v>
                </c:pt>
                <c:pt idx="55">
                  <c:v>LJANP1-M</c:v>
                </c:pt>
                <c:pt idx="56">
                  <c:v>LFEBP2-M</c:v>
                </c:pt>
                <c:pt idx="57">
                  <c:v>LFEBP1-A</c:v>
                </c:pt>
                <c:pt idx="58">
                  <c:v>LFEBP3-M</c:v>
                </c:pt>
                <c:pt idx="59">
                  <c:v>FEBP2-M</c:v>
                </c:pt>
                <c:pt idx="60">
                  <c:v>FEBP3-M</c:v>
                </c:pt>
                <c:pt idx="61">
                  <c:v>FEBP1-M</c:v>
                </c:pt>
                <c:pt idx="62">
                  <c:v>MARP1-M</c:v>
                </c:pt>
                <c:pt idx="63">
                  <c:v>lMARP1-M</c:v>
                </c:pt>
                <c:pt idx="64">
                  <c:v>MARP2-M</c:v>
                </c:pt>
                <c:pt idx="65">
                  <c:v>LMARP2-M</c:v>
                </c:pt>
                <c:pt idx="66">
                  <c:v>MARP3-M</c:v>
                </c:pt>
                <c:pt idx="67">
                  <c:v>LMARP3-A</c:v>
                </c:pt>
                <c:pt idx="68">
                  <c:v>MARP4-M</c:v>
                </c:pt>
                <c:pt idx="69">
                  <c:v>APRP1-M</c:v>
                </c:pt>
                <c:pt idx="70">
                  <c:v>LAPRP1-M</c:v>
                </c:pt>
                <c:pt idx="71">
                  <c:v>APRP2-M</c:v>
                </c:pt>
                <c:pt idx="72">
                  <c:v>LAPRP2-M</c:v>
                </c:pt>
                <c:pt idx="73">
                  <c:v>MAYP2-M</c:v>
                </c:pt>
                <c:pt idx="74">
                  <c:v>LMAY1-M</c:v>
                </c:pt>
                <c:pt idx="75">
                  <c:v>LMAY2-M</c:v>
                </c:pt>
                <c:pt idx="76">
                  <c:v>LMAY3-A</c:v>
                </c:pt>
                <c:pt idx="77">
                  <c:v>MAYP3-M</c:v>
                </c:pt>
              </c:strCache>
            </c:strRef>
          </c:cat>
          <c:val>
            <c:numRef>
              <c:f>Sheet1!$E$2:$E$79</c:f>
              <c:numCache>
                <c:formatCode>0</c:formatCode>
                <c:ptCount val="78"/>
                <c:pt idx="0">
                  <c:v>0.0</c:v>
                </c:pt>
                <c:pt idx="1">
                  <c:v>0.0</c:v>
                </c:pt>
                <c:pt idx="2">
                  <c:v>0.0</c:v>
                </c:pt>
                <c:pt idx="3">
                  <c:v>4.0</c:v>
                </c:pt>
                <c:pt idx="4">
                  <c:v>0.0</c:v>
                </c:pt>
                <c:pt idx="5">
                  <c:v>7.0</c:v>
                </c:pt>
                <c:pt idx="6">
                  <c:v>0.0</c:v>
                </c:pt>
                <c:pt idx="7">
                  <c:v>0.0</c:v>
                </c:pt>
                <c:pt idx="8">
                  <c:v>0.0</c:v>
                </c:pt>
                <c:pt idx="9">
                  <c:v>22.0</c:v>
                </c:pt>
                <c:pt idx="10">
                  <c:v>26.0</c:v>
                </c:pt>
                <c:pt idx="11">
                  <c:v>1.0</c:v>
                </c:pt>
                <c:pt idx="12">
                  <c:v>0.0</c:v>
                </c:pt>
                <c:pt idx="13">
                  <c:v>0.0</c:v>
                </c:pt>
                <c:pt idx="14">
                  <c:v>0.0</c:v>
                </c:pt>
                <c:pt idx="15">
                  <c:v>0.0</c:v>
                </c:pt>
                <c:pt idx="16">
                  <c:v>0.0</c:v>
                </c:pt>
                <c:pt idx="17">
                  <c:v>3.0</c:v>
                </c:pt>
                <c:pt idx="18">
                  <c:v>0.0</c:v>
                </c:pt>
                <c:pt idx="19">
                  <c:v>1.0</c:v>
                </c:pt>
                <c:pt idx="20">
                  <c:v>3.0</c:v>
                </c:pt>
                <c:pt idx="21">
                  <c:v>0.0</c:v>
                </c:pt>
                <c:pt idx="22">
                  <c:v>0.0</c:v>
                </c:pt>
                <c:pt idx="23">
                  <c:v>19.0</c:v>
                </c:pt>
                <c:pt idx="24">
                  <c:v>0.0</c:v>
                </c:pt>
                <c:pt idx="25">
                  <c:v>0.0</c:v>
                </c:pt>
                <c:pt idx="26">
                  <c:v>5.0</c:v>
                </c:pt>
                <c:pt idx="27">
                  <c:v>0.0</c:v>
                </c:pt>
                <c:pt idx="28">
                  <c:v>4.0</c:v>
                </c:pt>
                <c:pt idx="29">
                  <c:v>0.0</c:v>
                </c:pt>
                <c:pt idx="30">
                  <c:v>2.0</c:v>
                </c:pt>
                <c:pt idx="31">
                  <c:v>1.0</c:v>
                </c:pt>
                <c:pt idx="32">
                  <c:v>0.0</c:v>
                </c:pt>
                <c:pt idx="33">
                  <c:v>11.0</c:v>
                </c:pt>
                <c:pt idx="34">
                  <c:v>6.0</c:v>
                </c:pt>
                <c:pt idx="35">
                  <c:v>0.0</c:v>
                </c:pt>
                <c:pt idx="36">
                  <c:v>0.0</c:v>
                </c:pt>
                <c:pt idx="37">
                  <c:v>10.0</c:v>
                </c:pt>
                <c:pt idx="38">
                  <c:v>1.0</c:v>
                </c:pt>
                <c:pt idx="39">
                  <c:v>0.0</c:v>
                </c:pt>
                <c:pt idx="40">
                  <c:v>5.0</c:v>
                </c:pt>
                <c:pt idx="41">
                  <c:v>9.0</c:v>
                </c:pt>
                <c:pt idx="42">
                  <c:v>0.0</c:v>
                </c:pt>
                <c:pt idx="43">
                  <c:v>6.0</c:v>
                </c:pt>
                <c:pt idx="44">
                  <c:v>12.0</c:v>
                </c:pt>
                <c:pt idx="45">
                  <c:v>6.0</c:v>
                </c:pt>
                <c:pt idx="46">
                  <c:v>2.0</c:v>
                </c:pt>
                <c:pt idx="47">
                  <c:v>14.0</c:v>
                </c:pt>
                <c:pt idx="48">
                  <c:v>2.0</c:v>
                </c:pt>
                <c:pt idx="49">
                  <c:v>2.0</c:v>
                </c:pt>
                <c:pt idx="50">
                  <c:v>0.0</c:v>
                </c:pt>
                <c:pt idx="51">
                  <c:v>11.0</c:v>
                </c:pt>
                <c:pt idx="52">
                  <c:v>7.0</c:v>
                </c:pt>
                <c:pt idx="53">
                  <c:v>3.0</c:v>
                </c:pt>
                <c:pt idx="54">
                  <c:v>0.0</c:v>
                </c:pt>
                <c:pt idx="55">
                  <c:v>0.0</c:v>
                </c:pt>
                <c:pt idx="56">
                  <c:v>2.0</c:v>
                </c:pt>
                <c:pt idx="57">
                  <c:v>0.0</c:v>
                </c:pt>
                <c:pt idx="58">
                  <c:v>0.0</c:v>
                </c:pt>
                <c:pt idx="59">
                  <c:v>2.0</c:v>
                </c:pt>
                <c:pt idx="60">
                  <c:v>4.0</c:v>
                </c:pt>
                <c:pt idx="61">
                  <c:v>0.0</c:v>
                </c:pt>
                <c:pt idx="62">
                  <c:v>3.0</c:v>
                </c:pt>
                <c:pt idx="63">
                  <c:v>0.0</c:v>
                </c:pt>
                <c:pt idx="64">
                  <c:v>9.0</c:v>
                </c:pt>
                <c:pt idx="65">
                  <c:v>0.0</c:v>
                </c:pt>
                <c:pt idx="66">
                  <c:v>4.0</c:v>
                </c:pt>
                <c:pt idx="67">
                  <c:v>0.0</c:v>
                </c:pt>
                <c:pt idx="68">
                  <c:v>3.0</c:v>
                </c:pt>
                <c:pt idx="69">
                  <c:v>7.0</c:v>
                </c:pt>
                <c:pt idx="70">
                  <c:v>0.0</c:v>
                </c:pt>
                <c:pt idx="71">
                  <c:v>0.0</c:v>
                </c:pt>
                <c:pt idx="72">
                  <c:v>8.0</c:v>
                </c:pt>
                <c:pt idx="73">
                  <c:v>1.0</c:v>
                </c:pt>
                <c:pt idx="74">
                  <c:v>2.0</c:v>
                </c:pt>
                <c:pt idx="75">
                  <c:v>2.0</c:v>
                </c:pt>
                <c:pt idx="76">
                  <c:v>0.0</c:v>
                </c:pt>
                <c:pt idx="77">
                  <c:v>5.0</c:v>
                </c:pt>
              </c:numCache>
            </c:numRef>
          </c:val>
          <c:smooth val="0"/>
        </c:ser>
        <c:dLbls>
          <c:showLegendKey val="0"/>
          <c:showVal val="0"/>
          <c:showCatName val="0"/>
          <c:showSerName val="0"/>
          <c:showPercent val="0"/>
          <c:showBubbleSize val="0"/>
        </c:dLbls>
        <c:marker val="1"/>
        <c:smooth val="0"/>
        <c:axId val="2105942312"/>
        <c:axId val="2088549336"/>
      </c:lineChart>
      <c:catAx>
        <c:axId val="2105942312"/>
        <c:scaling>
          <c:orientation val="minMax"/>
        </c:scaling>
        <c:delete val="0"/>
        <c:axPos val="b"/>
        <c:majorTickMark val="out"/>
        <c:minorTickMark val="none"/>
        <c:tickLblPos val="nextTo"/>
        <c:crossAx val="2088549336"/>
        <c:crosses val="autoZero"/>
        <c:auto val="1"/>
        <c:lblAlgn val="ctr"/>
        <c:lblOffset val="100"/>
        <c:noMultiLvlLbl val="0"/>
      </c:catAx>
      <c:valAx>
        <c:axId val="2088549336"/>
        <c:scaling>
          <c:orientation val="minMax"/>
        </c:scaling>
        <c:delete val="0"/>
        <c:axPos val="l"/>
        <c:majorGridlines/>
        <c:numFmt formatCode="0" sourceLinked="1"/>
        <c:majorTickMark val="out"/>
        <c:minorTickMark val="none"/>
        <c:tickLblPos val="nextTo"/>
        <c:crossAx val="2105942312"/>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8365F-C4C7-E545-90EA-BF715BC28DA4}" type="datetimeFigureOut">
              <a:rPr lang="en-US" smtClean="0"/>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84D35-C704-1C48-B0C0-6F390998C1C7}" type="slidenum">
              <a:rPr lang="en-US" smtClean="0"/>
              <a:t>‹#›</a:t>
            </a:fld>
            <a:endParaRPr lang="en-US"/>
          </a:p>
        </p:txBody>
      </p:sp>
    </p:spTree>
    <p:extLst>
      <p:ext uri="{BB962C8B-B14F-4D97-AF65-F5344CB8AC3E}">
        <p14:creationId xmlns:p14="http://schemas.microsoft.com/office/powerpoint/2010/main" val="2515551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FOSSIL Project</a:t>
            </a:r>
            <a:r>
              <a:rPr lang="en-US" baseline="0" dirty="0" smtClean="0"/>
              <a:t> is a community of practice. A community of practice is defined by Wenger by three characteristics: the domain of knowledge, the community of people, and shared practice. The domain of knowledge of the FOSSIL Project is what we call social paleontology: understanding the natural world through the collection, preparation, curation and study of fossils and the science of paleontology.  The community of people in the FOSSIL </a:t>
            </a:r>
            <a:r>
              <a:rPr lang="en-US" baseline="0" dirty="0" err="1" smtClean="0"/>
              <a:t>CoP</a:t>
            </a:r>
            <a:r>
              <a:rPr lang="en-US" baseline="0" dirty="0" smtClean="0"/>
              <a:t> are fossil group members, professional paleontologists, as well as fossil </a:t>
            </a:r>
            <a:r>
              <a:rPr lang="en-US" baseline="0" dirty="0" err="1" smtClean="0"/>
              <a:t>enthusaists</a:t>
            </a:r>
            <a:r>
              <a:rPr lang="en-US" baseline="0" dirty="0" smtClean="0"/>
              <a:t> (people who enjoy fossils but are not a part of a group), and professional science educators. The practices which the community share include inquiry (learning through questioning), social learning (learning through each other), field trips upon which fossils are collected, fossil prep and id, as well as digitization and outreach. </a:t>
            </a:r>
            <a:endParaRPr lang="en-US" dirty="0" smtClean="0"/>
          </a:p>
          <a:p>
            <a:endParaRPr lang="en-US" dirty="0"/>
          </a:p>
        </p:txBody>
      </p:sp>
      <p:sp>
        <p:nvSpPr>
          <p:cNvPr id="4" name="Slide Number Placeholder 3"/>
          <p:cNvSpPr>
            <a:spLocks noGrp="1"/>
          </p:cNvSpPr>
          <p:nvPr>
            <p:ph type="sldNum" sz="quarter" idx="10"/>
          </p:nvPr>
        </p:nvSpPr>
        <p:spPr/>
        <p:txBody>
          <a:bodyPr/>
          <a:lstStyle/>
          <a:p>
            <a:fld id="{8AD84D35-C704-1C48-B0C0-6F390998C1C7}" type="slidenum">
              <a:rPr lang="en-US" smtClean="0"/>
              <a:t>2</a:t>
            </a:fld>
            <a:endParaRPr lang="en-US"/>
          </a:p>
        </p:txBody>
      </p:sp>
    </p:spTree>
    <p:extLst>
      <p:ext uri="{BB962C8B-B14F-4D97-AF65-F5344CB8AC3E}">
        <p14:creationId xmlns:p14="http://schemas.microsoft.com/office/powerpoint/2010/main" val="258516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create quality posts, we used a number of tools:</a:t>
            </a:r>
          </a:p>
          <a:p>
            <a:r>
              <a:rPr lang="en-US" sz="2400" dirty="0" smtClean="0"/>
              <a:t>Consistent language &amp; branding from a marketing</a:t>
            </a:r>
            <a:r>
              <a:rPr lang="en-US" sz="2400" baseline="0" dirty="0" smtClean="0"/>
              <a:t> plan created through working with Atmosphere Apps</a:t>
            </a:r>
            <a:r>
              <a:rPr lang="en-US" sz="2400" dirty="0" smtClean="0"/>
              <a:t>: </a:t>
            </a:r>
          </a:p>
          <a:p>
            <a:pPr marL="685800" lvl="1">
              <a:buFont typeface="Arial"/>
              <a:buChar char="•"/>
            </a:pPr>
            <a:r>
              <a:rPr lang="en-US" sz="2000" dirty="0" smtClean="0"/>
              <a:t>“</a:t>
            </a:r>
            <a:r>
              <a:rPr lang="en-US" sz="2000" dirty="0" err="1" smtClean="0"/>
              <a:t>amateurs,”“social</a:t>
            </a:r>
            <a:r>
              <a:rPr lang="en-US" sz="2000" dirty="0" smtClean="0"/>
              <a:t> </a:t>
            </a:r>
            <a:r>
              <a:rPr lang="en-US" sz="2000" dirty="0" err="1" smtClean="0"/>
              <a:t>paleontology”Join</a:t>
            </a:r>
            <a:r>
              <a:rPr lang="en-US" sz="2000" dirty="0" smtClean="0"/>
              <a:t> us!”</a:t>
            </a:r>
          </a:p>
          <a:p>
            <a:pPr marL="685800" lvl="1">
              <a:buFont typeface="Arial"/>
              <a:buChar char="•"/>
            </a:pPr>
            <a:r>
              <a:rPr lang="en-US" sz="2000" dirty="0" smtClean="0"/>
              <a:t>Individual call outs to </a:t>
            </a:r>
            <a:r>
              <a:rPr lang="en-US" sz="2000" dirty="0" err="1" smtClean="0"/>
              <a:t>paleo</a:t>
            </a:r>
            <a:r>
              <a:rPr lang="en-US" sz="2000" baseline="0" dirty="0" smtClean="0"/>
              <a:t> orgs</a:t>
            </a:r>
          </a:p>
          <a:p>
            <a:pPr marL="685800" lvl="1">
              <a:buFont typeface="Arial"/>
              <a:buChar char="•"/>
            </a:pPr>
            <a:endParaRPr lang="en-US" sz="2000" dirty="0" smtClean="0"/>
          </a:p>
          <a:p>
            <a:r>
              <a:rPr lang="en-US" sz="2400" dirty="0" smtClean="0"/>
              <a:t>Consistent posting time</a:t>
            </a:r>
          </a:p>
          <a:p>
            <a:pPr marL="685800" lvl="1">
              <a:buFont typeface="Arial"/>
              <a:buChar char="•"/>
            </a:pPr>
            <a:r>
              <a:rPr lang="en-US" sz="2000" dirty="0" smtClean="0"/>
              <a:t>Nearly always at noon every day of the week, only post 1x/day unless a huge story breaks. </a:t>
            </a:r>
          </a:p>
          <a:p>
            <a:pPr marL="685800" lvl="1">
              <a:buFont typeface="Arial"/>
              <a:buChar char="•"/>
            </a:pPr>
            <a:r>
              <a:rPr lang="en-US" sz="2000" dirty="0" smtClean="0"/>
              <a:t>If posting more than once a day, never posted consecutively</a:t>
            </a:r>
          </a:p>
          <a:p>
            <a:pPr marL="1085850" lvl="2">
              <a:buFont typeface="Arial"/>
              <a:buChar char="•"/>
            </a:pPr>
            <a:r>
              <a:rPr lang="en-US" sz="1800" dirty="0" smtClean="0"/>
              <a:t>Usage of </a:t>
            </a:r>
            <a:r>
              <a:rPr lang="en-US" sz="1800" dirty="0" err="1" smtClean="0"/>
              <a:t>Hootsuite</a:t>
            </a:r>
            <a:r>
              <a:rPr lang="en-US" sz="1800" dirty="0" smtClean="0"/>
              <a:t> helped manage posting </a:t>
            </a:r>
          </a:p>
          <a:p>
            <a:pPr marL="1085850" lvl="2">
              <a:buFont typeface="Arial"/>
              <a:buChar char="•"/>
            </a:pPr>
            <a:r>
              <a:rPr lang="en-US" sz="1800" dirty="0" smtClean="0"/>
              <a:t>Usage of </a:t>
            </a:r>
            <a:r>
              <a:rPr lang="en-US" sz="1800" dirty="0" err="1" smtClean="0"/>
              <a:t>TweepsMap</a:t>
            </a:r>
            <a:r>
              <a:rPr lang="en-US" sz="1800" dirty="0" smtClean="0"/>
              <a:t> ensured we knew</a:t>
            </a:r>
            <a:r>
              <a:rPr lang="en-US" sz="1800" baseline="0" dirty="0" smtClean="0"/>
              <a:t> (at least on Twitter) where the audience was</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8AD84D35-C704-1C48-B0C0-6F390998C1C7}" type="slidenum">
              <a:rPr lang="en-US" smtClean="0"/>
              <a:t>4</a:t>
            </a:fld>
            <a:endParaRPr lang="en-US"/>
          </a:p>
        </p:txBody>
      </p:sp>
    </p:spTree>
    <p:extLst>
      <p:ext uri="{BB962C8B-B14F-4D97-AF65-F5344CB8AC3E}">
        <p14:creationId xmlns:p14="http://schemas.microsoft.com/office/powerpoint/2010/main" val="312218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No Interaction </a:t>
            </a:r>
            <a:r>
              <a:rPr lang="en-US" sz="1200" kern="1200" dirty="0" smtClean="0">
                <a:solidFill>
                  <a:schemeClr val="dk1"/>
                </a:solidFill>
                <a:effectLst/>
                <a:latin typeface="+mn-lt"/>
                <a:ea typeface="ＭＳ Ｐゴシック" charset="0"/>
                <a:cs typeface="ＭＳ Ｐゴシック" charset="0"/>
              </a:rPr>
              <a:t>Post </a:t>
            </a:r>
            <a:r>
              <a:rPr lang="en-US" sz="1200" b="1" kern="1200" dirty="0" smtClean="0">
                <a:solidFill>
                  <a:schemeClr val="dk1"/>
                </a:solidFill>
                <a:effectLst/>
                <a:latin typeface="+mn-lt"/>
                <a:ea typeface="ＭＳ Ｐゴシック" charset="0"/>
                <a:cs typeface="ＭＳ Ｐゴシック" charset="0"/>
              </a:rPr>
              <a:t>appears</a:t>
            </a:r>
            <a:r>
              <a:rPr lang="en-US" sz="1200" kern="1200" dirty="0" smtClean="0">
                <a:solidFill>
                  <a:schemeClr val="dk1"/>
                </a:solidFill>
                <a:effectLst/>
                <a:latin typeface="+mn-lt"/>
                <a:ea typeface="ＭＳ Ｐゴシック" charset="0"/>
                <a:cs typeface="ＭＳ Ｐゴシック" charset="0"/>
              </a:rPr>
              <a:t> in a user’s newsfeed. User scrolls past post. Unable to identify if user interacts with post (e.g. reading the post or scrolling past it).</a:t>
            </a:r>
            <a:r>
              <a:rPr lang="en-US" dirty="0" smtClean="0">
                <a:effectLst/>
              </a:rPr>
              <a:t> </a:t>
            </a:r>
            <a:endParaRPr lang="en-US" dirty="0" smtClean="0"/>
          </a:p>
          <a:p>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Favoriting</a:t>
            </a:r>
            <a:r>
              <a:rPr lang="en-US" baseline="0" dirty="0" smtClean="0"/>
              <a:t> a message </a:t>
            </a:r>
            <a:r>
              <a:rPr lang="en-US" sz="1200" kern="1200" dirty="0" smtClean="0">
                <a:solidFill>
                  <a:schemeClr val="dk1"/>
                </a:solidFill>
                <a:effectLst/>
                <a:latin typeface="+mn-lt"/>
                <a:ea typeface="ＭＳ Ｐゴシック" charset="0"/>
                <a:cs typeface="ＭＳ Ｐゴシック" charset="0"/>
              </a:rPr>
              <a:t>User clicks favorite</a:t>
            </a:r>
            <a:r>
              <a:rPr lang="en-US" sz="1200" kern="1200" baseline="0" dirty="0" smtClean="0">
                <a:solidFill>
                  <a:schemeClr val="dk1"/>
                </a:solidFill>
                <a:effectLst/>
                <a:latin typeface="+mn-lt"/>
                <a:ea typeface="ＭＳ Ｐゴシック" charset="0"/>
                <a:cs typeface="ＭＳ Ｐゴシック" charset="0"/>
              </a:rPr>
              <a:t> (</a:t>
            </a:r>
            <a:r>
              <a:rPr lang="en-US" sz="1200" kern="1200" dirty="0" smtClean="0">
                <a:solidFill>
                  <a:schemeClr val="dk1"/>
                </a:solidFill>
                <a:effectLst/>
                <a:latin typeface="+mn-lt"/>
                <a:ea typeface="ＭＳ Ｐゴシック" charset="0"/>
                <a:cs typeface="ＭＳ Ｐゴシック" charset="0"/>
              </a:rPr>
              <a:t>      ) indicating that they </a:t>
            </a:r>
            <a:r>
              <a:rPr lang="en-US" sz="1200" b="1" kern="1200" dirty="0" smtClean="0">
                <a:solidFill>
                  <a:schemeClr val="dk1"/>
                </a:solidFill>
                <a:effectLst/>
                <a:latin typeface="+mn-lt"/>
                <a:ea typeface="ＭＳ Ｐゴシック" charset="0"/>
                <a:cs typeface="ＭＳ Ｐゴシック" charset="0"/>
              </a:rPr>
              <a:t>are interested </a:t>
            </a:r>
            <a:r>
              <a:rPr lang="en-US" sz="1200" kern="1200" dirty="0" smtClean="0">
                <a:solidFill>
                  <a:schemeClr val="dk1"/>
                </a:solidFill>
                <a:effectLst/>
                <a:latin typeface="+mn-lt"/>
                <a:ea typeface="ＭＳ Ｐゴシック" charset="0"/>
                <a:cs typeface="ＭＳ Ｐゴシック" charset="0"/>
              </a:rPr>
              <a:t>in the content. This does not indicate that the user read the post fully or clicked a link embedded in the post.</a:t>
            </a:r>
            <a:r>
              <a:rPr lang="en-US" dirty="0" smtClean="0">
                <a:effectLst/>
              </a:rPr>
              <a:t> </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effectLst/>
              </a:rPr>
              <a:t>Retwteeting</a:t>
            </a:r>
            <a:r>
              <a:rPr lang="en-US" dirty="0" smtClean="0">
                <a:effectLst/>
              </a:rPr>
              <a:t> the message:</a:t>
            </a:r>
            <a:r>
              <a:rPr lang="en-US" baseline="0" dirty="0" smtClean="0">
                <a:effectLst/>
              </a:rPr>
              <a:t> </a:t>
            </a:r>
            <a:r>
              <a:rPr lang="en-US" dirty="0" smtClean="0"/>
              <a:t>User clicks</a:t>
            </a:r>
            <a:r>
              <a:rPr lang="en-US" baseline="0" dirty="0" smtClean="0"/>
              <a:t> </a:t>
            </a:r>
            <a:r>
              <a:rPr lang="en-US" baseline="0" dirty="0" err="1" smtClean="0"/>
              <a:t>retweet</a:t>
            </a:r>
            <a:r>
              <a:rPr lang="en-US" baseline="0" dirty="0" smtClean="0"/>
              <a:t>       indicating that they want the post to show up in their Twitter feed, showing the post to their followers.</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err="1" smtClean="0">
                <a:effectLst/>
              </a:rPr>
              <a:t>Retweeing</a:t>
            </a:r>
            <a:r>
              <a:rPr lang="en-US" baseline="0" dirty="0" smtClean="0">
                <a:effectLst/>
              </a:rPr>
              <a:t> </a:t>
            </a:r>
            <a:r>
              <a:rPr lang="en-US" baseline="0" dirty="0" err="1" smtClean="0">
                <a:effectLst/>
              </a:rPr>
              <a:t>nad</a:t>
            </a:r>
            <a:r>
              <a:rPr lang="en-US" baseline="0" dirty="0" smtClean="0">
                <a:effectLst/>
              </a:rPr>
              <a:t> adding </a:t>
            </a:r>
            <a:r>
              <a:rPr lang="en-US" dirty="0" smtClean="0"/>
              <a:t>User clicks </a:t>
            </a:r>
            <a:r>
              <a:rPr lang="en-US" dirty="0" err="1" smtClean="0"/>
              <a:t>retweet</a:t>
            </a:r>
            <a:r>
              <a:rPr lang="en-US" dirty="0" smtClean="0"/>
              <a:t>       indicating they want the post to show up</a:t>
            </a:r>
            <a:r>
              <a:rPr lang="en-US" baseline="0" dirty="0" smtClean="0"/>
              <a:t> for their followers, but the user also indicates their thoughts on the content through a comment of their own</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effectLst/>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6</a:t>
            </a:fld>
            <a:endParaRPr lang="en-US"/>
          </a:p>
        </p:txBody>
      </p:sp>
    </p:spTree>
    <p:extLst>
      <p:ext uri="{BB962C8B-B14F-4D97-AF65-F5344CB8AC3E}">
        <p14:creationId xmlns:p14="http://schemas.microsoft.com/office/powerpoint/2010/main" val="146775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By examining the ways in which our community engages with the social media platforms of Twitter and Facebook, we can offer unique insights into best practices for using social media to support science based communities of practice.</a:t>
            </a:r>
          </a:p>
          <a:p>
            <a:r>
              <a:rPr lang="en-US" sz="1200" kern="1200" dirty="0" smtClean="0">
                <a:solidFill>
                  <a:schemeClr val="tx1"/>
                </a:solidFill>
                <a:effectLst/>
                <a:latin typeface="+mn-lt"/>
                <a:ea typeface="ＭＳ Ｐゴシック" charset="0"/>
                <a:cs typeface="ＭＳ Ｐゴシック" charset="0"/>
              </a:rPr>
              <a:t>Post </a:t>
            </a:r>
            <a:r>
              <a:rPr lang="en-US" sz="1200" b="1" kern="1200" dirty="0" smtClean="0">
                <a:solidFill>
                  <a:schemeClr val="tx1"/>
                </a:solidFill>
                <a:effectLst/>
                <a:latin typeface="+mn-lt"/>
                <a:ea typeface="ＭＳ Ｐゴシック" charset="0"/>
                <a:cs typeface="ＭＳ Ｐゴシック" charset="0"/>
              </a:rPr>
              <a:t>appears</a:t>
            </a:r>
            <a:r>
              <a:rPr lang="en-US" sz="1200" kern="1200" dirty="0" smtClean="0">
                <a:solidFill>
                  <a:schemeClr val="tx1"/>
                </a:solidFill>
                <a:effectLst/>
                <a:latin typeface="+mn-lt"/>
                <a:ea typeface="ＭＳ Ｐゴシック" charset="0"/>
                <a:cs typeface="ＭＳ Ｐゴシック" charset="0"/>
              </a:rPr>
              <a:t> (or </a:t>
            </a:r>
            <a:r>
              <a:rPr lang="en-US" sz="1200" b="1" kern="1200" dirty="0" smtClean="0">
                <a:solidFill>
                  <a:schemeClr val="tx1"/>
                </a:solidFill>
                <a:effectLst/>
                <a:latin typeface="+mn-lt"/>
                <a:ea typeface="ＭＳ Ｐゴシック" charset="0"/>
                <a:cs typeface="ＭＳ Ｐゴシック" charset="0"/>
              </a:rPr>
              <a:t>not</a:t>
            </a:r>
            <a:r>
              <a:rPr lang="en-US" sz="1200" kern="1200" dirty="0" smtClean="0">
                <a:solidFill>
                  <a:schemeClr val="tx1"/>
                </a:solidFill>
                <a:effectLst/>
                <a:latin typeface="+mn-lt"/>
                <a:ea typeface="ＭＳ Ｐゴシック" charset="0"/>
                <a:cs typeface="ＭＳ Ｐゴシック" charset="0"/>
              </a:rPr>
              <a:t>) in a user’s newsfeed. User scrolls past post. Unable to identify if user interacts with post (e.g. reading the post or scrolling past it).</a:t>
            </a:r>
          </a:p>
          <a:p>
            <a:r>
              <a:rPr lang="en-US" sz="1200" kern="1200" dirty="0" smtClean="0">
                <a:solidFill>
                  <a:schemeClr val="tx1"/>
                </a:solidFill>
                <a:effectLst/>
                <a:latin typeface="+mn-lt"/>
                <a:ea typeface="ＭＳ Ｐゴシック" charset="0"/>
                <a:cs typeface="ＭＳ Ｐゴシック" charset="0"/>
              </a:rPr>
              <a:t>User clicks “</a:t>
            </a:r>
            <a:r>
              <a:rPr lang="en-US" sz="1200" b="1" kern="1200" dirty="0" smtClean="0">
                <a:solidFill>
                  <a:schemeClr val="tx1"/>
                </a:solidFill>
                <a:effectLst/>
                <a:latin typeface="+mn-lt"/>
                <a:ea typeface="ＭＳ Ｐゴシック" charset="0"/>
                <a:cs typeface="ＭＳ Ｐゴシック" charset="0"/>
              </a:rPr>
              <a:t>like</a:t>
            </a:r>
            <a:r>
              <a:rPr lang="en-US" sz="1200" kern="1200" dirty="0" smtClean="0">
                <a:solidFill>
                  <a:schemeClr val="tx1"/>
                </a:solidFill>
                <a:effectLst/>
                <a:latin typeface="+mn-lt"/>
                <a:ea typeface="ＭＳ Ｐゴシック" charset="0"/>
                <a:cs typeface="ＭＳ Ｐゴシック" charset="0"/>
              </a:rPr>
              <a:t>” indicating that they </a:t>
            </a:r>
            <a:r>
              <a:rPr lang="en-US" sz="1200" b="1" kern="1200" dirty="0" smtClean="0">
                <a:solidFill>
                  <a:schemeClr val="tx1"/>
                </a:solidFill>
                <a:effectLst/>
                <a:latin typeface="+mn-lt"/>
                <a:ea typeface="ＭＳ Ｐゴシック" charset="0"/>
                <a:cs typeface="ＭＳ Ｐゴシック" charset="0"/>
              </a:rPr>
              <a:t>are interested </a:t>
            </a:r>
            <a:r>
              <a:rPr lang="en-US" sz="1200" kern="1200" dirty="0" smtClean="0">
                <a:solidFill>
                  <a:schemeClr val="tx1"/>
                </a:solidFill>
                <a:effectLst/>
                <a:latin typeface="+mn-lt"/>
                <a:ea typeface="ＭＳ Ｐゴシック" charset="0"/>
                <a:cs typeface="ＭＳ Ｐゴシック" charset="0"/>
              </a:rPr>
              <a:t>in the content. This does not indicate that the user read the post fully or clicked a link embedded in the post.</a:t>
            </a:r>
          </a:p>
          <a:p>
            <a:r>
              <a:rPr lang="en-US" sz="1200" kern="1200" dirty="0" smtClean="0">
                <a:solidFill>
                  <a:schemeClr val="tx1"/>
                </a:solidFill>
                <a:effectLst/>
                <a:latin typeface="+mn-lt"/>
                <a:ea typeface="ＭＳ Ｐゴシック" charset="0"/>
                <a:cs typeface="ＭＳ Ｐゴシック" charset="0"/>
              </a:rPr>
              <a:t>User clicks “</a:t>
            </a:r>
            <a:r>
              <a:rPr lang="en-US" sz="1200" b="1" kern="1200" dirty="0" smtClean="0">
                <a:solidFill>
                  <a:schemeClr val="tx1"/>
                </a:solidFill>
                <a:effectLst/>
                <a:latin typeface="+mn-lt"/>
                <a:ea typeface="ＭＳ Ｐゴシック" charset="0"/>
                <a:cs typeface="ＭＳ Ｐゴシック" charset="0"/>
              </a:rPr>
              <a:t>share</a:t>
            </a:r>
            <a:r>
              <a:rPr lang="en-US" sz="1200" kern="1200" dirty="0" smtClean="0">
                <a:solidFill>
                  <a:schemeClr val="tx1"/>
                </a:solidFill>
                <a:effectLst/>
                <a:latin typeface="+mn-lt"/>
                <a:ea typeface="ＭＳ Ｐゴシック" charset="0"/>
                <a:cs typeface="ＭＳ Ｐゴシック" charset="0"/>
              </a:rPr>
              <a:t>” to </a:t>
            </a:r>
            <a:r>
              <a:rPr lang="en-US" sz="1200" b="1" kern="1200" dirty="0" smtClean="0">
                <a:solidFill>
                  <a:schemeClr val="tx1"/>
                </a:solidFill>
                <a:effectLst/>
                <a:latin typeface="+mn-lt"/>
                <a:ea typeface="ＭＳ Ｐゴシック" charset="0"/>
                <a:cs typeface="ＭＳ Ｐゴシック" charset="0"/>
              </a:rPr>
              <a:t>include the post </a:t>
            </a:r>
            <a:r>
              <a:rPr lang="en-US" sz="1200" kern="1200" dirty="0" smtClean="0">
                <a:solidFill>
                  <a:schemeClr val="tx1"/>
                </a:solidFill>
                <a:effectLst/>
                <a:latin typeface="+mn-lt"/>
                <a:ea typeface="ＭＳ Ｐゴシック" charset="0"/>
                <a:cs typeface="ＭＳ Ｐゴシック" charset="0"/>
              </a:rPr>
              <a:t>on their </a:t>
            </a:r>
            <a:r>
              <a:rPr lang="en-US" sz="1200" b="1" kern="1200" dirty="0" smtClean="0">
                <a:solidFill>
                  <a:schemeClr val="tx1"/>
                </a:solidFill>
                <a:effectLst/>
                <a:latin typeface="+mn-lt"/>
                <a:ea typeface="ＭＳ Ｐゴシック" charset="0"/>
                <a:cs typeface="ＭＳ Ｐゴシック" charset="0"/>
              </a:rPr>
              <a:t>own</a:t>
            </a:r>
            <a:r>
              <a:rPr lang="en-US" sz="1200" kern="1200" dirty="0" smtClean="0">
                <a:solidFill>
                  <a:schemeClr val="tx1"/>
                </a:solidFill>
                <a:effectLst/>
                <a:latin typeface="+mn-lt"/>
                <a:ea typeface="ＭＳ Ｐゴシック" charset="0"/>
                <a:cs typeface="ＭＳ Ｐゴシック" charset="0"/>
              </a:rPr>
              <a:t> or </a:t>
            </a:r>
            <a:r>
              <a:rPr lang="en-US" sz="1200" b="1" kern="1200" dirty="0" smtClean="0">
                <a:solidFill>
                  <a:schemeClr val="tx1"/>
                </a:solidFill>
                <a:effectLst/>
                <a:latin typeface="+mn-lt"/>
                <a:ea typeface="ＭＳ Ｐゴシック" charset="0"/>
                <a:cs typeface="ＭＳ Ｐゴシック" charset="0"/>
              </a:rPr>
              <a:t>another’s timeline</a:t>
            </a:r>
            <a:r>
              <a:rPr lang="en-US" sz="1200" kern="1200" dirty="0" smtClean="0">
                <a:solidFill>
                  <a:schemeClr val="tx1"/>
                </a:solidFill>
                <a:effectLst/>
                <a:latin typeface="+mn-lt"/>
                <a:ea typeface="ＭＳ Ｐゴシック" charset="0"/>
                <a:cs typeface="ＭＳ Ｐゴシック" charset="0"/>
              </a:rPr>
              <a:t>. This does not necessarily indicate agreement with or dissent from the post.</a:t>
            </a:r>
          </a:p>
          <a:p>
            <a:r>
              <a:rPr lang="en-US" sz="1200" kern="1200" dirty="0" smtClean="0">
                <a:solidFill>
                  <a:schemeClr val="tx1"/>
                </a:solidFill>
                <a:effectLst/>
                <a:latin typeface="+mn-lt"/>
                <a:ea typeface="ＭＳ Ｐゴシック" charset="0"/>
                <a:cs typeface="ＭＳ Ｐゴシック" charset="0"/>
              </a:rPr>
              <a:t>User </a:t>
            </a:r>
            <a:r>
              <a:rPr lang="en-US" sz="1200" b="1" kern="1200" dirty="0" smtClean="0">
                <a:solidFill>
                  <a:schemeClr val="tx1"/>
                </a:solidFill>
                <a:effectLst/>
                <a:latin typeface="+mn-lt"/>
                <a:ea typeface="ＭＳ Ｐゴシック" charset="0"/>
                <a:cs typeface="ＭＳ Ｐゴシック" charset="0"/>
              </a:rPr>
              <a:t>leaves a comment </a:t>
            </a:r>
            <a:r>
              <a:rPr lang="en-US" sz="1200" kern="1200" dirty="0" smtClean="0">
                <a:solidFill>
                  <a:schemeClr val="tx1"/>
                </a:solidFill>
                <a:effectLst/>
                <a:latin typeface="+mn-lt"/>
                <a:ea typeface="ＭＳ Ｐゴシック" charset="0"/>
                <a:cs typeface="ＭＳ Ｐゴシック" charset="0"/>
              </a:rPr>
              <a:t>on the post. Comments can range from </a:t>
            </a:r>
            <a:r>
              <a:rPr lang="en-US" sz="1200" b="1" kern="1200" dirty="0" smtClean="0">
                <a:solidFill>
                  <a:schemeClr val="tx1"/>
                </a:solidFill>
                <a:effectLst/>
                <a:latin typeface="+mn-lt"/>
                <a:ea typeface="ＭＳ Ｐゴシック" charset="0"/>
                <a:cs typeface="ＭＳ Ｐゴシック" charset="0"/>
              </a:rPr>
              <a:t>agreement</a:t>
            </a:r>
            <a:r>
              <a:rPr lang="en-US" sz="1200" kern="1200" dirty="0" smtClean="0">
                <a:solidFill>
                  <a:schemeClr val="tx1"/>
                </a:solidFill>
                <a:effectLst/>
                <a:latin typeface="+mn-lt"/>
                <a:ea typeface="ＭＳ Ｐゴシック" charset="0"/>
                <a:cs typeface="ＭＳ Ｐゴシック" charset="0"/>
              </a:rPr>
              <a:t> with the post, </a:t>
            </a:r>
            <a:r>
              <a:rPr lang="en-US" sz="1200" b="1" kern="1200" dirty="0" smtClean="0">
                <a:solidFill>
                  <a:schemeClr val="tx1"/>
                </a:solidFill>
                <a:effectLst/>
                <a:latin typeface="+mn-lt"/>
                <a:ea typeface="ＭＳ Ｐゴシック" charset="0"/>
                <a:cs typeface="ＭＳ Ｐゴシック" charset="0"/>
              </a:rPr>
              <a:t>dissention</a:t>
            </a:r>
            <a:r>
              <a:rPr lang="en-US" sz="1200" kern="1200" dirty="0" smtClean="0">
                <a:solidFill>
                  <a:schemeClr val="tx1"/>
                </a:solidFill>
                <a:effectLst/>
                <a:latin typeface="+mn-lt"/>
                <a:ea typeface="ＭＳ Ｐゴシック" charset="0"/>
                <a:cs typeface="ＭＳ Ｐゴシック" charset="0"/>
              </a:rPr>
              <a:t>, </a:t>
            </a:r>
            <a:r>
              <a:rPr lang="en-US" sz="1200" b="1" kern="1200" dirty="0" smtClean="0">
                <a:solidFill>
                  <a:schemeClr val="tx1"/>
                </a:solidFill>
                <a:effectLst/>
                <a:latin typeface="+mn-lt"/>
                <a:ea typeface="ＭＳ Ｐゴシック" charset="0"/>
                <a:cs typeface="ＭＳ Ｐゴシック" charset="0"/>
              </a:rPr>
              <a:t>additional information</a:t>
            </a:r>
            <a:r>
              <a:rPr lang="en-US" sz="1200" kern="1200" dirty="0" smtClean="0">
                <a:solidFill>
                  <a:schemeClr val="tx1"/>
                </a:solidFill>
                <a:effectLst/>
                <a:latin typeface="+mn-lt"/>
                <a:ea typeface="ＭＳ Ｐゴシック" charset="0"/>
                <a:cs typeface="ＭＳ Ｐゴシック" charset="0"/>
              </a:rPr>
              <a:t>, </a:t>
            </a:r>
            <a:r>
              <a:rPr lang="en-US" sz="1200" b="1" kern="1200" dirty="0" smtClean="0">
                <a:solidFill>
                  <a:schemeClr val="tx1"/>
                </a:solidFill>
                <a:effectLst/>
                <a:latin typeface="+mn-lt"/>
                <a:ea typeface="ＭＳ Ｐゴシック" charset="0"/>
                <a:cs typeface="ＭＳ Ｐゴシック" charset="0"/>
              </a:rPr>
              <a:t>telling friends </a:t>
            </a:r>
            <a:r>
              <a:rPr lang="en-US" sz="1200" kern="1200" dirty="0" smtClean="0">
                <a:solidFill>
                  <a:schemeClr val="tx1"/>
                </a:solidFill>
                <a:effectLst/>
                <a:latin typeface="+mn-lt"/>
                <a:ea typeface="ＭＳ Ｐゴシック" charset="0"/>
                <a:cs typeface="ＭＳ Ｐゴシック" charset="0"/>
              </a:rPr>
              <a:t>about the post (e.g. @Jane Doe, look at this).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8</a:t>
            </a:fld>
            <a:endParaRPr lang="en-US"/>
          </a:p>
        </p:txBody>
      </p:sp>
    </p:spTree>
    <p:extLst>
      <p:ext uri="{BB962C8B-B14F-4D97-AF65-F5344CB8AC3E}">
        <p14:creationId xmlns:p14="http://schemas.microsoft.com/office/powerpoint/2010/main" val="254758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coded posts on Facebook</a:t>
            </a:r>
            <a:r>
              <a:rPr lang="en-US" baseline="0" dirty="0" smtClean="0"/>
              <a:t> into four different categories, seen here. In the course of the year (may 2014-may2015), we coded 77 posts for their story type. The stories that were chosen to be coded were based on Facebook’s data showing the number of likes, shares</a:t>
            </a:r>
            <a:r>
              <a:rPr lang="en-US" baseline="0" smtClean="0"/>
              <a:t>, </a:t>
            </a:r>
            <a:r>
              <a:rPr lang="en-US" baseline="0" smtClean="0"/>
              <a:t>and </a:t>
            </a:r>
            <a:r>
              <a:rPr lang="en-US" baseline="0" dirty="0" smtClean="0"/>
              <a:t>comments on each post</a:t>
            </a:r>
          </a:p>
          <a:p>
            <a:r>
              <a:rPr lang="en-US" baseline="0" dirty="0" smtClean="0"/>
              <a:t>After analysis, we found that News posts contained the most engagement (likes, comments, shares) while opportunity posts contained the least engagement</a:t>
            </a:r>
            <a:endParaRPr lang="en-US" dirty="0"/>
          </a:p>
        </p:txBody>
      </p:sp>
      <p:sp>
        <p:nvSpPr>
          <p:cNvPr id="4" name="Slide Number Placeholder 3"/>
          <p:cNvSpPr>
            <a:spLocks noGrp="1"/>
          </p:cNvSpPr>
          <p:nvPr>
            <p:ph type="sldNum" sz="quarter" idx="10"/>
          </p:nvPr>
        </p:nvSpPr>
        <p:spPr/>
        <p:txBody>
          <a:bodyPr/>
          <a:lstStyle/>
          <a:p>
            <a:fld id="{8AD84D35-C704-1C48-B0C0-6F390998C1C7}" type="slidenum">
              <a:rPr lang="en-US" smtClean="0"/>
              <a:t>10</a:t>
            </a:fld>
            <a:endParaRPr lang="en-US"/>
          </a:p>
        </p:txBody>
      </p:sp>
    </p:spTree>
    <p:extLst>
      <p:ext uri="{BB962C8B-B14F-4D97-AF65-F5344CB8AC3E}">
        <p14:creationId xmlns:p14="http://schemas.microsoft.com/office/powerpoint/2010/main" val="380967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xfrm>
            <a:off x="5203064" y="6467117"/>
            <a:ext cx="800637" cy="365125"/>
          </a:xfrm>
          <a:prstGeom prst="rect">
            <a:avLst/>
          </a:prstGeom>
        </p:spPr>
        <p:txBody>
          <a:bodyPr/>
          <a:lstStyle/>
          <a:p>
            <a:fld id="{6F280A1E-3A25-44AD-90BB-7F5EB4475257}" type="datetimeFigureOut">
              <a:rPr lang="en-US" smtClean="0"/>
              <a:t>11/2/15</a:t>
            </a:fld>
            <a:endParaRPr lang="en-US"/>
          </a:p>
        </p:txBody>
      </p:sp>
      <p:sp>
        <p:nvSpPr>
          <p:cNvPr id="8" name="Footer Placeholder 2"/>
          <p:cNvSpPr>
            <a:spLocks noGrp="1"/>
          </p:cNvSpPr>
          <p:nvPr>
            <p:ph type="ftr" sz="quarter" idx="11"/>
          </p:nvPr>
        </p:nvSpPr>
        <p:spPr>
          <a:xfrm>
            <a:off x="6181859" y="6467117"/>
            <a:ext cx="2078865" cy="365125"/>
          </a:xfrm>
          <a:prstGeom prst="rect">
            <a:avLst/>
          </a:prstGeom>
        </p:spPr>
        <p:txBody>
          <a:bodyPr/>
          <a:lstStyle/>
          <a:p>
            <a:endParaRPr lang="en-US" dirty="0"/>
          </a:p>
        </p:txBody>
      </p:sp>
      <p:sp>
        <p:nvSpPr>
          <p:cNvPr id="9" name="Slide Number Placeholder 3"/>
          <p:cNvSpPr>
            <a:spLocks noGrp="1"/>
          </p:cNvSpPr>
          <p:nvPr>
            <p:ph type="sldNum" sz="quarter" idx="12"/>
          </p:nvPr>
        </p:nvSpPr>
        <p:spPr>
          <a:xfrm>
            <a:off x="8487179" y="6433624"/>
            <a:ext cx="392806" cy="365125"/>
          </a:xfrm>
          <a:prstGeom prst="rect">
            <a:avLst/>
          </a:prstGeom>
        </p:spPr>
        <p:txBody>
          <a:bodyPr/>
          <a:lstStyle/>
          <a:p>
            <a:fld id="{1AD4E7CB-E40C-4442-BC37-7F2608D92E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55838-6884-4162-A807-1F76998797C6}" type="datetimeFigureOut">
              <a:rPr lang="en-US" smtClean="0"/>
              <a:t>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A7AA08-8987-4D8F-A182-112C57AB1E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055838-6884-4162-A807-1F76998797C6}" type="datetimeFigureOut">
              <a:rPr lang="en-US" smtClean="0"/>
              <a:t>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A7AA08-8987-4D8F-A182-112C57AB1E9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4096"/>
            <a:ext cx="3008313" cy="70100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9854"/>
            <a:ext cx="5111750" cy="53663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838-6884-4162-A807-1F76998797C6}"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7AA08-8987-4D8F-A182-112C57AB1E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838-6884-4162-A807-1F76998797C6}"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7AA08-8987-4D8F-A182-112C57AB1E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1"/>
          <p:cNvSpPr>
            <a:spLocks noGrp="1"/>
          </p:cNvSpPr>
          <p:nvPr>
            <p:ph type="dt" sz="half" idx="10"/>
          </p:nvPr>
        </p:nvSpPr>
        <p:spPr>
          <a:xfrm>
            <a:off x="5203064" y="6467117"/>
            <a:ext cx="800637" cy="365125"/>
          </a:xfrm>
          <a:prstGeom prst="rect">
            <a:avLst/>
          </a:prstGeom>
        </p:spPr>
        <p:txBody>
          <a:bodyPr/>
          <a:lstStyle/>
          <a:p>
            <a:fld id="{6F280A1E-3A25-44AD-90BB-7F5EB4475257}" type="datetimeFigureOut">
              <a:rPr lang="en-US" smtClean="0"/>
              <a:t>11/2/15</a:t>
            </a:fld>
            <a:endParaRPr lang="en-US"/>
          </a:p>
        </p:txBody>
      </p:sp>
      <p:sp>
        <p:nvSpPr>
          <p:cNvPr id="8" name="Footer Placeholder 2"/>
          <p:cNvSpPr>
            <a:spLocks noGrp="1"/>
          </p:cNvSpPr>
          <p:nvPr>
            <p:ph type="ftr" sz="quarter" idx="11"/>
          </p:nvPr>
        </p:nvSpPr>
        <p:spPr>
          <a:xfrm>
            <a:off x="6181859" y="6467117"/>
            <a:ext cx="2078865" cy="365125"/>
          </a:xfrm>
          <a:prstGeom prst="rect">
            <a:avLst/>
          </a:prstGeom>
        </p:spPr>
        <p:txBody>
          <a:bodyPr/>
          <a:lstStyle/>
          <a:p>
            <a:endParaRPr lang="en-US" dirty="0"/>
          </a:p>
        </p:txBody>
      </p:sp>
      <p:sp>
        <p:nvSpPr>
          <p:cNvPr id="9" name="Slide Number Placeholder 3"/>
          <p:cNvSpPr>
            <a:spLocks noGrp="1"/>
          </p:cNvSpPr>
          <p:nvPr>
            <p:ph type="sldNum" sz="quarter" idx="12"/>
          </p:nvPr>
        </p:nvSpPr>
        <p:spPr>
          <a:xfrm>
            <a:off x="8487179" y="6433624"/>
            <a:ext cx="392806" cy="365125"/>
          </a:xfrm>
          <a:prstGeom prst="rect">
            <a:avLst/>
          </a:prstGeom>
        </p:spPr>
        <p:txBody>
          <a:bodyPr/>
          <a:lstStyle/>
          <a:p>
            <a:fld id="{1AD4E7CB-E40C-4442-BC37-7F2608D92E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337" y="128790"/>
            <a:ext cx="3657601" cy="94015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43955"/>
            <a:ext cx="4038600" cy="37822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0337" y="1287888"/>
            <a:ext cx="3670479" cy="48382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19351" y="6492875"/>
            <a:ext cx="792051" cy="365125"/>
          </a:xfrm>
          <a:prstGeom prst="rect">
            <a:avLst/>
          </a:prstGeom>
        </p:spPr>
        <p:txBody>
          <a:bodyPr/>
          <a:lstStyle/>
          <a:p>
            <a:fld id="{6F280A1E-3A25-44AD-90BB-7F5EB4475257}" type="datetimeFigureOut">
              <a:rPr lang="en-US" smtClean="0"/>
              <a:t>11/2/15</a:t>
            </a:fld>
            <a:endParaRPr lang="en-US" dirty="0"/>
          </a:p>
        </p:txBody>
      </p:sp>
      <p:sp>
        <p:nvSpPr>
          <p:cNvPr id="6" name="Footer Placeholder 5"/>
          <p:cNvSpPr>
            <a:spLocks noGrp="1"/>
          </p:cNvSpPr>
          <p:nvPr>
            <p:ph type="ftr" sz="quarter" idx="11"/>
          </p:nvPr>
        </p:nvSpPr>
        <p:spPr>
          <a:xfrm>
            <a:off x="6065948" y="6492875"/>
            <a:ext cx="237507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74300" y="6375043"/>
            <a:ext cx="470079" cy="385069"/>
          </a:xfrm>
          <a:prstGeom prst="rect">
            <a:avLst/>
          </a:prstGeom>
        </p:spPr>
        <p:txBody>
          <a:bodyPr/>
          <a:lstStyle/>
          <a:p>
            <a:fld id="{1AD4E7CB-E40C-4442-BC37-7F2608D92E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222384" y="6382108"/>
            <a:ext cx="804930" cy="365125"/>
          </a:xfrm>
          <a:prstGeom prst="rect">
            <a:avLst/>
          </a:prstGeom>
        </p:spPr>
        <p:txBody>
          <a:bodyPr/>
          <a:lstStyle/>
          <a:p>
            <a:fld id="{6F280A1E-3A25-44AD-90BB-7F5EB4475257}" type="datetimeFigureOut">
              <a:rPr lang="en-US" smtClean="0"/>
              <a:t>11/2/15</a:t>
            </a:fld>
            <a:endParaRPr lang="en-US"/>
          </a:p>
        </p:txBody>
      </p:sp>
      <p:sp>
        <p:nvSpPr>
          <p:cNvPr id="4" name="Footer Placeholder 3"/>
          <p:cNvSpPr>
            <a:spLocks noGrp="1"/>
          </p:cNvSpPr>
          <p:nvPr>
            <p:ph type="ftr" sz="quarter" idx="11"/>
          </p:nvPr>
        </p:nvSpPr>
        <p:spPr>
          <a:xfrm>
            <a:off x="6156102" y="6394987"/>
            <a:ext cx="228495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538695" y="6394987"/>
            <a:ext cx="367048" cy="365125"/>
          </a:xfrm>
          <a:prstGeom prst="rect">
            <a:avLst/>
          </a:prstGeom>
        </p:spPr>
        <p:txBody>
          <a:bodyPr/>
          <a:lstStyle/>
          <a:p>
            <a:fld id="{1AD4E7CB-E40C-4442-BC37-7F2608D92E4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03064" y="6467117"/>
            <a:ext cx="800637" cy="365125"/>
          </a:xfrm>
          <a:prstGeom prst="rect">
            <a:avLst/>
          </a:prstGeom>
        </p:spPr>
        <p:txBody>
          <a:bodyPr/>
          <a:lstStyle/>
          <a:p>
            <a:fld id="{6F280A1E-3A25-44AD-90BB-7F5EB4475257}" type="datetimeFigureOut">
              <a:rPr lang="en-US" smtClean="0"/>
              <a:t>11/2/15</a:t>
            </a:fld>
            <a:endParaRPr lang="en-US"/>
          </a:p>
        </p:txBody>
      </p:sp>
      <p:sp>
        <p:nvSpPr>
          <p:cNvPr id="3" name="Footer Placeholder 2"/>
          <p:cNvSpPr>
            <a:spLocks noGrp="1"/>
          </p:cNvSpPr>
          <p:nvPr>
            <p:ph type="ftr" sz="quarter" idx="11"/>
          </p:nvPr>
        </p:nvSpPr>
        <p:spPr>
          <a:xfrm>
            <a:off x="6181859" y="6467117"/>
            <a:ext cx="207886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487179" y="6433624"/>
            <a:ext cx="392806" cy="365125"/>
          </a:xfrm>
          <a:prstGeom prst="rect">
            <a:avLst/>
          </a:prstGeom>
        </p:spPr>
        <p:txBody>
          <a:bodyPr/>
          <a:lstStyle/>
          <a:p>
            <a:fld id="{1AD4E7CB-E40C-4442-BC37-7F2608D92E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23" y="2005883"/>
            <a:ext cx="4724422" cy="634285"/>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5357610" y="154546"/>
            <a:ext cx="3515934" cy="48810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46824" y="2817320"/>
            <a:ext cx="4724421" cy="3879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73946" y="6356350"/>
            <a:ext cx="792020" cy="365125"/>
          </a:xfrm>
          <a:prstGeom prst="rect">
            <a:avLst/>
          </a:prstGeom>
        </p:spPr>
        <p:txBody>
          <a:bodyPr/>
          <a:lstStyle/>
          <a:p>
            <a:fld id="{6F280A1E-3A25-44AD-90BB-7F5EB4475257}" type="datetimeFigureOut">
              <a:rPr lang="en-US" smtClean="0"/>
              <a:t>11/2/15</a:t>
            </a:fld>
            <a:endParaRPr lang="en-US"/>
          </a:p>
        </p:txBody>
      </p:sp>
      <p:sp>
        <p:nvSpPr>
          <p:cNvPr id="6" name="Footer Placeholder 5"/>
          <p:cNvSpPr>
            <a:spLocks noGrp="1"/>
          </p:cNvSpPr>
          <p:nvPr>
            <p:ph type="ftr" sz="quarter" idx="11"/>
          </p:nvPr>
        </p:nvSpPr>
        <p:spPr>
          <a:xfrm>
            <a:off x="6207618" y="6356350"/>
            <a:ext cx="213040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77332" y="6382108"/>
            <a:ext cx="418563" cy="365125"/>
          </a:xfrm>
          <a:prstGeom prst="rect">
            <a:avLst/>
          </a:prstGeom>
        </p:spPr>
        <p:txBody>
          <a:bodyPr/>
          <a:lstStyle/>
          <a:p>
            <a:fld id="{1AD4E7CB-E40C-4442-BC37-7F2608D92E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3054" y="0"/>
            <a:ext cx="5640946" cy="553792"/>
          </a:xfrm>
        </p:spPr>
        <p:txBody>
          <a:bodyPr/>
          <a:lstStyle/>
          <a:p>
            <a:r>
              <a:rPr lang="en-US" smtClean="0"/>
              <a:t>Click to edit Master title style</a:t>
            </a:r>
            <a:endParaRPr lang="en-US"/>
          </a:p>
        </p:txBody>
      </p:sp>
      <p:sp>
        <p:nvSpPr>
          <p:cNvPr id="3" name="Subtitle 2"/>
          <p:cNvSpPr>
            <a:spLocks noGrp="1"/>
          </p:cNvSpPr>
          <p:nvPr>
            <p:ph type="subTitle" idx="1"/>
          </p:nvPr>
        </p:nvSpPr>
        <p:spPr>
          <a:xfrm>
            <a:off x="3503054" y="618186"/>
            <a:ext cx="5640946" cy="538766"/>
          </a:xfrm>
        </p:spPr>
        <p:txBody>
          <a:bodyPr>
            <a:normAutofit/>
          </a:bodyPr>
          <a:lstStyle>
            <a:lvl1pPr marL="0" indent="0" algn="ctr">
              <a:buNone/>
              <a:defRPr sz="2400">
                <a:solidFill>
                  <a:schemeClr val="bg2">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60983" y="6575293"/>
            <a:ext cx="2133600" cy="365125"/>
          </a:xfrm>
        </p:spPr>
        <p:txBody>
          <a:bodyPr/>
          <a:lstStyle>
            <a:lvl1pPr>
              <a:defRPr>
                <a:solidFill>
                  <a:schemeClr val="bg2">
                    <a:lumMod val="10000"/>
                  </a:schemeClr>
                </a:solidFill>
              </a:defRPr>
            </a:lvl1pPr>
          </a:lstStyle>
          <a:p>
            <a:fld id="{CC055838-6884-4162-A807-1F76998797C6}" type="datetimeFigureOut">
              <a:rPr lang="en-US" smtClean="0"/>
              <a:pPr/>
              <a:t>11/2/15</a:t>
            </a:fld>
            <a:endParaRPr lang="en-US"/>
          </a:p>
        </p:txBody>
      </p:sp>
      <p:sp>
        <p:nvSpPr>
          <p:cNvPr id="5" name="Footer Placeholder 4"/>
          <p:cNvSpPr>
            <a:spLocks noGrp="1"/>
          </p:cNvSpPr>
          <p:nvPr>
            <p:ph type="ftr" sz="quarter" idx="11"/>
          </p:nvPr>
        </p:nvSpPr>
        <p:spPr>
          <a:xfrm>
            <a:off x="2575776" y="6304834"/>
            <a:ext cx="2833352" cy="365125"/>
          </a:xfrm>
        </p:spPr>
        <p:txBody>
          <a:bodyPr/>
          <a:lstStyle>
            <a:lvl1pPr>
              <a:defRPr>
                <a:solidFill>
                  <a:schemeClr val="bg2">
                    <a:lumMod val="10000"/>
                  </a:schemeClr>
                </a:solidFill>
              </a:defRPr>
            </a:lvl1pPr>
          </a:lstStyle>
          <a:p>
            <a:endParaRPr lang="en-US" dirty="0"/>
          </a:p>
        </p:txBody>
      </p:sp>
      <p:sp>
        <p:nvSpPr>
          <p:cNvPr id="6" name="Slide Number Placeholder 5"/>
          <p:cNvSpPr>
            <a:spLocks noGrp="1"/>
          </p:cNvSpPr>
          <p:nvPr>
            <p:ph type="sldNum" sz="quarter" idx="12"/>
          </p:nvPr>
        </p:nvSpPr>
        <p:spPr>
          <a:xfrm>
            <a:off x="5512157" y="6291956"/>
            <a:ext cx="508715" cy="340664"/>
          </a:xfrm>
        </p:spPr>
        <p:txBody>
          <a:bodyPr/>
          <a:lstStyle>
            <a:lvl1pPr>
              <a:defRPr>
                <a:solidFill>
                  <a:schemeClr val="bg2">
                    <a:lumMod val="10000"/>
                  </a:schemeClr>
                </a:solidFill>
              </a:defRPr>
            </a:lvl1pPr>
          </a:lstStyle>
          <a:p>
            <a:fld id="{2FA7AA08-8987-4D8F-A182-112C57AB1E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838-6884-4162-A807-1F76998797C6}"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7AA08-8987-4D8F-A182-112C57AB1E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55838-6884-4162-A807-1F76998797C6}"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7AA08-8987-4D8F-A182-112C57AB1E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theme" Target="../theme/theme2.xml"/><Relationship Id="rId9"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427" y="128790"/>
            <a:ext cx="3915178" cy="94015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34884" y="1339403"/>
            <a:ext cx="3251915" cy="387654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
          <p:cNvSpPr>
            <a:spLocks noGrp="1"/>
          </p:cNvSpPr>
          <p:nvPr>
            <p:ph type="dt" sz="half" idx="2"/>
          </p:nvPr>
        </p:nvSpPr>
        <p:spPr>
          <a:xfrm>
            <a:off x="5203064" y="6467117"/>
            <a:ext cx="800637" cy="365125"/>
          </a:xfrm>
          <a:prstGeom prst="rect">
            <a:avLst/>
          </a:prstGeom>
        </p:spPr>
        <p:txBody>
          <a:bodyPr/>
          <a:lstStyle/>
          <a:p>
            <a:fld id="{6F280A1E-3A25-44AD-90BB-7F5EB4475257}" type="datetimeFigureOut">
              <a:rPr lang="en-US" smtClean="0"/>
              <a:t>11/2/15</a:t>
            </a:fld>
            <a:endParaRPr lang="en-US"/>
          </a:p>
        </p:txBody>
      </p:sp>
      <p:sp>
        <p:nvSpPr>
          <p:cNvPr id="8" name="Footer Placeholder 2"/>
          <p:cNvSpPr>
            <a:spLocks noGrp="1"/>
          </p:cNvSpPr>
          <p:nvPr>
            <p:ph type="ftr" sz="quarter" idx="3"/>
          </p:nvPr>
        </p:nvSpPr>
        <p:spPr>
          <a:xfrm>
            <a:off x="6181859" y="6467117"/>
            <a:ext cx="2078865" cy="365125"/>
          </a:xfrm>
          <a:prstGeom prst="rect">
            <a:avLst/>
          </a:prstGeom>
        </p:spPr>
        <p:txBody>
          <a:bodyPr/>
          <a:lstStyle/>
          <a:p>
            <a:endParaRPr lang="en-US" dirty="0"/>
          </a:p>
        </p:txBody>
      </p:sp>
      <p:sp>
        <p:nvSpPr>
          <p:cNvPr id="9" name="Slide Number Placeholder 3"/>
          <p:cNvSpPr>
            <a:spLocks noGrp="1"/>
          </p:cNvSpPr>
          <p:nvPr>
            <p:ph type="sldNum" sz="quarter" idx="4"/>
          </p:nvPr>
        </p:nvSpPr>
        <p:spPr>
          <a:xfrm>
            <a:off x="8487179" y="6433624"/>
            <a:ext cx="392806" cy="365125"/>
          </a:xfrm>
          <a:prstGeom prst="rect">
            <a:avLst/>
          </a:prstGeom>
        </p:spPr>
        <p:txBody>
          <a:bodyPr/>
          <a:lstStyle/>
          <a:p>
            <a:fld id="{1AD4E7CB-E40C-4442-BC37-7F2608D92E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4" r:id="rId4"/>
    <p:sldLayoutId id="2147483685" r:id="rId5"/>
    <p:sldLayoutId id="2147483687" r:id="rId6"/>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2754" y="17058"/>
            <a:ext cx="5801932" cy="510973"/>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55838-6884-4162-A807-1F76998797C6}" type="datetimeFigureOut">
              <a:rPr lang="en-US" smtClean="0"/>
              <a:t>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7AA08-8987-4D8F-A182-112C57AB1E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6" r:id="rId6"/>
    <p:sldLayoutId id="2147483677" r:id="rId7"/>
  </p:sldLayoutIdLst>
  <p:txStyles>
    <p:titleStyle>
      <a:lvl1pPr algn="ctr" defTabSz="914400" rtl="0" eaLnBrk="1" latinLnBrk="0" hangingPunct="1">
        <a:spcBef>
          <a:spcPct val="0"/>
        </a:spcBef>
        <a:buNone/>
        <a:defRPr sz="32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10000"/>
            </a:schemeClr>
          </a:solidFill>
          <a:latin typeface="Merriweather" pitchFamily="18" charset="0"/>
          <a:ea typeface="Meiryo UI" pitchFamily="34" charset="-128"/>
          <a:cs typeface="Meiryo UI" pitchFamily="34" charset="-128"/>
        </a:defRPr>
      </a:lvl1pPr>
      <a:lvl2pPr marL="742950" indent="-285750" algn="l" defTabSz="914400" rtl="0" eaLnBrk="1" latinLnBrk="0" hangingPunct="1">
        <a:spcBef>
          <a:spcPct val="20000"/>
        </a:spcBef>
        <a:buFont typeface="Arial" pitchFamily="34" charset="0"/>
        <a:buChar char="–"/>
        <a:defRPr sz="2800" kern="1200">
          <a:solidFill>
            <a:schemeClr val="bg2">
              <a:lumMod val="10000"/>
            </a:schemeClr>
          </a:solidFill>
          <a:latin typeface="Merriweather" pitchFamily="18" charset="0"/>
          <a:ea typeface="Meiryo UI" pitchFamily="34" charset="-128"/>
          <a:cs typeface="Meiryo UI" pitchFamily="34" charset="-128"/>
        </a:defRPr>
      </a:lvl2pPr>
      <a:lvl3pPr marL="1143000" indent="-228600" algn="l" defTabSz="914400" rtl="0" eaLnBrk="1" latinLnBrk="0" hangingPunct="1">
        <a:spcBef>
          <a:spcPct val="20000"/>
        </a:spcBef>
        <a:buFont typeface="Arial" pitchFamily="34" charset="0"/>
        <a:buChar char="•"/>
        <a:defRPr sz="2400" kern="1200">
          <a:solidFill>
            <a:schemeClr val="bg2">
              <a:lumMod val="10000"/>
            </a:schemeClr>
          </a:solidFill>
          <a:latin typeface="Merriweather" pitchFamily="18" charset="0"/>
          <a:ea typeface="Meiryo UI" pitchFamily="34" charset="-128"/>
          <a:cs typeface="Meiryo UI" pitchFamily="34" charset="-128"/>
        </a:defRPr>
      </a:lvl3pPr>
      <a:lvl4pPr marL="1600200" indent="-228600" algn="l" defTabSz="914400" rtl="0" eaLnBrk="1" latinLnBrk="0" hangingPunct="1">
        <a:spcBef>
          <a:spcPct val="20000"/>
        </a:spcBef>
        <a:buFont typeface="Arial" pitchFamily="34" charset="0"/>
        <a:buChar char="–"/>
        <a:defRPr sz="2000" kern="1200">
          <a:solidFill>
            <a:schemeClr val="bg2">
              <a:lumMod val="10000"/>
            </a:schemeClr>
          </a:solidFill>
          <a:latin typeface="Merriweather" pitchFamily="18" charset="0"/>
          <a:ea typeface="Meiryo UI" pitchFamily="34" charset="-128"/>
          <a:cs typeface="Meiryo UI" pitchFamily="34" charset="-128"/>
        </a:defRPr>
      </a:lvl4pPr>
      <a:lvl5pPr marL="2057400" indent="-228600" algn="l" defTabSz="914400" rtl="0" eaLnBrk="1" latinLnBrk="0" hangingPunct="1">
        <a:spcBef>
          <a:spcPct val="20000"/>
        </a:spcBef>
        <a:buFont typeface="Arial" pitchFamily="34" charset="0"/>
        <a:buChar char="»"/>
        <a:defRPr sz="2000" kern="1200">
          <a:solidFill>
            <a:schemeClr val="bg2">
              <a:lumMod val="10000"/>
            </a:schemeClr>
          </a:solidFill>
          <a:latin typeface="Merriweather" pitchFamily="18" charset="0"/>
          <a:ea typeface="Meiryo UI" pitchFamily="34" charset="-128"/>
          <a:cs typeface="Meiryo UI"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twitter.com/iDigBio" TargetMode="External"/><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hyperlink" Target="http://www.facebook.com/iDigBi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5.png"/><Relationship Id="rId7"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8822" y="725346"/>
            <a:ext cx="3915178" cy="940154"/>
          </a:xfrm>
        </p:spPr>
        <p:txBody>
          <a:bodyPr/>
          <a:lstStyle/>
          <a:p>
            <a:r>
              <a:rPr lang="en-US" sz="2800" dirty="0"/>
              <a:t>Exploring Social Media as a Research Tool for Measuring Engagement in a Paleontological Community of Practice </a:t>
            </a:r>
          </a:p>
        </p:txBody>
      </p:sp>
      <p:sp>
        <p:nvSpPr>
          <p:cNvPr id="7" name="Content Placeholder 6"/>
          <p:cNvSpPr>
            <a:spLocks noGrp="1"/>
          </p:cNvSpPr>
          <p:nvPr>
            <p:ph idx="1"/>
          </p:nvPr>
        </p:nvSpPr>
        <p:spPr>
          <a:xfrm>
            <a:off x="5406019" y="2291969"/>
            <a:ext cx="3251915" cy="3876542"/>
          </a:xfrm>
        </p:spPr>
        <p:txBody>
          <a:bodyPr>
            <a:normAutofit/>
          </a:bodyPr>
          <a:lstStyle/>
          <a:p>
            <a:pPr>
              <a:lnSpc>
                <a:spcPct val="120000"/>
              </a:lnSpc>
              <a:spcBef>
                <a:spcPts val="0"/>
              </a:spcBef>
            </a:pPr>
            <a:r>
              <a:rPr lang="en-US" sz="1600" dirty="0">
                <a:latin typeface="Helvetica"/>
                <a:cs typeface="Helvetica"/>
              </a:rPr>
              <a:t>Lisa Lundgren*, School of Teaching and </a:t>
            </a:r>
            <a:r>
              <a:rPr lang="en-US" sz="1600" dirty="0" smtClean="0">
                <a:latin typeface="Helvetica"/>
                <a:cs typeface="Helvetica"/>
              </a:rPr>
              <a:t>Learning (STL), </a:t>
            </a:r>
            <a:r>
              <a:rPr lang="en-US" sz="1600" dirty="0">
                <a:latin typeface="Helvetica"/>
                <a:cs typeface="Helvetica"/>
              </a:rPr>
              <a:t>UF</a:t>
            </a:r>
          </a:p>
          <a:p>
            <a:pPr>
              <a:lnSpc>
                <a:spcPct val="120000"/>
              </a:lnSpc>
              <a:spcBef>
                <a:spcPts val="0"/>
              </a:spcBef>
            </a:pPr>
            <a:r>
              <a:rPr lang="en-US" sz="1600" dirty="0">
                <a:latin typeface="Helvetica"/>
                <a:cs typeface="Helvetica"/>
              </a:rPr>
              <a:t>Kent </a:t>
            </a:r>
            <a:r>
              <a:rPr lang="en-US" sz="1600" dirty="0" err="1">
                <a:latin typeface="Helvetica"/>
                <a:cs typeface="Helvetica"/>
              </a:rPr>
              <a:t>Crippen</a:t>
            </a:r>
            <a:r>
              <a:rPr lang="en-US" sz="1600" dirty="0">
                <a:latin typeface="Helvetica"/>
                <a:cs typeface="Helvetica"/>
              </a:rPr>
              <a:t>, STL, UF</a:t>
            </a:r>
          </a:p>
          <a:p>
            <a:pPr>
              <a:lnSpc>
                <a:spcPct val="120000"/>
              </a:lnSpc>
              <a:spcBef>
                <a:spcPts val="0"/>
              </a:spcBef>
            </a:pPr>
            <a:r>
              <a:rPr lang="en-US" sz="1600" dirty="0">
                <a:latin typeface="Helvetica"/>
                <a:cs typeface="Helvetica"/>
              </a:rPr>
              <a:t>Bruce </a:t>
            </a:r>
            <a:r>
              <a:rPr lang="en-US" sz="1600" dirty="0" err="1">
                <a:latin typeface="Helvetica"/>
                <a:cs typeface="Helvetica"/>
              </a:rPr>
              <a:t>MacFadden</a:t>
            </a:r>
            <a:r>
              <a:rPr lang="en-US" sz="1600" dirty="0">
                <a:latin typeface="Helvetica"/>
                <a:cs typeface="Helvetica"/>
              </a:rPr>
              <a:t>, Florida Museum of Natural </a:t>
            </a:r>
            <a:r>
              <a:rPr lang="en-US" sz="1600" dirty="0" smtClean="0">
                <a:latin typeface="Helvetica"/>
                <a:cs typeface="Helvetica"/>
              </a:rPr>
              <a:t>History (FLMNH), </a:t>
            </a:r>
            <a:r>
              <a:rPr lang="en-US" sz="1600" dirty="0">
                <a:latin typeface="Helvetica"/>
                <a:cs typeface="Helvetica"/>
              </a:rPr>
              <a:t>UF</a:t>
            </a:r>
          </a:p>
          <a:p>
            <a:pPr>
              <a:lnSpc>
                <a:spcPct val="120000"/>
              </a:lnSpc>
              <a:spcBef>
                <a:spcPts val="0"/>
              </a:spcBef>
            </a:pPr>
            <a:r>
              <a:rPr lang="en-US" sz="1600" dirty="0">
                <a:latin typeface="Helvetica"/>
                <a:cs typeface="Helvetica"/>
              </a:rPr>
              <a:t>Betty </a:t>
            </a:r>
            <a:r>
              <a:rPr lang="en-US" sz="1600" dirty="0" err="1">
                <a:latin typeface="Helvetica"/>
                <a:cs typeface="Helvetica"/>
              </a:rPr>
              <a:t>Dunckel</a:t>
            </a:r>
            <a:r>
              <a:rPr lang="en-US" sz="1600" dirty="0">
                <a:latin typeface="Helvetica"/>
                <a:cs typeface="Helvetica"/>
              </a:rPr>
              <a:t>, </a:t>
            </a:r>
            <a:r>
              <a:rPr lang="en-US" sz="1600" dirty="0" smtClean="0">
                <a:latin typeface="Helvetica"/>
                <a:cs typeface="Helvetica"/>
              </a:rPr>
              <a:t>FLMNH, </a:t>
            </a:r>
            <a:r>
              <a:rPr lang="en-US" sz="1600" dirty="0">
                <a:latin typeface="Helvetica"/>
                <a:cs typeface="Helvetica"/>
              </a:rPr>
              <a:t>UF</a:t>
            </a:r>
          </a:p>
          <a:p>
            <a:pPr>
              <a:lnSpc>
                <a:spcPct val="120000"/>
              </a:lnSpc>
              <a:spcBef>
                <a:spcPts val="0"/>
              </a:spcBef>
            </a:pPr>
            <a:r>
              <a:rPr lang="en-US" sz="1600" dirty="0">
                <a:latin typeface="Helvetica"/>
                <a:cs typeface="Helvetica"/>
              </a:rPr>
              <a:t>Shari Ellis, FLMNH, UF</a:t>
            </a:r>
          </a:p>
          <a:p>
            <a:pPr>
              <a:lnSpc>
                <a:spcPct val="120000"/>
              </a:lnSpc>
              <a:spcBef>
                <a:spcPts val="0"/>
              </a:spcBef>
            </a:pPr>
            <a:r>
              <a:rPr lang="en-US" sz="1600" dirty="0">
                <a:latin typeface="Helvetica"/>
                <a:cs typeface="Helvetica"/>
              </a:rPr>
              <a:t>Eleanor Gardner, FLMNH, </a:t>
            </a:r>
            <a:r>
              <a:rPr lang="en-US" sz="1600" dirty="0" smtClean="0">
                <a:latin typeface="Helvetica"/>
                <a:cs typeface="Helvetica"/>
              </a:rPr>
              <a:t>UF</a:t>
            </a:r>
            <a:endParaRPr lang="en-US" sz="1600" dirty="0">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18080" y="17058"/>
            <a:ext cx="6706606" cy="510973"/>
          </a:xfrm>
        </p:spPr>
        <p:txBody>
          <a:bodyPr/>
          <a:lstStyle/>
          <a:p>
            <a:r>
              <a:rPr lang="en-US" sz="2800" dirty="0" smtClean="0"/>
              <a:t>Findings: Different Post Types on Facebook</a:t>
            </a:r>
            <a:endParaRPr lang="en-US" sz="2800" dirty="0"/>
          </a:p>
        </p:txBody>
      </p:sp>
      <p:sp>
        <p:nvSpPr>
          <p:cNvPr id="6" name="Content Placeholder 5"/>
          <p:cNvSpPr>
            <a:spLocks noGrp="1"/>
          </p:cNvSpPr>
          <p:nvPr>
            <p:ph idx="1"/>
          </p:nvPr>
        </p:nvSpPr>
        <p:spPr>
          <a:xfrm>
            <a:off x="203200" y="711200"/>
            <a:ext cx="8483600" cy="5414963"/>
          </a:xfrm>
        </p:spPr>
        <p:txBody>
          <a:bodyPr/>
          <a:lstStyle/>
          <a:p>
            <a:pPr marL="0" indent="0">
              <a:buNone/>
            </a:pPr>
            <a:endParaRPr lang="en-US" dirty="0"/>
          </a:p>
        </p:txBody>
      </p:sp>
      <p:pic>
        <p:nvPicPr>
          <p:cNvPr id="7" name="Picture 6"/>
          <p:cNvPicPr>
            <a:picLocks noChangeAspect="1"/>
          </p:cNvPicPr>
          <p:nvPr/>
        </p:nvPicPr>
        <p:blipFill>
          <a:blip r:embed="rId3"/>
          <a:stretch>
            <a:fillRect/>
          </a:stretch>
        </p:blipFill>
        <p:spPr>
          <a:xfrm>
            <a:off x="202400" y="796208"/>
            <a:ext cx="8406123" cy="4121232"/>
          </a:xfrm>
          <a:prstGeom prst="rect">
            <a:avLst/>
          </a:prstGeom>
        </p:spPr>
      </p:pic>
      <p:sp>
        <p:nvSpPr>
          <p:cNvPr id="3" name="Oval 2"/>
          <p:cNvSpPr/>
          <p:nvPr/>
        </p:nvSpPr>
        <p:spPr>
          <a:xfrm>
            <a:off x="1838960" y="650240"/>
            <a:ext cx="2743200" cy="4338320"/>
          </a:xfrm>
          <a:prstGeom prst="ellipse">
            <a:avLst/>
          </a:prstGeom>
          <a:noFill/>
          <a:ln w="57150"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952240" y="701040"/>
            <a:ext cx="2743200" cy="4338320"/>
          </a:xfrm>
          <a:prstGeom prst="ellipse">
            <a:avLst/>
          </a:prstGeom>
          <a:noFill/>
          <a:ln w="57150" cmpd="sng">
            <a:solidFill>
              <a:schemeClr val="tx1">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824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822" y="2005883"/>
            <a:ext cx="4914457" cy="634285"/>
          </a:xfrm>
        </p:spPr>
        <p:txBody>
          <a:bodyPr/>
          <a:lstStyle/>
          <a:p>
            <a:r>
              <a:rPr lang="en-US" dirty="0" smtClean="0"/>
              <a:t>Most Engaged with: News Post</a:t>
            </a:r>
            <a:endParaRPr lang="en-US" dirty="0"/>
          </a:p>
        </p:txBody>
      </p:sp>
      <p:sp>
        <p:nvSpPr>
          <p:cNvPr id="6" name="Text Placeholder 5"/>
          <p:cNvSpPr>
            <a:spLocks noGrp="1"/>
          </p:cNvSpPr>
          <p:nvPr>
            <p:ph type="body" sz="half" idx="2"/>
          </p:nvPr>
        </p:nvSpPr>
        <p:spPr/>
        <p:txBody>
          <a:bodyPr/>
          <a:lstStyle/>
          <a:p>
            <a:r>
              <a:rPr lang="en-US" dirty="0" smtClean="0"/>
              <a:t>Contains information about current happenings in paleontology; links to a “news” website or other social media page</a:t>
            </a:r>
            <a:endParaRPr lang="en-US" dirty="0"/>
          </a:p>
        </p:txBody>
      </p:sp>
      <p:pic>
        <p:nvPicPr>
          <p:cNvPr id="9" name="Picture Placeholder 8" descr="Screen Shot 2015-10-29 at 5.26.02 PM.png"/>
          <p:cNvPicPr>
            <a:picLocks noGrp="1" noChangeAspect="1"/>
          </p:cNvPicPr>
          <p:nvPr>
            <p:ph type="pic" idx="1"/>
          </p:nvPr>
        </p:nvPicPr>
        <p:blipFill>
          <a:blip r:embed="rId2">
            <a:extLst>
              <a:ext uri="{28A0092B-C50C-407E-A947-70E740481C1C}">
                <a14:useLocalDpi xmlns:a14="http://schemas.microsoft.com/office/drawing/2010/main" val="0"/>
              </a:ext>
            </a:extLst>
          </a:blip>
          <a:srcRect t="-6585" b="-6585"/>
          <a:stretch>
            <a:fillRect/>
          </a:stretch>
        </p:blipFill>
        <p:spPr/>
      </p:pic>
    </p:spTree>
    <p:extLst>
      <p:ext uri="{BB962C8B-B14F-4D97-AF65-F5344CB8AC3E}">
        <p14:creationId xmlns:p14="http://schemas.microsoft.com/office/powerpoint/2010/main" val="30596629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Findings: Summary</a:t>
            </a:r>
            <a:endParaRPr lang="en-US" sz="3600" dirty="0"/>
          </a:p>
        </p:txBody>
      </p:sp>
      <p:sp>
        <p:nvSpPr>
          <p:cNvPr id="3" name="Content Placeholder 2"/>
          <p:cNvSpPr>
            <a:spLocks noGrp="1"/>
          </p:cNvSpPr>
          <p:nvPr>
            <p:ph sz="half" idx="1"/>
          </p:nvPr>
        </p:nvSpPr>
        <p:spPr>
          <a:xfrm>
            <a:off x="457200" y="680720"/>
            <a:ext cx="4038600" cy="5445443"/>
          </a:xfrm>
        </p:spPr>
        <p:txBody>
          <a:bodyPr>
            <a:normAutofit/>
          </a:bodyPr>
          <a:lstStyle/>
          <a:p>
            <a:r>
              <a:rPr lang="en-US" sz="2400" dirty="0" smtClean="0"/>
              <a:t>Post types </a:t>
            </a:r>
          </a:p>
          <a:p>
            <a:pPr lvl="1"/>
            <a:r>
              <a:rPr lang="en-US" sz="2000" dirty="0"/>
              <a:t>M</a:t>
            </a:r>
            <a:r>
              <a:rPr lang="en-US" sz="2000" dirty="0" smtClean="0"/>
              <a:t>ost engagement: News</a:t>
            </a:r>
          </a:p>
          <a:p>
            <a:pPr lvl="1"/>
            <a:r>
              <a:rPr lang="en-US" sz="1800" dirty="0" smtClean="0"/>
              <a:t>Least engagement: Opportunity</a:t>
            </a:r>
            <a:endParaRPr lang="en-US" sz="1800" dirty="0"/>
          </a:p>
          <a:p>
            <a:r>
              <a:rPr lang="en-US" sz="2400" dirty="0" smtClean="0"/>
              <a:t>Most engagement is low</a:t>
            </a:r>
          </a:p>
          <a:p>
            <a:pPr lvl="1"/>
            <a:r>
              <a:rPr lang="en-US" sz="1800" dirty="0" smtClean="0"/>
              <a:t>in the form of likes</a:t>
            </a:r>
          </a:p>
          <a:p>
            <a:pPr lvl="1"/>
            <a:r>
              <a:rPr lang="en-US" sz="1800" dirty="0" smtClean="0"/>
              <a:t>SOLUTION: Create posts more relevant to our user base</a:t>
            </a:r>
          </a:p>
          <a:p>
            <a:r>
              <a:rPr lang="en-US" sz="2400" dirty="0" smtClean="0"/>
              <a:t>Community feedback via focus group </a:t>
            </a:r>
          </a:p>
          <a:p>
            <a:pPr lvl="1"/>
            <a:r>
              <a:rPr lang="en-US" sz="1800" dirty="0" smtClean="0"/>
              <a:t> Fossil ID posts &amp; posts about upcoming events</a:t>
            </a:r>
          </a:p>
          <a:p>
            <a:pPr lvl="1"/>
            <a:endParaRPr lang="en-US" dirty="0" smtClean="0"/>
          </a:p>
          <a:p>
            <a:endParaRPr lang="en-US" sz="2400" dirty="0"/>
          </a:p>
        </p:txBody>
      </p:sp>
      <p:pic>
        <p:nvPicPr>
          <p:cNvPr id="6" name="Content Placeholder 5" descr="Screen Shot 2015-10-26 at 11.32.20 AM.png"/>
          <p:cNvPicPr>
            <a:picLocks noGrp="1" noChangeAspect="1"/>
          </p:cNvPicPr>
          <p:nvPr>
            <p:ph sz="half" idx="2"/>
          </p:nvPr>
        </p:nvPicPr>
        <p:blipFill>
          <a:blip r:embed="rId2">
            <a:extLst>
              <a:ext uri="{28A0092B-C50C-407E-A947-70E740481C1C}">
                <a14:useLocalDpi xmlns:a14="http://schemas.microsoft.com/office/drawing/2010/main" val="0"/>
              </a:ext>
            </a:extLst>
          </a:blip>
          <a:srcRect l="-1529" r="-1529"/>
          <a:stretch>
            <a:fillRect/>
          </a:stretch>
        </p:blipFill>
        <p:spPr>
          <a:xfrm>
            <a:off x="4709160" y="804864"/>
            <a:ext cx="4000470" cy="5220016"/>
          </a:xfrm>
        </p:spPr>
      </p:pic>
    </p:spTree>
    <p:extLst>
      <p:ext uri="{BB962C8B-B14F-4D97-AF65-F5344CB8AC3E}">
        <p14:creationId xmlns:p14="http://schemas.microsoft.com/office/powerpoint/2010/main" val="3875372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Further Research </a:t>
            </a:r>
            <a:endParaRPr lang="en-US" sz="3600" dirty="0"/>
          </a:p>
        </p:txBody>
      </p:sp>
      <p:sp>
        <p:nvSpPr>
          <p:cNvPr id="3" name="Content Placeholder 2"/>
          <p:cNvSpPr>
            <a:spLocks noGrp="1"/>
          </p:cNvSpPr>
          <p:nvPr>
            <p:ph idx="1"/>
          </p:nvPr>
        </p:nvSpPr>
        <p:spPr>
          <a:xfrm>
            <a:off x="386080" y="807720"/>
            <a:ext cx="8229600" cy="4525963"/>
          </a:xfrm>
        </p:spPr>
        <p:txBody>
          <a:bodyPr>
            <a:normAutofit/>
          </a:bodyPr>
          <a:lstStyle/>
          <a:p>
            <a:r>
              <a:rPr lang="en-US" dirty="0" smtClean="0"/>
              <a:t>Do social media personas (e.g. lurkers, “average” users, or advanced users) influence the ways in which the FOSSIL </a:t>
            </a:r>
            <a:r>
              <a:rPr lang="en-US" dirty="0" err="1" smtClean="0"/>
              <a:t>CoP</a:t>
            </a:r>
            <a:r>
              <a:rPr lang="en-US" dirty="0" smtClean="0"/>
              <a:t> engage in social paleontology?</a:t>
            </a:r>
          </a:p>
          <a:p>
            <a:pPr lvl="1"/>
            <a:r>
              <a:rPr lang="en-US" dirty="0" smtClean="0"/>
              <a:t>Creating interview protocols &amp; focus groups from random sampling of social media users to understand their social media desires</a:t>
            </a:r>
            <a:endParaRPr lang="en-US" dirty="0"/>
          </a:p>
        </p:txBody>
      </p:sp>
    </p:spTree>
    <p:extLst>
      <p:ext uri="{BB962C8B-B14F-4D97-AF65-F5344CB8AC3E}">
        <p14:creationId xmlns:p14="http://schemas.microsoft.com/office/powerpoint/2010/main" val="32397674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us in social paleontology!</a:t>
            </a:r>
            <a:endParaRPr lang="en-US" dirty="0"/>
          </a:p>
        </p:txBody>
      </p:sp>
      <p:sp>
        <p:nvSpPr>
          <p:cNvPr id="3" name="Content Placeholder 2"/>
          <p:cNvSpPr>
            <a:spLocks noGrp="1"/>
          </p:cNvSpPr>
          <p:nvPr>
            <p:ph idx="1"/>
          </p:nvPr>
        </p:nvSpPr>
        <p:spPr>
          <a:xfrm>
            <a:off x="5892085" y="1197163"/>
            <a:ext cx="3251915" cy="3876542"/>
          </a:xfrm>
        </p:spPr>
        <p:txBody>
          <a:bodyPr/>
          <a:lstStyle/>
          <a:p>
            <a:pPr marL="0" indent="0">
              <a:lnSpc>
                <a:spcPts val="3600"/>
              </a:lnSpc>
              <a:buNone/>
            </a:pPr>
            <a:r>
              <a:rPr lang="en-US" dirty="0" err="1">
                <a:latin typeface="Cambria" charset="0"/>
                <a:cs typeface="Cambria" charset="0"/>
              </a:rPr>
              <a:t>facebook.com</a:t>
            </a:r>
            <a:r>
              <a:rPr lang="en-US" dirty="0">
                <a:latin typeface="Cambria" charset="0"/>
                <a:cs typeface="Cambria" charset="0"/>
              </a:rPr>
              <a:t>/</a:t>
            </a:r>
            <a:r>
              <a:rPr lang="en-US" dirty="0" err="1">
                <a:latin typeface="Cambria" charset="0"/>
                <a:cs typeface="Cambria" charset="0"/>
              </a:rPr>
              <a:t>thefossilproject</a:t>
            </a:r>
            <a:endParaRPr lang="en-US" dirty="0">
              <a:latin typeface="Cambria" charset="0"/>
              <a:cs typeface="Cambria" charset="0"/>
            </a:endParaRPr>
          </a:p>
          <a:p>
            <a:pPr marL="0" indent="0">
              <a:lnSpc>
                <a:spcPts val="3600"/>
              </a:lnSpc>
              <a:buNone/>
            </a:pPr>
            <a:r>
              <a:rPr lang="en-US" dirty="0" err="1">
                <a:latin typeface="Cambria" charset="0"/>
                <a:cs typeface="Cambria" charset="0"/>
              </a:rPr>
              <a:t>twitter.com</a:t>
            </a:r>
            <a:r>
              <a:rPr lang="en-US" dirty="0">
                <a:latin typeface="Cambria" charset="0"/>
                <a:cs typeface="Cambria" charset="0"/>
              </a:rPr>
              <a:t>/</a:t>
            </a:r>
            <a:r>
              <a:rPr lang="en-US" dirty="0" err="1" smtClean="0">
                <a:latin typeface="Cambria" charset="0"/>
                <a:cs typeface="Cambria" charset="0"/>
              </a:rPr>
              <a:t>projectfossil</a:t>
            </a:r>
            <a:endParaRPr lang="en-US" dirty="0" smtClean="0">
              <a:latin typeface="Cambria" charset="0"/>
              <a:cs typeface="Cambria" charset="0"/>
            </a:endParaRPr>
          </a:p>
          <a:p>
            <a:pPr marL="0" indent="0">
              <a:lnSpc>
                <a:spcPts val="3600"/>
              </a:lnSpc>
              <a:buNone/>
            </a:pPr>
            <a:r>
              <a:rPr lang="en-US" sz="2700" dirty="0" err="1">
                <a:latin typeface="Cambria" charset="0"/>
                <a:cs typeface="Cambria" charset="0"/>
              </a:rPr>
              <a:t>c</a:t>
            </a:r>
            <a:r>
              <a:rPr lang="en-US" sz="2700" dirty="0" err="1" smtClean="0">
                <a:latin typeface="Cambria" charset="0"/>
                <a:cs typeface="Cambria" charset="0"/>
              </a:rPr>
              <a:t>ommunity.myfossil.org</a:t>
            </a:r>
            <a:endParaRPr lang="en-US" sz="2700" dirty="0">
              <a:latin typeface="Cambria" charset="0"/>
              <a:cs typeface="Cambria" charset="0"/>
            </a:endParaRPr>
          </a:p>
          <a:p>
            <a:pPr marL="0" indent="0">
              <a:buNone/>
            </a:pPr>
            <a:endParaRPr lang="en-US" dirty="0"/>
          </a:p>
        </p:txBody>
      </p:sp>
      <p:pic>
        <p:nvPicPr>
          <p:cNvPr id="4" name="Picture 15">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9125" y="1400696"/>
            <a:ext cx="590663" cy="5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9125" y="2357716"/>
            <a:ext cx="609003" cy="6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7360" y="1818640"/>
            <a:ext cx="3637280" cy="1446550"/>
          </a:xfrm>
          <a:prstGeom prst="rect">
            <a:avLst/>
          </a:prstGeom>
          <a:noFill/>
        </p:spPr>
        <p:txBody>
          <a:bodyPr wrap="square" rtlCol="0">
            <a:spAutoFit/>
          </a:bodyPr>
          <a:lstStyle/>
          <a:p>
            <a:pPr algn="ctr"/>
            <a:r>
              <a:rPr lang="en-US" sz="4400" dirty="0" smtClean="0"/>
              <a:t>THANKS! </a:t>
            </a:r>
          </a:p>
          <a:p>
            <a:pPr algn="ctr"/>
            <a:r>
              <a:rPr lang="en-US" sz="4400" dirty="0" smtClean="0"/>
              <a:t>QUESTIONS?</a:t>
            </a:r>
            <a:endParaRPr lang="en-US" sz="4400" dirty="0"/>
          </a:p>
        </p:txBody>
      </p:sp>
      <p:pic>
        <p:nvPicPr>
          <p:cNvPr id="8" name="Picture 7" descr="Twitter_ProfilePi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3200" y="3373120"/>
            <a:ext cx="604520" cy="604520"/>
          </a:xfrm>
          <a:prstGeom prst="rect">
            <a:avLst/>
          </a:prstGeom>
        </p:spPr>
      </p:pic>
    </p:spTree>
    <p:extLst>
      <p:ext uri="{BB962C8B-B14F-4D97-AF65-F5344CB8AC3E}">
        <p14:creationId xmlns:p14="http://schemas.microsoft.com/office/powerpoint/2010/main" val="15046667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Framework</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102838075"/>
              </p:ext>
            </p:extLst>
          </p:nvPr>
        </p:nvGraphicFramePr>
        <p:xfrm>
          <a:off x="207041" y="771642"/>
          <a:ext cx="8510006" cy="5165061"/>
        </p:xfrm>
        <a:graphic>
          <a:graphicData uri="http://schemas.openxmlformats.org/drawingml/2006/table">
            <a:tbl>
              <a:tblPr firstRow="1" bandRow="1">
                <a:tableStyleId>{10A1B5D5-9B99-4C35-A422-299274C87663}</a:tableStyleId>
              </a:tblPr>
              <a:tblGrid>
                <a:gridCol w="1556001"/>
                <a:gridCol w="3586593"/>
                <a:gridCol w="3367412"/>
              </a:tblGrid>
              <a:tr h="407621">
                <a:tc>
                  <a:txBody>
                    <a:bodyPr/>
                    <a:lstStyle/>
                    <a:p>
                      <a:r>
                        <a:rPr lang="en-US" sz="1600" dirty="0" smtClean="0">
                          <a:latin typeface="Cambria"/>
                          <a:cs typeface="Cambria"/>
                        </a:rPr>
                        <a:t>Characteristic</a:t>
                      </a:r>
                      <a:endParaRPr lang="en-US" sz="1600" dirty="0">
                        <a:latin typeface="Cambria"/>
                        <a:cs typeface="Cambria"/>
                      </a:endParaRPr>
                    </a:p>
                  </a:txBody>
                  <a:tcPr/>
                </a:tc>
                <a:tc>
                  <a:txBody>
                    <a:bodyPr/>
                    <a:lstStyle/>
                    <a:p>
                      <a:r>
                        <a:rPr lang="en-US" sz="1600" dirty="0" smtClean="0">
                          <a:latin typeface="Cambria"/>
                          <a:cs typeface="Cambria"/>
                        </a:rPr>
                        <a:t>Definition</a:t>
                      </a:r>
                      <a:r>
                        <a:rPr lang="en-US" sz="1600" baseline="0" dirty="0" smtClean="0">
                          <a:latin typeface="Cambria"/>
                          <a:cs typeface="Cambria"/>
                        </a:rPr>
                        <a:t> </a:t>
                      </a:r>
                      <a:r>
                        <a:rPr lang="en-US" sz="1200" baseline="0" dirty="0" smtClean="0">
                          <a:latin typeface="Cambria"/>
                          <a:cs typeface="Cambria"/>
                        </a:rPr>
                        <a:t>(Wenger, 2002)</a:t>
                      </a:r>
                      <a:endParaRPr lang="en-US" sz="1200" dirty="0">
                        <a:latin typeface="Cambria"/>
                        <a:cs typeface="Cambria"/>
                      </a:endParaRPr>
                    </a:p>
                  </a:txBody>
                  <a:tcPr/>
                </a:tc>
                <a:tc>
                  <a:txBody>
                    <a:bodyPr/>
                    <a:lstStyle/>
                    <a:p>
                      <a:r>
                        <a:rPr lang="en-US" sz="1600" dirty="0" smtClean="0">
                          <a:latin typeface="Cambria"/>
                          <a:cs typeface="Cambria"/>
                        </a:rPr>
                        <a:t>FOSSIL </a:t>
                      </a:r>
                      <a:r>
                        <a:rPr lang="en-US" sz="1600" dirty="0" err="1" smtClean="0">
                          <a:latin typeface="Cambria"/>
                          <a:cs typeface="Cambria"/>
                        </a:rPr>
                        <a:t>CoP</a:t>
                      </a:r>
                      <a:endParaRPr lang="en-US" sz="1600" dirty="0">
                        <a:latin typeface="Cambria"/>
                        <a:cs typeface="Cambria"/>
                      </a:endParaRPr>
                    </a:p>
                  </a:txBody>
                  <a:tcPr/>
                </a:tc>
              </a:tr>
              <a:tr h="1038596">
                <a:tc>
                  <a:txBody>
                    <a:bodyPr/>
                    <a:lstStyle/>
                    <a:p>
                      <a:r>
                        <a:rPr lang="en-US" sz="1400" b="1" dirty="0" smtClean="0">
                          <a:latin typeface="Cambria"/>
                          <a:cs typeface="Cambria"/>
                        </a:rPr>
                        <a:t>Domain</a:t>
                      </a:r>
                      <a:r>
                        <a:rPr lang="en-US" sz="1400" b="1" baseline="0" dirty="0" smtClean="0">
                          <a:latin typeface="Cambria"/>
                          <a:cs typeface="Cambria"/>
                        </a:rPr>
                        <a:t> of Knowledge</a:t>
                      </a:r>
                      <a:endParaRPr lang="en-US" sz="1400" b="1" dirty="0">
                        <a:latin typeface="Cambria"/>
                        <a:cs typeface="Cambria"/>
                      </a:endParaRPr>
                    </a:p>
                  </a:txBody>
                  <a:tcPr/>
                </a:tc>
                <a:tc>
                  <a:txBody>
                    <a:bodyPr/>
                    <a:lstStyle/>
                    <a:p>
                      <a:r>
                        <a:rPr lang="en-US" sz="1400" dirty="0" smtClean="0">
                          <a:latin typeface="Cambria"/>
                          <a:cs typeface="Cambria"/>
                        </a:rPr>
                        <a:t>The area of interest</a:t>
                      </a:r>
                      <a:endParaRPr lang="en-US" sz="1400" dirty="0">
                        <a:latin typeface="Cambria"/>
                        <a:cs typeface="Cambria"/>
                      </a:endParaRPr>
                    </a:p>
                  </a:txBody>
                  <a:tcPr/>
                </a:tc>
                <a:tc>
                  <a:txBody>
                    <a:bodyPr/>
                    <a:lstStyle/>
                    <a:p>
                      <a:r>
                        <a:rPr lang="en-US" sz="1400" u="none" strike="noStrike" kern="1200" dirty="0" smtClean="0">
                          <a:effectLst/>
                          <a:latin typeface="Cambria"/>
                          <a:cs typeface="Cambria"/>
                        </a:rPr>
                        <a:t>Understanding the natural world through the collection, preparation, </a:t>
                      </a:r>
                      <a:r>
                        <a:rPr lang="en-US" sz="1400" u="none" strike="noStrike" kern="1200" dirty="0" err="1" smtClean="0">
                          <a:effectLst/>
                          <a:latin typeface="Cambria"/>
                          <a:cs typeface="Cambria"/>
                        </a:rPr>
                        <a:t>curation</a:t>
                      </a:r>
                      <a:r>
                        <a:rPr lang="en-US" sz="1400" u="none" strike="noStrike" kern="1200" dirty="0" smtClean="0">
                          <a:effectLst/>
                          <a:latin typeface="Cambria"/>
                          <a:cs typeface="Cambria"/>
                        </a:rPr>
                        <a:t> and study of fossils and the science of paleontology.</a:t>
                      </a:r>
                      <a:endParaRPr lang="en-US" sz="1400" dirty="0">
                        <a:latin typeface="Cambria"/>
                        <a:cs typeface="Cambria"/>
                      </a:endParaRPr>
                    </a:p>
                  </a:txBody>
                  <a:tcPr/>
                </a:tc>
              </a:tr>
              <a:tr h="1038596">
                <a:tc>
                  <a:txBody>
                    <a:bodyPr/>
                    <a:lstStyle/>
                    <a:p>
                      <a:r>
                        <a:rPr lang="en-US" sz="1400" b="1" dirty="0" smtClean="0">
                          <a:latin typeface="Cambria"/>
                          <a:cs typeface="Cambria"/>
                        </a:rPr>
                        <a:t>Community</a:t>
                      </a:r>
                    </a:p>
                    <a:p>
                      <a:r>
                        <a:rPr lang="en-US" sz="1400" b="1" dirty="0" smtClean="0">
                          <a:latin typeface="Cambria"/>
                          <a:cs typeface="Cambria"/>
                        </a:rPr>
                        <a:t>of People</a:t>
                      </a:r>
                      <a:endParaRPr lang="en-US" sz="1400" b="1" dirty="0">
                        <a:latin typeface="Cambria"/>
                        <a:cs typeface="Cambria"/>
                      </a:endParaRPr>
                    </a:p>
                  </a:txBody>
                  <a:tcPr/>
                </a:tc>
                <a:tc>
                  <a:txBody>
                    <a:bodyPr/>
                    <a:lstStyle/>
                    <a:p>
                      <a:r>
                        <a:rPr lang="en-US" sz="1400" u="none" strike="noStrike" kern="1200" dirty="0" smtClean="0">
                          <a:effectLst/>
                          <a:latin typeface="Cambria"/>
                          <a:cs typeface="Cambria"/>
                        </a:rPr>
                        <a:t>People who care about the domain;</a:t>
                      </a:r>
                      <a:r>
                        <a:rPr lang="en-US" sz="1400" u="none" strike="noStrike" kern="1200" baseline="0" dirty="0" smtClean="0">
                          <a:effectLst/>
                          <a:latin typeface="Cambria"/>
                          <a:cs typeface="Cambria"/>
                        </a:rPr>
                        <a:t> </a:t>
                      </a:r>
                      <a:r>
                        <a:rPr lang="en-US" sz="1400" u="none" strike="noStrike" kern="1200" dirty="0" smtClean="0">
                          <a:effectLst/>
                          <a:latin typeface="Cambria"/>
                          <a:cs typeface="Cambria"/>
                        </a:rPr>
                        <a:t>"the social fabric of learning"(p. 28)</a:t>
                      </a:r>
                      <a:endParaRPr lang="en-US" sz="1400" dirty="0">
                        <a:latin typeface="Cambria"/>
                        <a:cs typeface="Cambria"/>
                      </a:endParaRPr>
                    </a:p>
                  </a:txBody>
                  <a:tcPr/>
                </a:tc>
                <a:tc>
                  <a:txBody>
                    <a:bodyPr/>
                    <a:lstStyle/>
                    <a:p>
                      <a:pPr rtl="0"/>
                      <a:r>
                        <a:rPr lang="en-US" sz="1400" u="none" strike="noStrike" kern="1200" dirty="0" smtClean="0">
                          <a:effectLst/>
                          <a:latin typeface="Cambria"/>
                          <a:cs typeface="Cambria"/>
                        </a:rPr>
                        <a:t>Fossil group members</a:t>
                      </a:r>
                      <a:endParaRPr lang="en-US" sz="1400" dirty="0" smtClean="0">
                        <a:effectLst/>
                        <a:latin typeface="Cambria"/>
                        <a:cs typeface="Cambria"/>
                      </a:endParaRPr>
                    </a:p>
                    <a:p>
                      <a:pPr rtl="0"/>
                      <a:r>
                        <a:rPr lang="en-US" sz="1400" u="none" strike="noStrike" kern="1200" dirty="0" smtClean="0">
                          <a:effectLst/>
                          <a:latin typeface="Cambria"/>
                          <a:cs typeface="Cambria"/>
                        </a:rPr>
                        <a:t>Fossil enthusiasts</a:t>
                      </a:r>
                      <a:endParaRPr lang="en-US" sz="1400" dirty="0" smtClean="0">
                        <a:effectLst/>
                        <a:latin typeface="Cambria"/>
                        <a:cs typeface="Cambria"/>
                      </a:endParaRPr>
                    </a:p>
                    <a:p>
                      <a:pPr rtl="0"/>
                      <a:r>
                        <a:rPr lang="en-US" sz="1400" u="none" strike="noStrike" kern="1200" dirty="0" smtClean="0">
                          <a:effectLst/>
                          <a:latin typeface="Cambria"/>
                          <a:cs typeface="Cambria"/>
                        </a:rPr>
                        <a:t>Professional paleontologists</a:t>
                      </a:r>
                      <a:endParaRPr lang="en-US" sz="1400" dirty="0" smtClean="0">
                        <a:effectLst/>
                        <a:latin typeface="Cambria"/>
                        <a:cs typeface="Cambria"/>
                      </a:endParaRPr>
                    </a:p>
                    <a:p>
                      <a:r>
                        <a:rPr lang="en-US" sz="1400" u="none" strike="noStrike" kern="1200" dirty="0" smtClean="0">
                          <a:effectLst/>
                          <a:latin typeface="Cambria"/>
                          <a:cs typeface="Cambria"/>
                        </a:rPr>
                        <a:t>Professional science educators</a:t>
                      </a:r>
                      <a:endParaRPr lang="en-US" sz="1400" dirty="0">
                        <a:latin typeface="Cambria"/>
                        <a:cs typeface="Cambria"/>
                      </a:endParaRPr>
                    </a:p>
                  </a:txBody>
                  <a:tcPr/>
                </a:tc>
              </a:tr>
              <a:tr h="2680248">
                <a:tc>
                  <a:txBody>
                    <a:bodyPr/>
                    <a:lstStyle/>
                    <a:p>
                      <a:r>
                        <a:rPr lang="en-US" sz="1400" b="1" dirty="0" smtClean="0">
                          <a:latin typeface="Cambria"/>
                          <a:cs typeface="Cambria"/>
                        </a:rPr>
                        <a:t>Shared</a:t>
                      </a:r>
                      <a:r>
                        <a:rPr lang="en-US" sz="1400" b="1" baseline="0" dirty="0" smtClean="0">
                          <a:latin typeface="Cambria"/>
                          <a:cs typeface="Cambria"/>
                        </a:rPr>
                        <a:t> </a:t>
                      </a:r>
                      <a:r>
                        <a:rPr lang="en-US" sz="1400" b="1" dirty="0" smtClean="0">
                          <a:latin typeface="Cambria"/>
                          <a:cs typeface="Cambria"/>
                        </a:rPr>
                        <a:t>Practice</a:t>
                      </a:r>
                      <a:endParaRPr lang="en-US" sz="1400" b="1" dirty="0">
                        <a:latin typeface="Cambria"/>
                        <a:cs typeface="Cambria"/>
                      </a:endParaRPr>
                    </a:p>
                  </a:txBody>
                  <a:tcPr/>
                </a:tc>
                <a:tc>
                  <a:txBody>
                    <a:bodyPr/>
                    <a:lstStyle/>
                    <a:p>
                      <a:pPr rtl="0"/>
                      <a:r>
                        <a:rPr lang="en-US" sz="1400" u="none" strike="noStrike" kern="1200" dirty="0" smtClean="0">
                          <a:effectLst/>
                          <a:latin typeface="Cambria"/>
                          <a:cs typeface="Cambria"/>
                        </a:rPr>
                        <a:t>"a set of frameworks, ideas, tools, information, styles, language, stories and documents that community members share"(p. 28)</a:t>
                      </a:r>
                      <a:endParaRPr lang="en-US" sz="1400" dirty="0" smtClean="0">
                        <a:effectLst/>
                        <a:latin typeface="Cambria"/>
                        <a:cs typeface="Cambria"/>
                      </a:endParaRPr>
                    </a:p>
                    <a:p>
                      <a:endParaRPr lang="en-US" sz="1400" u="none" strike="noStrike" kern="1200" dirty="0" smtClean="0">
                        <a:effectLst/>
                        <a:latin typeface="Cambria"/>
                        <a:cs typeface="Cambria"/>
                      </a:endParaRPr>
                    </a:p>
                    <a:p>
                      <a:r>
                        <a:rPr lang="en-US" sz="1400" u="none" strike="noStrike" kern="1200" dirty="0" smtClean="0">
                          <a:effectLst/>
                          <a:latin typeface="Cambria"/>
                          <a:cs typeface="Cambria"/>
                        </a:rPr>
                        <a:t>"a set of socially defined ways of doing things in a domain: a set of common approaches and shared standards that create a basis for action, communication, problem solving, performance and accountability."(p. 38)</a:t>
                      </a:r>
                      <a:endParaRPr lang="en-US" sz="1400" dirty="0">
                        <a:latin typeface="Cambria"/>
                        <a:cs typeface="Cambria"/>
                      </a:endParaRPr>
                    </a:p>
                  </a:txBody>
                  <a:tcPr/>
                </a:tc>
                <a:tc>
                  <a:txBody>
                    <a:bodyPr/>
                    <a:lstStyle/>
                    <a:p>
                      <a:pPr rtl="0"/>
                      <a:r>
                        <a:rPr lang="en-US" sz="1400" u="none" strike="noStrike" kern="1200" dirty="0" smtClean="0">
                          <a:effectLst/>
                          <a:latin typeface="Cambria"/>
                          <a:cs typeface="Cambria"/>
                        </a:rPr>
                        <a:t>Inquiry</a:t>
                      </a:r>
                      <a:endParaRPr lang="en-US" sz="1400" dirty="0" smtClean="0">
                        <a:effectLst/>
                        <a:latin typeface="Cambria"/>
                        <a:cs typeface="Cambria"/>
                      </a:endParaRPr>
                    </a:p>
                    <a:p>
                      <a:pPr rtl="0"/>
                      <a:r>
                        <a:rPr lang="en-US" sz="1400" u="none" strike="noStrike" kern="1200" dirty="0" smtClean="0">
                          <a:effectLst/>
                          <a:latin typeface="Cambria"/>
                          <a:cs typeface="Cambria"/>
                        </a:rPr>
                        <a:t>Social Learning</a:t>
                      </a:r>
                      <a:endParaRPr lang="en-US" sz="1400" dirty="0" smtClean="0">
                        <a:effectLst/>
                        <a:latin typeface="Cambria"/>
                        <a:cs typeface="Cambria"/>
                      </a:endParaRPr>
                    </a:p>
                    <a:p>
                      <a:pPr rtl="0"/>
                      <a:r>
                        <a:rPr lang="en-US" sz="1400" u="none" strike="noStrike" kern="1200" dirty="0" smtClean="0">
                          <a:effectLst/>
                          <a:latin typeface="Cambria"/>
                          <a:cs typeface="Cambria"/>
                        </a:rPr>
                        <a:t>Field Trips</a:t>
                      </a:r>
                      <a:endParaRPr lang="en-US" sz="1400" dirty="0" smtClean="0">
                        <a:effectLst/>
                        <a:latin typeface="Cambria"/>
                        <a:cs typeface="Cambria"/>
                      </a:endParaRPr>
                    </a:p>
                    <a:p>
                      <a:pPr rtl="0"/>
                      <a:r>
                        <a:rPr lang="en-US" sz="1400" u="none" strike="noStrike" kern="1200" dirty="0" smtClean="0">
                          <a:effectLst/>
                          <a:latin typeface="Cambria"/>
                          <a:cs typeface="Cambria"/>
                        </a:rPr>
                        <a:t>Collection</a:t>
                      </a:r>
                      <a:endParaRPr lang="en-US" sz="1400" dirty="0" smtClean="0">
                        <a:effectLst/>
                        <a:latin typeface="Cambria"/>
                        <a:cs typeface="Cambria"/>
                      </a:endParaRPr>
                    </a:p>
                    <a:p>
                      <a:pPr rtl="0"/>
                      <a:r>
                        <a:rPr lang="en-US" sz="1400" u="none" strike="noStrike" kern="1200" dirty="0" smtClean="0">
                          <a:effectLst/>
                          <a:latin typeface="Cambria"/>
                          <a:cs typeface="Cambria"/>
                        </a:rPr>
                        <a:t>Preparation</a:t>
                      </a:r>
                      <a:endParaRPr lang="en-US" sz="1400" dirty="0" smtClean="0">
                        <a:effectLst/>
                        <a:latin typeface="Cambria"/>
                        <a:cs typeface="Cambria"/>
                      </a:endParaRPr>
                    </a:p>
                    <a:p>
                      <a:pPr rtl="0"/>
                      <a:r>
                        <a:rPr lang="en-US" sz="1400" u="none" strike="noStrike" kern="1200" dirty="0" smtClean="0">
                          <a:effectLst/>
                          <a:latin typeface="Cambria"/>
                          <a:cs typeface="Cambria"/>
                        </a:rPr>
                        <a:t>Identification</a:t>
                      </a:r>
                      <a:endParaRPr lang="en-US" sz="1400" dirty="0" smtClean="0">
                        <a:effectLst/>
                        <a:latin typeface="Cambria"/>
                        <a:cs typeface="Cambria"/>
                      </a:endParaRPr>
                    </a:p>
                    <a:p>
                      <a:pPr rtl="0"/>
                      <a:r>
                        <a:rPr lang="en-US" sz="1400" u="none" strike="noStrike" kern="1200" dirty="0" smtClean="0">
                          <a:effectLst/>
                          <a:latin typeface="Cambria"/>
                          <a:cs typeface="Cambria"/>
                        </a:rPr>
                        <a:t>Digitization</a:t>
                      </a:r>
                      <a:endParaRPr lang="en-US" sz="1400" dirty="0" smtClean="0">
                        <a:effectLst/>
                        <a:latin typeface="Cambria"/>
                        <a:cs typeface="Cambria"/>
                      </a:endParaRPr>
                    </a:p>
                    <a:p>
                      <a:pPr rtl="0"/>
                      <a:r>
                        <a:rPr lang="en-US" sz="1400" u="none" strike="noStrike" kern="1200" dirty="0" smtClean="0">
                          <a:effectLst/>
                          <a:latin typeface="Cambria"/>
                          <a:cs typeface="Cambria"/>
                        </a:rPr>
                        <a:t>Outreach</a:t>
                      </a:r>
                      <a:endParaRPr lang="en-US" sz="1400" dirty="0" smtClean="0">
                        <a:effectLst/>
                        <a:latin typeface="Cambria"/>
                        <a:cs typeface="Cambria"/>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t>Research Question</a:t>
            </a:r>
            <a:endParaRPr lang="en-US" sz="3200" b="1" dirty="0"/>
          </a:p>
        </p:txBody>
      </p:sp>
      <p:sp>
        <p:nvSpPr>
          <p:cNvPr id="6" name="Text Placeholder 5"/>
          <p:cNvSpPr>
            <a:spLocks noGrp="1"/>
          </p:cNvSpPr>
          <p:nvPr>
            <p:ph idx="1"/>
          </p:nvPr>
        </p:nvSpPr>
        <p:spPr/>
        <p:txBody>
          <a:bodyPr>
            <a:normAutofit/>
          </a:bodyPr>
          <a:lstStyle/>
          <a:p>
            <a:pPr marL="0" indent="0">
              <a:buNone/>
            </a:pPr>
            <a:r>
              <a:rPr lang="en-US" sz="4000" dirty="0"/>
              <a:t>Which social media components are most engaging, for whom, and under what conditions? </a:t>
            </a:r>
          </a:p>
        </p:txBody>
      </p:sp>
    </p:spTree>
    <p:extLst>
      <p:ext uri="{BB962C8B-B14F-4D97-AF65-F5344CB8AC3E}">
        <p14:creationId xmlns:p14="http://schemas.microsoft.com/office/powerpoint/2010/main" val="26704743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b="1" dirty="0" smtClean="0"/>
              <a:t>Social Media Tools</a:t>
            </a:r>
            <a:endParaRPr lang="en-US" sz="2600" b="1" dirty="0"/>
          </a:p>
        </p:txBody>
      </p:sp>
      <p:sp>
        <p:nvSpPr>
          <p:cNvPr id="7" name="Text Placeholder 6"/>
          <p:cNvSpPr>
            <a:spLocks noGrp="1"/>
          </p:cNvSpPr>
          <p:nvPr>
            <p:ph idx="1"/>
          </p:nvPr>
        </p:nvSpPr>
        <p:spPr/>
        <p:txBody>
          <a:bodyPr/>
          <a:lstStyle/>
          <a:p>
            <a:pPr marL="342900" indent="-342900">
              <a:lnSpc>
                <a:spcPct val="200000"/>
              </a:lnSpc>
              <a:buAutoNum type="arabicPeriod"/>
            </a:pPr>
            <a:r>
              <a:rPr lang="en-US" dirty="0" smtClean="0"/>
              <a:t> </a:t>
            </a:r>
          </a:p>
          <a:p>
            <a:pPr marL="342900" indent="-342900">
              <a:lnSpc>
                <a:spcPct val="200000"/>
              </a:lnSpc>
              <a:buAutoNum type="arabicPeriod"/>
            </a:pPr>
            <a:r>
              <a:rPr lang="en-US" dirty="0" smtClean="0"/>
              <a:t> </a:t>
            </a:r>
          </a:p>
          <a:p>
            <a:pPr marL="342900" indent="-342900">
              <a:lnSpc>
                <a:spcPct val="200000"/>
              </a:lnSpc>
              <a:buAutoNum type="arabicPeriod"/>
            </a:pPr>
            <a:r>
              <a:rPr lang="en-US" dirty="0" smtClean="0"/>
              <a:t> </a:t>
            </a:r>
          </a:p>
          <a:p>
            <a:pPr marL="342900" indent="-342900">
              <a:lnSpc>
                <a:spcPct val="200000"/>
              </a:lnSpc>
              <a:buAutoNum type="arabicPeriod"/>
            </a:pPr>
            <a:endParaRPr lang="en-US" dirty="0"/>
          </a:p>
        </p:txBody>
      </p:sp>
      <p:pic>
        <p:nvPicPr>
          <p:cNvPr id="4" name="Picture 3" descr="tweepsmap.png"/>
          <p:cNvPicPr>
            <a:picLocks noChangeAspect="1"/>
          </p:cNvPicPr>
          <p:nvPr/>
        </p:nvPicPr>
        <p:blipFill>
          <a:blip r:embed="rId3">
            <a:extLst>
              <a:ext uri="{BEBA8EAE-BF5A-486C-A8C5-ECC9F3942E4B}">
                <a14:imgProps xmlns:a14="http://schemas.microsoft.com/office/drawing/2010/main">
                  <a14:imgLayer r:embed="rId4">
                    <a14:imgEffect>
                      <a14:backgroundRemoval t="9091" b="89394" l="3403" r="95812">
                        <a14:foregroundMark x1="83770" y1="57576" x2="83770" y2="57576"/>
                        <a14:foregroundMark x1="92932" y1="40909" x2="92932" y2="40909"/>
                        <a14:foregroundMark x1="96335" y1="39394" x2="96335" y2="39394"/>
                        <a14:foregroundMark x1="63351" y1="48485" x2="63351" y2="48485"/>
                        <a14:foregroundMark x1="66230" y1="65152" x2="66230" y2="65152"/>
                        <a14:foregroundMark x1="54188" y1="50000" x2="54188" y2="50000"/>
                        <a14:foregroundMark x1="46335" y1="51515" x2="46335" y2="51515"/>
                        <a14:foregroundMark x1="37696" y1="48485" x2="37696" y2="48485"/>
                        <a14:foregroundMark x1="27749" y1="60606" x2="27749" y2="60606"/>
                        <a14:foregroundMark x1="21204" y1="19697" x2="21204" y2="19697"/>
                        <a14:foregroundMark x1="15707" y1="43939" x2="15707" y2="43939"/>
                        <a14:foregroundMark x1="7068" y1="62121" x2="7068" y2="62121"/>
                        <a14:foregroundMark x1="3403" y1="48485" x2="3403" y2="48485"/>
                      </a14:backgroundRemoval>
                    </a14:imgEffect>
                  </a14:imgLayer>
                </a14:imgProps>
              </a:ext>
              <a:ext uri="{28A0092B-C50C-407E-A947-70E740481C1C}">
                <a14:useLocalDpi xmlns:a14="http://schemas.microsoft.com/office/drawing/2010/main" val="0"/>
              </a:ext>
            </a:extLst>
          </a:blip>
          <a:stretch>
            <a:fillRect/>
          </a:stretch>
        </p:blipFill>
        <p:spPr>
          <a:xfrm>
            <a:off x="5908581" y="2869600"/>
            <a:ext cx="3052539" cy="527402"/>
          </a:xfrm>
          <a:prstGeom prst="rect">
            <a:avLst/>
          </a:prstGeom>
        </p:spPr>
      </p:pic>
      <p:pic>
        <p:nvPicPr>
          <p:cNvPr id="8" name="Picture 7"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946" y="3901440"/>
            <a:ext cx="3067846" cy="572794"/>
          </a:xfrm>
          <a:prstGeom prst="rect">
            <a:avLst/>
          </a:prstGeom>
        </p:spPr>
      </p:pic>
      <p:pic>
        <p:nvPicPr>
          <p:cNvPr id="9" name="Picture 8" descr="logo-dark-backgrounds.png"/>
          <p:cNvPicPr>
            <a:picLocks noChangeAspect="1"/>
          </p:cNvPicPr>
          <p:nvPr/>
        </p:nvPicPr>
        <p:blipFill rotWithShape="1">
          <a:blip r:embed="rId6">
            <a:extLst>
              <a:ext uri="{BEBA8EAE-BF5A-486C-A8C5-ECC9F3942E4B}">
                <a14:imgProps xmlns:a14="http://schemas.microsoft.com/office/drawing/2010/main">
                  <a14:imgLayer r:embed="rId7">
                    <a14:imgEffect>
                      <a14:backgroundRemoval t="35385" b="69231" l="6364" r="94091">
                        <a14:foregroundMark x1="28636" y1="43077" x2="28636" y2="43077"/>
                        <a14:foregroundMark x1="50909" y1="49231" x2="50909" y2="49231"/>
                        <a14:foregroundMark x1="55455" y1="49231" x2="55455" y2="49231"/>
                        <a14:foregroundMark x1="65909" y1="50769" x2="65909" y2="50769"/>
                        <a14:foregroundMark x1="75000" y1="51538" x2="75000" y2="51538"/>
                        <a14:foregroundMark x1="74545" y1="43077" x2="74545" y2="43077"/>
                        <a14:foregroundMark x1="16818" y1="47692" x2="16818" y2="47692"/>
                        <a14:foregroundMark x1="61364" y1="52308" x2="61364" y2="52308"/>
                        <a14:foregroundMark x1="85000" y1="53077" x2="85000" y2="53077"/>
                        <a14:foregroundMark x1="86364" y1="56923" x2="86364" y2="56923"/>
                        <a14:foregroundMark x1="22727" y1="58462" x2="22727" y2="58462"/>
                        <a14:foregroundMark x1="13636" y1="61538" x2="13636" y2="61538"/>
                        <a14:foregroundMark x1="37273" y1="53077" x2="37273" y2="53077"/>
                        <a14:foregroundMark x1="78182" y1="45385" x2="78182" y2="45385"/>
                        <a14:foregroundMark x1="90909" y1="46923" x2="90909" y2="46923"/>
                        <a14:backgroundMark x1="85000" y1="55385" x2="85000" y2="55385"/>
                      </a14:backgroundRemoval>
                    </a14:imgEffect>
                  </a14:imgLayer>
                </a14:imgProps>
              </a:ext>
              <a:ext uri="{28A0092B-C50C-407E-A947-70E740481C1C}">
                <a14:useLocalDpi xmlns:a14="http://schemas.microsoft.com/office/drawing/2010/main" val="0"/>
              </a:ext>
            </a:extLst>
          </a:blip>
          <a:srcRect t="29354" b="26148"/>
          <a:stretch/>
        </p:blipFill>
        <p:spPr>
          <a:xfrm>
            <a:off x="5901857" y="1681035"/>
            <a:ext cx="2794000" cy="734674"/>
          </a:xfrm>
          <a:prstGeom prst="rect">
            <a:avLst/>
          </a:prstGeom>
        </p:spPr>
      </p:pic>
    </p:spTree>
    <p:extLst>
      <p:ext uri="{BB962C8B-B14F-4D97-AF65-F5344CB8AC3E}">
        <p14:creationId xmlns:p14="http://schemas.microsoft.com/office/powerpoint/2010/main" val="28540942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Project Twitter</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092088538"/>
              </p:ext>
            </p:extLst>
          </p:nvPr>
        </p:nvGraphicFramePr>
        <p:xfrm>
          <a:off x="243841" y="129858"/>
          <a:ext cx="4734558" cy="743902"/>
        </p:xfrm>
        <a:graphic>
          <a:graphicData uri="http://schemas.openxmlformats.org/drawingml/2006/table">
            <a:tbl>
              <a:tblPr firstRow="1" bandRow="1">
                <a:tableStyleId>{10A1B5D5-9B99-4C35-A422-299274C87663}</a:tableStyleId>
              </a:tblPr>
              <a:tblGrid>
                <a:gridCol w="1578186"/>
                <a:gridCol w="1578186"/>
                <a:gridCol w="1578186"/>
              </a:tblGrid>
              <a:tr h="371951">
                <a:tc>
                  <a:txBody>
                    <a:bodyPr/>
                    <a:lstStyle/>
                    <a:p>
                      <a:r>
                        <a:rPr lang="en-US" dirty="0" smtClean="0"/>
                        <a:t>Tweets</a:t>
                      </a:r>
                      <a:endParaRPr lang="en-US" dirty="0"/>
                    </a:p>
                  </a:txBody>
                  <a:tcPr marL="44873" marR="44873"/>
                </a:tc>
                <a:tc>
                  <a:txBody>
                    <a:bodyPr/>
                    <a:lstStyle/>
                    <a:p>
                      <a:r>
                        <a:rPr lang="en-US" dirty="0" smtClean="0"/>
                        <a:t>Following</a:t>
                      </a:r>
                      <a:endParaRPr lang="en-US" dirty="0"/>
                    </a:p>
                  </a:txBody>
                  <a:tcPr marL="44873" marR="44873"/>
                </a:tc>
                <a:tc>
                  <a:txBody>
                    <a:bodyPr/>
                    <a:lstStyle/>
                    <a:p>
                      <a:r>
                        <a:rPr lang="en-US" dirty="0" smtClean="0"/>
                        <a:t>Followers</a:t>
                      </a:r>
                      <a:endParaRPr lang="en-US" dirty="0"/>
                    </a:p>
                  </a:txBody>
                  <a:tcPr marL="44873" marR="44873"/>
                </a:tc>
              </a:tr>
              <a:tr h="371951">
                <a:tc>
                  <a:txBody>
                    <a:bodyPr/>
                    <a:lstStyle/>
                    <a:p>
                      <a:r>
                        <a:rPr lang="en-US" dirty="0" smtClean="0"/>
                        <a:t>640</a:t>
                      </a:r>
                      <a:endParaRPr lang="en-US" dirty="0"/>
                    </a:p>
                  </a:txBody>
                  <a:tcPr marL="44873" marR="44873"/>
                </a:tc>
                <a:tc>
                  <a:txBody>
                    <a:bodyPr/>
                    <a:lstStyle/>
                    <a:p>
                      <a:r>
                        <a:rPr lang="en-US" dirty="0" smtClean="0"/>
                        <a:t>148</a:t>
                      </a:r>
                      <a:endParaRPr lang="en-US" dirty="0"/>
                    </a:p>
                  </a:txBody>
                  <a:tcPr marL="44873" marR="44873"/>
                </a:tc>
                <a:tc>
                  <a:txBody>
                    <a:bodyPr/>
                    <a:lstStyle/>
                    <a:p>
                      <a:r>
                        <a:rPr lang="en-US" dirty="0" smtClean="0"/>
                        <a:t>580</a:t>
                      </a:r>
                      <a:endParaRPr lang="en-US" dirty="0"/>
                    </a:p>
                  </a:txBody>
                  <a:tcPr marL="44873" marR="44873"/>
                </a:tc>
              </a:tr>
            </a:tbl>
          </a:graphicData>
        </a:graphic>
      </p:graphicFrame>
      <p:sp>
        <p:nvSpPr>
          <p:cNvPr id="6" name="Content Placeholder 5"/>
          <p:cNvSpPr>
            <a:spLocks noGrp="1"/>
          </p:cNvSpPr>
          <p:nvPr>
            <p:ph sz="half" idx="2"/>
          </p:nvPr>
        </p:nvSpPr>
        <p:spPr/>
        <p:txBody>
          <a:bodyPr>
            <a:normAutofit/>
          </a:bodyPr>
          <a:lstStyle/>
          <a:p>
            <a:r>
              <a:rPr lang="en-US" sz="2400" dirty="0" smtClean="0"/>
              <a:t>How does FOSSIL use Twitter?</a:t>
            </a:r>
          </a:p>
          <a:p>
            <a:pPr lvl="1"/>
            <a:r>
              <a:rPr lang="en-US" sz="2200" dirty="0" err="1" smtClean="0"/>
              <a:t>Retweeting</a:t>
            </a:r>
            <a:r>
              <a:rPr lang="en-US" sz="2200" dirty="0" smtClean="0"/>
              <a:t> important </a:t>
            </a:r>
            <a:r>
              <a:rPr lang="en-US" sz="2200" dirty="0" err="1" smtClean="0"/>
              <a:t>paleo</a:t>
            </a:r>
            <a:r>
              <a:rPr lang="en-US" sz="2200" dirty="0" smtClean="0"/>
              <a:t> news</a:t>
            </a:r>
          </a:p>
          <a:p>
            <a:pPr lvl="1"/>
            <a:r>
              <a:rPr lang="en-US" sz="2200" dirty="0" smtClean="0"/>
              <a:t>Informing followers of upcoming FOSSIL events</a:t>
            </a:r>
          </a:p>
          <a:p>
            <a:pPr lvl="1"/>
            <a:r>
              <a:rPr lang="en-US" sz="2200" dirty="0" smtClean="0"/>
              <a:t>Sharing photos &amp; interesting information learned at conferences, field trips, &amp; meetings</a:t>
            </a:r>
            <a:endParaRPr lang="en-US" sz="2200" dirty="0"/>
          </a:p>
        </p:txBody>
      </p:sp>
      <p:pic>
        <p:nvPicPr>
          <p:cNvPr id="7" name="Picture 6" descr="Screen Shot 2015-10-26 at 10.09.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21" y="890811"/>
            <a:ext cx="4765172" cy="4910549"/>
          </a:xfrm>
          <a:prstGeom prst="rect">
            <a:avLst/>
          </a:prstGeom>
        </p:spPr>
      </p:pic>
    </p:spTree>
    <p:extLst>
      <p:ext uri="{BB962C8B-B14F-4D97-AF65-F5344CB8AC3E}">
        <p14:creationId xmlns:p14="http://schemas.microsoft.com/office/powerpoint/2010/main" val="38817443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311575"/>
              </p:ext>
            </p:extLst>
          </p:nvPr>
        </p:nvGraphicFramePr>
        <p:xfrm>
          <a:off x="163564" y="683154"/>
          <a:ext cx="8899156" cy="5146792"/>
        </p:xfrm>
        <a:graphic>
          <a:graphicData uri="http://schemas.openxmlformats.org/drawingml/2006/table">
            <a:tbl>
              <a:tblPr firstRow="1" bandRow="1">
                <a:tableStyleId>{10A1B5D5-9B99-4C35-A422-299274C87663}</a:tableStyleId>
              </a:tblPr>
              <a:tblGrid>
                <a:gridCol w="4180527"/>
                <a:gridCol w="4718629"/>
              </a:tblGrid>
              <a:tr h="663910">
                <a:tc gridSpan="2">
                  <a:txBody>
                    <a:bodyPr/>
                    <a:lstStyle/>
                    <a:p>
                      <a:r>
                        <a:rPr lang="en-US" sz="3600" dirty="0" smtClean="0"/>
                        <a:t>Levels</a:t>
                      </a:r>
                      <a:r>
                        <a:rPr lang="en-US" sz="3600" baseline="0" dirty="0" smtClean="0"/>
                        <a:t> of Engagement</a:t>
                      </a:r>
                      <a:endParaRPr lang="en-US" sz="3600" dirty="0"/>
                    </a:p>
                  </a:txBody>
                  <a:tcPr/>
                </a:tc>
                <a:tc hMerge="1">
                  <a:txBody>
                    <a:bodyPr/>
                    <a:lstStyle/>
                    <a:p>
                      <a:endParaRPr lang="en-US" sz="4000" dirty="0"/>
                    </a:p>
                  </a:txBody>
                  <a:tcPr/>
                </a:tc>
              </a:tr>
              <a:tr h="794802">
                <a:tc>
                  <a:txBody>
                    <a:bodyPr/>
                    <a:lstStyle/>
                    <a:p>
                      <a:pPr algn="l"/>
                      <a:r>
                        <a:rPr lang="en-US" sz="3200" dirty="0" smtClean="0"/>
                        <a:t>1.</a:t>
                      </a:r>
                      <a:r>
                        <a:rPr lang="en-US" sz="3200" baseline="0" dirty="0" smtClean="0"/>
                        <a:t> No Interaction</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User scrolls past post</a:t>
                      </a:r>
                    </a:p>
                  </a:txBody>
                  <a:tcPr/>
                </a:tc>
              </a:tr>
              <a:tr h="814455">
                <a:tc>
                  <a:txBody>
                    <a:bodyPr/>
                    <a:lstStyle/>
                    <a:p>
                      <a:pPr algn="l"/>
                      <a:r>
                        <a:rPr lang="en-US" sz="3200" dirty="0" smtClean="0"/>
                        <a:t>2. Favoriting</a:t>
                      </a:r>
                      <a:r>
                        <a:rPr lang="en-US" sz="3200" baseline="0" dirty="0" smtClean="0"/>
                        <a:t> a message</a:t>
                      </a:r>
                      <a:endParaRPr lang="en-US" sz="3200" dirty="0"/>
                    </a:p>
                  </a:txBody>
                  <a:tcPr/>
                </a:tc>
                <a:tc>
                  <a:txBody>
                    <a:bodyPr/>
                    <a:lstStyle/>
                    <a:p>
                      <a:pPr algn="l"/>
                      <a:r>
                        <a:rPr lang="en-US" sz="3200" dirty="0" smtClean="0"/>
                        <a:t>Indication of interest in content</a:t>
                      </a:r>
                      <a:endParaRPr lang="en-US" sz="3200" dirty="0"/>
                    </a:p>
                  </a:txBody>
                  <a:tcPr/>
                </a:tc>
              </a:tr>
              <a:tr h="965266">
                <a:tc>
                  <a:txBody>
                    <a:bodyPr/>
                    <a:lstStyle/>
                    <a:p>
                      <a:pPr algn="l"/>
                      <a:r>
                        <a:rPr lang="en-US" sz="3200" dirty="0" smtClean="0"/>
                        <a:t>3. </a:t>
                      </a:r>
                      <a:r>
                        <a:rPr lang="en-US" sz="3200" dirty="0" err="1" smtClean="0"/>
                        <a:t>Retweeting</a:t>
                      </a:r>
                      <a:r>
                        <a:rPr lang="en-US" sz="3200" dirty="0" smtClean="0"/>
                        <a:t> a message</a:t>
                      </a:r>
                      <a:endParaRPr lang="en-US" sz="3200" dirty="0"/>
                    </a:p>
                  </a:txBody>
                  <a:tcPr/>
                </a:tc>
                <a:tc>
                  <a:txBody>
                    <a:bodyPr/>
                    <a:lstStyle/>
                    <a:p>
                      <a:pPr algn="l"/>
                      <a:r>
                        <a:rPr lang="en-US" sz="3200" dirty="0" smtClean="0"/>
                        <a:t>Wanting</a:t>
                      </a:r>
                      <a:r>
                        <a:rPr lang="en-US" sz="3200" baseline="0" dirty="0" smtClean="0"/>
                        <a:t> a post to show up in own Twitter feed</a:t>
                      </a:r>
                      <a:endParaRPr lang="en-US" sz="3200" dirty="0"/>
                    </a:p>
                  </a:txBody>
                  <a:tcPr/>
                </a:tc>
              </a:tr>
              <a:tr h="1406531">
                <a:tc>
                  <a:txBody>
                    <a:bodyPr/>
                    <a:lstStyle/>
                    <a:p>
                      <a:pPr algn="l"/>
                      <a:r>
                        <a:rPr lang="en-US" sz="3200" dirty="0" smtClean="0"/>
                        <a:t>4. </a:t>
                      </a:r>
                      <a:r>
                        <a:rPr lang="en-US" sz="3200" dirty="0" err="1" smtClean="0"/>
                        <a:t>Retweeting</a:t>
                      </a:r>
                      <a:r>
                        <a:rPr lang="en-US" sz="3200" baseline="0" dirty="0" smtClean="0"/>
                        <a:t> a message &amp; adding own commentary </a:t>
                      </a:r>
                      <a:endParaRPr lang="en-US" sz="3200" dirty="0"/>
                    </a:p>
                  </a:txBody>
                  <a:tcPr/>
                </a:tc>
                <a:tc>
                  <a:txBody>
                    <a:bodyPr/>
                    <a:lstStyle/>
                    <a:p>
                      <a:pPr algn="l"/>
                      <a:r>
                        <a:rPr lang="en-US" sz="3200" dirty="0" smtClean="0"/>
                        <a:t>Post appears in own feed with person’s thoughts</a:t>
                      </a:r>
                      <a:endParaRPr lang="en-US" sz="3200" dirty="0"/>
                    </a:p>
                  </a:txBody>
                  <a:tcPr/>
                </a:tc>
              </a:tr>
            </a:tbl>
          </a:graphicData>
        </a:graphic>
      </p:graphicFrame>
      <p:sp>
        <p:nvSpPr>
          <p:cNvPr id="5" name="Title 1"/>
          <p:cNvSpPr txBox="1">
            <a:spLocks/>
          </p:cNvSpPr>
          <p:nvPr/>
        </p:nvSpPr>
        <p:spPr>
          <a:xfrm>
            <a:off x="2867197" y="17058"/>
            <a:ext cx="6257489" cy="5109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accent6"/>
                </a:solidFill>
                <a:latin typeface="+mj-lt"/>
                <a:ea typeface="+mj-ea"/>
                <a:cs typeface="+mj-cs"/>
              </a:defRPr>
            </a:lvl1pPr>
          </a:lstStyle>
          <a:p>
            <a:r>
              <a:rPr lang="en-US" sz="2400" dirty="0" smtClean="0"/>
              <a:t>How FOSSIL defines “Engagement” for Twitter</a:t>
            </a:r>
            <a:endParaRPr lang="en-US" sz="2400" dirty="0"/>
          </a:p>
        </p:txBody>
      </p:sp>
    </p:spTree>
    <p:extLst>
      <p:ext uri="{BB962C8B-B14F-4D97-AF65-F5344CB8AC3E}">
        <p14:creationId xmlns:p14="http://schemas.microsoft.com/office/powerpoint/2010/main" val="1211959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2068" y="210098"/>
            <a:ext cx="5801932" cy="510973"/>
          </a:xfrm>
        </p:spPr>
        <p:txBody>
          <a:bodyPr/>
          <a:lstStyle/>
          <a:p>
            <a:r>
              <a:rPr lang="en-US" sz="2800" dirty="0"/>
              <a:t>FOSSIL Project Facebook</a:t>
            </a:r>
            <a:br>
              <a:rPr lang="en-US" sz="2800" dirty="0"/>
            </a:br>
            <a:endParaRPr lang="en-US" sz="2800" dirty="0"/>
          </a:p>
        </p:txBody>
      </p:sp>
      <p:sp>
        <p:nvSpPr>
          <p:cNvPr id="7" name="Text Placeholder 6"/>
          <p:cNvSpPr>
            <a:spLocks noGrp="1"/>
          </p:cNvSpPr>
          <p:nvPr>
            <p:ph type="body" sz="half" idx="4294967295"/>
          </p:nvPr>
        </p:nvSpPr>
        <p:spPr>
          <a:xfrm>
            <a:off x="270193" y="833120"/>
            <a:ext cx="8497887" cy="1803400"/>
          </a:xfrm>
        </p:spPr>
        <p:txBody>
          <a:bodyPr>
            <a:normAutofit fontScale="85000" lnSpcReduction="20000"/>
          </a:bodyPr>
          <a:lstStyle/>
          <a:p>
            <a:r>
              <a:rPr lang="en-US" sz="1800" dirty="0" smtClean="0"/>
              <a:t>2,113 likes as of October 2015</a:t>
            </a:r>
          </a:p>
          <a:p>
            <a:r>
              <a:rPr lang="en-US" sz="1800" dirty="0" smtClean="0"/>
              <a:t>How does FOSSIL use Facebook?</a:t>
            </a:r>
          </a:p>
          <a:p>
            <a:pPr marL="742950" lvl="1" indent="-285750">
              <a:buFont typeface="Arial"/>
              <a:buChar char="•"/>
            </a:pPr>
            <a:r>
              <a:rPr lang="en-US" sz="1600" dirty="0" smtClean="0"/>
              <a:t>Creating novel content which informs likers </a:t>
            </a:r>
            <a:r>
              <a:rPr lang="en-US" sz="1600" dirty="0"/>
              <a:t>of upcoming FOSSIL events</a:t>
            </a:r>
          </a:p>
          <a:p>
            <a:pPr marL="742950" lvl="1" indent="-285750">
              <a:buFont typeface="Arial"/>
              <a:buChar char="•"/>
            </a:pPr>
            <a:r>
              <a:rPr lang="en-US" sz="1600" dirty="0"/>
              <a:t>Sharing photos &amp; interesting information learned at conferences, field trips, &amp; </a:t>
            </a:r>
            <a:r>
              <a:rPr lang="en-US" sz="1600" dirty="0" smtClean="0"/>
              <a:t>meetings</a:t>
            </a:r>
          </a:p>
          <a:p>
            <a:pPr marL="742950" lvl="1" indent="-285750">
              <a:buFont typeface="Arial"/>
              <a:buChar char="•"/>
            </a:pPr>
            <a:r>
              <a:rPr lang="en-US" sz="1600" dirty="0" smtClean="0"/>
              <a:t>Posting paleontological news stories featuring amateur or professional paleontologists</a:t>
            </a:r>
          </a:p>
          <a:p>
            <a:pPr marL="742950" lvl="1" indent="-285750">
              <a:buFont typeface="Arial"/>
              <a:buChar char="•"/>
            </a:pPr>
            <a:r>
              <a:rPr lang="en-US" sz="1600" dirty="0" smtClean="0"/>
              <a:t>Posting resources for k-12 teachers, such as links to websites with lesson plans</a:t>
            </a:r>
          </a:p>
          <a:p>
            <a:pPr lvl="1"/>
            <a:endParaRPr lang="en-US" dirty="0"/>
          </a:p>
          <a:p>
            <a:pPr marL="0" indent="0">
              <a:buNone/>
            </a:pPr>
            <a:endParaRPr lang="en-US" dirty="0" smtClean="0"/>
          </a:p>
          <a:p>
            <a:endParaRPr lang="en-US" dirty="0"/>
          </a:p>
        </p:txBody>
      </p:sp>
      <p:pic>
        <p:nvPicPr>
          <p:cNvPr id="5" name="Content Placeholder 4" descr="Screen Shot 2015-10-26 at 10.16.19 AM.png"/>
          <p:cNvPicPr>
            <a:picLocks noGrp="1" noChangeAspect="1"/>
          </p:cNvPicPr>
          <p:nvPr>
            <p:ph idx="1"/>
          </p:nvPr>
        </p:nvPicPr>
        <p:blipFill>
          <a:blip r:embed="rId2">
            <a:extLst>
              <a:ext uri="{28A0092B-C50C-407E-A947-70E740481C1C}">
                <a14:useLocalDpi xmlns:a14="http://schemas.microsoft.com/office/drawing/2010/main" val="0"/>
              </a:ext>
            </a:extLst>
          </a:blip>
          <a:srcRect t="-41095" b="-41095"/>
          <a:stretch>
            <a:fillRect/>
          </a:stretch>
        </p:blipFill>
        <p:spPr/>
      </p:pic>
    </p:spTree>
    <p:extLst>
      <p:ext uri="{BB962C8B-B14F-4D97-AF65-F5344CB8AC3E}">
        <p14:creationId xmlns:p14="http://schemas.microsoft.com/office/powerpoint/2010/main" val="3114896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97" y="17058"/>
            <a:ext cx="6257489" cy="510973"/>
          </a:xfrm>
        </p:spPr>
        <p:txBody>
          <a:bodyPr/>
          <a:lstStyle/>
          <a:p>
            <a:r>
              <a:rPr lang="en-US" sz="2400" dirty="0" smtClean="0"/>
              <a:t>How FOSSIL defines “Engagement” for Facebook</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242797878"/>
              </p:ext>
            </p:extLst>
          </p:nvPr>
        </p:nvGraphicFramePr>
        <p:xfrm>
          <a:off x="130063" y="692129"/>
          <a:ext cx="8780256" cy="5099072"/>
        </p:xfrm>
        <a:graphic>
          <a:graphicData uri="http://schemas.openxmlformats.org/drawingml/2006/table">
            <a:tbl>
              <a:tblPr firstRow="1" bandRow="1">
                <a:tableStyleId>{10A1B5D5-9B99-4C35-A422-299274C87663}</a:tableStyleId>
              </a:tblPr>
              <a:tblGrid>
                <a:gridCol w="4390128"/>
                <a:gridCol w="4390128"/>
              </a:tblGrid>
              <a:tr h="636760">
                <a:tc gridSpan="2">
                  <a:txBody>
                    <a:bodyPr/>
                    <a:lstStyle/>
                    <a:p>
                      <a:r>
                        <a:rPr lang="en-US" sz="3200" dirty="0" smtClean="0"/>
                        <a:t>Levels of Engagement</a:t>
                      </a:r>
                      <a:endParaRPr lang="en-US" sz="3200" dirty="0"/>
                    </a:p>
                  </a:txBody>
                  <a:tcPr/>
                </a:tc>
                <a:tc hMerge="1">
                  <a:txBody>
                    <a:bodyPr/>
                    <a:lstStyle/>
                    <a:p>
                      <a:endParaRPr lang="en-US" sz="2800" dirty="0"/>
                    </a:p>
                  </a:txBody>
                  <a:tcPr/>
                </a:tc>
              </a:tr>
              <a:tr h="1115578">
                <a:tc>
                  <a:txBody>
                    <a:bodyPr/>
                    <a:lstStyle/>
                    <a:p>
                      <a:r>
                        <a:rPr lang="en-US" sz="2800" dirty="0" smtClean="0"/>
                        <a:t>1. No Interaction</a:t>
                      </a:r>
                      <a:endParaRPr lang="en-US" sz="2800" dirty="0"/>
                    </a:p>
                  </a:txBody>
                  <a:tcPr/>
                </a:tc>
                <a:tc>
                  <a:txBody>
                    <a:bodyPr/>
                    <a:lstStyle/>
                    <a:p>
                      <a:r>
                        <a:rPr lang="en-US" sz="2800" dirty="0" smtClean="0"/>
                        <a:t>User scrolls past post</a:t>
                      </a:r>
                      <a:endParaRPr lang="en-US" sz="2800" dirty="0"/>
                    </a:p>
                  </a:txBody>
                  <a:tcPr/>
                </a:tc>
              </a:tr>
              <a:tr h="1115578">
                <a:tc>
                  <a:txBody>
                    <a:bodyPr/>
                    <a:lstStyle/>
                    <a:p>
                      <a:r>
                        <a:rPr lang="en-US" sz="2800" dirty="0" smtClean="0"/>
                        <a:t>2. Liking a</a:t>
                      </a:r>
                      <a:r>
                        <a:rPr lang="en-US" sz="2800" baseline="0" dirty="0" smtClean="0"/>
                        <a:t> post</a:t>
                      </a:r>
                      <a:endParaRPr lang="en-US" sz="2800" dirty="0"/>
                    </a:p>
                  </a:txBody>
                  <a:tcPr/>
                </a:tc>
                <a:tc>
                  <a:txBody>
                    <a:bodyPr/>
                    <a:lstStyle/>
                    <a:p>
                      <a:r>
                        <a:rPr lang="en-US" sz="2800" dirty="0" smtClean="0"/>
                        <a:t>User clicks “like” </a:t>
                      </a:r>
                      <a:endParaRPr lang="en-US" sz="2800" dirty="0"/>
                    </a:p>
                  </a:txBody>
                  <a:tcPr/>
                </a:tc>
              </a:tr>
              <a:tr h="1115578">
                <a:tc>
                  <a:txBody>
                    <a:bodyPr/>
                    <a:lstStyle/>
                    <a:p>
                      <a:r>
                        <a:rPr lang="en-US" sz="2800" dirty="0" smtClean="0"/>
                        <a:t>3. Sharing a post</a:t>
                      </a:r>
                      <a:endParaRPr lang="en-US" sz="2800" dirty="0"/>
                    </a:p>
                  </a:txBody>
                  <a:tcPr/>
                </a:tc>
                <a:tc>
                  <a:txBody>
                    <a:bodyPr/>
                    <a:lstStyle/>
                    <a:p>
                      <a:r>
                        <a:rPr lang="en-US" sz="2800" dirty="0" smtClean="0"/>
                        <a:t>User</a:t>
                      </a:r>
                      <a:r>
                        <a:rPr lang="en-US" sz="2800" baseline="0" dirty="0" smtClean="0"/>
                        <a:t> includes post on own or another’s timeline</a:t>
                      </a:r>
                      <a:endParaRPr lang="en-US" sz="2800" dirty="0"/>
                    </a:p>
                  </a:txBody>
                  <a:tcPr/>
                </a:tc>
              </a:tr>
              <a:tr h="1115578">
                <a:tc>
                  <a:txBody>
                    <a:bodyPr/>
                    <a:lstStyle/>
                    <a:p>
                      <a:r>
                        <a:rPr lang="en-US" sz="2800" dirty="0" smtClean="0"/>
                        <a:t>4. Commenting</a:t>
                      </a:r>
                      <a:r>
                        <a:rPr lang="en-US" sz="2800" baseline="0" dirty="0" smtClean="0"/>
                        <a:t> on a post</a:t>
                      </a:r>
                      <a:endParaRPr lang="en-US" sz="2800" dirty="0"/>
                    </a:p>
                  </a:txBody>
                  <a:tcPr/>
                </a:tc>
                <a:tc>
                  <a:txBody>
                    <a:bodyPr/>
                    <a:lstStyle/>
                    <a:p>
                      <a:r>
                        <a:rPr lang="en-US" sz="2800" dirty="0" smtClean="0"/>
                        <a:t>User adds own</a:t>
                      </a:r>
                      <a:r>
                        <a:rPr lang="en-US" sz="2800" baseline="0" dirty="0" smtClean="0"/>
                        <a:t> thoughts to a post</a:t>
                      </a:r>
                      <a:endParaRPr lang="en-US" sz="2800" dirty="0"/>
                    </a:p>
                  </a:txBody>
                  <a:tcPr/>
                </a:tc>
              </a:tr>
            </a:tbl>
          </a:graphicData>
        </a:graphic>
      </p:graphicFrame>
    </p:spTree>
    <p:extLst>
      <p:ext uri="{BB962C8B-B14F-4D97-AF65-F5344CB8AC3E}">
        <p14:creationId xmlns:p14="http://schemas.microsoft.com/office/powerpoint/2010/main" val="42502000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560" y="17058"/>
            <a:ext cx="6676126" cy="510973"/>
          </a:xfrm>
        </p:spPr>
        <p:txBody>
          <a:bodyPr/>
          <a:lstStyle/>
          <a:p>
            <a:r>
              <a:rPr lang="en-US" sz="2800" dirty="0" smtClean="0"/>
              <a:t>Findings: Levels of Engagement on Facebook</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50928847"/>
              </p:ext>
            </p:extLst>
          </p:nvPr>
        </p:nvGraphicFramePr>
        <p:xfrm>
          <a:off x="284012" y="757172"/>
          <a:ext cx="8500385" cy="5006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95094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myFOSSIL">
      <a:dk1>
        <a:srgbClr val="E36C09"/>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myFOSSIL">
      <a:dk1>
        <a:srgbClr val="E36C09"/>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MyFossil_Presentation_4-3.potx</Template>
  <TotalTime>1156</TotalTime>
  <Words>1293</Words>
  <Application>Microsoft Macintosh PowerPoint</Application>
  <PresentationFormat>On-screen Show (4:3)</PresentationFormat>
  <Paragraphs>130</Paragraphs>
  <Slides>14</Slides>
  <Notes>5</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1_Custom Design</vt:lpstr>
      <vt:lpstr>Custom Design</vt:lpstr>
      <vt:lpstr>Exploring Social Media as a Research Tool for Measuring Engagement in a Paleontological Community of Practice </vt:lpstr>
      <vt:lpstr>Theoretical Framework</vt:lpstr>
      <vt:lpstr>Research Question</vt:lpstr>
      <vt:lpstr>Social Media Tools</vt:lpstr>
      <vt:lpstr>FOSSIL Project Twitter</vt:lpstr>
      <vt:lpstr>PowerPoint Presentation</vt:lpstr>
      <vt:lpstr>FOSSIL Project Facebook </vt:lpstr>
      <vt:lpstr>How FOSSIL defines “Engagement” for Facebook</vt:lpstr>
      <vt:lpstr>Findings: Levels of Engagement on Facebook</vt:lpstr>
      <vt:lpstr>Findings: Different Post Types on Facebook</vt:lpstr>
      <vt:lpstr>Most Engaged with: News Post</vt:lpstr>
      <vt:lpstr>Findings: Summary</vt:lpstr>
      <vt:lpstr>Further Research </vt:lpstr>
      <vt:lpstr>Join us in social paleontology!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Lisa Lundgren</cp:lastModifiedBy>
  <cp:revision>30</cp:revision>
  <dcterms:created xsi:type="dcterms:W3CDTF">2015-04-09T13:00:34Z</dcterms:created>
  <dcterms:modified xsi:type="dcterms:W3CDTF">2015-11-02T23:19:59Z</dcterms:modified>
</cp:coreProperties>
</file>