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6858000" cx="9144000"/>
  <p:notesSz cx="6858000" cy="9144000"/>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x="0" y="0"/>
          <a:ext cx="0" cy="0"/>
          <a:chOff x="0" y="0"/>
          <a:chExt cx="0" cy="0"/>
        </a:xfrm>
      </p:grpSpPr>
      <p:sp>
        <p:nvSpPr>
          <p:cNvPr id="2" name="Shape 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 name="Shape 3"/>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 name="Shape 36"/>
        <p:cNvGrpSpPr/>
        <p:nvPr/>
      </p:nvGrpSpPr>
      <p:grpSpPr>
        <a:xfrm>
          <a:off x="0" y="0"/>
          <a:ext cx="0" cy="0"/>
          <a:chOff x="0" y="0"/>
          <a:chExt cx="0" cy="0"/>
        </a:xfrm>
      </p:grpSpPr>
      <p:sp>
        <p:nvSpPr>
          <p:cNvPr id="37" name="Shape 3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8" name="Shape 3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2" name="Shape 92"/>
        <p:cNvGrpSpPr/>
        <p:nvPr/>
      </p:nvGrpSpPr>
      <p:grpSpPr>
        <a:xfrm>
          <a:off x="0" y="0"/>
          <a:ext cx="0" cy="0"/>
          <a:chOff x="0" y="0"/>
          <a:chExt cx="0" cy="0"/>
        </a:xfrm>
      </p:grpSpPr>
      <p:sp>
        <p:nvSpPr>
          <p:cNvPr id="93" name="Shape 93"/>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4" name="Shape 9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0" name="Shape 100"/>
        <p:cNvGrpSpPr/>
        <p:nvPr/>
      </p:nvGrpSpPr>
      <p:grpSpPr>
        <a:xfrm>
          <a:off x="0" y="0"/>
          <a:ext cx="0" cy="0"/>
          <a:chOff x="0" y="0"/>
          <a:chExt cx="0" cy="0"/>
        </a:xfrm>
      </p:grpSpPr>
      <p:sp>
        <p:nvSpPr>
          <p:cNvPr id="101" name="Shape 101"/>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2" name="Shape 10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7" name="Shape 107"/>
        <p:cNvGrpSpPr/>
        <p:nvPr/>
      </p:nvGrpSpPr>
      <p:grpSpPr>
        <a:xfrm>
          <a:off x="0" y="0"/>
          <a:ext cx="0" cy="0"/>
          <a:chOff x="0" y="0"/>
          <a:chExt cx="0" cy="0"/>
        </a:xfrm>
      </p:grpSpPr>
      <p:sp>
        <p:nvSpPr>
          <p:cNvPr id="108" name="Shape 108"/>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9" name="Shape 10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3" name="Shape 113"/>
        <p:cNvGrpSpPr/>
        <p:nvPr/>
      </p:nvGrpSpPr>
      <p:grpSpPr>
        <a:xfrm>
          <a:off x="0" y="0"/>
          <a:ext cx="0" cy="0"/>
          <a:chOff x="0" y="0"/>
          <a:chExt cx="0" cy="0"/>
        </a:xfrm>
      </p:grpSpPr>
      <p:sp>
        <p:nvSpPr>
          <p:cNvPr id="114" name="Shape 11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5" name="Shape 11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9" name="Shape 119"/>
        <p:cNvGrpSpPr/>
        <p:nvPr/>
      </p:nvGrpSpPr>
      <p:grpSpPr>
        <a:xfrm>
          <a:off x="0" y="0"/>
          <a:ext cx="0" cy="0"/>
          <a:chOff x="0" y="0"/>
          <a:chExt cx="0" cy="0"/>
        </a:xfrm>
      </p:grpSpPr>
      <p:sp>
        <p:nvSpPr>
          <p:cNvPr id="120" name="Shape 120"/>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1" name="Shape 12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8" name="Shape 128"/>
        <p:cNvGrpSpPr/>
        <p:nvPr/>
      </p:nvGrpSpPr>
      <p:grpSpPr>
        <a:xfrm>
          <a:off x="0" y="0"/>
          <a:ext cx="0" cy="0"/>
          <a:chOff x="0" y="0"/>
          <a:chExt cx="0" cy="0"/>
        </a:xfrm>
      </p:grpSpPr>
      <p:sp>
        <p:nvSpPr>
          <p:cNvPr id="129" name="Shape 129"/>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0" name="Shape 13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4" name="Shape 134"/>
        <p:cNvGrpSpPr/>
        <p:nvPr/>
      </p:nvGrpSpPr>
      <p:grpSpPr>
        <a:xfrm>
          <a:off x="0" y="0"/>
          <a:ext cx="0" cy="0"/>
          <a:chOff x="0" y="0"/>
          <a:chExt cx="0" cy="0"/>
        </a:xfrm>
      </p:grpSpPr>
      <p:sp>
        <p:nvSpPr>
          <p:cNvPr id="135" name="Shape 135"/>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6" name="Shape 13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2" name="Shape 142"/>
        <p:cNvGrpSpPr/>
        <p:nvPr/>
      </p:nvGrpSpPr>
      <p:grpSpPr>
        <a:xfrm>
          <a:off x="0" y="0"/>
          <a:ext cx="0" cy="0"/>
          <a:chOff x="0" y="0"/>
          <a:chExt cx="0" cy="0"/>
        </a:xfrm>
      </p:grpSpPr>
      <p:sp>
        <p:nvSpPr>
          <p:cNvPr id="143" name="Shape 143"/>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4" name="Shape 14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5" name="Shape 155"/>
        <p:cNvGrpSpPr/>
        <p:nvPr/>
      </p:nvGrpSpPr>
      <p:grpSpPr>
        <a:xfrm>
          <a:off x="0" y="0"/>
          <a:ext cx="0" cy="0"/>
          <a:chOff x="0" y="0"/>
          <a:chExt cx="0" cy="0"/>
        </a:xfrm>
      </p:grpSpPr>
      <p:sp>
        <p:nvSpPr>
          <p:cNvPr id="156" name="Shape 156"/>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7" name="Shape 15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1" name="Shape 161"/>
        <p:cNvGrpSpPr/>
        <p:nvPr/>
      </p:nvGrpSpPr>
      <p:grpSpPr>
        <a:xfrm>
          <a:off x="0" y="0"/>
          <a:ext cx="0" cy="0"/>
          <a:chOff x="0" y="0"/>
          <a:chExt cx="0" cy="0"/>
        </a:xfrm>
      </p:grpSpPr>
      <p:sp>
        <p:nvSpPr>
          <p:cNvPr id="162" name="Shape 162"/>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3" name="Shape 16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 name="Shape 44"/>
        <p:cNvGrpSpPr/>
        <p:nvPr/>
      </p:nvGrpSpPr>
      <p:grpSpPr>
        <a:xfrm>
          <a:off x="0" y="0"/>
          <a:ext cx="0" cy="0"/>
          <a:chOff x="0" y="0"/>
          <a:chExt cx="0" cy="0"/>
        </a:xfrm>
      </p:grpSpPr>
      <p:sp>
        <p:nvSpPr>
          <p:cNvPr id="45" name="Shape 45"/>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6" name="Shape 4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7" name="Shape 167"/>
        <p:cNvGrpSpPr/>
        <p:nvPr/>
      </p:nvGrpSpPr>
      <p:grpSpPr>
        <a:xfrm>
          <a:off x="0" y="0"/>
          <a:ext cx="0" cy="0"/>
          <a:chOff x="0" y="0"/>
          <a:chExt cx="0" cy="0"/>
        </a:xfrm>
      </p:grpSpPr>
      <p:sp>
        <p:nvSpPr>
          <p:cNvPr id="168" name="Shape 168"/>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9" name="Shape 16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3" name="Shape 173"/>
        <p:cNvGrpSpPr/>
        <p:nvPr/>
      </p:nvGrpSpPr>
      <p:grpSpPr>
        <a:xfrm>
          <a:off x="0" y="0"/>
          <a:ext cx="0" cy="0"/>
          <a:chOff x="0" y="0"/>
          <a:chExt cx="0" cy="0"/>
        </a:xfrm>
      </p:grpSpPr>
      <p:sp>
        <p:nvSpPr>
          <p:cNvPr id="174" name="Shape 174"/>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75" name="Shape 17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9" name="Shape 179"/>
        <p:cNvGrpSpPr/>
        <p:nvPr/>
      </p:nvGrpSpPr>
      <p:grpSpPr>
        <a:xfrm>
          <a:off x="0" y="0"/>
          <a:ext cx="0" cy="0"/>
          <a:chOff x="0" y="0"/>
          <a:chExt cx="0" cy="0"/>
        </a:xfrm>
      </p:grpSpPr>
      <p:sp>
        <p:nvSpPr>
          <p:cNvPr id="180" name="Shape 180"/>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1" name="Shape 18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4" name="Shape 184"/>
        <p:cNvGrpSpPr/>
        <p:nvPr/>
      </p:nvGrpSpPr>
      <p:grpSpPr>
        <a:xfrm>
          <a:off x="0" y="0"/>
          <a:ext cx="0" cy="0"/>
          <a:chOff x="0" y="0"/>
          <a:chExt cx="0" cy="0"/>
        </a:xfrm>
      </p:grpSpPr>
      <p:sp>
        <p:nvSpPr>
          <p:cNvPr id="185" name="Shape 185"/>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6" name="Shape 18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1" name="Shape 191"/>
        <p:cNvGrpSpPr/>
        <p:nvPr/>
      </p:nvGrpSpPr>
      <p:grpSpPr>
        <a:xfrm>
          <a:off x="0" y="0"/>
          <a:ext cx="0" cy="0"/>
          <a:chOff x="0" y="0"/>
          <a:chExt cx="0" cy="0"/>
        </a:xfrm>
      </p:grpSpPr>
      <p:sp>
        <p:nvSpPr>
          <p:cNvPr id="192" name="Shape 192"/>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3" name="Shape 19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 name="Shape 52"/>
        <p:cNvGrpSpPr/>
        <p:nvPr/>
      </p:nvGrpSpPr>
      <p:grpSpPr>
        <a:xfrm>
          <a:off x="0" y="0"/>
          <a:ext cx="0" cy="0"/>
          <a:chOff x="0" y="0"/>
          <a:chExt cx="0" cy="0"/>
        </a:xfrm>
      </p:grpSpPr>
      <p:sp>
        <p:nvSpPr>
          <p:cNvPr id="53" name="Shape 5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4" name="Shape 5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 name="Shape 58"/>
        <p:cNvGrpSpPr/>
        <p:nvPr/>
      </p:nvGrpSpPr>
      <p:grpSpPr>
        <a:xfrm>
          <a:off x="0" y="0"/>
          <a:ext cx="0" cy="0"/>
          <a:chOff x="0" y="0"/>
          <a:chExt cx="0" cy="0"/>
        </a:xfrm>
      </p:grpSpPr>
      <p:sp>
        <p:nvSpPr>
          <p:cNvPr id="59" name="Shape 59"/>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0" name="Shape 6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4" name="Shape 64"/>
        <p:cNvGrpSpPr/>
        <p:nvPr/>
      </p:nvGrpSpPr>
      <p:grpSpPr>
        <a:xfrm>
          <a:off x="0" y="0"/>
          <a:ext cx="0" cy="0"/>
          <a:chOff x="0" y="0"/>
          <a:chExt cx="0" cy="0"/>
        </a:xfrm>
      </p:grpSpPr>
      <p:sp>
        <p:nvSpPr>
          <p:cNvPr id="65" name="Shape 65"/>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6" name="Shape 6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9" name="Shape 69"/>
        <p:cNvGrpSpPr/>
        <p:nvPr/>
      </p:nvGrpSpPr>
      <p:grpSpPr>
        <a:xfrm>
          <a:off x="0" y="0"/>
          <a:ext cx="0" cy="0"/>
          <a:chOff x="0" y="0"/>
          <a:chExt cx="0" cy="0"/>
        </a:xfrm>
      </p:grpSpPr>
      <p:sp>
        <p:nvSpPr>
          <p:cNvPr id="70" name="Shape 70"/>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1" name="Shape 7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5" name="Shape 75"/>
        <p:cNvGrpSpPr/>
        <p:nvPr/>
      </p:nvGrpSpPr>
      <p:grpSpPr>
        <a:xfrm>
          <a:off x="0" y="0"/>
          <a:ext cx="0" cy="0"/>
          <a:chOff x="0" y="0"/>
          <a:chExt cx="0" cy="0"/>
        </a:xfrm>
      </p:grpSpPr>
      <p:sp>
        <p:nvSpPr>
          <p:cNvPr id="76" name="Shape 76"/>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7" name="Shape 7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0" name="Shape 80"/>
        <p:cNvGrpSpPr/>
        <p:nvPr/>
      </p:nvGrpSpPr>
      <p:grpSpPr>
        <a:xfrm>
          <a:off x="0" y="0"/>
          <a:ext cx="0" cy="0"/>
          <a:chOff x="0" y="0"/>
          <a:chExt cx="0" cy="0"/>
        </a:xfrm>
      </p:grpSpPr>
      <p:sp>
        <p:nvSpPr>
          <p:cNvPr id="81" name="Shape 81"/>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2" name="Shape 8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5" name="Shape 85"/>
        <p:cNvGrpSpPr/>
        <p:nvPr/>
      </p:nvGrpSpPr>
      <p:grpSpPr>
        <a:xfrm>
          <a:off x="0" y="0"/>
          <a:ext cx="0" cy="0"/>
          <a:chOff x="0" y="0"/>
          <a:chExt cx="0" cy="0"/>
        </a:xfrm>
      </p:grpSpPr>
      <p:sp>
        <p:nvSpPr>
          <p:cNvPr id="86" name="Shape 86"/>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7" name="Shape 8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8" name="Shape 8"/>
        <p:cNvGrpSpPr/>
        <p:nvPr/>
      </p:nvGrpSpPr>
      <p:grpSpPr>
        <a:xfrm>
          <a:off x="0" y="0"/>
          <a:ext cx="0" cy="0"/>
          <a:chOff x="0" y="0"/>
          <a:chExt cx="0" cy="0"/>
        </a:xfrm>
      </p:grpSpPr>
      <p:sp>
        <p:nvSpPr>
          <p:cNvPr id="9" name="Shape 9"/>
          <p:cNvSpPr txBox="1"/>
          <p:nvPr>
            <p:ph type="ctrTitle"/>
          </p:nvPr>
        </p:nvSpPr>
        <p:spPr>
          <a:xfrm>
            <a:off x="685800" y="2111123"/>
            <a:ext cx="7772400" cy="1546500"/>
          </a:xfrm>
          <a:prstGeom prst="rect">
            <a:avLst/>
          </a:prstGeom>
        </p:spPr>
        <p:txBody>
          <a:bodyPr anchorCtr="0" anchor="b" bIns="91425" lIns="91425" rIns="91425" tIns="91425"/>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p:txBody>
      </p:sp>
      <p:sp>
        <p:nvSpPr>
          <p:cNvPr id="10" name="Shape 10"/>
          <p:cNvSpPr txBox="1"/>
          <p:nvPr>
            <p:ph idx="1" type="subTitle"/>
          </p:nvPr>
        </p:nvSpPr>
        <p:spPr>
          <a:xfrm>
            <a:off x="685800" y="3786737"/>
            <a:ext cx="7772400" cy="1046400"/>
          </a:xfrm>
          <a:prstGeom prst="rect">
            <a:avLst/>
          </a:prstGeom>
        </p:spPr>
        <p:txBody>
          <a:bodyPr anchorCtr="0" anchor="t" bIns="91425" lIns="91425" rIns="91425" tIns="91425"/>
          <a:lstStyle>
            <a:lvl1pPr algn="ctr">
              <a:spcBef>
                <a:spcPts val="0"/>
              </a:spcBef>
              <a:buClr>
                <a:schemeClr val="dk2"/>
              </a:buClr>
              <a:buNone/>
              <a:defRPr>
                <a:solidFill>
                  <a:schemeClr val="dk2"/>
                </a:solidFill>
              </a:defRPr>
            </a:lvl1pPr>
            <a:lvl2pPr algn="ctr">
              <a:spcBef>
                <a:spcPts val="0"/>
              </a:spcBef>
              <a:buClr>
                <a:schemeClr val="dk2"/>
              </a:buClr>
              <a:buSzPct val="100000"/>
              <a:buNone/>
              <a:defRPr sz="3000">
                <a:solidFill>
                  <a:schemeClr val="dk2"/>
                </a:solidFill>
              </a:defRPr>
            </a:lvl2pPr>
            <a:lvl3pPr algn="ctr">
              <a:spcBef>
                <a:spcPts val="0"/>
              </a:spcBef>
              <a:buClr>
                <a:schemeClr val="dk2"/>
              </a:buClr>
              <a:buSzPct val="100000"/>
              <a:buNone/>
              <a:defRPr sz="3000">
                <a:solidFill>
                  <a:schemeClr val="dk2"/>
                </a:solidFill>
              </a:defRPr>
            </a:lvl3pPr>
            <a:lvl4pPr algn="ctr">
              <a:spcBef>
                <a:spcPts val="0"/>
              </a:spcBef>
              <a:buClr>
                <a:schemeClr val="dk2"/>
              </a:buClr>
              <a:buSzPct val="100000"/>
              <a:buNone/>
              <a:defRPr sz="3000">
                <a:solidFill>
                  <a:schemeClr val="dk2"/>
                </a:solidFill>
              </a:defRPr>
            </a:lvl4pPr>
            <a:lvl5pPr algn="ctr">
              <a:spcBef>
                <a:spcPts val="0"/>
              </a:spcBef>
              <a:buClr>
                <a:schemeClr val="dk2"/>
              </a:buClr>
              <a:buSzPct val="100000"/>
              <a:buNone/>
              <a:defRPr sz="3000">
                <a:solidFill>
                  <a:schemeClr val="dk2"/>
                </a:solidFill>
              </a:defRPr>
            </a:lvl5pPr>
            <a:lvl6pPr algn="ctr">
              <a:spcBef>
                <a:spcPts val="0"/>
              </a:spcBef>
              <a:buClr>
                <a:schemeClr val="dk2"/>
              </a:buClr>
              <a:buSzPct val="100000"/>
              <a:buNone/>
              <a:defRPr sz="3000">
                <a:solidFill>
                  <a:schemeClr val="dk2"/>
                </a:solidFill>
              </a:defRPr>
            </a:lvl6pPr>
            <a:lvl7pPr algn="ctr">
              <a:spcBef>
                <a:spcPts val="0"/>
              </a:spcBef>
              <a:buClr>
                <a:schemeClr val="dk2"/>
              </a:buClr>
              <a:buSzPct val="100000"/>
              <a:buNone/>
              <a:defRPr sz="3000">
                <a:solidFill>
                  <a:schemeClr val="dk2"/>
                </a:solidFill>
              </a:defRPr>
            </a:lvl7pPr>
            <a:lvl8pPr algn="ctr">
              <a:spcBef>
                <a:spcPts val="0"/>
              </a:spcBef>
              <a:buClr>
                <a:schemeClr val="dk2"/>
              </a:buClr>
              <a:buSzPct val="100000"/>
              <a:buNone/>
              <a:defRPr sz="3000">
                <a:solidFill>
                  <a:schemeClr val="dk2"/>
                </a:solidFill>
              </a:defRPr>
            </a:lvl8pPr>
            <a:lvl9pPr algn="ctr">
              <a:spcBef>
                <a:spcPts val="0"/>
              </a:spcBef>
              <a:buClr>
                <a:schemeClr val="dk2"/>
              </a:buClr>
              <a:buSzPct val="100000"/>
              <a:buNone/>
              <a:defRPr sz="3000">
                <a:solidFill>
                  <a:schemeClr val="dk2"/>
                </a:solidFill>
              </a:defRPr>
            </a:lvl9pPr>
          </a:lstStyle>
          <a:p/>
        </p:txBody>
      </p:sp>
      <p:sp>
        <p:nvSpPr>
          <p:cNvPr id="11" name="Shape 11"/>
          <p:cNvSpPr txBox="1"/>
          <p:nvPr>
            <p:ph idx="12" type="sldNum"/>
          </p:nvPr>
        </p:nvSpPr>
        <p:spPr>
          <a:xfrm>
            <a:off x="8556791" y="6333134"/>
            <a:ext cx="548699" cy="524699"/>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2" name="Shape 12"/>
        <p:cNvGrpSpPr/>
        <p:nvPr/>
      </p:nvGrpSpPr>
      <p:grpSpPr>
        <a:xfrm>
          <a:off x="0" y="0"/>
          <a:ext cx="0" cy="0"/>
          <a:chOff x="0" y="0"/>
          <a:chExt cx="0" cy="0"/>
        </a:xfrm>
      </p:grpSpPr>
      <p:sp>
        <p:nvSpPr>
          <p:cNvPr id="13" name="Shape 13"/>
          <p:cNvSpPr txBox="1"/>
          <p:nvPr>
            <p:ph type="title"/>
          </p:nvPr>
        </p:nvSpPr>
        <p:spPr>
          <a:xfrm>
            <a:off x="457200" y="274637"/>
            <a:ext cx="8229600" cy="1143000"/>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4" name="Shape 14"/>
          <p:cNvSpPr txBox="1"/>
          <p:nvPr>
            <p:ph idx="1" type="body"/>
          </p:nvPr>
        </p:nvSpPr>
        <p:spPr>
          <a:xfrm>
            <a:off x="457200" y="1600200"/>
            <a:ext cx="8229600" cy="496770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5" name="Shape 15"/>
          <p:cNvSpPr txBox="1"/>
          <p:nvPr>
            <p:ph idx="12" type="sldNum"/>
          </p:nvPr>
        </p:nvSpPr>
        <p:spPr>
          <a:xfrm>
            <a:off x="8556791" y="6333134"/>
            <a:ext cx="548699" cy="524699"/>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16" name="Shape 16"/>
        <p:cNvGrpSpPr/>
        <p:nvPr/>
      </p:nvGrpSpPr>
      <p:grpSpPr>
        <a:xfrm>
          <a:off x="0" y="0"/>
          <a:ext cx="0" cy="0"/>
          <a:chOff x="0" y="0"/>
          <a:chExt cx="0" cy="0"/>
        </a:xfrm>
      </p:grpSpPr>
      <p:sp>
        <p:nvSpPr>
          <p:cNvPr id="17" name="Shape 17"/>
          <p:cNvSpPr txBox="1"/>
          <p:nvPr>
            <p:ph type="title"/>
          </p:nvPr>
        </p:nvSpPr>
        <p:spPr>
          <a:xfrm>
            <a:off x="457200" y="274637"/>
            <a:ext cx="8229600" cy="1143000"/>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8" name="Shape 18"/>
          <p:cNvSpPr txBox="1"/>
          <p:nvPr>
            <p:ph idx="1" type="body"/>
          </p:nvPr>
        </p:nvSpPr>
        <p:spPr>
          <a:xfrm>
            <a:off x="457200" y="1600200"/>
            <a:ext cx="3994500" cy="496770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9" name="Shape 19"/>
          <p:cNvSpPr txBox="1"/>
          <p:nvPr>
            <p:ph idx="2" type="body"/>
          </p:nvPr>
        </p:nvSpPr>
        <p:spPr>
          <a:xfrm>
            <a:off x="4692273" y="1600200"/>
            <a:ext cx="3994500" cy="496770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0" name="Shape 20"/>
          <p:cNvSpPr txBox="1"/>
          <p:nvPr>
            <p:ph idx="12" type="sldNum"/>
          </p:nvPr>
        </p:nvSpPr>
        <p:spPr>
          <a:xfrm>
            <a:off x="8556791" y="6333134"/>
            <a:ext cx="548699" cy="524699"/>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1" name="Shape 21"/>
        <p:cNvGrpSpPr/>
        <p:nvPr/>
      </p:nvGrpSpPr>
      <p:grpSpPr>
        <a:xfrm>
          <a:off x="0" y="0"/>
          <a:ext cx="0" cy="0"/>
          <a:chOff x="0" y="0"/>
          <a:chExt cx="0" cy="0"/>
        </a:xfrm>
      </p:grpSpPr>
      <p:sp>
        <p:nvSpPr>
          <p:cNvPr id="22" name="Shape 22"/>
          <p:cNvSpPr txBox="1"/>
          <p:nvPr>
            <p:ph type="title"/>
          </p:nvPr>
        </p:nvSpPr>
        <p:spPr>
          <a:xfrm>
            <a:off x="457200" y="274637"/>
            <a:ext cx="8229600" cy="1143000"/>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3" name="Shape 23"/>
          <p:cNvSpPr txBox="1"/>
          <p:nvPr>
            <p:ph idx="12" type="sldNum"/>
          </p:nvPr>
        </p:nvSpPr>
        <p:spPr>
          <a:xfrm>
            <a:off x="8556791" y="6333134"/>
            <a:ext cx="548699" cy="524699"/>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24" name="Shape 24"/>
        <p:cNvGrpSpPr/>
        <p:nvPr/>
      </p:nvGrpSpPr>
      <p:grpSpPr>
        <a:xfrm>
          <a:off x="0" y="0"/>
          <a:ext cx="0" cy="0"/>
          <a:chOff x="0" y="0"/>
          <a:chExt cx="0" cy="0"/>
        </a:xfrm>
      </p:grpSpPr>
      <p:sp>
        <p:nvSpPr>
          <p:cNvPr id="25" name="Shape 25"/>
          <p:cNvSpPr txBox="1"/>
          <p:nvPr>
            <p:ph idx="1" type="body"/>
          </p:nvPr>
        </p:nvSpPr>
        <p:spPr>
          <a:xfrm>
            <a:off x="457200" y="5875079"/>
            <a:ext cx="8229600" cy="692700"/>
          </a:xfrm>
          <a:prstGeom prst="rect">
            <a:avLst/>
          </a:prstGeom>
        </p:spPr>
        <p:txBody>
          <a:bodyPr anchorCtr="0" anchor="t" bIns="91425" lIns="91425" rIns="91425" tIns="91425"/>
          <a:lstStyle>
            <a:lvl1pPr algn="ctr">
              <a:spcBef>
                <a:spcPts val="360"/>
              </a:spcBef>
              <a:buSzPct val="100000"/>
              <a:buNone/>
              <a:defRPr sz="1800"/>
            </a:lvl1pPr>
          </a:lstStyle>
          <a:p/>
        </p:txBody>
      </p:sp>
      <p:sp>
        <p:nvSpPr>
          <p:cNvPr id="26" name="Shape 26"/>
          <p:cNvSpPr txBox="1"/>
          <p:nvPr>
            <p:ph idx="12" type="sldNum"/>
          </p:nvPr>
        </p:nvSpPr>
        <p:spPr>
          <a:xfrm>
            <a:off x="8556791" y="6333134"/>
            <a:ext cx="548699" cy="524699"/>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27" name="Shape 27"/>
        <p:cNvGrpSpPr/>
        <p:nvPr/>
      </p:nvGrpSpPr>
      <p:grpSpPr>
        <a:xfrm>
          <a:off x="0" y="0"/>
          <a:ext cx="0" cy="0"/>
          <a:chOff x="0" y="0"/>
          <a:chExt cx="0" cy="0"/>
        </a:xfrm>
      </p:grpSpPr>
      <p:sp>
        <p:nvSpPr>
          <p:cNvPr id="28" name="Shape 28"/>
          <p:cNvSpPr txBox="1"/>
          <p:nvPr>
            <p:ph idx="12" type="sldNum"/>
          </p:nvPr>
        </p:nvSpPr>
        <p:spPr>
          <a:xfrm>
            <a:off x="8556791" y="6333134"/>
            <a:ext cx="548699" cy="524699"/>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4" name="Shape 4"/>
        <p:cNvGrpSpPr/>
        <p:nvPr/>
      </p:nvGrpSpPr>
      <p:grpSpPr>
        <a:xfrm>
          <a:off x="0" y="0"/>
          <a:ext cx="0" cy="0"/>
          <a:chOff x="0" y="0"/>
          <a:chExt cx="0" cy="0"/>
        </a:xfrm>
      </p:grpSpPr>
      <p:sp>
        <p:nvSpPr>
          <p:cNvPr id="5" name="Shape 5"/>
          <p:cNvSpPr txBox="1"/>
          <p:nvPr>
            <p:ph type="title"/>
          </p:nvPr>
        </p:nvSpPr>
        <p:spPr>
          <a:xfrm>
            <a:off x="457200" y="274637"/>
            <a:ext cx="8229600" cy="1143000"/>
          </a:xfrm>
          <a:prstGeom prst="rect">
            <a:avLst/>
          </a:prstGeom>
          <a:noFill/>
          <a:ln>
            <a:noFill/>
          </a:ln>
        </p:spPr>
        <p:txBody>
          <a:bodyPr anchorCtr="0" anchor="b" bIns="91425" lIns="91425" rIns="91425" tIns="91425"/>
          <a:lstStyle>
            <a:lvl1pPr>
              <a:spcBef>
                <a:spcPts val="0"/>
              </a:spcBef>
              <a:buClr>
                <a:schemeClr val="dk1"/>
              </a:buClr>
              <a:buSzPct val="100000"/>
              <a:buNone/>
              <a:defRPr b="1" sz="3600">
                <a:solidFill>
                  <a:schemeClr val="dk1"/>
                </a:solidFill>
              </a:defRPr>
            </a:lvl1pPr>
            <a:lvl2pPr>
              <a:spcBef>
                <a:spcPts val="0"/>
              </a:spcBef>
              <a:buClr>
                <a:schemeClr val="dk1"/>
              </a:buClr>
              <a:buSzPct val="100000"/>
              <a:buNone/>
              <a:defRPr b="1" sz="3600">
                <a:solidFill>
                  <a:schemeClr val="dk1"/>
                </a:solidFill>
              </a:defRPr>
            </a:lvl2pPr>
            <a:lvl3pPr>
              <a:spcBef>
                <a:spcPts val="0"/>
              </a:spcBef>
              <a:buClr>
                <a:schemeClr val="dk1"/>
              </a:buClr>
              <a:buSzPct val="100000"/>
              <a:buNone/>
              <a:defRPr b="1" sz="3600">
                <a:solidFill>
                  <a:schemeClr val="dk1"/>
                </a:solidFill>
              </a:defRPr>
            </a:lvl3pPr>
            <a:lvl4pPr>
              <a:spcBef>
                <a:spcPts val="0"/>
              </a:spcBef>
              <a:buClr>
                <a:schemeClr val="dk1"/>
              </a:buClr>
              <a:buSzPct val="100000"/>
              <a:buNone/>
              <a:defRPr b="1" sz="3600">
                <a:solidFill>
                  <a:schemeClr val="dk1"/>
                </a:solidFill>
              </a:defRPr>
            </a:lvl4pPr>
            <a:lvl5pPr>
              <a:spcBef>
                <a:spcPts val="0"/>
              </a:spcBef>
              <a:buClr>
                <a:schemeClr val="dk1"/>
              </a:buClr>
              <a:buSzPct val="100000"/>
              <a:buNone/>
              <a:defRPr b="1" sz="3600">
                <a:solidFill>
                  <a:schemeClr val="dk1"/>
                </a:solidFill>
              </a:defRPr>
            </a:lvl5pPr>
            <a:lvl6pPr>
              <a:spcBef>
                <a:spcPts val="0"/>
              </a:spcBef>
              <a:buClr>
                <a:schemeClr val="dk1"/>
              </a:buClr>
              <a:buSzPct val="100000"/>
              <a:buNone/>
              <a:defRPr b="1" sz="3600">
                <a:solidFill>
                  <a:schemeClr val="dk1"/>
                </a:solidFill>
              </a:defRPr>
            </a:lvl6pPr>
            <a:lvl7pPr>
              <a:spcBef>
                <a:spcPts val="0"/>
              </a:spcBef>
              <a:buClr>
                <a:schemeClr val="dk1"/>
              </a:buClr>
              <a:buSzPct val="100000"/>
              <a:buNone/>
              <a:defRPr b="1" sz="3600">
                <a:solidFill>
                  <a:schemeClr val="dk1"/>
                </a:solidFill>
              </a:defRPr>
            </a:lvl7pPr>
            <a:lvl8pPr>
              <a:spcBef>
                <a:spcPts val="0"/>
              </a:spcBef>
              <a:buClr>
                <a:schemeClr val="dk1"/>
              </a:buClr>
              <a:buSzPct val="100000"/>
              <a:buNone/>
              <a:defRPr b="1" sz="3600">
                <a:solidFill>
                  <a:schemeClr val="dk1"/>
                </a:solidFill>
              </a:defRPr>
            </a:lvl8pPr>
            <a:lvl9pPr>
              <a:spcBef>
                <a:spcPts val="0"/>
              </a:spcBef>
              <a:buClr>
                <a:schemeClr val="dk1"/>
              </a:buClr>
              <a:buSzPct val="100000"/>
              <a:buNone/>
              <a:defRPr b="1" sz="3600">
                <a:solidFill>
                  <a:schemeClr val="dk1"/>
                </a:solidFill>
              </a:defRPr>
            </a:lvl9pPr>
          </a:lstStyle>
          <a:p/>
        </p:txBody>
      </p:sp>
      <p:sp>
        <p:nvSpPr>
          <p:cNvPr id="6" name="Shape 6"/>
          <p:cNvSpPr txBox="1"/>
          <p:nvPr>
            <p:ph idx="1" type="body"/>
          </p:nvPr>
        </p:nvSpPr>
        <p:spPr>
          <a:xfrm>
            <a:off x="457200" y="1600200"/>
            <a:ext cx="8229600" cy="4967700"/>
          </a:xfrm>
          <a:prstGeom prst="rect">
            <a:avLst/>
          </a:prstGeom>
          <a:noFill/>
          <a:ln>
            <a:noFill/>
          </a:ln>
        </p:spPr>
        <p:txBody>
          <a:bodyPr anchorCtr="0" anchor="t" bIns="91425" lIns="91425" rIns="91425" tIns="91425"/>
          <a:lstStyle>
            <a:lvl1pPr>
              <a:spcBef>
                <a:spcPts val="600"/>
              </a:spcBef>
              <a:buClr>
                <a:schemeClr val="dk1"/>
              </a:buClr>
              <a:buSzPct val="100000"/>
              <a:defRPr sz="3000">
                <a:solidFill>
                  <a:schemeClr val="dk1"/>
                </a:solidFill>
              </a:defRPr>
            </a:lvl1pPr>
            <a:lvl2pPr>
              <a:spcBef>
                <a:spcPts val="480"/>
              </a:spcBef>
              <a:buClr>
                <a:schemeClr val="dk1"/>
              </a:buClr>
              <a:buSzPct val="100000"/>
              <a:defRPr sz="2400">
                <a:solidFill>
                  <a:schemeClr val="dk1"/>
                </a:solidFill>
              </a:defRPr>
            </a:lvl2pPr>
            <a:lvl3pPr>
              <a:spcBef>
                <a:spcPts val="480"/>
              </a:spcBef>
              <a:buClr>
                <a:schemeClr val="dk1"/>
              </a:buClr>
              <a:buSzPct val="100000"/>
              <a:defRPr sz="2400">
                <a:solidFill>
                  <a:schemeClr val="dk1"/>
                </a:solidFill>
              </a:defRPr>
            </a:lvl3pPr>
            <a:lvl4pPr>
              <a:spcBef>
                <a:spcPts val="360"/>
              </a:spcBef>
              <a:buClr>
                <a:schemeClr val="dk1"/>
              </a:buClr>
              <a:buSzPct val="100000"/>
              <a:defRPr sz="1800">
                <a:solidFill>
                  <a:schemeClr val="dk1"/>
                </a:solidFill>
              </a:defRPr>
            </a:lvl4pPr>
            <a:lvl5pPr>
              <a:spcBef>
                <a:spcPts val="360"/>
              </a:spcBef>
              <a:buClr>
                <a:schemeClr val="dk1"/>
              </a:buClr>
              <a:buSzPct val="100000"/>
              <a:defRPr sz="1800">
                <a:solidFill>
                  <a:schemeClr val="dk1"/>
                </a:solidFill>
              </a:defRPr>
            </a:lvl5pPr>
            <a:lvl6pPr>
              <a:spcBef>
                <a:spcPts val="360"/>
              </a:spcBef>
              <a:buClr>
                <a:schemeClr val="dk1"/>
              </a:buClr>
              <a:buSzPct val="100000"/>
              <a:defRPr sz="1800">
                <a:solidFill>
                  <a:schemeClr val="dk1"/>
                </a:solidFill>
              </a:defRPr>
            </a:lvl6pPr>
            <a:lvl7pPr>
              <a:spcBef>
                <a:spcPts val="360"/>
              </a:spcBef>
              <a:buClr>
                <a:schemeClr val="dk1"/>
              </a:buClr>
              <a:buSzPct val="100000"/>
              <a:defRPr sz="1800">
                <a:solidFill>
                  <a:schemeClr val="dk1"/>
                </a:solidFill>
              </a:defRPr>
            </a:lvl7pPr>
            <a:lvl8pPr>
              <a:spcBef>
                <a:spcPts val="360"/>
              </a:spcBef>
              <a:buClr>
                <a:schemeClr val="dk1"/>
              </a:buClr>
              <a:buSzPct val="100000"/>
              <a:defRPr sz="1800">
                <a:solidFill>
                  <a:schemeClr val="dk1"/>
                </a:solidFill>
              </a:defRPr>
            </a:lvl8pPr>
            <a:lvl9pPr>
              <a:spcBef>
                <a:spcPts val="360"/>
              </a:spcBef>
              <a:buClr>
                <a:schemeClr val="dk1"/>
              </a:buClr>
              <a:buSzPct val="100000"/>
              <a:defRPr sz="1800">
                <a:solidFill>
                  <a:schemeClr val="dk1"/>
                </a:solidFill>
              </a:defRPr>
            </a:lvl9pPr>
          </a:lstStyle>
          <a:p/>
        </p:txBody>
      </p:sp>
      <p:sp>
        <p:nvSpPr>
          <p:cNvPr id="7" name="Shape 7"/>
          <p:cNvSpPr txBox="1"/>
          <p:nvPr>
            <p:ph idx="12" type="sldNum"/>
          </p:nvPr>
        </p:nvSpPr>
        <p:spPr>
          <a:xfrm>
            <a:off x="8556791" y="6333134"/>
            <a:ext cx="548699" cy="524699"/>
          </a:xfrm>
          <a:prstGeom prst="rect">
            <a:avLst/>
          </a:prstGeom>
          <a:noFill/>
          <a:ln>
            <a:noFill/>
          </a:ln>
        </p:spPr>
        <p:txBody>
          <a:bodyPr anchorCtr="0" anchor="ctr" bIns="91425" lIns="91425" rIns="91425" tIns="91425">
            <a:noAutofit/>
          </a:bodyPr>
          <a:lstStyle/>
          <a:p>
            <a:pPr algn="r">
              <a:spcBef>
                <a:spcPts val="0"/>
              </a:spcBef>
              <a:buNone/>
            </a:pPr>
            <a:fld id="{00000000-1234-1234-1234-123412341234}" type="slidenum">
              <a:rPr lang="en" sz="1300">
                <a:solidFill>
                  <a:schemeClr val="dk1"/>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02.jpg"/><Relationship Id="rId4" Type="http://schemas.openxmlformats.org/officeDocument/2006/relationships/image" Target="../media/image00.gif"/><Relationship Id="rId5" Type="http://schemas.openxmlformats.org/officeDocument/2006/relationships/image" Target="../media/image0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0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0.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21.jpg"/><Relationship Id="rId5"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jp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22.png"/><Relationship Id="rId5"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5.jpg"/><Relationship Id="rId4" Type="http://schemas.openxmlformats.org/officeDocument/2006/relationships/image" Target="../media/image27.jpg"/><Relationship Id="rId9" Type="http://schemas.openxmlformats.org/officeDocument/2006/relationships/image" Target="../media/image26.jpg"/><Relationship Id="rId5" Type="http://schemas.openxmlformats.org/officeDocument/2006/relationships/image" Target="../media/image30.jpg"/><Relationship Id="rId6" Type="http://schemas.openxmlformats.org/officeDocument/2006/relationships/image" Target="../media/image33.jpg"/><Relationship Id="rId7" Type="http://schemas.openxmlformats.org/officeDocument/2006/relationships/image" Target="../media/image29.jpg"/><Relationship Id="rId8" Type="http://schemas.openxmlformats.org/officeDocument/2006/relationships/image" Target="../media/image3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02.jpg"/><Relationship Id="rId4" Type="http://schemas.openxmlformats.org/officeDocument/2006/relationships/image" Target="../media/image00.gif"/><Relationship Id="rId5" Type="http://schemas.openxmlformats.org/officeDocument/2006/relationships/image" Target="../media/image0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2.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hyperlink" Target="http://www.agisoft.com/" TargetMode="External"/><Relationship Id="rId4" Type="http://schemas.openxmlformats.org/officeDocument/2006/relationships/hyperlink" Target="http://store.swiftnav.com/s.nl/it.A/id.4216/.f" TargetMode="External"/><Relationship Id="rId5" Type="http://schemas.openxmlformats.org/officeDocument/2006/relationships/hyperlink" Target="https://3drobotics.com/kb/iris/" TargetMode="External"/><Relationship Id="rId6" Type="http://schemas.openxmlformats.org/officeDocument/2006/relationships/hyperlink" Target="http://copter.ardupilot.com/" TargetMode="External"/><Relationship Id="rId7" Type="http://schemas.openxmlformats.org/officeDocument/2006/relationships/image" Target="../media/image31.png"/><Relationship Id="rId8"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04.png"/><Relationship Id="rId4" Type="http://schemas.openxmlformats.org/officeDocument/2006/relationships/image" Target="../media/image0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0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0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0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0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 name="Shape 29"/>
        <p:cNvGrpSpPr/>
        <p:nvPr/>
      </p:nvGrpSpPr>
      <p:grpSpPr>
        <a:xfrm>
          <a:off x="0" y="0"/>
          <a:ext cx="0" cy="0"/>
          <a:chOff x="0" y="0"/>
          <a:chExt cx="0" cy="0"/>
        </a:xfrm>
      </p:grpSpPr>
      <p:pic>
        <p:nvPicPr>
          <p:cNvPr id="30" name="Shape 30"/>
          <p:cNvPicPr preferRelativeResize="0"/>
          <p:nvPr/>
        </p:nvPicPr>
        <p:blipFill>
          <a:blip r:embed="rId3">
            <a:alphaModFix/>
          </a:blip>
          <a:stretch>
            <a:fillRect/>
          </a:stretch>
        </p:blipFill>
        <p:spPr>
          <a:xfrm>
            <a:off x="0" y="0"/>
            <a:ext cx="9144002" cy="6858001"/>
          </a:xfrm>
          <a:prstGeom prst="rect">
            <a:avLst/>
          </a:prstGeom>
          <a:noFill/>
          <a:ln>
            <a:noFill/>
          </a:ln>
        </p:spPr>
      </p:pic>
      <p:sp>
        <p:nvSpPr>
          <p:cNvPr id="31" name="Shape 31"/>
          <p:cNvSpPr txBox="1"/>
          <p:nvPr>
            <p:ph type="ctrTitle"/>
          </p:nvPr>
        </p:nvSpPr>
        <p:spPr>
          <a:xfrm>
            <a:off x="-125" y="42475"/>
            <a:ext cx="7696199" cy="1731299"/>
          </a:xfrm>
          <a:prstGeom prst="rect">
            <a:avLst/>
          </a:prstGeom>
        </p:spPr>
        <p:txBody>
          <a:bodyPr anchorCtr="0" anchor="ctr" bIns="91425" lIns="91425" rIns="91425" tIns="91425">
            <a:noAutofit/>
          </a:bodyPr>
          <a:lstStyle/>
          <a:p>
            <a:pPr indent="228600" rtl="0">
              <a:spcBef>
                <a:spcPts val="0"/>
              </a:spcBef>
              <a:buNone/>
            </a:pPr>
            <a:r>
              <a:rPr b="0" lang="en" sz="3000">
                <a:latin typeface="Times New Roman"/>
                <a:ea typeface="Times New Roman"/>
                <a:cs typeface="Times New Roman"/>
                <a:sym typeface="Times New Roman"/>
              </a:rPr>
              <a:t>Views of the river: flood records, lidar, UAV, </a:t>
            </a:r>
          </a:p>
          <a:p>
            <a:pPr indent="228600" lvl="0" rtl="0">
              <a:spcBef>
                <a:spcPts val="0"/>
              </a:spcBef>
              <a:buNone/>
            </a:pPr>
            <a:r>
              <a:rPr b="0" lang="en" sz="3000">
                <a:latin typeface="Times New Roman"/>
                <a:ea typeface="Times New Roman"/>
                <a:cs typeface="Times New Roman"/>
                <a:sym typeface="Times New Roman"/>
              </a:rPr>
              <a:t>and canoe based monitoring of meander migration in upstate New York</a:t>
            </a:r>
          </a:p>
        </p:txBody>
      </p:sp>
      <p:sp>
        <p:nvSpPr>
          <p:cNvPr id="32" name="Shape 32"/>
          <p:cNvSpPr txBox="1"/>
          <p:nvPr>
            <p:ph idx="1" type="subTitle"/>
          </p:nvPr>
        </p:nvSpPr>
        <p:spPr>
          <a:xfrm>
            <a:off x="215875" y="1640925"/>
            <a:ext cx="7264200" cy="1261500"/>
          </a:xfrm>
          <a:prstGeom prst="rect">
            <a:avLst/>
          </a:prstGeom>
        </p:spPr>
        <p:txBody>
          <a:bodyPr anchorCtr="0" anchor="t" bIns="91425" lIns="91425" rIns="91425" tIns="91425">
            <a:noAutofit/>
          </a:bodyPr>
          <a:lstStyle/>
          <a:p>
            <a:pPr rtl="0">
              <a:spcBef>
                <a:spcPts val="0"/>
              </a:spcBef>
              <a:buNone/>
            </a:pPr>
            <a:r>
              <a:rPr lang="en" sz="1800">
                <a:solidFill>
                  <a:srgbClr val="000000"/>
                </a:solidFill>
              </a:rPr>
              <a:t>Les Hasbargen, Earth &amp; Atmospheric Sciences, SUNY Oneonta</a:t>
            </a:r>
          </a:p>
          <a:p>
            <a:pPr rtl="0">
              <a:spcBef>
                <a:spcPts val="0"/>
              </a:spcBef>
              <a:buNone/>
            </a:pPr>
            <a:r>
              <a:rPr lang="en" sz="1800">
                <a:solidFill>
                  <a:srgbClr val="000000"/>
                </a:solidFill>
              </a:rPr>
              <a:t>Peter T. Booth, Geography</a:t>
            </a:r>
            <a:r>
              <a:rPr lang="en" sz="1800">
                <a:solidFill>
                  <a:schemeClr val="dk1"/>
                </a:solidFill>
              </a:rPr>
              <a:t>, SUNY Oneonta</a:t>
            </a:r>
          </a:p>
          <a:p>
            <a:pPr lvl="0" rtl="0">
              <a:spcBef>
                <a:spcPts val="0"/>
              </a:spcBef>
              <a:buClr>
                <a:schemeClr val="dk1"/>
              </a:buClr>
              <a:buSzPct val="61111"/>
              <a:buFont typeface="Arial"/>
              <a:buNone/>
            </a:pPr>
            <a:r>
              <a:rPr lang="en" sz="1800">
                <a:solidFill>
                  <a:schemeClr val="dk1"/>
                </a:solidFill>
              </a:rPr>
              <a:t>Derek Walling, Earth &amp; Atmospheric Sciences, SUNY Oneonta</a:t>
            </a:r>
          </a:p>
          <a:p>
            <a:pPr rtl="0">
              <a:spcBef>
                <a:spcPts val="0"/>
              </a:spcBef>
              <a:buNone/>
            </a:pPr>
            <a:r>
              <a:rPr lang="en" sz="1800">
                <a:solidFill>
                  <a:srgbClr val="000000"/>
                </a:solidFill>
              </a:rPr>
              <a:t>David Busby, Geography</a:t>
            </a:r>
            <a:r>
              <a:rPr lang="en" sz="1800">
                <a:solidFill>
                  <a:schemeClr val="dk1"/>
                </a:solidFill>
              </a:rPr>
              <a:t>, SUNY Oneonta</a:t>
            </a:r>
          </a:p>
          <a:p>
            <a:pPr>
              <a:spcBef>
                <a:spcPts val="0"/>
              </a:spcBef>
              <a:buNone/>
            </a:pPr>
            <a:r>
              <a:t/>
            </a:r>
            <a:endParaRPr sz="1800">
              <a:solidFill>
                <a:srgbClr val="000000"/>
              </a:solidFill>
            </a:endParaRPr>
          </a:p>
        </p:txBody>
      </p:sp>
      <p:pic>
        <p:nvPicPr>
          <p:cNvPr id="33" name="Shape 33"/>
          <p:cNvPicPr preferRelativeResize="0"/>
          <p:nvPr/>
        </p:nvPicPr>
        <p:blipFill>
          <a:blip r:embed="rId4">
            <a:alphaModFix/>
          </a:blip>
          <a:stretch>
            <a:fillRect/>
          </a:stretch>
        </p:blipFill>
        <p:spPr>
          <a:xfrm>
            <a:off x="108975" y="5179749"/>
            <a:ext cx="1569698" cy="1576627"/>
          </a:xfrm>
          <a:prstGeom prst="rect">
            <a:avLst/>
          </a:prstGeom>
          <a:noFill/>
          <a:ln>
            <a:noFill/>
          </a:ln>
        </p:spPr>
      </p:pic>
      <p:pic>
        <p:nvPicPr>
          <p:cNvPr id="34" name="Shape 34"/>
          <p:cNvPicPr preferRelativeResize="0"/>
          <p:nvPr/>
        </p:nvPicPr>
        <p:blipFill>
          <a:blip r:embed="rId5">
            <a:alphaModFix/>
          </a:blip>
          <a:stretch>
            <a:fillRect/>
          </a:stretch>
        </p:blipFill>
        <p:spPr>
          <a:xfrm>
            <a:off x="7264675" y="4725610"/>
            <a:ext cx="1818599" cy="2030769"/>
          </a:xfrm>
          <a:prstGeom prst="rect">
            <a:avLst/>
          </a:prstGeom>
          <a:noFill/>
          <a:ln>
            <a:noFill/>
          </a:ln>
        </p:spPr>
      </p:pic>
      <p:sp>
        <p:nvSpPr>
          <p:cNvPr id="35" name="Shape 35"/>
          <p:cNvSpPr txBox="1"/>
          <p:nvPr/>
        </p:nvSpPr>
        <p:spPr>
          <a:xfrm>
            <a:off x="1834800" y="5698700"/>
            <a:ext cx="5640600" cy="1057499"/>
          </a:xfrm>
          <a:prstGeom prst="rect">
            <a:avLst/>
          </a:prstGeom>
          <a:noFill/>
          <a:ln>
            <a:noFill/>
          </a:ln>
        </p:spPr>
        <p:txBody>
          <a:bodyPr anchorCtr="0" anchor="ctr" bIns="91425" lIns="91425" rIns="91425" tIns="91425">
            <a:noAutofit/>
          </a:bodyPr>
          <a:lstStyle/>
          <a:p>
            <a:pPr indent="0" lvl="0" marL="0" rtl="0">
              <a:spcBef>
                <a:spcPts val="0"/>
              </a:spcBef>
              <a:buNone/>
            </a:pPr>
            <a:r>
              <a:rPr lang="en">
                <a:solidFill>
                  <a:srgbClr val="FFFFFF"/>
                </a:solidFill>
                <a:latin typeface="Times New Roman"/>
                <a:ea typeface="Times New Roman"/>
                <a:cs typeface="Times New Roman"/>
                <a:sym typeface="Times New Roman"/>
              </a:rPr>
              <a:t>GSA Abstracts with Programs Vol. 47, No. 7.</a:t>
            </a:r>
          </a:p>
          <a:p>
            <a:pPr lvl="0" rtl="0">
              <a:spcBef>
                <a:spcPts val="0"/>
              </a:spcBef>
              <a:buNone/>
            </a:pPr>
            <a:r>
              <a:rPr lang="en">
                <a:solidFill>
                  <a:srgbClr val="FFFFFF"/>
                </a:solidFill>
                <a:latin typeface="Times New Roman"/>
                <a:ea typeface="Times New Roman"/>
                <a:cs typeface="Times New Roman"/>
                <a:sym typeface="Times New Roman"/>
              </a:rPr>
              <a:t>Session number </a:t>
            </a:r>
            <a:r>
              <a:rPr lang="en">
                <a:solidFill>
                  <a:srgbClr val="FFFFFF"/>
                </a:solidFill>
              </a:rPr>
              <a:t>72 </a:t>
            </a:r>
            <a:r>
              <a:rPr lang="en">
                <a:solidFill>
                  <a:srgbClr val="FFFFFF"/>
                </a:solidFill>
                <a:latin typeface="Times New Roman"/>
                <a:ea typeface="Times New Roman"/>
                <a:cs typeface="Times New Roman"/>
                <a:sym typeface="Times New Roman"/>
              </a:rPr>
              <a:t>titled “T188. Inside or Out? Investigations into Driving Forces in Fluvial Systems,” 1:50-2:05 PM, Sunday, 1 November 2015, in the Baltimore Convention Center, Room 340.</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8" name="Shape 88"/>
        <p:cNvGrpSpPr/>
        <p:nvPr/>
      </p:nvGrpSpPr>
      <p:grpSpPr>
        <a:xfrm>
          <a:off x="0" y="0"/>
          <a:ext cx="0" cy="0"/>
          <a:chOff x="0" y="0"/>
          <a:chExt cx="0" cy="0"/>
        </a:xfrm>
      </p:grpSpPr>
      <p:pic>
        <p:nvPicPr>
          <p:cNvPr id="89" name="Shape 89"/>
          <p:cNvPicPr preferRelativeResize="0"/>
          <p:nvPr/>
        </p:nvPicPr>
        <p:blipFill>
          <a:blip r:embed="rId3">
            <a:alphaModFix/>
          </a:blip>
          <a:stretch>
            <a:fillRect/>
          </a:stretch>
        </p:blipFill>
        <p:spPr>
          <a:xfrm>
            <a:off x="248696" y="152400"/>
            <a:ext cx="8951407" cy="6858000"/>
          </a:xfrm>
          <a:prstGeom prst="rect">
            <a:avLst/>
          </a:prstGeom>
          <a:noFill/>
          <a:ln>
            <a:noFill/>
          </a:ln>
        </p:spPr>
      </p:pic>
      <p:sp>
        <p:nvSpPr>
          <p:cNvPr id="90" name="Shape 90"/>
          <p:cNvSpPr txBox="1"/>
          <p:nvPr>
            <p:ph type="ctrTitle"/>
          </p:nvPr>
        </p:nvSpPr>
        <p:spPr>
          <a:xfrm>
            <a:off x="4765550" y="1431575"/>
            <a:ext cx="4248300" cy="2348999"/>
          </a:xfrm>
          <a:prstGeom prst="rect">
            <a:avLst/>
          </a:prstGeom>
        </p:spPr>
        <p:txBody>
          <a:bodyPr anchorCtr="0" anchor="b" bIns="91425" lIns="91425" rIns="91425" tIns="91425">
            <a:noAutofit/>
          </a:bodyPr>
          <a:lstStyle/>
          <a:p>
            <a:pPr lvl="0" rtl="0">
              <a:spcBef>
                <a:spcPts val="0"/>
              </a:spcBef>
              <a:buNone/>
            </a:pPr>
            <a:r>
              <a:rPr b="0" lang="en"/>
              <a:t>Meander migration: rates</a:t>
            </a:r>
          </a:p>
        </p:txBody>
      </p:sp>
      <p:sp>
        <p:nvSpPr>
          <p:cNvPr id="91" name="Shape 91"/>
          <p:cNvSpPr txBox="1"/>
          <p:nvPr/>
        </p:nvSpPr>
        <p:spPr>
          <a:xfrm>
            <a:off x="6768350" y="5934625"/>
            <a:ext cx="2106599" cy="1086900"/>
          </a:xfrm>
          <a:prstGeom prst="rect">
            <a:avLst/>
          </a:prstGeom>
          <a:noFill/>
          <a:ln>
            <a:noFill/>
          </a:ln>
        </p:spPr>
        <p:txBody>
          <a:bodyPr anchorCtr="0" anchor="ctr" bIns="91425" lIns="91425" rIns="91425" tIns="91425">
            <a:noAutofit/>
          </a:bodyPr>
          <a:lstStyle/>
          <a:p>
            <a:pPr algn="ctr">
              <a:spcBef>
                <a:spcPts val="0"/>
              </a:spcBef>
              <a:buNone/>
            </a:pPr>
            <a:r>
              <a:rPr lang="en"/>
              <a:t>Time series of orthoimagery from New York State GIS Clearinghouse, +UAV in 2015</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5" name="Shape 95"/>
        <p:cNvGrpSpPr/>
        <p:nvPr/>
      </p:nvGrpSpPr>
      <p:grpSpPr>
        <a:xfrm>
          <a:off x="0" y="0"/>
          <a:ext cx="0" cy="0"/>
          <a:chOff x="0" y="0"/>
          <a:chExt cx="0" cy="0"/>
        </a:xfrm>
      </p:grpSpPr>
      <p:pic>
        <p:nvPicPr>
          <p:cNvPr id="96" name="Shape 96"/>
          <p:cNvPicPr preferRelativeResize="0"/>
          <p:nvPr/>
        </p:nvPicPr>
        <p:blipFill rotWithShape="1">
          <a:blip r:embed="rId3">
            <a:alphaModFix/>
          </a:blip>
          <a:srcRect b="0" l="4156" r="28262" t="0"/>
          <a:stretch/>
        </p:blipFill>
        <p:spPr>
          <a:xfrm>
            <a:off x="33672" y="333475"/>
            <a:ext cx="9052449" cy="5762524"/>
          </a:xfrm>
          <a:prstGeom prst="rect">
            <a:avLst/>
          </a:prstGeom>
          <a:noFill/>
          <a:ln>
            <a:noFill/>
          </a:ln>
        </p:spPr>
      </p:pic>
      <p:cxnSp>
        <p:nvCxnSpPr>
          <p:cNvPr id="97" name="Shape 97"/>
          <p:cNvCxnSpPr/>
          <p:nvPr/>
        </p:nvCxnSpPr>
        <p:spPr>
          <a:xfrm>
            <a:off x="6801875" y="1477100"/>
            <a:ext cx="662099" cy="157200"/>
          </a:xfrm>
          <a:prstGeom prst="straightConnector1">
            <a:avLst/>
          </a:prstGeom>
          <a:noFill/>
          <a:ln cap="flat" cmpd="sng" w="28575">
            <a:solidFill>
              <a:schemeClr val="dk2"/>
            </a:solidFill>
            <a:prstDash val="solid"/>
            <a:round/>
            <a:headEnd len="lg" w="lg" type="none"/>
            <a:tailEnd len="lg" w="lg" type="triangle"/>
          </a:ln>
        </p:spPr>
      </p:cxnSp>
      <p:sp>
        <p:nvSpPr>
          <p:cNvPr id="98" name="Shape 98"/>
          <p:cNvSpPr txBox="1"/>
          <p:nvPr/>
        </p:nvSpPr>
        <p:spPr>
          <a:xfrm>
            <a:off x="5339250" y="1185275"/>
            <a:ext cx="1507499" cy="785700"/>
          </a:xfrm>
          <a:prstGeom prst="rect">
            <a:avLst/>
          </a:prstGeom>
          <a:noFill/>
          <a:ln>
            <a:noFill/>
          </a:ln>
        </p:spPr>
        <p:txBody>
          <a:bodyPr anchorCtr="0" anchor="t" bIns="91425" lIns="91425" rIns="91425" tIns="91425">
            <a:noAutofit/>
          </a:bodyPr>
          <a:lstStyle/>
          <a:p>
            <a:pPr>
              <a:spcBef>
                <a:spcPts val="0"/>
              </a:spcBef>
              <a:buNone/>
            </a:pPr>
            <a:r>
              <a:rPr lang="en"/>
              <a:t>Flood of Record, Hurricane Lee </a:t>
            </a:r>
          </a:p>
        </p:txBody>
      </p:sp>
      <p:sp>
        <p:nvSpPr>
          <p:cNvPr id="99" name="Shape 99"/>
          <p:cNvSpPr txBox="1"/>
          <p:nvPr/>
        </p:nvSpPr>
        <p:spPr>
          <a:xfrm>
            <a:off x="2111350" y="1988050"/>
            <a:ext cx="1356300" cy="832199"/>
          </a:xfrm>
          <a:prstGeom prst="rect">
            <a:avLst/>
          </a:prstGeom>
          <a:noFill/>
          <a:ln>
            <a:noFill/>
          </a:ln>
        </p:spPr>
        <p:txBody>
          <a:bodyPr anchorCtr="0" anchor="t" bIns="91425" lIns="91425" rIns="91425" tIns="91425">
            <a:noAutofit/>
          </a:bodyPr>
          <a:lstStyle/>
          <a:p>
            <a:pPr>
              <a:spcBef>
                <a:spcPts val="0"/>
              </a:spcBef>
              <a:buNone/>
            </a:pPr>
            <a:r>
              <a:rPr lang="en"/>
              <a:t>Gage not recording...</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85200C"/>
        </a:solidFill>
      </p:bgPr>
    </p:bg>
    <p:spTree>
      <p:nvGrpSpPr>
        <p:cNvPr id="103" name="Shape 103"/>
        <p:cNvGrpSpPr/>
        <p:nvPr/>
      </p:nvGrpSpPr>
      <p:grpSpPr>
        <a:xfrm>
          <a:off x="0" y="0"/>
          <a:ext cx="0" cy="0"/>
          <a:chOff x="0" y="0"/>
          <a:chExt cx="0" cy="0"/>
        </a:xfrm>
      </p:grpSpPr>
      <p:sp>
        <p:nvSpPr>
          <p:cNvPr id="104" name="Shape 104"/>
          <p:cNvSpPr txBox="1"/>
          <p:nvPr>
            <p:ph type="ctrTitle"/>
          </p:nvPr>
        </p:nvSpPr>
        <p:spPr>
          <a:xfrm>
            <a:off x="744650" y="42475"/>
            <a:ext cx="8116800" cy="1125899"/>
          </a:xfrm>
          <a:prstGeom prst="rect">
            <a:avLst/>
          </a:prstGeom>
        </p:spPr>
        <p:txBody>
          <a:bodyPr anchorCtr="0" anchor="b" bIns="91425" lIns="91425" rIns="91425" tIns="91425">
            <a:noAutofit/>
          </a:bodyPr>
          <a:lstStyle/>
          <a:p>
            <a:pPr lvl="0" rtl="0">
              <a:spcBef>
                <a:spcPts val="0"/>
              </a:spcBef>
              <a:buNone/>
            </a:pPr>
            <a:r>
              <a:rPr lang="en"/>
              <a:t>Migration Rates</a:t>
            </a:r>
          </a:p>
        </p:txBody>
      </p:sp>
      <p:pic>
        <p:nvPicPr>
          <p:cNvPr id="105" name="Shape 105"/>
          <p:cNvPicPr preferRelativeResize="0"/>
          <p:nvPr/>
        </p:nvPicPr>
        <p:blipFill>
          <a:blip r:embed="rId3">
            <a:alphaModFix/>
          </a:blip>
          <a:stretch>
            <a:fillRect/>
          </a:stretch>
        </p:blipFill>
        <p:spPr>
          <a:xfrm>
            <a:off x="990600" y="1168375"/>
            <a:ext cx="7583449" cy="5595350"/>
          </a:xfrm>
          <a:prstGeom prst="rect">
            <a:avLst/>
          </a:prstGeom>
          <a:noFill/>
          <a:ln>
            <a:noFill/>
          </a:ln>
        </p:spPr>
      </p:pic>
      <p:sp>
        <p:nvSpPr>
          <p:cNvPr id="106" name="Shape 106"/>
          <p:cNvSpPr txBox="1"/>
          <p:nvPr/>
        </p:nvSpPr>
        <p:spPr>
          <a:xfrm>
            <a:off x="6543725" y="3174725"/>
            <a:ext cx="1964099" cy="3386999"/>
          </a:xfrm>
          <a:prstGeom prst="rect">
            <a:avLst/>
          </a:prstGeom>
          <a:noFill/>
          <a:ln cap="flat" cmpd="sng" w="9525">
            <a:solidFill>
              <a:srgbClr val="000000"/>
            </a:solidFill>
            <a:prstDash val="solid"/>
            <a:round/>
            <a:headEnd len="med" w="med" type="none"/>
            <a:tailEnd len="med" w="med" type="none"/>
          </a:ln>
        </p:spPr>
        <p:txBody>
          <a:bodyPr anchorCtr="0" anchor="t" bIns="91425" lIns="91425" rIns="91425" tIns="91425">
            <a:noAutofit/>
          </a:bodyPr>
          <a:lstStyle/>
          <a:p>
            <a:pPr rtl="0">
              <a:spcBef>
                <a:spcPts val="0"/>
              </a:spcBef>
              <a:buNone/>
            </a:pPr>
            <a:r>
              <a:rPr b="1" lang="en" sz="1800">
                <a:solidFill>
                  <a:srgbClr val="FF0000"/>
                </a:solidFill>
              </a:rPr>
              <a:t>So what’s going on here??!!</a:t>
            </a:r>
          </a:p>
          <a:p>
            <a:pPr rtl="0">
              <a:spcBef>
                <a:spcPts val="0"/>
              </a:spcBef>
              <a:buNone/>
            </a:pPr>
            <a:r>
              <a:t/>
            </a:r>
            <a:endParaRPr/>
          </a:p>
          <a:p>
            <a:pPr rtl="0">
              <a:spcBef>
                <a:spcPts val="0"/>
              </a:spcBef>
              <a:buNone/>
            </a:pPr>
            <a:r>
              <a:rPr lang="en"/>
              <a:t>More high flow days appear to stymie migration.</a:t>
            </a:r>
          </a:p>
          <a:p>
            <a:pPr rtl="0">
              <a:spcBef>
                <a:spcPts val="0"/>
              </a:spcBef>
              <a:buNone/>
            </a:pPr>
            <a:r>
              <a:t/>
            </a:r>
            <a:endParaRPr/>
          </a:p>
          <a:p>
            <a:pPr rtl="0">
              <a:spcBef>
                <a:spcPts val="0"/>
              </a:spcBef>
              <a:buNone/>
            </a:pPr>
            <a:r>
              <a:rPr lang="en"/>
              <a:t>Do they suppress undercutting and bank collapse?</a:t>
            </a:r>
          </a:p>
          <a:p>
            <a:pPr rtl="0">
              <a:spcBef>
                <a:spcPts val="0"/>
              </a:spcBef>
              <a:buNone/>
            </a:pPr>
            <a:r>
              <a:t/>
            </a:r>
            <a:endParaRPr/>
          </a:p>
          <a:p>
            <a:pPr lvl="0">
              <a:spcBef>
                <a:spcPts val="0"/>
              </a:spcBef>
              <a:buNone/>
            </a:pPr>
            <a:r>
              <a:rPr lang="en"/>
              <a:t>We could use more close range observations of processes...</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0" name="Shape 110"/>
        <p:cNvGrpSpPr/>
        <p:nvPr/>
      </p:nvGrpSpPr>
      <p:grpSpPr>
        <a:xfrm>
          <a:off x="0" y="0"/>
          <a:ext cx="0" cy="0"/>
          <a:chOff x="0" y="0"/>
          <a:chExt cx="0" cy="0"/>
        </a:xfrm>
      </p:grpSpPr>
      <p:pic>
        <p:nvPicPr>
          <p:cNvPr id="111" name="Shape 111"/>
          <p:cNvPicPr preferRelativeResize="0"/>
          <p:nvPr/>
        </p:nvPicPr>
        <p:blipFill>
          <a:blip r:embed="rId3">
            <a:alphaModFix/>
          </a:blip>
          <a:stretch>
            <a:fillRect/>
          </a:stretch>
        </p:blipFill>
        <p:spPr>
          <a:xfrm>
            <a:off x="0" y="25"/>
            <a:ext cx="9144000" cy="6857974"/>
          </a:xfrm>
          <a:prstGeom prst="rect">
            <a:avLst/>
          </a:prstGeom>
          <a:noFill/>
          <a:ln>
            <a:noFill/>
          </a:ln>
        </p:spPr>
      </p:pic>
      <p:sp>
        <p:nvSpPr>
          <p:cNvPr id="112" name="Shape 112"/>
          <p:cNvSpPr txBox="1"/>
          <p:nvPr/>
        </p:nvSpPr>
        <p:spPr>
          <a:xfrm>
            <a:off x="61000" y="3278850"/>
            <a:ext cx="8155200" cy="3334800"/>
          </a:xfrm>
          <a:prstGeom prst="rect">
            <a:avLst/>
          </a:prstGeom>
          <a:noFill/>
          <a:ln cap="flat" cmpd="sng" w="9525">
            <a:solidFill>
              <a:srgbClr val="000000"/>
            </a:solidFill>
            <a:prstDash val="solid"/>
            <a:round/>
            <a:headEnd len="med" w="med" type="none"/>
            <a:tailEnd len="med" w="med" type="none"/>
          </a:ln>
        </p:spPr>
        <p:txBody>
          <a:bodyPr anchorCtr="0" anchor="t" bIns="91425" lIns="91425" rIns="91425" tIns="91425">
            <a:noAutofit/>
          </a:bodyPr>
          <a:lstStyle/>
          <a:p>
            <a:pPr indent="-381000" lvl="0" marL="457200" rtl="0">
              <a:spcBef>
                <a:spcPts val="0"/>
              </a:spcBef>
              <a:buClr>
                <a:srgbClr val="FFFFFF"/>
              </a:buClr>
              <a:buSzPct val="100000"/>
              <a:buFont typeface="Times New Roman"/>
              <a:buChar char="●"/>
            </a:pPr>
            <a:r>
              <a:rPr lang="en" sz="2400">
                <a:solidFill>
                  <a:srgbClr val="FFFFFF"/>
                </a:solidFill>
                <a:latin typeface="Times New Roman"/>
                <a:ea typeface="Times New Roman"/>
                <a:cs typeface="Times New Roman"/>
                <a:sym typeface="Times New Roman"/>
              </a:rPr>
              <a:t>SfM: Take overlapping photos</a:t>
            </a:r>
          </a:p>
          <a:p>
            <a:pPr indent="-381000" lvl="0" marL="457200" rtl="0">
              <a:spcBef>
                <a:spcPts val="0"/>
              </a:spcBef>
              <a:buClr>
                <a:srgbClr val="FFFFFF"/>
              </a:buClr>
              <a:buSzPct val="100000"/>
              <a:buFont typeface="Times New Roman"/>
              <a:buChar char="●"/>
            </a:pPr>
            <a:r>
              <a:rPr lang="en" sz="2400">
                <a:solidFill>
                  <a:srgbClr val="FFFFFF"/>
                </a:solidFill>
                <a:latin typeface="Times New Roman"/>
                <a:ea typeface="Times New Roman"/>
                <a:cs typeface="Times New Roman"/>
                <a:sym typeface="Times New Roman"/>
              </a:rPr>
              <a:t>The software (PhotoScan, by Agisoft):</a:t>
            </a:r>
          </a:p>
          <a:p>
            <a:pPr indent="-381000" lvl="1" marL="914400" rtl="0">
              <a:spcBef>
                <a:spcPts val="0"/>
              </a:spcBef>
              <a:buClr>
                <a:srgbClr val="FFFFFF"/>
              </a:buClr>
              <a:buSzPct val="100000"/>
              <a:buFont typeface="Times New Roman"/>
              <a:buChar char="○"/>
            </a:pPr>
            <a:r>
              <a:rPr lang="en" sz="2400">
                <a:solidFill>
                  <a:srgbClr val="FFFFFF"/>
                </a:solidFill>
                <a:latin typeface="Times New Roman"/>
                <a:ea typeface="Times New Roman"/>
                <a:cs typeface="Times New Roman"/>
                <a:sym typeface="Times New Roman"/>
              </a:rPr>
              <a:t>Aligns photos</a:t>
            </a:r>
          </a:p>
          <a:p>
            <a:pPr indent="-381000" lvl="1" marL="914400" rtl="0">
              <a:spcBef>
                <a:spcPts val="0"/>
              </a:spcBef>
              <a:buClr>
                <a:srgbClr val="FFFFFF"/>
              </a:buClr>
              <a:buSzPct val="100000"/>
              <a:buFont typeface="Times New Roman"/>
              <a:buChar char="○"/>
            </a:pPr>
            <a:r>
              <a:rPr lang="en" sz="2400">
                <a:solidFill>
                  <a:srgbClr val="FFFFFF"/>
                </a:solidFill>
                <a:latin typeface="Times New Roman"/>
                <a:ea typeface="Times New Roman"/>
                <a:cs typeface="Times New Roman"/>
                <a:sym typeface="Times New Roman"/>
              </a:rPr>
              <a:t>Finds common points in photos</a:t>
            </a:r>
          </a:p>
          <a:p>
            <a:pPr indent="-381000" lvl="1" marL="914400" rtl="0">
              <a:spcBef>
                <a:spcPts val="0"/>
              </a:spcBef>
              <a:buClr>
                <a:srgbClr val="FFFFFF"/>
              </a:buClr>
              <a:buSzPct val="100000"/>
              <a:buFont typeface="Times New Roman"/>
              <a:buChar char="○"/>
            </a:pPr>
            <a:r>
              <a:rPr lang="en" sz="2400">
                <a:solidFill>
                  <a:srgbClr val="FFFFFF"/>
                </a:solidFill>
                <a:latin typeface="Times New Roman"/>
                <a:ea typeface="Times New Roman"/>
                <a:cs typeface="Times New Roman"/>
                <a:sym typeface="Times New Roman"/>
              </a:rPr>
              <a:t>Calculates 3D coordinates of each point</a:t>
            </a:r>
          </a:p>
          <a:p>
            <a:pPr indent="-381000" lvl="1" marL="914400" rtl="0">
              <a:spcBef>
                <a:spcPts val="0"/>
              </a:spcBef>
              <a:buClr>
                <a:srgbClr val="FFFFFF"/>
              </a:buClr>
              <a:buSzPct val="100000"/>
              <a:buFont typeface="Times New Roman"/>
              <a:buChar char="○"/>
            </a:pPr>
            <a:r>
              <a:rPr lang="en" sz="2400">
                <a:solidFill>
                  <a:srgbClr val="FFFFFF"/>
                </a:solidFill>
                <a:latin typeface="Times New Roman"/>
                <a:ea typeface="Times New Roman"/>
                <a:cs typeface="Times New Roman"/>
                <a:sym typeface="Times New Roman"/>
              </a:rPr>
              <a:t>Colors the point</a:t>
            </a:r>
          </a:p>
          <a:p>
            <a:pPr indent="-381000" lvl="1" marL="914400" rtl="0">
              <a:spcBef>
                <a:spcPts val="0"/>
              </a:spcBef>
              <a:buClr>
                <a:srgbClr val="FFFFFF"/>
              </a:buClr>
              <a:buSzPct val="100000"/>
              <a:buFont typeface="Times New Roman"/>
              <a:buChar char="○"/>
            </a:pPr>
            <a:r>
              <a:rPr lang="en" sz="2400">
                <a:solidFill>
                  <a:srgbClr val="FFFFFF"/>
                </a:solidFill>
                <a:latin typeface="Times New Roman"/>
                <a:ea typeface="Times New Roman"/>
                <a:cs typeface="Times New Roman"/>
                <a:sym typeface="Times New Roman"/>
              </a:rPr>
              <a:t>Rectifies the coordinates, if ground control points are known</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16" name="Shape 116"/>
        <p:cNvGrpSpPr/>
        <p:nvPr/>
      </p:nvGrpSpPr>
      <p:grpSpPr>
        <a:xfrm>
          <a:off x="0" y="0"/>
          <a:ext cx="0" cy="0"/>
          <a:chOff x="0" y="0"/>
          <a:chExt cx="0" cy="0"/>
        </a:xfrm>
      </p:grpSpPr>
      <p:sp>
        <p:nvSpPr>
          <p:cNvPr id="117" name="Shape 117"/>
          <p:cNvSpPr txBox="1"/>
          <p:nvPr>
            <p:ph type="ctrTitle"/>
          </p:nvPr>
        </p:nvSpPr>
        <p:spPr>
          <a:xfrm>
            <a:off x="2610975" y="300200"/>
            <a:ext cx="4188599" cy="1499399"/>
          </a:xfrm>
          <a:prstGeom prst="rect">
            <a:avLst/>
          </a:prstGeom>
        </p:spPr>
        <p:txBody>
          <a:bodyPr anchorCtr="0" anchor="b" bIns="91425" lIns="91425" rIns="91425" tIns="91425">
            <a:noAutofit/>
          </a:bodyPr>
          <a:lstStyle/>
          <a:p>
            <a:pPr lvl="0" rtl="0">
              <a:spcBef>
                <a:spcPts val="0"/>
              </a:spcBef>
              <a:buNone/>
            </a:pPr>
            <a:r>
              <a:rPr lang="en">
                <a:solidFill>
                  <a:srgbClr val="9900FF"/>
                </a:solidFill>
              </a:rPr>
              <a:t>Surveying systematics...</a:t>
            </a:r>
          </a:p>
        </p:txBody>
      </p:sp>
      <p:sp>
        <p:nvSpPr>
          <p:cNvPr id="118" name="Shape 118"/>
          <p:cNvSpPr txBox="1"/>
          <p:nvPr/>
        </p:nvSpPr>
        <p:spPr>
          <a:xfrm>
            <a:off x="2005850" y="3727075"/>
            <a:ext cx="6855600" cy="3130799"/>
          </a:xfrm>
          <a:prstGeom prst="rect">
            <a:avLst/>
          </a:prstGeom>
          <a:noFill/>
          <a:ln>
            <a:noFill/>
          </a:ln>
        </p:spPr>
        <p:txBody>
          <a:bodyPr anchorCtr="0" anchor="t" bIns="91425" lIns="91425" rIns="91425" tIns="91425">
            <a:noAutofit/>
          </a:bodyPr>
          <a:lstStyle/>
          <a:p>
            <a:pPr lvl="0" rtl="0">
              <a:spcBef>
                <a:spcPts val="0"/>
              </a:spcBef>
              <a:buNone/>
            </a:pPr>
            <a:r>
              <a:rPr b="1" lang="en" sz="2400">
                <a:solidFill>
                  <a:srgbClr val="FF9900"/>
                </a:solidFill>
              </a:rPr>
              <a:t>Choices must be made about...</a:t>
            </a:r>
          </a:p>
          <a:p>
            <a:pPr indent="-381000" lvl="0" marL="457200" rtl="0">
              <a:spcBef>
                <a:spcPts val="0"/>
              </a:spcBef>
              <a:buClr>
                <a:srgbClr val="FF9900"/>
              </a:buClr>
              <a:buSzPct val="100000"/>
              <a:buChar char="●"/>
            </a:pPr>
            <a:r>
              <a:rPr b="1" lang="en" sz="2400">
                <a:solidFill>
                  <a:srgbClr val="FF9900"/>
                </a:solidFill>
              </a:rPr>
              <a:t>Airborne vs ground-based traverses</a:t>
            </a:r>
          </a:p>
          <a:p>
            <a:pPr indent="-381000" lvl="0" marL="457200" rtl="0">
              <a:spcBef>
                <a:spcPts val="0"/>
              </a:spcBef>
              <a:buClr>
                <a:srgbClr val="FF9900"/>
              </a:buClr>
              <a:buSzPct val="100000"/>
              <a:buChar char="●"/>
            </a:pPr>
            <a:r>
              <a:rPr b="1" lang="en" sz="2400">
                <a:solidFill>
                  <a:srgbClr val="FF9900"/>
                </a:solidFill>
              </a:rPr>
              <a:t>Distance between camera stations</a:t>
            </a:r>
          </a:p>
          <a:p>
            <a:pPr indent="-381000" lvl="0" marL="457200" rtl="0">
              <a:spcBef>
                <a:spcPts val="0"/>
              </a:spcBef>
              <a:buClr>
                <a:srgbClr val="FF9900"/>
              </a:buClr>
              <a:buSzPct val="100000"/>
              <a:buChar char="●"/>
            </a:pPr>
            <a:r>
              <a:rPr b="1" lang="en" sz="2400">
                <a:solidFill>
                  <a:srgbClr val="FF9900"/>
                </a:solidFill>
              </a:rPr>
              <a:t>Viewing direction of camera</a:t>
            </a:r>
          </a:p>
          <a:p>
            <a:pPr indent="-381000" lvl="0" marL="457200" rtl="0">
              <a:spcBef>
                <a:spcPts val="0"/>
              </a:spcBef>
              <a:buClr>
                <a:srgbClr val="FF9900"/>
              </a:buClr>
              <a:buSzPct val="100000"/>
              <a:buChar char="●"/>
            </a:pPr>
            <a:r>
              <a:rPr b="1" lang="en" sz="2400">
                <a:solidFill>
                  <a:srgbClr val="FF9900"/>
                </a:solidFill>
              </a:rPr>
              <a:t>Unreferenced models or...</a:t>
            </a:r>
          </a:p>
          <a:p>
            <a:pPr indent="-381000" lvl="0" marL="457200" rtl="0">
              <a:spcBef>
                <a:spcPts val="0"/>
              </a:spcBef>
              <a:buClr>
                <a:srgbClr val="FF9900"/>
              </a:buClr>
              <a:buSzPct val="100000"/>
              <a:buChar char="●"/>
            </a:pPr>
            <a:r>
              <a:rPr b="1" lang="en" sz="2400">
                <a:solidFill>
                  <a:srgbClr val="FF9900"/>
                </a:solidFill>
              </a:rPr>
              <a:t>Georeferenced Ground Control Points</a:t>
            </a:r>
          </a:p>
          <a:p>
            <a:pPr indent="-381000" lvl="0" marL="457200" rtl="0">
              <a:spcBef>
                <a:spcPts val="0"/>
              </a:spcBef>
              <a:buClr>
                <a:srgbClr val="FF9900"/>
              </a:buClr>
              <a:buSzPct val="100000"/>
              <a:buChar char="●"/>
            </a:pPr>
            <a:r>
              <a:rPr b="1" lang="en" sz="2400">
                <a:solidFill>
                  <a:srgbClr val="FF9900"/>
                </a:solidFill>
              </a:rPr>
              <a:t>And then there’s the need for mensuration software...</a:t>
            </a:r>
          </a:p>
          <a:p>
            <a:pPr indent="0" lvl="0" marL="457200" rtl="0">
              <a:spcBef>
                <a:spcPts val="0"/>
              </a:spcBef>
              <a:buNone/>
            </a:pPr>
            <a:r>
              <a:t/>
            </a:r>
            <a:endParaRPr b="1" sz="2400">
              <a:solidFill>
                <a:srgbClr val="FF9900"/>
              </a:solidFill>
            </a:endParaRPr>
          </a:p>
          <a:p>
            <a:pPr lvl="0" rtl="0">
              <a:spcBef>
                <a:spcPts val="0"/>
              </a:spcBef>
              <a:buNone/>
            </a:pPr>
            <a:r>
              <a:t/>
            </a:r>
            <a:endParaRPr b="1" sz="2400">
              <a:solidFill>
                <a:srgbClr val="FF9900"/>
              </a:solidFill>
            </a:endParaRPr>
          </a:p>
          <a:p>
            <a:pPr lvl="0" marR="0" rtl="0" algn="ctr">
              <a:lnSpc>
                <a:spcPct val="100000"/>
              </a:lnSpc>
              <a:spcBef>
                <a:spcPts val="0"/>
              </a:spcBef>
              <a:spcAft>
                <a:spcPts val="0"/>
              </a:spcAft>
              <a:buNone/>
            </a:pPr>
            <a:r>
              <a:t/>
            </a:r>
            <a:endParaRPr b="1" sz="2400">
              <a:solidFill>
                <a:srgbClr val="FF9900"/>
              </a:solidFill>
            </a:endParaRP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2" name="Shape 122"/>
        <p:cNvGrpSpPr/>
        <p:nvPr/>
      </p:nvGrpSpPr>
      <p:grpSpPr>
        <a:xfrm>
          <a:off x="0" y="0"/>
          <a:ext cx="0" cy="0"/>
          <a:chOff x="0" y="0"/>
          <a:chExt cx="0" cy="0"/>
        </a:xfrm>
      </p:grpSpPr>
      <p:pic>
        <p:nvPicPr>
          <p:cNvPr id="123" name="Shape 123"/>
          <p:cNvPicPr preferRelativeResize="0"/>
          <p:nvPr/>
        </p:nvPicPr>
        <p:blipFill>
          <a:blip r:embed="rId3">
            <a:alphaModFix/>
          </a:blip>
          <a:stretch>
            <a:fillRect/>
          </a:stretch>
        </p:blipFill>
        <p:spPr>
          <a:xfrm>
            <a:off x="0" y="0"/>
            <a:ext cx="9101614" cy="6858000"/>
          </a:xfrm>
          <a:prstGeom prst="rect">
            <a:avLst/>
          </a:prstGeom>
          <a:noFill/>
          <a:ln>
            <a:noFill/>
          </a:ln>
        </p:spPr>
      </p:pic>
      <p:sp>
        <p:nvSpPr>
          <p:cNvPr id="124" name="Shape 124"/>
          <p:cNvSpPr txBox="1"/>
          <p:nvPr>
            <p:ph type="ctrTitle"/>
          </p:nvPr>
        </p:nvSpPr>
        <p:spPr>
          <a:xfrm>
            <a:off x="744650" y="292825"/>
            <a:ext cx="6446099" cy="634200"/>
          </a:xfrm>
          <a:prstGeom prst="rect">
            <a:avLst/>
          </a:prstGeom>
        </p:spPr>
        <p:txBody>
          <a:bodyPr anchorCtr="0" anchor="ctr" bIns="91425" lIns="91425" rIns="91425" tIns="91425">
            <a:noAutofit/>
          </a:bodyPr>
          <a:lstStyle/>
          <a:p>
            <a:pPr lvl="0" rtl="0">
              <a:spcBef>
                <a:spcPts val="0"/>
              </a:spcBef>
              <a:buNone/>
            </a:pPr>
            <a:r>
              <a:rPr lang="en" sz="3600"/>
              <a:t>UAV Survey with SfM </a:t>
            </a:r>
          </a:p>
        </p:txBody>
      </p:sp>
      <p:sp>
        <p:nvSpPr>
          <p:cNvPr id="125" name="Shape 125"/>
          <p:cNvSpPr txBox="1"/>
          <p:nvPr/>
        </p:nvSpPr>
        <p:spPr>
          <a:xfrm>
            <a:off x="85050" y="927025"/>
            <a:ext cx="2765999" cy="999000"/>
          </a:xfrm>
          <a:prstGeom prst="rect">
            <a:avLst/>
          </a:prstGeom>
          <a:noFill/>
          <a:ln>
            <a:noFill/>
          </a:ln>
        </p:spPr>
        <p:txBody>
          <a:bodyPr anchorCtr="0" anchor="t" bIns="91425" lIns="91425" rIns="91425" tIns="91425">
            <a:noAutofit/>
          </a:bodyPr>
          <a:lstStyle/>
          <a:p>
            <a:pPr indent="0" lvl="0" marL="0" rtl="0">
              <a:spcBef>
                <a:spcPts val="0"/>
              </a:spcBef>
              <a:buNone/>
            </a:pPr>
            <a:r>
              <a:rPr lang="en" sz="1200">
                <a:solidFill>
                  <a:schemeClr val="dk1"/>
                </a:solidFill>
                <a:latin typeface="Times New Roman"/>
                <a:ea typeface="Times New Roman"/>
                <a:cs typeface="Times New Roman"/>
                <a:sym typeface="Times New Roman"/>
              </a:rPr>
              <a:t>Camera: Canon A2400 Powershot</a:t>
            </a:r>
          </a:p>
          <a:p>
            <a:pPr indent="0" marL="0" rtl="0">
              <a:spcBef>
                <a:spcPts val="0"/>
              </a:spcBef>
              <a:buNone/>
            </a:pPr>
            <a:r>
              <a:rPr lang="en" sz="1200">
                <a:solidFill>
                  <a:schemeClr val="dk1"/>
                </a:solidFill>
                <a:latin typeface="Times New Roman"/>
                <a:ea typeface="Times New Roman"/>
                <a:cs typeface="Times New Roman"/>
                <a:sym typeface="Times New Roman"/>
              </a:rPr>
              <a:t>UAV: Iris 3D Robotics</a:t>
            </a:r>
          </a:p>
          <a:p>
            <a:pPr indent="0" lvl="0" marL="0" rtl="0">
              <a:spcBef>
                <a:spcPts val="0"/>
              </a:spcBef>
              <a:buNone/>
            </a:pPr>
            <a:r>
              <a:rPr lang="en" sz="1200">
                <a:solidFill>
                  <a:schemeClr val="dk1"/>
                </a:solidFill>
                <a:latin typeface="Times New Roman"/>
                <a:ea typeface="Times New Roman"/>
                <a:cs typeface="Times New Roman"/>
                <a:sym typeface="Times New Roman"/>
              </a:rPr>
              <a:t>Software: Canon Developer’s Kit and  </a:t>
            </a:r>
          </a:p>
        </p:txBody>
      </p:sp>
      <p:pic>
        <p:nvPicPr>
          <p:cNvPr id="126" name="Shape 126"/>
          <p:cNvPicPr preferRelativeResize="0"/>
          <p:nvPr/>
        </p:nvPicPr>
        <p:blipFill>
          <a:blip r:embed="rId4">
            <a:alphaModFix/>
          </a:blip>
          <a:stretch>
            <a:fillRect/>
          </a:stretch>
        </p:blipFill>
        <p:spPr>
          <a:xfrm>
            <a:off x="85049" y="1825082"/>
            <a:ext cx="2613223" cy="1933200"/>
          </a:xfrm>
          <a:prstGeom prst="rect">
            <a:avLst/>
          </a:prstGeom>
          <a:noFill/>
          <a:ln>
            <a:noFill/>
          </a:ln>
        </p:spPr>
      </p:pic>
      <p:pic>
        <p:nvPicPr>
          <p:cNvPr id="127" name="Shape 127"/>
          <p:cNvPicPr preferRelativeResize="0"/>
          <p:nvPr/>
        </p:nvPicPr>
        <p:blipFill rotWithShape="1">
          <a:blip r:embed="rId5">
            <a:alphaModFix/>
          </a:blip>
          <a:srcRect b="38852" l="17623" r="33037" t="4271"/>
          <a:stretch/>
        </p:blipFill>
        <p:spPr>
          <a:xfrm>
            <a:off x="7071250" y="2930525"/>
            <a:ext cx="1703499" cy="2654649"/>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31" name="Shape 131"/>
        <p:cNvGrpSpPr/>
        <p:nvPr/>
      </p:nvGrpSpPr>
      <p:grpSpPr>
        <a:xfrm>
          <a:off x="0" y="0"/>
          <a:ext cx="0" cy="0"/>
          <a:chOff x="0" y="0"/>
          <a:chExt cx="0" cy="0"/>
        </a:xfrm>
      </p:grpSpPr>
      <p:sp>
        <p:nvSpPr>
          <p:cNvPr id="132" name="Shape 132"/>
          <p:cNvSpPr txBox="1"/>
          <p:nvPr>
            <p:ph type="ctrTitle"/>
          </p:nvPr>
        </p:nvSpPr>
        <p:spPr>
          <a:xfrm>
            <a:off x="744650" y="292825"/>
            <a:ext cx="6446099" cy="634200"/>
          </a:xfrm>
          <a:prstGeom prst="rect">
            <a:avLst/>
          </a:prstGeom>
        </p:spPr>
        <p:txBody>
          <a:bodyPr anchorCtr="0" anchor="ctr" bIns="91425" lIns="91425" rIns="91425" tIns="91425">
            <a:noAutofit/>
          </a:bodyPr>
          <a:lstStyle/>
          <a:p>
            <a:pPr lvl="0" rtl="0">
              <a:spcBef>
                <a:spcPts val="0"/>
              </a:spcBef>
              <a:buNone/>
            </a:pPr>
            <a:r>
              <a:rPr lang="en" sz="3600"/>
              <a:t>Comparing Lidar and UAV </a:t>
            </a:r>
          </a:p>
        </p:txBody>
      </p:sp>
      <p:pic>
        <p:nvPicPr>
          <p:cNvPr id="133" name="Shape 133"/>
          <p:cNvPicPr preferRelativeResize="0"/>
          <p:nvPr/>
        </p:nvPicPr>
        <p:blipFill>
          <a:blip r:embed="rId4">
            <a:alphaModFix/>
          </a:blip>
          <a:stretch>
            <a:fillRect/>
          </a:stretch>
        </p:blipFill>
        <p:spPr>
          <a:xfrm>
            <a:off x="595312" y="1333500"/>
            <a:ext cx="7953375" cy="5410200"/>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D9D9D9"/>
        </a:solidFill>
      </p:bgPr>
    </p:bg>
    <p:spTree>
      <p:nvGrpSpPr>
        <p:cNvPr id="137" name="Shape 137"/>
        <p:cNvGrpSpPr/>
        <p:nvPr/>
      </p:nvGrpSpPr>
      <p:grpSpPr>
        <a:xfrm>
          <a:off x="0" y="0"/>
          <a:ext cx="0" cy="0"/>
          <a:chOff x="0" y="0"/>
          <a:chExt cx="0" cy="0"/>
        </a:xfrm>
      </p:grpSpPr>
      <p:pic>
        <p:nvPicPr>
          <p:cNvPr id="138" name="Shape 138"/>
          <p:cNvPicPr preferRelativeResize="0"/>
          <p:nvPr/>
        </p:nvPicPr>
        <p:blipFill rotWithShape="1">
          <a:blip r:embed="rId3">
            <a:alphaModFix/>
          </a:blip>
          <a:srcRect b="5282" l="23733" r="0" t="33502"/>
          <a:stretch/>
        </p:blipFill>
        <p:spPr>
          <a:xfrm>
            <a:off x="0" y="1409070"/>
            <a:ext cx="4448750" cy="2677924"/>
          </a:xfrm>
          <a:prstGeom prst="rect">
            <a:avLst/>
          </a:prstGeom>
          <a:noFill/>
          <a:ln>
            <a:noFill/>
          </a:ln>
        </p:spPr>
      </p:pic>
      <p:sp>
        <p:nvSpPr>
          <p:cNvPr id="139" name="Shape 139"/>
          <p:cNvSpPr txBox="1"/>
          <p:nvPr>
            <p:ph type="ctrTitle"/>
          </p:nvPr>
        </p:nvSpPr>
        <p:spPr>
          <a:xfrm>
            <a:off x="744650" y="292825"/>
            <a:ext cx="7580399" cy="634200"/>
          </a:xfrm>
          <a:prstGeom prst="rect">
            <a:avLst/>
          </a:prstGeom>
        </p:spPr>
        <p:txBody>
          <a:bodyPr anchorCtr="0" anchor="ctr" bIns="91425" lIns="91425" rIns="91425" tIns="91425">
            <a:noAutofit/>
          </a:bodyPr>
          <a:lstStyle/>
          <a:p>
            <a:pPr lvl="0" rtl="0">
              <a:spcBef>
                <a:spcPts val="0"/>
              </a:spcBef>
              <a:buNone/>
            </a:pPr>
            <a:r>
              <a:rPr lang="en" sz="3600"/>
              <a:t>Single path surveys with SfM </a:t>
            </a:r>
          </a:p>
        </p:txBody>
      </p:sp>
      <p:pic>
        <p:nvPicPr>
          <p:cNvPr id="140" name="Shape 140"/>
          <p:cNvPicPr preferRelativeResize="0"/>
          <p:nvPr/>
        </p:nvPicPr>
        <p:blipFill>
          <a:blip r:embed="rId4">
            <a:alphaModFix/>
          </a:blip>
          <a:stretch>
            <a:fillRect/>
          </a:stretch>
        </p:blipFill>
        <p:spPr>
          <a:xfrm>
            <a:off x="4083826" y="2070525"/>
            <a:ext cx="4952199" cy="4417749"/>
          </a:xfrm>
          <a:prstGeom prst="rect">
            <a:avLst/>
          </a:prstGeom>
          <a:noFill/>
          <a:ln>
            <a:noFill/>
          </a:ln>
        </p:spPr>
      </p:pic>
      <p:pic>
        <p:nvPicPr>
          <p:cNvPr id="141" name="Shape 141"/>
          <p:cNvPicPr preferRelativeResize="0"/>
          <p:nvPr/>
        </p:nvPicPr>
        <p:blipFill>
          <a:blip r:embed="rId5">
            <a:alphaModFix/>
          </a:blip>
          <a:stretch>
            <a:fillRect/>
          </a:stretch>
        </p:blipFill>
        <p:spPr>
          <a:xfrm>
            <a:off x="512874" y="3731275"/>
            <a:ext cx="3806601" cy="2864325"/>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D9D9D9"/>
        </a:solidFill>
      </p:bgPr>
    </p:bg>
    <p:spTree>
      <p:nvGrpSpPr>
        <p:cNvPr id="145" name="Shape 145"/>
        <p:cNvGrpSpPr/>
        <p:nvPr/>
      </p:nvGrpSpPr>
      <p:grpSpPr>
        <a:xfrm>
          <a:off x="0" y="0"/>
          <a:ext cx="0" cy="0"/>
          <a:chOff x="0" y="0"/>
          <a:chExt cx="0" cy="0"/>
        </a:xfrm>
      </p:grpSpPr>
      <p:sp>
        <p:nvSpPr>
          <p:cNvPr id="146" name="Shape 146"/>
          <p:cNvSpPr txBox="1"/>
          <p:nvPr>
            <p:ph type="ctrTitle"/>
          </p:nvPr>
        </p:nvSpPr>
        <p:spPr>
          <a:xfrm>
            <a:off x="744650" y="448875"/>
            <a:ext cx="5173200" cy="756299"/>
          </a:xfrm>
          <a:prstGeom prst="rect">
            <a:avLst/>
          </a:prstGeom>
        </p:spPr>
        <p:txBody>
          <a:bodyPr anchorCtr="0" anchor="b" bIns="91425" lIns="91425" rIns="91425" tIns="91425">
            <a:noAutofit/>
          </a:bodyPr>
          <a:lstStyle/>
          <a:p>
            <a:pPr lvl="0" rtl="0">
              <a:spcBef>
                <a:spcPts val="0"/>
              </a:spcBef>
              <a:buNone/>
            </a:pPr>
            <a:r>
              <a:rPr lang="en" sz="3600"/>
              <a:t>Ground Control Points</a:t>
            </a:r>
          </a:p>
        </p:txBody>
      </p:sp>
      <p:sp>
        <p:nvSpPr>
          <p:cNvPr id="147" name="Shape 147"/>
          <p:cNvSpPr txBox="1"/>
          <p:nvPr/>
        </p:nvSpPr>
        <p:spPr>
          <a:xfrm>
            <a:off x="140425" y="1117925"/>
            <a:ext cx="6059999" cy="2720399"/>
          </a:xfrm>
          <a:prstGeom prst="rect">
            <a:avLst/>
          </a:prstGeom>
          <a:noFill/>
          <a:ln>
            <a:noFill/>
          </a:ln>
        </p:spPr>
        <p:txBody>
          <a:bodyPr anchorCtr="0" anchor="t" bIns="91425" lIns="91425" rIns="91425" tIns="91425">
            <a:noAutofit/>
          </a:bodyPr>
          <a:lstStyle/>
          <a:p>
            <a:pPr indent="-381000" lvl="0" marL="457200" rtl="0">
              <a:spcBef>
                <a:spcPts val="0"/>
              </a:spcBef>
              <a:buSzPct val="100000"/>
              <a:buChar char="●"/>
            </a:pPr>
            <a:r>
              <a:rPr lang="en" sz="2400"/>
              <a:t>Scale, orient, and georeference the model</a:t>
            </a:r>
          </a:p>
          <a:p>
            <a:pPr indent="-381000" lvl="0" marL="457200" rtl="0">
              <a:spcBef>
                <a:spcPts val="0"/>
              </a:spcBef>
              <a:buSzPct val="100000"/>
              <a:buChar char="●"/>
            </a:pPr>
            <a:r>
              <a:rPr lang="en" sz="2400"/>
              <a:t>We used two static Magellan ProMark 3 GPS receivers and a total station survey tool (Sokkia 530R) to tie GCPs into a global reference frame</a:t>
            </a:r>
          </a:p>
          <a:p>
            <a:pPr indent="-381000" lvl="0" marL="457200" rtl="0">
              <a:spcBef>
                <a:spcPts val="0"/>
              </a:spcBef>
              <a:buSzPct val="100000"/>
              <a:buChar char="●"/>
            </a:pPr>
            <a:r>
              <a:rPr lang="en" sz="2400"/>
              <a:t>The heavy lifting is done by PhotoScan</a:t>
            </a:r>
          </a:p>
        </p:txBody>
      </p:sp>
      <p:pic>
        <p:nvPicPr>
          <p:cNvPr id="148" name="Shape 148"/>
          <p:cNvPicPr preferRelativeResize="0"/>
          <p:nvPr/>
        </p:nvPicPr>
        <p:blipFill>
          <a:blip r:embed="rId3">
            <a:alphaModFix/>
          </a:blip>
          <a:stretch>
            <a:fillRect/>
          </a:stretch>
        </p:blipFill>
        <p:spPr>
          <a:xfrm>
            <a:off x="6661524" y="87367"/>
            <a:ext cx="1971876" cy="2663849"/>
          </a:xfrm>
          <a:prstGeom prst="rect">
            <a:avLst/>
          </a:prstGeom>
          <a:noFill/>
          <a:ln>
            <a:noFill/>
          </a:ln>
        </p:spPr>
      </p:pic>
      <p:pic>
        <p:nvPicPr>
          <p:cNvPr id="149" name="Shape 149"/>
          <p:cNvPicPr preferRelativeResize="0"/>
          <p:nvPr/>
        </p:nvPicPr>
        <p:blipFill>
          <a:blip r:embed="rId4">
            <a:alphaModFix/>
          </a:blip>
          <a:stretch>
            <a:fillRect/>
          </a:stretch>
        </p:blipFill>
        <p:spPr>
          <a:xfrm>
            <a:off x="5615799" y="4776833"/>
            <a:ext cx="1438600" cy="1943424"/>
          </a:xfrm>
          <a:prstGeom prst="rect">
            <a:avLst/>
          </a:prstGeom>
          <a:noFill/>
          <a:ln>
            <a:noFill/>
          </a:ln>
        </p:spPr>
      </p:pic>
      <p:pic>
        <p:nvPicPr>
          <p:cNvPr id="150" name="Shape 150"/>
          <p:cNvPicPr preferRelativeResize="0"/>
          <p:nvPr/>
        </p:nvPicPr>
        <p:blipFill>
          <a:blip r:embed="rId5">
            <a:alphaModFix/>
          </a:blip>
          <a:stretch>
            <a:fillRect/>
          </a:stretch>
        </p:blipFill>
        <p:spPr>
          <a:xfrm>
            <a:off x="3737176" y="4215000"/>
            <a:ext cx="1722725" cy="2327250"/>
          </a:xfrm>
          <a:prstGeom prst="rect">
            <a:avLst/>
          </a:prstGeom>
          <a:noFill/>
          <a:ln>
            <a:noFill/>
          </a:ln>
        </p:spPr>
      </p:pic>
      <p:pic>
        <p:nvPicPr>
          <p:cNvPr id="151" name="Shape 151"/>
          <p:cNvPicPr preferRelativeResize="0"/>
          <p:nvPr/>
        </p:nvPicPr>
        <p:blipFill>
          <a:blip r:embed="rId6">
            <a:alphaModFix/>
          </a:blip>
          <a:stretch>
            <a:fillRect/>
          </a:stretch>
        </p:blipFill>
        <p:spPr>
          <a:xfrm>
            <a:off x="229400" y="4048667"/>
            <a:ext cx="1696498" cy="2291824"/>
          </a:xfrm>
          <a:prstGeom prst="rect">
            <a:avLst/>
          </a:prstGeom>
          <a:noFill/>
          <a:ln>
            <a:noFill/>
          </a:ln>
        </p:spPr>
      </p:pic>
      <p:pic>
        <p:nvPicPr>
          <p:cNvPr id="152" name="Shape 152"/>
          <p:cNvPicPr preferRelativeResize="0"/>
          <p:nvPr/>
        </p:nvPicPr>
        <p:blipFill>
          <a:blip r:embed="rId7">
            <a:alphaModFix/>
          </a:blip>
          <a:stretch>
            <a:fillRect/>
          </a:stretch>
        </p:blipFill>
        <p:spPr>
          <a:xfrm>
            <a:off x="2077775" y="4277966"/>
            <a:ext cx="1569200" cy="2119849"/>
          </a:xfrm>
          <a:prstGeom prst="rect">
            <a:avLst/>
          </a:prstGeom>
          <a:noFill/>
          <a:ln>
            <a:noFill/>
          </a:ln>
        </p:spPr>
      </p:pic>
      <p:pic>
        <p:nvPicPr>
          <p:cNvPr id="153" name="Shape 153"/>
          <p:cNvPicPr preferRelativeResize="0"/>
          <p:nvPr/>
        </p:nvPicPr>
        <p:blipFill rotWithShape="1">
          <a:blip r:embed="rId8">
            <a:alphaModFix/>
          </a:blip>
          <a:srcRect b="39934" l="14897" r="32348" t="4822"/>
          <a:stretch/>
        </p:blipFill>
        <p:spPr>
          <a:xfrm>
            <a:off x="7419075" y="4089500"/>
            <a:ext cx="1358275" cy="2561976"/>
          </a:xfrm>
          <a:prstGeom prst="rect">
            <a:avLst/>
          </a:prstGeom>
          <a:noFill/>
          <a:ln>
            <a:noFill/>
          </a:ln>
        </p:spPr>
      </p:pic>
      <p:pic>
        <p:nvPicPr>
          <p:cNvPr id="154" name="Shape 154"/>
          <p:cNvPicPr preferRelativeResize="0"/>
          <p:nvPr/>
        </p:nvPicPr>
        <p:blipFill>
          <a:blip r:embed="rId9">
            <a:alphaModFix/>
          </a:blip>
          <a:stretch>
            <a:fillRect/>
          </a:stretch>
        </p:blipFill>
        <p:spPr>
          <a:xfrm>
            <a:off x="6125649" y="2848967"/>
            <a:ext cx="1438599" cy="1916032"/>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8" name="Shape 158"/>
        <p:cNvGrpSpPr/>
        <p:nvPr/>
      </p:nvGrpSpPr>
      <p:grpSpPr>
        <a:xfrm>
          <a:off x="0" y="0"/>
          <a:ext cx="0" cy="0"/>
          <a:chOff x="0" y="0"/>
          <a:chExt cx="0" cy="0"/>
        </a:xfrm>
      </p:grpSpPr>
      <p:pic>
        <p:nvPicPr>
          <p:cNvPr id="159" name="Shape 159"/>
          <p:cNvPicPr preferRelativeResize="0"/>
          <p:nvPr/>
        </p:nvPicPr>
        <p:blipFill>
          <a:blip r:embed="rId3">
            <a:alphaModFix/>
          </a:blip>
          <a:stretch>
            <a:fillRect/>
          </a:stretch>
        </p:blipFill>
        <p:spPr>
          <a:xfrm>
            <a:off x="0" y="0"/>
            <a:ext cx="9114092" cy="6857999"/>
          </a:xfrm>
          <a:prstGeom prst="rect">
            <a:avLst/>
          </a:prstGeom>
          <a:noFill/>
          <a:ln>
            <a:noFill/>
          </a:ln>
        </p:spPr>
      </p:pic>
      <p:sp>
        <p:nvSpPr>
          <p:cNvPr id="160" name="Shape 160"/>
          <p:cNvSpPr txBox="1"/>
          <p:nvPr>
            <p:ph type="ctrTitle"/>
          </p:nvPr>
        </p:nvSpPr>
        <p:spPr>
          <a:xfrm>
            <a:off x="744650" y="253250"/>
            <a:ext cx="8116800" cy="1030800"/>
          </a:xfrm>
          <a:prstGeom prst="rect">
            <a:avLst/>
          </a:prstGeom>
        </p:spPr>
        <p:txBody>
          <a:bodyPr anchorCtr="0" anchor="ctr" bIns="91425" lIns="91425" rIns="91425" tIns="91425">
            <a:noAutofit/>
          </a:bodyPr>
          <a:lstStyle/>
          <a:p>
            <a:pPr lvl="0" rtl="0">
              <a:spcBef>
                <a:spcPts val="0"/>
              </a:spcBef>
              <a:buNone/>
            </a:pPr>
            <a:r>
              <a:rPr lang="en" sz="3600"/>
              <a:t>Georeferenced Object Models...</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 name="Shape 39"/>
        <p:cNvGrpSpPr/>
        <p:nvPr/>
      </p:nvGrpSpPr>
      <p:grpSpPr>
        <a:xfrm>
          <a:off x="0" y="0"/>
          <a:ext cx="0" cy="0"/>
          <a:chOff x="0" y="0"/>
          <a:chExt cx="0" cy="0"/>
        </a:xfrm>
      </p:grpSpPr>
      <p:pic>
        <p:nvPicPr>
          <p:cNvPr id="40" name="Shape 40"/>
          <p:cNvPicPr preferRelativeResize="0"/>
          <p:nvPr/>
        </p:nvPicPr>
        <p:blipFill>
          <a:blip r:embed="rId3">
            <a:alphaModFix/>
          </a:blip>
          <a:stretch>
            <a:fillRect/>
          </a:stretch>
        </p:blipFill>
        <p:spPr>
          <a:xfrm>
            <a:off x="0" y="0"/>
            <a:ext cx="9144002" cy="6858001"/>
          </a:xfrm>
          <a:prstGeom prst="rect">
            <a:avLst/>
          </a:prstGeom>
          <a:noFill/>
          <a:ln>
            <a:noFill/>
          </a:ln>
        </p:spPr>
      </p:pic>
      <p:pic>
        <p:nvPicPr>
          <p:cNvPr id="41" name="Shape 41"/>
          <p:cNvPicPr preferRelativeResize="0"/>
          <p:nvPr/>
        </p:nvPicPr>
        <p:blipFill>
          <a:blip r:embed="rId4">
            <a:alphaModFix/>
          </a:blip>
          <a:stretch>
            <a:fillRect/>
          </a:stretch>
        </p:blipFill>
        <p:spPr>
          <a:xfrm>
            <a:off x="107224" y="5179749"/>
            <a:ext cx="1569698" cy="1576627"/>
          </a:xfrm>
          <a:prstGeom prst="rect">
            <a:avLst/>
          </a:prstGeom>
          <a:noFill/>
          <a:ln>
            <a:noFill/>
          </a:ln>
        </p:spPr>
      </p:pic>
      <p:pic>
        <p:nvPicPr>
          <p:cNvPr id="42" name="Shape 42"/>
          <p:cNvPicPr preferRelativeResize="0"/>
          <p:nvPr/>
        </p:nvPicPr>
        <p:blipFill>
          <a:blip r:embed="rId5">
            <a:alphaModFix/>
          </a:blip>
          <a:stretch>
            <a:fillRect/>
          </a:stretch>
        </p:blipFill>
        <p:spPr>
          <a:xfrm>
            <a:off x="7264675" y="4725610"/>
            <a:ext cx="1818599" cy="2030769"/>
          </a:xfrm>
          <a:prstGeom prst="rect">
            <a:avLst/>
          </a:prstGeom>
          <a:noFill/>
          <a:ln>
            <a:noFill/>
          </a:ln>
        </p:spPr>
      </p:pic>
      <p:sp>
        <p:nvSpPr>
          <p:cNvPr id="43" name="Shape 43"/>
          <p:cNvSpPr txBox="1"/>
          <p:nvPr>
            <p:ph type="ctrTitle"/>
          </p:nvPr>
        </p:nvSpPr>
        <p:spPr>
          <a:xfrm>
            <a:off x="51100" y="292450"/>
            <a:ext cx="6245699" cy="2789699"/>
          </a:xfrm>
          <a:prstGeom prst="rect">
            <a:avLst/>
          </a:prstGeom>
        </p:spPr>
        <p:txBody>
          <a:bodyPr anchorCtr="0" anchor="ctr" bIns="91425" lIns="91425" rIns="91425" tIns="91425">
            <a:noAutofit/>
          </a:bodyPr>
          <a:lstStyle/>
          <a:p>
            <a:pPr lvl="0" rtl="0">
              <a:spcBef>
                <a:spcPts val="0"/>
              </a:spcBef>
              <a:buNone/>
            </a:pPr>
            <a:r>
              <a:rPr lang="en" sz="3600">
                <a:solidFill>
                  <a:srgbClr val="660000"/>
                </a:solidFill>
              </a:rPr>
              <a:t>Acknowledgements</a:t>
            </a:r>
          </a:p>
          <a:p>
            <a:pPr indent="-342900" lvl="0" marL="457200" rtl="0" algn="l">
              <a:spcBef>
                <a:spcPts val="0"/>
              </a:spcBef>
              <a:buClr>
                <a:srgbClr val="660000"/>
              </a:buClr>
              <a:buSzPct val="100000"/>
              <a:buChar char="●"/>
            </a:pPr>
            <a:r>
              <a:rPr lang="en" sz="1800">
                <a:solidFill>
                  <a:srgbClr val="660000"/>
                </a:solidFill>
              </a:rPr>
              <a:t>Robert and Blevyn Wheeler</a:t>
            </a:r>
          </a:p>
          <a:p>
            <a:pPr indent="-342900" lvl="0" marL="457200" rtl="0" algn="l">
              <a:spcBef>
                <a:spcPts val="0"/>
              </a:spcBef>
              <a:buClr>
                <a:srgbClr val="660000"/>
              </a:buClr>
              <a:buSzPct val="100000"/>
              <a:buChar char="●"/>
            </a:pPr>
            <a:r>
              <a:rPr lang="en" sz="1800">
                <a:solidFill>
                  <a:srgbClr val="660000"/>
                </a:solidFill>
              </a:rPr>
              <a:t>The Research Foundation of SUNY for faculty research grant to Hasbargen</a:t>
            </a:r>
          </a:p>
          <a:p>
            <a:pPr indent="-342900" lvl="0" marL="457200" rtl="0" algn="l">
              <a:spcBef>
                <a:spcPts val="0"/>
              </a:spcBef>
              <a:buClr>
                <a:srgbClr val="660000"/>
              </a:buClr>
              <a:buSzPct val="100000"/>
              <a:buChar char="●"/>
            </a:pPr>
            <a:r>
              <a:rPr lang="en" sz="1800">
                <a:solidFill>
                  <a:srgbClr val="660000"/>
                </a:solidFill>
              </a:rPr>
              <a:t>Biological Field Station, SUNY Oneonta for summer internships, research fellowship, logistical support (including a UAV)</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64" name="Shape 164"/>
        <p:cNvGrpSpPr/>
        <p:nvPr/>
      </p:nvGrpSpPr>
      <p:grpSpPr>
        <a:xfrm>
          <a:off x="0" y="0"/>
          <a:ext cx="0" cy="0"/>
          <a:chOff x="0" y="0"/>
          <a:chExt cx="0" cy="0"/>
        </a:xfrm>
      </p:grpSpPr>
      <p:sp>
        <p:nvSpPr>
          <p:cNvPr id="165" name="Shape 165"/>
          <p:cNvSpPr txBox="1"/>
          <p:nvPr>
            <p:ph type="ctrTitle"/>
          </p:nvPr>
        </p:nvSpPr>
        <p:spPr>
          <a:xfrm>
            <a:off x="385025" y="461250"/>
            <a:ext cx="8116800" cy="1030800"/>
          </a:xfrm>
          <a:prstGeom prst="rect">
            <a:avLst/>
          </a:prstGeom>
        </p:spPr>
        <p:txBody>
          <a:bodyPr anchorCtr="0" anchor="ctr" bIns="91425" lIns="91425" rIns="91425" tIns="91425">
            <a:noAutofit/>
          </a:bodyPr>
          <a:lstStyle/>
          <a:p>
            <a:pPr lvl="0" rtl="0">
              <a:spcBef>
                <a:spcPts val="0"/>
              </a:spcBef>
              <a:buNone/>
            </a:pPr>
            <a:r>
              <a:rPr lang="en" sz="3600"/>
              <a:t>Conclusions</a:t>
            </a:r>
          </a:p>
        </p:txBody>
      </p:sp>
      <p:sp>
        <p:nvSpPr>
          <p:cNvPr id="166" name="Shape 166"/>
          <p:cNvSpPr txBox="1"/>
          <p:nvPr/>
        </p:nvSpPr>
        <p:spPr>
          <a:xfrm>
            <a:off x="858750" y="2058600"/>
            <a:ext cx="7643099" cy="3399300"/>
          </a:xfrm>
          <a:prstGeom prst="rect">
            <a:avLst/>
          </a:prstGeom>
          <a:noFill/>
          <a:ln>
            <a:noFill/>
          </a:ln>
        </p:spPr>
        <p:txBody>
          <a:bodyPr anchorCtr="0" anchor="t" bIns="91425" lIns="91425" rIns="91425" tIns="91425">
            <a:noAutofit/>
          </a:bodyPr>
          <a:lstStyle/>
          <a:p>
            <a:pPr indent="-381000" lvl="0" marL="457200" rtl="0">
              <a:spcBef>
                <a:spcPts val="0"/>
              </a:spcBef>
              <a:buClr>
                <a:srgbClr val="FFFFFF"/>
              </a:buClr>
              <a:buSzPct val="100000"/>
              <a:buFont typeface="Cambria"/>
              <a:buChar char="●"/>
            </a:pPr>
            <a:r>
              <a:rPr lang="en" sz="2400">
                <a:solidFill>
                  <a:srgbClr val="FFFFFF"/>
                </a:solidFill>
                <a:latin typeface="Cambria"/>
                <a:ea typeface="Cambria"/>
                <a:cs typeface="Cambria"/>
                <a:sym typeface="Cambria"/>
              </a:rPr>
              <a:t>Migration rate </a:t>
            </a:r>
            <a:r>
              <a:rPr b="1" lang="en" sz="1200">
                <a:solidFill>
                  <a:srgbClr val="FFFFFF"/>
                </a:solidFill>
                <a:latin typeface="Cambria"/>
                <a:ea typeface="Cambria"/>
                <a:cs typeface="Cambria"/>
                <a:sym typeface="Cambria"/>
              </a:rPr>
              <a:t>decreases </a:t>
            </a:r>
            <a:r>
              <a:rPr lang="en" sz="2400">
                <a:solidFill>
                  <a:srgbClr val="FFFFFF"/>
                </a:solidFill>
                <a:latin typeface="Cambria"/>
                <a:ea typeface="Cambria"/>
                <a:cs typeface="Cambria"/>
                <a:sym typeface="Cambria"/>
              </a:rPr>
              <a:t>with more high flow events</a:t>
            </a:r>
          </a:p>
          <a:p>
            <a:pPr indent="-381000" lvl="0" marL="457200" rtl="0">
              <a:spcBef>
                <a:spcPts val="0"/>
              </a:spcBef>
              <a:buClr>
                <a:srgbClr val="FFFFFF"/>
              </a:buClr>
              <a:buSzPct val="100000"/>
              <a:buFont typeface="Cambria"/>
              <a:buChar char="●"/>
            </a:pPr>
            <a:r>
              <a:rPr lang="en" sz="2400">
                <a:solidFill>
                  <a:srgbClr val="FFFFFF"/>
                </a:solidFill>
                <a:latin typeface="Cambria"/>
                <a:ea typeface="Cambria"/>
                <a:cs typeface="Cambria"/>
                <a:sym typeface="Cambria"/>
              </a:rPr>
              <a:t>The view from the river is the next step: we need to monitor undercutting and bank shear processes (maybe not so much with frost needles--but it could still be very illuminating)</a:t>
            </a:r>
          </a:p>
          <a:p>
            <a:pPr indent="-381000" lvl="0" marL="457200" rtl="0">
              <a:spcBef>
                <a:spcPts val="0"/>
              </a:spcBef>
              <a:buClr>
                <a:srgbClr val="FFFFFF"/>
              </a:buClr>
              <a:buSzPct val="100000"/>
              <a:buFont typeface="Cambria"/>
              <a:buChar char="●"/>
            </a:pPr>
            <a:r>
              <a:rPr lang="en" sz="2400">
                <a:solidFill>
                  <a:srgbClr val="FFFFFF"/>
                </a:solidFill>
                <a:latin typeface="Cambria"/>
                <a:ea typeface="Cambria"/>
                <a:cs typeface="Cambria"/>
                <a:sym typeface="Cambria"/>
              </a:rPr>
              <a:t>We have the tools to monitor them!</a:t>
            </a:r>
          </a:p>
          <a:p>
            <a:pPr rtl="0">
              <a:spcBef>
                <a:spcPts val="0"/>
              </a:spcBef>
              <a:buNone/>
            </a:pPr>
            <a:r>
              <a:t/>
            </a:r>
            <a:endParaRPr sz="2400">
              <a:solidFill>
                <a:srgbClr val="FFFFFF"/>
              </a:solidFill>
              <a:latin typeface="Cambria"/>
              <a:ea typeface="Cambria"/>
              <a:cs typeface="Cambria"/>
              <a:sym typeface="Cambria"/>
            </a:endParaRPr>
          </a:p>
          <a:p>
            <a:pPr lvl="0">
              <a:spcBef>
                <a:spcPts val="0"/>
              </a:spcBef>
              <a:buNone/>
            </a:pPr>
            <a:r>
              <a:rPr lang="en" sz="2400">
                <a:solidFill>
                  <a:srgbClr val="FFFFFF"/>
                </a:solidFill>
                <a:latin typeface="Cambria"/>
                <a:ea typeface="Cambria"/>
                <a:cs typeface="Cambria"/>
                <a:sym typeface="Cambria"/>
              </a:rPr>
              <a:t>I’ll take your questions...</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70" name="Shape 170"/>
        <p:cNvGrpSpPr/>
        <p:nvPr/>
      </p:nvGrpSpPr>
      <p:grpSpPr>
        <a:xfrm>
          <a:off x="0" y="0"/>
          <a:ext cx="0" cy="0"/>
          <a:chOff x="0" y="0"/>
          <a:chExt cx="0" cy="0"/>
        </a:xfrm>
      </p:grpSpPr>
      <p:sp>
        <p:nvSpPr>
          <p:cNvPr id="171" name="Shape 171"/>
          <p:cNvSpPr txBox="1"/>
          <p:nvPr>
            <p:ph type="ctrTitle"/>
          </p:nvPr>
        </p:nvSpPr>
        <p:spPr>
          <a:xfrm>
            <a:off x="385025" y="461250"/>
            <a:ext cx="8116800" cy="1030800"/>
          </a:xfrm>
          <a:prstGeom prst="rect">
            <a:avLst/>
          </a:prstGeom>
        </p:spPr>
        <p:txBody>
          <a:bodyPr anchorCtr="0" anchor="ctr" bIns="91425" lIns="91425" rIns="91425" tIns="91425">
            <a:noAutofit/>
          </a:bodyPr>
          <a:lstStyle/>
          <a:p>
            <a:pPr lvl="0" rtl="0">
              <a:spcBef>
                <a:spcPts val="0"/>
              </a:spcBef>
              <a:buNone/>
            </a:pPr>
            <a:r>
              <a:rPr lang="en" sz="3600"/>
              <a:t>Talking Points</a:t>
            </a:r>
          </a:p>
        </p:txBody>
      </p:sp>
      <p:sp>
        <p:nvSpPr>
          <p:cNvPr id="172" name="Shape 172"/>
          <p:cNvSpPr txBox="1"/>
          <p:nvPr/>
        </p:nvSpPr>
        <p:spPr>
          <a:xfrm>
            <a:off x="107350" y="1736575"/>
            <a:ext cx="8921399" cy="4818599"/>
          </a:xfrm>
          <a:prstGeom prst="rect">
            <a:avLst/>
          </a:prstGeom>
          <a:noFill/>
          <a:ln>
            <a:noFill/>
          </a:ln>
        </p:spPr>
        <p:txBody>
          <a:bodyPr anchorCtr="0" anchor="t" bIns="91425" lIns="91425" rIns="91425" tIns="91425">
            <a:noAutofit/>
          </a:bodyPr>
          <a:lstStyle/>
          <a:p>
            <a:pPr lvl="0" rtl="0">
              <a:spcBef>
                <a:spcPts val="0"/>
              </a:spcBef>
              <a:buSzPct val="91666"/>
              <a:buNone/>
            </a:pPr>
            <a:r>
              <a:rPr lang="en" sz="1200">
                <a:solidFill>
                  <a:srgbClr val="FFFFFF"/>
                </a:solidFill>
                <a:latin typeface="Times New Roman"/>
                <a:ea typeface="Times New Roman"/>
                <a:cs typeface="Times New Roman"/>
                <a:sym typeface="Times New Roman"/>
              </a:rPr>
              <a:t>Controls on Migration Rates in Butternut Creek</a:t>
            </a:r>
          </a:p>
          <a:p>
            <a:pPr lvl="0" rtl="0">
              <a:spcBef>
                <a:spcPts val="0"/>
              </a:spcBef>
              <a:buSzPct val="91666"/>
              <a:buNone/>
            </a:pPr>
            <a:r>
              <a:rPr lang="en" sz="1200">
                <a:solidFill>
                  <a:srgbClr val="FFFFFF"/>
                </a:solidFill>
                <a:latin typeface="Times New Roman"/>
                <a:ea typeface="Times New Roman"/>
                <a:cs typeface="Times New Roman"/>
                <a:sym typeface="Times New Roman"/>
              </a:rPr>
              <a:t>Les’ Thoughts, October 29-30, 2015</a:t>
            </a:r>
          </a:p>
          <a:p>
            <a:pPr lvl="0" rtl="0">
              <a:spcBef>
                <a:spcPts val="0"/>
              </a:spcBef>
              <a:buNone/>
            </a:pPr>
            <a:r>
              <a:t/>
            </a:r>
            <a:endParaRPr sz="1200">
              <a:solidFill>
                <a:srgbClr val="FFFFFF"/>
              </a:solidFill>
              <a:latin typeface="Times New Roman"/>
              <a:ea typeface="Times New Roman"/>
              <a:cs typeface="Times New Roman"/>
              <a:sym typeface="Times New Roman"/>
            </a:endParaRPr>
          </a:p>
          <a:p>
            <a:pPr lvl="0" rtl="0">
              <a:spcBef>
                <a:spcPts val="0"/>
              </a:spcBef>
              <a:buSzPct val="91666"/>
              <a:buNone/>
            </a:pPr>
            <a:r>
              <a:rPr lang="en" sz="1200">
                <a:solidFill>
                  <a:srgbClr val="FFFFFF"/>
                </a:solidFill>
                <a:latin typeface="Times New Roman"/>
                <a:ea typeface="Times New Roman"/>
                <a:cs typeface="Times New Roman"/>
                <a:sym typeface="Times New Roman"/>
              </a:rPr>
              <a:t>Talking points for the presentation on Sunday</a:t>
            </a:r>
          </a:p>
          <a:p>
            <a:pPr indent="-304800" lvl="0" marL="457200" rtl="0">
              <a:spcBef>
                <a:spcPts val="0"/>
              </a:spcBef>
              <a:buClr>
                <a:srgbClr val="FFFFFF"/>
              </a:buClr>
              <a:buSzPct val="100000"/>
              <a:buFont typeface="Times New Roman"/>
              <a:buChar char="●"/>
            </a:pPr>
            <a:r>
              <a:rPr lang="en" sz="1200">
                <a:solidFill>
                  <a:srgbClr val="FFFFFF"/>
                </a:solidFill>
                <a:latin typeface="Times New Roman"/>
                <a:ea typeface="Times New Roman"/>
                <a:cs typeface="Times New Roman"/>
                <a:sym typeface="Times New Roman"/>
              </a:rPr>
              <a:t>Setting: Post glacial low gradient stream, Holocene flood plain development with mud banks and meanders</a:t>
            </a:r>
          </a:p>
          <a:p>
            <a:pPr indent="-304800" lvl="0" marL="457200" rtl="0">
              <a:spcBef>
                <a:spcPts val="0"/>
              </a:spcBef>
              <a:buClr>
                <a:srgbClr val="FFFFFF"/>
              </a:buClr>
              <a:buSzPct val="100000"/>
              <a:buFont typeface="Times New Roman"/>
              <a:buChar char="●"/>
            </a:pPr>
            <a:r>
              <a:rPr lang="en" sz="1200">
                <a:solidFill>
                  <a:srgbClr val="FFFFFF"/>
                </a:solidFill>
                <a:latin typeface="Times New Roman"/>
                <a:ea typeface="Times New Roman"/>
                <a:cs typeface="Times New Roman"/>
                <a:sym typeface="Times New Roman"/>
              </a:rPr>
              <a:t>Key Question: Will an increase in flood frequency increase migration rate?</a:t>
            </a:r>
          </a:p>
          <a:p>
            <a:pPr indent="-304800" lvl="0" marL="457200" rtl="0">
              <a:spcBef>
                <a:spcPts val="0"/>
              </a:spcBef>
              <a:buClr>
                <a:srgbClr val="FFFFFF"/>
              </a:buClr>
              <a:buSzPct val="100000"/>
              <a:buFont typeface="Times New Roman"/>
              <a:buChar char="●"/>
            </a:pPr>
            <a:r>
              <a:rPr lang="en" sz="1200">
                <a:solidFill>
                  <a:srgbClr val="FFFFFF"/>
                </a:solidFill>
                <a:latin typeface="Times New Roman"/>
                <a:ea typeface="Times New Roman"/>
                <a:cs typeface="Times New Roman"/>
                <a:sym typeface="Times New Roman"/>
              </a:rPr>
              <a:t>Warning: Preliminary study!!</a:t>
            </a:r>
          </a:p>
          <a:p>
            <a:pPr indent="-304800" lvl="0" marL="457200" rtl="0">
              <a:spcBef>
                <a:spcPts val="0"/>
              </a:spcBef>
              <a:buClr>
                <a:srgbClr val="FFFFFF"/>
              </a:buClr>
              <a:buSzPct val="100000"/>
              <a:buFont typeface="Times New Roman"/>
              <a:buChar char="●"/>
            </a:pPr>
            <a:r>
              <a:rPr lang="en" sz="1200">
                <a:solidFill>
                  <a:srgbClr val="FFFFFF"/>
                </a:solidFill>
                <a:latin typeface="Times New Roman"/>
                <a:ea typeface="Times New Roman"/>
                <a:cs typeface="Times New Roman"/>
                <a:sym typeface="Times New Roman"/>
              </a:rPr>
              <a:t>Mechanisms of bank erosion: freeze thaw cycles; bank shear; undercutting; bank collapse; pulsing flows; bioturbation.</a:t>
            </a:r>
          </a:p>
          <a:p>
            <a:pPr indent="-304800" lvl="0" marL="457200" rtl="0">
              <a:spcBef>
                <a:spcPts val="0"/>
              </a:spcBef>
              <a:buClr>
                <a:srgbClr val="FFFFFF"/>
              </a:buClr>
              <a:buSzPct val="100000"/>
              <a:buFont typeface="Times New Roman"/>
              <a:buChar char="●"/>
            </a:pPr>
            <a:r>
              <a:rPr lang="en" sz="1200">
                <a:solidFill>
                  <a:srgbClr val="FFFFFF"/>
                </a:solidFill>
                <a:latin typeface="Times New Roman"/>
                <a:ea typeface="Times New Roman"/>
                <a:cs typeface="Times New Roman"/>
                <a:sym typeface="Times New Roman"/>
              </a:rPr>
              <a:t>Approach: measure migration rate (by area lost over time divided by perimeter/2)</a:t>
            </a:r>
          </a:p>
          <a:p>
            <a:pPr indent="-304800" lvl="1" marL="914400" rtl="0">
              <a:spcBef>
                <a:spcPts val="0"/>
              </a:spcBef>
              <a:buClr>
                <a:srgbClr val="FFFFFF"/>
              </a:buClr>
              <a:buSzPct val="100000"/>
              <a:buFont typeface="Times New Roman"/>
              <a:buChar char="○"/>
            </a:pPr>
            <a:r>
              <a:rPr lang="en" sz="1200">
                <a:solidFill>
                  <a:srgbClr val="FFFFFF"/>
                </a:solidFill>
                <a:latin typeface="Times New Roman"/>
                <a:ea typeface="Times New Roman"/>
                <a:cs typeface="Times New Roman"/>
                <a:sym typeface="Times New Roman"/>
              </a:rPr>
              <a:t>bank erosion goes to 0 at the ends of the arc</a:t>
            </a:r>
          </a:p>
          <a:p>
            <a:pPr indent="-304800" lvl="1" marL="914400" rtl="0">
              <a:spcBef>
                <a:spcPts val="0"/>
              </a:spcBef>
              <a:buClr>
                <a:srgbClr val="FFFFFF"/>
              </a:buClr>
              <a:buSzPct val="100000"/>
              <a:buFont typeface="Times New Roman"/>
              <a:buChar char="○"/>
            </a:pPr>
            <a:r>
              <a:rPr lang="en" sz="1200">
                <a:solidFill>
                  <a:srgbClr val="FFFFFF"/>
                </a:solidFill>
                <a:latin typeface="Times New Roman"/>
                <a:ea typeface="Times New Roman"/>
                <a:cs typeface="Times New Roman"/>
                <a:sym typeface="Times New Roman"/>
              </a:rPr>
              <a:t>some deposition occurring within the system</a:t>
            </a:r>
          </a:p>
          <a:p>
            <a:pPr indent="-304800" lvl="0" marL="457200" rtl="0">
              <a:spcBef>
                <a:spcPts val="0"/>
              </a:spcBef>
              <a:buClr>
                <a:srgbClr val="FFFFFF"/>
              </a:buClr>
              <a:buSzPct val="100000"/>
              <a:buFont typeface="Times New Roman"/>
              <a:buChar char="●"/>
            </a:pPr>
            <a:r>
              <a:rPr lang="en" sz="1200">
                <a:solidFill>
                  <a:srgbClr val="FFFFFF"/>
                </a:solidFill>
                <a:latin typeface="Times New Roman"/>
                <a:ea typeface="Times New Roman"/>
                <a:cs typeface="Times New Roman"/>
                <a:sym typeface="Times New Roman"/>
              </a:rPr>
              <a:t>First Hypothesis: Migration rate increases with larger flow events</a:t>
            </a:r>
          </a:p>
          <a:p>
            <a:pPr indent="-304800" lvl="1" marL="914400" rtl="0">
              <a:spcBef>
                <a:spcPts val="0"/>
              </a:spcBef>
              <a:buClr>
                <a:srgbClr val="FFFFFF"/>
              </a:buClr>
              <a:buSzPct val="100000"/>
              <a:buFont typeface="Times New Roman"/>
              <a:buChar char="○"/>
            </a:pPr>
            <a:r>
              <a:rPr lang="en" sz="1200">
                <a:solidFill>
                  <a:srgbClr val="FFFFFF"/>
                </a:solidFill>
                <a:latin typeface="Times New Roman"/>
                <a:ea typeface="Times New Roman"/>
                <a:cs typeface="Times New Roman"/>
                <a:sym typeface="Times New Roman"/>
              </a:rPr>
              <a:t>The test: Compare large flow events to migration rate: but which size? I choose the number of days with flows above some size (percentiles of 50, 90, and 95) for the time between photos, and hypothesize that bank migration should increase with the number of days of such flows; alternatively, the average flow during the erosion rate time period might also drive migration rate. Note, the discharge record is a proxy based on Unadilla River, into which the Butternut flows...</a:t>
            </a:r>
          </a:p>
          <a:p>
            <a:pPr indent="-304800" lvl="0" marL="457200" rtl="0">
              <a:spcBef>
                <a:spcPts val="0"/>
              </a:spcBef>
              <a:buClr>
                <a:srgbClr val="FFFFFF"/>
              </a:buClr>
              <a:buSzPct val="100000"/>
              <a:buFont typeface="Times New Roman"/>
              <a:buChar char="●"/>
            </a:pPr>
            <a:r>
              <a:rPr lang="en" sz="1200">
                <a:solidFill>
                  <a:srgbClr val="FFFFFF"/>
                </a:solidFill>
                <a:latin typeface="Times New Roman"/>
                <a:ea typeface="Times New Roman"/>
                <a:cs typeface="Times New Roman"/>
                <a:sym typeface="Times New Roman"/>
              </a:rPr>
              <a:t>Results: Migration rate is inversely proportional to the number of flow days; </a:t>
            </a:r>
          </a:p>
          <a:p>
            <a:pPr indent="-304800" lvl="1" marL="914400" rtl="0">
              <a:spcBef>
                <a:spcPts val="0"/>
              </a:spcBef>
              <a:buClr>
                <a:srgbClr val="FFFFFF"/>
              </a:buClr>
              <a:buSzPct val="100000"/>
              <a:buFont typeface="Times New Roman"/>
              <a:buChar char="○"/>
            </a:pPr>
            <a:r>
              <a:rPr lang="en" sz="1200">
                <a:solidFill>
                  <a:srgbClr val="FFFFFF"/>
                </a:solidFill>
                <a:latin typeface="Times New Roman"/>
                <a:ea typeface="Times New Roman"/>
                <a:cs typeface="Times New Roman"/>
                <a:sym typeface="Times New Roman"/>
              </a:rPr>
              <a:t>Choosing a smaller percentile (including more flow days) appears to strengthen the relationship, so clearly the hypothesis fails. Not only do more floods not increase the rate, but they actually decrease the rate</a:t>
            </a:r>
          </a:p>
          <a:p>
            <a:pPr indent="-304800" lvl="1" marL="914400" rtl="0">
              <a:spcBef>
                <a:spcPts val="0"/>
              </a:spcBef>
              <a:buClr>
                <a:srgbClr val="FFFFFF"/>
              </a:buClr>
              <a:buSzPct val="100000"/>
              <a:buFont typeface="Times New Roman"/>
              <a:buChar char="○"/>
            </a:pPr>
            <a:r>
              <a:rPr lang="en" sz="1200">
                <a:solidFill>
                  <a:srgbClr val="FFFFFF"/>
                </a:solidFill>
                <a:latin typeface="Times New Roman"/>
                <a:ea typeface="Times New Roman"/>
                <a:cs typeface="Times New Roman"/>
                <a:sym typeface="Times New Roman"/>
              </a:rPr>
              <a:t>Perhaps there is a clue to a process here--is undercutting more common at lower (but still erosive) flows?</a:t>
            </a:r>
          </a:p>
          <a:p>
            <a:pPr indent="-304800" lvl="0" marL="457200" rtl="0">
              <a:spcBef>
                <a:spcPts val="0"/>
              </a:spcBef>
              <a:buClr>
                <a:srgbClr val="FFFFFF"/>
              </a:buClr>
              <a:buSzPct val="100000"/>
              <a:buFont typeface="Times New Roman"/>
              <a:buChar char="●"/>
            </a:pPr>
            <a:r>
              <a:rPr lang="en" sz="1200">
                <a:solidFill>
                  <a:srgbClr val="FFFFFF"/>
                </a:solidFill>
                <a:latin typeface="Times New Roman"/>
                <a:ea typeface="Times New Roman"/>
                <a:cs typeface="Times New Roman"/>
                <a:sym typeface="Times New Roman"/>
              </a:rPr>
              <a:t>Why would migration rate decrease with more high flow days? Do more high flows stymie an effective process? Guessing here, but here’s a thought. If bank collapse is the dominant process in driving migration, then undercutting would appear to be important, as might rise-fall cycles. Higher flows might stymie undercutting by eroding the cutbank uniformly through bank shear stress. The bank still erodes, but is lacking the undercutting mechanism at higher flows. The rise-fall hypothesis as a driver of bank collapse and thus faster migration may not hold water...</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5B0F00"/>
        </a:solidFill>
      </p:bgPr>
    </p:bg>
    <p:spTree>
      <p:nvGrpSpPr>
        <p:cNvPr id="176" name="Shape 176"/>
        <p:cNvGrpSpPr/>
        <p:nvPr/>
      </p:nvGrpSpPr>
      <p:grpSpPr>
        <a:xfrm>
          <a:off x="0" y="0"/>
          <a:ext cx="0" cy="0"/>
          <a:chOff x="0" y="0"/>
          <a:chExt cx="0" cy="0"/>
        </a:xfrm>
      </p:grpSpPr>
      <p:pic>
        <p:nvPicPr>
          <p:cNvPr id="177" name="Shape 177"/>
          <p:cNvPicPr preferRelativeResize="0"/>
          <p:nvPr/>
        </p:nvPicPr>
        <p:blipFill>
          <a:blip r:embed="rId3">
            <a:alphaModFix/>
          </a:blip>
          <a:stretch>
            <a:fillRect/>
          </a:stretch>
        </p:blipFill>
        <p:spPr>
          <a:xfrm>
            <a:off x="1284312" y="1163100"/>
            <a:ext cx="6575375" cy="4938499"/>
          </a:xfrm>
          <a:prstGeom prst="rect">
            <a:avLst/>
          </a:prstGeom>
          <a:noFill/>
          <a:ln>
            <a:noFill/>
          </a:ln>
        </p:spPr>
      </p:pic>
      <p:sp>
        <p:nvSpPr>
          <p:cNvPr id="178" name="Shape 178"/>
          <p:cNvSpPr txBox="1"/>
          <p:nvPr/>
        </p:nvSpPr>
        <p:spPr>
          <a:xfrm>
            <a:off x="1470375" y="466925"/>
            <a:ext cx="6364200" cy="886799"/>
          </a:xfrm>
          <a:prstGeom prst="rect">
            <a:avLst/>
          </a:prstGeom>
          <a:noFill/>
          <a:ln>
            <a:noFill/>
          </a:ln>
        </p:spPr>
        <p:txBody>
          <a:bodyPr anchorCtr="0" anchor="t" bIns="91425" lIns="91425" rIns="91425" tIns="91425">
            <a:noAutofit/>
          </a:bodyPr>
          <a:lstStyle/>
          <a:p>
            <a:pPr lvl="0" rtl="0">
              <a:spcBef>
                <a:spcPts val="0"/>
              </a:spcBef>
              <a:buNone/>
            </a:pPr>
            <a:r>
              <a:rPr lang="en"/>
              <a:t>Questions?</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2" name="Shape 182"/>
        <p:cNvGrpSpPr/>
        <p:nvPr/>
      </p:nvGrpSpPr>
      <p:grpSpPr>
        <a:xfrm>
          <a:off x="0" y="0"/>
          <a:ext cx="0" cy="0"/>
          <a:chOff x="0" y="0"/>
          <a:chExt cx="0" cy="0"/>
        </a:xfrm>
      </p:grpSpPr>
      <p:sp>
        <p:nvSpPr>
          <p:cNvPr id="183" name="Shape 183"/>
          <p:cNvSpPr txBox="1"/>
          <p:nvPr/>
        </p:nvSpPr>
        <p:spPr>
          <a:xfrm>
            <a:off x="0" y="0"/>
            <a:ext cx="9030899" cy="6657599"/>
          </a:xfrm>
          <a:prstGeom prst="rect">
            <a:avLst/>
          </a:prstGeom>
          <a:noFill/>
          <a:ln>
            <a:noFill/>
          </a:ln>
        </p:spPr>
        <p:txBody>
          <a:bodyPr anchorCtr="0" anchor="ctr" bIns="91425" lIns="91425" rIns="91425" tIns="91425">
            <a:noAutofit/>
          </a:bodyPr>
          <a:lstStyle/>
          <a:p>
            <a:pPr lvl="0" rtl="0">
              <a:spcBef>
                <a:spcPts val="0"/>
              </a:spcBef>
              <a:buNone/>
            </a:pPr>
            <a:r>
              <a:rPr b="1" lang="en" sz="1800">
                <a:solidFill>
                  <a:schemeClr val="dk1"/>
                </a:solidFill>
                <a:latin typeface="Times New Roman"/>
                <a:ea typeface="Times New Roman"/>
                <a:cs typeface="Times New Roman"/>
                <a:sym typeface="Times New Roman"/>
              </a:rPr>
              <a:t>Abstract</a:t>
            </a:r>
          </a:p>
          <a:p>
            <a:pPr indent="228600" lvl="0" rtl="0">
              <a:spcBef>
                <a:spcPts val="0"/>
              </a:spcBef>
              <a:buNone/>
            </a:pPr>
            <a:r>
              <a:rPr lang="en" sz="1800">
                <a:solidFill>
                  <a:schemeClr val="dk1"/>
                </a:solidFill>
                <a:latin typeface="Times New Roman"/>
                <a:ea typeface="Times New Roman"/>
                <a:cs typeface="Times New Roman"/>
                <a:sym typeface="Times New Roman"/>
              </a:rPr>
              <a:t>Several natural processes erode stream cutbanks including bank collapse, fluid shear stress, burrowing and bioturbation, and freeze-thaw events. Which of these dominate? How do river channels respond to large floods? Do large floods cause more bank erosion and channel migration than small floods? If fluid shear and bank collapse dominate, are they likely to increase with larger and/or more frequent floods? These are very important questions that are not easily answered without detailed measurements of stream banks. The answers have implications for bank erosion mitigation efforts and climate change. The approach taken here is to begin the work of establishing a baseline condition for streams against which changes can be measured. A long term goal is to conduct frequent surveys at a scale which reveals processes, examine changes over time, and tie these to stream gage records. While there is nothing new about this idea, the development of structure-from-motion software has opened up avenues for realizing these goals. </a:t>
            </a:r>
          </a:p>
          <a:p>
            <a:pPr indent="228600" lvl="0" rtl="0">
              <a:spcBef>
                <a:spcPts val="0"/>
              </a:spcBef>
              <a:buNone/>
            </a:pPr>
            <a:r>
              <a:rPr lang="en" sz="1800">
                <a:solidFill>
                  <a:schemeClr val="dk1"/>
                </a:solidFill>
                <a:latin typeface="Times New Roman"/>
                <a:ea typeface="Times New Roman"/>
                <a:cs typeface="Times New Roman"/>
                <a:sym typeface="Times New Roman"/>
              </a:rPr>
              <a:t>The field site is Butternut Creek, a tributary to the Susquehanna River in upstate New York, which has a well-developed Holocene floodplain nestled into glacial deposits. The cutbanks are ~ 2 m high, extend for ~100 m, and exhibit signs of recent erosion. Oxbows etched in the floodplain suggest long term activity. We captured overlapping photographs of the stream banks on the ground, from a canoe, and from an unmanned aerial vehicle (UAV). PhotoScan, a structure-from-motion software by Agisoft, was used to construct three dimensional topographic models of the cutbank. We found that well-located ground control points greatly enhance the value of photographic surveys, yielding orthophoto mosaics and 3D object models that compare favorably with aerial based Lidar surveys. Thus far, lateral migration rates in the decimeter per year range are common. Less clear at this time is the relationship between stream discharge records and cutbank migration rates.</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7" name="Shape 187"/>
        <p:cNvGrpSpPr/>
        <p:nvPr/>
      </p:nvGrpSpPr>
      <p:grpSpPr>
        <a:xfrm>
          <a:off x="0" y="0"/>
          <a:ext cx="0" cy="0"/>
          <a:chOff x="0" y="0"/>
          <a:chExt cx="0" cy="0"/>
        </a:xfrm>
      </p:grpSpPr>
      <p:sp>
        <p:nvSpPr>
          <p:cNvPr id="188" name="Shape 188"/>
          <p:cNvSpPr txBox="1"/>
          <p:nvPr/>
        </p:nvSpPr>
        <p:spPr>
          <a:xfrm>
            <a:off x="325500" y="163875"/>
            <a:ext cx="7587600" cy="1717199"/>
          </a:xfrm>
          <a:prstGeom prst="rect">
            <a:avLst/>
          </a:prstGeom>
          <a:noFill/>
          <a:ln>
            <a:noFill/>
          </a:ln>
        </p:spPr>
        <p:txBody>
          <a:bodyPr anchorCtr="0" anchor="t" bIns="91425" lIns="91425" rIns="91425" tIns="91425">
            <a:noAutofit/>
          </a:bodyPr>
          <a:lstStyle/>
          <a:p>
            <a:pPr rtl="0">
              <a:spcBef>
                <a:spcPts val="0"/>
              </a:spcBef>
              <a:buNone/>
            </a:pPr>
            <a:r>
              <a:rPr lang="en"/>
              <a:t>Links to stuff</a:t>
            </a:r>
          </a:p>
          <a:p>
            <a:pPr indent="-228600" lvl="0" marL="457200" rtl="0">
              <a:spcBef>
                <a:spcPts val="0"/>
              </a:spcBef>
              <a:buChar char="●"/>
            </a:pPr>
            <a:r>
              <a:rPr lang="en"/>
              <a:t>Agisoft PhotoScan: </a:t>
            </a:r>
            <a:r>
              <a:rPr lang="en" u="sng">
                <a:solidFill>
                  <a:schemeClr val="hlink"/>
                </a:solidFill>
                <a:hlinkClick r:id="rId3"/>
              </a:rPr>
              <a:t>http://www.agisoft.com/</a:t>
            </a:r>
            <a:r>
              <a:rPr lang="en"/>
              <a:t> </a:t>
            </a:r>
          </a:p>
          <a:p>
            <a:pPr indent="-228600" lvl="0" marL="457200" rtl="0">
              <a:spcBef>
                <a:spcPts val="0"/>
              </a:spcBef>
              <a:buChar char="●"/>
            </a:pPr>
            <a:r>
              <a:rPr lang="en"/>
              <a:t>RTK set up for UAVs: </a:t>
            </a:r>
            <a:r>
              <a:rPr lang="en" u="sng">
                <a:solidFill>
                  <a:schemeClr val="hlink"/>
                </a:solidFill>
                <a:hlinkClick r:id="rId4"/>
              </a:rPr>
              <a:t>http://store.swiftnav.com/s.nl/it.A/id.4216/.f</a:t>
            </a:r>
          </a:p>
          <a:p>
            <a:pPr indent="-228600" lvl="0" marL="457200" rtl="0">
              <a:spcBef>
                <a:spcPts val="0"/>
              </a:spcBef>
              <a:buChar char="●"/>
            </a:pPr>
            <a:r>
              <a:rPr lang="en"/>
              <a:t>Iris 3DR UAV: </a:t>
            </a:r>
            <a:r>
              <a:rPr lang="en" u="sng">
                <a:solidFill>
                  <a:schemeClr val="hlink"/>
                </a:solidFill>
                <a:hlinkClick r:id="rId5"/>
              </a:rPr>
              <a:t>https://3drobotics.com/kb/iris/</a:t>
            </a:r>
            <a:r>
              <a:rPr lang="en"/>
              <a:t> </a:t>
            </a:r>
          </a:p>
          <a:p>
            <a:pPr indent="-228600" lvl="0" marL="457200" rtl="0">
              <a:spcBef>
                <a:spcPts val="0"/>
              </a:spcBef>
              <a:buChar char="●"/>
            </a:pPr>
            <a:r>
              <a:rPr lang="en"/>
              <a:t>Software (open source): </a:t>
            </a:r>
            <a:r>
              <a:rPr lang="en" u="sng">
                <a:solidFill>
                  <a:schemeClr val="hlink"/>
                </a:solidFill>
                <a:hlinkClick r:id="rId6"/>
              </a:rPr>
              <a:t>http://copter.ardupilot.com/</a:t>
            </a:r>
          </a:p>
          <a:p>
            <a:pPr lvl="0" rtl="0">
              <a:spcBef>
                <a:spcPts val="0"/>
              </a:spcBef>
              <a:buNone/>
            </a:pPr>
            <a:r>
              <a:t/>
            </a:r>
            <a:endParaRPr/>
          </a:p>
          <a:p>
            <a:pPr>
              <a:spcBef>
                <a:spcPts val="0"/>
              </a:spcBef>
              <a:buNone/>
            </a:pPr>
            <a:r>
              <a:t/>
            </a:r>
            <a:endParaRPr/>
          </a:p>
        </p:txBody>
      </p:sp>
      <p:pic>
        <p:nvPicPr>
          <p:cNvPr id="189" name="Shape 189"/>
          <p:cNvPicPr preferRelativeResize="0"/>
          <p:nvPr/>
        </p:nvPicPr>
        <p:blipFill>
          <a:blip r:embed="rId7">
            <a:alphaModFix/>
          </a:blip>
          <a:stretch>
            <a:fillRect/>
          </a:stretch>
        </p:blipFill>
        <p:spPr>
          <a:xfrm>
            <a:off x="325500" y="1622775"/>
            <a:ext cx="3787300" cy="2341825"/>
          </a:xfrm>
          <a:prstGeom prst="rect">
            <a:avLst/>
          </a:prstGeom>
          <a:noFill/>
          <a:ln>
            <a:noFill/>
          </a:ln>
        </p:spPr>
      </p:pic>
      <p:pic>
        <p:nvPicPr>
          <p:cNvPr id="190" name="Shape 190"/>
          <p:cNvPicPr preferRelativeResize="0"/>
          <p:nvPr/>
        </p:nvPicPr>
        <p:blipFill>
          <a:blip r:embed="rId8">
            <a:alphaModFix/>
          </a:blip>
          <a:stretch>
            <a:fillRect/>
          </a:stretch>
        </p:blipFill>
        <p:spPr>
          <a:xfrm>
            <a:off x="3805000" y="3567175"/>
            <a:ext cx="5238850" cy="3239350"/>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 name="Shape 47"/>
        <p:cNvGrpSpPr/>
        <p:nvPr/>
      </p:nvGrpSpPr>
      <p:grpSpPr>
        <a:xfrm>
          <a:off x="0" y="0"/>
          <a:ext cx="0" cy="0"/>
          <a:chOff x="0" y="0"/>
          <a:chExt cx="0" cy="0"/>
        </a:xfrm>
      </p:grpSpPr>
      <p:pic>
        <p:nvPicPr>
          <p:cNvPr id="48" name="Shape 48"/>
          <p:cNvPicPr preferRelativeResize="0"/>
          <p:nvPr/>
        </p:nvPicPr>
        <p:blipFill>
          <a:blip r:embed="rId3">
            <a:alphaModFix/>
          </a:blip>
          <a:stretch>
            <a:fillRect/>
          </a:stretch>
        </p:blipFill>
        <p:spPr>
          <a:xfrm>
            <a:off x="504860" y="87675"/>
            <a:ext cx="8639141" cy="6694124"/>
          </a:xfrm>
          <a:prstGeom prst="rect">
            <a:avLst/>
          </a:prstGeom>
          <a:noFill/>
          <a:ln>
            <a:noFill/>
          </a:ln>
        </p:spPr>
      </p:pic>
      <p:pic>
        <p:nvPicPr>
          <p:cNvPr id="49" name="Shape 49"/>
          <p:cNvPicPr preferRelativeResize="0"/>
          <p:nvPr/>
        </p:nvPicPr>
        <p:blipFill>
          <a:blip r:embed="rId4">
            <a:alphaModFix/>
          </a:blip>
          <a:stretch>
            <a:fillRect/>
          </a:stretch>
        </p:blipFill>
        <p:spPr>
          <a:xfrm>
            <a:off x="63325" y="0"/>
            <a:ext cx="3618225" cy="3720775"/>
          </a:xfrm>
          <a:prstGeom prst="rect">
            <a:avLst/>
          </a:prstGeom>
          <a:noFill/>
          <a:ln>
            <a:noFill/>
          </a:ln>
        </p:spPr>
      </p:pic>
      <p:cxnSp>
        <p:nvCxnSpPr>
          <p:cNvPr id="50" name="Shape 50"/>
          <p:cNvCxnSpPr/>
          <p:nvPr/>
        </p:nvCxnSpPr>
        <p:spPr>
          <a:xfrm rot="10800000">
            <a:off x="920300" y="1959699"/>
            <a:ext cx="3109199" cy="1459200"/>
          </a:xfrm>
          <a:prstGeom prst="straightConnector1">
            <a:avLst/>
          </a:prstGeom>
          <a:noFill/>
          <a:ln cap="flat" cmpd="sng" w="28575">
            <a:solidFill>
              <a:srgbClr val="FF0000"/>
            </a:solidFill>
            <a:prstDash val="solid"/>
            <a:round/>
            <a:headEnd len="lg" w="lg" type="triangle"/>
            <a:tailEnd len="lg" w="lg" type="triangle"/>
          </a:ln>
        </p:spPr>
      </p:cxnSp>
      <p:sp>
        <p:nvSpPr>
          <p:cNvPr id="51" name="Shape 51"/>
          <p:cNvSpPr txBox="1"/>
          <p:nvPr>
            <p:ph type="ctrTitle"/>
          </p:nvPr>
        </p:nvSpPr>
        <p:spPr>
          <a:xfrm>
            <a:off x="4321325" y="3645450"/>
            <a:ext cx="3468300" cy="2231700"/>
          </a:xfrm>
          <a:prstGeom prst="rect">
            <a:avLst/>
          </a:prstGeom>
        </p:spPr>
        <p:txBody>
          <a:bodyPr anchorCtr="0" anchor="ctr" bIns="91425" lIns="91425" rIns="91425" tIns="91425">
            <a:noAutofit/>
          </a:bodyPr>
          <a:lstStyle/>
          <a:p>
            <a:pPr indent="228600" rtl="0">
              <a:spcBef>
                <a:spcPts val="0"/>
              </a:spcBef>
              <a:buNone/>
            </a:pPr>
            <a:r>
              <a:rPr b="0" lang="en" sz="3000">
                <a:latin typeface="Times New Roman"/>
                <a:ea typeface="Times New Roman"/>
                <a:cs typeface="Times New Roman"/>
                <a:sym typeface="Times New Roman"/>
              </a:rPr>
              <a:t>Field Site: </a:t>
            </a:r>
          </a:p>
          <a:p>
            <a:pPr indent="228600" rtl="0">
              <a:spcBef>
                <a:spcPts val="0"/>
              </a:spcBef>
              <a:buNone/>
            </a:pPr>
            <a:r>
              <a:rPr b="0" lang="en" sz="3000">
                <a:latin typeface="Times New Roman"/>
                <a:ea typeface="Times New Roman"/>
                <a:cs typeface="Times New Roman"/>
                <a:sym typeface="Times New Roman"/>
              </a:rPr>
              <a:t>Susquehanna River </a:t>
            </a:r>
          </a:p>
          <a:p>
            <a:pPr indent="228600" lvl="0" rtl="0">
              <a:spcBef>
                <a:spcPts val="0"/>
              </a:spcBef>
              <a:buNone/>
            </a:pPr>
            <a:r>
              <a:rPr b="0" lang="en" sz="3000">
                <a:latin typeface="Times New Roman"/>
                <a:ea typeface="Times New Roman"/>
                <a:cs typeface="Times New Roman"/>
                <a:sym typeface="Times New Roman"/>
              </a:rPr>
              <a:t>headwaters, NY</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55" name="Shape 55"/>
        <p:cNvGrpSpPr/>
        <p:nvPr/>
      </p:nvGrpSpPr>
      <p:grpSpPr>
        <a:xfrm>
          <a:off x="0" y="0"/>
          <a:ext cx="0" cy="0"/>
          <a:chOff x="0" y="0"/>
          <a:chExt cx="0" cy="0"/>
        </a:xfrm>
      </p:grpSpPr>
      <p:sp>
        <p:nvSpPr>
          <p:cNvPr id="56" name="Shape 56"/>
          <p:cNvSpPr txBox="1"/>
          <p:nvPr>
            <p:ph type="ctrTitle"/>
          </p:nvPr>
        </p:nvSpPr>
        <p:spPr>
          <a:xfrm>
            <a:off x="744650" y="42475"/>
            <a:ext cx="7808099" cy="1125899"/>
          </a:xfrm>
          <a:prstGeom prst="rect">
            <a:avLst/>
          </a:prstGeom>
        </p:spPr>
        <p:txBody>
          <a:bodyPr anchorCtr="0" anchor="b" bIns="91425" lIns="91425" rIns="91425" tIns="91425">
            <a:noAutofit/>
          </a:bodyPr>
          <a:lstStyle/>
          <a:p>
            <a:pPr lvl="0" rtl="0">
              <a:spcBef>
                <a:spcPts val="0"/>
              </a:spcBef>
              <a:buNone/>
            </a:pPr>
            <a:r>
              <a:rPr lang="en">
                <a:solidFill>
                  <a:srgbClr val="FFFFFF"/>
                </a:solidFill>
              </a:rPr>
              <a:t>Motivation for the study...</a:t>
            </a:r>
          </a:p>
        </p:txBody>
      </p:sp>
      <p:sp>
        <p:nvSpPr>
          <p:cNvPr id="57" name="Shape 57"/>
          <p:cNvSpPr txBox="1"/>
          <p:nvPr/>
        </p:nvSpPr>
        <p:spPr>
          <a:xfrm>
            <a:off x="594400" y="1232575"/>
            <a:ext cx="8267100" cy="5224800"/>
          </a:xfrm>
          <a:prstGeom prst="rect">
            <a:avLst/>
          </a:prstGeom>
          <a:noFill/>
          <a:ln>
            <a:noFill/>
          </a:ln>
        </p:spPr>
        <p:txBody>
          <a:bodyPr anchorCtr="0" anchor="t" bIns="91425" lIns="91425" rIns="91425" tIns="91425">
            <a:noAutofit/>
          </a:bodyPr>
          <a:lstStyle/>
          <a:p>
            <a:pPr indent="-419100" lvl="0" marL="457200" rtl="0">
              <a:spcBef>
                <a:spcPts val="0"/>
              </a:spcBef>
              <a:buClr>
                <a:srgbClr val="FFFFFF"/>
              </a:buClr>
              <a:buSzPct val="100000"/>
              <a:buFont typeface="Cambria"/>
              <a:buChar char="●"/>
            </a:pPr>
            <a:r>
              <a:rPr lang="en" sz="3000">
                <a:solidFill>
                  <a:srgbClr val="FFFFFF"/>
                </a:solidFill>
                <a:latin typeface="Cambria"/>
                <a:ea typeface="Cambria"/>
                <a:cs typeface="Cambria"/>
                <a:sym typeface="Cambria"/>
              </a:rPr>
              <a:t>Relative importance of cutbank erosion processes: who’s the gorilla?!</a:t>
            </a:r>
          </a:p>
          <a:p>
            <a:pPr indent="-419100" lvl="0" marL="457200" rtl="0">
              <a:spcBef>
                <a:spcPts val="0"/>
              </a:spcBef>
              <a:buClr>
                <a:srgbClr val="FFFFFF"/>
              </a:buClr>
              <a:buSzPct val="100000"/>
              <a:buFont typeface="Cambria"/>
              <a:buChar char="●"/>
            </a:pPr>
            <a:r>
              <a:rPr lang="en" sz="3000">
                <a:solidFill>
                  <a:srgbClr val="FFFFFF"/>
                </a:solidFill>
                <a:latin typeface="Cambria"/>
                <a:ea typeface="Cambria"/>
                <a:cs typeface="Cambria"/>
                <a:sym typeface="Cambria"/>
              </a:rPr>
              <a:t>River discharge and migration rates: are they related?</a:t>
            </a:r>
          </a:p>
          <a:p>
            <a:pPr indent="-419100" lvl="0" marL="457200" rtl="0">
              <a:spcBef>
                <a:spcPts val="0"/>
              </a:spcBef>
              <a:buClr>
                <a:srgbClr val="FFFFFF"/>
              </a:buClr>
              <a:buSzPct val="100000"/>
              <a:buFont typeface="Cambria"/>
              <a:buChar char="●"/>
            </a:pPr>
            <a:r>
              <a:rPr lang="en" sz="3000">
                <a:solidFill>
                  <a:srgbClr val="FFFFFF"/>
                </a:solidFill>
                <a:latin typeface="Cambria"/>
                <a:ea typeface="Cambria"/>
                <a:cs typeface="Cambria"/>
                <a:sym typeface="Cambria"/>
              </a:rPr>
              <a:t>Is there a balance of erosion and deposition in local meandering streams?</a:t>
            </a:r>
          </a:p>
          <a:p>
            <a:pPr indent="-419100" lvl="0" marL="457200" rtl="0">
              <a:spcBef>
                <a:spcPts val="0"/>
              </a:spcBef>
              <a:buClr>
                <a:srgbClr val="FFFFFF"/>
              </a:buClr>
              <a:buSzPct val="100000"/>
              <a:buFont typeface="Cambria"/>
              <a:buChar char="●"/>
            </a:pPr>
            <a:r>
              <a:rPr lang="en" sz="3000">
                <a:solidFill>
                  <a:schemeClr val="lt1"/>
                </a:solidFill>
                <a:latin typeface="Cambria"/>
                <a:ea typeface="Cambria"/>
                <a:cs typeface="Cambria"/>
                <a:sym typeface="Cambria"/>
              </a:rPr>
              <a:t>How effective is treeplanting to mitigate bank erosion?</a:t>
            </a:r>
          </a:p>
          <a:p>
            <a:pPr indent="-419100" lvl="0" marL="457200" rtl="0">
              <a:spcBef>
                <a:spcPts val="0"/>
              </a:spcBef>
              <a:buClr>
                <a:srgbClr val="FFFFFF"/>
              </a:buClr>
              <a:buSzPct val="100000"/>
              <a:buFont typeface="Cambria"/>
              <a:buChar char="●"/>
            </a:pPr>
            <a:r>
              <a:rPr lang="en" sz="3000">
                <a:solidFill>
                  <a:srgbClr val="FFFFFF"/>
                </a:solidFill>
                <a:latin typeface="Cambria"/>
                <a:ea typeface="Cambria"/>
                <a:cs typeface="Cambria"/>
                <a:sym typeface="Cambria"/>
              </a:rPr>
              <a:t>Do we now have an affordable tool to measure processes? Proof of concept for SfM survey methods...</a:t>
            </a:r>
          </a:p>
          <a:p>
            <a:pPr lvl="0" marR="0" rtl="0" algn="ctr">
              <a:lnSpc>
                <a:spcPct val="100000"/>
              </a:lnSpc>
              <a:spcBef>
                <a:spcPts val="0"/>
              </a:spcBef>
              <a:spcAft>
                <a:spcPts val="0"/>
              </a:spcAft>
              <a:buNone/>
            </a:pPr>
            <a:r>
              <a:t/>
            </a:r>
            <a:endParaRPr sz="3000">
              <a:solidFill>
                <a:srgbClr val="FFFFFF"/>
              </a:solidFill>
              <a:latin typeface="Cambria"/>
              <a:ea typeface="Cambria"/>
              <a:cs typeface="Cambria"/>
              <a:sym typeface="Cambria"/>
            </a:endParaRP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61" name="Shape 61"/>
        <p:cNvGrpSpPr/>
        <p:nvPr/>
      </p:nvGrpSpPr>
      <p:grpSpPr>
        <a:xfrm>
          <a:off x="0" y="0"/>
          <a:ext cx="0" cy="0"/>
          <a:chOff x="0" y="0"/>
          <a:chExt cx="0" cy="0"/>
        </a:xfrm>
      </p:grpSpPr>
      <p:sp>
        <p:nvSpPr>
          <p:cNvPr id="62" name="Shape 62"/>
          <p:cNvSpPr txBox="1"/>
          <p:nvPr>
            <p:ph type="ctrTitle"/>
          </p:nvPr>
        </p:nvSpPr>
        <p:spPr>
          <a:xfrm>
            <a:off x="363650" y="423475"/>
            <a:ext cx="8116800" cy="1456799"/>
          </a:xfrm>
          <a:prstGeom prst="rect">
            <a:avLst/>
          </a:prstGeom>
        </p:spPr>
        <p:txBody>
          <a:bodyPr anchorCtr="0" anchor="ctr" bIns="91425" lIns="91425" rIns="91425" tIns="91425">
            <a:noAutofit/>
          </a:bodyPr>
          <a:lstStyle/>
          <a:p>
            <a:pPr lvl="0" rtl="0">
              <a:spcBef>
                <a:spcPts val="0"/>
              </a:spcBef>
              <a:buNone/>
            </a:pPr>
            <a:r>
              <a:rPr lang="en">
                <a:solidFill>
                  <a:schemeClr val="accent6"/>
                </a:solidFill>
              </a:rPr>
              <a:t>Which processes are most responsible for migration?</a:t>
            </a:r>
          </a:p>
        </p:txBody>
      </p:sp>
      <p:sp>
        <p:nvSpPr>
          <p:cNvPr id="63" name="Shape 63"/>
          <p:cNvSpPr txBox="1"/>
          <p:nvPr/>
        </p:nvSpPr>
        <p:spPr>
          <a:xfrm>
            <a:off x="594400" y="1972650"/>
            <a:ext cx="8267100" cy="4484699"/>
          </a:xfrm>
          <a:prstGeom prst="rect">
            <a:avLst/>
          </a:prstGeom>
          <a:noFill/>
          <a:ln>
            <a:noFill/>
          </a:ln>
        </p:spPr>
        <p:txBody>
          <a:bodyPr anchorCtr="0" anchor="t" bIns="91425" lIns="91425" rIns="91425" tIns="91425">
            <a:noAutofit/>
          </a:bodyPr>
          <a:lstStyle/>
          <a:p>
            <a:pPr indent="-381000" lvl="0" marL="457200" marR="0" rtl="0" algn="l">
              <a:lnSpc>
                <a:spcPct val="100000"/>
              </a:lnSpc>
              <a:spcBef>
                <a:spcPts val="0"/>
              </a:spcBef>
              <a:spcAft>
                <a:spcPts val="0"/>
              </a:spcAft>
              <a:buClr>
                <a:schemeClr val="accent6"/>
              </a:buClr>
              <a:buSzPct val="100000"/>
              <a:buFont typeface="Arial"/>
              <a:buChar char="●"/>
            </a:pPr>
            <a:r>
              <a:rPr lang="en" sz="2400">
                <a:solidFill>
                  <a:schemeClr val="accent6"/>
                </a:solidFill>
              </a:rPr>
              <a:t>Frost needles?</a:t>
            </a:r>
          </a:p>
          <a:p>
            <a:pPr indent="-381000" lvl="0" marL="457200" marR="0" rtl="0" algn="l">
              <a:lnSpc>
                <a:spcPct val="100000"/>
              </a:lnSpc>
              <a:spcBef>
                <a:spcPts val="0"/>
              </a:spcBef>
              <a:spcAft>
                <a:spcPts val="0"/>
              </a:spcAft>
              <a:buClr>
                <a:schemeClr val="accent6"/>
              </a:buClr>
              <a:buSzPct val="100000"/>
              <a:buChar char="●"/>
            </a:pPr>
            <a:r>
              <a:rPr lang="en" sz="2400">
                <a:solidFill>
                  <a:schemeClr val="accent6"/>
                </a:solidFill>
              </a:rPr>
              <a:t>Bed shear stress?</a:t>
            </a:r>
          </a:p>
          <a:p>
            <a:pPr indent="-381000" lvl="1" marL="914400" marR="0" rtl="0" algn="l">
              <a:lnSpc>
                <a:spcPct val="100000"/>
              </a:lnSpc>
              <a:spcBef>
                <a:spcPts val="0"/>
              </a:spcBef>
              <a:spcAft>
                <a:spcPts val="0"/>
              </a:spcAft>
              <a:buClr>
                <a:schemeClr val="accent6"/>
              </a:buClr>
              <a:buSzPct val="100000"/>
              <a:buChar char="○"/>
            </a:pPr>
            <a:r>
              <a:rPr lang="en" sz="2400">
                <a:solidFill>
                  <a:schemeClr val="accent6"/>
                </a:solidFill>
              </a:rPr>
              <a:t>Are low flows effective? Do they undercut and drive bank collapse?</a:t>
            </a:r>
          </a:p>
          <a:p>
            <a:pPr indent="-381000" lvl="1" marL="914400" marR="0" rtl="0" algn="l">
              <a:lnSpc>
                <a:spcPct val="100000"/>
              </a:lnSpc>
              <a:spcBef>
                <a:spcPts val="0"/>
              </a:spcBef>
              <a:spcAft>
                <a:spcPts val="0"/>
              </a:spcAft>
              <a:buClr>
                <a:schemeClr val="accent6"/>
              </a:buClr>
              <a:buSzPct val="100000"/>
              <a:buChar char="○"/>
            </a:pPr>
            <a:r>
              <a:rPr lang="en" sz="2400">
                <a:solidFill>
                  <a:schemeClr val="accent6"/>
                </a:solidFill>
              </a:rPr>
              <a:t>Is most of the work done by high flows? Once it’s over the bank, does size matter?</a:t>
            </a:r>
          </a:p>
          <a:p>
            <a:pPr indent="-381000" lvl="0" marL="457200" marR="0" rtl="0" algn="l">
              <a:lnSpc>
                <a:spcPct val="100000"/>
              </a:lnSpc>
              <a:spcBef>
                <a:spcPts val="0"/>
              </a:spcBef>
              <a:spcAft>
                <a:spcPts val="0"/>
              </a:spcAft>
              <a:buClr>
                <a:schemeClr val="accent6"/>
              </a:buClr>
              <a:buSzPct val="100000"/>
              <a:buChar char="●"/>
            </a:pPr>
            <a:r>
              <a:rPr lang="en" sz="2400">
                <a:solidFill>
                  <a:schemeClr val="accent6"/>
                </a:solidFill>
              </a:rPr>
              <a:t>Bank collapse?</a:t>
            </a:r>
          </a:p>
          <a:p>
            <a:pPr indent="-381000" lvl="1" marL="914400" marR="0" rtl="0" algn="l">
              <a:lnSpc>
                <a:spcPct val="100000"/>
              </a:lnSpc>
              <a:spcBef>
                <a:spcPts val="0"/>
              </a:spcBef>
              <a:spcAft>
                <a:spcPts val="0"/>
              </a:spcAft>
              <a:buClr>
                <a:schemeClr val="accent6"/>
              </a:buClr>
              <a:buSzPct val="100000"/>
              <a:buChar char="○"/>
            </a:pPr>
            <a:r>
              <a:rPr lang="en" sz="2400">
                <a:solidFill>
                  <a:schemeClr val="accent6"/>
                </a:solidFill>
              </a:rPr>
              <a:t>Is the falling flood stage, with pore fluid pressure changes, the most effective?</a:t>
            </a:r>
          </a:p>
          <a:p>
            <a:pPr indent="-381000" lvl="1" marL="914400" marR="0" rtl="0" algn="l">
              <a:lnSpc>
                <a:spcPct val="100000"/>
              </a:lnSpc>
              <a:spcBef>
                <a:spcPts val="0"/>
              </a:spcBef>
              <a:spcAft>
                <a:spcPts val="0"/>
              </a:spcAft>
              <a:buClr>
                <a:schemeClr val="accent6"/>
              </a:buClr>
              <a:buSzPct val="100000"/>
              <a:buChar char="○"/>
            </a:pPr>
            <a:r>
              <a:rPr lang="en" sz="2400">
                <a:solidFill>
                  <a:schemeClr val="accent6"/>
                </a:solidFill>
              </a:rPr>
              <a:t>Is there time dependence to collapse, with rapid falling stages more prone to drive collapse?</a:t>
            </a:r>
          </a:p>
          <a:p>
            <a:pPr lvl="0" marR="0" rtl="0" algn="ctr">
              <a:lnSpc>
                <a:spcPct val="100000"/>
              </a:lnSpc>
              <a:spcBef>
                <a:spcPts val="0"/>
              </a:spcBef>
              <a:spcAft>
                <a:spcPts val="0"/>
              </a:spcAft>
              <a:buNone/>
            </a:pPr>
            <a:r>
              <a:t/>
            </a:r>
            <a:endParaRPr sz="2400">
              <a:solidFill>
                <a:schemeClr val="accent6"/>
              </a:solidFill>
            </a:endParaRP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67" name="Shape 67"/>
        <p:cNvGrpSpPr/>
        <p:nvPr/>
      </p:nvGrpSpPr>
      <p:grpSpPr>
        <a:xfrm>
          <a:off x="0" y="0"/>
          <a:ext cx="0" cy="0"/>
          <a:chOff x="0" y="0"/>
          <a:chExt cx="0" cy="0"/>
        </a:xfrm>
      </p:grpSpPr>
      <p:sp>
        <p:nvSpPr>
          <p:cNvPr id="68" name="Shape 68"/>
          <p:cNvSpPr txBox="1"/>
          <p:nvPr/>
        </p:nvSpPr>
        <p:spPr>
          <a:xfrm>
            <a:off x="728375" y="936800"/>
            <a:ext cx="2689499" cy="616200"/>
          </a:xfrm>
          <a:prstGeom prst="rect">
            <a:avLst/>
          </a:prstGeom>
          <a:noFill/>
          <a:ln>
            <a:noFill/>
          </a:ln>
        </p:spPr>
        <p:txBody>
          <a:bodyPr anchorCtr="0" anchor="t" bIns="91425" lIns="91425" rIns="91425" tIns="91425">
            <a:noAutofit/>
          </a:bodyPr>
          <a:lstStyle/>
          <a:p>
            <a:pPr lvl="0" marR="0" rtl="0" algn="l">
              <a:lnSpc>
                <a:spcPct val="100000"/>
              </a:lnSpc>
              <a:spcBef>
                <a:spcPts val="0"/>
              </a:spcBef>
              <a:spcAft>
                <a:spcPts val="0"/>
              </a:spcAft>
              <a:buNone/>
            </a:pPr>
            <a:r>
              <a:rPr lang="en" sz="2400">
                <a:solidFill>
                  <a:srgbClr val="FFFFFF"/>
                </a:solidFill>
              </a:rPr>
              <a:t>Overbank flows</a:t>
            </a:r>
          </a:p>
          <a:p>
            <a:pPr lvl="0" marR="0" rtl="0" algn="ctr">
              <a:lnSpc>
                <a:spcPct val="100000"/>
              </a:lnSpc>
              <a:spcBef>
                <a:spcPts val="0"/>
              </a:spcBef>
              <a:spcAft>
                <a:spcPts val="0"/>
              </a:spcAft>
              <a:buNone/>
            </a:pPr>
            <a:r>
              <a:t/>
            </a:r>
            <a:endParaRPr sz="2400">
              <a:solidFill>
                <a:srgbClr val="FFFFFF"/>
              </a:solidFill>
            </a:endParaRP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72" name="Shape 72"/>
        <p:cNvGrpSpPr/>
        <p:nvPr/>
      </p:nvGrpSpPr>
      <p:grpSpPr>
        <a:xfrm>
          <a:off x="0" y="0"/>
          <a:ext cx="0" cy="0"/>
          <a:chOff x="0" y="0"/>
          <a:chExt cx="0" cy="0"/>
        </a:xfrm>
      </p:grpSpPr>
      <p:sp>
        <p:nvSpPr>
          <p:cNvPr id="73" name="Shape 73"/>
          <p:cNvSpPr txBox="1"/>
          <p:nvPr>
            <p:ph type="ctrTitle"/>
          </p:nvPr>
        </p:nvSpPr>
        <p:spPr>
          <a:xfrm>
            <a:off x="363650" y="423475"/>
            <a:ext cx="8116800" cy="1456799"/>
          </a:xfrm>
          <a:prstGeom prst="rect">
            <a:avLst/>
          </a:prstGeom>
        </p:spPr>
        <p:txBody>
          <a:bodyPr anchorCtr="0" anchor="ctr" bIns="91425" lIns="91425" rIns="91425" tIns="91425">
            <a:noAutofit/>
          </a:bodyPr>
          <a:lstStyle/>
          <a:p>
            <a:pPr lvl="0" rtl="0">
              <a:spcBef>
                <a:spcPts val="0"/>
              </a:spcBef>
              <a:buNone/>
            </a:pPr>
            <a:r>
              <a:rPr lang="en">
                <a:solidFill>
                  <a:srgbClr val="000000"/>
                </a:solidFill>
              </a:rPr>
              <a:t>Which processes are most responsible for migration?</a:t>
            </a:r>
          </a:p>
        </p:txBody>
      </p:sp>
      <p:sp>
        <p:nvSpPr>
          <p:cNvPr id="74" name="Shape 74"/>
          <p:cNvSpPr txBox="1"/>
          <p:nvPr/>
        </p:nvSpPr>
        <p:spPr>
          <a:xfrm>
            <a:off x="594400" y="1972650"/>
            <a:ext cx="8267100" cy="4484699"/>
          </a:xfrm>
          <a:prstGeom prst="rect">
            <a:avLst/>
          </a:prstGeom>
          <a:noFill/>
          <a:ln>
            <a:noFill/>
          </a:ln>
        </p:spPr>
        <p:txBody>
          <a:bodyPr anchorCtr="0" anchor="t" bIns="91425" lIns="91425" rIns="91425" tIns="91425">
            <a:noAutofit/>
          </a:bodyPr>
          <a:lstStyle/>
          <a:p>
            <a:pPr lvl="0" marR="0" rtl="0" algn="l">
              <a:lnSpc>
                <a:spcPct val="100000"/>
              </a:lnSpc>
              <a:spcBef>
                <a:spcPts val="0"/>
              </a:spcBef>
              <a:spcAft>
                <a:spcPts val="0"/>
              </a:spcAft>
              <a:buNone/>
            </a:pPr>
            <a:r>
              <a:t/>
            </a:r>
            <a:endParaRPr sz="2400"/>
          </a:p>
          <a:p>
            <a:pPr indent="-381000" lvl="0" marL="457200" marR="0" rtl="0" algn="l">
              <a:lnSpc>
                <a:spcPct val="100000"/>
              </a:lnSpc>
              <a:spcBef>
                <a:spcPts val="0"/>
              </a:spcBef>
              <a:spcAft>
                <a:spcPts val="0"/>
              </a:spcAft>
              <a:buSzPct val="100000"/>
              <a:buChar char="●"/>
            </a:pPr>
            <a:r>
              <a:rPr lang="en" sz="2400"/>
              <a:t>Bank collapse?</a:t>
            </a:r>
          </a:p>
          <a:p>
            <a:pPr indent="-381000" lvl="1" marL="914400" marR="0" rtl="0" algn="l">
              <a:lnSpc>
                <a:spcPct val="100000"/>
              </a:lnSpc>
              <a:spcBef>
                <a:spcPts val="0"/>
              </a:spcBef>
              <a:spcAft>
                <a:spcPts val="0"/>
              </a:spcAft>
              <a:buSzPct val="100000"/>
              <a:buChar char="○"/>
            </a:pPr>
            <a:r>
              <a:rPr lang="en" sz="2400"/>
              <a:t>Is the falling flood stage, with pore fluid pressure changes, the most effective?</a:t>
            </a:r>
          </a:p>
          <a:p>
            <a:pPr indent="-381000" lvl="1" marL="914400" marR="0" rtl="0" algn="l">
              <a:lnSpc>
                <a:spcPct val="100000"/>
              </a:lnSpc>
              <a:spcBef>
                <a:spcPts val="0"/>
              </a:spcBef>
              <a:spcAft>
                <a:spcPts val="0"/>
              </a:spcAft>
              <a:buSzPct val="100000"/>
              <a:buChar char="○"/>
            </a:pPr>
            <a:r>
              <a:rPr lang="en" sz="2400"/>
              <a:t>Is there time dependence to collapse, with rapid falling stages more prone to drive collapse?</a:t>
            </a:r>
          </a:p>
          <a:p>
            <a:pPr indent="-381000" lvl="1" marL="914400" marR="0" rtl="0" algn="l">
              <a:lnSpc>
                <a:spcPct val="100000"/>
              </a:lnSpc>
              <a:spcBef>
                <a:spcPts val="0"/>
              </a:spcBef>
              <a:spcAft>
                <a:spcPts val="0"/>
              </a:spcAft>
              <a:buSzPct val="100000"/>
              <a:buChar char="○"/>
            </a:pPr>
            <a:r>
              <a:rPr lang="en" sz="2400"/>
              <a:t>Do low flows undercut and drive migration?</a:t>
            </a:r>
          </a:p>
          <a:p>
            <a:pPr lvl="0" marR="0" rtl="0" algn="ctr">
              <a:lnSpc>
                <a:spcPct val="100000"/>
              </a:lnSpc>
              <a:spcBef>
                <a:spcPts val="0"/>
              </a:spcBef>
              <a:spcAft>
                <a:spcPts val="0"/>
              </a:spcAft>
              <a:buNone/>
            </a:pPr>
            <a:r>
              <a:t/>
            </a:r>
            <a:endParaRPr sz="2400"/>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78" name="Shape 78"/>
        <p:cNvGrpSpPr/>
        <p:nvPr/>
      </p:nvGrpSpPr>
      <p:grpSpPr>
        <a:xfrm>
          <a:off x="0" y="0"/>
          <a:ext cx="0" cy="0"/>
          <a:chOff x="0" y="0"/>
          <a:chExt cx="0" cy="0"/>
        </a:xfrm>
      </p:grpSpPr>
      <p:sp>
        <p:nvSpPr>
          <p:cNvPr id="79" name="Shape 79"/>
          <p:cNvSpPr txBox="1"/>
          <p:nvPr/>
        </p:nvSpPr>
        <p:spPr>
          <a:xfrm>
            <a:off x="2678200" y="4791625"/>
            <a:ext cx="6342600" cy="616200"/>
          </a:xfrm>
          <a:prstGeom prst="rect">
            <a:avLst/>
          </a:prstGeom>
          <a:noFill/>
          <a:ln>
            <a:noFill/>
          </a:ln>
        </p:spPr>
        <p:txBody>
          <a:bodyPr anchorCtr="0" anchor="t" bIns="91425" lIns="91425" rIns="91425" tIns="91425">
            <a:noAutofit/>
          </a:bodyPr>
          <a:lstStyle/>
          <a:p>
            <a:pPr lvl="0" marR="0" rtl="0" algn="l">
              <a:lnSpc>
                <a:spcPct val="100000"/>
              </a:lnSpc>
              <a:spcBef>
                <a:spcPts val="0"/>
              </a:spcBef>
              <a:spcAft>
                <a:spcPts val="0"/>
              </a:spcAft>
              <a:buNone/>
            </a:pPr>
            <a:r>
              <a:rPr lang="en" sz="2400">
                <a:solidFill>
                  <a:srgbClr val="FFFFFF"/>
                </a:solidFill>
              </a:rPr>
              <a:t>Frost needles?Daily freeze-thaw of cutbanks</a:t>
            </a:r>
          </a:p>
          <a:p>
            <a:pPr lvl="0" marR="0" rtl="0" algn="ctr">
              <a:lnSpc>
                <a:spcPct val="100000"/>
              </a:lnSpc>
              <a:spcBef>
                <a:spcPts val="0"/>
              </a:spcBef>
              <a:spcAft>
                <a:spcPts val="0"/>
              </a:spcAft>
              <a:buNone/>
            </a:pPr>
            <a:r>
              <a:t/>
            </a:r>
            <a:endParaRPr sz="2400">
              <a:solidFill>
                <a:srgbClr val="FFFFFF"/>
              </a:solidFill>
            </a:endParaRP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83" name="Shape 83"/>
        <p:cNvGrpSpPr/>
        <p:nvPr/>
      </p:nvGrpSpPr>
      <p:grpSpPr>
        <a:xfrm>
          <a:off x="0" y="0"/>
          <a:ext cx="0" cy="0"/>
          <a:chOff x="0" y="0"/>
          <a:chExt cx="0" cy="0"/>
        </a:xfrm>
      </p:grpSpPr>
      <p:sp>
        <p:nvSpPr>
          <p:cNvPr id="84" name="Shape 84"/>
          <p:cNvSpPr txBox="1"/>
          <p:nvPr/>
        </p:nvSpPr>
        <p:spPr>
          <a:xfrm>
            <a:off x="2678200" y="4791625"/>
            <a:ext cx="6342600" cy="616200"/>
          </a:xfrm>
          <a:prstGeom prst="rect">
            <a:avLst/>
          </a:prstGeom>
          <a:noFill/>
          <a:ln>
            <a:noFill/>
          </a:ln>
        </p:spPr>
        <p:txBody>
          <a:bodyPr anchorCtr="0" anchor="t" bIns="91425" lIns="91425" rIns="91425" tIns="91425">
            <a:noAutofit/>
          </a:bodyPr>
          <a:lstStyle/>
          <a:p>
            <a:pPr lvl="0" marR="0" rtl="0" algn="l">
              <a:lnSpc>
                <a:spcPct val="100000"/>
              </a:lnSpc>
              <a:spcBef>
                <a:spcPts val="0"/>
              </a:spcBef>
              <a:spcAft>
                <a:spcPts val="0"/>
              </a:spcAft>
              <a:buNone/>
            </a:pPr>
            <a:r>
              <a:rPr lang="en" sz="2400">
                <a:solidFill>
                  <a:srgbClr val="FFFFFF"/>
                </a:solidFill>
              </a:rPr>
              <a:t>Frost needles?Daily freeze-thaw of cutbanks</a:t>
            </a:r>
          </a:p>
          <a:p>
            <a:pPr lvl="0" marR="0" rtl="0" algn="ctr">
              <a:lnSpc>
                <a:spcPct val="100000"/>
              </a:lnSpc>
              <a:spcBef>
                <a:spcPts val="0"/>
              </a:spcBef>
              <a:spcAft>
                <a:spcPts val="0"/>
              </a:spcAft>
              <a:buNone/>
            </a:pPr>
            <a:r>
              <a:t/>
            </a:r>
            <a:endParaRPr sz="2400">
              <a:solidFill>
                <a:srgbClr val="FFFFFF"/>
              </a:solidFill>
            </a:endParaRPr>
          </a:p>
        </p:txBody>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