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206400" cy="32918400"/>
  <p:notesSz cx="7010400" cy="9296400"/>
  <p:defaultTextStyle>
    <a:defPPr>
      <a:defRPr lang="en-US"/>
    </a:defPPr>
    <a:lvl1pPr marL="0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1pPr>
    <a:lvl2pPr marL="2717048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2pPr>
    <a:lvl3pPr marL="5434096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3pPr>
    <a:lvl4pPr marL="8151144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4pPr>
    <a:lvl5pPr marL="10868193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5pPr>
    <a:lvl6pPr marL="13585241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6pPr>
    <a:lvl7pPr marL="16302289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7pPr>
    <a:lvl8pPr marL="19019337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8pPr>
    <a:lvl9pPr marL="21736385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ne, Adele E." initials="CAE" lastIdx="8" clrIdx="0">
    <p:extLst>
      <p:ext uri="{19B8F6BF-5375-455C-9EA6-DF929625EA0E}">
        <p15:presenceInfo xmlns:p15="http://schemas.microsoft.com/office/powerpoint/2012/main" userId="S-1-5-21-220523388-1563985344-1801674531-1131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C7C4"/>
    <a:srgbClr val="3C5E6B"/>
    <a:srgbClr val="163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650" autoAdjust="0"/>
  </p:normalViewPr>
  <p:slideViewPr>
    <p:cSldViewPr snapToGrid="0">
      <p:cViewPr varScale="1">
        <p:scale>
          <a:sx n="20" d="100"/>
          <a:sy n="20" d="100"/>
        </p:scale>
        <p:origin x="294" y="132"/>
      </p:cViewPr>
      <p:guideLst>
        <p:guide orient="horz" pos="10368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0226042"/>
            <a:ext cx="4352544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18653760"/>
            <a:ext cx="3584448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1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3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5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68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85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30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019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736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CF90-4A74-4070-ACFD-E2DAAA7E523E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ED38-00FF-4C95-A21A-4DF8F3E12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1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CF90-4A74-4070-ACFD-E2DAAA7E523E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ED38-00FF-4C95-A21A-4DF8F3E12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1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4640" y="1318265"/>
            <a:ext cx="1152144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320" y="1318265"/>
            <a:ext cx="3371088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CF90-4A74-4070-ACFD-E2DAAA7E523E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ED38-00FF-4C95-A21A-4DF8F3E12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4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CF90-4A74-4070-ACFD-E2DAAA7E523E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ED38-00FF-4C95-A21A-4DF8F3E12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1153122"/>
            <a:ext cx="43525440" cy="6537960"/>
          </a:xfrm>
        </p:spPr>
        <p:txBody>
          <a:bodyPr anchor="t"/>
          <a:lstStyle>
            <a:lvl1pPr algn="l">
              <a:defRPr sz="2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3952225"/>
            <a:ext cx="43525440" cy="7200898"/>
          </a:xfrm>
        </p:spPr>
        <p:txBody>
          <a:bodyPr anchor="b"/>
          <a:lstStyle>
            <a:lvl1pPr marL="0" indent="0">
              <a:buNone/>
              <a:defRPr sz="11900">
                <a:solidFill>
                  <a:schemeClr val="tx1">
                    <a:tint val="75000"/>
                  </a:schemeClr>
                </a:solidFill>
              </a:defRPr>
            </a:lvl1pPr>
            <a:lvl2pPr marL="2717048" indent="0">
              <a:buNone/>
              <a:defRPr sz="10700">
                <a:solidFill>
                  <a:schemeClr val="tx1">
                    <a:tint val="75000"/>
                  </a:schemeClr>
                </a:solidFill>
              </a:defRPr>
            </a:lvl2pPr>
            <a:lvl3pPr marL="5434096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3pPr>
            <a:lvl4pPr marL="8151144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4pPr>
            <a:lvl5pPr marL="10868193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5pPr>
            <a:lvl6pPr marL="13585241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6pPr>
            <a:lvl7pPr marL="16302289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7pPr>
            <a:lvl8pPr marL="19019337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8pPr>
            <a:lvl9pPr marL="2173638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CF90-4A74-4070-ACFD-E2DAAA7E523E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ED38-00FF-4C95-A21A-4DF8F3E12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4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320" y="7680963"/>
            <a:ext cx="22616160" cy="21724622"/>
          </a:xfrm>
        </p:spPr>
        <p:txBody>
          <a:bodyPr/>
          <a:lstStyle>
            <a:lvl1pPr>
              <a:defRPr sz="16600"/>
            </a:lvl1pPr>
            <a:lvl2pPr>
              <a:defRPr sz="14300"/>
            </a:lvl2pPr>
            <a:lvl3pPr>
              <a:defRPr sz="11900"/>
            </a:lvl3pPr>
            <a:lvl4pPr>
              <a:defRPr sz="10700"/>
            </a:lvl4pPr>
            <a:lvl5pPr>
              <a:defRPr sz="10700"/>
            </a:lvl5pPr>
            <a:lvl6pPr>
              <a:defRPr sz="10700"/>
            </a:lvl6pPr>
            <a:lvl7pPr>
              <a:defRPr sz="10700"/>
            </a:lvl7pPr>
            <a:lvl8pPr>
              <a:defRPr sz="10700"/>
            </a:lvl8pPr>
            <a:lvl9pPr>
              <a:defRPr sz="10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7680963"/>
            <a:ext cx="22616160" cy="21724622"/>
          </a:xfrm>
        </p:spPr>
        <p:txBody>
          <a:bodyPr/>
          <a:lstStyle>
            <a:lvl1pPr>
              <a:defRPr sz="16600"/>
            </a:lvl1pPr>
            <a:lvl2pPr>
              <a:defRPr sz="14300"/>
            </a:lvl2pPr>
            <a:lvl3pPr>
              <a:defRPr sz="11900"/>
            </a:lvl3pPr>
            <a:lvl4pPr>
              <a:defRPr sz="10700"/>
            </a:lvl4pPr>
            <a:lvl5pPr>
              <a:defRPr sz="10700"/>
            </a:lvl5pPr>
            <a:lvl6pPr>
              <a:defRPr sz="10700"/>
            </a:lvl6pPr>
            <a:lvl7pPr>
              <a:defRPr sz="10700"/>
            </a:lvl7pPr>
            <a:lvl8pPr>
              <a:defRPr sz="10700"/>
            </a:lvl8pPr>
            <a:lvl9pPr>
              <a:defRPr sz="10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CF90-4A74-4070-ACFD-E2DAAA7E523E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ED38-00FF-4C95-A21A-4DF8F3E12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2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1" y="7368543"/>
            <a:ext cx="22625053" cy="3070858"/>
          </a:xfrm>
        </p:spPr>
        <p:txBody>
          <a:bodyPr anchor="b"/>
          <a:lstStyle>
            <a:lvl1pPr marL="0" indent="0">
              <a:buNone/>
              <a:defRPr sz="14300" b="1"/>
            </a:lvl1pPr>
            <a:lvl2pPr marL="2717048" indent="0">
              <a:buNone/>
              <a:defRPr sz="11900" b="1"/>
            </a:lvl2pPr>
            <a:lvl3pPr marL="5434096" indent="0">
              <a:buNone/>
              <a:defRPr sz="10700" b="1"/>
            </a:lvl3pPr>
            <a:lvl4pPr marL="8151144" indent="0">
              <a:buNone/>
              <a:defRPr sz="9500" b="1"/>
            </a:lvl4pPr>
            <a:lvl5pPr marL="10868193" indent="0">
              <a:buNone/>
              <a:defRPr sz="9500" b="1"/>
            </a:lvl5pPr>
            <a:lvl6pPr marL="13585241" indent="0">
              <a:buNone/>
              <a:defRPr sz="9500" b="1"/>
            </a:lvl6pPr>
            <a:lvl7pPr marL="16302289" indent="0">
              <a:buNone/>
              <a:defRPr sz="9500" b="1"/>
            </a:lvl7pPr>
            <a:lvl8pPr marL="19019337" indent="0">
              <a:buNone/>
              <a:defRPr sz="9500" b="1"/>
            </a:lvl8pPr>
            <a:lvl9pPr marL="21736385" indent="0">
              <a:buNone/>
              <a:defRPr sz="9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1" y="10439401"/>
            <a:ext cx="22625053" cy="18966182"/>
          </a:xfrm>
        </p:spPr>
        <p:txBody>
          <a:bodyPr/>
          <a:lstStyle>
            <a:lvl1pPr>
              <a:defRPr sz="14300"/>
            </a:lvl1pPr>
            <a:lvl2pPr>
              <a:defRPr sz="11900"/>
            </a:lvl2pPr>
            <a:lvl3pPr>
              <a:defRPr sz="107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7368543"/>
            <a:ext cx="22633940" cy="3070858"/>
          </a:xfrm>
        </p:spPr>
        <p:txBody>
          <a:bodyPr anchor="b"/>
          <a:lstStyle>
            <a:lvl1pPr marL="0" indent="0">
              <a:buNone/>
              <a:defRPr sz="14300" b="1"/>
            </a:lvl1pPr>
            <a:lvl2pPr marL="2717048" indent="0">
              <a:buNone/>
              <a:defRPr sz="11900" b="1"/>
            </a:lvl2pPr>
            <a:lvl3pPr marL="5434096" indent="0">
              <a:buNone/>
              <a:defRPr sz="10700" b="1"/>
            </a:lvl3pPr>
            <a:lvl4pPr marL="8151144" indent="0">
              <a:buNone/>
              <a:defRPr sz="9500" b="1"/>
            </a:lvl4pPr>
            <a:lvl5pPr marL="10868193" indent="0">
              <a:buNone/>
              <a:defRPr sz="9500" b="1"/>
            </a:lvl5pPr>
            <a:lvl6pPr marL="13585241" indent="0">
              <a:buNone/>
              <a:defRPr sz="9500" b="1"/>
            </a:lvl6pPr>
            <a:lvl7pPr marL="16302289" indent="0">
              <a:buNone/>
              <a:defRPr sz="9500" b="1"/>
            </a:lvl7pPr>
            <a:lvl8pPr marL="19019337" indent="0">
              <a:buNone/>
              <a:defRPr sz="9500" b="1"/>
            </a:lvl8pPr>
            <a:lvl9pPr marL="21736385" indent="0">
              <a:buNone/>
              <a:defRPr sz="9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0439401"/>
            <a:ext cx="22633940" cy="18966182"/>
          </a:xfrm>
        </p:spPr>
        <p:txBody>
          <a:bodyPr/>
          <a:lstStyle>
            <a:lvl1pPr>
              <a:defRPr sz="14300"/>
            </a:lvl1pPr>
            <a:lvl2pPr>
              <a:defRPr sz="11900"/>
            </a:lvl2pPr>
            <a:lvl3pPr>
              <a:defRPr sz="107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CF90-4A74-4070-ACFD-E2DAAA7E523E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ED38-00FF-4C95-A21A-4DF8F3E12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1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CF90-4A74-4070-ACFD-E2DAAA7E523E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ED38-00FF-4C95-A21A-4DF8F3E12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CF90-4A74-4070-ACFD-E2DAAA7E523E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ED38-00FF-4C95-A21A-4DF8F3E12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1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4" y="1310640"/>
            <a:ext cx="16846553" cy="5577840"/>
          </a:xfrm>
        </p:spPr>
        <p:txBody>
          <a:bodyPr anchor="b"/>
          <a:lstStyle>
            <a:lvl1pPr algn="l">
              <a:defRPr sz="1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310643"/>
            <a:ext cx="28625800" cy="28094942"/>
          </a:xfrm>
        </p:spPr>
        <p:txBody>
          <a:bodyPr/>
          <a:lstStyle>
            <a:lvl1pPr>
              <a:defRPr sz="19000"/>
            </a:lvl1pPr>
            <a:lvl2pPr>
              <a:defRPr sz="16600"/>
            </a:lvl2pPr>
            <a:lvl3pPr>
              <a:defRPr sz="14300"/>
            </a:lvl3pPr>
            <a:lvl4pPr>
              <a:defRPr sz="11900"/>
            </a:lvl4pPr>
            <a:lvl5pPr>
              <a:defRPr sz="11900"/>
            </a:lvl5pPr>
            <a:lvl6pPr>
              <a:defRPr sz="11900"/>
            </a:lvl6pPr>
            <a:lvl7pPr>
              <a:defRPr sz="11900"/>
            </a:lvl7pPr>
            <a:lvl8pPr>
              <a:defRPr sz="11900"/>
            </a:lvl8pPr>
            <a:lvl9pPr>
              <a:defRPr sz="1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4" y="6888483"/>
            <a:ext cx="16846553" cy="22517102"/>
          </a:xfrm>
        </p:spPr>
        <p:txBody>
          <a:bodyPr/>
          <a:lstStyle>
            <a:lvl1pPr marL="0" indent="0">
              <a:buNone/>
              <a:defRPr sz="8300"/>
            </a:lvl1pPr>
            <a:lvl2pPr marL="2717048" indent="0">
              <a:buNone/>
              <a:defRPr sz="7100"/>
            </a:lvl2pPr>
            <a:lvl3pPr marL="5434096" indent="0">
              <a:buNone/>
              <a:defRPr sz="5900"/>
            </a:lvl3pPr>
            <a:lvl4pPr marL="8151144" indent="0">
              <a:buNone/>
              <a:defRPr sz="5300"/>
            </a:lvl4pPr>
            <a:lvl5pPr marL="10868193" indent="0">
              <a:buNone/>
              <a:defRPr sz="5300"/>
            </a:lvl5pPr>
            <a:lvl6pPr marL="13585241" indent="0">
              <a:buNone/>
              <a:defRPr sz="5300"/>
            </a:lvl6pPr>
            <a:lvl7pPr marL="16302289" indent="0">
              <a:buNone/>
              <a:defRPr sz="5300"/>
            </a:lvl7pPr>
            <a:lvl8pPr marL="19019337" indent="0">
              <a:buNone/>
              <a:defRPr sz="5300"/>
            </a:lvl8pPr>
            <a:lvl9pPr marL="21736385" indent="0">
              <a:buNone/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CF90-4A74-4070-ACFD-E2DAAA7E523E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ED38-00FF-4C95-A21A-4DF8F3E12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1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3042881"/>
            <a:ext cx="30723840" cy="2720342"/>
          </a:xfrm>
        </p:spPr>
        <p:txBody>
          <a:bodyPr anchor="b"/>
          <a:lstStyle>
            <a:lvl1pPr algn="l">
              <a:defRPr sz="1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2941320"/>
            <a:ext cx="30723840" cy="19751040"/>
          </a:xfrm>
        </p:spPr>
        <p:txBody>
          <a:bodyPr/>
          <a:lstStyle>
            <a:lvl1pPr marL="0" indent="0">
              <a:buNone/>
              <a:defRPr sz="19000"/>
            </a:lvl1pPr>
            <a:lvl2pPr marL="2717048" indent="0">
              <a:buNone/>
              <a:defRPr sz="16600"/>
            </a:lvl2pPr>
            <a:lvl3pPr marL="5434096" indent="0">
              <a:buNone/>
              <a:defRPr sz="14300"/>
            </a:lvl3pPr>
            <a:lvl4pPr marL="8151144" indent="0">
              <a:buNone/>
              <a:defRPr sz="11900"/>
            </a:lvl4pPr>
            <a:lvl5pPr marL="10868193" indent="0">
              <a:buNone/>
              <a:defRPr sz="11900"/>
            </a:lvl5pPr>
            <a:lvl6pPr marL="13585241" indent="0">
              <a:buNone/>
              <a:defRPr sz="11900"/>
            </a:lvl6pPr>
            <a:lvl7pPr marL="16302289" indent="0">
              <a:buNone/>
              <a:defRPr sz="11900"/>
            </a:lvl7pPr>
            <a:lvl8pPr marL="19019337" indent="0">
              <a:buNone/>
              <a:defRPr sz="11900"/>
            </a:lvl8pPr>
            <a:lvl9pPr marL="21736385" indent="0">
              <a:buNone/>
              <a:defRPr sz="11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25763223"/>
            <a:ext cx="30723840" cy="3863338"/>
          </a:xfrm>
        </p:spPr>
        <p:txBody>
          <a:bodyPr/>
          <a:lstStyle>
            <a:lvl1pPr marL="0" indent="0">
              <a:buNone/>
              <a:defRPr sz="8300"/>
            </a:lvl1pPr>
            <a:lvl2pPr marL="2717048" indent="0">
              <a:buNone/>
              <a:defRPr sz="7100"/>
            </a:lvl2pPr>
            <a:lvl3pPr marL="5434096" indent="0">
              <a:buNone/>
              <a:defRPr sz="5900"/>
            </a:lvl3pPr>
            <a:lvl4pPr marL="8151144" indent="0">
              <a:buNone/>
              <a:defRPr sz="5300"/>
            </a:lvl4pPr>
            <a:lvl5pPr marL="10868193" indent="0">
              <a:buNone/>
              <a:defRPr sz="5300"/>
            </a:lvl5pPr>
            <a:lvl6pPr marL="13585241" indent="0">
              <a:buNone/>
              <a:defRPr sz="5300"/>
            </a:lvl6pPr>
            <a:lvl7pPr marL="16302289" indent="0">
              <a:buNone/>
              <a:defRPr sz="5300"/>
            </a:lvl7pPr>
            <a:lvl8pPr marL="19019337" indent="0">
              <a:buNone/>
              <a:defRPr sz="5300"/>
            </a:lvl8pPr>
            <a:lvl9pPr marL="21736385" indent="0">
              <a:buNone/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CF90-4A74-4070-ACFD-E2DAAA7E523E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ED38-00FF-4C95-A21A-4DF8F3E12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7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318262"/>
            <a:ext cx="46085760" cy="5486400"/>
          </a:xfrm>
          <a:prstGeom prst="rect">
            <a:avLst/>
          </a:prstGeom>
        </p:spPr>
        <p:txBody>
          <a:bodyPr vert="horz" lIns="543410" tIns="271705" rIns="543410" bIns="2717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7680963"/>
            <a:ext cx="46085760" cy="21724622"/>
          </a:xfrm>
          <a:prstGeom prst="rect">
            <a:avLst/>
          </a:prstGeom>
        </p:spPr>
        <p:txBody>
          <a:bodyPr vert="horz" lIns="543410" tIns="271705" rIns="543410" bIns="2717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0510482"/>
            <a:ext cx="11948160" cy="1752600"/>
          </a:xfrm>
          <a:prstGeom prst="rect">
            <a:avLst/>
          </a:prstGeom>
        </p:spPr>
        <p:txBody>
          <a:bodyPr vert="horz" lIns="543410" tIns="271705" rIns="543410" bIns="271705" rtlCol="0" anchor="ctr"/>
          <a:lstStyle>
            <a:lvl1pPr algn="l">
              <a:defRPr sz="7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3CF90-4A74-4070-ACFD-E2DAAA7E523E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0510482"/>
            <a:ext cx="16215360" cy="1752600"/>
          </a:xfrm>
          <a:prstGeom prst="rect">
            <a:avLst/>
          </a:prstGeom>
        </p:spPr>
        <p:txBody>
          <a:bodyPr vert="horz" lIns="543410" tIns="271705" rIns="543410" bIns="271705" rtlCol="0" anchor="ctr"/>
          <a:lstStyle>
            <a:lvl1pPr algn="ctr">
              <a:defRPr sz="7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0510482"/>
            <a:ext cx="11948160" cy="1752600"/>
          </a:xfrm>
          <a:prstGeom prst="rect">
            <a:avLst/>
          </a:prstGeom>
        </p:spPr>
        <p:txBody>
          <a:bodyPr vert="horz" lIns="543410" tIns="271705" rIns="543410" bIns="271705" rtlCol="0" anchor="ctr"/>
          <a:lstStyle>
            <a:lvl1pPr algn="r">
              <a:defRPr sz="7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EED38-00FF-4C95-A21A-4DF8F3E12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3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34096" rtl="0" eaLnBrk="1" latinLnBrk="0" hangingPunct="1">
        <a:spcBef>
          <a:spcPct val="0"/>
        </a:spcBef>
        <a:buNone/>
        <a:defRPr sz="2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7786" indent="-2037786" algn="l" defTabSz="5434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0" kern="1200">
          <a:solidFill>
            <a:schemeClr val="tx1"/>
          </a:solidFill>
          <a:latin typeface="+mn-lt"/>
          <a:ea typeface="+mn-ea"/>
          <a:cs typeface="+mn-cs"/>
        </a:defRPr>
      </a:lvl1pPr>
      <a:lvl2pPr marL="4415203" indent="-1698155" algn="l" defTabSz="5434096" rtl="0" eaLnBrk="1" latinLnBrk="0" hangingPunct="1">
        <a:spcBef>
          <a:spcPct val="20000"/>
        </a:spcBef>
        <a:buFont typeface="Arial" panose="020B0604020202020204" pitchFamily="34" charset="0"/>
        <a:buChar char="–"/>
        <a:defRPr sz="166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620" indent="-1358524" algn="l" defTabSz="5434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3pPr>
      <a:lvl4pPr marL="9509669" indent="-1358524" algn="l" defTabSz="5434096" rtl="0" eaLnBrk="1" latinLnBrk="0" hangingPunct="1">
        <a:spcBef>
          <a:spcPct val="20000"/>
        </a:spcBef>
        <a:buFont typeface="Arial" panose="020B0604020202020204" pitchFamily="34" charset="0"/>
        <a:buChar char="–"/>
        <a:defRPr sz="1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226717" indent="-1358524" algn="l" defTabSz="5434096" rtl="0" eaLnBrk="1" latinLnBrk="0" hangingPunct="1">
        <a:spcBef>
          <a:spcPct val="20000"/>
        </a:spcBef>
        <a:buFont typeface="Arial" panose="020B0604020202020204" pitchFamily="34" charset="0"/>
        <a:buChar char="»"/>
        <a:defRPr sz="11900" kern="1200">
          <a:solidFill>
            <a:schemeClr val="tx1"/>
          </a:solidFill>
          <a:latin typeface="+mn-lt"/>
          <a:ea typeface="+mn-ea"/>
          <a:cs typeface="+mn-cs"/>
        </a:defRPr>
      </a:lvl5pPr>
      <a:lvl6pPr marL="14943765" indent="-1358524" algn="l" defTabSz="5434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6pPr>
      <a:lvl7pPr marL="17660813" indent="-1358524" algn="l" defTabSz="5434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7pPr>
      <a:lvl8pPr marL="20377861" indent="-1358524" algn="l" defTabSz="5434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8pPr>
      <a:lvl9pPr marL="23094909" indent="-1358524" algn="l" defTabSz="5434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1pPr>
      <a:lvl2pPr marL="2717048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5434096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8151144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4pPr>
      <a:lvl5pPr marL="10868193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5pPr>
      <a:lvl6pPr marL="13585241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289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7pPr>
      <a:lvl8pPr marL="19019337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8pPr>
      <a:lvl9pPr marL="21736385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/>
          <p:cNvGrpSpPr/>
          <p:nvPr/>
        </p:nvGrpSpPr>
        <p:grpSpPr>
          <a:xfrm>
            <a:off x="-119853" y="-88873"/>
            <a:ext cx="51326253" cy="8229600"/>
            <a:chOff x="-119853" y="-88873"/>
            <a:chExt cx="51326253" cy="8229600"/>
          </a:xfrm>
        </p:grpSpPr>
        <p:pic>
          <p:nvPicPr>
            <p:cNvPr id="73" name="Picture 2" descr="C:\Users\grahame\Google Drive\scicoll.org development\Images\home_main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566459" y="-88873"/>
              <a:ext cx="24003000" cy="822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 descr="C:\Users\grahame\Google Drive\scicoll.org development\Images\home_icecor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603"/>
            <a:stretch/>
          </p:blipFill>
          <p:spPr bwMode="auto">
            <a:xfrm>
              <a:off x="37185600" y="-88873"/>
              <a:ext cx="14020800" cy="8227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5" descr="C:\Users\grahame\Google Drive\scicoll.org development\Images\home_pollen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423"/>
            <a:stretch/>
          </p:blipFill>
          <p:spPr bwMode="auto">
            <a:xfrm>
              <a:off x="-119853" y="-88873"/>
              <a:ext cx="13751626" cy="8227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Shape 49"/>
          <p:cNvSpPr/>
          <p:nvPr/>
        </p:nvSpPr>
        <p:spPr>
          <a:xfrm>
            <a:off x="41654" y="6826280"/>
            <a:ext cx="51189796" cy="26104465"/>
          </a:xfrm>
          <a:prstGeom prst="rect">
            <a:avLst/>
          </a:prstGeom>
          <a:solidFill>
            <a:srgbClr val="B8C7C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6" name="TextBox 75"/>
          <p:cNvSpPr txBox="1"/>
          <p:nvPr/>
        </p:nvSpPr>
        <p:spPr>
          <a:xfrm>
            <a:off x="13511274" y="5080337"/>
            <a:ext cx="2400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6000" dirty="0" smtClean="0">
                <a:solidFill>
                  <a:schemeClr val="bg1"/>
                </a:solidFill>
                <a:latin typeface="Raleway" panose="020B0003030101060003" pitchFamily="34" charset="0"/>
              </a:rPr>
              <a:t>Eileen S. Graham</a:t>
            </a:r>
            <a:r>
              <a:rPr lang="en-US" sz="6000" baseline="30000" dirty="0" smtClean="0">
                <a:solidFill>
                  <a:schemeClr val="bg1"/>
                </a:solidFill>
                <a:latin typeface="Raleway" panose="020B0003030101060003" pitchFamily="34" charset="0"/>
              </a:rPr>
              <a:t>1</a:t>
            </a:r>
            <a:r>
              <a:rPr lang="en-US" sz="6000" dirty="0" smtClean="0">
                <a:solidFill>
                  <a:schemeClr val="bg1"/>
                </a:solidFill>
                <a:latin typeface="Raleway" panose="020B0003030101060003" pitchFamily="34" charset="0"/>
              </a:rPr>
              <a:t> &amp;  </a:t>
            </a:r>
            <a:r>
              <a:rPr lang="en-US" sz="6000" dirty="0">
                <a:solidFill>
                  <a:schemeClr val="bg1"/>
                </a:solidFill>
                <a:latin typeface="Raleway" panose="020B0003030101060003" pitchFamily="34" charset="0"/>
              </a:rPr>
              <a:t>David E. </a:t>
            </a:r>
            <a:r>
              <a:rPr lang="en-US" sz="6000" dirty="0" smtClean="0">
                <a:solidFill>
                  <a:schemeClr val="bg1"/>
                </a:solidFill>
                <a:latin typeface="Raleway" panose="020B0003030101060003" pitchFamily="34" charset="0"/>
              </a:rPr>
              <a:t>Schindel</a:t>
            </a:r>
            <a:r>
              <a:rPr lang="en-US" sz="6000" baseline="30000" dirty="0" smtClean="0">
                <a:solidFill>
                  <a:schemeClr val="bg1"/>
                </a:solidFill>
                <a:latin typeface="Raleway" panose="020B0003030101060003" pitchFamily="34" charset="0"/>
              </a:rPr>
              <a:t>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-9525" y="-68862"/>
            <a:ext cx="457213" cy="32987261"/>
            <a:chOff x="-9526" y="-68862"/>
            <a:chExt cx="457213" cy="32987261"/>
          </a:xfrm>
        </p:grpSpPr>
        <p:sp>
          <p:nvSpPr>
            <p:cNvPr id="79" name="Shape 59"/>
            <p:cNvSpPr/>
            <p:nvPr/>
          </p:nvSpPr>
          <p:spPr>
            <a:xfrm rot="16200000">
              <a:off x="-466725" y="29168727"/>
              <a:ext cx="1371600" cy="457200"/>
            </a:xfrm>
            <a:prstGeom prst="rect">
              <a:avLst/>
            </a:prstGeom>
            <a:solidFill>
              <a:srgbClr val="3C5E6B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80" name="Shape 60"/>
            <p:cNvSpPr/>
            <p:nvPr/>
          </p:nvSpPr>
          <p:spPr>
            <a:xfrm rot="16200000">
              <a:off x="-466726" y="30540327"/>
              <a:ext cx="1371600" cy="457200"/>
            </a:xfrm>
            <a:prstGeom prst="rect">
              <a:avLst/>
            </a:prstGeom>
            <a:solidFill>
              <a:srgbClr val="B8C7C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81" name="Shape 61"/>
            <p:cNvSpPr/>
            <p:nvPr/>
          </p:nvSpPr>
          <p:spPr>
            <a:xfrm rot="16200000">
              <a:off x="-512763" y="31957963"/>
              <a:ext cx="1463673" cy="457200"/>
            </a:xfrm>
            <a:prstGeom prst="rect">
              <a:avLst/>
            </a:prstGeom>
            <a:solidFill>
              <a:srgbClr val="163E4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82" name="Shape 51"/>
            <p:cNvSpPr/>
            <p:nvPr/>
          </p:nvSpPr>
          <p:spPr>
            <a:xfrm rot="16200000">
              <a:off x="-471521" y="393135"/>
              <a:ext cx="1381193" cy="457200"/>
            </a:xfrm>
            <a:prstGeom prst="rect">
              <a:avLst/>
            </a:prstGeom>
            <a:solidFill>
              <a:srgbClr val="3C5E6B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83" name="Shape 52"/>
            <p:cNvSpPr/>
            <p:nvPr/>
          </p:nvSpPr>
          <p:spPr>
            <a:xfrm rot="16200000">
              <a:off x="-471521" y="1766854"/>
              <a:ext cx="1381193" cy="457200"/>
            </a:xfrm>
            <a:prstGeom prst="rect">
              <a:avLst/>
            </a:prstGeom>
            <a:solidFill>
              <a:srgbClr val="B8C7C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84" name="Shape 53"/>
            <p:cNvSpPr/>
            <p:nvPr/>
          </p:nvSpPr>
          <p:spPr>
            <a:xfrm rot="16200000">
              <a:off x="-471520" y="3138454"/>
              <a:ext cx="1381193" cy="457200"/>
            </a:xfrm>
            <a:prstGeom prst="rect">
              <a:avLst/>
            </a:prstGeom>
            <a:solidFill>
              <a:srgbClr val="163E4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85" name="Shape 54"/>
            <p:cNvSpPr/>
            <p:nvPr/>
          </p:nvSpPr>
          <p:spPr>
            <a:xfrm rot="16200000">
              <a:off x="-471521" y="4510054"/>
              <a:ext cx="1381193" cy="457200"/>
            </a:xfrm>
            <a:prstGeom prst="rect">
              <a:avLst/>
            </a:prstGeom>
            <a:solidFill>
              <a:srgbClr val="3C5E6B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86" name="Shape 55"/>
            <p:cNvSpPr/>
            <p:nvPr/>
          </p:nvSpPr>
          <p:spPr>
            <a:xfrm rot="16200000">
              <a:off x="-471520" y="5881654"/>
              <a:ext cx="1381193" cy="457200"/>
            </a:xfrm>
            <a:prstGeom prst="rect">
              <a:avLst/>
            </a:prstGeom>
            <a:solidFill>
              <a:srgbClr val="B8C7C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87" name="Shape 56"/>
            <p:cNvSpPr/>
            <p:nvPr/>
          </p:nvSpPr>
          <p:spPr>
            <a:xfrm rot="16200000">
              <a:off x="-471520" y="7253254"/>
              <a:ext cx="1381193" cy="457200"/>
            </a:xfrm>
            <a:prstGeom prst="rect">
              <a:avLst/>
            </a:prstGeom>
            <a:solidFill>
              <a:srgbClr val="163E4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88" name="Shape 57"/>
            <p:cNvSpPr/>
            <p:nvPr/>
          </p:nvSpPr>
          <p:spPr>
            <a:xfrm rot="16200000">
              <a:off x="-471520" y="8624854"/>
              <a:ext cx="1381193" cy="457200"/>
            </a:xfrm>
            <a:prstGeom prst="rect">
              <a:avLst/>
            </a:prstGeom>
            <a:solidFill>
              <a:srgbClr val="3C5E6B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89" name="Shape 58"/>
            <p:cNvSpPr/>
            <p:nvPr/>
          </p:nvSpPr>
          <p:spPr>
            <a:xfrm rot="16200000">
              <a:off x="-471521" y="9996454"/>
              <a:ext cx="1381193" cy="457200"/>
            </a:xfrm>
            <a:prstGeom prst="rect">
              <a:avLst/>
            </a:prstGeom>
            <a:solidFill>
              <a:srgbClr val="B8C7C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90" name="Shape 56"/>
            <p:cNvSpPr/>
            <p:nvPr/>
          </p:nvSpPr>
          <p:spPr>
            <a:xfrm rot="16200000">
              <a:off x="-471512" y="11359588"/>
              <a:ext cx="1381193" cy="457200"/>
            </a:xfrm>
            <a:prstGeom prst="rect">
              <a:avLst/>
            </a:prstGeom>
            <a:solidFill>
              <a:srgbClr val="163E4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-9525" y="12270318"/>
              <a:ext cx="457212" cy="16442269"/>
              <a:chOff x="-9525" y="12270318"/>
              <a:chExt cx="457212" cy="16442269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-9525" y="12270318"/>
                <a:ext cx="457203" cy="15070669"/>
                <a:chOff x="-9522" y="10915650"/>
                <a:chExt cx="457203" cy="15070669"/>
              </a:xfrm>
            </p:grpSpPr>
            <p:sp>
              <p:nvSpPr>
                <p:cNvPr id="94" name="Shape 59"/>
                <p:cNvSpPr/>
                <p:nvPr/>
              </p:nvSpPr>
              <p:spPr>
                <a:xfrm rot="16200000">
                  <a:off x="-466721" y="11372850"/>
                  <a:ext cx="1371600" cy="457200"/>
                </a:xfrm>
                <a:prstGeom prst="rect">
                  <a:avLst/>
                </a:prstGeom>
                <a:solidFill>
                  <a:srgbClr val="3C5E6B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95" name="Shape 60"/>
                <p:cNvSpPr/>
                <p:nvPr/>
              </p:nvSpPr>
              <p:spPr>
                <a:xfrm rot="16200000">
                  <a:off x="-466722" y="12744450"/>
                  <a:ext cx="1371600" cy="457200"/>
                </a:xfrm>
                <a:prstGeom prst="rect">
                  <a:avLst/>
                </a:prstGeom>
                <a:solidFill>
                  <a:srgbClr val="B8C7C4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96" name="Shape 61"/>
                <p:cNvSpPr/>
                <p:nvPr/>
              </p:nvSpPr>
              <p:spPr>
                <a:xfrm rot="16200000">
                  <a:off x="-466722" y="14116050"/>
                  <a:ext cx="1371600" cy="457200"/>
                </a:xfrm>
                <a:prstGeom prst="rect">
                  <a:avLst/>
                </a:prstGeom>
                <a:solidFill>
                  <a:srgbClr val="163E4F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97" name="Shape 51"/>
                <p:cNvSpPr/>
                <p:nvPr/>
              </p:nvSpPr>
              <p:spPr>
                <a:xfrm rot="16200000">
                  <a:off x="-466720" y="15487650"/>
                  <a:ext cx="1371600" cy="457200"/>
                </a:xfrm>
                <a:prstGeom prst="rect">
                  <a:avLst/>
                </a:prstGeom>
                <a:solidFill>
                  <a:srgbClr val="3C5E6B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98" name="Shape 52"/>
                <p:cNvSpPr/>
                <p:nvPr/>
              </p:nvSpPr>
              <p:spPr>
                <a:xfrm rot="16200000">
                  <a:off x="-466720" y="16842319"/>
                  <a:ext cx="1371600" cy="457200"/>
                </a:xfrm>
                <a:prstGeom prst="rect">
                  <a:avLst/>
                </a:prstGeom>
                <a:solidFill>
                  <a:srgbClr val="B8C7C4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99" name="Shape 53"/>
                <p:cNvSpPr/>
                <p:nvPr/>
              </p:nvSpPr>
              <p:spPr>
                <a:xfrm rot="16200000">
                  <a:off x="-466719" y="18213919"/>
                  <a:ext cx="1371600" cy="457200"/>
                </a:xfrm>
                <a:prstGeom prst="rect">
                  <a:avLst/>
                </a:prstGeom>
                <a:solidFill>
                  <a:srgbClr val="163E4F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100" name="Shape 54"/>
                <p:cNvSpPr/>
                <p:nvPr/>
              </p:nvSpPr>
              <p:spPr>
                <a:xfrm rot="16200000">
                  <a:off x="-466720" y="19585519"/>
                  <a:ext cx="1371600" cy="457200"/>
                </a:xfrm>
                <a:prstGeom prst="rect">
                  <a:avLst/>
                </a:prstGeom>
                <a:solidFill>
                  <a:srgbClr val="3C5E6B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101" name="Shape 55"/>
                <p:cNvSpPr/>
                <p:nvPr/>
              </p:nvSpPr>
              <p:spPr>
                <a:xfrm rot="16200000">
                  <a:off x="-466719" y="20957119"/>
                  <a:ext cx="1371600" cy="457200"/>
                </a:xfrm>
                <a:prstGeom prst="rect">
                  <a:avLst/>
                </a:prstGeom>
                <a:solidFill>
                  <a:srgbClr val="B8C7C4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102" name="Shape 56"/>
                <p:cNvSpPr/>
                <p:nvPr/>
              </p:nvSpPr>
              <p:spPr>
                <a:xfrm rot="16200000">
                  <a:off x="-466719" y="22328719"/>
                  <a:ext cx="1371600" cy="457200"/>
                </a:xfrm>
                <a:prstGeom prst="rect">
                  <a:avLst/>
                </a:prstGeom>
                <a:solidFill>
                  <a:srgbClr val="163E4F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103" name="Shape 57"/>
                <p:cNvSpPr/>
                <p:nvPr/>
              </p:nvSpPr>
              <p:spPr>
                <a:xfrm rot="16200000">
                  <a:off x="-466719" y="23700319"/>
                  <a:ext cx="1371600" cy="457200"/>
                </a:xfrm>
                <a:prstGeom prst="rect">
                  <a:avLst/>
                </a:prstGeom>
                <a:solidFill>
                  <a:srgbClr val="3C5E6B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104" name="Shape 58"/>
                <p:cNvSpPr/>
                <p:nvPr/>
              </p:nvSpPr>
              <p:spPr>
                <a:xfrm rot="16200000">
                  <a:off x="-466720" y="25071919"/>
                  <a:ext cx="1371600" cy="457200"/>
                </a:xfrm>
                <a:prstGeom prst="rect">
                  <a:avLst/>
                </a:prstGeom>
                <a:solidFill>
                  <a:srgbClr val="B8C7C4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</p:grpSp>
          <p:sp>
            <p:nvSpPr>
              <p:cNvPr id="93" name="Shape 61"/>
              <p:cNvSpPr/>
              <p:nvPr/>
            </p:nvSpPr>
            <p:spPr>
              <a:xfrm rot="16200000">
                <a:off x="-466713" y="27798187"/>
                <a:ext cx="1371600" cy="457200"/>
              </a:xfrm>
              <a:prstGeom prst="rect">
                <a:avLst/>
              </a:prstGeom>
              <a:solidFill>
                <a:srgbClr val="163E4F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</p:grpSp>
      </p:grpSp>
      <p:sp>
        <p:nvSpPr>
          <p:cNvPr id="106" name="Rounded Rectangle 105"/>
          <p:cNvSpPr/>
          <p:nvPr/>
        </p:nvSpPr>
        <p:spPr>
          <a:xfrm>
            <a:off x="907867" y="7105652"/>
            <a:ext cx="49821078" cy="7907866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163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numCol="3" spcCol="182880" rtlCol="0" anchor="b" anchorCtr="0"/>
          <a:lstStyle/>
          <a:p>
            <a:pPr algn="ctr">
              <a:lnSpc>
                <a:spcPct val="150000"/>
              </a:lnSpc>
            </a:pPr>
            <a:endParaRPr lang="en-US" sz="33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34407522" y="28711527"/>
            <a:ext cx="16391755" cy="3866992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163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Raleway" panose="020B0003030101060003" pitchFamily="34" charset="0"/>
              </a:rPr>
              <a:t>registry: grscicoll.org</a:t>
            </a:r>
          </a:p>
          <a:p>
            <a:pPr algn="r"/>
            <a:r>
              <a:rPr lang="en-US" sz="3600" dirty="0" smtClean="0">
                <a:solidFill>
                  <a:schemeClr val="tx1"/>
                </a:solidFill>
                <a:latin typeface="Raleway" panose="020B0003030101060003" pitchFamily="34" charset="0"/>
              </a:rPr>
              <a:t>web: scicoll.org</a:t>
            </a:r>
          </a:p>
          <a:p>
            <a:pPr algn="r"/>
            <a:r>
              <a:rPr lang="en-US" sz="3600" dirty="0" smtClean="0">
                <a:solidFill>
                  <a:schemeClr val="tx1"/>
                </a:solidFill>
                <a:latin typeface="Raleway" panose="020B0003030101060003" pitchFamily="34" charset="0"/>
              </a:rPr>
              <a:t>twitter: @sci_coll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Raleway" panose="020B0003030101060003" pitchFamily="34" charset="0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Author Affiliations</a:t>
            </a:r>
          </a:p>
          <a:p>
            <a:pPr algn="r"/>
            <a:r>
              <a:rPr lang="en-US" sz="3600" baseline="30000" dirty="0" smtClean="0">
                <a:solidFill>
                  <a:schemeClr val="tx1"/>
                </a:solidFill>
                <a:latin typeface="Raleway" panose="020B0003030101060003" pitchFamily="34" charset="0"/>
              </a:rPr>
              <a:t>1</a:t>
            </a:r>
            <a:r>
              <a:rPr lang="en-US" sz="3600" dirty="0" smtClean="0">
                <a:solidFill>
                  <a:schemeClr val="tx1"/>
                </a:solidFill>
                <a:latin typeface="Raleway" panose="020B0003030101060003" pitchFamily="34" charset="0"/>
              </a:rPr>
              <a:t>Scientific Collections International, grahame@si.edu </a:t>
            </a:r>
          </a:p>
          <a:p>
            <a:pPr algn="r"/>
            <a:r>
              <a:rPr lang="en-US" sz="3600" baseline="30000" dirty="0" smtClean="0">
                <a:solidFill>
                  <a:schemeClr val="tx1"/>
                </a:solidFill>
                <a:latin typeface="Raleway" panose="020B0003030101060003" pitchFamily="34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Raleway" panose="020B0003030101060003" pitchFamily="34" charset="0"/>
              </a:rPr>
              <a:t>Smithsonian Institution National Museum of Natural History</a:t>
            </a:r>
          </a:p>
        </p:txBody>
      </p:sp>
      <p:pic>
        <p:nvPicPr>
          <p:cNvPr id="77" name="Picture 3" descr="C:\Users\grahame\Google Drive\scicoll.org development\Logos\highres_we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68677" y="28886107"/>
            <a:ext cx="3200400" cy="289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0084639" y="29045280"/>
            <a:ext cx="4313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i="1" dirty="0" smtClean="0">
                <a:latin typeface="Georgia" panose="02040502050405020303" pitchFamily="18" charset="0"/>
              </a:rPr>
              <a:t>Paper Number: 290-3</a:t>
            </a:r>
            <a:endParaRPr lang="en-US" sz="4000" b="1" i="1" baseline="30000" dirty="0" smtClean="0">
              <a:latin typeface="Georgia" panose="02040502050405020303" pitchFamily="18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34337191" y="15268527"/>
            <a:ext cx="16287912" cy="13193682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163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Raleway" panose="020B0003030101060003" pitchFamily="34" charset="0"/>
              </a:rPr>
              <a:t>INTERDISCINPLINARY DISCOVERABILITY</a:t>
            </a:r>
            <a:endParaRPr lang="en-US" sz="4000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GRSciColl enables the discovery of collections across disciplines by employing controlled vocabularies. When a common vocabulary is applied across disciplines, the discovery of collections for new and unique research will benefit from a search that returns all collections of similar contents</a:t>
            </a:r>
            <a:r>
              <a:rPr lang="en-US" sz="36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– irrespective of the original collection purpose (e.g</a:t>
            </a:r>
            <a:r>
              <a:rPr lang="en-US" sz="3600" dirty="0">
                <a:solidFill>
                  <a:schemeClr val="tx1"/>
                </a:solidFill>
                <a:latin typeface="Georgia" panose="02040502050405020303" pitchFamily="18" charset="0"/>
              </a:rPr>
              <a:t>., soil samples collected for geological versus agricultural </a:t>
            </a:r>
            <a:r>
              <a:rPr lang="en-US" sz="3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research</a:t>
            </a:r>
            <a:r>
              <a:rPr lang="en-US" sz="3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).</a:t>
            </a:r>
          </a:p>
          <a:p>
            <a:endParaRPr lang="en-US" sz="33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sz="33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33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3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33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3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33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3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14399" y="612844"/>
            <a:ext cx="4971070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A Global Registry for Scientific Collections: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907867" y="2304489"/>
            <a:ext cx="4971070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Striking a Balance between Disciplinary Detail &amp; Interdisciplinary Discoverability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914399" y="15268527"/>
            <a:ext cx="17296046" cy="17309991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163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Raleway" panose="020B0003030101060003" pitchFamily="34" charset="0"/>
              </a:rPr>
              <a:t>CONTROLLED </a:t>
            </a:r>
            <a:r>
              <a:rPr lang="en-US" sz="4000" dirty="0" smtClean="0">
                <a:solidFill>
                  <a:schemeClr val="tx1"/>
                </a:solidFill>
                <a:latin typeface="Raleway" panose="020B0003030101060003" pitchFamily="34" charset="0"/>
              </a:rPr>
              <a:t>VOCABULARY</a:t>
            </a:r>
            <a:endParaRPr lang="en-US" sz="4000" dirty="0" smtClean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GRSciColl uses controlled vocabulary to balance the need to properly define collection contents yet remain searchable and discoverable across disciplines.</a:t>
            </a:r>
          </a:p>
          <a:p>
            <a:pPr marL="274320" indent="-274320">
              <a:lnSpc>
                <a:spcPct val="150000"/>
              </a:lnSpc>
            </a:pPr>
            <a:endParaRPr lang="en-US" sz="3300" b="1" i="1" dirty="0" smtClean="0">
              <a:solidFill>
                <a:srgbClr val="163E4F"/>
              </a:solidFill>
              <a:latin typeface="Georgia" panose="02040502050405020303" pitchFamily="18" charset="0"/>
            </a:endParaRPr>
          </a:p>
          <a:p>
            <a:pPr marL="274320" indent="-274320">
              <a:lnSpc>
                <a:spcPct val="150000"/>
              </a:lnSpc>
            </a:pPr>
            <a:r>
              <a:rPr lang="en-US" sz="3300" b="1" i="1" dirty="0" smtClean="0">
                <a:solidFill>
                  <a:srgbClr val="163E4F"/>
                </a:solidFill>
                <a:latin typeface="Georgia" panose="02040502050405020303" pitchFamily="18" charset="0"/>
              </a:rPr>
              <a:t>Institutions</a:t>
            </a:r>
            <a:r>
              <a:rPr lang="en-US" sz="3300" dirty="0" smtClean="0">
                <a:solidFill>
                  <a:srgbClr val="163E4F"/>
                </a:solidFill>
                <a:latin typeface="Georgia" panose="02040502050405020303" pitchFamily="18" charset="0"/>
              </a:rPr>
              <a:t> </a:t>
            </a:r>
            <a:r>
              <a:rPr lang="en-US" sz="3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– an entity tasked with supporting collections – are categorized by </a:t>
            </a:r>
            <a:r>
              <a:rPr lang="en-US" sz="3300" b="1" dirty="0" smtClean="0">
                <a:solidFill>
                  <a:srgbClr val="163E4F"/>
                </a:solidFill>
                <a:latin typeface="Georgia" panose="02040502050405020303" pitchFamily="18" charset="0"/>
              </a:rPr>
              <a:t>governance</a:t>
            </a:r>
            <a:r>
              <a:rPr lang="en-US" sz="3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to identify the type of major funding source, and </a:t>
            </a:r>
            <a:r>
              <a:rPr lang="en-US" sz="3300" b="1" dirty="0" smtClean="0">
                <a:solidFill>
                  <a:srgbClr val="163E4F"/>
                </a:solidFill>
                <a:latin typeface="Georgia" panose="02040502050405020303" pitchFamily="18" charset="0"/>
              </a:rPr>
              <a:t>discipline</a:t>
            </a:r>
            <a:r>
              <a:rPr lang="en-US" sz="3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which allows for as many classifiers as is necessary</a:t>
            </a:r>
            <a:r>
              <a:rPr lang="en-US" sz="3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endParaRPr lang="en-US" sz="3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274320" indent="-274320">
              <a:lnSpc>
                <a:spcPct val="150000"/>
              </a:lnSpc>
            </a:pPr>
            <a:endParaRPr lang="en-US" sz="3300" b="1" i="1" dirty="0" smtClean="0">
              <a:solidFill>
                <a:srgbClr val="3C5E6B"/>
              </a:solidFill>
              <a:latin typeface="Georgia" panose="02040502050405020303" pitchFamily="18" charset="0"/>
            </a:endParaRPr>
          </a:p>
          <a:p>
            <a:pPr marL="274320" indent="-274320">
              <a:lnSpc>
                <a:spcPct val="150000"/>
              </a:lnSpc>
            </a:pPr>
            <a:endParaRPr lang="en-US" sz="3300" b="1" i="1" dirty="0" smtClean="0">
              <a:solidFill>
                <a:srgbClr val="3C5E6B"/>
              </a:solidFill>
              <a:latin typeface="Georgia" panose="02040502050405020303" pitchFamily="18" charset="0"/>
            </a:endParaRPr>
          </a:p>
          <a:p>
            <a:pPr marL="274320" indent="-274320">
              <a:lnSpc>
                <a:spcPct val="150000"/>
              </a:lnSpc>
            </a:pPr>
            <a:endParaRPr lang="en-US" sz="3300" b="1" i="1" dirty="0" smtClean="0">
              <a:solidFill>
                <a:srgbClr val="3C5E6B"/>
              </a:solidFill>
              <a:latin typeface="Georgia" panose="02040502050405020303" pitchFamily="18" charset="0"/>
            </a:endParaRPr>
          </a:p>
          <a:p>
            <a:pPr marL="274320" indent="-274320">
              <a:lnSpc>
                <a:spcPct val="150000"/>
              </a:lnSpc>
            </a:pPr>
            <a:endParaRPr lang="en-US" sz="3300" b="1" i="1" dirty="0">
              <a:solidFill>
                <a:srgbClr val="3C5E6B"/>
              </a:solidFill>
              <a:latin typeface="Georgia" panose="02040502050405020303" pitchFamily="18" charset="0"/>
            </a:endParaRPr>
          </a:p>
          <a:p>
            <a:pPr marL="274320" indent="-274320">
              <a:lnSpc>
                <a:spcPct val="150000"/>
              </a:lnSpc>
            </a:pPr>
            <a:endParaRPr lang="en-US" sz="3300" b="1" i="1" dirty="0" smtClean="0">
              <a:solidFill>
                <a:srgbClr val="3C5E6B"/>
              </a:solidFill>
              <a:latin typeface="Georgia" panose="02040502050405020303" pitchFamily="18" charset="0"/>
            </a:endParaRPr>
          </a:p>
          <a:p>
            <a:pPr marL="274320" indent="-274320">
              <a:lnSpc>
                <a:spcPct val="150000"/>
              </a:lnSpc>
            </a:pPr>
            <a:endParaRPr lang="en-US" sz="3300" b="1" i="1" dirty="0" smtClean="0">
              <a:solidFill>
                <a:srgbClr val="3C5E6B"/>
              </a:solidFill>
              <a:latin typeface="Georgia" panose="02040502050405020303" pitchFamily="18" charset="0"/>
            </a:endParaRPr>
          </a:p>
          <a:p>
            <a:pPr marL="274320" indent="-274320">
              <a:lnSpc>
                <a:spcPct val="150000"/>
              </a:lnSpc>
            </a:pPr>
            <a:endParaRPr lang="en-US" sz="3300" b="1" i="1" dirty="0" smtClean="0">
              <a:solidFill>
                <a:srgbClr val="3C5E6B"/>
              </a:solidFill>
              <a:latin typeface="Georgia" panose="02040502050405020303" pitchFamily="18" charset="0"/>
            </a:endParaRPr>
          </a:p>
          <a:p>
            <a:pPr marL="8425464" lvl="3" indent="-274320">
              <a:lnSpc>
                <a:spcPct val="150000"/>
              </a:lnSpc>
            </a:pPr>
            <a:r>
              <a:rPr lang="en-US" sz="3300" b="1" i="1" dirty="0" smtClean="0">
                <a:solidFill>
                  <a:srgbClr val="3C5E6B"/>
                </a:solidFill>
                <a:latin typeface="Georgia" panose="02040502050405020303" pitchFamily="18" charset="0"/>
              </a:rPr>
              <a:t>Collections</a:t>
            </a:r>
            <a:r>
              <a:rPr lang="en-US" sz="3300" dirty="0" smtClean="0">
                <a:solidFill>
                  <a:srgbClr val="3C5E6B"/>
                </a:solidFill>
                <a:latin typeface="Georgia" panose="02040502050405020303" pitchFamily="18" charset="0"/>
              </a:rPr>
              <a:t> </a:t>
            </a:r>
            <a:r>
              <a:rPr lang="en-US" sz="3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– an assemblage of specimens grouped by a common factor – are categorized by </a:t>
            </a:r>
            <a:r>
              <a:rPr lang="en-US" sz="3300" b="1" dirty="0" smtClean="0">
                <a:solidFill>
                  <a:srgbClr val="3C5E6B"/>
                </a:solidFill>
                <a:latin typeface="Georgia" panose="02040502050405020303" pitchFamily="18" charset="0"/>
              </a:rPr>
              <a:t>content type</a:t>
            </a:r>
            <a:r>
              <a:rPr lang="en-US" sz="3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3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the types of specimens found within, and </a:t>
            </a:r>
            <a:r>
              <a:rPr lang="en-US" sz="3300" b="1" dirty="0" smtClean="0">
                <a:solidFill>
                  <a:srgbClr val="3C5E6B"/>
                </a:solidFill>
                <a:latin typeface="Georgia" panose="02040502050405020303" pitchFamily="18" charset="0"/>
              </a:rPr>
              <a:t>preservation methods</a:t>
            </a:r>
            <a:r>
              <a:rPr lang="en-US" sz="3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the main preservation and/or storage methods</a:t>
            </a:r>
            <a:r>
              <a:rPr lang="en-US" sz="3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endParaRPr lang="en-US" sz="33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936486" y="21473346"/>
            <a:ext cx="68374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b="1" dirty="0" smtClean="0">
                <a:solidFill>
                  <a:srgbClr val="163E4F"/>
                </a:solidFill>
                <a:latin typeface="Georgia" panose="02040502050405020303" pitchFamily="18" charset="0"/>
              </a:rPr>
              <a:t>Institutional Governance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Georgia" panose="02040502050405020303" pitchFamily="18" charset="0"/>
              </a:rPr>
              <a:t>Public (Federal/State/Local)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Georgia" panose="02040502050405020303" pitchFamily="18" charset="0"/>
              </a:rPr>
              <a:t>Private </a:t>
            </a:r>
            <a:r>
              <a:rPr lang="en-US" sz="3300" dirty="0" smtClean="0">
                <a:latin typeface="Georgia" panose="02040502050405020303" pitchFamily="18" charset="0"/>
              </a:rPr>
              <a:t>(Non-profit/For-profit)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Georgia" panose="02040502050405020303" pitchFamily="18" charset="0"/>
              </a:rPr>
              <a:t>Undefined </a:t>
            </a:r>
            <a:endParaRPr lang="en-US" sz="3300" dirty="0">
              <a:latin typeface="Georgia" panose="02040502050405020303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0968725" y="21473346"/>
            <a:ext cx="6152784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b="1" dirty="0" smtClean="0">
                <a:solidFill>
                  <a:srgbClr val="163E4F"/>
                </a:solidFill>
                <a:latin typeface="Georgia" panose="02040502050405020303" pitchFamily="18" charset="0"/>
              </a:rPr>
              <a:t>Institutional Discipline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Georgia" panose="02040502050405020303" pitchFamily="18" charset="0"/>
              </a:rPr>
              <a:t>Archaeology</a:t>
            </a:r>
            <a:endParaRPr lang="en-US" sz="3300" dirty="0" smtClean="0">
              <a:latin typeface="Georgia" panose="02040502050405020303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Georgia" panose="02040502050405020303" pitchFamily="18" charset="0"/>
              </a:rPr>
              <a:t>Ocean </a:t>
            </a:r>
            <a:r>
              <a:rPr lang="en-US" sz="3300" dirty="0" smtClean="0">
                <a:latin typeface="Georgia" panose="02040502050405020303" pitchFamily="18" charset="0"/>
              </a:rPr>
              <a:t>&amp; Marine Sciences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Georgia" panose="02040502050405020303" pitchFamily="18" charset="0"/>
              </a:rPr>
              <a:t>Geological </a:t>
            </a:r>
            <a:r>
              <a:rPr lang="en-US" sz="3300" dirty="0" smtClean="0">
                <a:latin typeface="Georgia" panose="02040502050405020303" pitchFamily="18" charset="0"/>
              </a:rPr>
              <a:t>&amp; Earth Sciences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Georgia" panose="02040502050405020303" pitchFamily="18" charset="0"/>
              </a:rPr>
              <a:t>Space </a:t>
            </a:r>
            <a:r>
              <a:rPr lang="en-US" sz="3300" dirty="0" smtClean="0">
                <a:latin typeface="Georgia" panose="02040502050405020303" pitchFamily="18" charset="0"/>
              </a:rPr>
              <a:t>Sciences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896056" y="26062974"/>
            <a:ext cx="577733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b="1" dirty="0" smtClean="0">
                <a:solidFill>
                  <a:srgbClr val="3C5E6B"/>
                </a:solidFill>
                <a:latin typeface="Georgia" panose="02040502050405020303" pitchFamily="18" charset="0"/>
              </a:rPr>
              <a:t>Collection Content Type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Georgia" panose="02040502050405020303" pitchFamily="18" charset="0"/>
              </a:rPr>
              <a:t>Archaeological</a:t>
            </a:r>
            <a:endParaRPr lang="en-US" sz="33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Georgia" panose="02040502050405020303" pitchFamily="18" charset="0"/>
              </a:rPr>
              <a:t>Paleontological</a:t>
            </a:r>
            <a:endParaRPr lang="en-US" sz="3300" dirty="0">
              <a:latin typeface="Georgia" panose="02040502050405020303" pitchFamily="18" charset="0"/>
            </a:endParaRPr>
          </a:p>
          <a:p>
            <a:pPr marL="1554480" lvl="1" indent="-457200">
              <a:buFont typeface="Courier New" panose="02070309020205020404" pitchFamily="49" charset="0"/>
              <a:buChar char="o"/>
            </a:pPr>
            <a:r>
              <a:rPr lang="en-US" sz="3300" dirty="0" smtClean="0">
                <a:latin typeface="Georgia" panose="02040502050405020303" pitchFamily="18" charset="0"/>
              </a:rPr>
              <a:t>Plant Fossils</a:t>
            </a:r>
            <a:endParaRPr lang="en-US" sz="3300" dirty="0">
              <a:latin typeface="Georgia" panose="02040502050405020303" pitchFamily="18" charset="0"/>
            </a:endParaRPr>
          </a:p>
          <a:p>
            <a:pPr marL="1554480" lvl="1" indent="-457200">
              <a:buFont typeface="Courier New" panose="02070309020205020404" pitchFamily="49" charset="0"/>
              <a:buChar char="o"/>
            </a:pPr>
            <a:r>
              <a:rPr lang="en-US" sz="3300" dirty="0" smtClean="0">
                <a:latin typeface="Georgia" panose="02040502050405020303" pitchFamily="18" charset="0"/>
              </a:rPr>
              <a:t>Invertebrate </a:t>
            </a:r>
            <a:r>
              <a:rPr lang="en-US" sz="3300" dirty="0" smtClean="0">
                <a:latin typeface="Georgia" panose="02040502050405020303" pitchFamily="18" charset="0"/>
              </a:rPr>
              <a:t>Fossils</a:t>
            </a:r>
            <a:endParaRPr lang="en-US" sz="3300" dirty="0" smtClean="0">
              <a:latin typeface="Georgia" panose="02040502050405020303" pitchFamily="18" charset="0"/>
            </a:endParaRPr>
          </a:p>
          <a:p>
            <a:pPr marL="1554480" lvl="1" indent="-457200">
              <a:buFont typeface="Courier New" panose="02070309020205020404" pitchFamily="49" charset="0"/>
              <a:buChar char="o"/>
            </a:pPr>
            <a:r>
              <a:rPr lang="en-US" sz="3300" dirty="0" smtClean="0">
                <a:latin typeface="Georgia" panose="02040502050405020303" pitchFamily="18" charset="0"/>
              </a:rPr>
              <a:t>Trace Fossils</a:t>
            </a:r>
            <a:endParaRPr lang="en-US" sz="33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Earth and </a:t>
            </a:r>
            <a:r>
              <a:rPr lang="en-US" sz="3300" dirty="0" smtClean="0">
                <a:latin typeface="Georgia" panose="02040502050405020303" pitchFamily="18" charset="0"/>
              </a:rPr>
              <a:t>Planetary</a:t>
            </a:r>
            <a:endParaRPr lang="en-US" sz="3300" dirty="0">
              <a:latin typeface="Georgia" panose="02040502050405020303" pitchFamily="18" charset="0"/>
            </a:endParaRPr>
          </a:p>
          <a:p>
            <a:pPr marL="1554480" lvl="1" indent="-457200">
              <a:buFont typeface="Courier New" panose="02070309020205020404" pitchFamily="49" charset="0"/>
              <a:buChar char="o"/>
            </a:pPr>
            <a:r>
              <a:rPr lang="en-US" sz="3300" dirty="0" smtClean="0">
                <a:latin typeface="Georgia" panose="02040502050405020303" pitchFamily="18" charset="0"/>
              </a:rPr>
              <a:t>Ice</a:t>
            </a:r>
            <a:endParaRPr lang="en-US" sz="3300" dirty="0">
              <a:latin typeface="Georgia" panose="02040502050405020303" pitchFamily="18" charset="0"/>
            </a:endParaRPr>
          </a:p>
          <a:p>
            <a:pPr marL="1554480" lvl="1" indent="-457200">
              <a:buFont typeface="Courier New" panose="02070309020205020404" pitchFamily="49" charset="0"/>
              <a:buChar char="o"/>
            </a:pPr>
            <a:r>
              <a:rPr lang="en-US" sz="3300" dirty="0" smtClean="0">
                <a:latin typeface="Georgia" panose="02040502050405020303" pitchFamily="18" charset="0"/>
              </a:rPr>
              <a:t>Soils</a:t>
            </a:r>
          </a:p>
          <a:p>
            <a:pPr marL="1554480" lvl="1" indent="-457200">
              <a:buFont typeface="Courier New" panose="02070309020205020404" pitchFamily="49" charset="0"/>
              <a:buChar char="o"/>
            </a:pPr>
            <a:r>
              <a:rPr lang="en-US" sz="3300" dirty="0" smtClean="0">
                <a:latin typeface="Georgia" panose="02040502050405020303" pitchFamily="18" charset="0"/>
              </a:rPr>
              <a:t>Metals or Ore</a:t>
            </a:r>
            <a:endParaRPr lang="en-US" sz="33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3675" y="7334352"/>
            <a:ext cx="9420425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Raleway" panose="020B0003030101060003" pitchFamily="34" charset="0"/>
              </a:rPr>
              <a:t>GOALS </a:t>
            </a:r>
            <a:r>
              <a:rPr lang="en-US" sz="4000" dirty="0">
                <a:latin typeface="Raleway" panose="020B0003030101060003" pitchFamily="34" charset="0"/>
              </a:rPr>
              <a:t>OF GRSciColl, USFSC &amp; GRBio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</a:rPr>
              <a:t>Improve </a:t>
            </a:r>
            <a:r>
              <a:rPr lang="en-US" sz="3600" b="1" i="1" dirty="0">
                <a:solidFill>
                  <a:srgbClr val="3C5E6B"/>
                </a:solidFill>
                <a:latin typeface="Georgia" panose="02040502050405020303" pitchFamily="18" charset="0"/>
              </a:rPr>
              <a:t>access to information </a:t>
            </a:r>
            <a:r>
              <a:rPr lang="en-US" sz="3600" dirty="0">
                <a:latin typeface="Georgia" panose="02040502050405020303" pitchFamily="18" charset="0"/>
              </a:rPr>
              <a:t>about collections and specimen types, the institutions that house them, and the staff members who care for them.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>
                <a:latin typeface="Georgia" panose="02040502050405020303" pitchFamily="18" charset="0"/>
              </a:rPr>
              <a:t>Facilitate </a:t>
            </a:r>
            <a:r>
              <a:rPr lang="en-US" sz="3600" b="1" i="1" dirty="0">
                <a:solidFill>
                  <a:srgbClr val="3C5E6B"/>
                </a:solidFill>
                <a:latin typeface="Georgia" panose="02040502050405020303" pitchFamily="18" charset="0"/>
              </a:rPr>
              <a:t>electronic linkages </a:t>
            </a:r>
            <a:r>
              <a:rPr lang="en-US" sz="3600" dirty="0">
                <a:latin typeface="Georgia" panose="02040502050405020303" pitchFamily="18" charset="0"/>
              </a:rPr>
              <a:t>to this information through web services which rely on unique identifiers</a:t>
            </a:r>
            <a:r>
              <a:rPr lang="en-US" sz="3600" dirty="0" smtClean="0">
                <a:latin typeface="Georgia" panose="02040502050405020303" pitchFamily="18" charset="0"/>
              </a:rPr>
              <a:t>.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12776" y="7363795"/>
            <a:ext cx="14351156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lnSpc>
                <a:spcPct val="150000"/>
              </a:lnSpc>
            </a:pPr>
            <a:r>
              <a:rPr lang="en-US" sz="4000" dirty="0" smtClean="0">
                <a:latin typeface="Raleway" panose="020B0003030101060003" pitchFamily="34" charset="0"/>
              </a:rPr>
              <a:t>WHAT </a:t>
            </a:r>
            <a:r>
              <a:rPr lang="en-US" sz="4000" dirty="0">
                <a:latin typeface="Raleway" panose="020B0003030101060003" pitchFamily="34" charset="0"/>
              </a:rPr>
              <a:t>ARE THE GLOBAL </a:t>
            </a:r>
            <a:r>
              <a:rPr lang="en-US" sz="4000" dirty="0" smtClean="0">
                <a:latin typeface="Raleway" panose="020B0003030101060003" pitchFamily="34" charset="0"/>
              </a:rPr>
              <a:t>REGISTRIES?</a:t>
            </a:r>
          </a:p>
          <a:p>
            <a:pPr marL="487363" lvl="3" indent="-487363">
              <a:lnSpc>
                <a:spcPct val="150000"/>
              </a:lnSpc>
            </a:pPr>
            <a:r>
              <a:rPr lang="en-US" sz="3600" b="1" i="1" dirty="0" smtClean="0">
                <a:solidFill>
                  <a:srgbClr val="B8C7C4"/>
                </a:solidFill>
                <a:latin typeface="Georgia" panose="02040502050405020303" pitchFamily="18" charset="0"/>
              </a:rPr>
              <a:t>GRSciColl</a:t>
            </a:r>
            <a:r>
              <a:rPr lang="en-US" sz="3600" dirty="0" smtClean="0">
                <a:latin typeface="Georgia" panose="02040502050405020303" pitchFamily="18" charset="0"/>
              </a:rPr>
              <a:t>: The Global Registry of Scientific Collections (GRSciColl) is an online information resource developed to gather and disseminate basic information about scientific collections. </a:t>
            </a:r>
          </a:p>
          <a:p>
            <a:pPr marL="487363" lvl="3" indent="-487363">
              <a:lnSpc>
                <a:spcPct val="150000"/>
              </a:lnSpc>
            </a:pP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USFSC</a:t>
            </a:r>
            <a:r>
              <a:rPr lang="en-US" sz="3600" dirty="0">
                <a:latin typeface="Georgia" panose="02040502050405020303" pitchFamily="18" charset="0"/>
              </a:rPr>
              <a:t>: A subset of GRSciColl, the registry for U.S. Federal Scientific Collections (USFSC), provides unparalleled access to collections developed and supported by U.S. federal departments.</a:t>
            </a:r>
          </a:p>
          <a:p>
            <a:pPr marL="487363" lvl="3" indent="-487363">
              <a:lnSpc>
                <a:spcPct val="150000"/>
              </a:lnSpc>
            </a:pPr>
            <a:r>
              <a:rPr lang="en-US" sz="3600" b="1" i="1" dirty="0">
                <a:solidFill>
                  <a:schemeClr val="accent6"/>
                </a:solidFill>
                <a:latin typeface="Georgia" panose="02040502050405020303" pitchFamily="18" charset="0"/>
              </a:rPr>
              <a:t>GRBio</a:t>
            </a:r>
            <a:r>
              <a:rPr lang="en-US" sz="3600" dirty="0">
                <a:latin typeface="Georgia" panose="02040502050405020303" pitchFamily="18" charset="0"/>
              </a:rPr>
              <a:t>: A precursor to GRSciColl, the Global Registry of Biodiverstiy Repositories (GRBio), houses information on biological collections.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84218" y="7332888"/>
            <a:ext cx="14926051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Raleway" panose="020B0003030101060003" pitchFamily="34" charset="0"/>
              </a:rPr>
              <a:t>COMMUNITY </a:t>
            </a:r>
            <a:r>
              <a:rPr lang="en-US" sz="4000" dirty="0">
                <a:latin typeface="Raleway" panose="020B0003030101060003" pitchFamily="34" charset="0"/>
              </a:rPr>
              <a:t>CURATED RESOURCE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Georgia" panose="02040502050405020303" pitchFamily="18" charset="0"/>
              </a:rPr>
              <a:t>     All </a:t>
            </a:r>
            <a:r>
              <a:rPr lang="en-US" sz="3600" dirty="0">
                <a:latin typeface="Georgia" panose="02040502050405020303" pitchFamily="18" charset="0"/>
              </a:rPr>
              <a:t>three registries are community curated and are therefore dependent on curators, collection managers, and researchers to update records. Entering and updating records </a:t>
            </a:r>
            <a:r>
              <a:rPr lang="en-US" sz="3600" dirty="0" smtClean="0">
                <a:latin typeface="Georgia" panose="02040502050405020303" pitchFamily="18" charset="0"/>
              </a:rPr>
              <a:t>requires </a:t>
            </a:r>
            <a:r>
              <a:rPr lang="en-US" sz="3600" dirty="0">
                <a:latin typeface="Georgia" panose="02040502050405020303" pitchFamily="18" charset="0"/>
              </a:rPr>
              <a:t>only a small investment of time by key staff members and provides the community with high quality and up-to-date information.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Georgia" panose="02040502050405020303" pitchFamily="18" charset="0"/>
              </a:rPr>
              <a:t>     Scientific </a:t>
            </a:r>
            <a:r>
              <a:rPr lang="en-US" sz="3600" dirty="0">
                <a:latin typeface="Georgia" panose="02040502050405020303" pitchFamily="18" charset="0"/>
              </a:rPr>
              <a:t>Collections International (SciColl) moderates the data in the registries through a moderation queue and approval process. New additions and changes are usually approved within several working days</a:t>
            </a:r>
            <a:r>
              <a:rPr lang="en-US" sz="3600" dirty="0" smtClean="0">
                <a:latin typeface="Georgia" panose="02040502050405020303" pitchFamily="18" charset="0"/>
              </a:rPr>
              <a:t>.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18634261" y="15268527"/>
            <a:ext cx="15377530" cy="17309991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163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indent="817563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Raleway" panose="020B0003030101060003" pitchFamily="34" charset="0"/>
              </a:rPr>
              <a:t>HOW DOES IT WORK?</a:t>
            </a:r>
            <a:endParaRPr lang="en-US" sz="4000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The overlapping domains of the three registries ensure that collections and institutions are discoverable in multiple ways.</a:t>
            </a:r>
          </a:p>
          <a:p>
            <a:pPr>
              <a:lnSpc>
                <a:spcPct val="150000"/>
              </a:lnSpc>
            </a:pPr>
            <a:endParaRPr lang="en-US" sz="33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3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33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3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33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3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33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3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33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3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33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3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33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3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33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3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33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3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26076726" y="22817488"/>
            <a:ext cx="7430959" cy="8801499"/>
          </a:xfrm>
          <a:prstGeom prst="roundRect">
            <a:avLst/>
          </a:prstGeom>
          <a:noFill/>
          <a:ln w="76200">
            <a:solidFill>
              <a:srgbClr val="B8C7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t"/>
          <a:lstStyle/>
          <a:p>
            <a:pPr algn="ctr"/>
            <a:r>
              <a:rPr lang="en-US" sz="4000" dirty="0" smtClean="0">
                <a:solidFill>
                  <a:srgbClr val="B8C7C4"/>
                </a:solidFill>
                <a:latin typeface="Raleway" panose="020B0003030101060003" pitchFamily="34" charset="0"/>
              </a:rPr>
              <a:t>GRSciColl</a:t>
            </a:r>
            <a:endParaRPr lang="en-US" sz="4000" dirty="0">
              <a:solidFill>
                <a:srgbClr val="B8C7C4"/>
              </a:solidFill>
              <a:latin typeface="Raleway" panose="020B0003030101060003" pitchFamily="34" charset="0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19181252" y="27243385"/>
            <a:ext cx="6452715" cy="2935994"/>
          </a:xfrm>
          <a:prstGeom prst="roundRect">
            <a:avLst/>
          </a:prstGeom>
          <a:noFill/>
          <a:ln w="76200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b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Raleway" panose="020B0003030101060003" pitchFamily="34" charset="0"/>
              </a:rPr>
              <a:t>GRBio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46516" y="21429803"/>
            <a:ext cx="15124707" cy="3944611"/>
          </a:xfrm>
          <a:prstGeom prst="roundRect">
            <a:avLst/>
          </a:prstGeom>
          <a:noFill/>
          <a:ln>
            <a:solidFill>
              <a:srgbClr val="163E4F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t"/>
          <a:lstStyle/>
          <a:p>
            <a:pPr algn="ctr"/>
            <a:r>
              <a:rPr lang="en-US" sz="3600" b="1" dirty="0" smtClean="0">
                <a:solidFill>
                  <a:srgbClr val="163E4F"/>
                </a:solidFill>
                <a:latin typeface="Georgia" panose="02040502050405020303" pitchFamily="18" charset="0"/>
              </a:rPr>
              <a:t>Example Vocabulary</a:t>
            </a:r>
            <a:endParaRPr lang="en-US" sz="3600" b="1" dirty="0">
              <a:solidFill>
                <a:srgbClr val="163E4F"/>
              </a:solidFill>
              <a:latin typeface="Georgia" panose="02040502050405020303" pitchFamily="18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2499027" y="26062974"/>
            <a:ext cx="7174359" cy="6195434"/>
          </a:xfrm>
          <a:prstGeom prst="roundRect">
            <a:avLst/>
          </a:prstGeom>
          <a:noFill/>
          <a:ln>
            <a:solidFill>
              <a:srgbClr val="3C5E6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t"/>
          <a:lstStyle/>
          <a:p>
            <a:pPr algn="ctr"/>
            <a:r>
              <a:rPr lang="en-US" sz="3600" b="1" dirty="0" smtClean="0">
                <a:solidFill>
                  <a:srgbClr val="3C5E6B"/>
                </a:solidFill>
                <a:latin typeface="Georgia" panose="02040502050405020303" pitchFamily="18" charset="0"/>
              </a:rPr>
              <a:t>Example Vocabulary</a:t>
            </a:r>
            <a:endParaRPr lang="en-US" sz="3600" b="1" dirty="0">
              <a:solidFill>
                <a:srgbClr val="3C5E6B"/>
              </a:solidFill>
              <a:latin typeface="Georgia" panose="02040502050405020303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6264230" y="7865730"/>
            <a:ext cx="8454308" cy="8519388"/>
            <a:chOff x="26023600" y="7865730"/>
            <a:chExt cx="8454308" cy="8519388"/>
          </a:xfrm>
        </p:grpSpPr>
        <p:sp>
          <p:nvSpPr>
            <p:cNvPr id="2" name="Rounded Rectangle 1"/>
            <p:cNvSpPr/>
            <p:nvPr/>
          </p:nvSpPr>
          <p:spPr>
            <a:xfrm>
              <a:off x="26023600" y="7865730"/>
              <a:ext cx="8454308" cy="8519388"/>
            </a:xfrm>
            <a:prstGeom prst="roundRect">
              <a:avLst/>
            </a:prstGeom>
            <a:ln w="76200">
              <a:solidFill>
                <a:srgbClr val="B8C7C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sz="9600" b="1" i="1" dirty="0">
                <a:solidFill>
                  <a:srgbClr val="163E4F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6480750" y="10496574"/>
              <a:ext cx="3681136" cy="5164626"/>
            </a:xfrm>
            <a:prstGeom prst="roundRect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00" i="1" dirty="0">
                <a:latin typeface="Raleway" panose="020B0003030101060003" pitchFamily="34" charset="0"/>
              </a:endParaRPr>
            </a:p>
          </p:txBody>
        </p:sp>
        <p:pic>
          <p:nvPicPr>
            <p:cNvPr id="10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33277" y="13208060"/>
              <a:ext cx="2752533" cy="206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29763891" y="11500178"/>
              <a:ext cx="4327012" cy="4411244"/>
              <a:chOff x="25038569" y="23230350"/>
              <a:chExt cx="4327012" cy="4411244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25038569" y="23230350"/>
                <a:ext cx="4327012" cy="4411244"/>
              </a:xfrm>
              <a:prstGeom prst="roundRect">
                <a:avLst/>
              </a:prstGeom>
              <a:solidFill>
                <a:schemeClr val="lt1">
                  <a:alpha val="0"/>
                </a:schemeClr>
              </a:solidFill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800" i="1" dirty="0">
                  <a:latin typeface="Raleway" panose="020B0003030101060003" pitchFamily="34" charset="0"/>
                </a:endParaRPr>
              </a:p>
            </p:txBody>
          </p:sp>
          <p:pic>
            <p:nvPicPr>
              <p:cNvPr id="1026" name="Picture 2" descr="https://usfsc.nal.usda.gov/sites/usfsc.nal.usda.gov/files/styles/large/public/USFSC-logo_0.png?itok=Z8FM3ELy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04547" y="24970671"/>
                <a:ext cx="3393051" cy="24688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4327" y="8168518"/>
              <a:ext cx="3692500" cy="1929414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19930949" y="18330190"/>
            <a:ext cx="10445635" cy="4199906"/>
          </a:xfrm>
          <a:prstGeom prst="roundRect">
            <a:avLst/>
          </a:prstGeom>
          <a:noFill/>
          <a:ln w="76200">
            <a:solidFill>
              <a:srgbClr val="B8C7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t"/>
          <a:lstStyle/>
          <a:p>
            <a:pPr algn="ctr"/>
            <a:r>
              <a:rPr lang="en-US" sz="4000" dirty="0" smtClean="0">
                <a:solidFill>
                  <a:srgbClr val="B8C7C4"/>
                </a:solidFill>
                <a:latin typeface="Raleway" panose="020B0003030101060003" pitchFamily="34" charset="0"/>
              </a:rPr>
              <a:t>GRSciColl</a:t>
            </a:r>
            <a:endParaRPr lang="en-US" sz="4000" dirty="0">
              <a:solidFill>
                <a:srgbClr val="B8C7C4"/>
              </a:solidFill>
              <a:latin typeface="Raleway" panose="020B0003030101060003" pitchFamily="34" charset="0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21046572" y="18622386"/>
            <a:ext cx="9049995" cy="3561295"/>
          </a:xfrm>
          <a:prstGeom prst="roundRect">
            <a:avLst/>
          </a:prstGeom>
          <a:noFill/>
          <a:ln w="889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Raleway" panose="020B0003030101060003" pitchFamily="34" charset="0"/>
              </a:rPr>
              <a:t>USFSC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19045688" y="24054024"/>
            <a:ext cx="6786775" cy="7564963"/>
          </a:xfrm>
          <a:prstGeom prst="roundRect">
            <a:avLst/>
          </a:prstGeom>
          <a:noFill/>
          <a:ln w="88900">
            <a:solidFill>
              <a:srgbClr val="B8C7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rgbClr val="B8C7C4"/>
                </a:solidFill>
                <a:latin typeface="Raleway" panose="020B0003030101060003" pitchFamily="34" charset="0"/>
              </a:rPr>
              <a:t>GRSciColl</a:t>
            </a:r>
            <a:endParaRPr lang="en-US" sz="3600" dirty="0">
              <a:solidFill>
                <a:srgbClr val="B8C7C4"/>
              </a:solidFill>
              <a:latin typeface="Georgia" panose="02040502050405020303" pitchFamily="18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26584883" y="28057643"/>
            <a:ext cx="6490851" cy="2990363"/>
          </a:xfrm>
          <a:prstGeom prst="roundRect">
            <a:avLst/>
          </a:prstGeom>
          <a:noFill/>
          <a:ln w="76200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b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Raleway" panose="020B0003030101060003" pitchFamily="34" charset="0"/>
              </a:rPr>
              <a:t>  GRBio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26303828" y="24054024"/>
            <a:ext cx="6995571" cy="7386242"/>
          </a:xfrm>
          <a:prstGeom prst="roundRect">
            <a:avLst/>
          </a:prstGeom>
          <a:noFill/>
          <a:ln w="889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Raleway" panose="020B0003030101060003" pitchFamily="34" charset="0"/>
              </a:rPr>
              <a:t>USFSC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766563" y="25314665"/>
            <a:ext cx="610413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atin typeface="Georgia" panose="02040502050405020303" pitchFamily="18" charset="0"/>
              </a:rPr>
              <a:t>US Environmental Protection Agency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Integrated Atmospheric Deposition Network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Freshwater Genetic Biodiversity Collection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Great Lakes Plankton &amp; Benthos Monitoring </a:t>
            </a:r>
            <a:r>
              <a:rPr lang="en-US" sz="3300" dirty="0" smtClean="0">
                <a:latin typeface="Georgia" panose="02040502050405020303" pitchFamily="18" charset="0"/>
              </a:rPr>
              <a:t>Program</a:t>
            </a:r>
            <a:endParaRPr lang="en-US" sz="3300" dirty="0"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89493" y="25453308"/>
            <a:ext cx="5779017" cy="556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atin typeface="Georgia" panose="02040502050405020303" pitchFamily="18" charset="0"/>
              </a:rPr>
              <a:t>Museum of Geology – South Dakota School of Mines and Technology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Invertebrate Paleontology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Vertebrate Paleontology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 err="1">
                <a:latin typeface="Georgia" panose="02040502050405020303" pitchFamily="18" charset="0"/>
              </a:rPr>
              <a:t>Paleobotany</a:t>
            </a:r>
            <a:endParaRPr lang="en-US" sz="33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Herbarium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Rocks, Minerals, </a:t>
            </a:r>
            <a:r>
              <a:rPr lang="en-US" sz="3300" dirty="0" smtClean="0">
                <a:latin typeface="Georgia" panose="02040502050405020303" pitchFamily="18" charset="0"/>
              </a:rPr>
              <a:t>Ores</a:t>
            </a:r>
            <a:endParaRPr lang="en-US" sz="3300" dirty="0">
              <a:latin typeface="Georgia" panose="020405020504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97153" y="18794370"/>
            <a:ext cx="7872759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1" dirty="0">
                <a:latin typeface="Georgia" panose="02040502050405020303" pitchFamily="18" charset="0"/>
              </a:rPr>
              <a:t>NASA – Johnson Space Center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Antarctic Meteorite Collection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Apollo Moon Rock and Soil Collection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Space Exposed Hardware </a:t>
            </a:r>
            <a:r>
              <a:rPr lang="en-US" sz="3300" dirty="0" smtClean="0">
                <a:latin typeface="Georgia" panose="02040502050405020303" pitchFamily="18" charset="0"/>
              </a:rPr>
              <a:t>Collection</a:t>
            </a:r>
            <a:endParaRPr lang="en-US" sz="3300" dirty="0">
              <a:latin typeface="Georgia" panose="02040502050405020303" pitchFamily="18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34648837" y="21457543"/>
            <a:ext cx="15664620" cy="6854421"/>
            <a:chOff x="13714828" y="17171389"/>
            <a:chExt cx="9895073" cy="5386944"/>
          </a:xfrm>
        </p:grpSpPr>
        <p:sp>
          <p:nvSpPr>
            <p:cNvPr id="150" name="TextBox 7"/>
            <p:cNvSpPr txBox="1">
              <a:spLocks noChangeArrowheads="1"/>
            </p:cNvSpPr>
            <p:nvPr/>
          </p:nvSpPr>
          <p:spPr bwMode="auto">
            <a:xfrm>
              <a:off x="16212843" y="20588997"/>
              <a:ext cx="2359152" cy="196933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3200" b="1" dirty="0">
                  <a:latin typeface="Georgia" panose="02040502050405020303" pitchFamily="18" charset="0"/>
                </a:rPr>
                <a:t>Plants and animals in zoos, botanical gardens, aquariums</a:t>
              </a:r>
            </a:p>
          </p:txBody>
        </p:sp>
        <p:sp>
          <p:nvSpPr>
            <p:cNvPr id="151" name="TextBox 6"/>
            <p:cNvSpPr txBox="1">
              <a:spLocks noChangeArrowheads="1"/>
            </p:cNvSpPr>
            <p:nvPr/>
          </p:nvSpPr>
          <p:spPr bwMode="auto">
            <a:xfrm>
              <a:off x="18775369" y="20588998"/>
              <a:ext cx="2359152" cy="158970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3200" b="1" dirty="0">
                  <a:latin typeface="Georgia" panose="02040502050405020303" pitchFamily="18" charset="0"/>
                </a:rPr>
                <a:t>Plants and animals in museums, herbaria</a:t>
              </a:r>
            </a:p>
          </p:txBody>
        </p:sp>
        <p:sp>
          <p:nvSpPr>
            <p:cNvPr id="152" name="TextBox 61"/>
            <p:cNvSpPr txBox="1">
              <a:spLocks noChangeArrowheads="1"/>
            </p:cNvSpPr>
            <p:nvPr/>
          </p:nvSpPr>
          <p:spPr bwMode="auto">
            <a:xfrm>
              <a:off x="18201349" y="17171389"/>
              <a:ext cx="914400" cy="54572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?</a:t>
              </a:r>
            </a:p>
          </p:txBody>
        </p:sp>
        <p:sp>
          <p:nvSpPr>
            <p:cNvPr id="153" name="TextBox 25"/>
            <p:cNvSpPr txBox="1">
              <a:spLocks noChangeArrowheads="1"/>
            </p:cNvSpPr>
            <p:nvPr/>
          </p:nvSpPr>
          <p:spPr bwMode="auto">
            <a:xfrm>
              <a:off x="21250749" y="20445316"/>
              <a:ext cx="2359152" cy="830443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3200" b="1" dirty="0">
                  <a:latin typeface="Georgia" panose="02040502050405020303" pitchFamily="18" charset="0"/>
                </a:rPr>
                <a:t>Extraterrestrial samples</a:t>
              </a:r>
            </a:p>
          </p:txBody>
        </p:sp>
        <p:sp>
          <p:nvSpPr>
            <p:cNvPr id="154" name="TextBox 3"/>
            <p:cNvSpPr txBox="1">
              <a:spLocks noChangeArrowheads="1"/>
            </p:cNvSpPr>
            <p:nvPr/>
          </p:nvSpPr>
          <p:spPr bwMode="auto">
            <a:xfrm>
              <a:off x="13714828" y="20500859"/>
              <a:ext cx="2359152" cy="450812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3200" b="1" dirty="0">
                  <a:latin typeface="Georgia" panose="02040502050405020303" pitchFamily="18" charset="0"/>
                </a:rPr>
                <a:t>Human artefacts</a:t>
              </a:r>
            </a:p>
          </p:txBody>
        </p:sp>
        <p:cxnSp>
          <p:nvCxnSpPr>
            <p:cNvPr id="155" name="Elbow Connector 154"/>
            <p:cNvCxnSpPr>
              <a:stCxn id="152" idx="3"/>
              <a:endCxn id="153" idx="0"/>
            </p:cNvCxnSpPr>
            <p:nvPr/>
          </p:nvCxnSpPr>
          <p:spPr>
            <a:xfrm>
              <a:off x="19115749" y="17444249"/>
              <a:ext cx="3314576" cy="3001067"/>
            </a:xfrm>
            <a:prstGeom prst="bentConnector2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Elbow Connector 155"/>
            <p:cNvCxnSpPr>
              <a:stCxn id="152" idx="3"/>
              <a:endCxn id="168" idx="0"/>
            </p:cNvCxnSpPr>
            <p:nvPr/>
          </p:nvCxnSpPr>
          <p:spPr>
            <a:xfrm>
              <a:off x="19115749" y="17444249"/>
              <a:ext cx="2665681" cy="1514022"/>
            </a:xfrm>
            <a:prstGeom prst="bentConnector2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Elbow Connector 156"/>
            <p:cNvCxnSpPr>
              <a:stCxn id="152" idx="3"/>
              <a:endCxn id="167" idx="0"/>
            </p:cNvCxnSpPr>
            <p:nvPr/>
          </p:nvCxnSpPr>
          <p:spPr>
            <a:xfrm>
              <a:off x="19115749" y="17444249"/>
              <a:ext cx="1788780" cy="304765"/>
            </a:xfrm>
            <a:prstGeom prst="bentConnector2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Elbow Connector 157"/>
            <p:cNvCxnSpPr>
              <a:stCxn id="152" idx="1"/>
              <a:endCxn id="154" idx="0"/>
            </p:cNvCxnSpPr>
            <p:nvPr/>
          </p:nvCxnSpPr>
          <p:spPr>
            <a:xfrm rot="10800000" flipV="1">
              <a:off x="14894404" y="17444249"/>
              <a:ext cx="3306945" cy="3056610"/>
            </a:xfrm>
            <a:prstGeom prst="bentConnector2">
              <a:avLst/>
            </a:prstGeom>
            <a:ln w="254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Elbow Connector 158"/>
            <p:cNvCxnSpPr>
              <a:stCxn id="152" idx="1"/>
              <a:endCxn id="166" idx="0"/>
            </p:cNvCxnSpPr>
            <p:nvPr/>
          </p:nvCxnSpPr>
          <p:spPr>
            <a:xfrm rot="10800000" flipV="1">
              <a:off x="15728985" y="17444248"/>
              <a:ext cx="2472364" cy="1644304"/>
            </a:xfrm>
            <a:prstGeom prst="bentConnector2">
              <a:avLst/>
            </a:prstGeom>
            <a:ln w="254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Elbow Connector 159"/>
            <p:cNvCxnSpPr>
              <a:stCxn id="152" idx="1"/>
              <a:endCxn id="165" idx="0"/>
            </p:cNvCxnSpPr>
            <p:nvPr/>
          </p:nvCxnSpPr>
          <p:spPr>
            <a:xfrm rot="10800000" flipV="1">
              <a:off x="16666703" y="17444249"/>
              <a:ext cx="1534646" cy="347899"/>
            </a:xfrm>
            <a:prstGeom prst="bentConnector2">
              <a:avLst/>
            </a:prstGeom>
            <a:ln w="254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52" idx="2"/>
              <a:endCxn id="164" idx="0"/>
            </p:cNvCxnSpPr>
            <p:nvPr/>
          </p:nvCxnSpPr>
          <p:spPr>
            <a:xfrm flipH="1">
              <a:off x="18658483" y="17717109"/>
              <a:ext cx="66" cy="975768"/>
            </a:xfrm>
            <a:prstGeom prst="straightConnector1">
              <a:avLst/>
            </a:prstGeom>
            <a:ln w="254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152" idx="2"/>
              <a:endCxn id="150" idx="0"/>
            </p:cNvCxnSpPr>
            <p:nvPr/>
          </p:nvCxnSpPr>
          <p:spPr>
            <a:xfrm flipH="1">
              <a:off x="17392419" y="17717109"/>
              <a:ext cx="1266130" cy="2871888"/>
            </a:xfrm>
            <a:prstGeom prst="straightConnector1">
              <a:avLst/>
            </a:prstGeom>
            <a:ln w="254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152" idx="2"/>
              <a:endCxn id="151" idx="0"/>
            </p:cNvCxnSpPr>
            <p:nvPr/>
          </p:nvCxnSpPr>
          <p:spPr>
            <a:xfrm>
              <a:off x="18658549" y="17717109"/>
              <a:ext cx="1296396" cy="2871888"/>
            </a:xfrm>
            <a:prstGeom prst="straightConnector1">
              <a:avLst/>
            </a:prstGeom>
            <a:ln w="254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8"/>
            <p:cNvSpPr txBox="1">
              <a:spLocks noChangeArrowheads="1"/>
            </p:cNvSpPr>
            <p:nvPr/>
          </p:nvSpPr>
          <p:spPr bwMode="auto">
            <a:xfrm>
              <a:off x="17478907" y="18692878"/>
              <a:ext cx="2359152" cy="158970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3200" b="1" dirty="0">
                  <a:latin typeface="Georgia" panose="02040502050405020303" pitchFamily="18" charset="0"/>
                </a:rPr>
                <a:t>Living material in genebanks, culture collections</a:t>
              </a:r>
            </a:p>
          </p:txBody>
        </p:sp>
        <p:sp>
          <p:nvSpPr>
            <p:cNvPr id="165" name="TextBox 5"/>
            <p:cNvSpPr txBox="1">
              <a:spLocks noChangeArrowheads="1"/>
            </p:cNvSpPr>
            <p:nvPr/>
          </p:nvSpPr>
          <p:spPr bwMode="auto">
            <a:xfrm>
              <a:off x="15487127" y="17792149"/>
              <a:ext cx="2359152" cy="830443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3200" b="1" dirty="0">
                  <a:latin typeface="Georgia" panose="02040502050405020303" pitchFamily="18" charset="0"/>
                </a:rPr>
                <a:t>Microbes </a:t>
              </a:r>
              <a:r>
                <a:rPr lang="en-US" sz="3200" b="1" dirty="0" smtClean="0">
                  <a:latin typeface="Georgia" panose="02040502050405020303" pitchFamily="18" charset="0"/>
                </a:rPr>
                <a:t>in biorepositories</a:t>
              </a:r>
              <a:endParaRPr lang="en-US" sz="3200" b="1" dirty="0">
                <a:latin typeface="Georgia" panose="02040502050405020303" pitchFamily="18" charset="0"/>
              </a:endParaRPr>
            </a:p>
          </p:txBody>
        </p:sp>
        <p:sp>
          <p:nvSpPr>
            <p:cNvPr id="166" name="TextBox 4"/>
            <p:cNvSpPr txBox="1">
              <a:spLocks noChangeArrowheads="1"/>
            </p:cNvSpPr>
            <p:nvPr/>
          </p:nvSpPr>
          <p:spPr bwMode="auto">
            <a:xfrm>
              <a:off x="14549409" y="19088553"/>
              <a:ext cx="2359152" cy="830443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3200" b="1" dirty="0">
                  <a:latin typeface="Georgia" panose="02040502050405020303" pitchFamily="18" charset="0"/>
                </a:rPr>
                <a:t>Human medical samples</a:t>
              </a:r>
            </a:p>
          </p:txBody>
        </p:sp>
        <p:sp>
          <p:nvSpPr>
            <p:cNvPr id="167" name="TextBox 23"/>
            <p:cNvSpPr txBox="1">
              <a:spLocks noChangeArrowheads="1"/>
            </p:cNvSpPr>
            <p:nvPr/>
          </p:nvSpPr>
          <p:spPr bwMode="auto">
            <a:xfrm>
              <a:off x="19724953" y="17749014"/>
              <a:ext cx="2359152" cy="830443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atin typeface="Georgia" panose="02040502050405020303" pitchFamily="18" charset="0"/>
                </a:rPr>
                <a:t>Fossils and microfossils</a:t>
              </a:r>
            </a:p>
          </p:txBody>
        </p:sp>
        <p:sp>
          <p:nvSpPr>
            <p:cNvPr id="168" name="TextBox 24"/>
            <p:cNvSpPr txBox="1">
              <a:spLocks noChangeArrowheads="1"/>
            </p:cNvSpPr>
            <p:nvPr/>
          </p:nvSpPr>
          <p:spPr bwMode="auto">
            <a:xfrm>
              <a:off x="20601854" y="18958271"/>
              <a:ext cx="2359152" cy="830443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3200" b="1" dirty="0">
                  <a:latin typeface="Georgia" panose="02040502050405020303" pitchFamily="18" charset="0"/>
                </a:rPr>
                <a:t>Rocks, sediment and ice cores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93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599</Words>
  <Application>Microsoft Office PowerPoint</Application>
  <PresentationFormat>Custom</PresentationFormat>
  <Paragraphs>113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Courier New</vt:lpstr>
      <vt:lpstr>Georgia</vt:lpstr>
      <vt:lpstr>Raleway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 User</dc:creator>
  <cp:lastModifiedBy>Graham, Eileen</cp:lastModifiedBy>
  <cp:revision>102</cp:revision>
  <cp:lastPrinted>2015-10-21T19:13:44Z</cp:lastPrinted>
  <dcterms:created xsi:type="dcterms:W3CDTF">2014-11-21T16:19:17Z</dcterms:created>
  <dcterms:modified xsi:type="dcterms:W3CDTF">2015-10-21T19:15:59Z</dcterms:modified>
</cp:coreProperties>
</file>