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7" r:id="rId2"/>
    <p:sldId id="268" r:id="rId3"/>
    <p:sldId id="283" r:id="rId4"/>
    <p:sldId id="279" r:id="rId5"/>
    <p:sldId id="269" r:id="rId6"/>
    <p:sldId id="284" r:id="rId7"/>
    <p:sldId id="270" r:id="rId8"/>
    <p:sldId id="271" r:id="rId9"/>
    <p:sldId id="281" r:id="rId10"/>
    <p:sldId id="292" r:id="rId11"/>
    <p:sldId id="294" r:id="rId12"/>
    <p:sldId id="289" r:id="rId13"/>
    <p:sldId id="290" r:id="rId14"/>
    <p:sldId id="288" r:id="rId15"/>
    <p:sldId id="275" r:id="rId16"/>
    <p:sldId id="276" r:id="rId17"/>
    <p:sldId id="285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yq\Desktop\RSU_1\Water%20quality\H2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cottyq\Desktop\RSU_1\DOE-2\Reaction%20path%20modeling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cottyq\Desktop\RSU_1\DOE-2\Reaction%20path%20modeling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yq\Desktop\RSU_1\DOE-2\isotop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yq\Desktop\RSU_1\DOE-2\isotop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12987265480703"/>
          <c:y val="1.882772196578876E-2"/>
          <c:w val="0.8012483343428225"/>
          <c:h val="0.84146802672393228"/>
        </c:manualLayout>
      </c:layout>
      <c:scatterChart>
        <c:scatterStyle val="lineMarker"/>
        <c:varyColors val="0"/>
        <c:ser>
          <c:idx val="5"/>
          <c:order val="0"/>
          <c:tx>
            <c:strRef>
              <c:f>'[Chart in Microsoft PowerPoint]Isotopes'!$C$58</c:f>
              <c:strCache>
                <c:ptCount val="1"/>
                <c:pt idx="0">
                  <c:v>Madison Limestone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'[Chart in Microsoft PowerPoint]Isotopes'!$F$60:$F$68,'[Chart in Microsoft PowerPoint]Isotopes'!$F$73</c:f>
              <c:numCache>
                <c:formatCode>0.0</c:formatCode>
                <c:ptCount val="10"/>
                <c:pt idx="0">
                  <c:v>-5.2902773000000032</c:v>
                </c:pt>
                <c:pt idx="1">
                  <c:v>-5.3018890000000027</c:v>
                </c:pt>
                <c:pt idx="2">
                  <c:v>-5.5553878000000054</c:v>
                </c:pt>
                <c:pt idx="3">
                  <c:v>-4.781181200000006</c:v>
                </c:pt>
                <c:pt idx="4">
                  <c:v>-4.5320193000000017</c:v>
                </c:pt>
                <c:pt idx="5">
                  <c:v>-5.360926800000005</c:v>
                </c:pt>
                <c:pt idx="6">
                  <c:v>-5.8767381000000007</c:v>
                </c:pt>
                <c:pt idx="7">
                  <c:v>-5.3277705000000068</c:v>
                </c:pt>
                <c:pt idx="8">
                  <c:v>-5.5377757333333335</c:v>
                </c:pt>
                <c:pt idx="9">
                  <c:v>-4.7137494000000046</c:v>
                </c:pt>
              </c:numCache>
            </c:numRef>
          </c:xVal>
          <c:yVal>
            <c:numRef>
              <c:f>'[Chart in Microsoft PowerPoint]Isotopes'!$E$60:$E$68,'[Chart in Microsoft PowerPoint]Isotopes'!$E$73</c:f>
              <c:numCache>
                <c:formatCode>0.0</c:formatCode>
                <c:ptCount val="10"/>
                <c:pt idx="0">
                  <c:v>-2.5300108714285656</c:v>
                </c:pt>
                <c:pt idx="1">
                  <c:v>-2.2271448428571432</c:v>
                </c:pt>
                <c:pt idx="2">
                  <c:v>-2.0218751142857165</c:v>
                </c:pt>
                <c:pt idx="3">
                  <c:v>-1.6256921142857124</c:v>
                </c:pt>
                <c:pt idx="4">
                  <c:v>-1.9277298857142853</c:v>
                </c:pt>
                <c:pt idx="5">
                  <c:v>-1.402338771428564</c:v>
                </c:pt>
                <c:pt idx="6">
                  <c:v>-1.9482982714285733</c:v>
                </c:pt>
                <c:pt idx="7">
                  <c:v>-3.1329820714285681</c:v>
                </c:pt>
                <c:pt idx="8">
                  <c:v>-4.8821592833333334</c:v>
                </c:pt>
                <c:pt idx="9">
                  <c:v>-1.4037191999999976</c:v>
                </c:pt>
              </c:numCache>
            </c:numRef>
          </c:yVal>
          <c:smooth val="0"/>
        </c:ser>
        <c:ser>
          <c:idx val="0"/>
          <c:order val="1"/>
          <c:tx>
            <c:v>Madison Dolostone</c:v>
          </c:tx>
          <c:spPr>
            <a:ln w="28575">
              <a:noFill/>
            </a:ln>
          </c:spPr>
          <c:marker>
            <c:symbol val="circle"/>
            <c:size val="6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'[Chart in Microsoft PowerPoint]Isotopes'!$F$69:$F$101,'[Chart in Microsoft PowerPoint]Isotopes'!$F$73</c:f>
              <c:numCache>
                <c:formatCode>0.0</c:formatCode>
                <c:ptCount val="34"/>
                <c:pt idx="0">
                  <c:v>2.4156945000000007</c:v>
                </c:pt>
                <c:pt idx="1">
                  <c:v>0.84324533333332852</c:v>
                </c:pt>
                <c:pt idx="2">
                  <c:v>-2.2861360000000062</c:v>
                </c:pt>
                <c:pt idx="3">
                  <c:v>-1.9038249833333367</c:v>
                </c:pt>
                <c:pt idx="4">
                  <c:v>-4.7137494000000046</c:v>
                </c:pt>
                <c:pt idx="5">
                  <c:v>-0.72990399999999767</c:v>
                </c:pt>
                <c:pt idx="6">
                  <c:v>0.12834298333333294</c:v>
                </c:pt>
                <c:pt idx="7">
                  <c:v>1.3761413333333301</c:v>
                </c:pt>
                <c:pt idx="8">
                  <c:v>-1.330732283333333</c:v>
                </c:pt>
                <c:pt idx="9">
                  <c:v>0.73409600000000097</c:v>
                </c:pt>
                <c:pt idx="10">
                  <c:v>-0.5992552500000059</c:v>
                </c:pt>
                <c:pt idx="11">
                  <c:v>1.1422266666666587</c:v>
                </c:pt>
                <c:pt idx="12">
                  <c:v>1.5020846500000005</c:v>
                </c:pt>
                <c:pt idx="13">
                  <c:v>1.8825355999999971</c:v>
                </c:pt>
                <c:pt idx="14">
                  <c:v>2.3845119999999937</c:v>
                </c:pt>
                <c:pt idx="15">
                  <c:v>2.2955203999999938</c:v>
                </c:pt>
                <c:pt idx="16">
                  <c:v>3.2230573999999947</c:v>
                </c:pt>
                <c:pt idx="17">
                  <c:v>1.5084429999999998</c:v>
                </c:pt>
                <c:pt idx="18">
                  <c:v>-1.0855828000000045</c:v>
                </c:pt>
                <c:pt idx="19">
                  <c:v>2.4471720000000019</c:v>
                </c:pt>
                <c:pt idx="20">
                  <c:v>1.5688797999999906</c:v>
                </c:pt>
                <c:pt idx="21">
                  <c:v>2.5060698999999929</c:v>
                </c:pt>
                <c:pt idx="22">
                  <c:v>2.1929737000000031</c:v>
                </c:pt>
                <c:pt idx="23">
                  <c:v>-0.67231819999999942</c:v>
                </c:pt>
                <c:pt idx="24">
                  <c:v>-0.43029119999999921</c:v>
                </c:pt>
                <c:pt idx="25">
                  <c:v>2.5080285000000018</c:v>
                </c:pt>
                <c:pt idx="26">
                  <c:v>1.0722347999999968</c:v>
                </c:pt>
                <c:pt idx="27">
                  <c:v>0.54942850000000476</c:v>
                </c:pt>
                <c:pt idx="28">
                  <c:v>0.10678489999999385</c:v>
                </c:pt>
                <c:pt idx="29">
                  <c:v>-1.1116042000000022</c:v>
                </c:pt>
                <c:pt idx="30">
                  <c:v>-0.53031970000000683</c:v>
                </c:pt>
                <c:pt idx="31">
                  <c:v>5.3203199999991568E-2</c:v>
                </c:pt>
                <c:pt idx="32">
                  <c:v>1.186672999999999</c:v>
                </c:pt>
                <c:pt idx="33">
                  <c:v>-4.7137494000000046</c:v>
                </c:pt>
              </c:numCache>
            </c:numRef>
          </c:xVal>
          <c:yVal>
            <c:numRef>
              <c:f>'[Chart in Microsoft PowerPoint]Isotopes'!$E$69:$E$101,'[Chart in Microsoft PowerPoint]Isotopes'!$E$73</c:f>
              <c:numCache>
                <c:formatCode>0.0</c:formatCode>
                <c:ptCount val="34"/>
                <c:pt idx="0">
                  <c:v>-1.2088026857142857</c:v>
                </c:pt>
                <c:pt idx="1">
                  <c:v>-0.89206470000000238</c:v>
                </c:pt>
                <c:pt idx="2">
                  <c:v>-0.68545094999999989</c:v>
                </c:pt>
                <c:pt idx="3">
                  <c:v>1.8546000000014828E-3</c:v>
                </c:pt>
                <c:pt idx="4">
                  <c:v>-1.4037191999999976</c:v>
                </c:pt>
                <c:pt idx="5">
                  <c:v>0.81432180000000898</c:v>
                </c:pt>
                <c:pt idx="6">
                  <c:v>0.36439598333333123</c:v>
                </c:pt>
                <c:pt idx="7">
                  <c:v>-0.15797819999999518</c:v>
                </c:pt>
                <c:pt idx="8">
                  <c:v>2.903285000000011E-2</c:v>
                </c:pt>
                <c:pt idx="9">
                  <c:v>0.48941154999999981</c:v>
                </c:pt>
                <c:pt idx="10">
                  <c:v>0.73929111666666358</c:v>
                </c:pt>
                <c:pt idx="11">
                  <c:v>0.40433530000000673</c:v>
                </c:pt>
                <c:pt idx="12">
                  <c:v>-5.0634999999985553E-3</c:v>
                </c:pt>
                <c:pt idx="13">
                  <c:v>0.35591310000000576</c:v>
                </c:pt>
                <c:pt idx="14">
                  <c:v>-1.2291286999999969</c:v>
                </c:pt>
                <c:pt idx="15">
                  <c:v>-0.36894994285714233</c:v>
                </c:pt>
                <c:pt idx="16">
                  <c:v>0.48484512857142548</c:v>
                </c:pt>
                <c:pt idx="17">
                  <c:v>0.71013107142857379</c:v>
                </c:pt>
                <c:pt idx="18">
                  <c:v>-4.9656814285707895E-2</c:v>
                </c:pt>
                <c:pt idx="19">
                  <c:v>0.9358311428571362</c:v>
                </c:pt>
                <c:pt idx="20">
                  <c:v>0.9003541285714256</c:v>
                </c:pt>
                <c:pt idx="21">
                  <c:v>0.53978618571428072</c:v>
                </c:pt>
                <c:pt idx="22">
                  <c:v>0.60121525714285795</c:v>
                </c:pt>
                <c:pt idx="23">
                  <c:v>2.9855871428580372E-2</c:v>
                </c:pt>
                <c:pt idx="24">
                  <c:v>1.3927530000000026</c:v>
                </c:pt>
                <c:pt idx="25">
                  <c:v>0.29765901428571695</c:v>
                </c:pt>
                <c:pt idx="26">
                  <c:v>0.31284372857143339</c:v>
                </c:pt>
                <c:pt idx="27">
                  <c:v>0.36502392857142851</c:v>
                </c:pt>
                <c:pt idx="28">
                  <c:v>0.20213335714286629</c:v>
                </c:pt>
                <c:pt idx="29">
                  <c:v>1.8517454999999963</c:v>
                </c:pt>
                <c:pt idx="30">
                  <c:v>1.590430371428571</c:v>
                </c:pt>
                <c:pt idx="31">
                  <c:v>0.75706564285714606</c:v>
                </c:pt>
                <c:pt idx="32">
                  <c:v>1.8812442857139899E-2</c:v>
                </c:pt>
                <c:pt idx="33">
                  <c:v>-1.4037191999999976</c:v>
                </c:pt>
              </c:numCache>
            </c:numRef>
          </c:yVal>
          <c:smooth val="0"/>
        </c:ser>
        <c:ser>
          <c:idx val="1"/>
          <c:order val="2"/>
          <c:tx>
            <c:v>Late-Stage Calcite (Mm)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'[Chart in Microsoft PowerPoint]Isotopes'!$F$104:$F$108</c:f>
              <c:numCache>
                <c:formatCode>0.0</c:formatCode>
                <c:ptCount val="5"/>
                <c:pt idx="0">
                  <c:v>-10.646628600000003</c:v>
                </c:pt>
                <c:pt idx="1">
                  <c:v>-11.144812500000004</c:v>
                </c:pt>
                <c:pt idx="2">
                  <c:v>-7.916899800000003</c:v>
                </c:pt>
                <c:pt idx="3">
                  <c:v>-11.035830400000002</c:v>
                </c:pt>
                <c:pt idx="4">
                  <c:v>-13.048325333333338</c:v>
                </c:pt>
              </c:numCache>
            </c:numRef>
          </c:xVal>
          <c:yVal>
            <c:numRef>
              <c:f>'[Chart in Microsoft PowerPoint]Isotopes'!$E$104:$E$108</c:f>
              <c:numCache>
                <c:formatCode>0.0</c:formatCode>
                <c:ptCount val="5"/>
                <c:pt idx="0">
                  <c:v>-2.2170677142857151</c:v>
                </c:pt>
                <c:pt idx="1">
                  <c:v>-1.0554370714285675</c:v>
                </c:pt>
                <c:pt idx="2">
                  <c:v>-0.8554129714285601</c:v>
                </c:pt>
                <c:pt idx="3">
                  <c:v>8.1483899999998499E-2</c:v>
                </c:pt>
                <c:pt idx="4">
                  <c:v>-2.9842922499999993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088256"/>
        <c:axId val="75530240"/>
      </c:scatterChart>
      <c:valAx>
        <c:axId val="75088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400" baseline="0" dirty="0" smtClean="0">
                    <a:latin typeface="Symbol" panose="05050102010706020507" pitchFamily="18" charset="2"/>
                  </a:rPr>
                  <a:t>d</a:t>
                </a:r>
                <a:r>
                  <a:rPr lang="en-US" sz="1400" baseline="30000" dirty="0" smtClean="0"/>
                  <a:t>18</a:t>
                </a:r>
                <a:r>
                  <a:rPr lang="en-US" sz="1400" baseline="0" dirty="0" smtClean="0"/>
                  <a:t>O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5.9566929133858269E-2"/>
              <c:y val="0.35445478406108327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5530240"/>
        <c:crossesAt val="-6"/>
        <c:crossBetween val="midCat"/>
      </c:valAx>
      <c:valAx>
        <c:axId val="7553024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aseline="0" dirty="0" smtClean="0">
                    <a:latin typeface="Symbol" panose="05050102010706020507" pitchFamily="18" charset="2"/>
                  </a:rPr>
                  <a:t>d</a:t>
                </a:r>
                <a:r>
                  <a:rPr lang="en-US" baseline="30000" dirty="0" smtClean="0"/>
                  <a:t>13</a:t>
                </a:r>
                <a:r>
                  <a:rPr lang="en-US" baseline="0" dirty="0" smtClean="0"/>
                  <a:t>C</a:t>
                </a:r>
                <a:endParaRPr lang="en-US" baseline="0" dirty="0"/>
              </a:p>
            </c:rich>
          </c:tx>
          <c:layout>
            <c:manualLayout>
              <c:xMode val="edge"/>
              <c:yMode val="edge"/>
              <c:x val="0.45437400221879476"/>
              <c:y val="0.91227464023893567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5088256"/>
        <c:crossesAt val="-14"/>
        <c:crossBetween val="midCat"/>
      </c:valAx>
    </c:plotArea>
    <c:legend>
      <c:legendPos val="r"/>
      <c:layout>
        <c:manualLayout>
          <c:xMode val="edge"/>
          <c:yMode val="edge"/>
          <c:x val="0.72368100141328473"/>
          <c:y val="0.56609550226676209"/>
          <c:w val="0.26349848576620233"/>
          <c:h val="0.272435874492961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H</a:t>
            </a:r>
            <a:r>
              <a:rPr lang="en-US" sz="1400" baseline="-25000"/>
              <a:t>2</a:t>
            </a:r>
            <a:r>
              <a:rPr lang="en-US" sz="1400"/>
              <a:t>S </a:t>
            </a:r>
          </a:p>
        </c:rich>
      </c:tx>
      <c:layout>
        <c:manualLayout>
          <c:xMode val="edge"/>
          <c:yMode val="edge"/>
          <c:x val="0.77216592780240656"/>
          <c:y val="0.1157978600068571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449681484353502"/>
          <c:y val="0.11172802853195263"/>
          <c:w val="0.68287386330272137"/>
          <c:h val="0.59117459283310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H2S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Sheet1!$C$1:$F$1</c:f>
              <c:strCache>
                <c:ptCount val="4"/>
                <c:pt idx="0">
                  <c:v>Weber Sandstone 2011</c:v>
                </c:pt>
                <c:pt idx="1">
                  <c:v>Weber  Sandstone 2012</c:v>
                </c:pt>
                <c:pt idx="2">
                  <c:v>Madison Limestone 2011</c:v>
                </c:pt>
                <c:pt idx="3">
                  <c:v>Madison Limestone 2012</c:v>
                </c:pt>
              </c:strCache>
            </c:strRef>
          </c:cat>
          <c:val>
            <c:numRef>
              <c:f>Sheet1!$C$2:$F$2</c:f>
              <c:numCache>
                <c:formatCode>General</c:formatCode>
                <c:ptCount val="4"/>
                <c:pt idx="0">
                  <c:v>0.04</c:v>
                </c:pt>
                <c:pt idx="1">
                  <c:v>127</c:v>
                </c:pt>
                <c:pt idx="2">
                  <c:v>29</c:v>
                </c:pt>
                <c:pt idx="3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45248"/>
        <c:axId val="35846784"/>
      </c:barChart>
      <c:catAx>
        <c:axId val="35845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846784"/>
        <c:crosses val="autoZero"/>
        <c:auto val="1"/>
        <c:lblAlgn val="ctr"/>
        <c:lblOffset val="100"/>
        <c:noMultiLvlLbl val="0"/>
      </c:catAx>
      <c:valAx>
        <c:axId val="35846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H</a:t>
                </a:r>
                <a:r>
                  <a:rPr lang="en-US" sz="1400" b="0" baseline="-25000"/>
                  <a:t>2</a:t>
                </a:r>
                <a:r>
                  <a:rPr lang="en-US" sz="1400" b="0"/>
                  <a:t>S (mg/L)</a:t>
                </a:r>
              </a:p>
            </c:rich>
          </c:tx>
          <c:layout>
            <c:manualLayout>
              <c:xMode val="edge"/>
              <c:yMode val="edge"/>
              <c:x val="1.4387768622978905E-2"/>
              <c:y val="0.297352320165675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584524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en-US" sz="1100" b="1"/>
              <a:t>Madison pH</a:t>
            </a:r>
            <a:r>
              <a:rPr lang="en-US" sz="1100" b="1" baseline="0"/>
              <a:t> </a:t>
            </a:r>
            <a:r>
              <a:rPr lang="en-US" sz="1100" b="1"/>
              <a:t> </a:t>
            </a:r>
          </a:p>
        </c:rich>
      </c:tx>
      <c:layout>
        <c:manualLayout>
          <c:xMode val="edge"/>
          <c:yMode val="edge"/>
          <c:x val="0.14674057439570956"/>
          <c:y val="5.603290816718085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576014536644458"/>
          <c:y val="4.8313836749518585E-2"/>
          <c:w val="0.80777396415191693"/>
          <c:h val="0.73908412764193954"/>
        </c:manualLayout>
      </c:layout>
      <c:lineChart>
        <c:grouping val="standard"/>
        <c:varyColors val="0"/>
        <c:ser>
          <c:idx val="0"/>
          <c:order val="0"/>
          <c:tx>
            <c:v>Madison 1a</c:v>
          </c:tx>
          <c:marker>
            <c:symbol val="none"/>
          </c:marker>
          <c:cat>
            <c:numRef>
              <c:f>'Madison pH'!$A$4:$A$104</c:f>
              <c:numCache>
                <c:formatCode>General</c:formatCode>
                <c:ptCount val="101"/>
                <c:pt idx="0">
                  <c:v>1</c:v>
                </c:pt>
                <c:pt idx="1">
                  <c:v>4.6399999999999997</c:v>
                </c:pt>
                <c:pt idx="2">
                  <c:v>8.2799999999999994</c:v>
                </c:pt>
                <c:pt idx="3">
                  <c:v>11.92</c:v>
                </c:pt>
                <c:pt idx="4">
                  <c:v>15.56</c:v>
                </c:pt>
                <c:pt idx="5">
                  <c:v>19.2</c:v>
                </c:pt>
                <c:pt idx="6">
                  <c:v>22.84</c:v>
                </c:pt>
                <c:pt idx="7">
                  <c:v>26.48</c:v>
                </c:pt>
                <c:pt idx="8">
                  <c:v>30.12</c:v>
                </c:pt>
                <c:pt idx="9">
                  <c:v>33.76</c:v>
                </c:pt>
                <c:pt idx="10">
                  <c:v>37.4</c:v>
                </c:pt>
                <c:pt idx="11">
                  <c:v>41.04</c:v>
                </c:pt>
                <c:pt idx="12">
                  <c:v>44.68</c:v>
                </c:pt>
                <c:pt idx="13">
                  <c:v>48.32</c:v>
                </c:pt>
                <c:pt idx="14">
                  <c:v>51.96</c:v>
                </c:pt>
                <c:pt idx="15">
                  <c:v>55.6</c:v>
                </c:pt>
                <c:pt idx="16">
                  <c:v>59.24</c:v>
                </c:pt>
                <c:pt idx="17">
                  <c:v>62.88</c:v>
                </c:pt>
                <c:pt idx="18">
                  <c:v>66.52</c:v>
                </c:pt>
                <c:pt idx="19">
                  <c:v>70.16</c:v>
                </c:pt>
                <c:pt idx="20">
                  <c:v>73.8</c:v>
                </c:pt>
                <c:pt idx="21">
                  <c:v>77.44</c:v>
                </c:pt>
                <c:pt idx="22">
                  <c:v>81.08</c:v>
                </c:pt>
                <c:pt idx="23">
                  <c:v>84.72</c:v>
                </c:pt>
                <c:pt idx="24">
                  <c:v>88.36</c:v>
                </c:pt>
                <c:pt idx="25">
                  <c:v>92</c:v>
                </c:pt>
                <c:pt idx="26">
                  <c:v>95.64</c:v>
                </c:pt>
                <c:pt idx="27">
                  <c:v>99.28</c:v>
                </c:pt>
                <c:pt idx="28">
                  <c:v>102.92</c:v>
                </c:pt>
                <c:pt idx="29">
                  <c:v>106.56</c:v>
                </c:pt>
                <c:pt idx="30">
                  <c:v>110.2</c:v>
                </c:pt>
                <c:pt idx="31">
                  <c:v>113.84</c:v>
                </c:pt>
                <c:pt idx="32">
                  <c:v>117.48</c:v>
                </c:pt>
                <c:pt idx="33">
                  <c:v>121.12</c:v>
                </c:pt>
                <c:pt idx="34">
                  <c:v>124.76</c:v>
                </c:pt>
                <c:pt idx="35">
                  <c:v>128.4</c:v>
                </c:pt>
                <c:pt idx="36">
                  <c:v>132.04</c:v>
                </c:pt>
                <c:pt idx="37">
                  <c:v>135.68</c:v>
                </c:pt>
                <c:pt idx="38">
                  <c:v>139.32</c:v>
                </c:pt>
                <c:pt idx="39">
                  <c:v>142.96</c:v>
                </c:pt>
                <c:pt idx="40">
                  <c:v>146.6</c:v>
                </c:pt>
                <c:pt idx="41">
                  <c:v>150.24</c:v>
                </c:pt>
                <c:pt idx="42">
                  <c:v>153.88</c:v>
                </c:pt>
                <c:pt idx="43">
                  <c:v>157.52000000000001</c:v>
                </c:pt>
                <c:pt idx="44">
                  <c:v>161.16</c:v>
                </c:pt>
                <c:pt idx="45">
                  <c:v>164.8</c:v>
                </c:pt>
                <c:pt idx="46">
                  <c:v>168.44</c:v>
                </c:pt>
                <c:pt idx="47">
                  <c:v>172.08</c:v>
                </c:pt>
                <c:pt idx="48">
                  <c:v>175.72</c:v>
                </c:pt>
                <c:pt idx="49">
                  <c:v>179.36</c:v>
                </c:pt>
                <c:pt idx="50">
                  <c:v>183</c:v>
                </c:pt>
                <c:pt idx="51">
                  <c:v>186.64</c:v>
                </c:pt>
                <c:pt idx="52">
                  <c:v>190.28</c:v>
                </c:pt>
                <c:pt idx="53">
                  <c:v>193.92</c:v>
                </c:pt>
                <c:pt idx="54">
                  <c:v>197.56</c:v>
                </c:pt>
                <c:pt idx="55">
                  <c:v>201.2</c:v>
                </c:pt>
                <c:pt idx="56">
                  <c:v>204.84</c:v>
                </c:pt>
                <c:pt idx="57">
                  <c:v>208.48</c:v>
                </c:pt>
                <c:pt idx="58">
                  <c:v>212.12</c:v>
                </c:pt>
                <c:pt idx="59">
                  <c:v>215.76</c:v>
                </c:pt>
                <c:pt idx="60">
                  <c:v>219.4</c:v>
                </c:pt>
                <c:pt idx="61">
                  <c:v>223.04</c:v>
                </c:pt>
                <c:pt idx="62">
                  <c:v>226.68</c:v>
                </c:pt>
                <c:pt idx="63">
                  <c:v>230.32</c:v>
                </c:pt>
                <c:pt idx="64">
                  <c:v>233.96</c:v>
                </c:pt>
                <c:pt idx="65">
                  <c:v>237.6</c:v>
                </c:pt>
                <c:pt idx="66">
                  <c:v>241.24</c:v>
                </c:pt>
                <c:pt idx="67">
                  <c:v>244.88</c:v>
                </c:pt>
                <c:pt idx="68">
                  <c:v>248.52</c:v>
                </c:pt>
                <c:pt idx="69">
                  <c:v>252.16</c:v>
                </c:pt>
                <c:pt idx="70">
                  <c:v>255.8</c:v>
                </c:pt>
                <c:pt idx="71">
                  <c:v>259.44</c:v>
                </c:pt>
                <c:pt idx="72">
                  <c:v>263.08</c:v>
                </c:pt>
                <c:pt idx="73">
                  <c:v>266.72000000000003</c:v>
                </c:pt>
                <c:pt idx="74">
                  <c:v>270.36</c:v>
                </c:pt>
                <c:pt idx="75">
                  <c:v>274</c:v>
                </c:pt>
                <c:pt idx="76">
                  <c:v>277.64</c:v>
                </c:pt>
                <c:pt idx="77">
                  <c:v>281.27999999999997</c:v>
                </c:pt>
                <c:pt idx="78">
                  <c:v>284.92</c:v>
                </c:pt>
                <c:pt idx="79">
                  <c:v>288.56</c:v>
                </c:pt>
                <c:pt idx="80">
                  <c:v>292.2</c:v>
                </c:pt>
                <c:pt idx="81">
                  <c:v>295.83999999999997</c:v>
                </c:pt>
                <c:pt idx="82">
                  <c:v>299.48</c:v>
                </c:pt>
                <c:pt idx="83">
                  <c:v>303.12</c:v>
                </c:pt>
                <c:pt idx="84">
                  <c:v>306.76</c:v>
                </c:pt>
                <c:pt idx="85">
                  <c:v>310.39999999999998</c:v>
                </c:pt>
                <c:pt idx="86">
                  <c:v>314.04000000000002</c:v>
                </c:pt>
                <c:pt idx="87">
                  <c:v>317.68</c:v>
                </c:pt>
                <c:pt idx="88">
                  <c:v>321.32</c:v>
                </c:pt>
                <c:pt idx="89">
                  <c:v>324.95999999999998</c:v>
                </c:pt>
                <c:pt idx="90">
                  <c:v>328.6</c:v>
                </c:pt>
                <c:pt idx="91">
                  <c:v>332.24</c:v>
                </c:pt>
                <c:pt idx="92">
                  <c:v>335.88</c:v>
                </c:pt>
                <c:pt idx="93">
                  <c:v>339.52</c:v>
                </c:pt>
                <c:pt idx="94">
                  <c:v>343.16</c:v>
                </c:pt>
                <c:pt idx="95">
                  <c:v>346.8</c:v>
                </c:pt>
                <c:pt idx="96">
                  <c:v>350.44</c:v>
                </c:pt>
                <c:pt idx="97">
                  <c:v>354.08</c:v>
                </c:pt>
                <c:pt idx="98">
                  <c:v>357.72</c:v>
                </c:pt>
                <c:pt idx="99">
                  <c:v>361.36</c:v>
                </c:pt>
                <c:pt idx="100">
                  <c:v>365</c:v>
                </c:pt>
              </c:numCache>
            </c:numRef>
          </c:cat>
          <c:val>
            <c:numRef>
              <c:f>'Madison pH'!$D$4:$D$104</c:f>
              <c:numCache>
                <c:formatCode>General</c:formatCode>
                <c:ptCount val="101"/>
                <c:pt idx="0">
                  <c:v>6.0099909521299999</c:v>
                </c:pt>
                <c:pt idx="1">
                  <c:v>5.6996479945500003</c:v>
                </c:pt>
                <c:pt idx="2">
                  <c:v>5.5557838262699999</c:v>
                </c:pt>
                <c:pt idx="3">
                  <c:v>5.4626320771100003</c:v>
                </c:pt>
                <c:pt idx="4">
                  <c:v>5.3941113959699996</c:v>
                </c:pt>
                <c:pt idx="5">
                  <c:v>5.3398986839199996</c:v>
                </c:pt>
                <c:pt idx="6">
                  <c:v>5.2950448334400004</c:v>
                </c:pt>
                <c:pt idx="7">
                  <c:v>5.25679219475</c:v>
                </c:pt>
                <c:pt idx="8">
                  <c:v>5.2234461639600003</c:v>
                </c:pt>
                <c:pt idx="9">
                  <c:v>5.1938907050900003</c:v>
                </c:pt>
                <c:pt idx="10">
                  <c:v>5.1673517770800004</c:v>
                </c:pt>
                <c:pt idx="11">
                  <c:v>5.1432705092699997</c:v>
                </c:pt>
                <c:pt idx="12">
                  <c:v>5.1212301954399999</c:v>
                </c:pt>
                <c:pt idx="13">
                  <c:v>5.1009118369699999</c:v>
                </c:pt>
                <c:pt idx="14">
                  <c:v>5.0820658068800002</c:v>
                </c:pt>
                <c:pt idx="15">
                  <c:v>5.0644930929700003</c:v>
                </c:pt>
                <c:pt idx="16">
                  <c:v>5.0480324796599998</c:v>
                </c:pt>
                <c:pt idx="17">
                  <c:v>5.0325515462699997</c:v>
                </c:pt>
                <c:pt idx="18">
                  <c:v>5.0179401947600004</c:v>
                </c:pt>
                <c:pt idx="19">
                  <c:v>5.0041058992399998</c:v>
                </c:pt>
                <c:pt idx="20">
                  <c:v>4.9909701553500003</c:v>
                </c:pt>
                <c:pt idx="21">
                  <c:v>4.9784657834399999</c:v>
                </c:pt>
                <c:pt idx="22">
                  <c:v>4.9665348502600004</c:v>
                </c:pt>
                <c:pt idx="23">
                  <c:v>4.9551270465600004</c:v>
                </c:pt>
                <c:pt idx="24">
                  <c:v>4.9441984055899999</c:v>
                </c:pt>
                <c:pt idx="25">
                  <c:v>4.9337102799599997</c:v>
                </c:pt>
                <c:pt idx="26">
                  <c:v>4.92362851684</c:v>
                </c:pt>
                <c:pt idx="27">
                  <c:v>4.9139227870299997</c:v>
                </c:pt>
                <c:pt idx="28">
                  <c:v>4.9045660347200002</c:v>
                </c:pt>
                <c:pt idx="29">
                  <c:v>4.8955340228499997</c:v>
                </c:pt>
                <c:pt idx="30">
                  <c:v>4.8868049546499996</c:v>
                </c:pt>
                <c:pt idx="31">
                  <c:v>4.8783591566900002</c:v>
                </c:pt>
                <c:pt idx="32">
                  <c:v>4.8701788117899998</c:v>
                </c:pt>
                <c:pt idx="33">
                  <c:v>4.8622477326100002</c:v>
                </c:pt>
                <c:pt idx="34">
                  <c:v>4.8545511687399996</c:v>
                </c:pt>
                <c:pt idx="35">
                  <c:v>4.84707564149</c:v>
                </c:pt>
                <c:pt idx="36">
                  <c:v>4.8398088018500003</c:v>
                </c:pt>
                <c:pt idx="37">
                  <c:v>4.8327393076099998</c:v>
                </c:pt>
                <c:pt idx="38">
                  <c:v>4.8258567168699997</c:v>
                </c:pt>
                <c:pt idx="39">
                  <c:v>4.8191513951699996</c:v>
                </c:pt>
                <c:pt idx="40">
                  <c:v>4.8126144343500004</c:v>
                </c:pt>
                <c:pt idx="41">
                  <c:v>4.8062375813299996</c:v>
                </c:pt>
                <c:pt idx="42">
                  <c:v>4.8000131754200002</c:v>
                </c:pt>
                <c:pt idx="43">
                  <c:v>4.7939340929499998</c:v>
                </c:pt>
                <c:pt idx="44">
                  <c:v>4.7879936982400002</c:v>
                </c:pt>
                <c:pt idx="45">
                  <c:v>4.7821857999699997</c:v>
                </c:pt>
                <c:pt idx="46">
                  <c:v>4.7765046124300001</c:v>
                </c:pt>
                <c:pt idx="47">
                  <c:v>4.7709447208100002</c:v>
                </c:pt>
                <c:pt idx="48">
                  <c:v>4.7655010501800001</c:v>
                </c:pt>
                <c:pt idx="49">
                  <c:v>4.7601688376000002</c:v>
                </c:pt>
                <c:pt idx="50">
                  <c:v>4.7549436071100004</c:v>
                </c:pt>
                <c:pt idx="51">
                  <c:v>4.7498211470599996</c:v>
                </c:pt>
                <c:pt idx="52">
                  <c:v>4.7447974897599998</c:v>
                </c:pt>
                <c:pt idx="53">
                  <c:v>4.7398688929699997</c:v>
                </c:pt>
                <c:pt idx="54">
                  <c:v>4.7350318231299999</c:v>
                </c:pt>
                <c:pt idx="55">
                  <c:v>4.7302829401400004</c:v>
                </c:pt>
                <c:pt idx="56">
                  <c:v>4.7256190834899998</c:v>
                </c:pt>
                <c:pt idx="57">
                  <c:v>4.7210372596000001</c:v>
                </c:pt>
                <c:pt idx="58">
                  <c:v>4.71653463028</c:v>
                </c:pt>
                <c:pt idx="59">
                  <c:v>4.7121085021400004</c:v>
                </c:pt>
                <c:pt idx="60">
                  <c:v>4.7077563169300003</c:v>
                </c:pt>
                <c:pt idx="61">
                  <c:v>4.70347564264</c:v>
                </c:pt>
                <c:pt idx="62">
                  <c:v>4.6992641652999998</c:v>
                </c:pt>
                <c:pt idx="63">
                  <c:v>4.6951196814999996</c:v>
                </c:pt>
                <c:pt idx="64">
                  <c:v>4.6910400914399997</c:v>
                </c:pt>
                <c:pt idx="65">
                  <c:v>4.6870233925300004</c:v>
                </c:pt>
                <c:pt idx="66">
                  <c:v>4.6830676734900001</c:v>
                </c:pt>
                <c:pt idx="67">
                  <c:v>4.6791711088800003</c:v>
                </c:pt>
                <c:pt idx="68">
                  <c:v>4.6753319540299998</c:v>
                </c:pt>
                <c:pt idx="69">
                  <c:v>4.6715485403499999</c:v>
                </c:pt>
                <c:pt idx="70">
                  <c:v>4.6678192709599999</c:v>
                </c:pt>
                <c:pt idx="71">
                  <c:v>4.6641426166400004</c:v>
                </c:pt>
                <c:pt idx="72">
                  <c:v>4.66051711209</c:v>
                </c:pt>
                <c:pt idx="73">
                  <c:v>4.6569413523599996</c:v>
                </c:pt>
                <c:pt idx="74">
                  <c:v>4.6534139896299997</c:v>
                </c:pt>
                <c:pt idx="75">
                  <c:v>4.6499337301499999</c:v>
                </c:pt>
                <c:pt idx="76">
                  <c:v>4.6464993313400003</c:v>
                </c:pt>
                <c:pt idx="77">
                  <c:v>4.6431095991899998</c:v>
                </c:pt>
                <c:pt idx="78">
                  <c:v>4.6397633857100002</c:v>
                </c:pt>
                <c:pt idx="79">
                  <c:v>4.63645958661</c:v>
                </c:pt>
                <c:pt idx="80">
                  <c:v>4.63319713914</c:v>
                </c:pt>
                <c:pt idx="81">
                  <c:v>4.6299750199899998</c:v>
                </c:pt>
                <c:pt idx="82">
                  <c:v>4.6267922433799997</c:v>
                </c:pt>
                <c:pt idx="83">
                  <c:v>4.6236478592300001</c:v>
                </c:pt>
                <c:pt idx="84">
                  <c:v>4.6205409515099998</c:v>
                </c:pt>
                <c:pt idx="85">
                  <c:v>4.6174706365600002</c:v>
                </c:pt>
                <c:pt idx="86">
                  <c:v>4.6144360616300002</c:v>
                </c:pt>
                <c:pt idx="87">
                  <c:v>4.6114364034499999</c:v>
                </c:pt>
                <c:pt idx="88">
                  <c:v>4.6084708668500003</c:v>
                </c:pt>
                <c:pt idx="89">
                  <c:v>4.6055386835499998</c:v>
                </c:pt>
                <c:pt idx="90">
                  <c:v>4.6026391109400002</c:v>
                </c:pt>
                <c:pt idx="91">
                  <c:v>4.5983129365400002</c:v>
                </c:pt>
                <c:pt idx="92">
                  <c:v>4.5935345931700002</c:v>
                </c:pt>
                <c:pt idx="93">
                  <c:v>4.5888086119700002</c:v>
                </c:pt>
                <c:pt idx="94">
                  <c:v>4.5841338615999998</c:v>
                </c:pt>
                <c:pt idx="95">
                  <c:v>4.5795092469799998</c:v>
                </c:pt>
                <c:pt idx="96">
                  <c:v>4.5749337077899996</c:v>
                </c:pt>
                <c:pt idx="97">
                  <c:v>4.5704062169800004</c:v>
                </c:pt>
                <c:pt idx="98">
                  <c:v>4.5659257794099997</c:v>
                </c:pt>
                <c:pt idx="99">
                  <c:v>4.5614914305500003</c:v>
                </c:pt>
                <c:pt idx="100">
                  <c:v>4.5571022351900003</c:v>
                </c:pt>
              </c:numCache>
            </c:numRef>
          </c:val>
          <c:smooth val="0"/>
        </c:ser>
        <c:ser>
          <c:idx val="1"/>
          <c:order val="1"/>
          <c:tx>
            <c:v>Madison 1b</c:v>
          </c:tx>
          <c:marker>
            <c:symbol val="none"/>
          </c:marker>
          <c:cat>
            <c:numRef>
              <c:f>'Madison pH'!$A$4:$A$104</c:f>
              <c:numCache>
                <c:formatCode>General</c:formatCode>
                <c:ptCount val="101"/>
                <c:pt idx="0">
                  <c:v>1</c:v>
                </c:pt>
                <c:pt idx="1">
                  <c:v>4.6399999999999997</c:v>
                </c:pt>
                <c:pt idx="2">
                  <c:v>8.2799999999999994</c:v>
                </c:pt>
                <c:pt idx="3">
                  <c:v>11.92</c:v>
                </c:pt>
                <c:pt idx="4">
                  <c:v>15.56</c:v>
                </c:pt>
                <c:pt idx="5">
                  <c:v>19.2</c:v>
                </c:pt>
                <c:pt idx="6">
                  <c:v>22.84</c:v>
                </c:pt>
                <c:pt idx="7">
                  <c:v>26.48</c:v>
                </c:pt>
                <c:pt idx="8">
                  <c:v>30.12</c:v>
                </c:pt>
                <c:pt idx="9">
                  <c:v>33.76</c:v>
                </c:pt>
                <c:pt idx="10">
                  <c:v>37.4</c:v>
                </c:pt>
                <c:pt idx="11">
                  <c:v>41.04</c:v>
                </c:pt>
                <c:pt idx="12">
                  <c:v>44.68</c:v>
                </c:pt>
                <c:pt idx="13">
                  <c:v>48.32</c:v>
                </c:pt>
                <c:pt idx="14">
                  <c:v>51.96</c:v>
                </c:pt>
                <c:pt idx="15">
                  <c:v>55.6</c:v>
                </c:pt>
                <c:pt idx="16">
                  <c:v>59.24</c:v>
                </c:pt>
                <c:pt idx="17">
                  <c:v>62.88</c:v>
                </c:pt>
                <c:pt idx="18">
                  <c:v>66.52</c:v>
                </c:pt>
                <c:pt idx="19">
                  <c:v>70.16</c:v>
                </c:pt>
                <c:pt idx="20">
                  <c:v>73.8</c:v>
                </c:pt>
                <c:pt idx="21">
                  <c:v>77.44</c:v>
                </c:pt>
                <c:pt idx="22">
                  <c:v>81.08</c:v>
                </c:pt>
                <c:pt idx="23">
                  <c:v>84.72</c:v>
                </c:pt>
                <c:pt idx="24">
                  <c:v>88.36</c:v>
                </c:pt>
                <c:pt idx="25">
                  <c:v>92</c:v>
                </c:pt>
                <c:pt idx="26">
                  <c:v>95.64</c:v>
                </c:pt>
                <c:pt idx="27">
                  <c:v>99.28</c:v>
                </c:pt>
                <c:pt idx="28">
                  <c:v>102.92</c:v>
                </c:pt>
                <c:pt idx="29">
                  <c:v>106.56</c:v>
                </c:pt>
                <c:pt idx="30">
                  <c:v>110.2</c:v>
                </c:pt>
                <c:pt idx="31">
                  <c:v>113.84</c:v>
                </c:pt>
                <c:pt idx="32">
                  <c:v>117.48</c:v>
                </c:pt>
                <c:pt idx="33">
                  <c:v>121.12</c:v>
                </c:pt>
                <c:pt idx="34">
                  <c:v>124.76</c:v>
                </c:pt>
                <c:pt idx="35">
                  <c:v>128.4</c:v>
                </c:pt>
                <c:pt idx="36">
                  <c:v>132.04</c:v>
                </c:pt>
                <c:pt idx="37">
                  <c:v>135.68</c:v>
                </c:pt>
                <c:pt idx="38">
                  <c:v>139.32</c:v>
                </c:pt>
                <c:pt idx="39">
                  <c:v>142.96</c:v>
                </c:pt>
                <c:pt idx="40">
                  <c:v>146.6</c:v>
                </c:pt>
                <c:pt idx="41">
                  <c:v>150.24</c:v>
                </c:pt>
                <c:pt idx="42">
                  <c:v>153.88</c:v>
                </c:pt>
                <c:pt idx="43">
                  <c:v>157.52000000000001</c:v>
                </c:pt>
                <c:pt idx="44">
                  <c:v>161.16</c:v>
                </c:pt>
                <c:pt idx="45">
                  <c:v>164.8</c:v>
                </c:pt>
                <c:pt idx="46">
                  <c:v>168.44</c:v>
                </c:pt>
                <c:pt idx="47">
                  <c:v>172.08</c:v>
                </c:pt>
                <c:pt idx="48">
                  <c:v>175.72</c:v>
                </c:pt>
                <c:pt idx="49">
                  <c:v>179.36</c:v>
                </c:pt>
                <c:pt idx="50">
                  <c:v>183</c:v>
                </c:pt>
                <c:pt idx="51">
                  <c:v>186.64</c:v>
                </c:pt>
                <c:pt idx="52">
                  <c:v>190.28</c:v>
                </c:pt>
                <c:pt idx="53">
                  <c:v>193.92</c:v>
                </c:pt>
                <c:pt idx="54">
                  <c:v>197.56</c:v>
                </c:pt>
                <c:pt idx="55">
                  <c:v>201.2</c:v>
                </c:pt>
                <c:pt idx="56">
                  <c:v>204.84</c:v>
                </c:pt>
                <c:pt idx="57">
                  <c:v>208.48</c:v>
                </c:pt>
                <c:pt idx="58">
                  <c:v>212.12</c:v>
                </c:pt>
                <c:pt idx="59">
                  <c:v>215.76</c:v>
                </c:pt>
                <c:pt idx="60">
                  <c:v>219.4</c:v>
                </c:pt>
                <c:pt idx="61">
                  <c:v>223.04</c:v>
                </c:pt>
                <c:pt idx="62">
                  <c:v>226.68</c:v>
                </c:pt>
                <c:pt idx="63">
                  <c:v>230.32</c:v>
                </c:pt>
                <c:pt idx="64">
                  <c:v>233.96</c:v>
                </c:pt>
                <c:pt idx="65">
                  <c:v>237.6</c:v>
                </c:pt>
                <c:pt idx="66">
                  <c:v>241.24</c:v>
                </c:pt>
                <c:pt idx="67">
                  <c:v>244.88</c:v>
                </c:pt>
                <c:pt idx="68">
                  <c:v>248.52</c:v>
                </c:pt>
                <c:pt idx="69">
                  <c:v>252.16</c:v>
                </c:pt>
                <c:pt idx="70">
                  <c:v>255.8</c:v>
                </c:pt>
                <c:pt idx="71">
                  <c:v>259.44</c:v>
                </c:pt>
                <c:pt idx="72">
                  <c:v>263.08</c:v>
                </c:pt>
                <c:pt idx="73">
                  <c:v>266.72000000000003</c:v>
                </c:pt>
                <c:pt idx="74">
                  <c:v>270.36</c:v>
                </c:pt>
                <c:pt idx="75">
                  <c:v>274</c:v>
                </c:pt>
                <c:pt idx="76">
                  <c:v>277.64</c:v>
                </c:pt>
                <c:pt idx="77">
                  <c:v>281.27999999999997</c:v>
                </c:pt>
                <c:pt idx="78">
                  <c:v>284.92</c:v>
                </c:pt>
                <c:pt idx="79">
                  <c:v>288.56</c:v>
                </c:pt>
                <c:pt idx="80">
                  <c:v>292.2</c:v>
                </c:pt>
                <c:pt idx="81">
                  <c:v>295.83999999999997</c:v>
                </c:pt>
                <c:pt idx="82">
                  <c:v>299.48</c:v>
                </c:pt>
                <c:pt idx="83">
                  <c:v>303.12</c:v>
                </c:pt>
                <c:pt idx="84">
                  <c:v>306.76</c:v>
                </c:pt>
                <c:pt idx="85">
                  <c:v>310.39999999999998</c:v>
                </c:pt>
                <c:pt idx="86">
                  <c:v>314.04000000000002</c:v>
                </c:pt>
                <c:pt idx="87">
                  <c:v>317.68</c:v>
                </c:pt>
                <c:pt idx="88">
                  <c:v>321.32</c:v>
                </c:pt>
                <c:pt idx="89">
                  <c:v>324.95999999999998</c:v>
                </c:pt>
                <c:pt idx="90">
                  <c:v>328.6</c:v>
                </c:pt>
                <c:pt idx="91">
                  <c:v>332.24</c:v>
                </c:pt>
                <c:pt idx="92">
                  <c:v>335.88</c:v>
                </c:pt>
                <c:pt idx="93">
                  <c:v>339.52</c:v>
                </c:pt>
                <c:pt idx="94">
                  <c:v>343.16</c:v>
                </c:pt>
                <c:pt idx="95">
                  <c:v>346.8</c:v>
                </c:pt>
                <c:pt idx="96">
                  <c:v>350.44</c:v>
                </c:pt>
                <c:pt idx="97">
                  <c:v>354.08</c:v>
                </c:pt>
                <c:pt idx="98">
                  <c:v>357.72</c:v>
                </c:pt>
                <c:pt idx="99">
                  <c:v>361.36</c:v>
                </c:pt>
                <c:pt idx="100">
                  <c:v>365</c:v>
                </c:pt>
              </c:numCache>
            </c:numRef>
          </c:cat>
          <c:val>
            <c:numRef>
              <c:f>'Madison pH'!$C$4:$C$104</c:f>
              <c:numCache>
                <c:formatCode>General</c:formatCode>
                <c:ptCount val="101"/>
                <c:pt idx="0">
                  <c:v>7.36</c:v>
                </c:pt>
                <c:pt idx="1">
                  <c:v>5.8269891110599996</c:v>
                </c:pt>
                <c:pt idx="2">
                  <c:v>5.6376226639000002</c:v>
                </c:pt>
                <c:pt idx="3">
                  <c:v>5.5284777216699998</c:v>
                </c:pt>
                <c:pt idx="4">
                  <c:v>5.4515847791100001</c:v>
                </c:pt>
                <c:pt idx="5">
                  <c:v>5.3921967035199998</c:v>
                </c:pt>
                <c:pt idx="6">
                  <c:v>5.3438134581599996</c:v>
                </c:pt>
                <c:pt idx="7">
                  <c:v>5.30299181006</c:v>
                </c:pt>
                <c:pt idx="8">
                  <c:v>5.2676868281699996</c:v>
                </c:pt>
                <c:pt idx="9">
                  <c:v>5.2365845989200004</c:v>
                </c:pt>
                <c:pt idx="10">
                  <c:v>5.2087907601900003</c:v>
                </c:pt>
                <c:pt idx="11">
                  <c:v>5.1836690124800002</c:v>
                </c:pt>
                <c:pt idx="12">
                  <c:v>5.1607505293299996</c:v>
                </c:pt>
                <c:pt idx="13">
                  <c:v>5.1396799193499998</c:v>
                </c:pt>
                <c:pt idx="14">
                  <c:v>5.1201813599100001</c:v>
                </c:pt>
                <c:pt idx="15">
                  <c:v>5.1020364929899999</c:v>
                </c:pt>
                <c:pt idx="16">
                  <c:v>5.0850694987800003</c:v>
                </c:pt>
                <c:pt idx="17">
                  <c:v>5.0691367204400004</c:v>
                </c:pt>
                <c:pt idx="18">
                  <c:v>5.0541192703200002</c:v>
                </c:pt>
                <c:pt idx="19">
                  <c:v>5.0399176453900001</c:v>
                </c:pt>
                <c:pt idx="20">
                  <c:v>5.0264477304800002</c:v>
                </c:pt>
                <c:pt idx="21">
                  <c:v>5.0136377809999999</c:v>
                </c:pt>
                <c:pt idx="22">
                  <c:v>5.0014261107399998</c:v>
                </c:pt>
                <c:pt idx="23">
                  <c:v>4.9897592956799999</c:v>
                </c:pt>
                <c:pt idx="24">
                  <c:v>4.9785907615999996</c:v>
                </c:pt>
                <c:pt idx="25">
                  <c:v>4.9678796612099996</c:v>
                </c:pt>
                <c:pt idx="26">
                  <c:v>4.9575899721300001</c:v>
                </c:pt>
                <c:pt idx="27">
                  <c:v>4.9476897659299999</c:v>
                </c:pt>
                <c:pt idx="28">
                  <c:v>4.9381506103300001</c:v>
                </c:pt>
                <c:pt idx="29">
                  <c:v>4.9289470768500001</c:v>
                </c:pt>
                <c:pt idx="30">
                  <c:v>4.9200563320499997</c:v>
                </c:pt>
                <c:pt idx="31">
                  <c:v>4.9114577960399997</c:v>
                </c:pt>
                <c:pt idx="32">
                  <c:v>4.90313285546</c:v>
                </c:pt>
                <c:pt idx="33">
                  <c:v>4.8950646205700004</c:v>
                </c:pt>
                <c:pt idx="34">
                  <c:v>4.8872377188999998</c:v>
                </c:pt>
                <c:pt idx="35">
                  <c:v>4.87963811877</c:v>
                </c:pt>
                <c:pt idx="36">
                  <c:v>4.8722529777599997</c:v>
                </c:pt>
                <c:pt idx="37">
                  <c:v>4.86507051204</c:v>
                </c:pt>
                <c:pt idx="38">
                  <c:v>4.8580798831200003</c:v>
                </c:pt>
                <c:pt idx="39">
                  <c:v>4.8512710993899999</c:v>
                </c:pt>
                <c:pt idx="40">
                  <c:v>4.8446349300799998</c:v>
                </c:pt>
                <c:pt idx="41">
                  <c:v>4.8381628299899999</c:v>
                </c:pt>
                <c:pt idx="42">
                  <c:v>4.8318468731999999</c:v>
                </c:pt>
                <c:pt idx="43">
                  <c:v>4.8256796946499998</c:v>
                </c:pt>
                <c:pt idx="44">
                  <c:v>4.8196544384499997</c:v>
                </c:pt>
                <c:pt idx="45">
                  <c:v>4.8137647119800002</c:v>
                </c:pt>
                <c:pt idx="46">
                  <c:v>4.8080045451200002</c:v>
                </c:pt>
                <c:pt idx="47">
                  <c:v>4.8023683537400004</c:v>
                </c:pt>
                <c:pt idx="48">
                  <c:v>4.7968509072299996</c:v>
                </c:pt>
                <c:pt idx="49">
                  <c:v>4.7914472991699997</c:v>
                </c:pt>
                <c:pt idx="50">
                  <c:v>4.7861529211700002</c:v>
                </c:pt>
                <c:pt idx="51">
                  <c:v>4.7809634391499998</c:v>
                </c:pt>
                <c:pt idx="52">
                  <c:v>4.7758747720199999</c:v>
                </c:pt>
                <c:pt idx="53">
                  <c:v>4.7708830723700002</c:v>
                </c:pt>
                <c:pt idx="54">
                  <c:v>4.7659847089299996</c:v>
                </c:pt>
                <c:pt idx="55">
                  <c:v>4.7611762507300002</c:v>
                </c:pt>
                <c:pt idx="56">
                  <c:v>4.7564544525799999</c:v>
                </c:pt>
                <c:pt idx="57">
                  <c:v>4.7518162419300003</c:v>
                </c:pt>
                <c:pt idx="58">
                  <c:v>4.7472587068300003</c:v>
                </c:pt>
                <c:pt idx="59">
                  <c:v>4.7427790849100004</c:v>
                </c:pt>
                <c:pt idx="60">
                  <c:v>4.7383747533399996</c:v>
                </c:pt>
                <c:pt idx="61">
                  <c:v>4.7340432195600002</c:v>
                </c:pt>
                <c:pt idx="62">
                  <c:v>4.7297821127999997</c:v>
                </c:pt>
                <c:pt idx="63">
                  <c:v>4.7255891762799997</c:v>
                </c:pt>
                <c:pt idx="64">
                  <c:v>4.72146226001</c:v>
                </c:pt>
                <c:pt idx="65">
                  <c:v>4.7173993141499997</c:v>
                </c:pt>
                <c:pt idx="66">
                  <c:v>4.7133983829000003</c:v>
                </c:pt>
                <c:pt idx="67">
                  <c:v>4.7078046669700004</c:v>
                </c:pt>
                <c:pt idx="68">
                  <c:v>4.7012800505200003</c:v>
                </c:pt>
                <c:pt idx="69">
                  <c:v>4.6948527459299996</c:v>
                </c:pt>
                <c:pt idx="70">
                  <c:v>4.6885199036699996</c:v>
                </c:pt>
                <c:pt idx="71">
                  <c:v>4.6822787975700004</c:v>
                </c:pt>
                <c:pt idx="72">
                  <c:v>4.6761268177600002</c:v>
                </c:pt>
                <c:pt idx="73">
                  <c:v>4.6700614642199998</c:v>
                </c:pt>
                <c:pt idx="74">
                  <c:v>4.66408034062</c:v>
                </c:pt>
                <c:pt idx="75">
                  <c:v>4.6581811487299998</c:v>
                </c:pt>
                <c:pt idx="76">
                  <c:v>4.6523616831099996</c:v>
                </c:pt>
                <c:pt idx="77">
                  <c:v>4.6466198261600002</c:v>
                </c:pt>
                <c:pt idx="78">
                  <c:v>4.6409535435800002</c:v>
                </c:pt>
                <c:pt idx="79">
                  <c:v>4.6353608799700003</c:v>
                </c:pt>
                <c:pt idx="80">
                  <c:v>4.6298399548700004</c:v>
                </c:pt>
                <c:pt idx="81">
                  <c:v>4.62438895897</c:v>
                </c:pt>
                <c:pt idx="82">
                  <c:v>4.6190061505199997</c:v>
                </c:pt>
                <c:pt idx="83">
                  <c:v>4.6136898520700003</c:v>
                </c:pt>
                <c:pt idx="84">
                  <c:v>4.6084384472900002</c:v>
                </c:pt>
                <c:pt idx="85">
                  <c:v>4.6032503780800003</c:v>
                </c:pt>
                <c:pt idx="86">
                  <c:v>4.5981241417699996</c:v>
                </c:pt>
                <c:pt idx="87">
                  <c:v>4.59305828854</c:v>
                </c:pt>
                <c:pt idx="88">
                  <c:v>4.5880514189800001</c:v>
                </c:pt>
                <c:pt idx="89">
                  <c:v>4.5831021817400002</c:v>
                </c:pt>
                <c:pt idx="90">
                  <c:v>4.5782092714199996</c:v>
                </c:pt>
                <c:pt idx="91">
                  <c:v>4.5733714264299996</c:v>
                </c:pt>
                <c:pt idx="92">
                  <c:v>4.5685874271299998</c:v>
                </c:pt>
                <c:pt idx="93">
                  <c:v>4.5638560939300001</c:v>
                </c:pt>
                <c:pt idx="94">
                  <c:v>4.5591762855800004</c:v>
                </c:pt>
                <c:pt idx="95">
                  <c:v>4.5545468975399999</c:v>
                </c:pt>
                <c:pt idx="96">
                  <c:v>4.5499668603899996</c:v>
                </c:pt>
                <c:pt idx="97">
                  <c:v>4.5454351383800002</c:v>
                </c:pt>
                <c:pt idx="98">
                  <c:v>4.5409507280300003</c:v>
                </c:pt>
                <c:pt idx="99">
                  <c:v>4.5365126568000003</c:v>
                </c:pt>
                <c:pt idx="100">
                  <c:v>4.5321199818100002</c:v>
                </c:pt>
              </c:numCache>
            </c:numRef>
          </c:val>
          <c:smooth val="0"/>
        </c:ser>
        <c:ser>
          <c:idx val="2"/>
          <c:order val="2"/>
          <c:tx>
            <c:v>Madison 2</c:v>
          </c:tx>
          <c:marker>
            <c:symbol val="none"/>
          </c:marker>
          <c:cat>
            <c:numRef>
              <c:f>'Madison pH'!$A$4:$A$104</c:f>
              <c:numCache>
                <c:formatCode>General</c:formatCode>
                <c:ptCount val="101"/>
                <c:pt idx="0">
                  <c:v>1</c:v>
                </c:pt>
                <c:pt idx="1">
                  <c:v>4.6399999999999997</c:v>
                </c:pt>
                <c:pt idx="2">
                  <c:v>8.2799999999999994</c:v>
                </c:pt>
                <c:pt idx="3">
                  <c:v>11.92</c:v>
                </c:pt>
                <c:pt idx="4">
                  <c:v>15.56</c:v>
                </c:pt>
                <c:pt idx="5">
                  <c:v>19.2</c:v>
                </c:pt>
                <c:pt idx="6">
                  <c:v>22.84</c:v>
                </c:pt>
                <c:pt idx="7">
                  <c:v>26.48</c:v>
                </c:pt>
                <c:pt idx="8">
                  <c:v>30.12</c:v>
                </c:pt>
                <c:pt idx="9">
                  <c:v>33.76</c:v>
                </c:pt>
                <c:pt idx="10">
                  <c:v>37.4</c:v>
                </c:pt>
                <c:pt idx="11">
                  <c:v>41.04</c:v>
                </c:pt>
                <c:pt idx="12">
                  <c:v>44.68</c:v>
                </c:pt>
                <c:pt idx="13">
                  <c:v>48.32</c:v>
                </c:pt>
                <c:pt idx="14">
                  <c:v>51.96</c:v>
                </c:pt>
                <c:pt idx="15">
                  <c:v>55.6</c:v>
                </c:pt>
                <c:pt idx="16">
                  <c:v>59.24</c:v>
                </c:pt>
                <c:pt idx="17">
                  <c:v>62.88</c:v>
                </c:pt>
                <c:pt idx="18">
                  <c:v>66.52</c:v>
                </c:pt>
                <c:pt idx="19">
                  <c:v>70.16</c:v>
                </c:pt>
                <c:pt idx="20">
                  <c:v>73.8</c:v>
                </c:pt>
                <c:pt idx="21">
                  <c:v>77.44</c:v>
                </c:pt>
                <c:pt idx="22">
                  <c:v>81.08</c:v>
                </c:pt>
                <c:pt idx="23">
                  <c:v>84.72</c:v>
                </c:pt>
                <c:pt idx="24">
                  <c:v>88.36</c:v>
                </c:pt>
                <c:pt idx="25">
                  <c:v>92</c:v>
                </c:pt>
                <c:pt idx="26">
                  <c:v>95.64</c:v>
                </c:pt>
                <c:pt idx="27">
                  <c:v>99.28</c:v>
                </c:pt>
                <c:pt idx="28">
                  <c:v>102.92</c:v>
                </c:pt>
                <c:pt idx="29">
                  <c:v>106.56</c:v>
                </c:pt>
                <c:pt idx="30">
                  <c:v>110.2</c:v>
                </c:pt>
                <c:pt idx="31">
                  <c:v>113.84</c:v>
                </c:pt>
                <c:pt idx="32">
                  <c:v>117.48</c:v>
                </c:pt>
                <c:pt idx="33">
                  <c:v>121.12</c:v>
                </c:pt>
                <c:pt idx="34">
                  <c:v>124.76</c:v>
                </c:pt>
                <c:pt idx="35">
                  <c:v>128.4</c:v>
                </c:pt>
                <c:pt idx="36">
                  <c:v>132.04</c:v>
                </c:pt>
                <c:pt idx="37">
                  <c:v>135.68</c:v>
                </c:pt>
                <c:pt idx="38">
                  <c:v>139.32</c:v>
                </c:pt>
                <c:pt idx="39">
                  <c:v>142.96</c:v>
                </c:pt>
                <c:pt idx="40">
                  <c:v>146.6</c:v>
                </c:pt>
                <c:pt idx="41">
                  <c:v>150.24</c:v>
                </c:pt>
                <c:pt idx="42">
                  <c:v>153.88</c:v>
                </c:pt>
                <c:pt idx="43">
                  <c:v>157.52000000000001</c:v>
                </c:pt>
                <c:pt idx="44">
                  <c:v>161.16</c:v>
                </c:pt>
                <c:pt idx="45">
                  <c:v>164.8</c:v>
                </c:pt>
                <c:pt idx="46">
                  <c:v>168.44</c:v>
                </c:pt>
                <c:pt idx="47">
                  <c:v>172.08</c:v>
                </c:pt>
                <c:pt idx="48">
                  <c:v>175.72</c:v>
                </c:pt>
                <c:pt idx="49">
                  <c:v>179.36</c:v>
                </c:pt>
                <c:pt idx="50">
                  <c:v>183</c:v>
                </c:pt>
                <c:pt idx="51">
                  <c:v>186.64</c:v>
                </c:pt>
                <c:pt idx="52">
                  <c:v>190.28</c:v>
                </c:pt>
                <c:pt idx="53">
                  <c:v>193.92</c:v>
                </c:pt>
                <c:pt idx="54">
                  <c:v>197.56</c:v>
                </c:pt>
                <c:pt idx="55">
                  <c:v>201.2</c:v>
                </c:pt>
                <c:pt idx="56">
                  <c:v>204.84</c:v>
                </c:pt>
                <c:pt idx="57">
                  <c:v>208.48</c:v>
                </c:pt>
                <c:pt idx="58">
                  <c:v>212.12</c:v>
                </c:pt>
                <c:pt idx="59">
                  <c:v>215.76</c:v>
                </c:pt>
                <c:pt idx="60">
                  <c:v>219.4</c:v>
                </c:pt>
                <c:pt idx="61">
                  <c:v>223.04</c:v>
                </c:pt>
                <c:pt idx="62">
                  <c:v>226.68</c:v>
                </c:pt>
                <c:pt idx="63">
                  <c:v>230.32</c:v>
                </c:pt>
                <c:pt idx="64">
                  <c:v>233.96</c:v>
                </c:pt>
                <c:pt idx="65">
                  <c:v>237.6</c:v>
                </c:pt>
                <c:pt idx="66">
                  <c:v>241.24</c:v>
                </c:pt>
                <c:pt idx="67">
                  <c:v>244.88</c:v>
                </c:pt>
                <c:pt idx="68">
                  <c:v>248.52</c:v>
                </c:pt>
                <c:pt idx="69">
                  <c:v>252.16</c:v>
                </c:pt>
                <c:pt idx="70">
                  <c:v>255.8</c:v>
                </c:pt>
                <c:pt idx="71">
                  <c:v>259.44</c:v>
                </c:pt>
                <c:pt idx="72">
                  <c:v>263.08</c:v>
                </c:pt>
                <c:pt idx="73">
                  <c:v>266.72000000000003</c:v>
                </c:pt>
                <c:pt idx="74">
                  <c:v>270.36</c:v>
                </c:pt>
                <c:pt idx="75">
                  <c:v>274</c:v>
                </c:pt>
                <c:pt idx="76">
                  <c:v>277.64</c:v>
                </c:pt>
                <c:pt idx="77">
                  <c:v>281.27999999999997</c:v>
                </c:pt>
                <c:pt idx="78">
                  <c:v>284.92</c:v>
                </c:pt>
                <c:pt idx="79">
                  <c:v>288.56</c:v>
                </c:pt>
                <c:pt idx="80">
                  <c:v>292.2</c:v>
                </c:pt>
                <c:pt idx="81">
                  <c:v>295.83999999999997</c:v>
                </c:pt>
                <c:pt idx="82">
                  <c:v>299.48</c:v>
                </c:pt>
                <c:pt idx="83">
                  <c:v>303.12</c:v>
                </c:pt>
                <c:pt idx="84">
                  <c:v>306.76</c:v>
                </c:pt>
                <c:pt idx="85">
                  <c:v>310.39999999999998</c:v>
                </c:pt>
                <c:pt idx="86">
                  <c:v>314.04000000000002</c:v>
                </c:pt>
                <c:pt idx="87">
                  <c:v>317.68</c:v>
                </c:pt>
                <c:pt idx="88">
                  <c:v>321.32</c:v>
                </c:pt>
                <c:pt idx="89">
                  <c:v>324.95999999999998</c:v>
                </c:pt>
                <c:pt idx="90">
                  <c:v>328.6</c:v>
                </c:pt>
                <c:pt idx="91">
                  <c:v>332.24</c:v>
                </c:pt>
                <c:pt idx="92">
                  <c:v>335.88</c:v>
                </c:pt>
                <c:pt idx="93">
                  <c:v>339.52</c:v>
                </c:pt>
                <c:pt idx="94">
                  <c:v>343.16</c:v>
                </c:pt>
                <c:pt idx="95">
                  <c:v>346.8</c:v>
                </c:pt>
                <c:pt idx="96">
                  <c:v>350.44</c:v>
                </c:pt>
                <c:pt idx="97">
                  <c:v>354.08</c:v>
                </c:pt>
                <c:pt idx="98">
                  <c:v>357.72</c:v>
                </c:pt>
                <c:pt idx="99">
                  <c:v>361.36</c:v>
                </c:pt>
                <c:pt idx="100">
                  <c:v>365</c:v>
                </c:pt>
              </c:numCache>
            </c:numRef>
          </c:cat>
          <c:val>
            <c:numRef>
              <c:f>'Madison pH'!$B$4:$B$104</c:f>
              <c:numCache>
                <c:formatCode>General</c:formatCode>
                <c:ptCount val="101"/>
                <c:pt idx="0">
                  <c:v>6.4325322154700002</c:v>
                </c:pt>
                <c:pt idx="1">
                  <c:v>5.8734812599300001</c:v>
                </c:pt>
                <c:pt idx="2">
                  <c:v>5.6900246484699997</c:v>
                </c:pt>
                <c:pt idx="3">
                  <c:v>5.5812526606099997</c:v>
                </c:pt>
                <c:pt idx="4">
                  <c:v>5.5038823693700003</c:v>
                </c:pt>
                <c:pt idx="5">
                  <c:v>5.4438562994600002</c:v>
                </c:pt>
                <c:pt idx="6">
                  <c:v>5.3948341559499999</c:v>
                </c:pt>
                <c:pt idx="7">
                  <c:v>5.3534144491799998</c:v>
                </c:pt>
                <c:pt idx="8">
                  <c:v>5.3175609189399999</c:v>
                </c:pt>
                <c:pt idx="9">
                  <c:v>5.2859581707499999</c:v>
                </c:pt>
                <c:pt idx="10">
                  <c:v>5.2577074012800002</c:v>
                </c:pt>
                <c:pt idx="11">
                  <c:v>5.2321673410200003</c:v>
                </c:pt>
                <c:pt idx="12">
                  <c:v>5.2088644861700004</c:v>
                </c:pt>
                <c:pt idx="13">
                  <c:v>5.1874393012800004</c:v>
                </c:pt>
                <c:pt idx="14">
                  <c:v>5.1676123803899996</c:v>
                </c:pt>
                <c:pt idx="15">
                  <c:v>5.1491622959100001</c:v>
                </c:pt>
                <c:pt idx="16">
                  <c:v>5.1319106046899998</c:v>
                </c:pt>
                <c:pt idx="17">
                  <c:v>5.1157114051699999</c:v>
                </c:pt>
                <c:pt idx="18">
                  <c:v>5.1004438830999996</c:v>
                </c:pt>
                <c:pt idx="19">
                  <c:v>5.0860068752999998</c:v>
                </c:pt>
                <c:pt idx="20">
                  <c:v>5.0723148296899998</c:v>
                </c:pt>
                <c:pt idx="21">
                  <c:v>5.0592947523699996</c:v>
                </c:pt>
                <c:pt idx="22">
                  <c:v>5.0468838658899999</c:v>
                </c:pt>
                <c:pt idx="23">
                  <c:v>5.0350277888499999</c:v>
                </c:pt>
                <c:pt idx="24">
                  <c:v>5.0236791035000001</c:v>
                </c:pt>
                <c:pt idx="25">
                  <c:v>5.0127962161599999</c:v>
                </c:pt>
                <c:pt idx="26">
                  <c:v>5.0023424415499997</c:v>
                </c:pt>
                <c:pt idx="27">
                  <c:v>4.9922852601300001</c:v>
                </c:pt>
                <c:pt idx="28">
                  <c:v>4.9825957107800001</c:v>
                </c:pt>
                <c:pt idx="29">
                  <c:v>4.9732478902099997</c:v>
                </c:pt>
                <c:pt idx="30">
                  <c:v>4.9642185373399998</c:v>
                </c:pt>
                <c:pt idx="31">
                  <c:v>4.9554866859700004</c:v>
                </c:pt>
                <c:pt idx="32">
                  <c:v>4.94703337269</c:v>
                </c:pt>
                <c:pt idx="33">
                  <c:v>4.9388413898200003</c:v>
                </c:pt>
                <c:pt idx="34">
                  <c:v>4.9308950752499996</c:v>
                </c:pt>
                <c:pt idx="35">
                  <c:v>4.9231801328199998</c:v>
                </c:pt>
                <c:pt idx="36">
                  <c:v>4.9156834780700001</c:v>
                </c:pt>
                <c:pt idx="37">
                  <c:v>4.90839310515</c:v>
                </c:pt>
                <c:pt idx="38">
                  <c:v>4.90129797145</c:v>
                </c:pt>
                <c:pt idx="39">
                  <c:v>4.8943878973499997</c:v>
                </c:pt>
                <c:pt idx="40">
                  <c:v>4.8876534785799999</c:v>
                </c:pt>
                <c:pt idx="41">
                  <c:v>4.8810860094799997</c:v>
                </c:pt>
                <c:pt idx="42">
                  <c:v>4.8746774155399999</c:v>
                </c:pt>
                <c:pt idx="43">
                  <c:v>4.8684201937899996</c:v>
                </c:pt>
                <c:pt idx="44">
                  <c:v>4.8623073602</c:v>
                </c:pt>
                <c:pt idx="45">
                  <c:v>4.8563324028799997</c:v>
                </c:pt>
                <c:pt idx="46">
                  <c:v>4.85048924047</c:v>
                </c:pt>
                <c:pt idx="47">
                  <c:v>4.8447721850900001</c:v>
                </c:pt>
                <c:pt idx="48">
                  <c:v>4.8391759090399997</c:v>
                </c:pt>
                <c:pt idx="49">
                  <c:v>4.8336954150900002</c:v>
                </c:pt>
                <c:pt idx="50">
                  <c:v>4.8283260096799996</c:v>
                </c:pt>
                <c:pt idx="51">
                  <c:v>4.8230632788500003</c:v>
                </c:pt>
                <c:pt idx="52">
                  <c:v>4.8179030664400004</c:v>
                </c:pt>
                <c:pt idx="53">
                  <c:v>4.81284145441</c:v>
                </c:pt>
                <c:pt idx="54">
                  <c:v>4.8078747450200003</c:v>
                </c:pt>
                <c:pt idx="55">
                  <c:v>4.8029994446100002</c:v>
                </c:pt>
                <c:pt idx="56">
                  <c:v>4.7982122488499996</c:v>
                </c:pt>
                <c:pt idx="57">
                  <c:v>4.7935100293300001</c:v>
                </c:pt>
                <c:pt idx="58">
                  <c:v>4.7888898212699997</c:v>
                </c:pt>
                <c:pt idx="59">
                  <c:v>4.7843488123300002</c:v>
                </c:pt>
                <c:pt idx="60">
                  <c:v>4.77988433232</c:v>
                </c:pt>
                <c:pt idx="61">
                  <c:v>4.7754938437999996</c:v>
                </c:pt>
                <c:pt idx="62">
                  <c:v>4.7711749334300002</c:v>
                </c:pt>
                <c:pt idx="63">
                  <c:v>4.7669253039699999</c:v>
                </c:pt>
                <c:pt idx="64">
                  <c:v>4.7627427670099998</c:v>
                </c:pt>
                <c:pt idx="65">
                  <c:v>4.7586252361600003</c:v>
                </c:pt>
                <c:pt idx="66">
                  <c:v>4.7534914240899999</c:v>
                </c:pt>
                <c:pt idx="67">
                  <c:v>4.7468765846199998</c:v>
                </c:pt>
                <c:pt idx="68">
                  <c:v>4.7403618075100002</c:v>
                </c:pt>
                <c:pt idx="69">
                  <c:v>4.7339441224299996</c:v>
                </c:pt>
                <c:pt idx="70">
                  <c:v>4.7276206894000001</c:v>
                </c:pt>
                <c:pt idx="71">
                  <c:v>4.7213887911899999</c:v>
                </c:pt>
                <c:pt idx="72">
                  <c:v>4.7152458264600003</c:v>
                </c:pt>
                <c:pt idx="73">
                  <c:v>4.7091893031499996</c:v>
                </c:pt>
                <c:pt idx="74">
                  <c:v>4.7032168325399999</c:v>
                </c:pt>
                <c:pt idx="75">
                  <c:v>4.6973261235299999</c:v>
                </c:pt>
                <c:pt idx="76">
                  <c:v>4.6915149774499998</c:v>
                </c:pt>
                <c:pt idx="77">
                  <c:v>4.6857812831399999</c:v>
                </c:pt>
                <c:pt idx="78">
                  <c:v>4.6801230123600002</c:v>
                </c:pt>
                <c:pt idx="79">
                  <c:v>4.6745382154900001</c:v>
                </c:pt>
                <c:pt idx="80">
                  <c:v>4.6690250175500001</c:v>
                </c:pt>
                <c:pt idx="81">
                  <c:v>4.66358161442</c:v>
                </c:pt>
                <c:pt idx="82">
                  <c:v>4.6582062693099999</c:v>
                </c:pt>
                <c:pt idx="83">
                  <c:v>4.6528973094600001</c:v>
                </c:pt>
                <c:pt idx="84">
                  <c:v>4.6476531230399996</c:v>
                </c:pt>
                <c:pt idx="85">
                  <c:v>4.6424721561800002</c:v>
                </c:pt>
                <c:pt idx="86">
                  <c:v>4.6373529102999997</c:v>
                </c:pt>
                <c:pt idx="87">
                  <c:v>4.6322939394400002</c:v>
                </c:pt>
                <c:pt idx="88">
                  <c:v>4.6272938478899999</c:v>
                </c:pt>
                <c:pt idx="89">
                  <c:v>4.6223512878199999</c:v>
                </c:pt>
                <c:pt idx="90">
                  <c:v>4.6174649572000002</c:v>
                </c:pt>
                <c:pt idx="91">
                  <c:v>4.6126335976600004</c:v>
                </c:pt>
                <c:pt idx="92">
                  <c:v>4.6078559926300002</c:v>
                </c:pt>
                <c:pt idx="93">
                  <c:v>4.6031309654700001</c:v>
                </c:pt>
                <c:pt idx="94">
                  <c:v>4.59845737774</c:v>
                </c:pt>
                <c:pt idx="95">
                  <c:v>4.5938341275900001</c:v>
                </c:pt>
                <c:pt idx="96">
                  <c:v>4.5892601481800002</c:v>
                </c:pt>
                <c:pt idx="97">
                  <c:v>4.58473440626</c:v>
                </c:pt>
                <c:pt idx="98">
                  <c:v>4.5802559006900001</c:v>
                </c:pt>
                <c:pt idx="99">
                  <c:v>4.5758236612200003</c:v>
                </c:pt>
                <c:pt idx="100">
                  <c:v>4.5714367471599999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739904"/>
        <c:axId val="75742208"/>
      </c:lineChart>
      <c:catAx>
        <c:axId val="75739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  <a:r>
                  <a:rPr lang="en-US" baseline="0"/>
                  <a:t> (days)</a:t>
                </a:r>
                <a:endParaRPr lang="en-US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5742208"/>
        <c:crosses val="autoZero"/>
        <c:auto val="1"/>
        <c:lblAlgn val="ctr"/>
        <c:lblOffset val="100"/>
        <c:tickMarkSkip val="10"/>
        <c:noMultiLvlLbl val="0"/>
      </c:catAx>
      <c:valAx>
        <c:axId val="75742208"/>
        <c:scaling>
          <c:orientation val="minMax"/>
          <c:min val="2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pH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573990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9.4224048687141196E-2"/>
          <c:y val="0.52488810609200165"/>
          <c:w val="0.33631207453649969"/>
          <c:h val="0.2669622876087857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/>
            </a:pPr>
            <a:r>
              <a:rPr lang="en-US" sz="1100" b="1" dirty="0"/>
              <a:t>Madison </a:t>
            </a:r>
            <a:r>
              <a:rPr lang="en-US" sz="1100" b="1" dirty="0" smtClean="0"/>
              <a:t> </a:t>
            </a:r>
            <a:r>
              <a:rPr lang="en-US" sz="1100" b="1" dirty="0"/>
              <a:t>mineral saturation </a:t>
            </a:r>
          </a:p>
        </c:rich>
      </c:tx>
      <c:layout>
        <c:manualLayout>
          <c:xMode val="edge"/>
          <c:yMode val="edge"/>
          <c:x val="0.14470508231925555"/>
          <c:y val="5.539686613248127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80734908136483"/>
          <c:y val="2.6987377545758095E-2"/>
          <c:w val="0.78042090193271296"/>
          <c:h val="0.79744006084016672"/>
        </c:manualLayout>
      </c:layout>
      <c:lineChart>
        <c:grouping val="standard"/>
        <c:varyColors val="0"/>
        <c:ser>
          <c:idx val="0"/>
          <c:order val="0"/>
          <c:tx>
            <c:strRef>
              <c:f>'SI Madison 2'!$B$2</c:f>
              <c:strCache>
                <c:ptCount val="1"/>
                <c:pt idx="0">
                  <c:v>Anhydrite</c:v>
                </c:pt>
              </c:strCache>
            </c:strRef>
          </c:tx>
          <c:spPr>
            <a:ln>
              <a:solidFill>
                <a:schemeClr val="tx2"/>
              </a:solidFill>
              <a:prstDash val="solid"/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'SI Madison 1a'!$A$4:$A$104</c:f>
              <c:numCache>
                <c:formatCode>General</c:formatCode>
                <c:ptCount val="101"/>
                <c:pt idx="0">
                  <c:v>1</c:v>
                </c:pt>
                <c:pt idx="1">
                  <c:v>4.6399999999999997</c:v>
                </c:pt>
                <c:pt idx="2">
                  <c:v>8.2799999999999994</c:v>
                </c:pt>
                <c:pt idx="3">
                  <c:v>11.92</c:v>
                </c:pt>
                <c:pt idx="4">
                  <c:v>15.56</c:v>
                </c:pt>
                <c:pt idx="5">
                  <c:v>19.2</c:v>
                </c:pt>
                <c:pt idx="6">
                  <c:v>22.84</c:v>
                </c:pt>
                <c:pt idx="7">
                  <c:v>26.48</c:v>
                </c:pt>
                <c:pt idx="8">
                  <c:v>30.12</c:v>
                </c:pt>
                <c:pt idx="9">
                  <c:v>33.76</c:v>
                </c:pt>
                <c:pt idx="10">
                  <c:v>37.4</c:v>
                </c:pt>
                <c:pt idx="11">
                  <c:v>41.04</c:v>
                </c:pt>
                <c:pt idx="12">
                  <c:v>44.68</c:v>
                </c:pt>
                <c:pt idx="13">
                  <c:v>48.32</c:v>
                </c:pt>
                <c:pt idx="14">
                  <c:v>51.96</c:v>
                </c:pt>
                <c:pt idx="15">
                  <c:v>55.6</c:v>
                </c:pt>
                <c:pt idx="16">
                  <c:v>59.24</c:v>
                </c:pt>
                <c:pt idx="17">
                  <c:v>62.88</c:v>
                </c:pt>
                <c:pt idx="18">
                  <c:v>66.52</c:v>
                </c:pt>
                <c:pt idx="19">
                  <c:v>70.16</c:v>
                </c:pt>
                <c:pt idx="20">
                  <c:v>73.8</c:v>
                </c:pt>
                <c:pt idx="21">
                  <c:v>77.44</c:v>
                </c:pt>
                <c:pt idx="22">
                  <c:v>81.08</c:v>
                </c:pt>
                <c:pt idx="23">
                  <c:v>84.72</c:v>
                </c:pt>
                <c:pt idx="24">
                  <c:v>88.36</c:v>
                </c:pt>
                <c:pt idx="25">
                  <c:v>92</c:v>
                </c:pt>
                <c:pt idx="26">
                  <c:v>95.64</c:v>
                </c:pt>
                <c:pt idx="27">
                  <c:v>99.28</c:v>
                </c:pt>
                <c:pt idx="28">
                  <c:v>102.92</c:v>
                </c:pt>
                <c:pt idx="29">
                  <c:v>106.56</c:v>
                </c:pt>
                <c:pt idx="30">
                  <c:v>110.2</c:v>
                </c:pt>
                <c:pt idx="31">
                  <c:v>113.84</c:v>
                </c:pt>
                <c:pt idx="32">
                  <c:v>117.48</c:v>
                </c:pt>
                <c:pt idx="33">
                  <c:v>121.12</c:v>
                </c:pt>
                <c:pt idx="34">
                  <c:v>124.76</c:v>
                </c:pt>
                <c:pt idx="35">
                  <c:v>128.4</c:v>
                </c:pt>
                <c:pt idx="36">
                  <c:v>132.04</c:v>
                </c:pt>
                <c:pt idx="37">
                  <c:v>135.68</c:v>
                </c:pt>
                <c:pt idx="38">
                  <c:v>139.32</c:v>
                </c:pt>
                <c:pt idx="39">
                  <c:v>142.96</c:v>
                </c:pt>
                <c:pt idx="40">
                  <c:v>146.6</c:v>
                </c:pt>
                <c:pt idx="41">
                  <c:v>150.24</c:v>
                </c:pt>
                <c:pt idx="42">
                  <c:v>153.88</c:v>
                </c:pt>
                <c:pt idx="43">
                  <c:v>157.52000000000001</c:v>
                </c:pt>
                <c:pt idx="44">
                  <c:v>161.16</c:v>
                </c:pt>
                <c:pt idx="45">
                  <c:v>164.8</c:v>
                </c:pt>
                <c:pt idx="46">
                  <c:v>168.44</c:v>
                </c:pt>
                <c:pt idx="47">
                  <c:v>172.08</c:v>
                </c:pt>
                <c:pt idx="48">
                  <c:v>175.72</c:v>
                </c:pt>
                <c:pt idx="49">
                  <c:v>179.36</c:v>
                </c:pt>
                <c:pt idx="50">
                  <c:v>183</c:v>
                </c:pt>
                <c:pt idx="51">
                  <c:v>186.64</c:v>
                </c:pt>
                <c:pt idx="52">
                  <c:v>190.28</c:v>
                </c:pt>
                <c:pt idx="53">
                  <c:v>193.92</c:v>
                </c:pt>
                <c:pt idx="54">
                  <c:v>197.56</c:v>
                </c:pt>
                <c:pt idx="55">
                  <c:v>201.2</c:v>
                </c:pt>
                <c:pt idx="56">
                  <c:v>204.84</c:v>
                </c:pt>
                <c:pt idx="57">
                  <c:v>208.48</c:v>
                </c:pt>
                <c:pt idx="58">
                  <c:v>212.12</c:v>
                </c:pt>
                <c:pt idx="59">
                  <c:v>215.76</c:v>
                </c:pt>
                <c:pt idx="60">
                  <c:v>219.4</c:v>
                </c:pt>
                <c:pt idx="61">
                  <c:v>223.04</c:v>
                </c:pt>
                <c:pt idx="62">
                  <c:v>226.68</c:v>
                </c:pt>
                <c:pt idx="63">
                  <c:v>230.32</c:v>
                </c:pt>
                <c:pt idx="64">
                  <c:v>233.96</c:v>
                </c:pt>
                <c:pt idx="65">
                  <c:v>237.6</c:v>
                </c:pt>
                <c:pt idx="66">
                  <c:v>241.24</c:v>
                </c:pt>
                <c:pt idx="67">
                  <c:v>244.88</c:v>
                </c:pt>
                <c:pt idx="68">
                  <c:v>248.52</c:v>
                </c:pt>
                <c:pt idx="69">
                  <c:v>252.16</c:v>
                </c:pt>
                <c:pt idx="70">
                  <c:v>255.8</c:v>
                </c:pt>
                <c:pt idx="71">
                  <c:v>259.44</c:v>
                </c:pt>
                <c:pt idx="72">
                  <c:v>263.08</c:v>
                </c:pt>
                <c:pt idx="73">
                  <c:v>266.72000000000003</c:v>
                </c:pt>
                <c:pt idx="74">
                  <c:v>270.36</c:v>
                </c:pt>
                <c:pt idx="75">
                  <c:v>274</c:v>
                </c:pt>
                <c:pt idx="76">
                  <c:v>277.64</c:v>
                </c:pt>
                <c:pt idx="77">
                  <c:v>281.27999999999997</c:v>
                </c:pt>
                <c:pt idx="78">
                  <c:v>284.92</c:v>
                </c:pt>
                <c:pt idx="79">
                  <c:v>288.56</c:v>
                </c:pt>
                <c:pt idx="80">
                  <c:v>292.2</c:v>
                </c:pt>
                <c:pt idx="81">
                  <c:v>295.83999999999997</c:v>
                </c:pt>
                <c:pt idx="82">
                  <c:v>299.48</c:v>
                </c:pt>
                <c:pt idx="83">
                  <c:v>303.12</c:v>
                </c:pt>
                <c:pt idx="84">
                  <c:v>306.76</c:v>
                </c:pt>
                <c:pt idx="85">
                  <c:v>310.39999999999998</c:v>
                </c:pt>
                <c:pt idx="86">
                  <c:v>314.04000000000002</c:v>
                </c:pt>
                <c:pt idx="87">
                  <c:v>317.68</c:v>
                </c:pt>
                <c:pt idx="88">
                  <c:v>321.32</c:v>
                </c:pt>
                <c:pt idx="89">
                  <c:v>324.95999999999998</c:v>
                </c:pt>
                <c:pt idx="90">
                  <c:v>328.6</c:v>
                </c:pt>
                <c:pt idx="91">
                  <c:v>332.24</c:v>
                </c:pt>
                <c:pt idx="92">
                  <c:v>335.88</c:v>
                </c:pt>
                <c:pt idx="93">
                  <c:v>339.52</c:v>
                </c:pt>
                <c:pt idx="94">
                  <c:v>343.16</c:v>
                </c:pt>
                <c:pt idx="95">
                  <c:v>346.8</c:v>
                </c:pt>
                <c:pt idx="96">
                  <c:v>350.44</c:v>
                </c:pt>
                <c:pt idx="97">
                  <c:v>354.08</c:v>
                </c:pt>
                <c:pt idx="98">
                  <c:v>357.72</c:v>
                </c:pt>
                <c:pt idx="99">
                  <c:v>361.36</c:v>
                </c:pt>
                <c:pt idx="100">
                  <c:v>365</c:v>
                </c:pt>
              </c:numCache>
            </c:numRef>
          </c:cat>
          <c:val>
            <c:numRef>
              <c:f>'SI Madison 2'!$B$4:$B$104</c:f>
              <c:numCache>
                <c:formatCode>General</c:formatCode>
                <c:ptCount val="10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'SI Madison 2'!$C$2</c:f>
              <c:strCache>
                <c:ptCount val="1"/>
                <c:pt idx="0">
                  <c:v>Calcite</c:v>
                </c:pt>
              </c:strCache>
            </c:strRef>
          </c:tx>
          <c:marker>
            <c:symbol val="none"/>
          </c:marker>
          <c:cat>
            <c:numRef>
              <c:f>'SI Madison 1a'!$A$4:$A$104</c:f>
              <c:numCache>
                <c:formatCode>General</c:formatCode>
                <c:ptCount val="101"/>
                <c:pt idx="0">
                  <c:v>1</c:v>
                </c:pt>
                <c:pt idx="1">
                  <c:v>4.6399999999999997</c:v>
                </c:pt>
                <c:pt idx="2">
                  <c:v>8.2799999999999994</c:v>
                </c:pt>
                <c:pt idx="3">
                  <c:v>11.92</c:v>
                </c:pt>
                <c:pt idx="4">
                  <c:v>15.56</c:v>
                </c:pt>
                <c:pt idx="5">
                  <c:v>19.2</c:v>
                </c:pt>
                <c:pt idx="6">
                  <c:v>22.84</c:v>
                </c:pt>
                <c:pt idx="7">
                  <c:v>26.48</c:v>
                </c:pt>
                <c:pt idx="8">
                  <c:v>30.12</c:v>
                </c:pt>
                <c:pt idx="9">
                  <c:v>33.76</c:v>
                </c:pt>
                <c:pt idx="10">
                  <c:v>37.4</c:v>
                </c:pt>
                <c:pt idx="11">
                  <c:v>41.04</c:v>
                </c:pt>
                <c:pt idx="12">
                  <c:v>44.68</c:v>
                </c:pt>
                <c:pt idx="13">
                  <c:v>48.32</c:v>
                </c:pt>
                <c:pt idx="14">
                  <c:v>51.96</c:v>
                </c:pt>
                <c:pt idx="15">
                  <c:v>55.6</c:v>
                </c:pt>
                <c:pt idx="16">
                  <c:v>59.24</c:v>
                </c:pt>
                <c:pt idx="17">
                  <c:v>62.88</c:v>
                </c:pt>
                <c:pt idx="18">
                  <c:v>66.52</c:v>
                </c:pt>
                <c:pt idx="19">
                  <c:v>70.16</c:v>
                </c:pt>
                <c:pt idx="20">
                  <c:v>73.8</c:v>
                </c:pt>
                <c:pt idx="21">
                  <c:v>77.44</c:v>
                </c:pt>
                <c:pt idx="22">
                  <c:v>81.08</c:v>
                </c:pt>
                <c:pt idx="23">
                  <c:v>84.72</c:v>
                </c:pt>
                <c:pt idx="24">
                  <c:v>88.36</c:v>
                </c:pt>
                <c:pt idx="25">
                  <c:v>92</c:v>
                </c:pt>
                <c:pt idx="26">
                  <c:v>95.64</c:v>
                </c:pt>
                <c:pt idx="27">
                  <c:v>99.28</c:v>
                </c:pt>
                <c:pt idx="28">
                  <c:v>102.92</c:v>
                </c:pt>
                <c:pt idx="29">
                  <c:v>106.56</c:v>
                </c:pt>
                <c:pt idx="30">
                  <c:v>110.2</c:v>
                </c:pt>
                <c:pt idx="31">
                  <c:v>113.84</c:v>
                </c:pt>
                <c:pt idx="32">
                  <c:v>117.48</c:v>
                </c:pt>
                <c:pt idx="33">
                  <c:v>121.12</c:v>
                </c:pt>
                <c:pt idx="34">
                  <c:v>124.76</c:v>
                </c:pt>
                <c:pt idx="35">
                  <c:v>128.4</c:v>
                </c:pt>
                <c:pt idx="36">
                  <c:v>132.04</c:v>
                </c:pt>
                <c:pt idx="37">
                  <c:v>135.68</c:v>
                </c:pt>
                <c:pt idx="38">
                  <c:v>139.32</c:v>
                </c:pt>
                <c:pt idx="39">
                  <c:v>142.96</c:v>
                </c:pt>
                <c:pt idx="40">
                  <c:v>146.6</c:v>
                </c:pt>
                <c:pt idx="41">
                  <c:v>150.24</c:v>
                </c:pt>
                <c:pt idx="42">
                  <c:v>153.88</c:v>
                </c:pt>
                <c:pt idx="43">
                  <c:v>157.52000000000001</c:v>
                </c:pt>
                <c:pt idx="44">
                  <c:v>161.16</c:v>
                </c:pt>
                <c:pt idx="45">
                  <c:v>164.8</c:v>
                </c:pt>
                <c:pt idx="46">
                  <c:v>168.44</c:v>
                </c:pt>
                <c:pt idx="47">
                  <c:v>172.08</c:v>
                </c:pt>
                <c:pt idx="48">
                  <c:v>175.72</c:v>
                </c:pt>
                <c:pt idx="49">
                  <c:v>179.36</c:v>
                </c:pt>
                <c:pt idx="50">
                  <c:v>183</c:v>
                </c:pt>
                <c:pt idx="51">
                  <c:v>186.64</c:v>
                </c:pt>
                <c:pt idx="52">
                  <c:v>190.28</c:v>
                </c:pt>
                <c:pt idx="53">
                  <c:v>193.92</c:v>
                </c:pt>
                <c:pt idx="54">
                  <c:v>197.56</c:v>
                </c:pt>
                <c:pt idx="55">
                  <c:v>201.2</c:v>
                </c:pt>
                <c:pt idx="56">
                  <c:v>204.84</c:v>
                </c:pt>
                <c:pt idx="57">
                  <c:v>208.48</c:v>
                </c:pt>
                <c:pt idx="58">
                  <c:v>212.12</c:v>
                </c:pt>
                <c:pt idx="59">
                  <c:v>215.76</c:v>
                </c:pt>
                <c:pt idx="60">
                  <c:v>219.4</c:v>
                </c:pt>
                <c:pt idx="61">
                  <c:v>223.04</c:v>
                </c:pt>
                <c:pt idx="62">
                  <c:v>226.68</c:v>
                </c:pt>
                <c:pt idx="63">
                  <c:v>230.32</c:v>
                </c:pt>
                <c:pt idx="64">
                  <c:v>233.96</c:v>
                </c:pt>
                <c:pt idx="65">
                  <c:v>237.6</c:v>
                </c:pt>
                <c:pt idx="66">
                  <c:v>241.24</c:v>
                </c:pt>
                <c:pt idx="67">
                  <c:v>244.88</c:v>
                </c:pt>
                <c:pt idx="68">
                  <c:v>248.52</c:v>
                </c:pt>
                <c:pt idx="69">
                  <c:v>252.16</c:v>
                </c:pt>
                <c:pt idx="70">
                  <c:v>255.8</c:v>
                </c:pt>
                <c:pt idx="71">
                  <c:v>259.44</c:v>
                </c:pt>
                <c:pt idx="72">
                  <c:v>263.08</c:v>
                </c:pt>
                <c:pt idx="73">
                  <c:v>266.72000000000003</c:v>
                </c:pt>
                <c:pt idx="74">
                  <c:v>270.36</c:v>
                </c:pt>
                <c:pt idx="75">
                  <c:v>274</c:v>
                </c:pt>
                <c:pt idx="76">
                  <c:v>277.64</c:v>
                </c:pt>
                <c:pt idx="77">
                  <c:v>281.27999999999997</c:v>
                </c:pt>
                <c:pt idx="78">
                  <c:v>284.92</c:v>
                </c:pt>
                <c:pt idx="79">
                  <c:v>288.56</c:v>
                </c:pt>
                <c:pt idx="80">
                  <c:v>292.2</c:v>
                </c:pt>
                <c:pt idx="81">
                  <c:v>295.83999999999997</c:v>
                </c:pt>
                <c:pt idx="82">
                  <c:v>299.48</c:v>
                </c:pt>
                <c:pt idx="83">
                  <c:v>303.12</c:v>
                </c:pt>
                <c:pt idx="84">
                  <c:v>306.76</c:v>
                </c:pt>
                <c:pt idx="85">
                  <c:v>310.39999999999998</c:v>
                </c:pt>
                <c:pt idx="86">
                  <c:v>314.04000000000002</c:v>
                </c:pt>
                <c:pt idx="87">
                  <c:v>317.68</c:v>
                </c:pt>
                <c:pt idx="88">
                  <c:v>321.32</c:v>
                </c:pt>
                <c:pt idx="89">
                  <c:v>324.95999999999998</c:v>
                </c:pt>
                <c:pt idx="90">
                  <c:v>328.6</c:v>
                </c:pt>
                <c:pt idx="91">
                  <c:v>332.24</c:v>
                </c:pt>
                <c:pt idx="92">
                  <c:v>335.88</c:v>
                </c:pt>
                <c:pt idx="93">
                  <c:v>339.52</c:v>
                </c:pt>
                <c:pt idx="94">
                  <c:v>343.16</c:v>
                </c:pt>
                <c:pt idx="95">
                  <c:v>346.8</c:v>
                </c:pt>
                <c:pt idx="96">
                  <c:v>350.44</c:v>
                </c:pt>
                <c:pt idx="97">
                  <c:v>354.08</c:v>
                </c:pt>
                <c:pt idx="98">
                  <c:v>357.72</c:v>
                </c:pt>
                <c:pt idx="99">
                  <c:v>361.36</c:v>
                </c:pt>
                <c:pt idx="100">
                  <c:v>365</c:v>
                </c:pt>
              </c:numCache>
            </c:numRef>
          </c:cat>
          <c:val>
            <c:numRef>
              <c:f>'SI Madison 2'!$C$4:$C$104</c:f>
              <c:numCache>
                <c:formatCode>General</c:formatCode>
                <c:ptCount val="10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0.89393931569100005</c:v>
                </c:pt>
                <c:pt idx="4">
                  <c:v>0.81857595094500002</c:v>
                </c:pt>
                <c:pt idx="5">
                  <c:v>0.76718095520100005</c:v>
                </c:pt>
                <c:pt idx="6">
                  <c:v>0.72903593518499998</c:v>
                </c:pt>
                <c:pt idx="7">
                  <c:v>0.69914909895999999</c:v>
                </c:pt>
                <c:pt idx="8">
                  <c:v>0.67483430770499997</c:v>
                </c:pt>
                <c:pt idx="9">
                  <c:v>0.65449775887999995</c:v>
                </c:pt>
                <c:pt idx="10">
                  <c:v>0.63712431283899995</c:v>
                </c:pt>
                <c:pt idx="11">
                  <c:v>0.62203175767899999</c:v>
                </c:pt>
                <c:pt idx="12">
                  <c:v>0.60874174057899999</c:v>
                </c:pt>
                <c:pt idx="13">
                  <c:v>0.59690725960699997</c:v>
                </c:pt>
                <c:pt idx="14">
                  <c:v>0.58626939302100001</c:v>
                </c:pt>
                <c:pt idx="15">
                  <c:v>0.57663029763700002</c:v>
                </c:pt>
                <c:pt idx="16">
                  <c:v>0.56783577503899996</c:v>
                </c:pt>
                <c:pt idx="17">
                  <c:v>0.55976355014699997</c:v>
                </c:pt>
                <c:pt idx="18">
                  <c:v>0.552315083707</c:v>
                </c:pt>
                <c:pt idx="19">
                  <c:v>0.54541014818199995</c:v>
                </c:pt>
                <c:pt idx="20">
                  <c:v>0.53898233975800003</c:v>
                </c:pt>
                <c:pt idx="21">
                  <c:v>0.53297634634799995</c:v>
                </c:pt>
                <c:pt idx="22">
                  <c:v>0.52734565287199997</c:v>
                </c:pt>
                <c:pt idx="23">
                  <c:v>0.522050614089</c:v>
                </c:pt>
                <c:pt idx="24">
                  <c:v>0.51705744486600003</c:v>
                </c:pt>
                <c:pt idx="25">
                  <c:v>0.51233699338799998</c:v>
                </c:pt>
                <c:pt idx="26">
                  <c:v>0.50786396123499999</c:v>
                </c:pt>
                <c:pt idx="27">
                  <c:v>0.50361625652099995</c:v>
                </c:pt>
                <c:pt idx="28">
                  <c:v>0.49957453430400001</c:v>
                </c:pt>
                <c:pt idx="29">
                  <c:v>0.49572180686700001</c:v>
                </c:pt>
                <c:pt idx="30">
                  <c:v>0.49204288031100002</c:v>
                </c:pt>
                <c:pt idx="31">
                  <c:v>0.48852442791599998</c:v>
                </c:pt>
                <c:pt idx="32">
                  <c:v>0.48515436792</c:v>
                </c:pt>
                <c:pt idx="33">
                  <c:v>0.48192203305699999</c:v>
                </c:pt>
                <c:pt idx="34">
                  <c:v>0.47881768040799999</c:v>
                </c:pt>
                <c:pt idx="35">
                  <c:v>0.47583267679300001</c:v>
                </c:pt>
                <c:pt idx="36">
                  <c:v>0.47295906342499999</c:v>
                </c:pt>
                <c:pt idx="37">
                  <c:v>0.470189687232</c:v>
                </c:pt>
                <c:pt idx="38">
                  <c:v>0.46751807276399998</c:v>
                </c:pt>
                <c:pt idx="39">
                  <c:v>0.46493820448700002</c:v>
                </c:pt>
                <c:pt idx="40">
                  <c:v>0.46244466664799999</c:v>
                </c:pt>
                <c:pt idx="41">
                  <c:v>0.46003246406300002</c:v>
                </c:pt>
                <c:pt idx="42">
                  <c:v>0.45769703798599998</c:v>
                </c:pt>
                <c:pt idx="43">
                  <c:v>0.45543409479399999</c:v>
                </c:pt>
                <c:pt idx="44">
                  <c:v>0.45323978251399999</c:v>
                </c:pt>
                <c:pt idx="45">
                  <c:v>0.451110491384</c:v>
                </c:pt>
                <c:pt idx="46">
                  <c:v>0.44904287628900003</c:v>
                </c:pt>
                <c:pt idx="47">
                  <c:v>0.44703381762700001</c:v>
                </c:pt>
                <c:pt idx="48">
                  <c:v>0.44508047522100003</c:v>
                </c:pt>
                <c:pt idx="49">
                  <c:v>0.443180128294</c:v>
                </c:pt>
                <c:pt idx="50">
                  <c:v>0.44133029237600002</c:v>
                </c:pt>
                <c:pt idx="51">
                  <c:v>0.43952862239500001</c:v>
                </c:pt>
                <c:pt idx="52">
                  <c:v>0.437772968574</c:v>
                </c:pt>
                <c:pt idx="53">
                  <c:v>0.43606125165100001</c:v>
                </c:pt>
                <c:pt idx="54">
                  <c:v>0.43439160946499999</c:v>
                </c:pt>
                <c:pt idx="55">
                  <c:v>0.43276215426100001</c:v>
                </c:pt>
                <c:pt idx="56">
                  <c:v>0.43117129774099999</c:v>
                </c:pt>
                <c:pt idx="57">
                  <c:v>0.429617361531</c:v>
                </c:pt>
                <c:pt idx="58">
                  <c:v>0.42809890122499999</c:v>
                </c:pt>
                <c:pt idx="59">
                  <c:v>0.42661449667099999</c:v>
                </c:pt>
                <c:pt idx="60">
                  <c:v>0.42516283849600001</c:v>
                </c:pt>
                <c:pt idx="61">
                  <c:v>0.42374260937300001</c:v>
                </c:pt>
                <c:pt idx="62">
                  <c:v>0.42235265755000001</c:v>
                </c:pt>
                <c:pt idx="63">
                  <c:v>0.42099184923400002</c:v>
                </c:pt>
                <c:pt idx="64">
                  <c:v>0.41965912549700002</c:v>
                </c:pt>
                <c:pt idx="65">
                  <c:v>0.41835347200299999</c:v>
                </c:pt>
                <c:pt idx="66">
                  <c:v>0.41707391797400001</c:v>
                </c:pt>
                <c:pt idx="67">
                  <c:v>0.41581956373700002</c:v>
                </c:pt>
                <c:pt idx="68">
                  <c:v>0.41458955091100003</c:v>
                </c:pt>
                <c:pt idx="69">
                  <c:v>0.41338303317199998</c:v>
                </c:pt>
                <c:pt idx="70">
                  <c:v>0.41219920410400002</c:v>
                </c:pt>
                <c:pt idx="71">
                  <c:v>0.41103738101600001</c:v>
                </c:pt>
                <c:pt idx="72">
                  <c:v>0.40989677796899998</c:v>
                </c:pt>
                <c:pt idx="73">
                  <c:v>0.408776787521</c:v>
                </c:pt>
                <c:pt idx="74">
                  <c:v>0.40767669835600001</c:v>
                </c:pt>
                <c:pt idx="75">
                  <c:v>0.40659591971800002</c:v>
                </c:pt>
                <c:pt idx="76">
                  <c:v>0.40553384051899999</c:v>
                </c:pt>
                <c:pt idx="77">
                  <c:v>0.404489912723</c:v>
                </c:pt>
                <c:pt idx="78">
                  <c:v>0.40346359503200002</c:v>
                </c:pt>
                <c:pt idx="79">
                  <c:v>0.40245438029300001</c:v>
                </c:pt>
                <c:pt idx="80">
                  <c:v>0.40146171230900002</c:v>
                </c:pt>
                <c:pt idx="81">
                  <c:v>0.40048517870200001</c:v>
                </c:pt>
                <c:pt idx="82">
                  <c:v>0.39952426231499999</c:v>
                </c:pt>
                <c:pt idx="83">
                  <c:v>0.39857858854200001</c:v>
                </c:pt>
                <c:pt idx="84">
                  <c:v>0.39701238649600001</c:v>
                </c:pt>
                <c:pt idx="85">
                  <c:v>0.39231596006899999</c:v>
                </c:pt>
                <c:pt idx="86">
                  <c:v>0.38773040162</c:v>
                </c:pt>
                <c:pt idx="87">
                  <c:v>0.383251799437</c:v>
                </c:pt>
                <c:pt idx="88">
                  <c:v>0.37887648207800001</c:v>
                </c:pt>
                <c:pt idx="89">
                  <c:v>0.37460092958399999</c:v>
                </c:pt>
                <c:pt idx="90">
                  <c:v>0.37042174138900003</c:v>
                </c:pt>
                <c:pt idx="91">
                  <c:v>0.366335681661</c:v>
                </c:pt>
                <c:pt idx="92">
                  <c:v>0.36233972158900002</c:v>
                </c:pt>
                <c:pt idx="93">
                  <c:v>0.358430882078</c:v>
                </c:pt>
                <c:pt idx="94">
                  <c:v>0.354606329783</c:v>
                </c:pt>
                <c:pt idx="95">
                  <c:v>0.35086339475400002</c:v>
                </c:pt>
                <c:pt idx="96">
                  <c:v>0.34719949160699998</c:v>
                </c:pt>
                <c:pt idx="97">
                  <c:v>0.34361213984400002</c:v>
                </c:pt>
                <c:pt idx="98">
                  <c:v>0.340098936189</c:v>
                </c:pt>
                <c:pt idx="99">
                  <c:v>0.33665764406600002</c:v>
                </c:pt>
                <c:pt idx="100">
                  <c:v>0.33328607181100001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'SI Madison 2'!$D$2</c:f>
              <c:strCache>
                <c:ptCount val="1"/>
                <c:pt idx="0">
                  <c:v>Dolomite</c:v>
                </c:pt>
              </c:strCache>
            </c:strRef>
          </c:tx>
          <c:spPr>
            <a:ln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numRef>
              <c:f>'SI Madison 1a'!$A$4:$A$104</c:f>
              <c:numCache>
                <c:formatCode>General</c:formatCode>
                <c:ptCount val="101"/>
                <c:pt idx="0">
                  <c:v>1</c:v>
                </c:pt>
                <c:pt idx="1">
                  <c:v>4.6399999999999997</c:v>
                </c:pt>
                <c:pt idx="2">
                  <c:v>8.2799999999999994</c:v>
                </c:pt>
                <c:pt idx="3">
                  <c:v>11.92</c:v>
                </c:pt>
                <c:pt idx="4">
                  <c:v>15.56</c:v>
                </c:pt>
                <c:pt idx="5">
                  <c:v>19.2</c:v>
                </c:pt>
                <c:pt idx="6">
                  <c:v>22.84</c:v>
                </c:pt>
                <c:pt idx="7">
                  <c:v>26.48</c:v>
                </c:pt>
                <c:pt idx="8">
                  <c:v>30.12</c:v>
                </c:pt>
                <c:pt idx="9">
                  <c:v>33.76</c:v>
                </c:pt>
                <c:pt idx="10">
                  <c:v>37.4</c:v>
                </c:pt>
                <c:pt idx="11">
                  <c:v>41.04</c:v>
                </c:pt>
                <c:pt idx="12">
                  <c:v>44.68</c:v>
                </c:pt>
                <c:pt idx="13">
                  <c:v>48.32</c:v>
                </c:pt>
                <c:pt idx="14">
                  <c:v>51.96</c:v>
                </c:pt>
                <c:pt idx="15">
                  <c:v>55.6</c:v>
                </c:pt>
                <c:pt idx="16">
                  <c:v>59.24</c:v>
                </c:pt>
                <c:pt idx="17">
                  <c:v>62.88</c:v>
                </c:pt>
                <c:pt idx="18">
                  <c:v>66.52</c:v>
                </c:pt>
                <c:pt idx="19">
                  <c:v>70.16</c:v>
                </c:pt>
                <c:pt idx="20">
                  <c:v>73.8</c:v>
                </c:pt>
                <c:pt idx="21">
                  <c:v>77.44</c:v>
                </c:pt>
                <c:pt idx="22">
                  <c:v>81.08</c:v>
                </c:pt>
                <c:pt idx="23">
                  <c:v>84.72</c:v>
                </c:pt>
                <c:pt idx="24">
                  <c:v>88.36</c:v>
                </c:pt>
                <c:pt idx="25">
                  <c:v>92</c:v>
                </c:pt>
                <c:pt idx="26">
                  <c:v>95.64</c:v>
                </c:pt>
                <c:pt idx="27">
                  <c:v>99.28</c:v>
                </c:pt>
                <c:pt idx="28">
                  <c:v>102.92</c:v>
                </c:pt>
                <c:pt idx="29">
                  <c:v>106.56</c:v>
                </c:pt>
                <c:pt idx="30">
                  <c:v>110.2</c:v>
                </c:pt>
                <c:pt idx="31">
                  <c:v>113.84</c:v>
                </c:pt>
                <c:pt idx="32">
                  <c:v>117.48</c:v>
                </c:pt>
                <c:pt idx="33">
                  <c:v>121.12</c:v>
                </c:pt>
                <c:pt idx="34">
                  <c:v>124.76</c:v>
                </c:pt>
                <c:pt idx="35">
                  <c:v>128.4</c:v>
                </c:pt>
                <c:pt idx="36">
                  <c:v>132.04</c:v>
                </c:pt>
                <c:pt idx="37">
                  <c:v>135.68</c:v>
                </c:pt>
                <c:pt idx="38">
                  <c:v>139.32</c:v>
                </c:pt>
                <c:pt idx="39">
                  <c:v>142.96</c:v>
                </c:pt>
                <c:pt idx="40">
                  <c:v>146.6</c:v>
                </c:pt>
                <c:pt idx="41">
                  <c:v>150.24</c:v>
                </c:pt>
                <c:pt idx="42">
                  <c:v>153.88</c:v>
                </c:pt>
                <c:pt idx="43">
                  <c:v>157.52000000000001</c:v>
                </c:pt>
                <c:pt idx="44">
                  <c:v>161.16</c:v>
                </c:pt>
                <c:pt idx="45">
                  <c:v>164.8</c:v>
                </c:pt>
                <c:pt idx="46">
                  <c:v>168.44</c:v>
                </c:pt>
                <c:pt idx="47">
                  <c:v>172.08</c:v>
                </c:pt>
                <c:pt idx="48">
                  <c:v>175.72</c:v>
                </c:pt>
                <c:pt idx="49">
                  <c:v>179.36</c:v>
                </c:pt>
                <c:pt idx="50">
                  <c:v>183</c:v>
                </c:pt>
                <c:pt idx="51">
                  <c:v>186.64</c:v>
                </c:pt>
                <c:pt idx="52">
                  <c:v>190.28</c:v>
                </c:pt>
                <c:pt idx="53">
                  <c:v>193.92</c:v>
                </c:pt>
                <c:pt idx="54">
                  <c:v>197.56</c:v>
                </c:pt>
                <c:pt idx="55">
                  <c:v>201.2</c:v>
                </c:pt>
                <c:pt idx="56">
                  <c:v>204.84</c:v>
                </c:pt>
                <c:pt idx="57">
                  <c:v>208.48</c:v>
                </c:pt>
                <c:pt idx="58">
                  <c:v>212.12</c:v>
                </c:pt>
                <c:pt idx="59">
                  <c:v>215.76</c:v>
                </c:pt>
                <c:pt idx="60">
                  <c:v>219.4</c:v>
                </c:pt>
                <c:pt idx="61">
                  <c:v>223.04</c:v>
                </c:pt>
                <c:pt idx="62">
                  <c:v>226.68</c:v>
                </c:pt>
                <c:pt idx="63">
                  <c:v>230.32</c:v>
                </c:pt>
                <c:pt idx="64">
                  <c:v>233.96</c:v>
                </c:pt>
                <c:pt idx="65">
                  <c:v>237.6</c:v>
                </c:pt>
                <c:pt idx="66">
                  <c:v>241.24</c:v>
                </c:pt>
                <c:pt idx="67">
                  <c:v>244.88</c:v>
                </c:pt>
                <c:pt idx="68">
                  <c:v>248.52</c:v>
                </c:pt>
                <c:pt idx="69">
                  <c:v>252.16</c:v>
                </c:pt>
                <c:pt idx="70">
                  <c:v>255.8</c:v>
                </c:pt>
                <c:pt idx="71">
                  <c:v>259.44</c:v>
                </c:pt>
                <c:pt idx="72">
                  <c:v>263.08</c:v>
                </c:pt>
                <c:pt idx="73">
                  <c:v>266.72000000000003</c:v>
                </c:pt>
                <c:pt idx="74">
                  <c:v>270.36</c:v>
                </c:pt>
                <c:pt idx="75">
                  <c:v>274</c:v>
                </c:pt>
                <c:pt idx="76">
                  <c:v>277.64</c:v>
                </c:pt>
                <c:pt idx="77">
                  <c:v>281.27999999999997</c:v>
                </c:pt>
                <c:pt idx="78">
                  <c:v>284.92</c:v>
                </c:pt>
                <c:pt idx="79">
                  <c:v>288.56</c:v>
                </c:pt>
                <c:pt idx="80">
                  <c:v>292.2</c:v>
                </c:pt>
                <c:pt idx="81">
                  <c:v>295.83999999999997</c:v>
                </c:pt>
                <c:pt idx="82">
                  <c:v>299.48</c:v>
                </c:pt>
                <c:pt idx="83">
                  <c:v>303.12</c:v>
                </c:pt>
                <c:pt idx="84">
                  <c:v>306.76</c:v>
                </c:pt>
                <c:pt idx="85">
                  <c:v>310.39999999999998</c:v>
                </c:pt>
                <c:pt idx="86">
                  <c:v>314.04000000000002</c:v>
                </c:pt>
                <c:pt idx="87">
                  <c:v>317.68</c:v>
                </c:pt>
                <c:pt idx="88">
                  <c:v>321.32</c:v>
                </c:pt>
                <c:pt idx="89">
                  <c:v>324.95999999999998</c:v>
                </c:pt>
                <c:pt idx="90">
                  <c:v>328.6</c:v>
                </c:pt>
                <c:pt idx="91">
                  <c:v>332.24</c:v>
                </c:pt>
                <c:pt idx="92">
                  <c:v>335.88</c:v>
                </c:pt>
                <c:pt idx="93">
                  <c:v>339.52</c:v>
                </c:pt>
                <c:pt idx="94">
                  <c:v>343.16</c:v>
                </c:pt>
                <c:pt idx="95">
                  <c:v>346.8</c:v>
                </c:pt>
                <c:pt idx="96">
                  <c:v>350.44</c:v>
                </c:pt>
                <c:pt idx="97">
                  <c:v>354.08</c:v>
                </c:pt>
                <c:pt idx="98">
                  <c:v>357.72</c:v>
                </c:pt>
                <c:pt idx="99">
                  <c:v>361.36</c:v>
                </c:pt>
                <c:pt idx="100">
                  <c:v>365</c:v>
                </c:pt>
              </c:numCache>
            </c:numRef>
          </c:cat>
          <c:val>
            <c:numRef>
              <c:f>'SI Madison 2'!$D$4:$D$104</c:f>
              <c:numCache>
                <c:formatCode>General</c:formatCode>
                <c:ptCount val="101"/>
                <c:pt idx="0">
                  <c:v>0.99838948876</c:v>
                </c:pt>
                <c:pt idx="1">
                  <c:v>0.99838948876</c:v>
                </c:pt>
                <c:pt idx="2">
                  <c:v>0.99838948876</c:v>
                </c:pt>
                <c:pt idx="3">
                  <c:v>0.99838948876</c:v>
                </c:pt>
                <c:pt idx="4">
                  <c:v>0.99838948876</c:v>
                </c:pt>
                <c:pt idx="5">
                  <c:v>0.99838948876</c:v>
                </c:pt>
                <c:pt idx="6">
                  <c:v>0.99838948876</c:v>
                </c:pt>
                <c:pt idx="7">
                  <c:v>0.99838948876</c:v>
                </c:pt>
                <c:pt idx="8">
                  <c:v>0.99838948876</c:v>
                </c:pt>
                <c:pt idx="9">
                  <c:v>0.99838948876</c:v>
                </c:pt>
                <c:pt idx="10">
                  <c:v>0.99838948876</c:v>
                </c:pt>
                <c:pt idx="11">
                  <c:v>0.99838948876</c:v>
                </c:pt>
                <c:pt idx="12">
                  <c:v>0.99838948876</c:v>
                </c:pt>
                <c:pt idx="13">
                  <c:v>0.99838948876</c:v>
                </c:pt>
                <c:pt idx="14">
                  <c:v>0.99838948876</c:v>
                </c:pt>
                <c:pt idx="15">
                  <c:v>0.99838948876</c:v>
                </c:pt>
                <c:pt idx="16">
                  <c:v>0.99838948876</c:v>
                </c:pt>
                <c:pt idx="17">
                  <c:v>0.99838948876</c:v>
                </c:pt>
                <c:pt idx="18">
                  <c:v>0.99838948876</c:v>
                </c:pt>
                <c:pt idx="19">
                  <c:v>0.99838948876</c:v>
                </c:pt>
                <c:pt idx="20">
                  <c:v>0.99838948876</c:v>
                </c:pt>
                <c:pt idx="21">
                  <c:v>0.99838948876</c:v>
                </c:pt>
                <c:pt idx="22">
                  <c:v>0.99838948876</c:v>
                </c:pt>
                <c:pt idx="23">
                  <c:v>0.99838948876</c:v>
                </c:pt>
                <c:pt idx="24">
                  <c:v>0.99838948876</c:v>
                </c:pt>
                <c:pt idx="25">
                  <c:v>0.99838948876</c:v>
                </c:pt>
                <c:pt idx="26">
                  <c:v>0.99838948876</c:v>
                </c:pt>
                <c:pt idx="27">
                  <c:v>0.99838948876</c:v>
                </c:pt>
                <c:pt idx="28">
                  <c:v>0.99838948876</c:v>
                </c:pt>
                <c:pt idx="29">
                  <c:v>0.99838948876</c:v>
                </c:pt>
                <c:pt idx="30">
                  <c:v>0.99838948876</c:v>
                </c:pt>
                <c:pt idx="31">
                  <c:v>0.99838948876</c:v>
                </c:pt>
                <c:pt idx="32">
                  <c:v>0.99838948876</c:v>
                </c:pt>
                <c:pt idx="33">
                  <c:v>0.99838948876</c:v>
                </c:pt>
                <c:pt idx="34">
                  <c:v>0.99838948876</c:v>
                </c:pt>
                <c:pt idx="35">
                  <c:v>0.99838948876</c:v>
                </c:pt>
                <c:pt idx="36">
                  <c:v>0.99838948876</c:v>
                </c:pt>
                <c:pt idx="37">
                  <c:v>0.99838948876</c:v>
                </c:pt>
                <c:pt idx="38">
                  <c:v>0.99838948876</c:v>
                </c:pt>
                <c:pt idx="39">
                  <c:v>0.99838948876</c:v>
                </c:pt>
                <c:pt idx="40">
                  <c:v>0.99838948876</c:v>
                </c:pt>
                <c:pt idx="41">
                  <c:v>0.99838948876</c:v>
                </c:pt>
                <c:pt idx="42">
                  <c:v>0.99838948876</c:v>
                </c:pt>
                <c:pt idx="43">
                  <c:v>0.99838948876</c:v>
                </c:pt>
                <c:pt idx="44">
                  <c:v>0.99838948876</c:v>
                </c:pt>
                <c:pt idx="45">
                  <c:v>0.99838948876</c:v>
                </c:pt>
                <c:pt idx="46">
                  <c:v>0.99838948876</c:v>
                </c:pt>
                <c:pt idx="47">
                  <c:v>0.99838948876</c:v>
                </c:pt>
                <c:pt idx="48">
                  <c:v>0.99838948876</c:v>
                </c:pt>
                <c:pt idx="49">
                  <c:v>0.99838948876</c:v>
                </c:pt>
                <c:pt idx="50">
                  <c:v>0.99838948876</c:v>
                </c:pt>
                <c:pt idx="51">
                  <c:v>0.99838948876</c:v>
                </c:pt>
                <c:pt idx="52">
                  <c:v>0.99838948876</c:v>
                </c:pt>
                <c:pt idx="53">
                  <c:v>0.99838948876</c:v>
                </c:pt>
                <c:pt idx="54">
                  <c:v>0.99838948876</c:v>
                </c:pt>
                <c:pt idx="55">
                  <c:v>0.99838948876</c:v>
                </c:pt>
                <c:pt idx="56">
                  <c:v>0.99838948876</c:v>
                </c:pt>
                <c:pt idx="57">
                  <c:v>0.99838948876</c:v>
                </c:pt>
                <c:pt idx="58">
                  <c:v>0.99838948876</c:v>
                </c:pt>
                <c:pt idx="59">
                  <c:v>0.99838948876</c:v>
                </c:pt>
                <c:pt idx="60">
                  <c:v>0.99838948876</c:v>
                </c:pt>
                <c:pt idx="61">
                  <c:v>0.99838948876</c:v>
                </c:pt>
                <c:pt idx="62">
                  <c:v>0.99838948876</c:v>
                </c:pt>
                <c:pt idx="63">
                  <c:v>0.99838948876</c:v>
                </c:pt>
                <c:pt idx="64">
                  <c:v>0.99838948876</c:v>
                </c:pt>
                <c:pt idx="65">
                  <c:v>0.99838948876</c:v>
                </c:pt>
                <c:pt idx="66">
                  <c:v>0.99838948876</c:v>
                </c:pt>
                <c:pt idx="67">
                  <c:v>0.99838948876</c:v>
                </c:pt>
                <c:pt idx="68">
                  <c:v>0.99838948876</c:v>
                </c:pt>
                <c:pt idx="69">
                  <c:v>0.99838948876</c:v>
                </c:pt>
                <c:pt idx="70">
                  <c:v>0.99838948876</c:v>
                </c:pt>
                <c:pt idx="71">
                  <c:v>0.99838948876</c:v>
                </c:pt>
                <c:pt idx="72">
                  <c:v>0.99838948876</c:v>
                </c:pt>
                <c:pt idx="73">
                  <c:v>0.99838948876</c:v>
                </c:pt>
                <c:pt idx="74">
                  <c:v>0.99838948876</c:v>
                </c:pt>
                <c:pt idx="75">
                  <c:v>0.99838948876</c:v>
                </c:pt>
                <c:pt idx="76">
                  <c:v>0.99838948876</c:v>
                </c:pt>
                <c:pt idx="77">
                  <c:v>0.99838948876</c:v>
                </c:pt>
                <c:pt idx="78">
                  <c:v>0.99838948876</c:v>
                </c:pt>
                <c:pt idx="79">
                  <c:v>0.99838948876</c:v>
                </c:pt>
                <c:pt idx="80">
                  <c:v>0.99838948876</c:v>
                </c:pt>
                <c:pt idx="81">
                  <c:v>0.99838948876</c:v>
                </c:pt>
                <c:pt idx="82">
                  <c:v>0.99838948876</c:v>
                </c:pt>
                <c:pt idx="83">
                  <c:v>0.99838948876</c:v>
                </c:pt>
                <c:pt idx="84">
                  <c:v>0.99443295293300005</c:v>
                </c:pt>
                <c:pt idx="85">
                  <c:v>0.97102687067399995</c:v>
                </c:pt>
                <c:pt idx="86">
                  <c:v>0.94844223090199997</c:v>
                </c:pt>
                <c:pt idx="87">
                  <c:v>0.92664098697599995</c:v>
                </c:pt>
                <c:pt idx="88">
                  <c:v>0.90558726348499996</c:v>
                </c:pt>
                <c:pt idx="89">
                  <c:v>0.88524723415499995</c:v>
                </c:pt>
                <c:pt idx="90">
                  <c:v>0.86558894567</c:v>
                </c:pt>
                <c:pt idx="91">
                  <c:v>0.84658222395100002</c:v>
                </c:pt>
                <c:pt idx="92">
                  <c:v>0.82819855000800002</c:v>
                </c:pt>
                <c:pt idx="93">
                  <c:v>0.81041093824300003</c:v>
                </c:pt>
                <c:pt idx="94">
                  <c:v>0.79319387189000001</c:v>
                </c:pt>
                <c:pt idx="95">
                  <c:v>0.77652314789099997</c:v>
                </c:pt>
                <c:pt idx="96">
                  <c:v>0.76037587952100005</c:v>
                </c:pt>
                <c:pt idx="97">
                  <c:v>0.744730328113</c:v>
                </c:pt>
                <c:pt idx="98">
                  <c:v>0.72956590116700004</c:v>
                </c:pt>
                <c:pt idx="99">
                  <c:v>0.71486302427799997</c:v>
                </c:pt>
                <c:pt idx="100">
                  <c:v>0.70060312090700005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625856"/>
        <c:axId val="81736448"/>
      </c:lineChart>
      <c:catAx>
        <c:axId val="81625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Time</a:t>
                </a:r>
                <a:r>
                  <a:rPr lang="en-US" b="0" baseline="0"/>
                  <a:t> (days)</a:t>
                </a:r>
                <a:endParaRPr lang="en-US" b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81736448"/>
        <c:crosses val="autoZero"/>
        <c:auto val="1"/>
        <c:lblAlgn val="ctr"/>
        <c:lblOffset val="100"/>
        <c:tickMarkSkip val="10"/>
        <c:noMultiLvlLbl val="0"/>
      </c:catAx>
      <c:valAx>
        <c:axId val="817364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 b="0"/>
                </a:pPr>
                <a:r>
                  <a:rPr lang="en-US" sz="1100" b="0" i="0" baseline="0">
                    <a:effectLst/>
                  </a:rPr>
                  <a:t>Saturation index for some minerals</a:t>
                </a:r>
                <a:endParaRPr lang="en-US" sz="1100" b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62585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3145372957412585"/>
          <c:y val="0.57637129652741537"/>
          <c:w val="0.32130136005726556"/>
          <c:h val="0.2084485692890694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aseline="0"/>
            </a:pPr>
            <a:r>
              <a:rPr lang="en-US" sz="1000" baseline="0">
                <a:latin typeface="Symbol" panose="05050102010706020507" pitchFamily="18" charset="2"/>
              </a:rPr>
              <a:t>d</a:t>
            </a:r>
            <a:r>
              <a:rPr lang="en-US" sz="1000" baseline="30000"/>
              <a:t>13</a:t>
            </a:r>
            <a:r>
              <a:rPr lang="en-US" sz="1000" baseline="0"/>
              <a:t>C</a:t>
            </a:r>
            <a:r>
              <a:rPr lang="en-US" sz="1000" baseline="-25000"/>
              <a:t>CH4 </a:t>
            </a:r>
            <a:r>
              <a:rPr lang="en-US" sz="1000" baseline="0"/>
              <a:t>(‰)</a:t>
            </a:r>
          </a:p>
        </c:rich>
      </c:tx>
      <c:layout>
        <c:manualLayout>
          <c:xMode val="edge"/>
          <c:yMode val="edge"/>
          <c:x val="0.34756278853509087"/>
          <c:y val="2.95885301344326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900904603459551"/>
          <c:y val="0.14453094171030442"/>
          <c:w val="0.60847508149593599"/>
          <c:h val="0.77002285830443162"/>
        </c:manualLayout>
      </c:layout>
      <c:scatterChart>
        <c:scatterStyle val="lineMarker"/>
        <c:varyColors val="0"/>
        <c:ser>
          <c:idx val="0"/>
          <c:order val="0"/>
          <c:tx>
            <c:v>Weber</c:v>
          </c:tx>
          <c:spPr>
            <a:ln w="28575">
              <a:noFill/>
            </a:ln>
          </c:spPr>
          <c:marker>
            <c:symbol val="diamond"/>
            <c:size val="5"/>
          </c:marker>
          <c:xVal>
            <c:numRef>
              <c:f>Sheet1!$D$2:$D$3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Sheet1!$J$2:$J$3</c:f>
              <c:numCache>
                <c:formatCode>0.0</c:formatCode>
                <c:ptCount val="2"/>
                <c:pt idx="0">
                  <c:v>-22</c:v>
                </c:pt>
                <c:pt idx="1">
                  <c:v>-21</c:v>
                </c:pt>
              </c:numCache>
            </c:numRef>
          </c:yVal>
          <c:smooth val="0"/>
        </c:ser>
        <c:ser>
          <c:idx val="1"/>
          <c:order val="1"/>
          <c:tx>
            <c:v>Madison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chemeClr val="accent2"/>
              </a:solidFill>
            </c:spPr>
          </c:marker>
          <c:xVal>
            <c:numRef>
              <c:f>Sheet1!$D$5:$D$6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xVal>
          <c:yVal>
            <c:numRef>
              <c:f>Sheet1!$J$5:$J$6</c:f>
              <c:numCache>
                <c:formatCode>0.0</c:formatCode>
                <c:ptCount val="2"/>
                <c:pt idx="0">
                  <c:v>-46</c:v>
                </c:pt>
                <c:pt idx="1">
                  <c:v>-41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765888"/>
        <c:axId val="84334080"/>
      </c:scatterChart>
      <c:valAx>
        <c:axId val="8376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84334080"/>
        <c:crosses val="autoZero"/>
        <c:crossBetween val="midCat"/>
      </c:valAx>
      <c:valAx>
        <c:axId val="84334080"/>
        <c:scaling>
          <c:orientation val="minMax"/>
          <c:max val="-15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83765888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5560045336018048"/>
          <c:y val="0.19081689679806091"/>
          <c:w val="0.18241510987004322"/>
          <c:h val="0.18184306837717104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 baseline="30000"/>
              <a:t>87</a:t>
            </a:r>
            <a:r>
              <a:rPr lang="en-US" sz="1000"/>
              <a:t>Sr/</a:t>
            </a:r>
            <a:r>
              <a:rPr lang="en-US" sz="1000" baseline="30000"/>
              <a:t>86</a:t>
            </a:r>
            <a:r>
              <a:rPr lang="en-US" sz="1000"/>
              <a:t>Sr</a:t>
            </a:r>
          </a:p>
        </c:rich>
      </c:tx>
      <c:layout>
        <c:manualLayout>
          <c:xMode val="edge"/>
          <c:yMode val="edge"/>
          <c:x val="0.34756278853509087"/>
          <c:y val="2.95885301344326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900904603459551"/>
          <c:y val="0.14453094171030442"/>
          <c:w val="0.60847508149593599"/>
          <c:h val="0.77002285830443162"/>
        </c:manualLayout>
      </c:layout>
      <c:scatterChart>
        <c:scatterStyle val="lineMarker"/>
        <c:varyColors val="0"/>
        <c:ser>
          <c:idx val="0"/>
          <c:order val="0"/>
          <c:tx>
            <c:v>Weber</c:v>
          </c:tx>
          <c:spPr>
            <a:ln w="28575">
              <a:noFill/>
            </a:ln>
          </c:spPr>
          <c:marker>
            <c:symbol val="diamond"/>
            <c:size val="5"/>
          </c:marker>
          <c:xVal>
            <c:numRef>
              <c:f>Sheet1!$D$2:$D$4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Sheet1!$E$2:$E$4</c:f>
              <c:numCache>
                <c:formatCode>General</c:formatCode>
                <c:ptCount val="3"/>
                <c:pt idx="0">
                  <c:v>0.75049999999999994</c:v>
                </c:pt>
                <c:pt idx="1">
                  <c:v>0.74239999999999995</c:v>
                </c:pt>
                <c:pt idx="2">
                  <c:v>0.74539999999999995</c:v>
                </c:pt>
              </c:numCache>
            </c:numRef>
          </c:yVal>
          <c:smooth val="0"/>
        </c:ser>
        <c:ser>
          <c:idx val="1"/>
          <c:order val="1"/>
          <c:tx>
            <c:v>Madison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chemeClr val="accent2"/>
              </a:solidFill>
            </c:spPr>
          </c:marker>
          <c:xVal>
            <c:numRef>
              <c:f>Sheet1!$D$5:$D$7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xVal>
          <c:yVal>
            <c:numRef>
              <c:f>Sheet1!$E$5:$E$7</c:f>
              <c:numCache>
                <c:formatCode>General</c:formatCode>
                <c:ptCount val="3"/>
                <c:pt idx="0">
                  <c:v>0.72619999999999996</c:v>
                </c:pt>
                <c:pt idx="1">
                  <c:v>0.72360000000000002</c:v>
                </c:pt>
                <c:pt idx="2">
                  <c:v>0.72670000000000001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499264"/>
        <c:axId val="85718912"/>
      </c:scatterChart>
      <c:valAx>
        <c:axId val="8549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85718912"/>
        <c:crosses val="autoZero"/>
        <c:crossBetween val="midCat"/>
      </c:valAx>
      <c:valAx>
        <c:axId val="857189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00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5499264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57228346456692913"/>
          <c:y val="0.17450324523388064"/>
          <c:w val="0.18241510987004322"/>
          <c:h val="0.1818430683771710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FF14DA-04A1-4EDD-AF3F-7FD6EA6A7176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415253-D1E2-4F7A-A14D-21BFA72FF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39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9C4991-0736-4198-A37B-4ECB25C9293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6F16BD-D89A-49AD-B595-E25D1CCC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3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F16BD-D89A-49AD-B595-E25D1CCC2E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40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F16BD-D89A-49AD-B595-E25D1CCC2E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46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F16BD-D89A-49AD-B595-E25D1CCC2E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8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F16BD-D89A-49AD-B595-E25D1CCC2E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48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F16BD-D89A-49AD-B595-E25D1CCC2E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01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F16BD-D89A-49AD-B595-E25D1CCC2E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02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F16BD-D89A-49AD-B595-E25D1CCC2E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54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F16BD-D89A-49AD-B595-E25D1CCC2E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26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F16BD-D89A-49AD-B595-E25D1CCC2E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8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F16BD-D89A-49AD-B595-E25D1CCC2E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8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F16BD-D89A-49AD-B595-E25D1CCC2E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2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F16BD-D89A-49AD-B595-E25D1CCC2E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3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F16BD-D89A-49AD-B595-E25D1CCC2E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41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F16BD-D89A-49AD-B595-E25D1CCC2E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54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F16BD-D89A-49AD-B595-E25D1CCC2E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2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F16BD-D89A-49AD-B595-E25D1CCC2E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7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C11-1D81-4AAD-B629-091C6CDD9E5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CDC4-9024-4BC9-9461-9617743A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C11-1D81-4AAD-B629-091C6CDD9E5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CDC4-9024-4BC9-9461-9617743A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6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C11-1D81-4AAD-B629-091C6CDD9E5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CDC4-9024-4BC9-9461-9617743A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50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WSER_ppt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1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WSER_ppt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5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C11-1D81-4AAD-B629-091C6CDD9E5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CDC4-9024-4BC9-9461-9617743A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4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C11-1D81-4AAD-B629-091C6CDD9E5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CDC4-9024-4BC9-9461-9617743A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C11-1D81-4AAD-B629-091C6CDD9E5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CDC4-9024-4BC9-9461-9617743A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8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C11-1D81-4AAD-B629-091C6CDD9E5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CDC4-9024-4BC9-9461-9617743A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2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C11-1D81-4AAD-B629-091C6CDD9E5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CDC4-9024-4BC9-9461-9617743A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8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C11-1D81-4AAD-B629-091C6CDD9E5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CDC4-9024-4BC9-9461-9617743A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0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C11-1D81-4AAD-B629-091C6CDD9E5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CDC4-9024-4BC9-9461-9617743A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4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C11-1D81-4AAD-B629-091C6CDD9E5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CDC4-9024-4BC9-9461-9617743A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9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4FC11-1D81-4AAD-B629-091C6CDD9E5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0CDC4-9024-4BC9-9461-9617743A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6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SER_pp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038600"/>
            <a:ext cx="9144000" cy="138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6600" baseline="30000" dirty="0">
                <a:solidFill>
                  <a:srgbClr val="565A62"/>
                </a:solidFill>
                <a:latin typeface="Gotham Condensed Medium"/>
                <a:cs typeface="Gotham Condensed Medium"/>
              </a:rPr>
              <a:t>At the Forefront of Energy Innovation</a:t>
            </a:r>
            <a:r>
              <a:rPr lang="en-US" sz="6600" baseline="30000" dirty="0" smtClean="0">
                <a:solidFill>
                  <a:srgbClr val="565A62"/>
                </a:solidFill>
                <a:latin typeface="Gotham Condensed Medium"/>
                <a:cs typeface="Gotham Condensed Medium"/>
              </a:rPr>
              <a:t>,</a:t>
            </a:r>
            <a:br>
              <a:rPr lang="en-US" sz="6600" baseline="30000" dirty="0" smtClean="0">
                <a:solidFill>
                  <a:srgbClr val="565A62"/>
                </a:solidFill>
                <a:latin typeface="Gotham Condensed Medium"/>
                <a:cs typeface="Gotham Condensed Medium"/>
              </a:rPr>
            </a:br>
            <a:r>
              <a:rPr lang="en-US" sz="6600" baseline="30000" dirty="0" smtClean="0">
                <a:solidFill>
                  <a:srgbClr val="565A62"/>
                </a:solidFill>
                <a:latin typeface="Gotham Condensed Medium"/>
                <a:cs typeface="Gotham Condensed Medium"/>
              </a:rPr>
              <a:t>Discovery </a:t>
            </a:r>
            <a:r>
              <a:rPr lang="en-US" sz="6600" baseline="30000" dirty="0">
                <a:solidFill>
                  <a:srgbClr val="565A62"/>
                </a:solidFill>
                <a:latin typeface="Gotham Condensed Medium"/>
                <a:cs typeface="Gotham Condensed Medium"/>
              </a:rPr>
              <a:t>&amp;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206559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602285"/>
              </p:ext>
            </p:extLst>
          </p:nvPr>
        </p:nvGraphicFramePr>
        <p:xfrm>
          <a:off x="4038600" y="609600"/>
          <a:ext cx="4953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4141417" cy="250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E:\GSA Pics\Madison\Madison, packstone, high intergranular 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3124199" cy="237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4400" y="40386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baseline="30000" dirty="0" smtClean="0"/>
              <a:t>18</a:t>
            </a:r>
            <a:r>
              <a:rPr lang="en-US" dirty="0" smtClean="0"/>
              <a:t>O and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baseline="30000" dirty="0" smtClean="0"/>
              <a:t>13</a:t>
            </a:r>
            <a:r>
              <a:rPr lang="en-US" dirty="0" smtClean="0"/>
              <a:t>C of Madison Dolomite indicate low temperature deposition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Brines indicate Mg depletion with respect to seawater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 indicating the that brine and rock  have been in equilibrium for a long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0823" y="5831985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Dolostone facies, Madison Limestone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328378" y="531910"/>
            <a:ext cx="3434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 and O isotopic composition of the Madison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9445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038600" y="445532"/>
            <a:ext cx="5075144" cy="38216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Geochemical changes from well-bore testing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550729"/>
              </p:ext>
            </p:extLst>
          </p:nvPr>
        </p:nvGraphicFramePr>
        <p:xfrm>
          <a:off x="381000" y="2971800"/>
          <a:ext cx="3910012" cy="336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946" y="483605"/>
            <a:ext cx="48914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 concentrations increased between sample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Surface water was used as drilling fluid to drill the test well and for injectivity testing.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likely sulfate reducing bacteria were introduced  to the reservoir causing the formation of H</a:t>
            </a:r>
            <a:r>
              <a:rPr lang="en-US" baseline="-25000" dirty="0" smtClean="0"/>
              <a:t>2</a:t>
            </a:r>
            <a:r>
              <a:rPr lang="en-US" dirty="0" smtClean="0"/>
              <a:t>S and souring the reservoir.</a:t>
            </a:r>
          </a:p>
        </p:txBody>
      </p:sp>
    </p:spTree>
    <p:extLst>
      <p:ext uri="{BB962C8B-B14F-4D97-AF65-F5344CB8AC3E}">
        <p14:creationId xmlns:p14="http://schemas.microsoft.com/office/powerpoint/2010/main" val="662139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1" y="685799"/>
            <a:ext cx="357187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ig6 cop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70229"/>
            <a:ext cx="417347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74381918"/>
              </p:ext>
            </p:extLst>
          </p:nvPr>
        </p:nvGraphicFramePr>
        <p:xfrm>
          <a:off x="381001" y="3332478"/>
          <a:ext cx="3927158" cy="2611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80549751"/>
              </p:ext>
            </p:extLst>
          </p:nvPr>
        </p:nvGraphicFramePr>
        <p:xfrm>
          <a:off x="4478280" y="3261029"/>
          <a:ext cx="3903720" cy="275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8792" y="325"/>
            <a:ext cx="6824133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injection models Madison Limestone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662203" y="456036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Fracture porosity in Madison Limestone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1457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676" y="530596"/>
            <a:ext cx="3867200" cy="259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" y="3276600"/>
            <a:ext cx="3805238" cy="294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5" y="530597"/>
            <a:ext cx="3568394" cy="278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6676" y="3429000"/>
            <a:ext cx="4181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Dissolution of calcite increases the Ca</a:t>
            </a:r>
            <a:r>
              <a:rPr lang="en-US" baseline="30000" dirty="0" smtClean="0"/>
              <a:t>2+</a:t>
            </a:r>
            <a:r>
              <a:rPr lang="en-US" dirty="0" smtClean="0"/>
              <a:t> concentration of the fluid </a:t>
            </a:r>
            <a:r>
              <a:rPr lang="en-US" baseline="30000" dirty="0" smtClean="0"/>
              <a:t> </a:t>
            </a:r>
          </a:p>
          <a:p>
            <a:endParaRPr lang="en-US" baseline="30000" dirty="0"/>
          </a:p>
          <a:p>
            <a:r>
              <a:rPr lang="en-US" dirty="0" smtClean="0"/>
              <a:t>Excess</a:t>
            </a:r>
            <a:r>
              <a:rPr lang="en-US" dirty="0" smtClean="0"/>
              <a:t> </a:t>
            </a:r>
            <a:r>
              <a:rPr lang="en-US" dirty="0" smtClean="0"/>
              <a:t>calcium drives anhydrite precipitation</a:t>
            </a:r>
          </a:p>
          <a:p>
            <a:endParaRPr lang="en-US" dirty="0"/>
          </a:p>
          <a:p>
            <a:r>
              <a:rPr lang="en-US" dirty="0" smtClean="0"/>
              <a:t>Through dissolution/precipitation of these reactive minerals we estimate a net porosity increase of 0.5-3%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65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25113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Evaluating stacked reservoir confinement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7715"/>
            <a:ext cx="383317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4923692" y="5070230"/>
            <a:ext cx="943708" cy="879232"/>
            <a:chOff x="4923692" y="5070230"/>
            <a:chExt cx="943708" cy="879232"/>
          </a:xfrm>
        </p:grpSpPr>
        <p:sp>
          <p:nvSpPr>
            <p:cNvPr id="7" name="Rectangle 6"/>
            <p:cNvSpPr/>
            <p:nvPr/>
          </p:nvSpPr>
          <p:spPr>
            <a:xfrm>
              <a:off x="4953000" y="5638800"/>
              <a:ext cx="914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953000" y="5559669"/>
              <a:ext cx="914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53000" y="5401407"/>
              <a:ext cx="914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53000" y="5105400"/>
              <a:ext cx="914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5" idx="1"/>
            </p:cNvCxnSpPr>
            <p:nvPr/>
          </p:nvCxnSpPr>
          <p:spPr>
            <a:xfrm>
              <a:off x="4953000" y="5635869"/>
              <a:ext cx="914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953000" y="5070230"/>
              <a:ext cx="0" cy="8792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867400" y="5105400"/>
              <a:ext cx="0" cy="8440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53000" y="5943600"/>
              <a:ext cx="914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23692" y="5401407"/>
              <a:ext cx="914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923692" y="5105400"/>
              <a:ext cx="914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923692" y="5371346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Amsden Fm.</a:t>
            </a:r>
            <a:endParaRPr lang="en-US" sz="1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4923692" y="5105400"/>
            <a:ext cx="1066800" cy="847746"/>
            <a:chOff x="4923692" y="5105400"/>
            <a:chExt cx="1066800" cy="847746"/>
          </a:xfrm>
        </p:grpSpPr>
        <p:sp>
          <p:nvSpPr>
            <p:cNvPr id="17" name="TextBox 16"/>
            <p:cNvSpPr txBox="1"/>
            <p:nvPr/>
          </p:nvSpPr>
          <p:spPr>
            <a:xfrm>
              <a:off x="4923692" y="5105400"/>
              <a:ext cx="106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Weber Ss.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23692" y="5676147"/>
              <a:ext cx="106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Madison </a:t>
              </a:r>
              <a:r>
                <a:rPr lang="en-US" sz="1200" dirty="0" err="1" smtClean="0"/>
                <a:t>Ls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096000" y="762000"/>
            <a:ext cx="685800" cy="505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838200"/>
            <a:ext cx="45719" cy="5114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736081" y="838200"/>
            <a:ext cx="45719" cy="5114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19800" y="5181600"/>
            <a:ext cx="762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9800" y="5738446"/>
            <a:ext cx="762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770663" y="5178669"/>
            <a:ext cx="762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91178" y="5715000"/>
            <a:ext cx="762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887174" y="5073161"/>
            <a:ext cx="943708" cy="879232"/>
            <a:chOff x="4923692" y="5070230"/>
            <a:chExt cx="943708" cy="879232"/>
          </a:xfrm>
        </p:grpSpPr>
        <p:sp>
          <p:nvSpPr>
            <p:cNvPr id="34" name="Rectangle 33"/>
            <p:cNvSpPr/>
            <p:nvPr/>
          </p:nvSpPr>
          <p:spPr>
            <a:xfrm>
              <a:off x="4953000" y="5638800"/>
              <a:ext cx="914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953000" y="5559669"/>
              <a:ext cx="914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953000" y="5401407"/>
              <a:ext cx="914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953000" y="5105400"/>
              <a:ext cx="914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35" idx="1"/>
            </p:cNvCxnSpPr>
            <p:nvPr/>
          </p:nvCxnSpPr>
          <p:spPr>
            <a:xfrm>
              <a:off x="4953000" y="5635869"/>
              <a:ext cx="914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953000" y="5070230"/>
              <a:ext cx="0" cy="8792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867400" y="5105400"/>
              <a:ext cx="0" cy="8440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953000" y="5943600"/>
              <a:ext cx="914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923692" y="5401407"/>
              <a:ext cx="914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923692" y="5105400"/>
              <a:ext cx="914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887174" y="5088904"/>
            <a:ext cx="1066800" cy="847746"/>
            <a:chOff x="4923692" y="5105400"/>
            <a:chExt cx="1066800" cy="847746"/>
          </a:xfrm>
        </p:grpSpPr>
        <p:sp>
          <p:nvSpPr>
            <p:cNvPr id="46" name="TextBox 45"/>
            <p:cNvSpPr txBox="1"/>
            <p:nvPr/>
          </p:nvSpPr>
          <p:spPr>
            <a:xfrm>
              <a:off x="4923692" y="5105400"/>
              <a:ext cx="106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Weber Ss.</a:t>
              </a:r>
              <a:endParaRPr lang="en-US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23692" y="5676147"/>
              <a:ext cx="106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Madison </a:t>
              </a:r>
              <a:r>
                <a:rPr lang="en-US" sz="1200" dirty="0" err="1" smtClean="0"/>
                <a:t>Ls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925274" y="5401325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Amsden Fm.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4953000" y="3962400"/>
            <a:ext cx="914400" cy="1145931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916482" y="3962400"/>
            <a:ext cx="914400" cy="1145931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953000" y="425836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Chugwater Fm.</a:t>
            </a:r>
          </a:p>
          <a:p>
            <a:r>
              <a:rPr lang="en-US" sz="1200" dirty="0" smtClean="0"/>
              <a:t>Dinwoody</a:t>
            </a:r>
          </a:p>
          <a:p>
            <a:r>
              <a:rPr lang="en-US" sz="1200" dirty="0" smtClean="0"/>
              <a:t>Fm. 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6916482" y="4236261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Chugwater Fm.</a:t>
            </a:r>
          </a:p>
          <a:p>
            <a:r>
              <a:rPr lang="en-US" sz="1200" dirty="0" smtClean="0"/>
              <a:t>Dinwoody</a:t>
            </a:r>
          </a:p>
          <a:p>
            <a:r>
              <a:rPr lang="en-US" sz="1200" dirty="0" smtClean="0"/>
              <a:t>Fm.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60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238" y="495300"/>
            <a:ext cx="5462954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Stacked Reservoir Confinement</a:t>
            </a:r>
            <a:endParaRPr lang="en-US" sz="28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489599353"/>
              </p:ext>
            </p:extLst>
          </p:nvPr>
        </p:nvGraphicFramePr>
        <p:xfrm>
          <a:off x="152400" y="3657600"/>
          <a:ext cx="3886200" cy="250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8147767"/>
              </p:ext>
            </p:extLst>
          </p:nvPr>
        </p:nvGraphicFramePr>
        <p:xfrm>
          <a:off x="228600" y="1066800"/>
          <a:ext cx="3886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3634154" y="106680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Weber Sandstone has </a:t>
            </a:r>
            <a:r>
              <a:rPr lang="en-US" i="1" baseline="30000" dirty="0" smtClean="0"/>
              <a:t>87</a:t>
            </a:r>
            <a:r>
              <a:rPr lang="en-US" i="1" dirty="0" smtClean="0"/>
              <a:t>Sr/</a:t>
            </a:r>
            <a:r>
              <a:rPr lang="en-US" i="1" baseline="30000" dirty="0" smtClean="0"/>
              <a:t>86</a:t>
            </a:r>
            <a:r>
              <a:rPr lang="en-US" i="1" dirty="0" smtClean="0"/>
              <a:t>Sr</a:t>
            </a:r>
            <a:r>
              <a:rPr lang="en-US" dirty="0" smtClean="0"/>
              <a:t> </a:t>
            </a:r>
            <a:r>
              <a:rPr lang="en-US" dirty="0"/>
              <a:t>values ranging from </a:t>
            </a:r>
            <a:r>
              <a:rPr lang="en-US" b="1" dirty="0"/>
              <a:t>0.7505 to .7424 </a:t>
            </a:r>
            <a:r>
              <a:rPr lang="en-US" dirty="0"/>
              <a:t>and is more radiogenic than the Madison Limestone. The </a:t>
            </a:r>
            <a:r>
              <a:rPr lang="en-US" i="1" baseline="30000" dirty="0"/>
              <a:t>87</a:t>
            </a:r>
            <a:r>
              <a:rPr lang="en-US" i="1" dirty="0"/>
              <a:t>Sr/</a:t>
            </a:r>
            <a:r>
              <a:rPr lang="en-US" i="1" baseline="30000" dirty="0"/>
              <a:t>86</a:t>
            </a:r>
            <a:r>
              <a:rPr lang="en-US" i="1" dirty="0"/>
              <a:t>Sr</a:t>
            </a:r>
            <a:r>
              <a:rPr lang="en-US" dirty="0"/>
              <a:t> of the Madison range from </a:t>
            </a:r>
            <a:r>
              <a:rPr lang="en-US" b="1" dirty="0"/>
              <a:t>0.7236 to 0.7267. </a:t>
            </a:r>
            <a:endParaRPr lang="en-US" b="1" dirty="0" smtClean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baseline="30000" dirty="0"/>
              <a:t>13</a:t>
            </a:r>
            <a:r>
              <a:rPr lang="en-US" dirty="0"/>
              <a:t>C</a:t>
            </a:r>
            <a:r>
              <a:rPr lang="en-US" baseline="-25000" dirty="0"/>
              <a:t>CH4 </a:t>
            </a:r>
            <a:r>
              <a:rPr lang="en-US" dirty="0"/>
              <a:t>of the Weber Sandstone measured in two samples are </a:t>
            </a:r>
            <a:r>
              <a:rPr lang="en-US" b="1" dirty="0"/>
              <a:t>-22.0‰ and -21.0‰. </a:t>
            </a:r>
            <a:r>
              <a:rPr lang="en-US" dirty="0"/>
              <a:t>The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baseline="30000" dirty="0"/>
              <a:t>13</a:t>
            </a:r>
            <a:r>
              <a:rPr lang="en-US" dirty="0"/>
              <a:t>C</a:t>
            </a:r>
            <a:r>
              <a:rPr lang="en-US" baseline="-25000" dirty="0"/>
              <a:t>CH4</a:t>
            </a:r>
            <a:r>
              <a:rPr lang="en-US" dirty="0"/>
              <a:t> of the Madison Limestone are </a:t>
            </a:r>
            <a:r>
              <a:rPr lang="en-US" b="1" dirty="0"/>
              <a:t>-46.0‰ and -41.0‰. 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baseline="30000" dirty="0" smtClean="0"/>
              <a:t>13</a:t>
            </a:r>
            <a:r>
              <a:rPr lang="en-US" dirty="0" smtClean="0"/>
              <a:t>C </a:t>
            </a:r>
            <a:r>
              <a:rPr lang="en-US" baseline="-25000" dirty="0" smtClean="0"/>
              <a:t>CH4 </a:t>
            </a:r>
            <a:r>
              <a:rPr lang="en-US" dirty="0" smtClean="0"/>
              <a:t>in the Weber</a:t>
            </a:r>
            <a:r>
              <a:rPr lang="en-US" dirty="0" smtClean="0"/>
              <a:t> </a:t>
            </a:r>
            <a:r>
              <a:rPr lang="en-US" dirty="0" smtClean="0"/>
              <a:t>are </a:t>
            </a:r>
            <a:r>
              <a:rPr lang="en-US" dirty="0" smtClean="0"/>
              <a:t>enriched</a:t>
            </a:r>
            <a:r>
              <a:rPr lang="en-US" dirty="0" smtClean="0"/>
              <a:t> with respect to the both the Madison and </a:t>
            </a:r>
            <a:r>
              <a:rPr lang="en-US" dirty="0" smtClean="0"/>
              <a:t>reported values for </a:t>
            </a:r>
            <a:r>
              <a:rPr lang="en-US" dirty="0" err="1" smtClean="0"/>
              <a:t>thermogenic</a:t>
            </a:r>
            <a:r>
              <a:rPr lang="en-US" dirty="0" smtClean="0"/>
              <a:t> methane </a:t>
            </a:r>
            <a:r>
              <a:rPr lang="en-US" dirty="0" smtClean="0"/>
              <a:t>indicating </a:t>
            </a:r>
            <a:r>
              <a:rPr lang="en-US" dirty="0" smtClean="0"/>
              <a:t>a distinct fluid history. </a:t>
            </a:r>
          </a:p>
          <a:p>
            <a:endParaRPr lang="en-US" dirty="0"/>
          </a:p>
          <a:p>
            <a:r>
              <a:rPr lang="en-US" dirty="0" smtClean="0"/>
              <a:t>The two formations are isotopically unique and distinguishable from each other.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01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" y="457200"/>
            <a:ext cx="5829300" cy="7159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Rare earth elements as tracers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76093"/>
            <a:ext cx="5237191" cy="377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2245" y="4876800"/>
            <a:ext cx="250031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McLing</a:t>
            </a:r>
            <a:r>
              <a:rPr lang="en-US" dirty="0" smtClean="0"/>
              <a:t> et al.,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75290" y="802388"/>
            <a:ext cx="37925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brines show LREE enrichment and like seawater both brines have a slightly negative Ce anomaly.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</a:t>
            </a:r>
            <a:r>
              <a:rPr lang="en-US" dirty="0"/>
              <a:t>samples have positive </a:t>
            </a:r>
            <a:r>
              <a:rPr lang="en-US" dirty="0" err="1"/>
              <a:t>Gd</a:t>
            </a:r>
            <a:r>
              <a:rPr lang="en-US" dirty="0"/>
              <a:t> anomalies.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HREE </a:t>
            </a:r>
            <a:r>
              <a:rPr lang="en-US" dirty="0"/>
              <a:t>depletion in the Madison Brine and enrichment in the Weber.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 REE concentration of REE in the Madison 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indicates that the formations are hydraulically isolated from each other</a:t>
            </a:r>
          </a:p>
        </p:txBody>
      </p:sp>
    </p:spTree>
    <p:extLst>
      <p:ext uri="{BB962C8B-B14F-4D97-AF65-F5344CB8AC3E}">
        <p14:creationId xmlns:p14="http://schemas.microsoft.com/office/powerpoint/2010/main" val="4137681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evolution of the brines in both formations have been heavily influenced by evaporite dissolution creating some of the most saline formation fluids collected in Wyoming.  </a:t>
            </a:r>
            <a:r>
              <a:rPr lang="en-US" dirty="0" smtClean="0"/>
              <a:t>Magnesium depletion in the brines records dolomitization and indicates  that the brine and rocks have long history.</a:t>
            </a:r>
          </a:p>
          <a:p>
            <a:endParaRPr lang="en-US" dirty="0" smtClean="0"/>
          </a:p>
          <a:p>
            <a:r>
              <a:rPr lang="en-US" dirty="0" smtClean="0"/>
              <a:t>Reservoirs </a:t>
            </a:r>
            <a:r>
              <a:rPr lang="en-US" dirty="0"/>
              <a:t>and associated fluids are highly sensitive to redox reactions or non-native fluids, fluids injected during CCS </a:t>
            </a:r>
            <a:r>
              <a:rPr lang="en-US" dirty="0" smtClean="0"/>
              <a:t>(water or CO2) must </a:t>
            </a:r>
            <a:r>
              <a:rPr lang="en-US" dirty="0"/>
              <a:t>be closely monitored to avoid degrading the reservoir and formation fluids.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Geochemical models indicate carbonate mineral dissolution and some anhydrite precipitation. The net porosity gain from precipitation and dissolution process is expected to be 0.5-3%, indicating that CO</a:t>
            </a:r>
            <a:r>
              <a:rPr lang="en-US" baseline="-25000" dirty="0"/>
              <a:t>2</a:t>
            </a:r>
            <a:r>
              <a:rPr lang="en-US" dirty="0"/>
              <a:t> injection will have a positive effect of reservoir porosity. </a:t>
            </a:r>
          </a:p>
          <a:p>
            <a:endParaRPr lang="en-US" dirty="0" smtClean="0"/>
          </a:p>
          <a:p>
            <a:r>
              <a:rPr lang="en-US" dirty="0"/>
              <a:t>The isotopic compositions of fluids, dissolved gases and rare earth elements were found to be unique to each formation. </a:t>
            </a:r>
            <a:r>
              <a:rPr lang="en-US" dirty="0" smtClean="0"/>
              <a:t>Indicating that </a:t>
            </a:r>
            <a:r>
              <a:rPr lang="en-US" dirty="0"/>
              <a:t>the target formation fluids are isolated from each other.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2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990600"/>
            <a:ext cx="8001000" cy="1828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Reservoir Fluid Characterization: Key to effective CCUS reservoir characterization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91662" y="3657600"/>
            <a:ext cx="7543800" cy="1981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Scott Quillinan</a:t>
            </a:r>
            <a:r>
              <a:rPr lang="en-US" baseline="30000" dirty="0" smtClean="0"/>
              <a:t>1</a:t>
            </a:r>
            <a:r>
              <a:rPr lang="en-US" dirty="0" smtClean="0"/>
              <a:t>, J. Fred McLaughlin</a:t>
            </a:r>
            <a:r>
              <a:rPr lang="en-US" baseline="30000" dirty="0" smtClean="0"/>
              <a:t>1</a:t>
            </a:r>
            <a:r>
              <a:rPr lang="en-US" dirty="0" smtClean="0"/>
              <a:t> and Travis McLing</a:t>
            </a:r>
            <a:r>
              <a:rPr lang="en-US" baseline="30000" dirty="0" smtClean="0"/>
              <a:t>2</a:t>
            </a:r>
          </a:p>
          <a:p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1 Carbon Management Institute-School of Energy Resources, University of Wyoming</a:t>
            </a:r>
          </a:p>
          <a:p>
            <a:pPr marL="0" indent="0">
              <a:buNone/>
            </a:pPr>
            <a:r>
              <a:rPr lang="en-US" sz="2600" dirty="0" smtClean="0"/>
              <a:t>2 Center for Advanced Energy Studies, Idaho National Laboratories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Funded under U.S. DOE NETL DE-FE0002142 and DE-FE0009202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659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6" name="Picture 8" descr="GRB_Cros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112855"/>
            <a:ext cx="7537416" cy="309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3446" y="533400"/>
            <a:ext cx="2895600" cy="2548696"/>
            <a:chOff x="508000" y="227013"/>
            <a:chExt cx="3267075" cy="2470150"/>
          </a:xfrm>
        </p:grpSpPr>
        <p:pic>
          <p:nvPicPr>
            <p:cNvPr id="4" name="Picture 6" descr="GRB_Cross_Location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00" y="227013"/>
              <a:ext cx="3267075" cy="247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5-Point Star 4"/>
            <p:cNvSpPr/>
            <p:nvPr/>
          </p:nvSpPr>
          <p:spPr>
            <a:xfrm>
              <a:off x="1968500" y="1524001"/>
              <a:ext cx="254000" cy="190500"/>
            </a:xfrm>
            <a:prstGeom prst="star5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800" b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19046" y="440469"/>
            <a:ext cx="62249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Wyoming Carbon Underground Storage Site</a:t>
            </a:r>
          </a:p>
          <a:p>
            <a:r>
              <a:rPr lang="en-US" sz="2400" dirty="0" smtClean="0"/>
              <a:t>(WY-CUSP), Rock Springs Uplift, Southwest Wyoming</a:t>
            </a:r>
            <a:endParaRPr lang="en-US" sz="2400" dirty="0"/>
          </a:p>
          <a:p>
            <a:endParaRPr lang="en-US" dirty="0" smtClean="0"/>
          </a:p>
          <a:p>
            <a:r>
              <a:rPr lang="en-US" dirty="0" smtClean="0"/>
              <a:t>Funded by: </a:t>
            </a:r>
          </a:p>
          <a:p>
            <a:r>
              <a:rPr lang="en-US" dirty="0" smtClean="0"/>
              <a:t>DE-FE-0002142 for Site Characterization,</a:t>
            </a:r>
          </a:p>
          <a:p>
            <a:r>
              <a:rPr lang="en-US" dirty="0" smtClean="0"/>
              <a:t>DE-FE-0009202 for Seal Characterization,</a:t>
            </a:r>
          </a:p>
          <a:p>
            <a:r>
              <a:rPr lang="en-US" dirty="0" smtClean="0"/>
              <a:t>DE-FE-0021659 for Validating pressure management techniques and moving to demonstration</a:t>
            </a:r>
          </a:p>
        </p:txBody>
      </p:sp>
    </p:spTree>
    <p:extLst>
      <p:ext uri="{BB962C8B-B14F-4D97-AF65-F5344CB8AC3E}">
        <p14:creationId xmlns:p14="http://schemas.microsoft.com/office/powerpoint/2010/main" val="1832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38" y="524933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WY-CUSP (Wyoming Carbon Underground Storage Project )</a:t>
            </a:r>
            <a:endParaRPr lang="en-US" sz="2400" dirty="0"/>
          </a:p>
        </p:txBody>
      </p:sp>
      <p:grpSp>
        <p:nvGrpSpPr>
          <p:cNvPr id="47" name="Group 8"/>
          <p:cNvGrpSpPr>
            <a:grpSpLocks/>
          </p:cNvGrpSpPr>
          <p:nvPr/>
        </p:nvGrpSpPr>
        <p:grpSpPr bwMode="auto">
          <a:xfrm>
            <a:off x="1098550" y="1301818"/>
            <a:ext cx="7421563" cy="4343400"/>
            <a:chOff x="0" y="328"/>
            <a:chExt cx="4675" cy="2705"/>
          </a:xfrm>
        </p:grpSpPr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0" y="2779"/>
              <a:ext cx="15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zh-CN" sz="100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altLang="zh-CN" sz="90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 </a:t>
              </a:r>
              <a:endParaRPr lang="en-US" altLang="zh-CN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49" name="AutoShape 16"/>
            <p:cNvSpPr>
              <a:spLocks noChangeArrowheads="1"/>
            </p:cNvSpPr>
            <p:nvPr/>
          </p:nvSpPr>
          <p:spPr bwMode="auto">
            <a:xfrm rot="865443">
              <a:off x="1809" y="407"/>
              <a:ext cx="272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6 w 21600"/>
                <a:gd name="T19" fmla="*/ 3173 h 21600"/>
                <a:gd name="T20" fmla="*/ 18424 w 21600"/>
                <a:gd name="T21" fmla="*/ 1842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17"/>
            <p:cNvSpPr>
              <a:spLocks noChangeArrowheads="1"/>
            </p:cNvSpPr>
            <p:nvPr/>
          </p:nvSpPr>
          <p:spPr bwMode="auto">
            <a:xfrm rot="1513761">
              <a:off x="3592" y="642"/>
              <a:ext cx="272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6 w 21600"/>
                <a:gd name="T19" fmla="*/ 3173 h 21600"/>
                <a:gd name="T20" fmla="*/ 18424 w 21600"/>
                <a:gd name="T21" fmla="*/ 1842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18"/>
            <p:cNvSpPr>
              <a:spLocks noChangeArrowheads="1"/>
            </p:cNvSpPr>
            <p:nvPr/>
          </p:nvSpPr>
          <p:spPr bwMode="auto">
            <a:xfrm rot="5103384">
              <a:off x="4451" y="1532"/>
              <a:ext cx="272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6 w 21600"/>
                <a:gd name="T19" fmla="*/ 3173 h 21600"/>
                <a:gd name="T20" fmla="*/ 18424 w 21600"/>
                <a:gd name="T21" fmla="*/ 1842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19"/>
            <p:cNvSpPr>
              <a:spLocks noChangeArrowheads="1"/>
            </p:cNvSpPr>
            <p:nvPr/>
          </p:nvSpPr>
          <p:spPr bwMode="auto">
            <a:xfrm>
              <a:off x="1605" y="2917"/>
              <a:ext cx="227" cy="116"/>
            </a:xfrm>
            <a:prstGeom prst="leftArrow">
              <a:avLst>
                <a:gd name="adj1" fmla="val 50000"/>
                <a:gd name="adj2" fmla="val 63056"/>
              </a:avLst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53" name="AutoShape 20"/>
            <p:cNvSpPr>
              <a:spLocks noChangeArrowheads="1"/>
            </p:cNvSpPr>
            <p:nvPr/>
          </p:nvSpPr>
          <p:spPr bwMode="auto">
            <a:xfrm rot="-5400000">
              <a:off x="2807" y="2854"/>
              <a:ext cx="112" cy="217"/>
            </a:xfrm>
            <a:prstGeom prst="upArrow">
              <a:avLst>
                <a:gd name="adj1" fmla="val 50000"/>
                <a:gd name="adj2" fmla="val 50276"/>
              </a:avLst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54" name="Text Box 22"/>
            <p:cNvSpPr txBox="1">
              <a:spLocks noChangeArrowheads="1"/>
            </p:cNvSpPr>
            <p:nvPr/>
          </p:nvSpPr>
          <p:spPr bwMode="auto">
            <a:xfrm>
              <a:off x="600" y="386"/>
              <a:ext cx="652" cy="249"/>
            </a:xfrm>
            <a:prstGeom prst="rect">
              <a:avLst/>
            </a:prstGeom>
            <a:solidFill>
              <a:srgbClr val="A0F5FE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000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Regional Log Analysis</a:t>
              </a:r>
              <a:endParaRPr lang="zh-CN" altLang="en-US" sz="10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5" name="Text Box 23"/>
            <p:cNvSpPr txBox="1">
              <a:spLocks noChangeArrowheads="1"/>
            </p:cNvSpPr>
            <p:nvPr/>
          </p:nvSpPr>
          <p:spPr bwMode="auto">
            <a:xfrm>
              <a:off x="2977" y="388"/>
              <a:ext cx="673" cy="153"/>
            </a:xfrm>
            <a:prstGeom prst="rect">
              <a:avLst/>
            </a:prstGeom>
            <a:solidFill>
              <a:srgbClr val="A0F5FE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000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Coring Plan</a:t>
              </a:r>
              <a:endParaRPr lang="zh-CN" altLang="en-US" sz="10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6" name="Text Box 24"/>
            <p:cNvSpPr txBox="1">
              <a:spLocks noChangeArrowheads="1"/>
            </p:cNvSpPr>
            <p:nvPr/>
          </p:nvSpPr>
          <p:spPr bwMode="auto">
            <a:xfrm>
              <a:off x="641" y="1396"/>
              <a:ext cx="2237" cy="163"/>
            </a:xfrm>
            <a:prstGeom prst="rect">
              <a:avLst/>
            </a:prstGeom>
            <a:solidFill>
              <a:srgbClr val="A0F5FE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100" b="1">
                  <a:solidFill>
                    <a:srgbClr val="FF0000"/>
                  </a:solidFill>
                  <a:latin typeface="Arial" charset="0"/>
                  <a:ea typeface="宋体" charset="0"/>
                  <a:cs typeface="宋体" charset="0"/>
                </a:rPr>
                <a:t>Numerical Simulation/Performance Assessment</a:t>
              </a:r>
              <a:endParaRPr lang="zh-CN" altLang="en-US" sz="1100" b="1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7" name="Text Box 25"/>
            <p:cNvSpPr txBox="1">
              <a:spLocks noChangeArrowheads="1"/>
            </p:cNvSpPr>
            <p:nvPr/>
          </p:nvSpPr>
          <p:spPr bwMode="auto">
            <a:xfrm>
              <a:off x="3231" y="1399"/>
              <a:ext cx="550" cy="160"/>
            </a:xfrm>
            <a:prstGeom prst="rect">
              <a:avLst/>
            </a:prstGeom>
            <a:solidFill>
              <a:srgbClr val="A0F5FE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000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Log Suite</a:t>
              </a:r>
              <a:endParaRPr lang="zh-CN" altLang="en-US" sz="10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auto">
            <a:xfrm>
              <a:off x="2217" y="2432"/>
              <a:ext cx="680" cy="252"/>
            </a:xfrm>
            <a:prstGeom prst="rect">
              <a:avLst/>
            </a:prstGeom>
            <a:solidFill>
              <a:srgbClr val="A0F5FE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000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Structural Modeling</a:t>
              </a:r>
              <a:endParaRPr lang="zh-CN" altLang="en-US" sz="10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9" name="Text Box 27"/>
            <p:cNvSpPr txBox="1">
              <a:spLocks noChangeArrowheads="1"/>
            </p:cNvSpPr>
            <p:nvPr/>
          </p:nvSpPr>
          <p:spPr bwMode="auto">
            <a:xfrm>
              <a:off x="924" y="2385"/>
              <a:ext cx="499" cy="252"/>
            </a:xfrm>
            <a:prstGeom prst="rect">
              <a:avLst/>
            </a:prstGeom>
            <a:solidFill>
              <a:srgbClr val="A0F5FE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000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Property Modeling</a:t>
              </a:r>
              <a:endParaRPr lang="zh-CN" altLang="en-US" sz="10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0" name="Text Box 28"/>
            <p:cNvSpPr txBox="1">
              <a:spLocks noChangeArrowheads="1"/>
            </p:cNvSpPr>
            <p:nvPr/>
          </p:nvSpPr>
          <p:spPr bwMode="auto">
            <a:xfrm>
              <a:off x="2124" y="328"/>
              <a:ext cx="680" cy="252"/>
            </a:xfrm>
            <a:prstGeom prst="rect">
              <a:avLst/>
            </a:prstGeom>
            <a:solidFill>
              <a:srgbClr val="A0F5FE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000" b="1" dirty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3-D </a:t>
              </a:r>
              <a:r>
                <a:rPr lang="en-US" altLang="zh-CN" sz="1000" b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Seismic </a:t>
              </a:r>
              <a:r>
                <a:rPr lang="en-US" altLang="zh-CN" sz="1000" b="1" dirty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Survey</a:t>
              </a:r>
              <a:endParaRPr lang="zh-CN" altLang="en-US" sz="1000" b="1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1" name="AutoShape 29"/>
            <p:cNvSpPr>
              <a:spLocks noChangeArrowheads="1"/>
            </p:cNvSpPr>
            <p:nvPr/>
          </p:nvSpPr>
          <p:spPr bwMode="auto">
            <a:xfrm rot="8573101" flipV="1">
              <a:off x="3968" y="2752"/>
              <a:ext cx="355" cy="109"/>
            </a:xfrm>
            <a:prstGeom prst="curvedUpArrow">
              <a:avLst>
                <a:gd name="adj1" fmla="val 66359"/>
                <a:gd name="adj2" fmla="val 132703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62" name="Text Box 30"/>
            <p:cNvSpPr txBox="1">
              <a:spLocks noChangeArrowheads="1"/>
            </p:cNvSpPr>
            <p:nvPr/>
          </p:nvSpPr>
          <p:spPr bwMode="auto">
            <a:xfrm>
              <a:off x="1038" y="2898"/>
              <a:ext cx="45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800">
                  <a:solidFill>
                    <a:srgbClr val="FF0066"/>
                  </a:solidFill>
                  <a:latin typeface="Arial" charset="0"/>
                  <a:ea typeface="宋体" charset="0"/>
                  <a:cs typeface="宋体" charset="0"/>
                </a:rPr>
                <a:t>Porosity</a:t>
              </a:r>
              <a:endParaRPr lang="zh-CN" altLang="en-US" sz="800">
                <a:solidFill>
                  <a:srgbClr val="FF0066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pic>
        <p:nvPicPr>
          <p:cNvPr id="63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675"/>
          <a:stretch>
            <a:fillRect/>
          </a:stretch>
        </p:blipFill>
        <p:spPr bwMode="auto">
          <a:xfrm>
            <a:off x="3108325" y="1236730"/>
            <a:ext cx="84931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5" descr="alcov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4175" y="1786005"/>
            <a:ext cx="99853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6" descr="sweet-220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786005"/>
            <a:ext cx="143033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7" descr="Rock Springs North-20110607-0035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"/>
          <a:stretch>
            <a:fillRect/>
          </a:stretch>
        </p:blipFill>
        <p:spPr bwMode="auto">
          <a:xfrm>
            <a:off x="7150100" y="2108268"/>
            <a:ext cx="12668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238" y="3486218"/>
            <a:ext cx="14351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725" y="3487805"/>
            <a:ext cx="1665288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8450" y="3470343"/>
            <a:ext cx="157797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475" y="5008630"/>
            <a:ext cx="1392238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 Box 22"/>
          <p:cNvSpPr txBox="1">
            <a:spLocks noChangeArrowheads="1"/>
          </p:cNvSpPr>
          <p:nvPr/>
        </p:nvSpPr>
        <p:spPr bwMode="auto">
          <a:xfrm>
            <a:off x="669925" y="1946343"/>
            <a:ext cx="914400" cy="246062"/>
          </a:xfrm>
          <a:prstGeom prst="rect">
            <a:avLst/>
          </a:prstGeom>
          <a:solidFill>
            <a:srgbClr val="A0F5FE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Field Work</a:t>
            </a:r>
            <a:endParaRPr lang="zh-CN" altLang="en-US" sz="1000" b="1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2" name="AutoShape 19"/>
          <p:cNvSpPr>
            <a:spLocks noChangeArrowheads="1"/>
          </p:cNvSpPr>
          <p:nvPr/>
        </p:nvSpPr>
        <p:spPr bwMode="auto">
          <a:xfrm rot="9499377" flipV="1">
            <a:off x="2724150" y="2187643"/>
            <a:ext cx="360363" cy="190500"/>
          </a:xfrm>
          <a:prstGeom prst="leftArrow">
            <a:avLst>
              <a:gd name="adj1" fmla="val 50000"/>
              <a:gd name="adj2" fmla="val 63029"/>
            </a:avLst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7342188" y="1741555"/>
            <a:ext cx="1079500" cy="254000"/>
          </a:xfrm>
          <a:prstGeom prst="rect">
            <a:avLst/>
          </a:prstGeom>
          <a:solidFill>
            <a:srgbClr val="A0F5FE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Strat Test Well</a:t>
            </a:r>
            <a:endParaRPr lang="zh-CN" altLang="en-US" sz="1000" b="1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7243763" y="3235393"/>
            <a:ext cx="1079500" cy="254000"/>
          </a:xfrm>
          <a:prstGeom prst="rect">
            <a:avLst/>
          </a:prstGeom>
          <a:solidFill>
            <a:srgbClr val="A0F5FE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920 feet Core</a:t>
            </a:r>
            <a:endParaRPr lang="zh-CN" altLang="en-US" sz="1000" b="1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5" name="Text Box 25"/>
          <p:cNvSpPr txBox="1">
            <a:spLocks noChangeArrowheads="1"/>
          </p:cNvSpPr>
          <p:nvPr/>
        </p:nvSpPr>
        <p:spPr bwMode="auto">
          <a:xfrm>
            <a:off x="6145213" y="4750789"/>
            <a:ext cx="1079500" cy="400050"/>
          </a:xfrm>
          <a:prstGeom prst="rect">
            <a:avLst/>
          </a:prstGeom>
          <a:solidFill>
            <a:srgbClr val="A0F5FE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00" b="1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Petrographic Study</a:t>
            </a:r>
            <a:endParaRPr lang="zh-CN" altLang="en-US" sz="1000" b="1" dirty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6" name="AutoShape 19"/>
          <p:cNvSpPr>
            <a:spLocks noChangeArrowheads="1"/>
          </p:cNvSpPr>
          <p:nvPr/>
        </p:nvSpPr>
        <p:spPr bwMode="auto">
          <a:xfrm rot="7473574" flipV="1">
            <a:off x="1566863" y="4594293"/>
            <a:ext cx="360362" cy="188912"/>
          </a:xfrm>
          <a:prstGeom prst="leftArrow">
            <a:avLst>
              <a:gd name="adj1" fmla="val 50000"/>
              <a:gd name="adj2" fmla="val 63559"/>
            </a:avLst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7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3138" y="3605280"/>
            <a:ext cx="100806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5213" y="3303655"/>
            <a:ext cx="10382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1" descr="cross section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225" y="2333693"/>
            <a:ext cx="1555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29"/>
          <p:cNvSpPr>
            <a:spLocks noChangeArrowheads="1"/>
          </p:cNvSpPr>
          <p:nvPr/>
        </p:nvSpPr>
        <p:spPr bwMode="auto">
          <a:xfrm rot="14116441" flipV="1">
            <a:off x="1645445" y="5687286"/>
            <a:ext cx="563562" cy="155575"/>
          </a:xfrm>
          <a:prstGeom prst="curvedUpArrow">
            <a:avLst>
              <a:gd name="adj1" fmla="val 66428"/>
              <a:gd name="adj2" fmla="val 132840"/>
              <a:gd name="adj3" fmla="val 33333"/>
            </a:avLst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1" name="Text Box 25"/>
          <p:cNvSpPr txBox="1">
            <a:spLocks noChangeArrowheads="1"/>
          </p:cNvSpPr>
          <p:nvPr/>
        </p:nvSpPr>
        <p:spPr bwMode="auto">
          <a:xfrm>
            <a:off x="638175" y="5645218"/>
            <a:ext cx="1079500" cy="400050"/>
          </a:xfrm>
          <a:prstGeom prst="rect">
            <a:avLst/>
          </a:prstGeom>
          <a:solidFill>
            <a:srgbClr val="A0F5FE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Mesh Generation</a:t>
            </a:r>
            <a:endParaRPr lang="zh-CN" altLang="en-US" sz="1000" b="1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" name="AutoShape 21"/>
          <p:cNvSpPr>
            <a:spLocks/>
          </p:cNvSpPr>
          <p:nvPr/>
        </p:nvSpPr>
        <p:spPr bwMode="auto">
          <a:xfrm rot="-5400000">
            <a:off x="3560763" y="1944755"/>
            <a:ext cx="131762" cy="2865438"/>
          </a:xfrm>
          <a:prstGeom prst="rightBrace">
            <a:avLst>
              <a:gd name="adj1" fmla="val 74705"/>
              <a:gd name="adj2" fmla="val 50000"/>
            </a:avLst>
          </a:prstGeom>
          <a:noFill/>
          <a:ln w="190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83" name="Picture 45" descr="coring_plan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4538" y="1706630"/>
            <a:ext cx="1068387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46" descr="mesh_generation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63" y="4748280"/>
            <a:ext cx="15875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48" descr="RSU modeling block copy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2738" y="5129280"/>
            <a:ext cx="14462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49" descr="madison0412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738" y="5091180"/>
            <a:ext cx="16462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7459704" y="5484649"/>
            <a:ext cx="1079500" cy="246221"/>
          </a:xfrm>
          <a:prstGeom prst="rect">
            <a:avLst/>
          </a:prstGeom>
          <a:solidFill>
            <a:srgbClr val="A0F5FE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00" b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Fluid sampling</a:t>
            </a:r>
            <a:endParaRPr lang="zh-CN" altLang="en-US" sz="1000" b="1" dirty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4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0500" y="609600"/>
            <a:ext cx="8458200" cy="8532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Fluid Characterization</a:t>
            </a: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828800"/>
            <a:ext cx="8229600" cy="2590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Regulatory obligations</a:t>
            </a:r>
          </a:p>
          <a:p>
            <a:r>
              <a:rPr lang="en-US" dirty="0" smtClean="0"/>
              <a:t>Evaluate </a:t>
            </a:r>
            <a:r>
              <a:rPr lang="en-US" dirty="0" smtClean="0"/>
              <a:t>brine </a:t>
            </a:r>
            <a:r>
              <a:rPr lang="en-US" dirty="0" smtClean="0"/>
              <a:t>evolution</a:t>
            </a:r>
          </a:p>
          <a:p>
            <a:r>
              <a:rPr lang="en-US" dirty="0" smtClean="0"/>
              <a:t>Geochemical changes during well completion</a:t>
            </a:r>
            <a:endParaRPr lang="en-US" dirty="0" smtClean="0"/>
          </a:p>
          <a:p>
            <a:r>
              <a:rPr lang="en-US" dirty="0"/>
              <a:t>Predict in-situ geochemical </a:t>
            </a:r>
            <a:r>
              <a:rPr lang="en-US" dirty="0" smtClean="0"/>
              <a:t>reactions with respect to 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Reservoir confinement </a:t>
            </a:r>
            <a:r>
              <a:rPr lang="en-US" dirty="0" smtClean="0"/>
              <a:t>by utilizing </a:t>
            </a:r>
            <a:r>
              <a:rPr lang="en-US" dirty="0" smtClean="0"/>
              <a:t>stacked reservoirs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25113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86265" y="2293734"/>
            <a:ext cx="2872158" cy="422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18366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Methodologies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33547" y="457200"/>
            <a:ext cx="419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Samples were collected at the surface (2011) and in-situ at temperature and pressure using a pressurized sample cylinder (2012)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amples </a:t>
            </a:r>
            <a:r>
              <a:rPr lang="en-US" dirty="0"/>
              <a:t>were measured for minor and major elements, radionuclides, organic acids, </a:t>
            </a:r>
            <a:r>
              <a:rPr lang="en-US" dirty="0" smtClean="0"/>
              <a:t>VOC’s, </a:t>
            </a:r>
            <a:r>
              <a:rPr lang="en-US" dirty="0"/>
              <a:t>organic characteristics, </a:t>
            </a:r>
            <a:r>
              <a:rPr lang="en-US" dirty="0" smtClean="0"/>
              <a:t>dissolved gasses, isotopic compositions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54415" y="5715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Type 5 Double End Hydrocarbon Sample Cylinder </a:t>
            </a:r>
            <a:r>
              <a:rPr lang="en-US" sz="1400" dirty="0" smtClean="0"/>
              <a:t>pt</a:t>
            </a:r>
            <a:r>
              <a:rPr lang="en-US" sz="1400" dirty="0"/>
              <a:t>. no. 850669</a:t>
            </a:r>
          </a:p>
        </p:txBody>
      </p:sp>
    </p:spTree>
    <p:extLst>
      <p:ext uri="{BB962C8B-B14F-4D97-AF65-F5344CB8AC3E}">
        <p14:creationId xmlns:p14="http://schemas.microsoft.com/office/powerpoint/2010/main" val="40141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419100"/>
            <a:ext cx="4495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Madison and Weber brine compositions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352800" y="1315402"/>
            <a:ext cx="5867400" cy="42271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445" y="2819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Temperatures: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92°C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95°C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822" y="1480066"/>
            <a:ext cx="5436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Brines </a:t>
            </a:r>
            <a:r>
              <a:rPr lang="en-US" dirty="0" smtClean="0"/>
              <a:t>are </a:t>
            </a:r>
            <a:r>
              <a:rPr lang="en-US" dirty="0"/>
              <a:t>sodium-chloride-type </a:t>
            </a:r>
            <a:endParaRPr lang="en-US" dirty="0" smtClean="0"/>
          </a:p>
          <a:p>
            <a:r>
              <a:rPr lang="en-US" dirty="0" smtClean="0"/>
              <a:t>TDS: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89,000–109,000 </a:t>
            </a:r>
            <a:r>
              <a:rPr lang="en-US" dirty="0"/>
              <a:t>mg/L </a:t>
            </a:r>
            <a:r>
              <a:rPr lang="en-US" dirty="0" smtClean="0"/>
              <a:t>(Weber Sandstone)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75,000 –95,000 </a:t>
            </a:r>
            <a:r>
              <a:rPr lang="en-US" dirty="0"/>
              <a:t>mg/L </a:t>
            </a:r>
            <a:r>
              <a:rPr lang="en-US" dirty="0" smtClean="0"/>
              <a:t>(Madison Limestone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250 mg/L (Injectate)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436" y="3886199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brines </a:t>
            </a:r>
            <a:r>
              <a:rPr lang="en-US" dirty="0" smtClean="0"/>
              <a:t>exceed </a:t>
            </a:r>
            <a:r>
              <a:rPr lang="en-US" dirty="0" smtClean="0"/>
              <a:t>USEPA MCL’s for TDS, chloride</a:t>
            </a:r>
            <a:r>
              <a:rPr lang="en-US" dirty="0"/>
              <a:t>, fluoride, sulfate, aluminum, barium, iron, lead, manganese, and gross beta.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2614" y="2839268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Pressure: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4,800 psi (Weber)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5,900 psi (Madison)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130" y="51670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Due to the high TDS the Wyoming Department of Environmental Quality has classified these as Class VI groundwater</a:t>
            </a:r>
          </a:p>
        </p:txBody>
      </p:sp>
    </p:spTree>
    <p:extLst>
      <p:ext uri="{BB962C8B-B14F-4D97-AF65-F5344CB8AC3E}">
        <p14:creationId xmlns:p14="http://schemas.microsoft.com/office/powerpoint/2010/main" val="224826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722" y="5862"/>
            <a:ext cx="8675078" cy="7159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Determining the origin and the effects of water rock interactions.  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887095"/>
            <a:ext cx="7680960" cy="5083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5147" y="702429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Log Cl mg/L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409700" y="34544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Log Na mg/L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726680" y="3505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Log Li mg/L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409700" y="893657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TDS mg/L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" y="597090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Methods from Rittenhouse, 1967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2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" y="887095"/>
            <a:ext cx="7698740" cy="508381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4654"/>
            <a:ext cx="4114800" cy="7159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Brine evolution </a:t>
            </a:r>
            <a:r>
              <a:rPr lang="en-US" sz="2400" dirty="0" err="1" smtClean="0"/>
              <a:t>cont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09700" y="893657"/>
            <a:ext cx="156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Log K vs. Log Br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904564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Log Ca vs. Log </a:t>
            </a:r>
            <a:r>
              <a:rPr lang="en-US" sz="1400" dirty="0"/>
              <a:t>Br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3505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Log Mg vs. Log Br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3505199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Cl/Br vs. Na/Cl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3962" y="5970905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Methods from Rittenhouse, 1967 and Engle &amp;Rowan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99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22181</TotalTime>
  <Words>920</Words>
  <Application>Microsoft Office PowerPoint</Application>
  <PresentationFormat>On-screen Show (4:3)</PresentationFormat>
  <Paragraphs>155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Wyoming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Reservoir Fluid Characterization: Key to effective CCUS reservoir management</dc:title>
  <dc:creator>Scott Austin Quillinan</dc:creator>
  <cp:lastModifiedBy>Scott Austin Quillinan</cp:lastModifiedBy>
  <cp:revision>80</cp:revision>
  <cp:lastPrinted>2015-10-29T20:33:32Z</cp:lastPrinted>
  <dcterms:created xsi:type="dcterms:W3CDTF">2015-10-13T18:44:34Z</dcterms:created>
  <dcterms:modified xsi:type="dcterms:W3CDTF">2015-10-29T20:37:17Z</dcterms:modified>
</cp:coreProperties>
</file>