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Lst>
  <p:notesMasterIdLst>
    <p:notesMasterId r:id="rId14"/>
  </p:notesMasterIdLst>
  <p:handoutMasterIdLst>
    <p:handoutMasterId r:id="rId15"/>
  </p:handoutMasterIdLst>
  <p:sldIdLst>
    <p:sldId id="261" r:id="rId2"/>
    <p:sldId id="266" r:id="rId3"/>
    <p:sldId id="262" r:id="rId4"/>
    <p:sldId id="263" r:id="rId5"/>
    <p:sldId id="264" r:id="rId6"/>
    <p:sldId id="273" r:id="rId7"/>
    <p:sldId id="267" r:id="rId8"/>
    <p:sldId id="271" r:id="rId9"/>
    <p:sldId id="272" r:id="rId10"/>
    <p:sldId id="275" r:id="rId11"/>
    <p:sldId id="276" r:id="rId12"/>
    <p:sldId id="277" r:id="rId13"/>
  </p:sldIdLst>
  <p:sldSz cx="9144000" cy="6858000" type="screen4x3"/>
  <p:notesSz cx="6858000" cy="9144000"/>
  <p:custDataLst>
    <p:tags r:id="rId16"/>
  </p:custDataLst>
  <p:defaultTextStyle>
    <a:defPPr>
      <a:defRPr lang="en-US"/>
    </a:defPPr>
    <a:lvl1pPr algn="l" rtl="0" eaLnBrk="0" fontAlgn="base" hangingPunct="0">
      <a:spcBef>
        <a:spcPct val="0"/>
      </a:spcBef>
      <a:spcAft>
        <a:spcPct val="0"/>
      </a:spcAft>
      <a:defRPr sz="2400" kern="1200" baseline="-25000">
        <a:solidFill>
          <a:schemeClr val="tx1"/>
        </a:solidFill>
        <a:latin typeface="Times" panose="02020603050405020304" pitchFamily="18" charset="0"/>
        <a:ea typeface="+mn-ea"/>
        <a:cs typeface="+mn-cs"/>
      </a:defRPr>
    </a:lvl1pPr>
    <a:lvl2pPr marL="457200" algn="l" rtl="0" eaLnBrk="0" fontAlgn="base" hangingPunct="0">
      <a:spcBef>
        <a:spcPct val="0"/>
      </a:spcBef>
      <a:spcAft>
        <a:spcPct val="0"/>
      </a:spcAft>
      <a:defRPr sz="2400" kern="1200" baseline="-25000">
        <a:solidFill>
          <a:schemeClr val="tx1"/>
        </a:solidFill>
        <a:latin typeface="Times" panose="02020603050405020304" pitchFamily="18" charset="0"/>
        <a:ea typeface="+mn-ea"/>
        <a:cs typeface="+mn-cs"/>
      </a:defRPr>
    </a:lvl2pPr>
    <a:lvl3pPr marL="914400" algn="l" rtl="0" eaLnBrk="0" fontAlgn="base" hangingPunct="0">
      <a:spcBef>
        <a:spcPct val="0"/>
      </a:spcBef>
      <a:spcAft>
        <a:spcPct val="0"/>
      </a:spcAft>
      <a:defRPr sz="2400" kern="1200" baseline="-25000">
        <a:solidFill>
          <a:schemeClr val="tx1"/>
        </a:solidFill>
        <a:latin typeface="Times" panose="02020603050405020304" pitchFamily="18" charset="0"/>
        <a:ea typeface="+mn-ea"/>
        <a:cs typeface="+mn-cs"/>
      </a:defRPr>
    </a:lvl3pPr>
    <a:lvl4pPr marL="1371600" algn="l" rtl="0" eaLnBrk="0" fontAlgn="base" hangingPunct="0">
      <a:spcBef>
        <a:spcPct val="0"/>
      </a:spcBef>
      <a:spcAft>
        <a:spcPct val="0"/>
      </a:spcAft>
      <a:defRPr sz="2400" kern="1200" baseline="-25000">
        <a:solidFill>
          <a:schemeClr val="tx1"/>
        </a:solidFill>
        <a:latin typeface="Times" panose="02020603050405020304" pitchFamily="18" charset="0"/>
        <a:ea typeface="+mn-ea"/>
        <a:cs typeface="+mn-cs"/>
      </a:defRPr>
    </a:lvl4pPr>
    <a:lvl5pPr marL="1828800" algn="l" rtl="0" eaLnBrk="0" fontAlgn="base" hangingPunct="0">
      <a:spcBef>
        <a:spcPct val="0"/>
      </a:spcBef>
      <a:spcAft>
        <a:spcPct val="0"/>
      </a:spcAft>
      <a:defRPr sz="2400" kern="1200" baseline="-25000">
        <a:solidFill>
          <a:schemeClr val="tx1"/>
        </a:solidFill>
        <a:latin typeface="Times" panose="02020603050405020304" pitchFamily="18" charset="0"/>
        <a:ea typeface="+mn-ea"/>
        <a:cs typeface="+mn-cs"/>
      </a:defRPr>
    </a:lvl5pPr>
    <a:lvl6pPr marL="2286000" algn="l" defTabSz="914400" rtl="0" eaLnBrk="1" latinLnBrk="0" hangingPunct="1">
      <a:defRPr sz="2400" kern="1200" baseline="-25000">
        <a:solidFill>
          <a:schemeClr val="tx1"/>
        </a:solidFill>
        <a:latin typeface="Times" panose="02020603050405020304" pitchFamily="18" charset="0"/>
        <a:ea typeface="+mn-ea"/>
        <a:cs typeface="+mn-cs"/>
      </a:defRPr>
    </a:lvl6pPr>
    <a:lvl7pPr marL="2743200" algn="l" defTabSz="914400" rtl="0" eaLnBrk="1" latinLnBrk="0" hangingPunct="1">
      <a:defRPr sz="2400" kern="1200" baseline="-25000">
        <a:solidFill>
          <a:schemeClr val="tx1"/>
        </a:solidFill>
        <a:latin typeface="Times" panose="02020603050405020304" pitchFamily="18" charset="0"/>
        <a:ea typeface="+mn-ea"/>
        <a:cs typeface="+mn-cs"/>
      </a:defRPr>
    </a:lvl7pPr>
    <a:lvl8pPr marL="3200400" algn="l" defTabSz="914400" rtl="0" eaLnBrk="1" latinLnBrk="0" hangingPunct="1">
      <a:defRPr sz="2400" kern="1200" baseline="-25000">
        <a:solidFill>
          <a:schemeClr val="tx1"/>
        </a:solidFill>
        <a:latin typeface="Times" panose="02020603050405020304" pitchFamily="18" charset="0"/>
        <a:ea typeface="+mn-ea"/>
        <a:cs typeface="+mn-cs"/>
      </a:defRPr>
    </a:lvl8pPr>
    <a:lvl9pPr marL="3657600" algn="l" defTabSz="914400" rtl="0" eaLnBrk="1" latinLnBrk="0" hangingPunct="1">
      <a:defRPr sz="2400" kern="1200" baseline="-25000">
        <a:solidFill>
          <a:schemeClr val="tx1"/>
        </a:solidFill>
        <a:latin typeface="Times"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98FC2"/>
    <a:srgbClr val="289DCC"/>
    <a:srgbClr val="FFE47B"/>
    <a:srgbClr val="FFF2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68758" autoAdjust="0"/>
  </p:normalViewPr>
  <p:slideViewPr>
    <p:cSldViewPr>
      <p:cViewPr varScale="1">
        <p:scale>
          <a:sx n="71" d="100"/>
          <a:sy n="71" d="100"/>
        </p:scale>
        <p:origin x="1056" y="66"/>
      </p:cViewPr>
      <p:guideLst>
        <p:guide orient="horz" pos="2160"/>
        <p:guide pos="2880"/>
      </p:guideLst>
    </p:cSldViewPr>
  </p:slideViewPr>
  <p:outlineViewPr>
    <p:cViewPr>
      <p:scale>
        <a:sx n="33" d="100"/>
        <a:sy n="33" d="100"/>
      </p:scale>
      <p:origin x="0" y="-492"/>
    </p:cViewPr>
  </p:outlineViewPr>
  <p:notesTextViewPr>
    <p:cViewPr>
      <p:scale>
        <a:sx n="1" d="1"/>
        <a:sy n="1" d="1"/>
      </p:scale>
      <p:origin x="0" y="0"/>
    </p:cViewPr>
  </p:notesTextViewPr>
  <p:notesViewPr>
    <p:cSldViewPr>
      <p:cViewPr varScale="1">
        <p:scale>
          <a:sx n="80" d="100"/>
          <a:sy n="80" d="100"/>
        </p:scale>
        <p:origin x="1998"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dirty="0"/>
          </a:p>
        </p:txBody>
      </p:sp>
      <p:sp>
        <p:nvSpPr>
          <p:cNvPr id="44035"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dirty="0"/>
          </a:p>
        </p:txBody>
      </p:sp>
      <p:sp>
        <p:nvSpPr>
          <p:cNvPr id="44036"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dirty="0"/>
          </a:p>
        </p:txBody>
      </p:sp>
      <p:sp>
        <p:nvSpPr>
          <p:cNvPr id="44037"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7838D486-7C37-437E-A01E-310045836515}" type="slidenum">
              <a:rPr lang="en-US" altLang="en-US"/>
              <a:pPr/>
              <a:t>‹#›</a:t>
            </a:fld>
            <a:endParaRPr lang="en-US" altLang="en-US" dirty="0"/>
          </a:p>
        </p:txBody>
      </p:sp>
    </p:spTree>
    <p:extLst>
      <p:ext uri="{BB962C8B-B14F-4D97-AF65-F5344CB8AC3E}">
        <p14:creationId xmlns:p14="http://schemas.microsoft.com/office/powerpoint/2010/main" val="37077178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dirty="0"/>
          </a:p>
        </p:txBody>
      </p:sp>
      <p:sp>
        <p:nvSpPr>
          <p:cNvPr id="28675"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dirty="0"/>
          </a:p>
        </p:txBody>
      </p:sp>
      <p:sp>
        <p:nvSpPr>
          <p:cNvPr id="286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8677"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8678"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dirty="0"/>
          </a:p>
        </p:txBody>
      </p:sp>
      <p:sp>
        <p:nvSpPr>
          <p:cNvPr id="28679"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4B0C3039-D423-4E11-A39C-03B741A23CB5}" type="slidenum">
              <a:rPr lang="en-US" altLang="en-US"/>
              <a:pPr/>
              <a:t>‹#›</a:t>
            </a:fld>
            <a:endParaRPr lang="en-US" altLang="en-US" dirty="0"/>
          </a:p>
        </p:txBody>
      </p:sp>
    </p:spTree>
    <p:extLst>
      <p:ext uri="{BB962C8B-B14F-4D97-AF65-F5344CB8AC3E}">
        <p14:creationId xmlns:p14="http://schemas.microsoft.com/office/powerpoint/2010/main" val="224296475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panose="02020603050405020304" pitchFamily="18" charset="0"/>
        <a:ea typeface="+mn-ea"/>
        <a:cs typeface="+mn-cs"/>
      </a:defRPr>
    </a:lvl1pPr>
    <a:lvl2pPr marL="457200" algn="l" rtl="0" fontAlgn="base">
      <a:spcBef>
        <a:spcPct val="30000"/>
      </a:spcBef>
      <a:spcAft>
        <a:spcPct val="0"/>
      </a:spcAft>
      <a:defRPr sz="1200" kern="1200">
        <a:solidFill>
          <a:schemeClr val="tx1"/>
        </a:solidFill>
        <a:latin typeface="Times" panose="02020603050405020304" pitchFamily="18" charset="0"/>
        <a:ea typeface="+mn-ea"/>
        <a:cs typeface="+mn-cs"/>
      </a:defRPr>
    </a:lvl2pPr>
    <a:lvl3pPr marL="914400" algn="l" rtl="0" fontAlgn="base">
      <a:spcBef>
        <a:spcPct val="30000"/>
      </a:spcBef>
      <a:spcAft>
        <a:spcPct val="0"/>
      </a:spcAft>
      <a:defRPr sz="1200" kern="1200">
        <a:solidFill>
          <a:schemeClr val="tx1"/>
        </a:solidFill>
        <a:latin typeface="Times" panose="02020603050405020304" pitchFamily="18" charset="0"/>
        <a:ea typeface="+mn-ea"/>
        <a:cs typeface="+mn-cs"/>
      </a:defRPr>
    </a:lvl3pPr>
    <a:lvl4pPr marL="1371600" algn="l" rtl="0" fontAlgn="base">
      <a:spcBef>
        <a:spcPct val="30000"/>
      </a:spcBef>
      <a:spcAft>
        <a:spcPct val="0"/>
      </a:spcAft>
      <a:defRPr sz="1200" kern="1200">
        <a:solidFill>
          <a:schemeClr val="tx1"/>
        </a:solidFill>
        <a:latin typeface="Times" panose="02020603050405020304" pitchFamily="18" charset="0"/>
        <a:ea typeface="+mn-ea"/>
        <a:cs typeface="+mn-cs"/>
      </a:defRPr>
    </a:lvl4pPr>
    <a:lvl5pPr marL="1828800" algn="l" rtl="0" fontAlgn="base">
      <a:spcBef>
        <a:spcPct val="30000"/>
      </a:spcBef>
      <a:spcAft>
        <a:spcPct val="0"/>
      </a:spcAft>
      <a:defRPr sz="1200" kern="1200">
        <a:solidFill>
          <a:schemeClr val="tx1"/>
        </a:solidFill>
        <a:latin typeface="Times"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6D2946-D607-44E4-AB4A-E9EC1C0954B3}" type="slidenum">
              <a:rPr lang="en-US" altLang="en-US"/>
              <a:pPr/>
              <a:t>1</a:t>
            </a:fld>
            <a:endParaRPr lang="en-US" altLang="en-US" dirty="0"/>
          </a:p>
        </p:txBody>
      </p:sp>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p:txBody>
          <a:bodyPr/>
          <a:lstStyle/>
          <a:p>
            <a:pPr>
              <a:buFont typeface="Arial" pitchFamily="34" charset="0"/>
              <a:buChar char="•"/>
            </a:pPr>
            <a:r>
              <a:rPr lang="en-US" altLang="en-US" baseline="0" dirty="0" smtClean="0"/>
              <a:t>I’m going to discuss the National Technical Reports Library database and provide information on why it is useful for locating geoscience information, how it compares to other resources, and why it is not just another database</a:t>
            </a:r>
          </a:p>
          <a:p>
            <a:pPr>
              <a:buFont typeface="Arial" pitchFamily="34" charset="0"/>
              <a:buChar char="•"/>
            </a:pPr>
            <a:r>
              <a:rPr lang="en-US" altLang="en-US" baseline="0" dirty="0" smtClean="0"/>
              <a:t>The emergence of a new database is uncommon these days, so it is worth exploring when they do appear </a:t>
            </a:r>
            <a:endParaRPr lang="en-US" altLang="en-US" dirty="0"/>
          </a:p>
        </p:txBody>
      </p:sp>
    </p:spTree>
    <p:extLst>
      <p:ext uri="{BB962C8B-B14F-4D97-AF65-F5344CB8AC3E}">
        <p14:creationId xmlns:p14="http://schemas.microsoft.com/office/powerpoint/2010/main" val="1206951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38200" y="4191000"/>
            <a:ext cx="5105400" cy="4953000"/>
          </a:xfrm>
        </p:spPr>
        <p:txBody>
          <a:bodyPr/>
          <a:lstStyle/>
          <a:p>
            <a:pPr marL="171450" indent="-171450">
              <a:buFont typeface="Arial" panose="020B0604020202020204" pitchFamily="34" charset="0"/>
              <a:buChar char="•"/>
            </a:pPr>
            <a:r>
              <a:rPr lang="en-US" dirty="0" smtClean="0"/>
              <a:t>So</a:t>
            </a:r>
            <a:r>
              <a:rPr lang="en-US" baseline="0" dirty="0" smtClean="0"/>
              <a:t> what is the best option for you to access NTIS information using NTRL?</a:t>
            </a:r>
          </a:p>
          <a:p>
            <a:pPr marL="171450" indent="-171450">
              <a:buFont typeface="Arial" panose="020B0604020202020204" pitchFamily="34" charset="0"/>
              <a:buChar char="•"/>
            </a:pPr>
            <a:r>
              <a:rPr lang="en-US" baseline="0" dirty="0" smtClean="0"/>
              <a:t>This will depend on your needs</a:t>
            </a:r>
          </a:p>
          <a:p>
            <a:pPr marL="171450" indent="-171450">
              <a:buFont typeface="Arial" panose="020B0604020202020204" pitchFamily="34" charset="0"/>
              <a:buChar char="•"/>
            </a:pPr>
            <a:r>
              <a:rPr lang="en-US" baseline="0" dirty="0" smtClean="0"/>
              <a:t>Public is very similar to the ntis.gov website search that has always been available, which means registration is unnecessary </a:t>
            </a:r>
          </a:p>
          <a:p>
            <a:pPr marL="171450" indent="-171450">
              <a:buFont typeface="Arial" panose="020B0604020202020204" pitchFamily="34" charset="0"/>
              <a:buChar char="•"/>
            </a:pPr>
            <a:r>
              <a:rPr lang="en-US" baseline="0" dirty="0" smtClean="0"/>
              <a:t>It only offers quick searches and is good if you only need to look up citations to NTIS documents since the full-text is unavailable through this option of NTRL</a:t>
            </a:r>
          </a:p>
          <a:p>
            <a:pPr marL="171450" indent="-171450">
              <a:buFont typeface="Arial" panose="020B0604020202020204" pitchFamily="34" charset="0"/>
              <a:buChar char="•"/>
            </a:pPr>
            <a:r>
              <a:rPr lang="en-US" baseline="0" dirty="0" smtClean="0"/>
              <a:t>Registered access can be used in conjunction with commercial A&amp;I services to NTIS to easily locate the electronic full-text </a:t>
            </a:r>
          </a:p>
          <a:p>
            <a:pPr marL="171450" indent="-171450">
              <a:buFont typeface="Arial" panose="020B0604020202020204" pitchFamily="34" charset="0"/>
              <a:buChar char="•"/>
            </a:pPr>
            <a:r>
              <a:rPr lang="en-US" baseline="0" dirty="0" smtClean="0"/>
              <a:t>Premium access for both individuals and institutions requires a paid subscription</a:t>
            </a:r>
          </a:p>
          <a:p>
            <a:pPr marL="171450" indent="-171450">
              <a:buFont typeface="Arial" panose="020B0604020202020204" pitchFamily="34" charset="0"/>
              <a:buChar char="•"/>
            </a:pPr>
            <a:r>
              <a:rPr lang="en-US" baseline="0" dirty="0" smtClean="0"/>
              <a:t>It also integrates with citation managers like EndNote or </a:t>
            </a:r>
            <a:r>
              <a:rPr lang="en-US" baseline="0" dirty="0" err="1" smtClean="0"/>
              <a:t>RefWorks</a:t>
            </a:r>
            <a:endParaRPr lang="en-US" baseline="0" dirty="0" smtClean="0"/>
          </a:p>
          <a:p>
            <a:pPr marL="171450" indent="-171450">
              <a:buFont typeface="Arial" panose="020B0604020202020204" pitchFamily="34" charset="0"/>
              <a:buChar char="•"/>
            </a:pPr>
            <a:r>
              <a:rPr lang="en-US" baseline="0" dirty="0" smtClean="0"/>
              <a:t>Premium institutional subscribers have access to the digital-on-demand service </a:t>
            </a:r>
          </a:p>
          <a:p>
            <a:pPr marL="171450" indent="-171450">
              <a:buFont typeface="Arial" panose="020B0604020202020204" pitchFamily="34" charset="0"/>
              <a:buChar char="•"/>
            </a:pPr>
            <a:r>
              <a:rPr lang="en-US" i="0" u="none" baseline="0" dirty="0" smtClean="0"/>
              <a:t>For institutions that regularly purchase paper NTIS documents for user requests or use interlibrary loan, digital-on-demand is a method to provide electronic access to these materials and could help to build or supplement a technical reports collection</a:t>
            </a:r>
          </a:p>
          <a:p>
            <a:pPr marL="171450" indent="-171450">
              <a:buFont typeface="Arial" panose="020B0604020202020204" pitchFamily="34" charset="0"/>
              <a:buChar char="•"/>
            </a:pPr>
            <a:endParaRPr lang="en-US" i="1" baseline="0" dirty="0" smtClean="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4B0C3039-D423-4E11-A39C-03B741A23CB5}" type="slidenum">
              <a:rPr lang="en-US" altLang="en-US" smtClean="0"/>
              <a:pPr/>
              <a:t>10</a:t>
            </a:fld>
            <a:endParaRPr lang="en-US" altLang="en-US" dirty="0"/>
          </a:p>
        </p:txBody>
      </p:sp>
    </p:spTree>
    <p:extLst>
      <p:ext uri="{BB962C8B-B14F-4D97-AF65-F5344CB8AC3E}">
        <p14:creationId xmlns:p14="http://schemas.microsoft.com/office/powerpoint/2010/main" val="8444455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So in summary</a:t>
            </a:r>
          </a:p>
          <a:p>
            <a:pPr marL="171450" indent="-171450">
              <a:buFont typeface="Arial" panose="020B0604020202020204" pitchFamily="34" charset="0"/>
              <a:buChar char="•"/>
            </a:pPr>
            <a:r>
              <a:rPr lang="en-US" dirty="0" smtClean="0"/>
              <a:t>Yes there are some limitations to NTRL, like all databases </a:t>
            </a:r>
          </a:p>
          <a:p>
            <a:pPr marL="171450" indent="-171450">
              <a:buFont typeface="Arial" panose="020B0604020202020204" pitchFamily="34" charset="0"/>
              <a:buChar char="•"/>
            </a:pPr>
            <a:r>
              <a:rPr lang="en-US" dirty="0" smtClean="0"/>
              <a:t>Advanced</a:t>
            </a:r>
            <a:r>
              <a:rPr lang="en-US" baseline="0" dirty="0" smtClean="0"/>
              <a:t> search features are only available to premium subscribers, both individual and institutional </a:t>
            </a:r>
          </a:p>
          <a:p>
            <a:pPr marL="171450" indent="-171450">
              <a:buFont typeface="Arial" panose="020B0604020202020204" pitchFamily="34" charset="0"/>
              <a:buChar char="•"/>
            </a:pPr>
            <a:r>
              <a:rPr lang="en-US" baseline="0" dirty="0" smtClean="0"/>
              <a:t>And full-text is only available to registered or premium subscribers </a:t>
            </a:r>
            <a:endParaRPr lang="en-US" dirty="0" smtClean="0"/>
          </a:p>
          <a:p>
            <a:pPr marL="171450" indent="-171450">
              <a:buFont typeface="Arial" panose="020B0604020202020204" pitchFamily="34" charset="0"/>
              <a:buChar char="•"/>
            </a:pPr>
            <a:r>
              <a:rPr lang="en-US" baseline="0" dirty="0" smtClean="0"/>
              <a:t>But NTRL includes the full-text of 800,000 documents with 20% of all NTIS information being from the geosciences or related disciplines and includes the USGS, Bureau of Mines, DOE, etc. reports</a:t>
            </a:r>
          </a:p>
          <a:p>
            <a:pPr marL="171450" indent="-171450">
              <a:buFont typeface="Arial" panose="020B0604020202020204" pitchFamily="34" charset="0"/>
              <a:buChar char="•"/>
            </a:pPr>
            <a:r>
              <a:rPr lang="en-US" baseline="0" dirty="0" smtClean="0"/>
              <a:t>And the digital-on-demand is a new service that allows institutions and libraries to request a document to be digitized and made available to all users of NTRL </a:t>
            </a:r>
          </a:p>
          <a:p>
            <a:pPr marL="171450" marR="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baseline="0" dirty="0" smtClean="0"/>
              <a:t>But what I feel is the most important is that NTRL provides access to NTIS documents directly from the organization charged with collecting the information and not through a  third part vendor</a:t>
            </a:r>
          </a:p>
          <a:p>
            <a:pPr marL="171450" marR="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dirty="0" smtClean="0"/>
              <a:t>So NTRL is not just another</a:t>
            </a:r>
            <a:r>
              <a:rPr lang="en-US" baseline="0" dirty="0" smtClean="0"/>
              <a:t> database</a:t>
            </a:r>
          </a:p>
          <a:p>
            <a:pPr marL="171450" marR="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baseline="0" dirty="0" smtClean="0"/>
              <a:t>Based on this evidence you can decide what is the best access method for you and your users, be it NTRL, ntis.gov, or a commercial providers</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4B0C3039-D423-4E11-A39C-03B741A23CB5}" type="slidenum">
              <a:rPr lang="en-US" altLang="en-US" smtClean="0"/>
              <a:pPr/>
              <a:t>11</a:t>
            </a:fld>
            <a:endParaRPr lang="en-US" altLang="en-US" dirty="0"/>
          </a:p>
        </p:txBody>
      </p:sp>
    </p:spTree>
    <p:extLst>
      <p:ext uri="{BB962C8B-B14F-4D97-AF65-F5344CB8AC3E}">
        <p14:creationId xmlns:p14="http://schemas.microsoft.com/office/powerpoint/2010/main" val="25524330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6D2946-D607-44E4-AB4A-E9EC1C0954B3}" type="slidenum">
              <a:rPr lang="en-US" altLang="en-US"/>
              <a:pPr/>
              <a:t>12</a:t>
            </a:fld>
            <a:endParaRPr lang="en-US" altLang="en-US" dirty="0"/>
          </a:p>
        </p:txBody>
      </p:sp>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p:txBody>
          <a:bodyPr/>
          <a:lstStyle/>
          <a:p>
            <a:pPr>
              <a:buFont typeface="Arial" pitchFamily="34" charset="0"/>
              <a:buChar char="•"/>
            </a:pPr>
            <a:r>
              <a:rPr lang="en-US" altLang="en-US" dirty="0" smtClean="0"/>
              <a:t>Thank</a:t>
            </a:r>
            <a:r>
              <a:rPr lang="en-US" altLang="en-US" baseline="0" dirty="0" smtClean="0"/>
              <a:t> you and are there any questions?</a:t>
            </a:r>
          </a:p>
          <a:p>
            <a:pPr>
              <a:buFont typeface="Arial" pitchFamily="34" charset="0"/>
              <a:buChar char="•"/>
            </a:pPr>
            <a:r>
              <a:rPr lang="en-US" altLang="en-US" baseline="0" dirty="0" smtClean="0"/>
              <a:t>Note from Linda – GeoRef does have some overlap with NTIS (and always will) but NTRL allows for broader searches </a:t>
            </a:r>
          </a:p>
          <a:p>
            <a:pPr>
              <a:buFont typeface="Arial" pitchFamily="34" charset="0"/>
              <a:buChar char="•"/>
            </a:pPr>
            <a:r>
              <a:rPr lang="en-US" altLang="en-US" baseline="0" dirty="0" smtClean="0"/>
              <a:t>Article – Elaine Clement “Investigation of overlap in geological information between GeoRef and NTIS” 1992 GSIS proceedings</a:t>
            </a:r>
            <a:endParaRPr lang="en-US" altLang="en-US" dirty="0"/>
          </a:p>
        </p:txBody>
      </p:sp>
    </p:spTree>
    <p:extLst>
      <p:ext uri="{BB962C8B-B14F-4D97-AF65-F5344CB8AC3E}">
        <p14:creationId xmlns:p14="http://schemas.microsoft.com/office/powerpoint/2010/main" val="16134997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NTRL is an enhanced version of searching</a:t>
            </a:r>
            <a:r>
              <a:rPr lang="en-US" baseline="0" dirty="0" smtClean="0"/>
              <a:t> NTIS documents on the ntis.gov website</a:t>
            </a:r>
          </a:p>
          <a:p>
            <a:pPr marL="171450" indent="-171450">
              <a:buFont typeface="Arial" panose="020B0604020202020204" pitchFamily="34" charset="0"/>
              <a:buChar char="•"/>
            </a:pPr>
            <a:r>
              <a:rPr lang="en-US" baseline="0" dirty="0" smtClean="0"/>
              <a:t>It provides search features similar to traditional library databases</a:t>
            </a:r>
          </a:p>
          <a:p>
            <a:pPr marL="171450" indent="-171450">
              <a:buFont typeface="Arial" panose="020B0604020202020204" pitchFamily="34" charset="0"/>
              <a:buChar char="•"/>
            </a:pPr>
            <a:r>
              <a:rPr lang="en-US" baseline="0" dirty="0" smtClean="0"/>
              <a:t>NTRL was created to refocus NTIS on their mission to be the central clearinghouse for technical government information and to meet the new federal open access policy</a:t>
            </a:r>
          </a:p>
          <a:p>
            <a:pPr marL="171450" indent="-171450">
              <a:buFont typeface="Arial" panose="020B0604020202020204" pitchFamily="34" charset="0"/>
              <a:buChar char="•"/>
            </a:pPr>
            <a:r>
              <a:rPr lang="en-US" baseline="0" dirty="0" smtClean="0"/>
              <a:t>In addition, NTIS recognized the inconsistencies in access to many of their documents</a:t>
            </a:r>
          </a:p>
          <a:p>
            <a:pPr marL="171450" indent="-171450">
              <a:buFont typeface="Arial" panose="020B0604020202020204" pitchFamily="34" charset="0"/>
              <a:buChar char="•"/>
            </a:pPr>
            <a:r>
              <a:rPr lang="en-US" baseline="0" dirty="0" smtClean="0">
                <a:solidFill>
                  <a:srgbClr val="FF0000"/>
                </a:solidFill>
              </a:rPr>
              <a:t>These documents could be available for free at the sponsoring agencies website, like the USGS, or through a web search engine</a:t>
            </a:r>
          </a:p>
          <a:p>
            <a:pPr marL="171450" indent="-171450">
              <a:buFont typeface="Arial" panose="020B0604020202020204" pitchFamily="34" charset="0"/>
              <a:buChar char="•"/>
            </a:pPr>
            <a:r>
              <a:rPr lang="en-US" baseline="0" dirty="0" smtClean="0">
                <a:solidFill>
                  <a:srgbClr val="FF0000"/>
                </a:solidFill>
              </a:rPr>
              <a:t>But these same documents could also be available for a fee through the NTIS store or a commercial vendor</a:t>
            </a:r>
          </a:p>
          <a:p>
            <a:pPr marL="171450" indent="-171450">
              <a:buFont typeface="Arial" panose="020B0604020202020204" pitchFamily="34" charset="0"/>
              <a:buChar char="•"/>
            </a:pPr>
            <a:r>
              <a:rPr lang="en-US" baseline="0" dirty="0" smtClean="0">
                <a:solidFill>
                  <a:srgbClr val="FF0000"/>
                </a:solidFill>
              </a:rPr>
              <a:t>NTRL currently contains 800,000 PDF full-text, which is about 26% of the 3 million documents NTIS collects</a:t>
            </a:r>
          </a:p>
          <a:p>
            <a:pPr marL="171450" marR="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baseline="0" dirty="0" smtClean="0">
                <a:solidFill>
                  <a:srgbClr val="FF0000"/>
                </a:solidFill>
              </a:rPr>
              <a:t>More </a:t>
            </a:r>
            <a:r>
              <a:rPr lang="en-US" baseline="0" dirty="0" smtClean="0"/>
              <a:t>documents are being added electronically as they are digitized, with the goal to have all documents available electronically to meet government open access policies </a:t>
            </a:r>
          </a:p>
          <a:p>
            <a:pPr marL="171450" indent="-171450">
              <a:buFont typeface="Arial" panose="020B0604020202020204" pitchFamily="34" charset="0"/>
              <a:buChar char="•"/>
            </a:pPr>
            <a:endParaRPr lang="en-US" baseline="0" dirty="0" smtClean="0">
              <a:solidFill>
                <a:srgbClr val="FF0000"/>
              </a:solidFill>
            </a:endParaRPr>
          </a:p>
        </p:txBody>
      </p:sp>
      <p:sp>
        <p:nvSpPr>
          <p:cNvPr id="4" name="Slide Number Placeholder 3"/>
          <p:cNvSpPr>
            <a:spLocks noGrp="1"/>
          </p:cNvSpPr>
          <p:nvPr>
            <p:ph type="sldNum" sz="quarter" idx="10"/>
          </p:nvPr>
        </p:nvSpPr>
        <p:spPr/>
        <p:txBody>
          <a:bodyPr/>
          <a:lstStyle/>
          <a:p>
            <a:fld id="{4B0C3039-D423-4E11-A39C-03B741A23CB5}" type="slidenum">
              <a:rPr lang="en-US" altLang="en-US" smtClean="0"/>
              <a:pPr/>
              <a:t>2</a:t>
            </a:fld>
            <a:endParaRPr lang="en-US" altLang="en-US" dirty="0"/>
          </a:p>
        </p:txBody>
      </p:sp>
    </p:spTree>
    <p:extLst>
      <p:ext uri="{BB962C8B-B14F-4D97-AF65-F5344CB8AC3E}">
        <p14:creationId xmlns:p14="http://schemas.microsoft.com/office/powerpoint/2010/main" val="33036480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Before I go</a:t>
            </a:r>
            <a:r>
              <a:rPr lang="en-US" baseline="0" dirty="0" smtClean="0"/>
              <a:t> into the features of NTRL, I want to give you some history on NTIS – the national technical information services</a:t>
            </a:r>
          </a:p>
          <a:p>
            <a:pPr>
              <a:buFont typeface="Arial" pitchFamily="34" charset="0"/>
              <a:buChar char="•"/>
            </a:pPr>
            <a:r>
              <a:rPr lang="en-US" baseline="0" dirty="0" smtClean="0"/>
              <a:t>It is the central repository for </a:t>
            </a:r>
            <a:r>
              <a:rPr lang="en-US" sz="1200" dirty="0" smtClean="0"/>
              <a:t>unclassified, publically available </a:t>
            </a:r>
            <a:r>
              <a:rPr lang="en-US" baseline="0" dirty="0" smtClean="0"/>
              <a:t>US government funded scientific, technical, and engineering information</a:t>
            </a:r>
          </a:p>
          <a:p>
            <a:pPr>
              <a:buFont typeface="Arial" pitchFamily="34" charset="0"/>
              <a:buChar char="•"/>
            </a:pPr>
            <a:r>
              <a:rPr lang="en-US" baseline="0" dirty="0" smtClean="0"/>
              <a:t>It was established by US Code and is part of the Department of Commerce </a:t>
            </a:r>
          </a:p>
          <a:p>
            <a:pPr>
              <a:buFont typeface="Arial" pitchFamily="34" charset="0"/>
              <a:buChar char="•"/>
            </a:pPr>
            <a:r>
              <a:rPr lang="en-US" baseline="0" dirty="0" smtClean="0"/>
              <a:t>It covers most US government agencies including the us geological survey, bureau of mines, NOAA, the department of energy, etc.</a:t>
            </a:r>
          </a:p>
          <a:p>
            <a:pPr>
              <a:buFont typeface="Arial" pitchFamily="34" charset="0"/>
              <a:buChar char="•"/>
            </a:pPr>
            <a:r>
              <a:rPr lang="en-US" baseline="0" dirty="0" smtClean="0"/>
              <a:t>It currently contains over 3 million publications with the majority of them being technical reports from 1890-present, but the bulk of the reports are from 1960-onwards </a:t>
            </a:r>
          </a:p>
          <a:p>
            <a:pPr>
              <a:buFont typeface="Arial" pitchFamily="34" charset="0"/>
              <a:buChar char="•"/>
            </a:pPr>
            <a:r>
              <a:rPr lang="en-US" baseline="0" dirty="0" smtClean="0"/>
              <a:t>In 2011, 20% of all materials from NTIS were in geosciences or related disciplines</a:t>
            </a:r>
          </a:p>
          <a:p>
            <a:pPr>
              <a:buFont typeface="Arial" pitchFamily="34" charset="0"/>
              <a:buChar char="•"/>
            </a:pPr>
            <a:r>
              <a:rPr lang="en-US" sz="1200" kern="1200" dirty="0" smtClean="0">
                <a:solidFill>
                  <a:schemeClr val="tx1"/>
                </a:solidFill>
                <a:latin typeface="Times" panose="02020603050405020304" pitchFamily="18" charset="0"/>
                <a:ea typeface="+mn-ea"/>
                <a:cs typeface="+mn-cs"/>
              </a:rPr>
              <a:t>NTIS information can be accessed a variety of ways</a:t>
            </a:r>
            <a:endParaRPr lang="en-US" dirty="0"/>
          </a:p>
        </p:txBody>
      </p:sp>
      <p:sp>
        <p:nvSpPr>
          <p:cNvPr id="4" name="Slide Number Placeholder 3"/>
          <p:cNvSpPr>
            <a:spLocks noGrp="1"/>
          </p:cNvSpPr>
          <p:nvPr>
            <p:ph type="sldNum" sz="quarter" idx="10"/>
          </p:nvPr>
        </p:nvSpPr>
        <p:spPr/>
        <p:txBody>
          <a:bodyPr/>
          <a:lstStyle/>
          <a:p>
            <a:fld id="{4B0C3039-D423-4E11-A39C-03B741A23CB5}" type="slidenum">
              <a:rPr lang="en-US" altLang="en-US" smtClean="0"/>
              <a:pPr/>
              <a:t>3</a:t>
            </a:fld>
            <a:endParaRPr lang="en-US" altLang="en-US" dirty="0"/>
          </a:p>
        </p:txBody>
      </p:sp>
    </p:spTree>
    <p:extLst>
      <p:ext uri="{BB962C8B-B14F-4D97-AF65-F5344CB8AC3E}">
        <p14:creationId xmlns:p14="http://schemas.microsoft.com/office/powerpoint/2010/main" val="37703779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From a variety of sources</a:t>
            </a:r>
          </a:p>
          <a:p>
            <a:pPr marL="171450" indent="-171450">
              <a:buFont typeface="Arial" panose="020B0604020202020204" pitchFamily="34" charset="0"/>
              <a:buChar char="•"/>
            </a:pPr>
            <a:r>
              <a:rPr lang="en-US" dirty="0" smtClean="0"/>
              <a:t>Naturally</a:t>
            </a:r>
            <a:r>
              <a:rPr lang="en-US" baseline="0" dirty="0" smtClean="0"/>
              <a:t> the information can be found using the government website ntis.gov</a:t>
            </a:r>
          </a:p>
          <a:p>
            <a:pPr marL="171450" indent="-171450">
              <a:buFont typeface="Arial" panose="020B0604020202020204" pitchFamily="34" charset="0"/>
              <a:buChar char="•"/>
            </a:pPr>
            <a:r>
              <a:rPr lang="en-US" baseline="0" dirty="0" smtClean="0"/>
              <a:t>But there are also a number of commercial abstracting and indexing services of NTIS available through third party vendors that provide access for a fee</a:t>
            </a:r>
          </a:p>
          <a:p>
            <a:pPr marL="171450" indent="-171450">
              <a:buFont typeface="Arial" panose="020B0604020202020204" pitchFamily="34" charset="0"/>
              <a:buChar char="•"/>
            </a:pPr>
            <a:r>
              <a:rPr lang="en-US" baseline="0" dirty="0" smtClean="0"/>
              <a:t>All of these database platforms present challenges for use</a:t>
            </a:r>
            <a:endParaRPr lang="en-US" dirty="0"/>
          </a:p>
        </p:txBody>
      </p:sp>
      <p:sp>
        <p:nvSpPr>
          <p:cNvPr id="4" name="Slide Number Placeholder 3"/>
          <p:cNvSpPr>
            <a:spLocks noGrp="1"/>
          </p:cNvSpPr>
          <p:nvPr>
            <p:ph type="sldNum" sz="quarter" idx="10"/>
          </p:nvPr>
        </p:nvSpPr>
        <p:spPr/>
        <p:txBody>
          <a:bodyPr/>
          <a:lstStyle/>
          <a:p>
            <a:fld id="{4B0C3039-D423-4E11-A39C-03B741A23CB5}" type="slidenum">
              <a:rPr lang="en-US" altLang="en-US" smtClean="0"/>
              <a:pPr/>
              <a:t>4</a:t>
            </a:fld>
            <a:endParaRPr lang="en-US" altLang="en-US" dirty="0"/>
          </a:p>
        </p:txBody>
      </p:sp>
    </p:spTree>
    <p:extLst>
      <p:ext uri="{BB962C8B-B14F-4D97-AF65-F5344CB8AC3E}">
        <p14:creationId xmlns:p14="http://schemas.microsoft.com/office/powerpoint/2010/main" val="23612367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14400" y="4191000"/>
            <a:ext cx="5029200" cy="4953000"/>
          </a:xfrm>
        </p:spPr>
        <p:txBody>
          <a:bodyPr/>
          <a:lstStyle/>
          <a:p>
            <a:pPr marL="171450" indent="-171450">
              <a:buFont typeface="Arial" panose="020B0604020202020204" pitchFamily="34" charset="0"/>
              <a:buChar char="•"/>
            </a:pPr>
            <a:r>
              <a:rPr lang="en-US" dirty="0" smtClean="0"/>
              <a:t>Most commercial abstracting and indexing</a:t>
            </a:r>
            <a:r>
              <a:rPr lang="en-US" baseline="0" dirty="0" smtClean="0"/>
              <a:t> databases only provide access to NTIS documents from 1964 to present with select records back to 1890</a:t>
            </a:r>
          </a:p>
          <a:p>
            <a:pPr marL="171450" indent="-171450">
              <a:buFont typeface="Arial" panose="020B0604020202020204" pitchFamily="34" charset="0"/>
              <a:buChar char="•"/>
            </a:pPr>
            <a:r>
              <a:rPr lang="en-US" baseline="0" dirty="0" smtClean="0"/>
              <a:t>While this does not include the entirety of NTIS information, it does provide sufficient access to the items most likely to be needed by researchers</a:t>
            </a:r>
          </a:p>
          <a:p>
            <a:pPr marL="171450" indent="-171450">
              <a:buFont typeface="Arial" panose="020B0604020202020204" pitchFamily="34" charset="0"/>
              <a:buChar char="•"/>
            </a:pPr>
            <a:r>
              <a:rPr lang="en-US" baseline="0" dirty="0" smtClean="0"/>
              <a:t>Additionally, most databases of NTIS documents require precision search strings</a:t>
            </a:r>
          </a:p>
          <a:p>
            <a:pPr marL="171450" indent="-171450">
              <a:buFont typeface="Arial" panose="020B0604020202020204" pitchFamily="34" charset="0"/>
              <a:buChar char="•"/>
            </a:pPr>
            <a:r>
              <a:rPr lang="en-US" baseline="0" dirty="0" smtClean="0"/>
              <a:t>This is especially evident when searching by NTIS report number as most databases require exact punctuation to be used</a:t>
            </a:r>
          </a:p>
          <a:p>
            <a:pPr marL="171450" indent="-171450">
              <a:buFont typeface="Arial" panose="020B0604020202020204" pitchFamily="34" charset="0"/>
              <a:buChar char="•"/>
            </a:pPr>
            <a:r>
              <a:rPr lang="en-US" baseline="0" dirty="0" smtClean="0"/>
              <a:t>But this can also be seen in title or sponsoring agency searches, some database require the agency name to be abbreviated </a:t>
            </a:r>
          </a:p>
          <a:p>
            <a:pPr marL="171450" indent="-171450">
              <a:buFont typeface="Arial" panose="020B0604020202020204" pitchFamily="34" charset="0"/>
              <a:buChar char="•"/>
            </a:pPr>
            <a:r>
              <a:rPr lang="en-US" baseline="0" dirty="0" smtClean="0"/>
              <a:t>This can lead to user frustration because there is no standard way the agency names can be abbreviated</a:t>
            </a:r>
          </a:p>
          <a:p>
            <a:pPr marL="171450" indent="-171450">
              <a:buFont typeface="Arial" panose="020B0604020202020204" pitchFamily="34" charset="0"/>
              <a:buChar char="•"/>
            </a:pPr>
            <a:r>
              <a:rPr lang="en-US" baseline="0" dirty="0" smtClean="0"/>
              <a:t>Another limitation is that many databases returned search results based on date and not relevancy </a:t>
            </a:r>
          </a:p>
          <a:p>
            <a:pPr marL="171450" indent="-171450">
              <a:buFont typeface="Arial" panose="020B0604020202020204" pitchFamily="34" charset="0"/>
              <a:buChar char="•"/>
            </a:pPr>
            <a:r>
              <a:rPr lang="en-US" baseline="0" dirty="0" smtClean="0"/>
              <a:t>This can lead to some confusion for users as to why a result was returned at the top of the list when most other search engines and databases return results based on relevancy</a:t>
            </a:r>
          </a:p>
          <a:p>
            <a:pPr marL="171450" indent="-171450">
              <a:buFont typeface="Arial" panose="020B0604020202020204" pitchFamily="34" charset="0"/>
              <a:buChar char="•"/>
            </a:pPr>
            <a:r>
              <a:rPr lang="en-US" baseline="0" dirty="0" smtClean="0"/>
              <a:t>The biggest problem is that many commercial databases do not provide full-text nor do they facilitate library discovery services to link to the full text</a:t>
            </a:r>
          </a:p>
          <a:p>
            <a:pPr marL="171450" indent="-171450">
              <a:buFont typeface="Arial" panose="020B0604020202020204" pitchFamily="34" charset="0"/>
              <a:buChar char="•"/>
            </a:pPr>
            <a:r>
              <a:rPr lang="en-US" dirty="0" smtClean="0"/>
              <a:t>All of these things lead</a:t>
            </a:r>
            <a:r>
              <a:rPr lang="en-US" baseline="0" dirty="0" smtClean="0"/>
              <a:t> to frustrated users </a:t>
            </a:r>
          </a:p>
          <a:p>
            <a:pPr marL="171450" indent="-171450">
              <a:buFont typeface="Arial" panose="020B0604020202020204" pitchFamily="34" charset="0"/>
              <a:buChar char="•"/>
            </a:pPr>
            <a:r>
              <a:rPr lang="en-US" baseline="0" dirty="0" smtClean="0"/>
              <a:t>The National Technical Reports Library was created to overcome most of these limitations</a:t>
            </a:r>
            <a:endParaRPr lang="en-US" dirty="0" smtClean="0"/>
          </a:p>
        </p:txBody>
      </p:sp>
      <p:sp>
        <p:nvSpPr>
          <p:cNvPr id="4" name="Slide Number Placeholder 3"/>
          <p:cNvSpPr>
            <a:spLocks noGrp="1"/>
          </p:cNvSpPr>
          <p:nvPr>
            <p:ph type="sldNum" sz="quarter" idx="10"/>
          </p:nvPr>
        </p:nvSpPr>
        <p:spPr/>
        <p:txBody>
          <a:bodyPr/>
          <a:lstStyle/>
          <a:p>
            <a:fld id="{4B0C3039-D423-4E11-A39C-03B741A23CB5}" type="slidenum">
              <a:rPr lang="en-US" altLang="en-US" smtClean="0"/>
              <a:pPr/>
              <a:t>5</a:t>
            </a:fld>
            <a:endParaRPr lang="en-US" altLang="en-US" dirty="0"/>
          </a:p>
        </p:txBody>
      </p:sp>
    </p:spTree>
    <p:extLst>
      <p:ext uri="{BB962C8B-B14F-4D97-AF65-F5344CB8AC3E}">
        <p14:creationId xmlns:p14="http://schemas.microsoft.com/office/powerpoint/2010/main" val="1101073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There are several different</a:t>
            </a:r>
            <a:r>
              <a:rPr lang="en-US" baseline="0" dirty="0" smtClean="0"/>
              <a:t> ways to access NTIS information through NTRL</a:t>
            </a:r>
            <a:endParaRPr lang="en-US" dirty="0" smtClean="0"/>
          </a:p>
          <a:p>
            <a:pPr marL="171450" indent="-171450">
              <a:buFont typeface="Arial" panose="020B0604020202020204" pitchFamily="34" charset="0"/>
              <a:buChar char="•"/>
            </a:pPr>
            <a:r>
              <a:rPr lang="en-US" dirty="0" smtClean="0"/>
              <a:t>Public – free, open on website, basic search, only returns citations– same search you may</a:t>
            </a:r>
            <a:r>
              <a:rPr lang="en-US" baseline="0" dirty="0" smtClean="0"/>
              <a:t> be use to using through ntis.gov</a:t>
            </a:r>
            <a:endParaRPr lang="en-US" dirty="0" smtClean="0"/>
          </a:p>
          <a:p>
            <a:pPr marL="171450" indent="-171450">
              <a:buFont typeface="Arial" panose="020B0604020202020204" pitchFamily="34" charset="0"/>
              <a:buChar char="•"/>
            </a:pPr>
            <a:r>
              <a:rPr lang="en-US" dirty="0" smtClean="0"/>
              <a:t>Registered – free account but requires a password</a:t>
            </a:r>
            <a:r>
              <a:rPr lang="en-US" baseline="0" dirty="0" smtClean="0"/>
              <a:t>  - same search options as public, but provides the full-text of the documents with a 10 downloads per session limit</a:t>
            </a:r>
          </a:p>
          <a:p>
            <a:pPr marL="171450" indent="-171450">
              <a:buFont typeface="Arial" panose="020B0604020202020204" pitchFamily="34" charset="0"/>
              <a:buChar char="•"/>
            </a:pPr>
            <a:r>
              <a:rPr lang="en-US" baseline="0" dirty="0" smtClean="0"/>
              <a:t>Premium individual – paid subscription that allows for advanced searches, full-text but has a 40 download per session limit for $200 annually </a:t>
            </a:r>
          </a:p>
          <a:p>
            <a:pPr marL="171450" indent="-171450">
              <a:buFont typeface="Arial" panose="020B0604020202020204" pitchFamily="34" charset="0"/>
              <a:buChar char="•"/>
            </a:pPr>
            <a:r>
              <a:rPr lang="en-US" baseline="0" dirty="0" smtClean="0"/>
              <a:t>Premium institutional – paid subscription based on IP addresses. </a:t>
            </a:r>
          </a:p>
          <a:p>
            <a:pPr marL="171450" indent="-171450">
              <a:buFont typeface="Arial" panose="020B0604020202020204" pitchFamily="34" charset="0"/>
              <a:buChar char="•"/>
            </a:pPr>
            <a:r>
              <a:rPr lang="en-US" baseline="0" dirty="0" smtClean="0"/>
              <a:t>The subscriptions ranges from $1000 for less than 50 IPs to $15000 for 800,000 IPs. </a:t>
            </a:r>
          </a:p>
          <a:p>
            <a:pPr marL="171450" indent="-171450">
              <a:buFont typeface="Arial" panose="020B0604020202020204" pitchFamily="34" charset="0"/>
              <a:buChar char="•"/>
            </a:pPr>
            <a:r>
              <a:rPr lang="en-US" baseline="0" dirty="0" smtClean="0"/>
              <a:t>Premium institutional provides the same search features as individual subscriptions but also includes digital-on-demand, which I will discuss in detail a little later</a:t>
            </a:r>
            <a:endParaRPr lang="en-US" dirty="0"/>
          </a:p>
        </p:txBody>
      </p:sp>
      <p:sp>
        <p:nvSpPr>
          <p:cNvPr id="4" name="Slide Number Placeholder 3"/>
          <p:cNvSpPr>
            <a:spLocks noGrp="1"/>
          </p:cNvSpPr>
          <p:nvPr>
            <p:ph type="sldNum" sz="quarter" idx="10"/>
          </p:nvPr>
        </p:nvSpPr>
        <p:spPr/>
        <p:txBody>
          <a:bodyPr/>
          <a:lstStyle/>
          <a:p>
            <a:fld id="{4B0C3039-D423-4E11-A39C-03B741A23CB5}" type="slidenum">
              <a:rPr lang="en-US" altLang="en-US" smtClean="0"/>
              <a:pPr/>
              <a:t>6</a:t>
            </a:fld>
            <a:endParaRPr lang="en-US" altLang="en-US" dirty="0"/>
          </a:p>
        </p:txBody>
      </p:sp>
    </p:spTree>
    <p:extLst>
      <p:ext uri="{BB962C8B-B14F-4D97-AF65-F5344CB8AC3E}">
        <p14:creationId xmlns:p14="http://schemas.microsoft.com/office/powerpoint/2010/main" val="32735496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Each level of access has different search features</a:t>
            </a:r>
          </a:p>
          <a:p>
            <a:pPr marL="171450" indent="-171450">
              <a:buFont typeface="Arial" panose="020B0604020202020204" pitchFamily="34" charset="0"/>
              <a:buChar char="•"/>
            </a:pPr>
            <a:r>
              <a:rPr lang="en-US" dirty="0" smtClean="0"/>
              <a:t>Public</a:t>
            </a:r>
            <a:r>
              <a:rPr lang="en-US" baseline="0" dirty="0" smtClean="0"/>
              <a:t> and registered users only have access to quick search but this gets the job done for most researchers</a:t>
            </a:r>
          </a:p>
          <a:p>
            <a:pPr marL="171450" indent="-171450">
              <a:buFont typeface="Arial" panose="020B0604020202020204" pitchFamily="34" charset="0"/>
              <a:buChar char="•"/>
            </a:pPr>
            <a:r>
              <a:rPr lang="en-US" baseline="0" dirty="0" smtClean="0"/>
              <a:t>Quick search searches the </a:t>
            </a:r>
            <a:r>
              <a:rPr lang="en-US" dirty="0" smtClean="0"/>
              <a:t>Accession Number, Title, Date, Report Number, Keywords, Abstract, Report Year and Full Text</a:t>
            </a:r>
            <a:r>
              <a:rPr lang="en-US" baseline="0" dirty="0" smtClean="0"/>
              <a:t> fields</a:t>
            </a:r>
          </a:p>
          <a:p>
            <a:pPr marL="171450" indent="-171450">
              <a:buFont typeface="Arial" panose="020B0604020202020204" pitchFamily="34" charset="0"/>
              <a:buChar char="•"/>
            </a:pPr>
            <a:r>
              <a:rPr lang="en-US" dirty="0" smtClean="0"/>
              <a:t>Advanced</a:t>
            </a:r>
            <a:r>
              <a:rPr lang="en-US" baseline="0" dirty="0" smtClean="0"/>
              <a:t> search, which is only available to paying subscribers, allows for use of facets and the ability to search each field individually</a:t>
            </a:r>
          </a:p>
          <a:p>
            <a:pPr marL="171450" indent="-171450">
              <a:buFont typeface="Arial" panose="020B0604020202020204" pitchFamily="34" charset="0"/>
              <a:buChar char="•"/>
            </a:pPr>
            <a:r>
              <a:rPr lang="en-US" baseline="0" dirty="0" smtClean="0"/>
              <a:t>The most attractive thing about searching NTRL is that punctuation of accession and report numbers is extraneous (contract numbers need punctuation)</a:t>
            </a:r>
          </a:p>
          <a:p>
            <a:pPr marL="171450" indent="-171450">
              <a:buFont typeface="Arial" panose="020B0604020202020204" pitchFamily="34" charset="0"/>
              <a:buChar char="•"/>
            </a:pPr>
            <a:r>
              <a:rPr lang="en-US" baseline="0" dirty="0" err="1" smtClean="0"/>
              <a:t>AdditionallyAutomatic</a:t>
            </a:r>
            <a:r>
              <a:rPr lang="en-US" baseline="0" dirty="0" smtClean="0"/>
              <a:t> stemming of terms and </a:t>
            </a:r>
            <a:r>
              <a:rPr lang="en-US" baseline="0" dirty="0" err="1" smtClean="0"/>
              <a:t>ANDing</a:t>
            </a:r>
            <a:r>
              <a:rPr lang="en-US" baseline="0" dirty="0" smtClean="0"/>
              <a:t> makes the search operate similar to Google which should make using and finding NTIS information easier for users</a:t>
            </a:r>
            <a:endParaRPr lang="en-US" dirty="0"/>
          </a:p>
        </p:txBody>
      </p:sp>
      <p:sp>
        <p:nvSpPr>
          <p:cNvPr id="4" name="Slide Number Placeholder 3"/>
          <p:cNvSpPr>
            <a:spLocks noGrp="1"/>
          </p:cNvSpPr>
          <p:nvPr>
            <p:ph type="sldNum" sz="quarter" idx="10"/>
          </p:nvPr>
        </p:nvSpPr>
        <p:spPr/>
        <p:txBody>
          <a:bodyPr/>
          <a:lstStyle/>
          <a:p>
            <a:fld id="{4B0C3039-D423-4E11-A39C-03B741A23CB5}" type="slidenum">
              <a:rPr lang="en-US" altLang="en-US" smtClean="0"/>
              <a:pPr/>
              <a:t>7</a:t>
            </a:fld>
            <a:endParaRPr lang="en-US" altLang="en-US" dirty="0"/>
          </a:p>
        </p:txBody>
      </p:sp>
    </p:spTree>
    <p:extLst>
      <p:ext uri="{BB962C8B-B14F-4D97-AF65-F5344CB8AC3E}">
        <p14:creationId xmlns:p14="http://schemas.microsoft.com/office/powerpoint/2010/main" val="13178240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This is what the advanced</a:t>
            </a:r>
            <a:r>
              <a:rPr lang="en-US" baseline="0" dirty="0" smtClean="0"/>
              <a:t> search screen looks like</a:t>
            </a:r>
          </a:p>
          <a:p>
            <a:pPr marL="171450" indent="-171450">
              <a:buFont typeface="Arial" panose="020B0604020202020204" pitchFamily="34" charset="0"/>
              <a:buChar char="•"/>
            </a:pPr>
            <a:r>
              <a:rPr lang="en-US" baseline="0" dirty="0" smtClean="0"/>
              <a:t>You can see that it is a 3 panel display and that it will allow you to refine and build a search using the facets on the left-hand side </a:t>
            </a:r>
          </a:p>
          <a:p>
            <a:pPr marL="171450" indent="-171450">
              <a:buFont typeface="Arial" panose="020B0604020202020204" pitchFamily="34" charset="0"/>
              <a:buChar char="•"/>
            </a:pPr>
            <a:r>
              <a:rPr lang="en-US" baseline="0" dirty="0" smtClean="0"/>
              <a:t>These facets include things such as NTIS subject category, document type (conference proceeding, tech report, patent, etc.) and source agency</a:t>
            </a:r>
          </a:p>
          <a:p>
            <a:pPr marL="171450" indent="-171450">
              <a:buFont typeface="Arial" panose="020B0604020202020204" pitchFamily="34" charset="0"/>
              <a:buChar char="•"/>
            </a:pPr>
            <a:r>
              <a:rPr lang="en-US" baseline="0" dirty="0" smtClean="0"/>
              <a:t>One thing to note the search results are returned by relevancy, unlike most databases of NTIS documents</a:t>
            </a:r>
          </a:p>
          <a:p>
            <a:pPr marL="171450" indent="-171450">
              <a:buFont typeface="Arial" panose="020B0604020202020204" pitchFamily="34" charset="0"/>
              <a:buChar char="•"/>
            </a:pPr>
            <a:r>
              <a:rPr lang="en-US" baseline="0" dirty="0" smtClean="0"/>
              <a:t>There is the option to sort by date if desired</a:t>
            </a:r>
          </a:p>
          <a:p>
            <a:pPr marL="171450" indent="-171450">
              <a:buFont typeface="Arial" panose="020B0604020202020204" pitchFamily="34" charset="0"/>
              <a:buChar char="•"/>
            </a:pPr>
            <a:r>
              <a:rPr lang="en-US" baseline="0" dirty="0" smtClean="0"/>
              <a:t>The middle panel is where the results list will be displayed</a:t>
            </a:r>
          </a:p>
          <a:p>
            <a:pPr marL="171450" indent="-171450">
              <a:buFont typeface="Arial" panose="020B0604020202020204" pitchFamily="34" charset="0"/>
              <a:buChar char="•"/>
            </a:pPr>
            <a:r>
              <a:rPr lang="en-US" baseline="0" dirty="0" smtClean="0"/>
              <a:t>And the right-hand panel is where the selected document’s metadata will be displayed in detail</a:t>
            </a:r>
          </a:p>
        </p:txBody>
      </p:sp>
      <p:sp>
        <p:nvSpPr>
          <p:cNvPr id="4" name="Slide Number Placeholder 3"/>
          <p:cNvSpPr>
            <a:spLocks noGrp="1"/>
          </p:cNvSpPr>
          <p:nvPr>
            <p:ph type="sldNum" sz="quarter" idx="10"/>
          </p:nvPr>
        </p:nvSpPr>
        <p:spPr/>
        <p:txBody>
          <a:bodyPr/>
          <a:lstStyle/>
          <a:p>
            <a:fld id="{4B0C3039-D423-4E11-A39C-03B741A23CB5}" type="slidenum">
              <a:rPr lang="en-US" altLang="en-US" smtClean="0"/>
              <a:pPr/>
              <a:t>8</a:t>
            </a:fld>
            <a:endParaRPr lang="en-US" altLang="en-US" dirty="0"/>
          </a:p>
        </p:txBody>
      </p:sp>
    </p:spTree>
    <p:extLst>
      <p:ext uri="{BB962C8B-B14F-4D97-AF65-F5344CB8AC3E}">
        <p14:creationId xmlns:p14="http://schemas.microsoft.com/office/powerpoint/2010/main" val="22338362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14400" y="4343400"/>
            <a:ext cx="5029200" cy="4800600"/>
          </a:xfrm>
        </p:spPr>
        <p:txBody>
          <a:bodyPr/>
          <a:lstStyle/>
          <a:p>
            <a:pPr marL="171450" indent="-171450">
              <a:buFont typeface="Arial" panose="020B0604020202020204" pitchFamily="34" charset="0"/>
              <a:buChar char="•"/>
            </a:pPr>
            <a:r>
              <a:rPr lang="en-US" dirty="0" smtClean="0"/>
              <a:t>The detailed metadata</a:t>
            </a:r>
            <a:r>
              <a:rPr lang="en-US" baseline="0" dirty="0" smtClean="0"/>
              <a:t> looks like this</a:t>
            </a:r>
          </a:p>
          <a:p>
            <a:pPr marL="171450" indent="-171450">
              <a:buFont typeface="Arial" panose="020B0604020202020204" pitchFamily="34" charset="0"/>
              <a:buChar char="•"/>
            </a:pPr>
            <a:r>
              <a:rPr lang="en-US" baseline="0" dirty="0" smtClean="0"/>
              <a:t>This metadata is available to all searchers, free, registered, or subscription</a:t>
            </a:r>
          </a:p>
          <a:p>
            <a:pPr marL="171450" indent="-171450">
              <a:buFont typeface="Arial" panose="020B0604020202020204" pitchFamily="34" charset="0"/>
              <a:buChar char="•"/>
            </a:pPr>
            <a:r>
              <a:rPr lang="en-US" baseline="0" dirty="0" smtClean="0"/>
              <a:t>This means that it can be viewed for those using ntis.gov without having an account</a:t>
            </a:r>
          </a:p>
          <a:p>
            <a:pPr marL="171450" marR="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baseline="0" dirty="0" smtClean="0"/>
              <a:t>There are some features to point out</a:t>
            </a:r>
          </a:p>
          <a:p>
            <a:pPr marL="171450" indent="-171450">
              <a:buFont typeface="Arial" panose="020B0604020202020204" pitchFamily="34" charset="0"/>
              <a:buChar char="•"/>
            </a:pPr>
            <a:r>
              <a:rPr lang="en-US" baseline="0" dirty="0" smtClean="0"/>
              <a:t>Downloads are available to items that have been digitized, but only to registered or subscribed users</a:t>
            </a:r>
          </a:p>
          <a:p>
            <a:pPr marL="171450" indent="-171450">
              <a:buFont typeface="Arial" panose="020B0604020202020204" pitchFamily="34" charset="0"/>
              <a:buChar char="•"/>
            </a:pPr>
            <a:r>
              <a:rPr lang="en-US" baseline="0" dirty="0" smtClean="0"/>
              <a:t>If the document is not available there will be a note for the individual to purchase a paper copy of the document at the average cost of $50</a:t>
            </a:r>
          </a:p>
          <a:p>
            <a:pPr marL="171450" indent="-171450">
              <a:buFont typeface="Arial" panose="020B0604020202020204" pitchFamily="34" charset="0"/>
              <a:buChar char="•"/>
            </a:pPr>
            <a:r>
              <a:rPr lang="en-US" baseline="0" dirty="0" smtClean="0"/>
              <a:t>For institutional subscribers there is an option for a mediated digital-on-demand service</a:t>
            </a:r>
          </a:p>
          <a:p>
            <a:pPr marL="171450" indent="-171450">
              <a:buFont typeface="Arial" panose="020B0604020202020204" pitchFamily="34" charset="0"/>
              <a:buChar char="•"/>
            </a:pPr>
            <a:r>
              <a:rPr lang="en-US" baseline="0" dirty="0" smtClean="0"/>
              <a:t>This service allows institutions to request that documents currently not available electronically to be digitized</a:t>
            </a:r>
          </a:p>
          <a:p>
            <a:pPr marL="171450" indent="-171450">
              <a:buFont typeface="Arial" panose="020B0604020202020204" pitchFamily="34" charset="0"/>
              <a:buChar char="•"/>
            </a:pPr>
            <a:r>
              <a:rPr lang="en-US" baseline="0" dirty="0" smtClean="0"/>
              <a:t>There is a limit of 5 documents per week </a:t>
            </a:r>
          </a:p>
          <a:p>
            <a:pPr marL="171450" indent="-171450">
              <a:buFont typeface="Arial" panose="020B0604020202020204" pitchFamily="34" charset="0"/>
              <a:buChar char="•"/>
            </a:pPr>
            <a:r>
              <a:rPr lang="en-US" baseline="0" dirty="0" smtClean="0"/>
              <a:t>But the newly digitized documents will then made available for all NTRL users</a:t>
            </a:r>
          </a:p>
          <a:p>
            <a:pPr marL="171450" marR="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en-US" baseline="0" dirty="0" smtClean="0"/>
              <a:t>The digitization service can take up to 10 days – but anyone who has ordered these documents as print can attest that this is a faster method than waiting for the print to arrive on site and be cataloged before it can be available to users</a:t>
            </a:r>
            <a:endParaRPr lang="en-US" dirty="0" smtClean="0"/>
          </a:p>
        </p:txBody>
      </p:sp>
      <p:sp>
        <p:nvSpPr>
          <p:cNvPr id="4" name="Slide Number Placeholder 3"/>
          <p:cNvSpPr>
            <a:spLocks noGrp="1"/>
          </p:cNvSpPr>
          <p:nvPr>
            <p:ph type="sldNum" sz="quarter" idx="10"/>
          </p:nvPr>
        </p:nvSpPr>
        <p:spPr/>
        <p:txBody>
          <a:bodyPr/>
          <a:lstStyle/>
          <a:p>
            <a:fld id="{4B0C3039-D423-4E11-A39C-03B741A23CB5}" type="slidenum">
              <a:rPr lang="en-US" altLang="en-US" smtClean="0"/>
              <a:pPr/>
              <a:t>9</a:t>
            </a:fld>
            <a:endParaRPr lang="en-US" altLang="en-US" dirty="0"/>
          </a:p>
        </p:txBody>
      </p:sp>
    </p:spTree>
    <p:extLst>
      <p:ext uri="{BB962C8B-B14F-4D97-AF65-F5344CB8AC3E}">
        <p14:creationId xmlns:p14="http://schemas.microsoft.com/office/powerpoint/2010/main" val="37181602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79CE54-C06C-F74D-A5EE-9D9AE269F7E0}" type="datetimeFigureOut">
              <a:rPr lang="en-US" smtClean="0"/>
              <a:pPr/>
              <a:t>10/26/2015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825CAF-B04A-5C44-8451-7A86437A963E}" type="slidenum">
              <a:rPr lang="en-US" smtClean="0"/>
              <a:pPr/>
              <a:t>‹#›</a:t>
            </a:fld>
            <a:endParaRPr lang="en-US"/>
          </a:p>
        </p:txBody>
      </p:sp>
    </p:spTree>
    <p:extLst>
      <p:ext uri="{BB962C8B-B14F-4D97-AF65-F5344CB8AC3E}">
        <p14:creationId xmlns:p14="http://schemas.microsoft.com/office/powerpoint/2010/main" val="2613482467"/>
      </p:ext>
    </p:extLst>
  </p:cSld>
  <p:clrMapOvr>
    <a:masterClrMapping/>
  </p:clrMapOvr>
  <p:transition>
    <p:cut/>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9CE54-C06C-F74D-A5EE-9D9AE269F7E0}" type="datetimeFigureOut">
              <a:rPr lang="en-US" smtClean="0"/>
              <a:pPr/>
              <a:t>10/26/2015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825CAF-B04A-5C44-8451-7A86437A963E}" type="slidenum">
              <a:rPr lang="en-US" smtClean="0"/>
              <a:pPr/>
              <a:t>‹#›</a:t>
            </a:fld>
            <a:endParaRPr lang="en-US"/>
          </a:p>
        </p:txBody>
      </p:sp>
    </p:spTree>
    <p:extLst>
      <p:ext uri="{BB962C8B-B14F-4D97-AF65-F5344CB8AC3E}">
        <p14:creationId xmlns:p14="http://schemas.microsoft.com/office/powerpoint/2010/main" val="2904025727"/>
      </p:ext>
    </p:extLst>
  </p:cSld>
  <p:clrMapOvr>
    <a:masterClrMapping/>
  </p:clrMapOvr>
  <p:transition>
    <p:cut/>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09265"/>
            <a:ext cx="2057400" cy="521689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09265"/>
            <a:ext cx="6019800" cy="521689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9CE54-C06C-F74D-A5EE-9D9AE269F7E0}" type="datetimeFigureOut">
              <a:rPr lang="en-US" smtClean="0"/>
              <a:pPr/>
              <a:t>10/26/2015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825CAF-B04A-5C44-8451-7A86437A963E}" type="slidenum">
              <a:rPr lang="en-US" smtClean="0"/>
              <a:pPr/>
              <a:t>‹#›</a:t>
            </a:fld>
            <a:endParaRPr lang="en-US"/>
          </a:p>
        </p:txBody>
      </p:sp>
    </p:spTree>
    <p:extLst>
      <p:ext uri="{BB962C8B-B14F-4D97-AF65-F5344CB8AC3E}">
        <p14:creationId xmlns:p14="http://schemas.microsoft.com/office/powerpoint/2010/main" val="1575881162"/>
      </p:ext>
    </p:extLst>
  </p:cSld>
  <p:clrMapOvr>
    <a:masterClrMapping/>
  </p:clrMapOvr>
  <p:transition>
    <p:cut/>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9CE54-C06C-F74D-A5EE-9D9AE269F7E0}" type="datetimeFigureOut">
              <a:rPr lang="en-US" smtClean="0"/>
              <a:pPr/>
              <a:t>10/26/2015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825CAF-B04A-5C44-8451-7A86437A963E}" type="slidenum">
              <a:rPr lang="en-US" smtClean="0"/>
              <a:pPr/>
              <a:t>‹#›</a:t>
            </a:fld>
            <a:endParaRPr lang="en-US"/>
          </a:p>
        </p:txBody>
      </p:sp>
    </p:spTree>
    <p:extLst>
      <p:ext uri="{BB962C8B-B14F-4D97-AF65-F5344CB8AC3E}">
        <p14:creationId xmlns:p14="http://schemas.microsoft.com/office/powerpoint/2010/main" val="2231641480"/>
      </p:ext>
    </p:extLst>
  </p:cSld>
  <p:clrMapOvr>
    <a:masterClrMapping/>
  </p:clrMapOvr>
  <p:transition>
    <p:cut/>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79CE54-C06C-F74D-A5EE-9D9AE269F7E0}" type="datetimeFigureOut">
              <a:rPr lang="en-US" smtClean="0"/>
              <a:pPr/>
              <a:t>10/26/2015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825CAF-B04A-5C44-8451-7A86437A963E}" type="slidenum">
              <a:rPr lang="en-US" smtClean="0"/>
              <a:pPr/>
              <a:t>‹#›</a:t>
            </a:fld>
            <a:endParaRPr lang="en-US"/>
          </a:p>
        </p:txBody>
      </p:sp>
    </p:spTree>
    <p:extLst>
      <p:ext uri="{BB962C8B-B14F-4D97-AF65-F5344CB8AC3E}">
        <p14:creationId xmlns:p14="http://schemas.microsoft.com/office/powerpoint/2010/main" val="675665439"/>
      </p:ext>
    </p:extLst>
  </p:cSld>
  <p:clrMapOvr>
    <a:masterClrMapping/>
  </p:clrMapOvr>
  <p:transition>
    <p:cut/>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73748"/>
            <a:ext cx="4038600" cy="41524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73748"/>
            <a:ext cx="4038600" cy="41524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79CE54-C06C-F74D-A5EE-9D9AE269F7E0}" type="datetimeFigureOut">
              <a:rPr lang="en-US" smtClean="0"/>
              <a:pPr/>
              <a:t>10/26/2015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825CAF-B04A-5C44-8451-7A86437A963E}" type="slidenum">
              <a:rPr lang="en-US" smtClean="0"/>
              <a:pPr/>
              <a:t>‹#›</a:t>
            </a:fld>
            <a:endParaRPr lang="en-US"/>
          </a:p>
        </p:txBody>
      </p:sp>
    </p:spTree>
    <p:extLst>
      <p:ext uri="{BB962C8B-B14F-4D97-AF65-F5344CB8AC3E}">
        <p14:creationId xmlns:p14="http://schemas.microsoft.com/office/powerpoint/2010/main" val="3614272194"/>
      </p:ext>
    </p:extLst>
  </p:cSld>
  <p:clrMapOvr>
    <a:masterClrMapping/>
  </p:clrMapOvr>
  <p:transition>
    <p:cut/>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5535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295115"/>
            <a:ext cx="4040188" cy="38310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65535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295115"/>
            <a:ext cx="4041775" cy="38310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079CE54-C06C-F74D-A5EE-9D9AE269F7E0}" type="datetimeFigureOut">
              <a:rPr lang="en-US" smtClean="0"/>
              <a:pPr/>
              <a:t>10/26/2015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825CAF-B04A-5C44-8451-7A86437A963E}" type="slidenum">
              <a:rPr lang="en-US" smtClean="0"/>
              <a:pPr/>
              <a:t>‹#›</a:t>
            </a:fld>
            <a:endParaRPr lang="en-US"/>
          </a:p>
        </p:txBody>
      </p:sp>
    </p:spTree>
    <p:extLst>
      <p:ext uri="{BB962C8B-B14F-4D97-AF65-F5344CB8AC3E}">
        <p14:creationId xmlns:p14="http://schemas.microsoft.com/office/powerpoint/2010/main" val="3911315021"/>
      </p:ext>
    </p:extLst>
  </p:cSld>
  <p:clrMapOvr>
    <a:masterClrMapping/>
  </p:clrMapOvr>
  <p:transition>
    <p:cut/>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79CE54-C06C-F74D-A5EE-9D9AE269F7E0}" type="datetimeFigureOut">
              <a:rPr lang="en-US" smtClean="0"/>
              <a:pPr/>
              <a:t>10/26/2015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825CAF-B04A-5C44-8451-7A86437A963E}" type="slidenum">
              <a:rPr lang="en-US" smtClean="0"/>
              <a:pPr/>
              <a:t>‹#›</a:t>
            </a:fld>
            <a:endParaRPr lang="en-US"/>
          </a:p>
        </p:txBody>
      </p:sp>
    </p:spTree>
    <p:extLst>
      <p:ext uri="{BB962C8B-B14F-4D97-AF65-F5344CB8AC3E}">
        <p14:creationId xmlns:p14="http://schemas.microsoft.com/office/powerpoint/2010/main" val="3621110942"/>
      </p:ext>
    </p:extLst>
  </p:cSld>
  <p:clrMapOvr>
    <a:masterClrMapping/>
  </p:clrMapOvr>
  <p:transition>
    <p:cut/>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79CE54-C06C-F74D-A5EE-9D9AE269F7E0}" type="datetimeFigureOut">
              <a:rPr lang="en-US" smtClean="0"/>
              <a:pPr/>
              <a:t>10/26/2015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0825CAF-B04A-5C44-8451-7A86437A963E}" type="slidenum">
              <a:rPr lang="en-US" smtClean="0"/>
              <a:pPr/>
              <a:t>‹#›</a:t>
            </a:fld>
            <a:endParaRPr lang="en-US"/>
          </a:p>
        </p:txBody>
      </p:sp>
    </p:spTree>
    <p:extLst>
      <p:ext uri="{BB962C8B-B14F-4D97-AF65-F5344CB8AC3E}">
        <p14:creationId xmlns:p14="http://schemas.microsoft.com/office/powerpoint/2010/main" val="3166836801"/>
      </p:ext>
    </p:extLst>
  </p:cSld>
  <p:clrMapOvr>
    <a:masterClrMapping/>
  </p:clrMapOvr>
  <p:transition>
    <p:cut/>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946837"/>
            <a:ext cx="3008313" cy="78151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946838"/>
            <a:ext cx="5111750" cy="51793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728354"/>
            <a:ext cx="3008313" cy="439780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9CE54-C06C-F74D-A5EE-9D9AE269F7E0}" type="datetimeFigureOut">
              <a:rPr lang="en-US" smtClean="0"/>
              <a:pPr/>
              <a:t>10/26/2015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825CAF-B04A-5C44-8451-7A86437A963E}" type="slidenum">
              <a:rPr lang="en-US" smtClean="0"/>
              <a:pPr/>
              <a:t>‹#›</a:t>
            </a:fld>
            <a:endParaRPr lang="en-US"/>
          </a:p>
        </p:txBody>
      </p:sp>
    </p:spTree>
    <p:extLst>
      <p:ext uri="{BB962C8B-B14F-4D97-AF65-F5344CB8AC3E}">
        <p14:creationId xmlns:p14="http://schemas.microsoft.com/office/powerpoint/2010/main" val="378000754"/>
      </p:ext>
    </p:extLst>
  </p:cSld>
  <p:clrMapOvr>
    <a:masterClrMapping/>
  </p:clrMapOvr>
  <p:transition>
    <p:cut/>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75264" y="924293"/>
            <a:ext cx="6320448" cy="380328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9CE54-C06C-F74D-A5EE-9D9AE269F7E0}" type="datetimeFigureOut">
              <a:rPr lang="en-US" smtClean="0"/>
              <a:pPr/>
              <a:t>10/26/2015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825CAF-B04A-5C44-8451-7A86437A963E}" type="slidenum">
              <a:rPr lang="en-US" smtClean="0"/>
              <a:pPr/>
              <a:t>‹#›</a:t>
            </a:fld>
            <a:endParaRPr lang="en-US"/>
          </a:p>
        </p:txBody>
      </p:sp>
    </p:spTree>
    <p:extLst>
      <p:ext uri="{BB962C8B-B14F-4D97-AF65-F5344CB8AC3E}">
        <p14:creationId xmlns:p14="http://schemas.microsoft.com/office/powerpoint/2010/main" val="3327451235"/>
      </p:ext>
    </p:extLst>
  </p:cSld>
  <p:clrMapOvr>
    <a:masterClrMapping/>
  </p:clrMapOvr>
  <p:transition>
    <p:cut/>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PPTTemp-ltbluewhite.jpg"/>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83074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2111599"/>
            <a:ext cx="8229600" cy="401456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79CE54-C06C-F74D-A5EE-9D9AE269F7E0}" type="datetimeFigureOut">
              <a:rPr lang="en-US" smtClean="0"/>
              <a:pPr/>
              <a:t>10/26/2015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825CAF-B04A-5C44-8451-7A86437A963E}" type="slidenum">
              <a:rPr lang="en-US" smtClean="0"/>
              <a:pPr/>
              <a:t>‹#›</a:t>
            </a:fld>
            <a:endParaRPr lang="en-US"/>
          </a:p>
        </p:txBody>
      </p:sp>
    </p:spTree>
    <p:extLst>
      <p:ext uri="{BB962C8B-B14F-4D97-AF65-F5344CB8AC3E}">
        <p14:creationId xmlns:p14="http://schemas.microsoft.com/office/powerpoint/2010/main" val="19203263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cut/>
  </p:transition>
  <p:timing>
    <p:tnLst>
      <p:par>
        <p:cT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rd21@psu.ed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ard21@psu.edu"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gif"/><Relationship Id="rId7"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gif"/><Relationship Id="rId9" Type="http://schemas.openxmlformats.org/officeDocument/2006/relationships/image" Target="../media/image8.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Autofit/>
          </a:bodyPr>
          <a:lstStyle/>
          <a:p>
            <a:r>
              <a:rPr lang="en-US" altLang="en-US" sz="5300" dirty="0" smtClean="0">
                <a:ea typeface="ＭＳ Ｐゴシック" panose="020B0600070205080204" pitchFamily="34" charset="-128"/>
              </a:rPr>
              <a:t>National Technical Reports Library (NTRL)</a:t>
            </a:r>
            <a:endParaRPr lang="en-US" sz="5300" dirty="0"/>
          </a:p>
        </p:txBody>
      </p:sp>
      <p:sp>
        <p:nvSpPr>
          <p:cNvPr id="6" name="Subtitle 5"/>
          <p:cNvSpPr>
            <a:spLocks noGrp="1"/>
          </p:cNvSpPr>
          <p:nvPr>
            <p:ph type="subTitle" idx="1"/>
          </p:nvPr>
        </p:nvSpPr>
        <p:spPr>
          <a:xfrm>
            <a:off x="1143000" y="3733800"/>
            <a:ext cx="6858000" cy="969962"/>
          </a:xfrm>
        </p:spPr>
        <p:txBody>
          <a:bodyPr>
            <a:normAutofit/>
          </a:bodyPr>
          <a:lstStyle/>
          <a:p>
            <a:r>
              <a:rPr lang="en-US" altLang="en-US" sz="4000" dirty="0" smtClean="0">
                <a:ea typeface="ＭＳ Ｐゴシック" panose="020B0600070205080204" pitchFamily="34" charset="-128"/>
              </a:rPr>
              <a:t>Not Just Another Database</a:t>
            </a:r>
            <a:endParaRPr lang="en-US" sz="4000" dirty="0"/>
          </a:p>
        </p:txBody>
      </p:sp>
      <p:sp>
        <p:nvSpPr>
          <p:cNvPr id="7" name="TextBox 6"/>
          <p:cNvSpPr txBox="1"/>
          <p:nvPr/>
        </p:nvSpPr>
        <p:spPr>
          <a:xfrm>
            <a:off x="6019800" y="5486400"/>
            <a:ext cx="2819400" cy="1077218"/>
          </a:xfrm>
          <a:prstGeom prst="rect">
            <a:avLst/>
          </a:prstGeom>
          <a:noFill/>
        </p:spPr>
        <p:txBody>
          <a:bodyPr wrap="square" rtlCol="0">
            <a:spAutoFit/>
          </a:bodyPr>
          <a:lstStyle/>
          <a:p>
            <a:pPr algn="r"/>
            <a:r>
              <a:rPr lang="en-US" altLang="en-US" dirty="0" smtClean="0">
                <a:solidFill>
                  <a:schemeClr val="accent1"/>
                </a:solidFill>
                <a:ea typeface="ＭＳ Ｐゴシック" panose="020B0600070205080204" pitchFamily="34" charset="-128"/>
              </a:rPr>
              <a:t>Angela R. Davis</a:t>
            </a:r>
          </a:p>
          <a:p>
            <a:pPr algn="r"/>
            <a:r>
              <a:rPr lang="en-US" altLang="en-US" dirty="0" smtClean="0">
                <a:solidFill>
                  <a:schemeClr val="accent1"/>
                </a:solidFill>
                <a:ea typeface="ＭＳ Ｐゴシック" panose="020B0600070205080204" pitchFamily="34" charset="-128"/>
              </a:rPr>
              <a:t>Engineering Liaison Librarian</a:t>
            </a:r>
          </a:p>
          <a:p>
            <a:pPr algn="r"/>
            <a:r>
              <a:rPr lang="en-US" altLang="en-US" dirty="0" smtClean="0">
                <a:solidFill>
                  <a:schemeClr val="accent1"/>
                </a:solidFill>
                <a:ea typeface="ＭＳ Ｐゴシック" panose="020B0600070205080204" pitchFamily="34" charset="-128"/>
              </a:rPr>
              <a:t>Penn State University Libraries</a:t>
            </a:r>
          </a:p>
          <a:p>
            <a:pPr algn="r"/>
            <a:r>
              <a:rPr lang="en-US" altLang="en-US" dirty="0" smtClean="0">
                <a:ea typeface="ＭＳ Ｐゴシック" panose="020B0600070205080204" pitchFamily="34" charset="-128"/>
                <a:hlinkClick r:id="rId3"/>
              </a:rPr>
              <a:t>ard21@psu.edu</a:t>
            </a:r>
            <a:endParaRPr lang="en-US" altLang="en-US" dirty="0" smtClean="0">
              <a:ea typeface="ＭＳ Ｐゴシック" panose="020B0600070205080204" pitchFamily="34" charset="-128"/>
            </a:endParaRPr>
          </a:p>
        </p:txBody>
      </p:sp>
    </p:spTree>
  </p:cSld>
  <p:clrMapOvr>
    <a:masterClrMapping/>
  </p:clrMapOvr>
  <p:transition>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0689" y="1145546"/>
            <a:ext cx="8229600" cy="1143000"/>
          </a:xfrm>
        </p:spPr>
        <p:txBody>
          <a:bodyPr/>
          <a:lstStyle/>
          <a:p>
            <a:r>
              <a:rPr lang="en-US" dirty="0" smtClean="0">
                <a:solidFill>
                  <a:srgbClr val="298FC2"/>
                </a:solidFill>
              </a:rPr>
              <a:t>How Should You Access?</a:t>
            </a:r>
            <a:endParaRPr lang="en-US" dirty="0">
              <a:solidFill>
                <a:srgbClr val="298FC2"/>
              </a:solidFill>
            </a:endParaRPr>
          </a:p>
        </p:txBody>
      </p:sp>
      <p:sp>
        <p:nvSpPr>
          <p:cNvPr id="3" name="Text Placeholder 2"/>
          <p:cNvSpPr>
            <a:spLocks noGrp="1"/>
          </p:cNvSpPr>
          <p:nvPr>
            <p:ph type="body" idx="1"/>
          </p:nvPr>
        </p:nvSpPr>
        <p:spPr>
          <a:xfrm>
            <a:off x="2743200" y="2296027"/>
            <a:ext cx="1828800" cy="639762"/>
          </a:xfrm>
        </p:spPr>
        <p:txBody>
          <a:bodyPr>
            <a:normAutofit/>
          </a:bodyPr>
          <a:lstStyle/>
          <a:p>
            <a:r>
              <a:rPr lang="en-US" dirty="0" smtClean="0">
                <a:solidFill>
                  <a:schemeClr val="tx2"/>
                </a:solidFill>
              </a:rPr>
              <a:t>Registered</a:t>
            </a:r>
            <a:endParaRPr lang="en-US" dirty="0">
              <a:solidFill>
                <a:schemeClr val="tx2"/>
              </a:solidFill>
            </a:endParaRPr>
          </a:p>
        </p:txBody>
      </p:sp>
      <p:sp>
        <p:nvSpPr>
          <p:cNvPr id="4" name="Content Placeholder 3"/>
          <p:cNvSpPr>
            <a:spLocks noGrp="1"/>
          </p:cNvSpPr>
          <p:nvPr>
            <p:ph sz="half" idx="2"/>
          </p:nvPr>
        </p:nvSpPr>
        <p:spPr>
          <a:xfrm>
            <a:off x="420689" y="2940271"/>
            <a:ext cx="2246311" cy="3831048"/>
          </a:xfrm>
          <a:ln>
            <a:noFill/>
          </a:ln>
        </p:spPr>
        <p:txBody>
          <a:bodyPr>
            <a:normAutofit/>
          </a:bodyPr>
          <a:lstStyle/>
          <a:p>
            <a:pPr marL="228600" indent="-228600">
              <a:lnSpc>
                <a:spcPct val="150000"/>
              </a:lnSpc>
            </a:pPr>
            <a:r>
              <a:rPr lang="en-US" sz="2000" dirty="0" smtClean="0"/>
              <a:t>Free</a:t>
            </a:r>
          </a:p>
          <a:p>
            <a:pPr marL="228600" indent="-228600">
              <a:lnSpc>
                <a:spcPct val="150000"/>
              </a:lnSpc>
            </a:pPr>
            <a:r>
              <a:rPr lang="en-US" sz="2000" dirty="0" smtClean="0"/>
              <a:t>Quick search</a:t>
            </a:r>
          </a:p>
          <a:p>
            <a:pPr marL="228600" indent="-228600">
              <a:lnSpc>
                <a:spcPct val="150000"/>
              </a:lnSpc>
            </a:pPr>
            <a:r>
              <a:rPr lang="en-US" sz="2000" dirty="0" smtClean="0"/>
              <a:t>Citations Only</a:t>
            </a:r>
            <a:endParaRPr lang="en-US" sz="2000" dirty="0"/>
          </a:p>
        </p:txBody>
      </p:sp>
      <p:sp>
        <p:nvSpPr>
          <p:cNvPr id="5" name="Text Placeholder 4"/>
          <p:cNvSpPr>
            <a:spLocks noGrp="1"/>
          </p:cNvSpPr>
          <p:nvPr>
            <p:ph type="body" sz="quarter" idx="3"/>
          </p:nvPr>
        </p:nvSpPr>
        <p:spPr>
          <a:xfrm>
            <a:off x="5562600" y="2288546"/>
            <a:ext cx="1828800" cy="644244"/>
          </a:xfrm>
        </p:spPr>
        <p:txBody>
          <a:bodyPr/>
          <a:lstStyle/>
          <a:p>
            <a:r>
              <a:rPr lang="en-US" dirty="0" smtClean="0">
                <a:solidFill>
                  <a:schemeClr val="tx2"/>
                </a:solidFill>
              </a:rPr>
              <a:t>Premium</a:t>
            </a:r>
            <a:endParaRPr lang="en-US" dirty="0">
              <a:solidFill>
                <a:schemeClr val="tx2"/>
              </a:solidFill>
            </a:endParaRPr>
          </a:p>
        </p:txBody>
      </p:sp>
      <p:sp>
        <p:nvSpPr>
          <p:cNvPr id="6" name="Content Placeholder 5"/>
          <p:cNvSpPr>
            <a:spLocks noGrp="1"/>
          </p:cNvSpPr>
          <p:nvPr>
            <p:ph sz="quarter" idx="4"/>
          </p:nvPr>
        </p:nvSpPr>
        <p:spPr>
          <a:xfrm>
            <a:off x="5562600" y="2935789"/>
            <a:ext cx="3429000" cy="3831048"/>
          </a:xfrm>
          <a:ln>
            <a:noFill/>
          </a:ln>
        </p:spPr>
        <p:txBody>
          <a:bodyPr>
            <a:normAutofit/>
          </a:bodyPr>
          <a:lstStyle/>
          <a:p>
            <a:pPr marL="228600" indent="-228600">
              <a:lnSpc>
                <a:spcPct val="150000"/>
              </a:lnSpc>
            </a:pPr>
            <a:r>
              <a:rPr lang="en-US" sz="2000" dirty="0" smtClean="0"/>
              <a:t>Subscription</a:t>
            </a:r>
          </a:p>
          <a:p>
            <a:pPr marL="228600" indent="-228600">
              <a:lnSpc>
                <a:spcPct val="150000"/>
              </a:lnSpc>
            </a:pPr>
            <a:r>
              <a:rPr lang="en-US" sz="2000" dirty="0" smtClean="0"/>
              <a:t>Quick &amp; Advanced searches</a:t>
            </a:r>
          </a:p>
          <a:p>
            <a:pPr marL="228600" indent="-228600">
              <a:lnSpc>
                <a:spcPct val="150000"/>
              </a:lnSpc>
            </a:pPr>
            <a:r>
              <a:rPr lang="en-US" sz="2000" dirty="0" smtClean="0"/>
              <a:t>Full-text</a:t>
            </a:r>
          </a:p>
          <a:p>
            <a:pPr marL="228600" indent="-228600">
              <a:lnSpc>
                <a:spcPct val="150000"/>
              </a:lnSpc>
            </a:pPr>
            <a:r>
              <a:rPr lang="en-US" sz="2000" dirty="0" smtClean="0"/>
              <a:t>Download limit (40)</a:t>
            </a:r>
          </a:p>
          <a:p>
            <a:pPr marL="228600" indent="-228600">
              <a:lnSpc>
                <a:spcPct val="110000"/>
              </a:lnSpc>
            </a:pPr>
            <a:r>
              <a:rPr lang="en-US" sz="2000" dirty="0" smtClean="0"/>
              <a:t>Citation management software integration</a:t>
            </a:r>
          </a:p>
          <a:p>
            <a:pPr marL="228600" indent="-228600"/>
            <a:r>
              <a:rPr lang="en-US" sz="2000" dirty="0" smtClean="0"/>
              <a:t>Institutional digital-on-demand</a:t>
            </a:r>
            <a:endParaRPr lang="en-US" sz="2000" dirty="0"/>
          </a:p>
        </p:txBody>
      </p:sp>
      <p:sp>
        <p:nvSpPr>
          <p:cNvPr id="8" name="Text Placeholder 2"/>
          <p:cNvSpPr txBox="1">
            <a:spLocks/>
          </p:cNvSpPr>
          <p:nvPr/>
        </p:nvSpPr>
        <p:spPr>
          <a:xfrm>
            <a:off x="420689" y="2305777"/>
            <a:ext cx="1828800" cy="639762"/>
          </a:xfrm>
          <a:prstGeom prst="rect">
            <a:avLst/>
          </a:prstGeom>
        </p:spPr>
        <p:txBody>
          <a:bodyPr vert="horz" lIns="91440" tIns="45720" rIns="91440" bIns="45720" rtlCol="0" anchor="b">
            <a:normAutofit/>
          </a:bodyPr>
          <a:lstStyle>
            <a:lvl1pPr marL="0" indent="0" algn="l" defTabSz="457200" rtl="0" eaLnBrk="1" latinLnBrk="0" hangingPunct="1">
              <a:spcBef>
                <a:spcPct val="20000"/>
              </a:spcBef>
              <a:buFont typeface="Arial"/>
              <a:buNone/>
              <a:defRPr sz="2400" b="1"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2000" b="1" kern="1200">
                <a:solidFill>
                  <a:schemeClr val="tx1"/>
                </a:solidFill>
                <a:latin typeface="+mn-lt"/>
                <a:ea typeface="+mn-ea"/>
                <a:cs typeface="+mn-cs"/>
              </a:defRPr>
            </a:lvl2pPr>
            <a:lvl3pPr marL="914400" indent="0" algn="l" defTabSz="457200" rtl="0" eaLnBrk="1" latinLnBrk="0" hangingPunct="1">
              <a:spcBef>
                <a:spcPct val="20000"/>
              </a:spcBef>
              <a:buFont typeface="Arial"/>
              <a:buNone/>
              <a:defRPr sz="1800" b="1" kern="1200">
                <a:solidFill>
                  <a:schemeClr val="tx1"/>
                </a:solidFill>
                <a:latin typeface="+mn-lt"/>
                <a:ea typeface="+mn-ea"/>
                <a:cs typeface="+mn-cs"/>
              </a:defRPr>
            </a:lvl3pPr>
            <a:lvl4pPr marL="1371600" indent="0" algn="l" defTabSz="457200" rtl="0" eaLnBrk="1" latinLnBrk="0" hangingPunct="1">
              <a:spcBef>
                <a:spcPct val="20000"/>
              </a:spcBef>
              <a:buFont typeface="Arial"/>
              <a:buNone/>
              <a:defRPr sz="1600" b="1" kern="1200">
                <a:solidFill>
                  <a:schemeClr val="tx1"/>
                </a:solidFill>
                <a:latin typeface="+mn-lt"/>
                <a:ea typeface="+mn-ea"/>
                <a:cs typeface="+mn-cs"/>
              </a:defRPr>
            </a:lvl4pPr>
            <a:lvl5pPr marL="1828800" indent="0" algn="l" defTabSz="457200" rtl="0" eaLnBrk="1" latinLnBrk="0" hangingPunct="1">
              <a:spcBef>
                <a:spcPct val="20000"/>
              </a:spcBef>
              <a:buFont typeface="Arial"/>
              <a:buNone/>
              <a:defRPr sz="1600" b="1" kern="1200">
                <a:solidFill>
                  <a:schemeClr val="tx1"/>
                </a:solidFill>
                <a:latin typeface="+mn-lt"/>
                <a:ea typeface="+mn-ea"/>
                <a:cs typeface="+mn-cs"/>
              </a:defRPr>
            </a:lvl5pPr>
            <a:lvl6pPr marL="2286000" indent="0" algn="l" defTabSz="457200" rtl="0" eaLnBrk="1" latinLnBrk="0" hangingPunct="1">
              <a:spcBef>
                <a:spcPct val="20000"/>
              </a:spcBef>
              <a:buFont typeface="Arial"/>
              <a:buNone/>
              <a:defRPr sz="1600" b="1" kern="1200">
                <a:solidFill>
                  <a:schemeClr val="tx1"/>
                </a:solidFill>
                <a:latin typeface="+mn-lt"/>
                <a:ea typeface="+mn-ea"/>
                <a:cs typeface="+mn-cs"/>
              </a:defRPr>
            </a:lvl6pPr>
            <a:lvl7pPr marL="2743200" indent="0" algn="l" defTabSz="457200" rtl="0" eaLnBrk="1" latinLnBrk="0" hangingPunct="1">
              <a:spcBef>
                <a:spcPct val="20000"/>
              </a:spcBef>
              <a:buFont typeface="Arial"/>
              <a:buNone/>
              <a:defRPr sz="1600" b="1" kern="1200">
                <a:solidFill>
                  <a:schemeClr val="tx1"/>
                </a:solidFill>
                <a:latin typeface="+mn-lt"/>
                <a:ea typeface="+mn-ea"/>
                <a:cs typeface="+mn-cs"/>
              </a:defRPr>
            </a:lvl7pPr>
            <a:lvl8pPr marL="3200400" indent="0" algn="l" defTabSz="457200" rtl="0" eaLnBrk="1" latinLnBrk="0" hangingPunct="1">
              <a:spcBef>
                <a:spcPct val="20000"/>
              </a:spcBef>
              <a:buFont typeface="Arial"/>
              <a:buNone/>
              <a:defRPr sz="1600" b="1" kern="1200">
                <a:solidFill>
                  <a:schemeClr val="tx1"/>
                </a:solidFill>
                <a:latin typeface="+mn-lt"/>
                <a:ea typeface="+mn-ea"/>
                <a:cs typeface="+mn-cs"/>
              </a:defRPr>
            </a:lvl8pPr>
            <a:lvl9pPr marL="3657600" indent="0" algn="l" defTabSz="457200" rtl="0" eaLnBrk="1" latinLnBrk="0" hangingPunct="1">
              <a:spcBef>
                <a:spcPct val="20000"/>
              </a:spcBef>
              <a:buFont typeface="Arial"/>
              <a:buNone/>
              <a:defRPr sz="1600" b="1" kern="1200">
                <a:solidFill>
                  <a:schemeClr val="tx1"/>
                </a:solidFill>
                <a:latin typeface="+mn-lt"/>
                <a:ea typeface="+mn-ea"/>
                <a:cs typeface="+mn-cs"/>
              </a:defRPr>
            </a:lvl9pPr>
          </a:lstStyle>
          <a:p>
            <a:pPr fontAlgn="auto">
              <a:spcAft>
                <a:spcPts val="0"/>
              </a:spcAft>
            </a:pPr>
            <a:r>
              <a:rPr lang="en-US" baseline="0" dirty="0" smtClean="0">
                <a:solidFill>
                  <a:schemeClr val="tx2"/>
                </a:solidFill>
              </a:rPr>
              <a:t>Public	</a:t>
            </a:r>
            <a:endParaRPr lang="en-US" baseline="0" dirty="0">
              <a:solidFill>
                <a:schemeClr val="tx2"/>
              </a:solidFill>
            </a:endParaRPr>
          </a:p>
        </p:txBody>
      </p:sp>
      <p:sp>
        <p:nvSpPr>
          <p:cNvPr id="10" name="Content Placeholder 3"/>
          <p:cNvSpPr txBox="1">
            <a:spLocks/>
          </p:cNvSpPr>
          <p:nvPr/>
        </p:nvSpPr>
        <p:spPr>
          <a:xfrm>
            <a:off x="2743200" y="2950752"/>
            <a:ext cx="2743200" cy="3831048"/>
          </a:xfrm>
          <a:prstGeom prst="rect">
            <a:avLst/>
          </a:prstGeom>
          <a:ln>
            <a:noFill/>
          </a:ln>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24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0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18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16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16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16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6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6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600" kern="1200">
                <a:solidFill>
                  <a:schemeClr val="tx1"/>
                </a:solidFill>
                <a:latin typeface="+mn-lt"/>
                <a:ea typeface="+mn-ea"/>
                <a:cs typeface="+mn-cs"/>
              </a:defRPr>
            </a:lvl9pPr>
          </a:lstStyle>
          <a:p>
            <a:pPr marL="228600" indent="-228600" fontAlgn="auto">
              <a:lnSpc>
                <a:spcPct val="150000"/>
              </a:lnSpc>
              <a:spcAft>
                <a:spcPts val="0"/>
              </a:spcAft>
            </a:pPr>
            <a:r>
              <a:rPr lang="en-US" sz="2000" baseline="0" dirty="0" smtClean="0"/>
              <a:t>Free</a:t>
            </a:r>
          </a:p>
          <a:p>
            <a:pPr marL="228600" indent="-228600" fontAlgn="auto">
              <a:lnSpc>
                <a:spcPct val="150000"/>
              </a:lnSpc>
              <a:spcAft>
                <a:spcPts val="0"/>
              </a:spcAft>
            </a:pPr>
            <a:r>
              <a:rPr lang="en-US" sz="2000" baseline="0" dirty="0" smtClean="0"/>
              <a:t>Quick search</a:t>
            </a:r>
          </a:p>
          <a:p>
            <a:pPr marL="228600" indent="-228600" fontAlgn="auto">
              <a:lnSpc>
                <a:spcPct val="150000"/>
              </a:lnSpc>
              <a:spcAft>
                <a:spcPts val="0"/>
              </a:spcAft>
            </a:pPr>
            <a:r>
              <a:rPr lang="en-US" sz="2000" baseline="0" dirty="0" smtClean="0"/>
              <a:t>Full-text</a:t>
            </a:r>
          </a:p>
          <a:p>
            <a:pPr marL="228600" indent="-228600" fontAlgn="auto">
              <a:lnSpc>
                <a:spcPct val="150000"/>
              </a:lnSpc>
              <a:spcAft>
                <a:spcPts val="0"/>
              </a:spcAft>
            </a:pPr>
            <a:r>
              <a:rPr lang="en-US" sz="2000" baseline="0" dirty="0" smtClean="0"/>
              <a:t>Download limit (10)</a:t>
            </a:r>
          </a:p>
          <a:p>
            <a:pPr fontAlgn="auto">
              <a:spcAft>
                <a:spcPts val="0"/>
              </a:spcAft>
            </a:pPr>
            <a:endParaRPr lang="en-US" sz="2000" baseline="0" dirty="0"/>
          </a:p>
        </p:txBody>
      </p:sp>
      <p:sp>
        <p:nvSpPr>
          <p:cNvPr id="9" name="Title 4"/>
          <p:cNvSpPr txBox="1">
            <a:spLocks/>
          </p:cNvSpPr>
          <p:nvPr/>
        </p:nvSpPr>
        <p:spPr>
          <a:xfrm>
            <a:off x="2514600" y="-15239"/>
            <a:ext cx="6629400" cy="92964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altLang="en-US" sz="2000" baseline="0" smtClean="0">
                <a:ea typeface="ＭＳ Ｐゴシック" panose="020B0600070205080204" pitchFamily="34" charset="-128"/>
              </a:rPr>
              <a:t>National Technical Reports Library (NTRL)</a:t>
            </a:r>
            <a:br>
              <a:rPr lang="en-US" altLang="en-US" sz="2000" baseline="0" smtClean="0">
                <a:ea typeface="ＭＳ Ｐゴシック" panose="020B0600070205080204" pitchFamily="34" charset="-128"/>
              </a:rPr>
            </a:br>
            <a:r>
              <a:rPr lang="en-US" altLang="en-US" sz="2000" baseline="0" smtClean="0">
                <a:solidFill>
                  <a:schemeClr val="bg1">
                    <a:lumMod val="50000"/>
                  </a:schemeClr>
                </a:solidFill>
                <a:ea typeface="ＭＳ Ｐゴシック" panose="020B0600070205080204" pitchFamily="34" charset="-128"/>
              </a:rPr>
              <a:t>Not Just Another Database</a:t>
            </a:r>
            <a:endParaRPr lang="en-US" sz="2000" baseline="0" dirty="0">
              <a:solidFill>
                <a:schemeClr val="bg1">
                  <a:lumMod val="50000"/>
                </a:schemeClr>
              </a:solidFill>
            </a:endParaRPr>
          </a:p>
        </p:txBody>
      </p:sp>
    </p:spTree>
    <p:extLst>
      <p:ext uri="{BB962C8B-B14F-4D97-AF65-F5344CB8AC3E}">
        <p14:creationId xmlns:p14="http://schemas.microsoft.com/office/powerpoint/2010/main" val="1013250782"/>
      </p:ext>
    </p:extLst>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xEl>
                                              <p:pRg st="1" end="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
                                            <p:txEl>
                                              <p:pRg st="2" end="2"/>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
                                            <p:txEl>
                                              <p:pRg st="0" end="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
                                            <p:txEl>
                                              <p:pRg st="1" end="1"/>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6">
                                            <p:txEl>
                                              <p:pRg st="2" end="2"/>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6">
                                            <p:txEl>
                                              <p:pRg st="3" end="3"/>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6">
                                            <p:txEl>
                                              <p:pRg st="4" end="4"/>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1143000"/>
            <a:ext cx="8229600" cy="1143000"/>
          </a:xfrm>
        </p:spPr>
        <p:txBody>
          <a:bodyPr/>
          <a:lstStyle/>
          <a:p>
            <a:r>
              <a:rPr lang="en-US" dirty="0" smtClean="0">
                <a:solidFill>
                  <a:srgbClr val="298FC2"/>
                </a:solidFill>
              </a:rPr>
              <a:t>Summary</a:t>
            </a:r>
            <a:endParaRPr lang="en-US" dirty="0">
              <a:solidFill>
                <a:srgbClr val="298FC2"/>
              </a:solidFill>
            </a:endParaRPr>
          </a:p>
        </p:txBody>
      </p:sp>
      <p:sp>
        <p:nvSpPr>
          <p:cNvPr id="8" name="Content Placeholder 7"/>
          <p:cNvSpPr>
            <a:spLocks noGrp="1"/>
          </p:cNvSpPr>
          <p:nvPr>
            <p:ph idx="1"/>
          </p:nvPr>
        </p:nvSpPr>
        <p:spPr>
          <a:xfrm>
            <a:off x="457200" y="2133600"/>
            <a:ext cx="8229600" cy="4594001"/>
          </a:xfrm>
        </p:spPr>
        <p:txBody>
          <a:bodyPr>
            <a:normAutofit fontScale="85000" lnSpcReduction="10000"/>
          </a:bodyPr>
          <a:lstStyle/>
          <a:p>
            <a:pPr marL="228600" indent="-228600">
              <a:lnSpc>
                <a:spcPct val="150000"/>
              </a:lnSpc>
            </a:pPr>
            <a:r>
              <a:rPr lang="en-US" dirty="0"/>
              <a:t>Advanced search restricted to premium subscribers</a:t>
            </a:r>
          </a:p>
          <a:p>
            <a:pPr marL="228600" indent="-228600">
              <a:lnSpc>
                <a:spcPct val="150000"/>
              </a:lnSpc>
            </a:pPr>
            <a:r>
              <a:rPr lang="en-US" dirty="0" smtClean="0"/>
              <a:t>Full-text </a:t>
            </a:r>
            <a:r>
              <a:rPr lang="en-US" dirty="0"/>
              <a:t>availability for registered &amp; subscribed </a:t>
            </a:r>
            <a:r>
              <a:rPr lang="en-US" dirty="0" smtClean="0"/>
              <a:t>users</a:t>
            </a:r>
          </a:p>
          <a:p>
            <a:pPr marL="228600" lvl="1" indent="-228600">
              <a:lnSpc>
                <a:spcPct val="150000"/>
              </a:lnSpc>
              <a:buFont typeface="Arial"/>
              <a:buChar char="•"/>
            </a:pPr>
            <a:r>
              <a:rPr lang="en-US" sz="3200" dirty="0" smtClean="0"/>
              <a:t>20</a:t>
            </a:r>
            <a:r>
              <a:rPr lang="en-US" sz="3200" dirty="0"/>
              <a:t>% from geosciences &amp; related disciplines </a:t>
            </a:r>
          </a:p>
          <a:p>
            <a:pPr marL="228600" indent="-228600">
              <a:lnSpc>
                <a:spcPct val="150000"/>
              </a:lnSpc>
            </a:pPr>
            <a:r>
              <a:rPr lang="en-US" dirty="0" smtClean="0"/>
              <a:t>Digital-on-Demand </a:t>
            </a:r>
            <a:r>
              <a:rPr lang="en-US" dirty="0"/>
              <a:t>for institutional </a:t>
            </a:r>
            <a:r>
              <a:rPr lang="en-US" dirty="0" smtClean="0"/>
              <a:t>subscribers</a:t>
            </a:r>
          </a:p>
          <a:p>
            <a:pPr marL="228600" indent="-228600">
              <a:lnSpc>
                <a:spcPct val="150000"/>
              </a:lnSpc>
            </a:pPr>
            <a:r>
              <a:rPr lang="en-US" dirty="0"/>
              <a:t>Documents direct from </a:t>
            </a:r>
            <a:r>
              <a:rPr lang="en-US" dirty="0" smtClean="0"/>
              <a:t>central source</a:t>
            </a:r>
            <a:endParaRPr lang="en-US" dirty="0"/>
          </a:p>
          <a:p>
            <a:pPr marL="228600" indent="-228600">
              <a:lnSpc>
                <a:spcPct val="150000"/>
              </a:lnSpc>
            </a:pPr>
            <a:endParaRPr lang="en-US" dirty="0" smtClean="0"/>
          </a:p>
          <a:p>
            <a:pPr marL="457200" lvl="2" indent="-220663">
              <a:lnSpc>
                <a:spcPct val="150000"/>
              </a:lnSpc>
            </a:pPr>
            <a:endParaRPr lang="en-US" sz="2600" dirty="0"/>
          </a:p>
          <a:p>
            <a:endParaRPr lang="en-US" dirty="0"/>
          </a:p>
        </p:txBody>
      </p:sp>
      <p:sp>
        <p:nvSpPr>
          <p:cNvPr id="4" name="Title 4"/>
          <p:cNvSpPr txBox="1">
            <a:spLocks/>
          </p:cNvSpPr>
          <p:nvPr/>
        </p:nvSpPr>
        <p:spPr>
          <a:xfrm>
            <a:off x="2514600" y="-15239"/>
            <a:ext cx="6629400" cy="92964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altLang="en-US" sz="2000" baseline="0" smtClean="0">
                <a:ea typeface="ＭＳ Ｐゴシック" panose="020B0600070205080204" pitchFamily="34" charset="-128"/>
              </a:rPr>
              <a:t>National Technical Reports Library (NTRL)</a:t>
            </a:r>
            <a:br>
              <a:rPr lang="en-US" altLang="en-US" sz="2000" baseline="0" smtClean="0">
                <a:ea typeface="ＭＳ Ｐゴシック" panose="020B0600070205080204" pitchFamily="34" charset="-128"/>
              </a:rPr>
            </a:br>
            <a:r>
              <a:rPr lang="en-US" altLang="en-US" sz="2000" baseline="0" smtClean="0">
                <a:solidFill>
                  <a:schemeClr val="bg1">
                    <a:lumMod val="50000"/>
                  </a:schemeClr>
                </a:solidFill>
                <a:ea typeface="ＭＳ Ｐゴシック" panose="020B0600070205080204" pitchFamily="34" charset="-128"/>
              </a:rPr>
              <a:t>Not Just Another Database</a:t>
            </a:r>
            <a:endParaRPr lang="en-US" sz="2000" baseline="0" dirty="0">
              <a:solidFill>
                <a:schemeClr val="bg1">
                  <a:lumMod val="50000"/>
                </a:schemeClr>
              </a:solidFill>
            </a:endParaRPr>
          </a:p>
        </p:txBody>
      </p:sp>
    </p:spTree>
    <p:extLst>
      <p:ext uri="{BB962C8B-B14F-4D97-AF65-F5344CB8AC3E}">
        <p14:creationId xmlns:p14="http://schemas.microsoft.com/office/powerpoint/2010/main" val="841158484"/>
      </p:ext>
    </p:extLst>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1000"/>
                                        <p:tgtEl>
                                          <p:spTgt spid="8">
                                            <p:txEl>
                                              <p:pRg st="0" end="0"/>
                                            </p:txEl>
                                          </p:spTgt>
                                        </p:tgtEl>
                                      </p:cBhvr>
                                    </p:animEffect>
                                    <p:anim calcmode="lin" valueType="num">
                                      <p:cBhvr>
                                        <p:cTn id="8"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Effect transition="in" filter="fade">
                                      <p:cBhvr>
                                        <p:cTn id="14" dur="1000"/>
                                        <p:tgtEl>
                                          <p:spTgt spid="8">
                                            <p:txEl>
                                              <p:pRg st="1" end="1"/>
                                            </p:txEl>
                                          </p:spTgt>
                                        </p:tgtEl>
                                      </p:cBhvr>
                                    </p:animEffect>
                                    <p:anim calcmode="lin" valueType="num">
                                      <p:cBhvr>
                                        <p:cTn id="15"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Effect transition="in" filter="fade">
                                      <p:cBhvr>
                                        <p:cTn id="21" dur="1000"/>
                                        <p:tgtEl>
                                          <p:spTgt spid="8">
                                            <p:txEl>
                                              <p:pRg st="2" end="2"/>
                                            </p:txEl>
                                          </p:spTgt>
                                        </p:tgtEl>
                                      </p:cBhvr>
                                    </p:animEffect>
                                    <p:anim calcmode="lin" valueType="num">
                                      <p:cBhvr>
                                        <p:cTn id="22"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8">
                                            <p:txEl>
                                              <p:pRg st="3" end="3"/>
                                            </p:txEl>
                                          </p:spTgt>
                                        </p:tgtEl>
                                        <p:attrNameLst>
                                          <p:attrName>style.visibility</p:attrName>
                                        </p:attrNameLst>
                                      </p:cBhvr>
                                      <p:to>
                                        <p:strVal val="visible"/>
                                      </p:to>
                                    </p:set>
                                    <p:animEffect transition="in" filter="fade">
                                      <p:cBhvr>
                                        <p:cTn id="28" dur="1000"/>
                                        <p:tgtEl>
                                          <p:spTgt spid="8">
                                            <p:txEl>
                                              <p:pRg st="3" end="3"/>
                                            </p:txEl>
                                          </p:spTgt>
                                        </p:tgtEl>
                                      </p:cBhvr>
                                    </p:animEffect>
                                    <p:anim calcmode="lin" valueType="num">
                                      <p:cBhvr>
                                        <p:cTn id="29" dur="1000" fill="hold"/>
                                        <p:tgtEl>
                                          <p:spTgt spid="8">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8">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8">
                                            <p:txEl>
                                              <p:pRg st="4" end="4"/>
                                            </p:txEl>
                                          </p:spTgt>
                                        </p:tgtEl>
                                        <p:attrNameLst>
                                          <p:attrName>style.visibility</p:attrName>
                                        </p:attrNameLst>
                                      </p:cBhvr>
                                      <p:to>
                                        <p:strVal val="visible"/>
                                      </p:to>
                                    </p:set>
                                    <p:animEffect transition="in" filter="fade">
                                      <p:cBhvr>
                                        <p:cTn id="35" dur="1000"/>
                                        <p:tgtEl>
                                          <p:spTgt spid="8">
                                            <p:txEl>
                                              <p:pRg st="4" end="4"/>
                                            </p:txEl>
                                          </p:spTgt>
                                        </p:tgtEl>
                                      </p:cBhvr>
                                    </p:animEffect>
                                    <p:anim calcmode="lin" valueType="num">
                                      <p:cBhvr>
                                        <p:cTn id="36" dur="1000" fill="hold"/>
                                        <p:tgtEl>
                                          <p:spTgt spid="8">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8">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2514600" y="-15239"/>
            <a:ext cx="6629400" cy="929640"/>
          </a:xfrm>
        </p:spPr>
        <p:txBody>
          <a:bodyPr>
            <a:noAutofit/>
          </a:bodyPr>
          <a:lstStyle/>
          <a:p>
            <a:r>
              <a:rPr lang="en-US" altLang="en-US" sz="2000" dirty="0" smtClean="0">
                <a:ea typeface="ＭＳ Ｐゴシック" panose="020B0600070205080204" pitchFamily="34" charset="-128"/>
              </a:rPr>
              <a:t>National Technical Reports Library (NTRL</a:t>
            </a:r>
            <a:r>
              <a:rPr lang="en-US" altLang="en-US" sz="2000" dirty="0">
                <a:ea typeface="ＭＳ Ｐゴシック" panose="020B0600070205080204" pitchFamily="34" charset="-128"/>
              </a:rPr>
              <a:t>)</a:t>
            </a:r>
            <a:br>
              <a:rPr lang="en-US" altLang="en-US" sz="2000" dirty="0">
                <a:ea typeface="ＭＳ Ｐゴシック" panose="020B0600070205080204" pitchFamily="34" charset="-128"/>
              </a:rPr>
            </a:br>
            <a:r>
              <a:rPr lang="en-US" altLang="en-US" sz="2000" dirty="0">
                <a:solidFill>
                  <a:schemeClr val="bg1">
                    <a:lumMod val="50000"/>
                  </a:schemeClr>
                </a:solidFill>
                <a:ea typeface="ＭＳ Ｐゴシック" panose="020B0600070205080204" pitchFamily="34" charset="-128"/>
              </a:rPr>
              <a:t>Not Just Another </a:t>
            </a:r>
            <a:r>
              <a:rPr lang="en-US" altLang="en-US" sz="2000" dirty="0" smtClean="0">
                <a:solidFill>
                  <a:schemeClr val="bg1">
                    <a:lumMod val="50000"/>
                  </a:schemeClr>
                </a:solidFill>
                <a:ea typeface="ＭＳ Ｐゴシック" panose="020B0600070205080204" pitchFamily="34" charset="-128"/>
              </a:rPr>
              <a:t>Database</a:t>
            </a:r>
            <a:endParaRPr lang="en-US" sz="2000" dirty="0">
              <a:solidFill>
                <a:schemeClr val="bg1">
                  <a:lumMod val="50000"/>
                </a:schemeClr>
              </a:solidFill>
            </a:endParaRPr>
          </a:p>
        </p:txBody>
      </p:sp>
      <p:sp>
        <p:nvSpPr>
          <p:cNvPr id="7" name="TextBox 6"/>
          <p:cNvSpPr txBox="1"/>
          <p:nvPr/>
        </p:nvSpPr>
        <p:spPr>
          <a:xfrm>
            <a:off x="5029200" y="5440531"/>
            <a:ext cx="3581400" cy="1241365"/>
          </a:xfrm>
          <a:prstGeom prst="rect">
            <a:avLst/>
          </a:prstGeom>
          <a:noFill/>
        </p:spPr>
        <p:txBody>
          <a:bodyPr wrap="square" rtlCol="0">
            <a:spAutoFit/>
          </a:bodyPr>
          <a:lstStyle/>
          <a:p>
            <a:pPr algn="r"/>
            <a:r>
              <a:rPr lang="en-US" altLang="en-US" sz="2800" dirty="0" smtClean="0">
                <a:solidFill>
                  <a:schemeClr val="accent1"/>
                </a:solidFill>
                <a:ea typeface="ＭＳ Ｐゴシック" panose="020B0600070205080204" pitchFamily="34" charset="-128"/>
              </a:rPr>
              <a:t>Angela R. Davis</a:t>
            </a:r>
          </a:p>
          <a:p>
            <a:pPr algn="r"/>
            <a:r>
              <a:rPr lang="en-US" altLang="en-US" sz="2800" dirty="0" smtClean="0">
                <a:solidFill>
                  <a:schemeClr val="accent1"/>
                </a:solidFill>
                <a:ea typeface="ＭＳ Ｐゴシック" panose="020B0600070205080204" pitchFamily="34" charset="-128"/>
              </a:rPr>
              <a:t>Engineering Liaison Librarian</a:t>
            </a:r>
          </a:p>
          <a:p>
            <a:pPr algn="r"/>
            <a:r>
              <a:rPr lang="en-US" altLang="en-US" sz="2800" dirty="0" smtClean="0">
                <a:solidFill>
                  <a:schemeClr val="accent1"/>
                </a:solidFill>
                <a:ea typeface="ＭＳ Ｐゴシック" panose="020B0600070205080204" pitchFamily="34" charset="-128"/>
              </a:rPr>
              <a:t>Penn State University Libraries</a:t>
            </a:r>
          </a:p>
          <a:p>
            <a:pPr algn="r"/>
            <a:r>
              <a:rPr lang="en-US" altLang="en-US" sz="2800" dirty="0" smtClean="0">
                <a:ea typeface="ＭＳ Ｐゴシック" panose="020B0600070205080204" pitchFamily="34" charset="-128"/>
                <a:hlinkClick r:id="rId3"/>
              </a:rPr>
              <a:t>ard21@psu.edu</a:t>
            </a:r>
            <a:endParaRPr lang="en-US" altLang="en-US" sz="2800" dirty="0" smtClean="0">
              <a:ea typeface="ＭＳ Ｐゴシック" panose="020B0600070205080204" pitchFamily="34" charset="-128"/>
            </a:endParaRPr>
          </a:p>
        </p:txBody>
      </p:sp>
      <p:sp>
        <p:nvSpPr>
          <p:cNvPr id="8" name="TextBox 7"/>
          <p:cNvSpPr txBox="1"/>
          <p:nvPr/>
        </p:nvSpPr>
        <p:spPr>
          <a:xfrm>
            <a:off x="3124200" y="2666441"/>
            <a:ext cx="2552700" cy="379591"/>
          </a:xfrm>
          <a:prstGeom prst="rect">
            <a:avLst/>
          </a:prstGeom>
          <a:noFill/>
        </p:spPr>
        <p:txBody>
          <a:bodyPr wrap="square" rtlCol="0">
            <a:spAutoFit/>
          </a:bodyPr>
          <a:lstStyle/>
          <a:p>
            <a:r>
              <a:rPr lang="en-US" sz="2800" dirty="0" smtClean="0">
                <a:solidFill>
                  <a:srgbClr val="298FC2"/>
                </a:solidFill>
              </a:rPr>
              <a:t>http://ntrl.ntis.gov</a:t>
            </a:r>
            <a:endParaRPr lang="en-US" sz="2800" dirty="0"/>
          </a:p>
        </p:txBody>
      </p:sp>
      <p:sp>
        <p:nvSpPr>
          <p:cNvPr id="9" name="Title 1"/>
          <p:cNvSpPr txBox="1">
            <a:spLocks/>
          </p:cNvSpPr>
          <p:nvPr/>
        </p:nvSpPr>
        <p:spPr>
          <a:xfrm>
            <a:off x="2838450" y="1581004"/>
            <a:ext cx="3467100" cy="1374457"/>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pPr>
            <a:r>
              <a:rPr lang="en-US" baseline="0" dirty="0" smtClean="0">
                <a:solidFill>
                  <a:schemeClr val="tx2"/>
                </a:solidFill>
              </a:rPr>
              <a:t>Questions?</a:t>
            </a:r>
            <a:endParaRPr lang="en-US" baseline="0" dirty="0">
              <a:solidFill>
                <a:schemeClr val="tx2"/>
              </a:solidFill>
            </a:endParaRPr>
          </a:p>
        </p:txBody>
      </p:sp>
      <p:sp>
        <p:nvSpPr>
          <p:cNvPr id="2" name="TextBox 1"/>
          <p:cNvSpPr txBox="1"/>
          <p:nvPr/>
        </p:nvSpPr>
        <p:spPr>
          <a:xfrm>
            <a:off x="339090" y="5436224"/>
            <a:ext cx="4724400" cy="523220"/>
          </a:xfrm>
          <a:prstGeom prst="rect">
            <a:avLst/>
          </a:prstGeom>
          <a:noFill/>
        </p:spPr>
        <p:txBody>
          <a:bodyPr wrap="square" rtlCol="0">
            <a:spAutoFit/>
          </a:bodyPr>
          <a:lstStyle/>
          <a:p>
            <a:r>
              <a:rPr lang="en-US" sz="2800" dirty="0" smtClean="0"/>
              <a:t>References: </a:t>
            </a:r>
            <a:r>
              <a:rPr lang="en-US" sz="2800" dirty="0"/>
              <a:t>http://tinyurl.com/NTRLgsa15</a:t>
            </a:r>
            <a:r>
              <a:rPr lang="en-US" sz="2800" baseline="0" dirty="0" smtClean="0"/>
              <a:t> </a:t>
            </a:r>
            <a:endParaRPr lang="en-US" sz="2000" dirty="0"/>
          </a:p>
        </p:txBody>
      </p:sp>
    </p:spTree>
    <p:extLst>
      <p:ext uri="{BB962C8B-B14F-4D97-AF65-F5344CB8AC3E}">
        <p14:creationId xmlns:p14="http://schemas.microsoft.com/office/powerpoint/2010/main" val="22736946"/>
      </p:ext>
    </p:extLst>
  </p:cSld>
  <p:clrMapOvr>
    <a:masterClrMapping/>
  </p:clrMapOvr>
  <p:transition>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990600"/>
          </a:xfrm>
        </p:spPr>
        <p:txBody>
          <a:bodyPr>
            <a:normAutofit/>
          </a:bodyPr>
          <a:lstStyle/>
          <a:p>
            <a:r>
              <a:rPr lang="en-US" sz="2800" dirty="0" smtClean="0">
                <a:solidFill>
                  <a:srgbClr val="298FC2"/>
                </a:solidFill>
              </a:rPr>
              <a:t>What is National Technical Reports Library (</a:t>
            </a:r>
            <a:r>
              <a:rPr lang="en-US" sz="2800" dirty="0">
                <a:solidFill>
                  <a:srgbClr val="298FC2"/>
                </a:solidFill>
              </a:rPr>
              <a:t>NTRL)?</a:t>
            </a:r>
            <a:r>
              <a:rPr lang="en-US" dirty="0"/>
              <a:t/>
            </a:r>
            <a:br>
              <a:rPr lang="en-US" dirty="0"/>
            </a:br>
            <a:r>
              <a:rPr lang="en-US" sz="2000" dirty="0" smtClean="0">
                <a:solidFill>
                  <a:srgbClr val="298FC2"/>
                </a:solidFill>
              </a:rPr>
              <a:t>http://ntrl.ntis.gov</a:t>
            </a:r>
            <a:endParaRPr lang="en-US" sz="3600" dirty="0">
              <a:solidFill>
                <a:srgbClr val="298FC2"/>
              </a:solidFill>
            </a:endParaRPr>
          </a:p>
        </p:txBody>
      </p:sp>
      <p:sp>
        <p:nvSpPr>
          <p:cNvPr id="3" name="Content Placeholder 2"/>
          <p:cNvSpPr>
            <a:spLocks noGrp="1"/>
          </p:cNvSpPr>
          <p:nvPr>
            <p:ph idx="1"/>
          </p:nvPr>
        </p:nvSpPr>
        <p:spPr>
          <a:xfrm>
            <a:off x="457200" y="2514600"/>
            <a:ext cx="8229600" cy="4029635"/>
          </a:xfrm>
        </p:spPr>
        <p:txBody>
          <a:bodyPr>
            <a:normAutofit/>
          </a:bodyPr>
          <a:lstStyle/>
          <a:p>
            <a:pPr marL="225425" indent="-225425">
              <a:buFont typeface="Arial" panose="020B0604020202020204" pitchFamily="34" charset="0"/>
              <a:buChar char="•"/>
              <a:tabLst>
                <a:tab pos="857250" algn="l"/>
              </a:tabLst>
            </a:pPr>
            <a:r>
              <a:rPr lang="en-US" sz="2200" dirty="0" smtClean="0">
                <a:effectLst/>
              </a:rPr>
              <a:t>Public access database of National Technical Information Service (NTIS) documents.</a:t>
            </a:r>
          </a:p>
          <a:p>
            <a:pPr marL="225425" indent="-225425">
              <a:tabLst>
                <a:tab pos="857250" algn="l"/>
              </a:tabLst>
            </a:pPr>
            <a:endParaRPr lang="en-US" sz="2200" dirty="0" smtClean="0">
              <a:effectLst/>
            </a:endParaRPr>
          </a:p>
          <a:p>
            <a:pPr marL="225425" indent="-225425">
              <a:buFont typeface="Arial" panose="020B0604020202020204" pitchFamily="34" charset="0"/>
              <a:buChar char="•"/>
              <a:tabLst>
                <a:tab pos="857250" algn="l"/>
              </a:tabLst>
            </a:pPr>
            <a:r>
              <a:rPr lang="en-US" sz="2200" dirty="0" smtClean="0">
                <a:effectLst/>
              </a:rPr>
              <a:t>Created to solve inconsistencies in the availability of many NTIS documents. </a:t>
            </a:r>
          </a:p>
          <a:p>
            <a:pPr marL="225425" indent="-225425">
              <a:buFont typeface="Arial" panose="020B0604020202020204" pitchFamily="34" charset="0"/>
              <a:buChar char="•"/>
              <a:tabLst>
                <a:tab pos="857250" algn="l"/>
              </a:tabLst>
            </a:pPr>
            <a:endParaRPr lang="en-US" sz="2200" dirty="0">
              <a:effectLst/>
            </a:endParaRPr>
          </a:p>
          <a:p>
            <a:pPr marL="225425" indent="-225425">
              <a:buFont typeface="Arial" panose="020B0604020202020204" pitchFamily="34" charset="0"/>
              <a:buChar char="•"/>
              <a:tabLst>
                <a:tab pos="857250" algn="l"/>
              </a:tabLst>
            </a:pPr>
            <a:r>
              <a:rPr lang="en-US" sz="2200" dirty="0" smtClean="0"/>
              <a:t>Currently contains 26% of NTIS collection.</a:t>
            </a:r>
            <a:endParaRPr lang="en-US" sz="2200" dirty="0" smtClean="0">
              <a:effectLst/>
            </a:endParaRPr>
          </a:p>
        </p:txBody>
      </p:sp>
      <p:sp>
        <p:nvSpPr>
          <p:cNvPr id="4" name="Title 4"/>
          <p:cNvSpPr txBox="1">
            <a:spLocks/>
          </p:cNvSpPr>
          <p:nvPr/>
        </p:nvSpPr>
        <p:spPr>
          <a:xfrm>
            <a:off x="2514600" y="-15239"/>
            <a:ext cx="6629400" cy="92964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altLang="en-US" sz="2000" baseline="0" smtClean="0">
                <a:ea typeface="ＭＳ Ｐゴシック" panose="020B0600070205080204" pitchFamily="34" charset="-128"/>
              </a:rPr>
              <a:t>National Technical Reports Library (NTRL)</a:t>
            </a:r>
            <a:br>
              <a:rPr lang="en-US" altLang="en-US" sz="2000" baseline="0" smtClean="0">
                <a:ea typeface="ＭＳ Ｐゴシック" panose="020B0600070205080204" pitchFamily="34" charset="-128"/>
              </a:rPr>
            </a:br>
            <a:r>
              <a:rPr lang="en-US" altLang="en-US" sz="2000" baseline="0" smtClean="0">
                <a:solidFill>
                  <a:schemeClr val="bg1">
                    <a:lumMod val="50000"/>
                  </a:schemeClr>
                </a:solidFill>
                <a:ea typeface="ＭＳ Ｐゴシック" panose="020B0600070205080204" pitchFamily="34" charset="-128"/>
              </a:rPr>
              <a:t>Not Just Another Database</a:t>
            </a:r>
            <a:endParaRPr lang="en-US" sz="2000" baseline="0" dirty="0">
              <a:solidFill>
                <a:schemeClr val="bg1">
                  <a:lumMod val="50000"/>
                </a:schemeClr>
              </a:solidFill>
            </a:endParaRPr>
          </a:p>
        </p:txBody>
      </p:sp>
    </p:spTree>
    <p:extLst>
      <p:ext uri="{BB962C8B-B14F-4D97-AF65-F5344CB8AC3E}">
        <p14:creationId xmlns:p14="http://schemas.microsoft.com/office/powerpoint/2010/main" val="4002301101"/>
      </p:ext>
    </p:extLst>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anim calcmode="lin" valueType="num">
                                      <p:cBhvr>
                                        <p:cTn id="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500"/>
                                        <p:tgtEl>
                                          <p:spTgt spid="3">
                                            <p:txEl>
                                              <p:pRg st="4" end="4"/>
                                            </p:txEl>
                                          </p:spTgt>
                                        </p:tgtEl>
                                      </p:cBhvr>
                                    </p:animEffect>
                                    <p:anim calcmode="lin" valueType="num">
                                      <p:cBhvr>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199" y="1066800"/>
            <a:ext cx="8915401" cy="1143000"/>
          </a:xfrm>
        </p:spPr>
        <p:txBody>
          <a:bodyPr>
            <a:normAutofit/>
          </a:bodyPr>
          <a:lstStyle/>
          <a:p>
            <a:r>
              <a:rPr lang="en-US" sz="2800" dirty="0" smtClean="0">
                <a:solidFill>
                  <a:srgbClr val="298FC2"/>
                </a:solidFill>
              </a:rPr>
              <a:t>What is National Technical Information Service (NTIS)?</a:t>
            </a:r>
            <a:br>
              <a:rPr lang="en-US" sz="2800" dirty="0" smtClean="0">
                <a:solidFill>
                  <a:srgbClr val="298FC2"/>
                </a:solidFill>
              </a:rPr>
            </a:br>
            <a:r>
              <a:rPr lang="en-US" sz="2000" dirty="0" smtClean="0">
                <a:solidFill>
                  <a:srgbClr val="298FC2"/>
                </a:solidFill>
              </a:rPr>
              <a:t>www.ntis.gov</a:t>
            </a:r>
            <a:endParaRPr lang="en-US" sz="2800" dirty="0">
              <a:solidFill>
                <a:srgbClr val="298FC2"/>
              </a:solidFill>
            </a:endParaRPr>
          </a:p>
        </p:txBody>
      </p:sp>
      <p:sp>
        <p:nvSpPr>
          <p:cNvPr id="6" name="Content Placeholder 5"/>
          <p:cNvSpPr>
            <a:spLocks noGrp="1"/>
          </p:cNvSpPr>
          <p:nvPr>
            <p:ph idx="1"/>
          </p:nvPr>
        </p:nvSpPr>
        <p:spPr>
          <a:xfrm>
            <a:off x="457200" y="2514600"/>
            <a:ext cx="8229600" cy="4419600"/>
          </a:xfrm>
        </p:spPr>
        <p:txBody>
          <a:bodyPr>
            <a:normAutofit lnSpcReduction="10000"/>
          </a:bodyPr>
          <a:lstStyle/>
          <a:p>
            <a:pPr marL="233363" indent="-233363">
              <a:buFont typeface="Arial" panose="020B0604020202020204" pitchFamily="34" charset="0"/>
              <a:buChar char="•"/>
            </a:pPr>
            <a:r>
              <a:rPr lang="en-US" sz="2400" dirty="0" smtClean="0"/>
              <a:t>Central resource for U.S. government funded scientific, technical, and engineering related information.</a:t>
            </a:r>
          </a:p>
          <a:p>
            <a:pPr marL="233363" indent="-233363">
              <a:lnSpc>
                <a:spcPct val="170000"/>
              </a:lnSpc>
              <a:buFont typeface="Arial" panose="020B0604020202020204" pitchFamily="34" charset="0"/>
              <a:buChar char="•"/>
            </a:pPr>
            <a:r>
              <a:rPr lang="en-US" sz="2400" dirty="0" smtClean="0"/>
              <a:t>Permanent clearinghouse as detailed in 15 U.S.C. 1151-1157.</a:t>
            </a:r>
          </a:p>
          <a:p>
            <a:pPr marL="633413" lvl="1" indent="-233363">
              <a:lnSpc>
                <a:spcPct val="170000"/>
              </a:lnSpc>
              <a:buFont typeface="Arial" panose="020B0604020202020204" pitchFamily="34" charset="0"/>
              <a:buChar char="•"/>
            </a:pPr>
            <a:r>
              <a:rPr lang="en-US" sz="2000" dirty="0" smtClean="0"/>
              <a:t>Covers US government agencies including: USGS, Bureau of Mines, NOAA, DOE, EPA etc.</a:t>
            </a:r>
          </a:p>
          <a:p>
            <a:pPr marL="233363" indent="-233363">
              <a:lnSpc>
                <a:spcPct val="170000"/>
              </a:lnSpc>
              <a:buFont typeface="Arial" panose="020B0604020202020204" pitchFamily="34" charset="0"/>
              <a:buChar char="•"/>
            </a:pPr>
            <a:r>
              <a:rPr lang="en-US" sz="2400" dirty="0" smtClean="0"/>
              <a:t>Contains citations to 3 million publications.</a:t>
            </a:r>
          </a:p>
          <a:p>
            <a:pPr marL="457200" lvl="1" indent="-231775">
              <a:lnSpc>
                <a:spcPct val="170000"/>
              </a:lnSpc>
              <a:buFont typeface="Arial" panose="020B0604020202020204" pitchFamily="34" charset="0"/>
              <a:buChar char="•"/>
            </a:pPr>
            <a:r>
              <a:rPr lang="en-US" sz="2000" dirty="0" smtClean="0"/>
              <a:t>20% from geosciences or related disciplines</a:t>
            </a:r>
          </a:p>
        </p:txBody>
      </p:sp>
      <p:sp>
        <p:nvSpPr>
          <p:cNvPr id="4" name="Title 4"/>
          <p:cNvSpPr txBox="1">
            <a:spLocks/>
          </p:cNvSpPr>
          <p:nvPr/>
        </p:nvSpPr>
        <p:spPr>
          <a:xfrm>
            <a:off x="2514600" y="-15239"/>
            <a:ext cx="6629400" cy="92964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altLang="en-US" sz="2000" baseline="0" smtClean="0">
                <a:ea typeface="ＭＳ Ｐゴシック" panose="020B0600070205080204" pitchFamily="34" charset="-128"/>
              </a:rPr>
              <a:t>National Technical Reports Library (NTRL)</a:t>
            </a:r>
            <a:br>
              <a:rPr lang="en-US" altLang="en-US" sz="2000" baseline="0" smtClean="0">
                <a:ea typeface="ＭＳ Ｐゴシック" panose="020B0600070205080204" pitchFamily="34" charset="-128"/>
              </a:rPr>
            </a:br>
            <a:r>
              <a:rPr lang="en-US" altLang="en-US" sz="2000" baseline="0" smtClean="0">
                <a:solidFill>
                  <a:schemeClr val="bg1">
                    <a:lumMod val="50000"/>
                  </a:schemeClr>
                </a:solidFill>
                <a:ea typeface="ＭＳ Ｐゴシック" panose="020B0600070205080204" pitchFamily="34" charset="-128"/>
              </a:rPr>
              <a:t>Not Just Another Database</a:t>
            </a:r>
            <a:endParaRPr lang="en-US" sz="2000" baseline="0" dirty="0">
              <a:solidFill>
                <a:schemeClr val="bg1">
                  <a:lumMod val="50000"/>
                </a:schemeClr>
              </a:solidFill>
            </a:endParaRPr>
          </a:p>
        </p:txBody>
      </p:sp>
    </p:spTree>
    <p:extLst>
      <p:ext uri="{BB962C8B-B14F-4D97-AF65-F5344CB8AC3E}">
        <p14:creationId xmlns:p14="http://schemas.microsoft.com/office/powerpoint/2010/main" val="481075842"/>
      </p:ext>
    </p:extLst>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Effect transition="in" filter="fade">
                                      <p:cBhvr>
                                        <p:cTn id="14" dur="1000"/>
                                        <p:tgtEl>
                                          <p:spTgt spid="6">
                                            <p:txEl>
                                              <p:pRg st="1" end="1"/>
                                            </p:txEl>
                                          </p:spTgt>
                                        </p:tgtEl>
                                      </p:cBhvr>
                                    </p:animEffect>
                                    <p:anim calcmode="lin" valueType="num">
                                      <p:cBhvr>
                                        <p:cTn id="15"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Effect transition="in" filter="fade">
                                      <p:cBhvr>
                                        <p:cTn id="19" dur="1000"/>
                                        <p:tgtEl>
                                          <p:spTgt spid="6">
                                            <p:txEl>
                                              <p:pRg st="2" end="2"/>
                                            </p:txEl>
                                          </p:spTgt>
                                        </p:tgtEl>
                                      </p:cBhvr>
                                    </p:animEffect>
                                    <p:anim calcmode="lin" valueType="num">
                                      <p:cBhvr>
                                        <p:cTn id="20"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6">
                                            <p:txEl>
                                              <p:pRg st="3" end="3"/>
                                            </p:txEl>
                                          </p:spTgt>
                                        </p:tgtEl>
                                        <p:attrNameLst>
                                          <p:attrName>style.visibility</p:attrName>
                                        </p:attrNameLst>
                                      </p:cBhvr>
                                      <p:to>
                                        <p:strVal val="visible"/>
                                      </p:to>
                                    </p:set>
                                    <p:animEffect transition="in" filter="fade">
                                      <p:cBhvr>
                                        <p:cTn id="26" dur="1000"/>
                                        <p:tgtEl>
                                          <p:spTgt spid="6">
                                            <p:txEl>
                                              <p:pRg st="3" end="3"/>
                                            </p:txEl>
                                          </p:spTgt>
                                        </p:tgtEl>
                                      </p:cBhvr>
                                    </p:animEffect>
                                    <p:anim calcmode="lin" valueType="num">
                                      <p:cBhvr>
                                        <p:cTn id="27"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6">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Effect transition="in" filter="fade">
                                      <p:cBhvr>
                                        <p:cTn id="31" dur="1000"/>
                                        <p:tgtEl>
                                          <p:spTgt spid="6">
                                            <p:txEl>
                                              <p:pRg st="4" end="4"/>
                                            </p:txEl>
                                          </p:spTgt>
                                        </p:tgtEl>
                                      </p:cBhvr>
                                    </p:animEffect>
                                    <p:anim calcmode="lin" valueType="num">
                                      <p:cBhvr>
                                        <p:cTn id="32"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5482" y="1098448"/>
            <a:ext cx="8229600" cy="1143000"/>
          </a:xfrm>
        </p:spPr>
        <p:txBody>
          <a:bodyPr>
            <a:normAutofit/>
          </a:bodyPr>
          <a:lstStyle/>
          <a:p>
            <a:r>
              <a:rPr lang="en-US" sz="2800" dirty="0" smtClean="0">
                <a:solidFill>
                  <a:srgbClr val="298FC2"/>
                </a:solidFill>
              </a:rPr>
              <a:t>Available via Abstracting &amp; Indexing Services</a:t>
            </a:r>
            <a:endParaRPr lang="en-US" sz="2800" dirty="0">
              <a:solidFill>
                <a:srgbClr val="298FC2"/>
              </a:solidFill>
            </a:endParaRPr>
          </a:p>
        </p:txBody>
      </p:sp>
      <p:sp>
        <p:nvSpPr>
          <p:cNvPr id="3" name="Content Placeholder 2"/>
          <p:cNvSpPr>
            <a:spLocks noGrp="1"/>
          </p:cNvSpPr>
          <p:nvPr>
            <p:ph idx="1"/>
          </p:nvPr>
        </p:nvSpPr>
        <p:spPr>
          <a:xfrm>
            <a:off x="385482" y="2241448"/>
            <a:ext cx="8229600" cy="4594001"/>
          </a:xfrm>
        </p:spPr>
        <p:txBody>
          <a:bodyPr>
            <a:normAutofit fontScale="92500"/>
          </a:bodyPr>
          <a:lstStyle/>
          <a:p>
            <a:pPr marL="233363" indent="-233363">
              <a:lnSpc>
                <a:spcPct val="150000"/>
              </a:lnSpc>
              <a:buFont typeface="Arial" panose="020B0604020202020204" pitchFamily="34" charset="0"/>
              <a:buChar char="•"/>
            </a:pPr>
            <a:r>
              <a:rPr lang="en-US" sz="2400" dirty="0" smtClean="0"/>
              <a:t>www.NTIS.gov</a:t>
            </a:r>
          </a:p>
          <a:p>
            <a:pPr marL="233363" indent="-233363">
              <a:lnSpc>
                <a:spcPct val="150000"/>
              </a:lnSpc>
              <a:buFont typeface="Arial" panose="020B0604020202020204" pitchFamily="34" charset="0"/>
              <a:buChar char="•"/>
            </a:pPr>
            <a:r>
              <a:rPr lang="en-US" sz="2400" dirty="0" smtClean="0"/>
              <a:t>Cambridge Scientific Abstracts</a:t>
            </a:r>
          </a:p>
          <a:p>
            <a:pPr marL="233363" indent="-233363">
              <a:lnSpc>
                <a:spcPct val="150000"/>
              </a:lnSpc>
              <a:buFont typeface="Arial" panose="020B0604020202020204" pitchFamily="34" charset="0"/>
              <a:buChar char="•"/>
            </a:pPr>
            <a:r>
              <a:rPr lang="en-US" sz="2400" dirty="0" smtClean="0"/>
              <a:t>Chemical Abstracts</a:t>
            </a:r>
          </a:p>
          <a:p>
            <a:pPr marL="233363" indent="-233363">
              <a:lnSpc>
                <a:spcPct val="150000"/>
              </a:lnSpc>
              <a:buFont typeface="Arial" panose="020B0604020202020204" pitchFamily="34" charset="0"/>
              <a:buChar char="•"/>
            </a:pPr>
            <a:r>
              <a:rPr lang="en-US" sz="2400" dirty="0" smtClean="0"/>
              <a:t>EBSCO Publishing</a:t>
            </a:r>
          </a:p>
          <a:p>
            <a:pPr marL="233363" indent="-233363">
              <a:lnSpc>
                <a:spcPct val="150000"/>
              </a:lnSpc>
              <a:buFont typeface="Arial" panose="020B0604020202020204" pitchFamily="34" charset="0"/>
              <a:buChar char="•"/>
            </a:pPr>
            <a:r>
              <a:rPr lang="en-US" sz="2400" dirty="0" smtClean="0"/>
              <a:t>Engineering Village</a:t>
            </a:r>
          </a:p>
          <a:p>
            <a:pPr marL="233363" indent="-233363">
              <a:lnSpc>
                <a:spcPct val="150000"/>
              </a:lnSpc>
              <a:buFont typeface="Arial" panose="020B0604020202020204" pitchFamily="34" charset="0"/>
              <a:buChar char="•"/>
            </a:pPr>
            <a:r>
              <a:rPr lang="en-US" sz="2400" dirty="0" smtClean="0"/>
              <a:t>Ovid Technologies</a:t>
            </a:r>
          </a:p>
          <a:p>
            <a:pPr marL="233363" indent="-233363">
              <a:lnSpc>
                <a:spcPct val="150000"/>
              </a:lnSpc>
              <a:buFont typeface="Arial" panose="020B0604020202020204" pitchFamily="34" charset="0"/>
              <a:buChar char="•"/>
            </a:pPr>
            <a:r>
              <a:rPr lang="en-US" sz="2400" dirty="0" smtClean="0"/>
              <a:t>ProQuest </a:t>
            </a:r>
          </a:p>
          <a:p>
            <a:pPr marL="233363" indent="-233363">
              <a:lnSpc>
                <a:spcPct val="150000"/>
              </a:lnSpc>
              <a:buFont typeface="Arial" panose="020B0604020202020204" pitchFamily="34" charset="0"/>
              <a:buChar char="•"/>
            </a:pPr>
            <a:r>
              <a:rPr lang="en-US" sz="2400" dirty="0" smtClean="0"/>
              <a:t>STN International</a:t>
            </a:r>
          </a:p>
          <a:p>
            <a:pPr marL="457200" indent="-457200">
              <a:buFont typeface="Arial" panose="020B0604020202020204" pitchFamily="34" charset="0"/>
              <a:buChar char="•"/>
            </a:pPr>
            <a:endParaRPr lang="en-US" sz="3200" dirty="0"/>
          </a:p>
        </p:txBody>
      </p:sp>
      <p:pic>
        <p:nvPicPr>
          <p:cNvPr id="1026" name="Picture 2" descr="https://nlc.nebraska.gov/discounts/images/csacircle.gif"/>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25590" y="2241448"/>
            <a:ext cx="914400" cy="9144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https://www.cas.org/images/cas/Logo.gif"/>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41208" y="2938417"/>
            <a:ext cx="914400" cy="914400"/>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http://www.thedigitalshift.com/wp-content/uploads/2014/06/140620_EDS.jpg"/>
          <p:cNvPicPr>
            <a:picLocks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527382" y="2938417"/>
            <a:ext cx="914400" cy="914400"/>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https://pbs.twimg.com/profile_images/2425037787/ot1akx6nuqrkkna8nbbi_400x400.png"/>
          <p:cNvPicPr>
            <a:picLocks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324600" y="3886200"/>
            <a:ext cx="914400" cy="914400"/>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https://groups.oist.jp/sites/default/files/imce/u787/ovid.jpg"/>
          <p:cNvPicPr>
            <a:picLocks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833291" y="4323543"/>
            <a:ext cx="914400" cy="914400"/>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https://library.pepperdine.edu/images/digital-initiatives/ProQuest-logo.png"/>
          <p:cNvPicPr>
            <a:picLocks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560039" y="4323543"/>
            <a:ext cx="914400" cy="914400"/>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https://www.cas.org/Image%20Library/Product%20Logos/stn_logo_web.jpg"/>
          <p:cNvPicPr>
            <a:picLocks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324600" y="5530953"/>
            <a:ext cx="914400" cy="914400"/>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4"/>
          <p:cNvSpPr txBox="1">
            <a:spLocks/>
          </p:cNvSpPr>
          <p:nvPr/>
        </p:nvSpPr>
        <p:spPr>
          <a:xfrm>
            <a:off x="2514600" y="-15239"/>
            <a:ext cx="6629400" cy="92964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altLang="en-US" sz="2000" baseline="0" smtClean="0">
                <a:ea typeface="ＭＳ Ｐゴシック" panose="020B0600070205080204" pitchFamily="34" charset="-128"/>
              </a:rPr>
              <a:t>National Technical Reports Library (NTRL)</a:t>
            </a:r>
            <a:br>
              <a:rPr lang="en-US" altLang="en-US" sz="2000" baseline="0" smtClean="0">
                <a:ea typeface="ＭＳ Ｐゴシック" panose="020B0600070205080204" pitchFamily="34" charset="-128"/>
              </a:rPr>
            </a:br>
            <a:r>
              <a:rPr lang="en-US" altLang="en-US" sz="2000" baseline="0" smtClean="0">
                <a:solidFill>
                  <a:schemeClr val="bg1">
                    <a:lumMod val="50000"/>
                  </a:schemeClr>
                </a:solidFill>
                <a:ea typeface="ＭＳ Ｐゴシック" panose="020B0600070205080204" pitchFamily="34" charset="-128"/>
              </a:rPr>
              <a:t>Not Just Another Database</a:t>
            </a:r>
            <a:endParaRPr lang="en-US" sz="2000" baseline="0" dirty="0">
              <a:solidFill>
                <a:schemeClr val="bg1">
                  <a:lumMod val="50000"/>
                </a:schemeClr>
              </a:solidFill>
            </a:endParaRPr>
          </a:p>
        </p:txBody>
      </p:sp>
    </p:spTree>
    <p:extLst>
      <p:ext uri="{BB962C8B-B14F-4D97-AF65-F5344CB8AC3E}">
        <p14:creationId xmlns:p14="http://schemas.microsoft.com/office/powerpoint/2010/main" val="1039526610"/>
      </p:ext>
    </p:extLst>
  </p:cSld>
  <p:clrMapOvr>
    <a:masterClrMapping/>
  </p:clrMapOvr>
  <p:transition>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p:spPr>
        <p:txBody>
          <a:bodyPr>
            <a:noAutofit/>
          </a:bodyPr>
          <a:lstStyle/>
          <a:p>
            <a:r>
              <a:rPr lang="en-US" sz="3600" dirty="0" smtClean="0">
                <a:solidFill>
                  <a:srgbClr val="298FC2"/>
                </a:solidFill>
              </a:rPr>
              <a:t>Limitations of NTIS Database Platforms</a:t>
            </a:r>
            <a:endParaRPr lang="en-US" sz="3600" dirty="0">
              <a:solidFill>
                <a:srgbClr val="298FC2"/>
              </a:solidFill>
            </a:endParaRPr>
          </a:p>
        </p:txBody>
      </p:sp>
      <p:sp>
        <p:nvSpPr>
          <p:cNvPr id="3" name="Content Placeholder 2"/>
          <p:cNvSpPr>
            <a:spLocks noGrp="1"/>
          </p:cNvSpPr>
          <p:nvPr>
            <p:ph idx="1"/>
          </p:nvPr>
        </p:nvSpPr>
        <p:spPr>
          <a:xfrm>
            <a:off x="457200" y="2514600"/>
            <a:ext cx="8229600" cy="4014564"/>
          </a:xfrm>
        </p:spPr>
        <p:txBody>
          <a:bodyPr/>
          <a:lstStyle/>
          <a:p>
            <a:pPr marL="233363" indent="-233363">
              <a:lnSpc>
                <a:spcPct val="150000"/>
              </a:lnSpc>
              <a:buFont typeface="Arial" panose="020B0604020202020204" pitchFamily="34" charset="0"/>
              <a:buChar char="•"/>
            </a:pPr>
            <a:r>
              <a:rPr lang="en-US" sz="2400" dirty="0" smtClean="0"/>
              <a:t>Covers materials from 1964-present</a:t>
            </a:r>
          </a:p>
          <a:p>
            <a:pPr marL="233363" indent="-233363">
              <a:lnSpc>
                <a:spcPct val="150000"/>
              </a:lnSpc>
              <a:buFont typeface="Arial" panose="020B0604020202020204" pitchFamily="34" charset="0"/>
              <a:buChar char="•"/>
            </a:pPr>
            <a:r>
              <a:rPr lang="en-US" sz="2400" dirty="0" smtClean="0"/>
              <a:t>Requires precision search strings</a:t>
            </a:r>
          </a:p>
          <a:p>
            <a:pPr marL="633413" lvl="1" indent="-233363">
              <a:lnSpc>
                <a:spcPct val="150000"/>
              </a:lnSpc>
              <a:buFont typeface="Arial" panose="020B0604020202020204" pitchFamily="34" charset="0"/>
              <a:buChar char="•"/>
            </a:pPr>
            <a:r>
              <a:rPr lang="en-US" sz="2000" dirty="0" smtClean="0"/>
              <a:t>Punctuation important</a:t>
            </a:r>
          </a:p>
          <a:p>
            <a:pPr marL="233363" indent="-233363">
              <a:lnSpc>
                <a:spcPct val="150000"/>
              </a:lnSpc>
              <a:buFont typeface="Arial" panose="020B0604020202020204" pitchFamily="34" charset="0"/>
              <a:buChar char="•"/>
            </a:pPr>
            <a:r>
              <a:rPr lang="en-US" sz="2400" dirty="0" smtClean="0"/>
              <a:t>Results sorted by date</a:t>
            </a:r>
          </a:p>
          <a:p>
            <a:pPr marL="233363" indent="-233363">
              <a:lnSpc>
                <a:spcPct val="150000"/>
              </a:lnSpc>
              <a:buFont typeface="Arial" panose="020B0604020202020204" pitchFamily="34" charset="0"/>
              <a:buChar char="•"/>
            </a:pPr>
            <a:r>
              <a:rPr lang="en-US" sz="2400" dirty="0" smtClean="0"/>
              <a:t>Many lack full-text</a:t>
            </a:r>
          </a:p>
          <a:p>
            <a:pPr marL="633413" lvl="1" indent="-233363">
              <a:lnSpc>
                <a:spcPct val="150000"/>
              </a:lnSpc>
              <a:buFont typeface="Arial" panose="020B0604020202020204" pitchFamily="34" charset="0"/>
              <a:buChar char="•"/>
            </a:pPr>
            <a:r>
              <a:rPr lang="en-US" sz="2000" dirty="0" smtClean="0"/>
              <a:t>No integration with library discovery services</a:t>
            </a:r>
          </a:p>
          <a:p>
            <a:pPr lvl="1">
              <a:buFont typeface="Arial" panose="020B0604020202020204" pitchFamily="34" charset="0"/>
              <a:buChar char="•"/>
            </a:pPr>
            <a:endParaRPr lang="en-US" dirty="0"/>
          </a:p>
        </p:txBody>
      </p:sp>
      <p:sp>
        <p:nvSpPr>
          <p:cNvPr id="4" name="Title 4"/>
          <p:cNvSpPr txBox="1">
            <a:spLocks/>
          </p:cNvSpPr>
          <p:nvPr/>
        </p:nvSpPr>
        <p:spPr>
          <a:xfrm>
            <a:off x="2514600" y="-15239"/>
            <a:ext cx="6629400" cy="92964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altLang="en-US" sz="2000" baseline="0" smtClean="0">
                <a:ea typeface="ＭＳ Ｐゴシック" panose="020B0600070205080204" pitchFamily="34" charset="-128"/>
              </a:rPr>
              <a:t>National Technical Reports Library (NTRL)</a:t>
            </a:r>
            <a:br>
              <a:rPr lang="en-US" altLang="en-US" sz="2000" baseline="0" smtClean="0">
                <a:ea typeface="ＭＳ Ｐゴシック" panose="020B0600070205080204" pitchFamily="34" charset="-128"/>
              </a:rPr>
            </a:br>
            <a:r>
              <a:rPr lang="en-US" altLang="en-US" sz="2000" baseline="0" smtClean="0">
                <a:solidFill>
                  <a:schemeClr val="bg1">
                    <a:lumMod val="50000"/>
                  </a:schemeClr>
                </a:solidFill>
                <a:ea typeface="ＭＳ Ｐゴシック" panose="020B0600070205080204" pitchFamily="34" charset="-128"/>
              </a:rPr>
              <a:t>Not Just Another Database</a:t>
            </a:r>
            <a:endParaRPr lang="en-US" sz="2000" baseline="0" dirty="0">
              <a:solidFill>
                <a:schemeClr val="bg1">
                  <a:lumMod val="50000"/>
                </a:schemeClr>
              </a:solidFill>
            </a:endParaRPr>
          </a:p>
        </p:txBody>
      </p:sp>
    </p:spTree>
    <p:extLst>
      <p:ext uri="{BB962C8B-B14F-4D97-AF65-F5344CB8AC3E}">
        <p14:creationId xmlns:p14="http://schemas.microsoft.com/office/powerpoint/2010/main" val="830279486"/>
      </p:ext>
    </p:extLst>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1" presetID="42" presetClass="entr" presetSubtype="0" fill="hold"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1000"/>
                                        <p:tgtEl>
                                          <p:spTgt spid="3">
                                            <p:txEl>
                                              <p:pRg st="5" end="5"/>
                                            </p:txEl>
                                          </p:spTgt>
                                        </p:tgtEl>
                                      </p:cBhvr>
                                    </p:animEffect>
                                    <p:anim calcmode="lin" valueType="num">
                                      <p:cBhvr>
                                        <p:cTn id="3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229600" cy="1143000"/>
          </a:xfrm>
        </p:spPr>
        <p:txBody>
          <a:bodyPr>
            <a:noAutofit/>
          </a:bodyPr>
          <a:lstStyle/>
          <a:p>
            <a:r>
              <a:rPr lang="en-US" sz="3200" dirty="0" smtClean="0">
                <a:solidFill>
                  <a:srgbClr val="298FC2"/>
                </a:solidFill>
              </a:rPr>
              <a:t>National Technical Reports Library (NTRL)</a:t>
            </a:r>
            <a:br>
              <a:rPr lang="en-US" sz="3200" dirty="0" smtClean="0">
                <a:solidFill>
                  <a:srgbClr val="298FC2"/>
                </a:solidFill>
              </a:rPr>
            </a:br>
            <a:r>
              <a:rPr lang="en-US" sz="3200" dirty="0" smtClean="0">
                <a:solidFill>
                  <a:srgbClr val="298FC2"/>
                </a:solidFill>
              </a:rPr>
              <a:t> Access Types</a:t>
            </a:r>
            <a:endParaRPr lang="en-US" sz="3200" dirty="0">
              <a:solidFill>
                <a:srgbClr val="298FC2"/>
              </a:solidFill>
            </a:endParaRPr>
          </a:p>
        </p:txBody>
      </p:sp>
      <p:pic>
        <p:nvPicPr>
          <p:cNvPr id="6" name="Content Placeholder 5"/>
          <p:cNvPicPr>
            <a:picLocks noGrp="1" noChangeAspect="1"/>
          </p:cNvPicPr>
          <p:nvPr>
            <p:ph idx="1"/>
          </p:nvPr>
        </p:nvPicPr>
        <p:blipFill>
          <a:blip r:embed="rId3" cstate="print"/>
          <a:stretch>
            <a:fillRect/>
          </a:stretch>
        </p:blipFill>
        <p:spPr>
          <a:xfrm>
            <a:off x="762000" y="2353235"/>
            <a:ext cx="7467600" cy="4441825"/>
          </a:xfrm>
          <a:prstGeom prst="rect">
            <a:avLst/>
          </a:prstGeom>
        </p:spPr>
      </p:pic>
      <p:sp>
        <p:nvSpPr>
          <p:cNvPr id="4" name="Title 4"/>
          <p:cNvSpPr txBox="1">
            <a:spLocks/>
          </p:cNvSpPr>
          <p:nvPr/>
        </p:nvSpPr>
        <p:spPr>
          <a:xfrm>
            <a:off x="2514600" y="-15239"/>
            <a:ext cx="6629400" cy="92964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altLang="en-US" sz="2000" baseline="0" smtClean="0">
                <a:ea typeface="ＭＳ Ｐゴシック" panose="020B0600070205080204" pitchFamily="34" charset="-128"/>
              </a:rPr>
              <a:t>National Technical Reports Library (NTRL)</a:t>
            </a:r>
            <a:br>
              <a:rPr lang="en-US" altLang="en-US" sz="2000" baseline="0" smtClean="0">
                <a:ea typeface="ＭＳ Ｐゴシック" panose="020B0600070205080204" pitchFamily="34" charset="-128"/>
              </a:rPr>
            </a:br>
            <a:r>
              <a:rPr lang="en-US" altLang="en-US" sz="2000" baseline="0" smtClean="0">
                <a:solidFill>
                  <a:schemeClr val="bg1">
                    <a:lumMod val="50000"/>
                  </a:schemeClr>
                </a:solidFill>
                <a:ea typeface="ＭＳ Ｐゴシック" panose="020B0600070205080204" pitchFamily="34" charset="-128"/>
              </a:rPr>
              <a:t>Not Just Another Database</a:t>
            </a:r>
            <a:endParaRPr lang="en-US" sz="2000" baseline="0" dirty="0">
              <a:solidFill>
                <a:schemeClr val="bg1">
                  <a:lumMod val="50000"/>
                </a:schemeClr>
              </a:solidFill>
            </a:endParaRPr>
          </a:p>
        </p:txBody>
      </p:sp>
    </p:spTree>
    <p:extLst>
      <p:ext uri="{BB962C8B-B14F-4D97-AF65-F5344CB8AC3E}">
        <p14:creationId xmlns:p14="http://schemas.microsoft.com/office/powerpoint/2010/main" val="455557496"/>
      </p:ext>
    </p:extLst>
  </p:cSld>
  <p:clrMapOvr>
    <a:masterClrMapping/>
  </p:clrMapOvr>
  <p:transition>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8576" y="1143000"/>
            <a:ext cx="8229600" cy="1143000"/>
          </a:xfrm>
        </p:spPr>
        <p:txBody>
          <a:bodyPr>
            <a:normAutofit/>
          </a:bodyPr>
          <a:lstStyle/>
          <a:p>
            <a:r>
              <a:rPr lang="en-US" dirty="0" smtClean="0">
                <a:solidFill>
                  <a:srgbClr val="298FC2"/>
                </a:solidFill>
              </a:rPr>
              <a:t>NTRL Search Features</a:t>
            </a:r>
            <a:endParaRPr lang="en-US" dirty="0">
              <a:solidFill>
                <a:srgbClr val="298FC2"/>
              </a:solidFill>
            </a:endParaRPr>
          </a:p>
        </p:txBody>
      </p:sp>
      <p:sp>
        <p:nvSpPr>
          <p:cNvPr id="3" name="Content Placeholder 2"/>
          <p:cNvSpPr>
            <a:spLocks noGrp="1"/>
          </p:cNvSpPr>
          <p:nvPr>
            <p:ph idx="1"/>
          </p:nvPr>
        </p:nvSpPr>
        <p:spPr>
          <a:xfrm>
            <a:off x="488576" y="2514600"/>
            <a:ext cx="8229600" cy="4014564"/>
          </a:xfrm>
        </p:spPr>
        <p:txBody>
          <a:bodyPr>
            <a:normAutofit/>
          </a:bodyPr>
          <a:lstStyle/>
          <a:p>
            <a:pPr marL="225425" indent="-225425">
              <a:lnSpc>
                <a:spcPct val="150000"/>
              </a:lnSpc>
            </a:pPr>
            <a:r>
              <a:rPr lang="en-US" sz="2400" dirty="0"/>
              <a:t>Quick and Advanced searches</a:t>
            </a:r>
          </a:p>
          <a:p>
            <a:pPr marL="225425" indent="-225425">
              <a:lnSpc>
                <a:spcPct val="150000"/>
              </a:lnSpc>
            </a:pPr>
            <a:r>
              <a:rPr lang="en-US" sz="2400" dirty="0" smtClean="0"/>
              <a:t>Accession and report number punctuation is extraneous</a:t>
            </a:r>
          </a:p>
          <a:p>
            <a:pPr marL="463550" lvl="1" indent="-238125">
              <a:lnSpc>
                <a:spcPct val="150000"/>
              </a:lnSpc>
              <a:buFont typeface="Arial" panose="020B0604020202020204" pitchFamily="34" charset="0"/>
              <a:buChar char="•"/>
            </a:pPr>
            <a:r>
              <a:rPr lang="en-US" sz="2000" dirty="0" smtClean="0"/>
              <a:t>Example: EPA/600/J-94/280 = EPA600J94280 </a:t>
            </a:r>
          </a:p>
          <a:p>
            <a:pPr marL="225425" indent="-225425">
              <a:lnSpc>
                <a:spcPct val="150000"/>
              </a:lnSpc>
            </a:pPr>
            <a:r>
              <a:rPr lang="en-US" sz="2400" dirty="0" smtClean="0"/>
              <a:t>Automatic </a:t>
            </a:r>
            <a:r>
              <a:rPr lang="en-US" sz="2400" dirty="0"/>
              <a:t>stemming and </a:t>
            </a:r>
            <a:r>
              <a:rPr lang="en-US" sz="2400" dirty="0" smtClean="0"/>
              <a:t>AND-</a:t>
            </a:r>
            <a:r>
              <a:rPr lang="en-US" sz="2400" dirty="0" err="1" smtClean="0"/>
              <a:t>ing</a:t>
            </a:r>
            <a:r>
              <a:rPr lang="en-US" sz="2400" dirty="0" smtClean="0"/>
              <a:t> of terms</a:t>
            </a:r>
            <a:endParaRPr lang="en-US" sz="2400" dirty="0"/>
          </a:p>
          <a:p>
            <a:pPr marL="225425" indent="-225425">
              <a:lnSpc>
                <a:spcPct val="150000"/>
              </a:lnSpc>
            </a:pPr>
            <a:endParaRPr lang="en-US" dirty="0" smtClean="0"/>
          </a:p>
          <a:p>
            <a:endParaRPr lang="en-US" dirty="0" smtClean="0"/>
          </a:p>
          <a:p>
            <a:endParaRPr lang="en-US" dirty="0" smtClean="0"/>
          </a:p>
        </p:txBody>
      </p:sp>
      <p:sp>
        <p:nvSpPr>
          <p:cNvPr id="4" name="Title 4"/>
          <p:cNvSpPr txBox="1">
            <a:spLocks/>
          </p:cNvSpPr>
          <p:nvPr/>
        </p:nvSpPr>
        <p:spPr>
          <a:xfrm>
            <a:off x="2514600" y="-15239"/>
            <a:ext cx="6629400" cy="92964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altLang="en-US" sz="2000" baseline="0" smtClean="0">
                <a:ea typeface="ＭＳ Ｐゴシック" panose="020B0600070205080204" pitchFamily="34" charset="-128"/>
              </a:rPr>
              <a:t>National Technical Reports Library (NTRL)</a:t>
            </a:r>
            <a:br>
              <a:rPr lang="en-US" altLang="en-US" sz="2000" baseline="0" smtClean="0">
                <a:ea typeface="ＭＳ Ｐゴシック" panose="020B0600070205080204" pitchFamily="34" charset="-128"/>
              </a:rPr>
            </a:br>
            <a:r>
              <a:rPr lang="en-US" altLang="en-US" sz="2000" baseline="0" smtClean="0">
                <a:solidFill>
                  <a:schemeClr val="bg1">
                    <a:lumMod val="50000"/>
                  </a:schemeClr>
                </a:solidFill>
                <a:ea typeface="ＭＳ Ｐゴシック" panose="020B0600070205080204" pitchFamily="34" charset="-128"/>
              </a:rPr>
              <a:t>Not Just Another Database</a:t>
            </a:r>
            <a:endParaRPr lang="en-US" sz="2000" baseline="0" dirty="0">
              <a:solidFill>
                <a:schemeClr val="bg1">
                  <a:lumMod val="50000"/>
                </a:schemeClr>
              </a:solidFill>
            </a:endParaRPr>
          </a:p>
        </p:txBody>
      </p:sp>
    </p:spTree>
    <p:extLst>
      <p:ext uri="{BB962C8B-B14F-4D97-AF65-F5344CB8AC3E}">
        <p14:creationId xmlns:p14="http://schemas.microsoft.com/office/powerpoint/2010/main" val="1876872938"/>
      </p:ext>
    </p:extLst>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500"/>
                                        <p:tgtEl>
                                          <p:spTgt spid="3">
                                            <p:txEl>
                                              <p:pRg st="2" end="2"/>
                                            </p:txEl>
                                          </p:spTgt>
                                        </p:tgtEl>
                                      </p:cBhvr>
                                    </p:animEffect>
                                    <p:anim calcmode="lin" valueType="num">
                                      <p:cBhvr>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5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500"/>
                                        <p:tgtEl>
                                          <p:spTgt spid="3">
                                            <p:txEl>
                                              <p:pRg st="3" end="3"/>
                                            </p:txEl>
                                          </p:spTgt>
                                        </p:tgtEl>
                                      </p:cBhvr>
                                    </p:animEffect>
                                    <p:anim calcmode="lin" valueType="num">
                                      <p:cBhvr>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 t="9662" r="-405" b="8115"/>
          <a:stretch/>
        </p:blipFill>
        <p:spPr bwMode="auto">
          <a:xfrm>
            <a:off x="-15026" y="950259"/>
            <a:ext cx="9159026" cy="5943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itle 4"/>
          <p:cNvSpPr txBox="1">
            <a:spLocks/>
          </p:cNvSpPr>
          <p:nvPr/>
        </p:nvSpPr>
        <p:spPr>
          <a:xfrm>
            <a:off x="2514600" y="-15239"/>
            <a:ext cx="6629400" cy="92964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altLang="en-US" sz="2000" baseline="0" smtClean="0">
                <a:ea typeface="ＭＳ Ｐゴシック" panose="020B0600070205080204" pitchFamily="34" charset="-128"/>
              </a:rPr>
              <a:t>National Technical Reports Library (NTRL)</a:t>
            </a:r>
            <a:br>
              <a:rPr lang="en-US" altLang="en-US" sz="2000" baseline="0" smtClean="0">
                <a:ea typeface="ＭＳ Ｐゴシック" panose="020B0600070205080204" pitchFamily="34" charset="-128"/>
              </a:rPr>
            </a:br>
            <a:r>
              <a:rPr lang="en-US" altLang="en-US" sz="2000" baseline="0" smtClean="0">
                <a:solidFill>
                  <a:schemeClr val="bg1">
                    <a:lumMod val="50000"/>
                  </a:schemeClr>
                </a:solidFill>
                <a:ea typeface="ＭＳ Ｐゴシック" panose="020B0600070205080204" pitchFamily="34" charset="-128"/>
              </a:rPr>
              <a:t>Not Just Another Database</a:t>
            </a:r>
            <a:endParaRPr lang="en-US" sz="2000" baseline="0" dirty="0">
              <a:solidFill>
                <a:schemeClr val="bg1">
                  <a:lumMod val="50000"/>
                </a:schemeClr>
              </a:solidFill>
            </a:endParaRPr>
          </a:p>
        </p:txBody>
      </p:sp>
      <p:pic>
        <p:nvPicPr>
          <p:cNvPr id="4" name="Content Placeholder 4"/>
          <p:cNvPicPr>
            <a:picLocks noGrp="1" noChangeAspect="1"/>
          </p:cNvPicPr>
          <p:nvPr>
            <p:ph sz="half" idx="4294967295"/>
          </p:nvPr>
        </p:nvPicPr>
        <p:blipFill>
          <a:blip r:embed="rId4" cstate="print"/>
          <a:stretch>
            <a:fillRect/>
          </a:stretch>
        </p:blipFill>
        <p:spPr>
          <a:xfrm>
            <a:off x="5486400" y="1752600"/>
            <a:ext cx="3657600" cy="5141259"/>
          </a:xfrm>
          <a:prstGeom prst="rect">
            <a:avLst/>
          </a:prstGeom>
          <a:ln>
            <a:solidFill>
              <a:schemeClr val="accent1">
                <a:lumMod val="40000"/>
                <a:lumOff val="60000"/>
              </a:schemeClr>
            </a:solidFill>
          </a:ln>
        </p:spPr>
      </p:pic>
    </p:spTree>
    <p:extLst>
      <p:ext uri="{BB962C8B-B14F-4D97-AF65-F5344CB8AC3E}">
        <p14:creationId xmlns:p14="http://schemas.microsoft.com/office/powerpoint/2010/main" val="3997689615"/>
      </p:ext>
    </p:extLst>
  </p:cSld>
  <p:clrMapOvr>
    <a:masterClrMapping/>
  </p:clrMapOvr>
  <p:transition>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96360"/>
            <a:ext cx="8229600" cy="1143000"/>
          </a:xfrm>
        </p:spPr>
        <p:txBody>
          <a:bodyPr>
            <a:normAutofit/>
          </a:bodyPr>
          <a:lstStyle/>
          <a:p>
            <a:r>
              <a:rPr lang="en-US" dirty="0" smtClean="0">
                <a:solidFill>
                  <a:srgbClr val="298FC2"/>
                </a:solidFill>
              </a:rPr>
              <a:t>NTRL Search Features (Cont.)</a:t>
            </a:r>
            <a:endParaRPr lang="en-US" dirty="0">
              <a:solidFill>
                <a:srgbClr val="298FC2"/>
              </a:solidFill>
            </a:endParaRPr>
          </a:p>
        </p:txBody>
      </p:sp>
      <p:sp>
        <p:nvSpPr>
          <p:cNvPr id="9" name="Content Placeholder 8"/>
          <p:cNvSpPr>
            <a:spLocks noGrp="1"/>
          </p:cNvSpPr>
          <p:nvPr>
            <p:ph sz="half" idx="1"/>
          </p:nvPr>
        </p:nvSpPr>
        <p:spPr>
          <a:xfrm>
            <a:off x="412376" y="2514600"/>
            <a:ext cx="4038600" cy="4152415"/>
          </a:xfrm>
        </p:spPr>
        <p:txBody>
          <a:bodyPr>
            <a:noAutofit/>
          </a:bodyPr>
          <a:lstStyle/>
          <a:p>
            <a:pPr marL="225425" indent="-225425">
              <a:lnSpc>
                <a:spcPct val="150000"/>
              </a:lnSpc>
            </a:pPr>
            <a:r>
              <a:rPr lang="en-US" sz="2400" dirty="0" smtClean="0"/>
              <a:t>Download where available</a:t>
            </a:r>
          </a:p>
          <a:p>
            <a:pPr>
              <a:lnSpc>
                <a:spcPct val="150000"/>
              </a:lnSpc>
            </a:pPr>
            <a:r>
              <a:rPr lang="en-US" sz="2400" dirty="0"/>
              <a:t> </a:t>
            </a:r>
          </a:p>
          <a:p>
            <a:pPr marL="231775" indent="-231775">
              <a:buFont typeface="Arial" panose="020B0604020202020204" pitchFamily="34" charset="0"/>
              <a:buChar char="•"/>
            </a:pPr>
            <a:r>
              <a:rPr lang="en-US" sz="2400" dirty="0" smtClean="0"/>
              <a:t>Digital-on-Demand for institutional subscribers </a:t>
            </a:r>
            <a:endParaRPr lang="en-US" sz="2400" dirty="0"/>
          </a:p>
        </p:txBody>
      </p:sp>
      <p:pic>
        <p:nvPicPr>
          <p:cNvPr id="10" name="Content Placeholder 4"/>
          <p:cNvPicPr>
            <a:picLocks noGrp="1" noChangeAspect="1"/>
          </p:cNvPicPr>
          <p:nvPr>
            <p:ph sz="half" idx="2"/>
          </p:nvPr>
        </p:nvPicPr>
        <p:blipFill>
          <a:blip r:embed="rId3" cstate="print"/>
          <a:stretch>
            <a:fillRect/>
          </a:stretch>
        </p:blipFill>
        <p:spPr>
          <a:xfrm>
            <a:off x="4558553" y="2339360"/>
            <a:ext cx="4114799" cy="4213839"/>
          </a:xfrm>
          <a:prstGeom prst="rect">
            <a:avLst/>
          </a:prstGeom>
          <a:ln>
            <a:solidFill>
              <a:schemeClr val="accent1">
                <a:lumMod val="40000"/>
                <a:lumOff val="60000"/>
              </a:schemeClr>
            </a:solidFill>
          </a:ln>
        </p:spPr>
      </p:pic>
      <p:pic>
        <p:nvPicPr>
          <p:cNvPr id="6" name="Picture 5"/>
          <p:cNvPicPr>
            <a:picLocks noChangeAspect="1"/>
          </p:cNvPicPr>
          <p:nvPr/>
        </p:nvPicPr>
        <p:blipFill>
          <a:blip r:embed="rId4" cstate="print"/>
          <a:stretch>
            <a:fillRect/>
          </a:stretch>
        </p:blipFill>
        <p:spPr>
          <a:xfrm>
            <a:off x="686467" y="2735748"/>
            <a:ext cx="3490417" cy="990600"/>
          </a:xfrm>
          <a:prstGeom prst="rect">
            <a:avLst/>
          </a:prstGeom>
        </p:spPr>
      </p:pic>
      <p:sp>
        <p:nvSpPr>
          <p:cNvPr id="7" name="Title 4"/>
          <p:cNvSpPr txBox="1">
            <a:spLocks/>
          </p:cNvSpPr>
          <p:nvPr/>
        </p:nvSpPr>
        <p:spPr>
          <a:xfrm>
            <a:off x="2514600" y="-15239"/>
            <a:ext cx="6629400" cy="92964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altLang="en-US" sz="2000" baseline="0" smtClean="0">
                <a:ea typeface="ＭＳ Ｐゴシック" panose="020B0600070205080204" pitchFamily="34" charset="-128"/>
              </a:rPr>
              <a:t>National Technical Reports Library (NTRL)</a:t>
            </a:r>
            <a:br>
              <a:rPr lang="en-US" altLang="en-US" sz="2000" baseline="0" smtClean="0">
                <a:ea typeface="ＭＳ Ｐゴシック" panose="020B0600070205080204" pitchFamily="34" charset="-128"/>
              </a:rPr>
            </a:br>
            <a:r>
              <a:rPr lang="en-US" altLang="en-US" sz="2000" baseline="0" smtClean="0">
                <a:solidFill>
                  <a:schemeClr val="bg1">
                    <a:lumMod val="50000"/>
                  </a:schemeClr>
                </a:solidFill>
                <a:ea typeface="ＭＳ Ｐゴシック" panose="020B0600070205080204" pitchFamily="34" charset="-128"/>
              </a:rPr>
              <a:t>Not Just Another Database</a:t>
            </a:r>
            <a:endParaRPr lang="en-US" sz="2000" baseline="0" dirty="0">
              <a:solidFill>
                <a:schemeClr val="bg1">
                  <a:lumMod val="50000"/>
                </a:schemeClr>
              </a:solidFill>
            </a:endParaRPr>
          </a:p>
        </p:txBody>
      </p:sp>
    </p:spTree>
    <p:extLst>
      <p:ext uri="{BB962C8B-B14F-4D97-AF65-F5344CB8AC3E}">
        <p14:creationId xmlns:p14="http://schemas.microsoft.com/office/powerpoint/2010/main" val="3644286417"/>
      </p:ext>
    </p:extLst>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anim calcmode="lin" valueType="num">
                                      <p:cBhvr>
                                        <p:cTn id="8"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9">
                                            <p:txEl>
                                              <p:pRg st="1" end="1"/>
                                            </p:txEl>
                                          </p:spTgt>
                                        </p:tgtEl>
                                        <p:attrNameLst>
                                          <p:attrName>style.visibility</p:attrName>
                                        </p:attrNameLst>
                                      </p:cBhvr>
                                      <p:to>
                                        <p:strVal val="visible"/>
                                      </p:to>
                                    </p:set>
                                    <p:animEffect transition="in" filter="fade">
                                      <p:cBhvr>
                                        <p:cTn id="14" dur="500"/>
                                        <p:tgtEl>
                                          <p:spTgt spid="9">
                                            <p:txEl>
                                              <p:pRg st="1" end="1"/>
                                            </p:txEl>
                                          </p:spTgt>
                                        </p:tgtEl>
                                      </p:cBhvr>
                                    </p:animEffect>
                                    <p:anim calcmode="lin" valueType="num">
                                      <p:cBhvr>
                                        <p:cTn id="15"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16" dur="500" fill="hold"/>
                                        <p:tgtEl>
                                          <p:spTgt spid="9">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500"/>
                                        <p:tgtEl>
                                          <p:spTgt spid="6"/>
                                        </p:tgtEl>
                                      </p:cBhvr>
                                    </p:animEffect>
                                    <p:anim calcmode="lin" valueType="num">
                                      <p:cBhvr>
                                        <p:cTn id="20" dur="500" fill="hold"/>
                                        <p:tgtEl>
                                          <p:spTgt spid="6"/>
                                        </p:tgtEl>
                                        <p:attrNameLst>
                                          <p:attrName>ppt_x</p:attrName>
                                        </p:attrNameLst>
                                      </p:cBhvr>
                                      <p:tavLst>
                                        <p:tav tm="0">
                                          <p:val>
                                            <p:strVal val="#ppt_x"/>
                                          </p:val>
                                        </p:tav>
                                        <p:tav tm="100000">
                                          <p:val>
                                            <p:strVal val="#ppt_x"/>
                                          </p:val>
                                        </p:tav>
                                      </p:tavLst>
                                    </p:anim>
                                    <p:anim calcmode="lin" valueType="num">
                                      <p:cBhvr>
                                        <p:cTn id="21" dur="5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9">
                                            <p:txEl>
                                              <p:pRg st="2" end="2"/>
                                            </p:txEl>
                                          </p:spTgt>
                                        </p:tgtEl>
                                        <p:attrNameLst>
                                          <p:attrName>style.visibility</p:attrName>
                                        </p:attrNameLst>
                                      </p:cBhvr>
                                      <p:to>
                                        <p:strVal val="visible"/>
                                      </p:to>
                                    </p:set>
                                    <p:animEffect transition="in" filter="fade">
                                      <p:cBhvr>
                                        <p:cTn id="26" dur="500"/>
                                        <p:tgtEl>
                                          <p:spTgt spid="9">
                                            <p:txEl>
                                              <p:pRg st="2" end="2"/>
                                            </p:txEl>
                                          </p:spTgt>
                                        </p:tgtEl>
                                      </p:cBhvr>
                                    </p:animEffect>
                                    <p:anim calcmode="lin" valueType="num">
                                      <p:cBhvr>
                                        <p:cTn id="27"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28" dur="500" fill="hold"/>
                                        <p:tgtEl>
                                          <p:spTgt spid="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AKE-OFF CONNECTION001" val="2 test W:\Water and Coffee Club\lottery.xls Sheet1$ 0  "/>
  <p:tag name="TAKE-OFF CONNECTION004" val="1 instruction Provider=MSDASQL.1;Password=aldtf03;Persist Security Info=True;User ID=libdiracc;Data Source=instrdata SELECT name, instructor_name, classdate, classtime, location FROM L_STATS_USER, L_STATS_TYPE, L_STATS_SECTION WHERE L_STATS_USER.user_id = L_STATS_TYPE.librarian_id AND L_STATS_TYPE.ID = L_STATS_SECTION.type_id AND classdate &gt; (SYSDATE -1) AND classdate &lt; (SYSDATE +1) ORDER BY classdate, classtime&#10; FROM L_STATS_USER, L_STATS_TYPE, L_STATS_SECTION&#10; 0 "/>
  <p:tag name="TAKE-OFF CONNECTION005" val="1 rss feeds Provider=Microsoft.Jet.OLEDB.4.0;Data Source=C:\Program Files\PresentationPoint\NewsPoint\NewsPoint.mdb;Mode=ReadWrite|Share Deny None;Persist Security Info=False item * 5000 "/>
  <p:tag name="TAKE-OFF DISPLAYTYPE" val="6"/>
  <p:tag name="TAKE-OFF VERSION" val="4"/>
  <p:tag name="TAKE-OFF PRODUCTNAME" val="DP11STD"/>
</p:tagLst>
</file>

<file path=ppt/theme/theme1.xml><?xml version="1.0" encoding="utf-8"?>
<a:theme xmlns:a="http://schemas.openxmlformats.org/drawingml/2006/main" name="PSU_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华文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SU_Theme" id="{B95C6443-2F0E-4201-B6A4-DCC078A48F62}" vid="{82FAF0B8-A9F2-4138-A83B-09028CCA9BCF}"/>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PSU_Theme</Template>
  <TotalTime>2632</TotalTime>
  <Words>1952</Words>
  <Application>Microsoft Office PowerPoint</Application>
  <PresentationFormat>On-screen Show (4:3)</PresentationFormat>
  <Paragraphs>183</Paragraphs>
  <Slides>12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ＭＳ Ｐゴシック</vt:lpstr>
      <vt:lpstr>Arial</vt:lpstr>
      <vt:lpstr>Franklin Gothic Book</vt:lpstr>
      <vt:lpstr>Franklin Gothic Medium</vt:lpstr>
      <vt:lpstr>Times</vt:lpstr>
      <vt:lpstr>PSU_Theme</vt:lpstr>
      <vt:lpstr>National Technical Reports Library (NTRL)</vt:lpstr>
      <vt:lpstr>What is National Technical Reports Library (NTRL)? http://ntrl.ntis.gov</vt:lpstr>
      <vt:lpstr>What is National Technical Information Service (NTIS)? www.ntis.gov</vt:lpstr>
      <vt:lpstr>Available via Abstracting &amp; Indexing Services</vt:lpstr>
      <vt:lpstr>Limitations of NTIS Database Platforms</vt:lpstr>
      <vt:lpstr>National Technical Reports Library (NTRL)  Access Types</vt:lpstr>
      <vt:lpstr>NTRL Search Features</vt:lpstr>
      <vt:lpstr>PowerPoint Presentation</vt:lpstr>
      <vt:lpstr>NTRL Search Features (Cont.)</vt:lpstr>
      <vt:lpstr>How Should You Access?</vt:lpstr>
      <vt:lpstr>Summary</vt:lpstr>
      <vt:lpstr>National Technical Reports Library (NTRL) Not Just Another Database</vt:lpstr>
    </vt:vector>
  </TitlesOfParts>
  <Company>Penn State 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Technical Reports Library (NTRL)</dc:title>
  <dc:creator>ANGELA RAE DAVIS</dc:creator>
  <cp:lastModifiedBy>ANGELA RAE DAVIS</cp:lastModifiedBy>
  <cp:revision>132</cp:revision>
  <dcterms:created xsi:type="dcterms:W3CDTF">2015-09-30T18:53:35Z</dcterms:created>
  <dcterms:modified xsi:type="dcterms:W3CDTF">2015-10-26T14:12:41Z</dcterms:modified>
</cp:coreProperties>
</file>