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71" r:id="rId4"/>
    <p:sldId id="291" r:id="rId5"/>
    <p:sldId id="264" r:id="rId6"/>
    <p:sldId id="265" r:id="rId7"/>
    <p:sldId id="327" r:id="rId8"/>
    <p:sldId id="324" r:id="rId9"/>
    <p:sldId id="325" r:id="rId10"/>
    <p:sldId id="328" r:id="rId11"/>
    <p:sldId id="329" r:id="rId12"/>
    <p:sldId id="326" r:id="rId13"/>
    <p:sldId id="292" r:id="rId14"/>
    <p:sldId id="308" r:id="rId15"/>
    <p:sldId id="269" r:id="rId16"/>
    <p:sldId id="272" r:id="rId17"/>
    <p:sldId id="285" r:id="rId18"/>
    <p:sldId id="330" r:id="rId19"/>
    <p:sldId id="331" r:id="rId20"/>
    <p:sldId id="332" r:id="rId21"/>
    <p:sldId id="279" r:id="rId22"/>
    <p:sldId id="260" r:id="rId23"/>
    <p:sldId id="262" r:id="rId24"/>
    <p:sldId id="335" r:id="rId25"/>
    <p:sldId id="307" r:id="rId26"/>
    <p:sldId id="284" r:id="rId27"/>
    <p:sldId id="334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32DF"/>
    <a:srgbClr val="B8D65E"/>
    <a:srgbClr val="A7D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08" autoAdjust="0"/>
    <p:restoredTop sz="99830" autoAdjust="0"/>
  </p:normalViewPr>
  <p:slideViewPr>
    <p:cSldViewPr snapToGrid="0" snapToObjects="1">
      <p:cViewPr varScale="1">
        <p:scale>
          <a:sx n="87" d="100"/>
          <a:sy n="87" d="100"/>
        </p:scale>
        <p:origin x="-104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3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nnegold:Documents:PresentationPoster:2015:GSA:GSA_CLEAN_Network_2015_10-26-2015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TLedley%20HD:Users:tledley:Desktop:Dropbox:CLEAN%20Network:Members:CLN%20Calls%20data_10-2015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TLedley%20HD:Users:tledley:Desktop:Dropbox:CLEAN%20Network:Members:CLN-emailTrack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Sheet1!$K$111:$K$117</c:f>
              <c:strCache>
                <c:ptCount val="7"/>
                <c:pt idx="0">
                  <c:v>Networking</c:v>
                </c:pt>
                <c:pt idx="1">
                  <c:v>Discussing teaching ideas</c:v>
                </c:pt>
                <c:pt idx="2">
                  <c:v>Getting input on an issue my organization or project is dealing with</c:v>
                </c:pt>
                <c:pt idx="3">
                  <c:v>Community support</c:v>
                </c:pt>
                <c:pt idx="4">
                  <c:v>Posting/publicizing events or publications from your organization</c:v>
                </c:pt>
                <c:pt idx="5">
                  <c:v>Discussing science or policy topics</c:v>
                </c:pt>
                <c:pt idx="6">
                  <c:v>Professional Learning</c:v>
                </c:pt>
              </c:strCache>
            </c:strRef>
          </c:cat>
          <c:val>
            <c:numRef>
              <c:f>Sheet1!$L$111:$L$117</c:f>
              <c:numCache>
                <c:formatCode>0</c:formatCode>
                <c:ptCount val="7"/>
                <c:pt idx="0">
                  <c:v>66.34615384615384</c:v>
                </c:pt>
                <c:pt idx="1">
                  <c:v>65.3846153846154</c:v>
                </c:pt>
                <c:pt idx="2">
                  <c:v>38.46153846153847</c:v>
                </c:pt>
                <c:pt idx="3">
                  <c:v>33.65384615384598</c:v>
                </c:pt>
                <c:pt idx="4">
                  <c:v>40.38461538461539</c:v>
                </c:pt>
                <c:pt idx="5">
                  <c:v>51.92307692307692</c:v>
                </c:pt>
                <c:pt idx="6">
                  <c:v>70.19230769230768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11893672"/>
        <c:axId val="-2111890632"/>
      </c:barChart>
      <c:catAx>
        <c:axId val="-21118936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-2111890632"/>
        <c:crosses val="autoZero"/>
        <c:auto val="1"/>
        <c:lblAlgn val="ctr"/>
        <c:lblOffset val="100"/>
        <c:noMultiLvlLbl val="0"/>
      </c:catAx>
      <c:valAx>
        <c:axId val="-21118906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800" b="1" i="0" baseline="0">
                    <a:effectLst/>
                  </a:rPr>
                  <a:t>Percentage of Respondents</a:t>
                </a:r>
                <a:endParaRPr lang="en-US">
                  <a:effectLst/>
                </a:endParaRP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11893672"/>
        <c:crosses val="autoZero"/>
        <c:crossBetween val="between"/>
      </c:valAx>
      <c:spPr>
        <a:solidFill>
          <a:schemeClr val="bg1"/>
        </a:solidFill>
      </c:spPr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cat>
            <c:numRef>
              <c:f>Sheet2!$B$1:$B$269</c:f>
              <c:numCache>
                <c:formatCode>m/d/yy</c:formatCode>
                <c:ptCount val="269"/>
                <c:pt idx="0">
                  <c:v>40393.0</c:v>
                </c:pt>
                <c:pt idx="1">
                  <c:v>40400.0</c:v>
                </c:pt>
                <c:pt idx="2">
                  <c:v>40407.0</c:v>
                </c:pt>
                <c:pt idx="3">
                  <c:v>40414.0</c:v>
                </c:pt>
                <c:pt idx="4">
                  <c:v>40421.0</c:v>
                </c:pt>
                <c:pt idx="5">
                  <c:v>40428.0</c:v>
                </c:pt>
                <c:pt idx="6">
                  <c:v>40435.0</c:v>
                </c:pt>
                <c:pt idx="7">
                  <c:v>40442.0</c:v>
                </c:pt>
                <c:pt idx="8">
                  <c:v>40449.0</c:v>
                </c:pt>
                <c:pt idx="9">
                  <c:v>40456.0</c:v>
                </c:pt>
                <c:pt idx="10">
                  <c:v>40463.0</c:v>
                </c:pt>
                <c:pt idx="11">
                  <c:v>40470.0</c:v>
                </c:pt>
                <c:pt idx="12">
                  <c:v>40477.0</c:v>
                </c:pt>
                <c:pt idx="13">
                  <c:v>40484.0</c:v>
                </c:pt>
                <c:pt idx="14">
                  <c:v>40491.0</c:v>
                </c:pt>
                <c:pt idx="15">
                  <c:v>40498.0</c:v>
                </c:pt>
                <c:pt idx="16">
                  <c:v>40505.0</c:v>
                </c:pt>
                <c:pt idx="17">
                  <c:v>40512.0</c:v>
                </c:pt>
                <c:pt idx="18">
                  <c:v>40519.0</c:v>
                </c:pt>
                <c:pt idx="19">
                  <c:v>40526.0</c:v>
                </c:pt>
                <c:pt idx="20">
                  <c:v>40533.0</c:v>
                </c:pt>
                <c:pt idx="21">
                  <c:v>40540.0</c:v>
                </c:pt>
                <c:pt idx="22">
                  <c:v>40547.0</c:v>
                </c:pt>
                <c:pt idx="23">
                  <c:v>40554.0</c:v>
                </c:pt>
                <c:pt idx="24">
                  <c:v>40561.0</c:v>
                </c:pt>
                <c:pt idx="25">
                  <c:v>40568.0</c:v>
                </c:pt>
                <c:pt idx="26">
                  <c:v>40575.0</c:v>
                </c:pt>
                <c:pt idx="27">
                  <c:v>40582.0</c:v>
                </c:pt>
                <c:pt idx="28">
                  <c:v>40589.0</c:v>
                </c:pt>
                <c:pt idx="29">
                  <c:v>40596.0</c:v>
                </c:pt>
                <c:pt idx="30">
                  <c:v>40603.0</c:v>
                </c:pt>
                <c:pt idx="31">
                  <c:v>40610.0</c:v>
                </c:pt>
                <c:pt idx="32">
                  <c:v>40617.0</c:v>
                </c:pt>
                <c:pt idx="33">
                  <c:v>40624.0</c:v>
                </c:pt>
                <c:pt idx="34">
                  <c:v>40631.0</c:v>
                </c:pt>
                <c:pt idx="35">
                  <c:v>40638.0</c:v>
                </c:pt>
                <c:pt idx="36">
                  <c:v>40645.0</c:v>
                </c:pt>
                <c:pt idx="37">
                  <c:v>40652.0</c:v>
                </c:pt>
                <c:pt idx="38">
                  <c:v>40659.0</c:v>
                </c:pt>
                <c:pt idx="39">
                  <c:v>40666.0</c:v>
                </c:pt>
                <c:pt idx="40">
                  <c:v>40673.0</c:v>
                </c:pt>
                <c:pt idx="41">
                  <c:v>40680.0</c:v>
                </c:pt>
                <c:pt idx="42">
                  <c:v>40687.0</c:v>
                </c:pt>
                <c:pt idx="43">
                  <c:v>40694.0</c:v>
                </c:pt>
                <c:pt idx="44">
                  <c:v>40701.0</c:v>
                </c:pt>
                <c:pt idx="45">
                  <c:v>40708.0</c:v>
                </c:pt>
                <c:pt idx="46">
                  <c:v>40715.0</c:v>
                </c:pt>
                <c:pt idx="47">
                  <c:v>40722.0</c:v>
                </c:pt>
                <c:pt idx="48">
                  <c:v>40729.0</c:v>
                </c:pt>
                <c:pt idx="49">
                  <c:v>40736.0</c:v>
                </c:pt>
                <c:pt idx="50">
                  <c:v>40743.0</c:v>
                </c:pt>
                <c:pt idx="51">
                  <c:v>40750.0</c:v>
                </c:pt>
                <c:pt idx="52">
                  <c:v>40757.0</c:v>
                </c:pt>
                <c:pt idx="53">
                  <c:v>40764.0</c:v>
                </c:pt>
                <c:pt idx="54">
                  <c:v>40771.0</c:v>
                </c:pt>
                <c:pt idx="55">
                  <c:v>40778.0</c:v>
                </c:pt>
                <c:pt idx="56">
                  <c:v>40785.0</c:v>
                </c:pt>
                <c:pt idx="57">
                  <c:v>40792.0</c:v>
                </c:pt>
                <c:pt idx="58">
                  <c:v>40799.0</c:v>
                </c:pt>
                <c:pt idx="59">
                  <c:v>40806.0</c:v>
                </c:pt>
                <c:pt idx="60">
                  <c:v>40813.0</c:v>
                </c:pt>
                <c:pt idx="61">
                  <c:v>40820.0</c:v>
                </c:pt>
                <c:pt idx="62">
                  <c:v>40827.0</c:v>
                </c:pt>
                <c:pt idx="63">
                  <c:v>40834.0</c:v>
                </c:pt>
                <c:pt idx="64">
                  <c:v>40841.0</c:v>
                </c:pt>
                <c:pt idx="65">
                  <c:v>40848.0</c:v>
                </c:pt>
                <c:pt idx="66">
                  <c:v>40855.0</c:v>
                </c:pt>
                <c:pt idx="67">
                  <c:v>40862.0</c:v>
                </c:pt>
                <c:pt idx="68">
                  <c:v>40869.0</c:v>
                </c:pt>
                <c:pt idx="69">
                  <c:v>40876.0</c:v>
                </c:pt>
                <c:pt idx="70">
                  <c:v>40883.0</c:v>
                </c:pt>
                <c:pt idx="71">
                  <c:v>40890.0</c:v>
                </c:pt>
                <c:pt idx="72">
                  <c:v>40897.0</c:v>
                </c:pt>
                <c:pt idx="73">
                  <c:v>40911.0</c:v>
                </c:pt>
                <c:pt idx="74">
                  <c:v>40918.0</c:v>
                </c:pt>
                <c:pt idx="75">
                  <c:v>40925.0</c:v>
                </c:pt>
                <c:pt idx="76">
                  <c:v>40932.0</c:v>
                </c:pt>
                <c:pt idx="77">
                  <c:v>40939.0</c:v>
                </c:pt>
                <c:pt idx="78">
                  <c:v>40946.0</c:v>
                </c:pt>
                <c:pt idx="79">
                  <c:v>40953.0</c:v>
                </c:pt>
                <c:pt idx="80">
                  <c:v>40960.0</c:v>
                </c:pt>
                <c:pt idx="81">
                  <c:v>40967.0</c:v>
                </c:pt>
                <c:pt idx="82">
                  <c:v>40974.0</c:v>
                </c:pt>
                <c:pt idx="83">
                  <c:v>40981.0</c:v>
                </c:pt>
                <c:pt idx="84">
                  <c:v>40988.0</c:v>
                </c:pt>
                <c:pt idx="85">
                  <c:v>40995.0</c:v>
                </c:pt>
                <c:pt idx="86">
                  <c:v>41002.0</c:v>
                </c:pt>
                <c:pt idx="87">
                  <c:v>41009.0</c:v>
                </c:pt>
                <c:pt idx="88">
                  <c:v>41016.0</c:v>
                </c:pt>
                <c:pt idx="89">
                  <c:v>41023.0</c:v>
                </c:pt>
                <c:pt idx="90">
                  <c:v>41030.0</c:v>
                </c:pt>
                <c:pt idx="91">
                  <c:v>41037.0</c:v>
                </c:pt>
                <c:pt idx="92">
                  <c:v>41044.0</c:v>
                </c:pt>
                <c:pt idx="93">
                  <c:v>41051.0</c:v>
                </c:pt>
                <c:pt idx="94">
                  <c:v>41058.0</c:v>
                </c:pt>
                <c:pt idx="95">
                  <c:v>41065.0</c:v>
                </c:pt>
                <c:pt idx="96">
                  <c:v>41072.0</c:v>
                </c:pt>
                <c:pt idx="97">
                  <c:v>41079.0</c:v>
                </c:pt>
                <c:pt idx="98">
                  <c:v>41086.0</c:v>
                </c:pt>
                <c:pt idx="99">
                  <c:v>41093.0</c:v>
                </c:pt>
                <c:pt idx="100">
                  <c:v>41100.0</c:v>
                </c:pt>
                <c:pt idx="101">
                  <c:v>41107.0</c:v>
                </c:pt>
                <c:pt idx="102">
                  <c:v>41114.0</c:v>
                </c:pt>
                <c:pt idx="103">
                  <c:v>41121.0</c:v>
                </c:pt>
                <c:pt idx="104">
                  <c:v>41128.0</c:v>
                </c:pt>
                <c:pt idx="105">
                  <c:v>41135.0</c:v>
                </c:pt>
                <c:pt idx="106">
                  <c:v>41142.0</c:v>
                </c:pt>
                <c:pt idx="107">
                  <c:v>41149.0</c:v>
                </c:pt>
                <c:pt idx="108">
                  <c:v>41156.0</c:v>
                </c:pt>
                <c:pt idx="109">
                  <c:v>41163.0</c:v>
                </c:pt>
                <c:pt idx="110">
                  <c:v>41170.0</c:v>
                </c:pt>
                <c:pt idx="111">
                  <c:v>41177.0</c:v>
                </c:pt>
                <c:pt idx="112">
                  <c:v>41184.0</c:v>
                </c:pt>
                <c:pt idx="113">
                  <c:v>41191.0</c:v>
                </c:pt>
                <c:pt idx="114">
                  <c:v>41198.0</c:v>
                </c:pt>
                <c:pt idx="115">
                  <c:v>41205.0</c:v>
                </c:pt>
                <c:pt idx="116">
                  <c:v>41212.0</c:v>
                </c:pt>
                <c:pt idx="117">
                  <c:v>41219.0</c:v>
                </c:pt>
                <c:pt idx="118">
                  <c:v>41226.0</c:v>
                </c:pt>
                <c:pt idx="119">
                  <c:v>41233.0</c:v>
                </c:pt>
                <c:pt idx="120">
                  <c:v>41240.0</c:v>
                </c:pt>
                <c:pt idx="121">
                  <c:v>41247.0</c:v>
                </c:pt>
                <c:pt idx="122">
                  <c:v>41254.0</c:v>
                </c:pt>
                <c:pt idx="123">
                  <c:v>41261.0</c:v>
                </c:pt>
                <c:pt idx="124">
                  <c:v>41282.0</c:v>
                </c:pt>
                <c:pt idx="125">
                  <c:v>41289.0</c:v>
                </c:pt>
                <c:pt idx="126">
                  <c:v>41296.0</c:v>
                </c:pt>
                <c:pt idx="127">
                  <c:v>41303.0</c:v>
                </c:pt>
                <c:pt idx="128">
                  <c:v>41310.0</c:v>
                </c:pt>
                <c:pt idx="129">
                  <c:v>41317.0</c:v>
                </c:pt>
                <c:pt idx="130">
                  <c:v>41324.0</c:v>
                </c:pt>
                <c:pt idx="131">
                  <c:v>41331.0</c:v>
                </c:pt>
                <c:pt idx="132">
                  <c:v>41338.0</c:v>
                </c:pt>
                <c:pt idx="133">
                  <c:v>41345.0</c:v>
                </c:pt>
                <c:pt idx="134">
                  <c:v>41352.0</c:v>
                </c:pt>
                <c:pt idx="135">
                  <c:v>41359.0</c:v>
                </c:pt>
                <c:pt idx="136">
                  <c:v>41366.0</c:v>
                </c:pt>
                <c:pt idx="137">
                  <c:v>41373.0</c:v>
                </c:pt>
                <c:pt idx="138">
                  <c:v>41380.0</c:v>
                </c:pt>
                <c:pt idx="139">
                  <c:v>41387.0</c:v>
                </c:pt>
                <c:pt idx="140">
                  <c:v>41394.0</c:v>
                </c:pt>
                <c:pt idx="141">
                  <c:v>41401.0</c:v>
                </c:pt>
                <c:pt idx="142">
                  <c:v>41408.0</c:v>
                </c:pt>
                <c:pt idx="143">
                  <c:v>41415.0</c:v>
                </c:pt>
                <c:pt idx="144">
                  <c:v>41422.0</c:v>
                </c:pt>
                <c:pt idx="145">
                  <c:v>41429.0</c:v>
                </c:pt>
                <c:pt idx="146">
                  <c:v>41436.0</c:v>
                </c:pt>
                <c:pt idx="147">
                  <c:v>41443.0</c:v>
                </c:pt>
                <c:pt idx="148">
                  <c:v>41450.0</c:v>
                </c:pt>
                <c:pt idx="149">
                  <c:v>41457.0</c:v>
                </c:pt>
                <c:pt idx="150">
                  <c:v>41464.0</c:v>
                </c:pt>
                <c:pt idx="151">
                  <c:v>41471.0</c:v>
                </c:pt>
                <c:pt idx="152">
                  <c:v>41478.0</c:v>
                </c:pt>
                <c:pt idx="153">
                  <c:v>41485.0</c:v>
                </c:pt>
                <c:pt idx="154">
                  <c:v>41492.0</c:v>
                </c:pt>
                <c:pt idx="155">
                  <c:v>41499.0</c:v>
                </c:pt>
                <c:pt idx="156">
                  <c:v>41506.0</c:v>
                </c:pt>
                <c:pt idx="157">
                  <c:v>41513.0</c:v>
                </c:pt>
                <c:pt idx="158">
                  <c:v>41520.0</c:v>
                </c:pt>
                <c:pt idx="159">
                  <c:v>41527.0</c:v>
                </c:pt>
                <c:pt idx="160">
                  <c:v>41534.0</c:v>
                </c:pt>
                <c:pt idx="161">
                  <c:v>41541.0</c:v>
                </c:pt>
                <c:pt idx="162">
                  <c:v>41548.0</c:v>
                </c:pt>
                <c:pt idx="163">
                  <c:v>41555.0</c:v>
                </c:pt>
                <c:pt idx="164">
                  <c:v>41562.0</c:v>
                </c:pt>
                <c:pt idx="165">
                  <c:v>41569.0</c:v>
                </c:pt>
                <c:pt idx="166">
                  <c:v>41576.0</c:v>
                </c:pt>
                <c:pt idx="167">
                  <c:v>41583.0</c:v>
                </c:pt>
                <c:pt idx="168">
                  <c:v>41590.0</c:v>
                </c:pt>
                <c:pt idx="169">
                  <c:v>41597.0</c:v>
                </c:pt>
                <c:pt idx="170">
                  <c:v>41604.0</c:v>
                </c:pt>
                <c:pt idx="171">
                  <c:v>41611.0</c:v>
                </c:pt>
                <c:pt idx="172">
                  <c:v>41618.0</c:v>
                </c:pt>
                <c:pt idx="173">
                  <c:v>41625.0</c:v>
                </c:pt>
                <c:pt idx="174">
                  <c:v>41646.0</c:v>
                </c:pt>
                <c:pt idx="175">
                  <c:v>41653.0</c:v>
                </c:pt>
                <c:pt idx="176">
                  <c:v>41660.0</c:v>
                </c:pt>
                <c:pt idx="177">
                  <c:v>41667.0</c:v>
                </c:pt>
                <c:pt idx="178">
                  <c:v>41674.0</c:v>
                </c:pt>
                <c:pt idx="179">
                  <c:v>41681.0</c:v>
                </c:pt>
                <c:pt idx="180">
                  <c:v>41688.0</c:v>
                </c:pt>
                <c:pt idx="181">
                  <c:v>41695.0</c:v>
                </c:pt>
                <c:pt idx="182">
                  <c:v>41702.0</c:v>
                </c:pt>
                <c:pt idx="183">
                  <c:v>41709.0</c:v>
                </c:pt>
                <c:pt idx="184">
                  <c:v>41716.0</c:v>
                </c:pt>
                <c:pt idx="185">
                  <c:v>41723.0</c:v>
                </c:pt>
                <c:pt idx="186">
                  <c:v>41730.0</c:v>
                </c:pt>
                <c:pt idx="187">
                  <c:v>41737.0</c:v>
                </c:pt>
                <c:pt idx="188">
                  <c:v>41744.0</c:v>
                </c:pt>
                <c:pt idx="189">
                  <c:v>41751.0</c:v>
                </c:pt>
                <c:pt idx="190">
                  <c:v>41758.0</c:v>
                </c:pt>
                <c:pt idx="191">
                  <c:v>41765.0</c:v>
                </c:pt>
                <c:pt idx="192">
                  <c:v>41772.0</c:v>
                </c:pt>
                <c:pt idx="193">
                  <c:v>41779.0</c:v>
                </c:pt>
                <c:pt idx="194">
                  <c:v>41786.0</c:v>
                </c:pt>
                <c:pt idx="195">
                  <c:v>41793.0</c:v>
                </c:pt>
                <c:pt idx="196">
                  <c:v>41800.0</c:v>
                </c:pt>
                <c:pt idx="197">
                  <c:v>41807.0</c:v>
                </c:pt>
                <c:pt idx="198">
                  <c:v>41814.0</c:v>
                </c:pt>
                <c:pt idx="199">
                  <c:v>41821.0</c:v>
                </c:pt>
                <c:pt idx="200">
                  <c:v>41828.0</c:v>
                </c:pt>
                <c:pt idx="201">
                  <c:v>41835.0</c:v>
                </c:pt>
                <c:pt idx="202">
                  <c:v>41842.0</c:v>
                </c:pt>
                <c:pt idx="203">
                  <c:v>41849.0</c:v>
                </c:pt>
                <c:pt idx="204">
                  <c:v>41856.0</c:v>
                </c:pt>
                <c:pt idx="205">
                  <c:v>41863.0</c:v>
                </c:pt>
                <c:pt idx="206">
                  <c:v>41870.0</c:v>
                </c:pt>
                <c:pt idx="207">
                  <c:v>41877.0</c:v>
                </c:pt>
                <c:pt idx="208">
                  <c:v>41884.0</c:v>
                </c:pt>
                <c:pt idx="209">
                  <c:v>41891.0</c:v>
                </c:pt>
                <c:pt idx="210">
                  <c:v>41898.0</c:v>
                </c:pt>
                <c:pt idx="211">
                  <c:v>41905.0</c:v>
                </c:pt>
                <c:pt idx="212">
                  <c:v>41912.0</c:v>
                </c:pt>
                <c:pt idx="213">
                  <c:v>41919.0</c:v>
                </c:pt>
                <c:pt idx="214">
                  <c:v>41926.0</c:v>
                </c:pt>
                <c:pt idx="215">
                  <c:v>41933.0</c:v>
                </c:pt>
                <c:pt idx="216">
                  <c:v>41940.0</c:v>
                </c:pt>
                <c:pt idx="217">
                  <c:v>41947.0</c:v>
                </c:pt>
                <c:pt idx="218">
                  <c:v>41954.0</c:v>
                </c:pt>
                <c:pt idx="219">
                  <c:v>41961.0</c:v>
                </c:pt>
                <c:pt idx="220">
                  <c:v>41968.0</c:v>
                </c:pt>
                <c:pt idx="221">
                  <c:v>41975.0</c:v>
                </c:pt>
                <c:pt idx="222">
                  <c:v>41982.0</c:v>
                </c:pt>
                <c:pt idx="223">
                  <c:v>41989.0</c:v>
                </c:pt>
                <c:pt idx="224">
                  <c:v>41996.0</c:v>
                </c:pt>
                <c:pt idx="225">
                  <c:v>42003.0</c:v>
                </c:pt>
                <c:pt idx="226">
                  <c:v>42010.0</c:v>
                </c:pt>
                <c:pt idx="227">
                  <c:v>42017.0</c:v>
                </c:pt>
                <c:pt idx="228">
                  <c:v>42024.0</c:v>
                </c:pt>
                <c:pt idx="229">
                  <c:v>42031.0</c:v>
                </c:pt>
                <c:pt idx="230">
                  <c:v>42038.0</c:v>
                </c:pt>
                <c:pt idx="231">
                  <c:v>42045.0</c:v>
                </c:pt>
                <c:pt idx="232">
                  <c:v>42052.0</c:v>
                </c:pt>
                <c:pt idx="233">
                  <c:v>42059.0</c:v>
                </c:pt>
                <c:pt idx="234">
                  <c:v>42066.0</c:v>
                </c:pt>
                <c:pt idx="235">
                  <c:v>42073.0</c:v>
                </c:pt>
                <c:pt idx="236">
                  <c:v>42080.0</c:v>
                </c:pt>
                <c:pt idx="237">
                  <c:v>42087.0</c:v>
                </c:pt>
                <c:pt idx="238">
                  <c:v>42094.0</c:v>
                </c:pt>
                <c:pt idx="239">
                  <c:v>42101.0</c:v>
                </c:pt>
                <c:pt idx="240">
                  <c:v>42108.0</c:v>
                </c:pt>
                <c:pt idx="241">
                  <c:v>42115.0</c:v>
                </c:pt>
                <c:pt idx="242">
                  <c:v>42122.0</c:v>
                </c:pt>
                <c:pt idx="243">
                  <c:v>42129.0</c:v>
                </c:pt>
                <c:pt idx="244">
                  <c:v>42136.0</c:v>
                </c:pt>
                <c:pt idx="245">
                  <c:v>42143.0</c:v>
                </c:pt>
                <c:pt idx="246">
                  <c:v>42150.0</c:v>
                </c:pt>
                <c:pt idx="247">
                  <c:v>42157.0</c:v>
                </c:pt>
                <c:pt idx="248">
                  <c:v>42164.0</c:v>
                </c:pt>
                <c:pt idx="249">
                  <c:v>42171.0</c:v>
                </c:pt>
                <c:pt idx="250">
                  <c:v>42178.0</c:v>
                </c:pt>
                <c:pt idx="251">
                  <c:v>42185.0</c:v>
                </c:pt>
                <c:pt idx="252">
                  <c:v>42192.0</c:v>
                </c:pt>
                <c:pt idx="253">
                  <c:v>42199.0</c:v>
                </c:pt>
                <c:pt idx="254">
                  <c:v>42206.0</c:v>
                </c:pt>
                <c:pt idx="255">
                  <c:v>42213.0</c:v>
                </c:pt>
                <c:pt idx="256">
                  <c:v>42220.0</c:v>
                </c:pt>
                <c:pt idx="257">
                  <c:v>42227.0</c:v>
                </c:pt>
                <c:pt idx="258">
                  <c:v>42234.0</c:v>
                </c:pt>
                <c:pt idx="259">
                  <c:v>42241.0</c:v>
                </c:pt>
                <c:pt idx="260">
                  <c:v>42248.0</c:v>
                </c:pt>
                <c:pt idx="261">
                  <c:v>42255.0</c:v>
                </c:pt>
                <c:pt idx="262">
                  <c:v>42262.0</c:v>
                </c:pt>
                <c:pt idx="263">
                  <c:v>42269.0</c:v>
                </c:pt>
                <c:pt idx="264">
                  <c:v>42276.0</c:v>
                </c:pt>
                <c:pt idx="265">
                  <c:v>42283.0</c:v>
                </c:pt>
                <c:pt idx="266">
                  <c:v>42290.0</c:v>
                </c:pt>
                <c:pt idx="267">
                  <c:v>42297.0</c:v>
                </c:pt>
                <c:pt idx="268">
                  <c:v>42304.0</c:v>
                </c:pt>
              </c:numCache>
            </c:numRef>
          </c:cat>
          <c:val>
            <c:numRef>
              <c:f>Sheet2!$C$1:$C$269</c:f>
              <c:numCache>
                <c:formatCode>General</c:formatCode>
                <c:ptCount val="269"/>
                <c:pt idx="0">
                  <c:v>8.0</c:v>
                </c:pt>
                <c:pt idx="1">
                  <c:v>8.0</c:v>
                </c:pt>
                <c:pt idx="2">
                  <c:v>14.0</c:v>
                </c:pt>
                <c:pt idx="3">
                  <c:v>8.0</c:v>
                </c:pt>
                <c:pt idx="4">
                  <c:v>7.0</c:v>
                </c:pt>
                <c:pt idx="5">
                  <c:v>14.0</c:v>
                </c:pt>
                <c:pt idx="6">
                  <c:v>10.0</c:v>
                </c:pt>
                <c:pt idx="7">
                  <c:v>12.0</c:v>
                </c:pt>
                <c:pt idx="8">
                  <c:v>14.0</c:v>
                </c:pt>
                <c:pt idx="9">
                  <c:v>12.0</c:v>
                </c:pt>
                <c:pt idx="10">
                  <c:v>11.0</c:v>
                </c:pt>
                <c:pt idx="11">
                  <c:v>15.0</c:v>
                </c:pt>
                <c:pt idx="12">
                  <c:v>15.0</c:v>
                </c:pt>
                <c:pt idx="13">
                  <c:v>12.0</c:v>
                </c:pt>
                <c:pt idx="14">
                  <c:v>18.0</c:v>
                </c:pt>
                <c:pt idx="15">
                  <c:v>43.0</c:v>
                </c:pt>
                <c:pt idx="16">
                  <c:v>16.0</c:v>
                </c:pt>
                <c:pt idx="17">
                  <c:v>18.0</c:v>
                </c:pt>
                <c:pt idx="18">
                  <c:v>19.0</c:v>
                </c:pt>
                <c:pt idx="19">
                  <c:v>6.0</c:v>
                </c:pt>
                <c:pt idx="20">
                  <c:v>11.0</c:v>
                </c:pt>
                <c:pt idx="21">
                  <c:v>6.0</c:v>
                </c:pt>
                <c:pt idx="22">
                  <c:v>11.0</c:v>
                </c:pt>
                <c:pt idx="23">
                  <c:v>15.0</c:v>
                </c:pt>
                <c:pt idx="24">
                  <c:v>18.0</c:v>
                </c:pt>
                <c:pt idx="25">
                  <c:v>19.0</c:v>
                </c:pt>
                <c:pt idx="26">
                  <c:v>18.0</c:v>
                </c:pt>
                <c:pt idx="27">
                  <c:v>26.0</c:v>
                </c:pt>
                <c:pt idx="28">
                  <c:v>8.0</c:v>
                </c:pt>
                <c:pt idx="29">
                  <c:v>22.0</c:v>
                </c:pt>
                <c:pt idx="30">
                  <c:v>10.0</c:v>
                </c:pt>
                <c:pt idx="31">
                  <c:v>20.0</c:v>
                </c:pt>
                <c:pt idx="32">
                  <c:v>10.0</c:v>
                </c:pt>
                <c:pt idx="33">
                  <c:v>15.0</c:v>
                </c:pt>
                <c:pt idx="34">
                  <c:v>14.0</c:v>
                </c:pt>
                <c:pt idx="35">
                  <c:v>14.0</c:v>
                </c:pt>
                <c:pt idx="36">
                  <c:v>9.0</c:v>
                </c:pt>
                <c:pt idx="37">
                  <c:v>8.0</c:v>
                </c:pt>
                <c:pt idx="38">
                  <c:v>19.0</c:v>
                </c:pt>
                <c:pt idx="39">
                  <c:v>15.0</c:v>
                </c:pt>
                <c:pt idx="40">
                  <c:v>9.0</c:v>
                </c:pt>
                <c:pt idx="41">
                  <c:v>17.0</c:v>
                </c:pt>
                <c:pt idx="42">
                  <c:v>16.0</c:v>
                </c:pt>
                <c:pt idx="43">
                  <c:v>16.0</c:v>
                </c:pt>
                <c:pt idx="44">
                  <c:v>14.0</c:v>
                </c:pt>
                <c:pt idx="45">
                  <c:v>9.0</c:v>
                </c:pt>
                <c:pt idx="46">
                  <c:v>14.0</c:v>
                </c:pt>
                <c:pt idx="47">
                  <c:v>10.0</c:v>
                </c:pt>
                <c:pt idx="48">
                  <c:v>7.0</c:v>
                </c:pt>
                <c:pt idx="49">
                  <c:v>6.0</c:v>
                </c:pt>
                <c:pt idx="50">
                  <c:v>4.0</c:v>
                </c:pt>
                <c:pt idx="51">
                  <c:v>7.0</c:v>
                </c:pt>
                <c:pt idx="52">
                  <c:v>3.0</c:v>
                </c:pt>
                <c:pt idx="53">
                  <c:v>9.0</c:v>
                </c:pt>
                <c:pt idx="54">
                  <c:v>5.0</c:v>
                </c:pt>
                <c:pt idx="55">
                  <c:v>8.0</c:v>
                </c:pt>
                <c:pt idx="56">
                  <c:v>5.0</c:v>
                </c:pt>
                <c:pt idx="57">
                  <c:v>14.0</c:v>
                </c:pt>
                <c:pt idx="58">
                  <c:v>10.0</c:v>
                </c:pt>
                <c:pt idx="59">
                  <c:v>15.0</c:v>
                </c:pt>
                <c:pt idx="60">
                  <c:v>8.0</c:v>
                </c:pt>
                <c:pt idx="61">
                  <c:v>15.0</c:v>
                </c:pt>
                <c:pt idx="62">
                  <c:v>3.0</c:v>
                </c:pt>
                <c:pt idx="63">
                  <c:v>6.0</c:v>
                </c:pt>
                <c:pt idx="64">
                  <c:v>13.0</c:v>
                </c:pt>
                <c:pt idx="65">
                  <c:v>7.0</c:v>
                </c:pt>
                <c:pt idx="66">
                  <c:v>11.0</c:v>
                </c:pt>
                <c:pt idx="67">
                  <c:v>12.0</c:v>
                </c:pt>
                <c:pt idx="68">
                  <c:v>15.0</c:v>
                </c:pt>
                <c:pt idx="69">
                  <c:v>16.0</c:v>
                </c:pt>
                <c:pt idx="70">
                  <c:v>3.0</c:v>
                </c:pt>
                <c:pt idx="71">
                  <c:v>9.0</c:v>
                </c:pt>
                <c:pt idx="72">
                  <c:v>11.0</c:v>
                </c:pt>
                <c:pt idx="73">
                  <c:v>17.0</c:v>
                </c:pt>
                <c:pt idx="74">
                  <c:v>18.0</c:v>
                </c:pt>
                <c:pt idx="75">
                  <c:v>14.0</c:v>
                </c:pt>
                <c:pt idx="76">
                  <c:v>18.0</c:v>
                </c:pt>
                <c:pt idx="77">
                  <c:v>47.0</c:v>
                </c:pt>
                <c:pt idx="78">
                  <c:v>14.0</c:v>
                </c:pt>
                <c:pt idx="79">
                  <c:v>15.0</c:v>
                </c:pt>
                <c:pt idx="80">
                  <c:v>13.0</c:v>
                </c:pt>
                <c:pt idx="81">
                  <c:v>14.0</c:v>
                </c:pt>
                <c:pt idx="82">
                  <c:v>9.0</c:v>
                </c:pt>
                <c:pt idx="83">
                  <c:v>14.0</c:v>
                </c:pt>
                <c:pt idx="84">
                  <c:v>21.0</c:v>
                </c:pt>
                <c:pt idx="85">
                  <c:v>36.0</c:v>
                </c:pt>
                <c:pt idx="86">
                  <c:v>20.0</c:v>
                </c:pt>
                <c:pt idx="87">
                  <c:v>24.0</c:v>
                </c:pt>
                <c:pt idx="88">
                  <c:v>5.0</c:v>
                </c:pt>
                <c:pt idx="89">
                  <c:v>13.0</c:v>
                </c:pt>
                <c:pt idx="90">
                  <c:v>9.0</c:v>
                </c:pt>
                <c:pt idx="91">
                  <c:v>13.0</c:v>
                </c:pt>
                <c:pt idx="92">
                  <c:v>9.0</c:v>
                </c:pt>
                <c:pt idx="93">
                  <c:v>24.0</c:v>
                </c:pt>
                <c:pt idx="94">
                  <c:v>8.0</c:v>
                </c:pt>
                <c:pt idx="95">
                  <c:v>8.0</c:v>
                </c:pt>
                <c:pt idx="96">
                  <c:v>6.0</c:v>
                </c:pt>
                <c:pt idx="97">
                  <c:v>9.0</c:v>
                </c:pt>
                <c:pt idx="98">
                  <c:v>11.0</c:v>
                </c:pt>
                <c:pt idx="99">
                  <c:v>7.0</c:v>
                </c:pt>
                <c:pt idx="100">
                  <c:v>6.0</c:v>
                </c:pt>
                <c:pt idx="101">
                  <c:v>3.0</c:v>
                </c:pt>
                <c:pt idx="102">
                  <c:v>7.0</c:v>
                </c:pt>
                <c:pt idx="103">
                  <c:v>9.0</c:v>
                </c:pt>
                <c:pt idx="104">
                  <c:v>10.0</c:v>
                </c:pt>
                <c:pt idx="105">
                  <c:v>12.0</c:v>
                </c:pt>
                <c:pt idx="106">
                  <c:v>6.0</c:v>
                </c:pt>
                <c:pt idx="107">
                  <c:v>9.0</c:v>
                </c:pt>
                <c:pt idx="108">
                  <c:v>9.0</c:v>
                </c:pt>
                <c:pt idx="109">
                  <c:v>12.0</c:v>
                </c:pt>
                <c:pt idx="110">
                  <c:v>3.0</c:v>
                </c:pt>
                <c:pt idx="111">
                  <c:v>16.0</c:v>
                </c:pt>
                <c:pt idx="112">
                  <c:v>22.0</c:v>
                </c:pt>
                <c:pt idx="114">
                  <c:v>7.0</c:v>
                </c:pt>
                <c:pt idx="115">
                  <c:v>7.0</c:v>
                </c:pt>
                <c:pt idx="116">
                  <c:v>13.0</c:v>
                </c:pt>
                <c:pt idx="117">
                  <c:v>3.0</c:v>
                </c:pt>
                <c:pt idx="118">
                  <c:v>9.0</c:v>
                </c:pt>
                <c:pt idx="119">
                  <c:v>3.0</c:v>
                </c:pt>
                <c:pt idx="120">
                  <c:v>8.0</c:v>
                </c:pt>
                <c:pt idx="121">
                  <c:v>4.0</c:v>
                </c:pt>
                <c:pt idx="122">
                  <c:v>11.0</c:v>
                </c:pt>
                <c:pt idx="123">
                  <c:v>11.0</c:v>
                </c:pt>
                <c:pt idx="124">
                  <c:v>13.0</c:v>
                </c:pt>
                <c:pt idx="125">
                  <c:v>18.0</c:v>
                </c:pt>
                <c:pt idx="126">
                  <c:v>16.0</c:v>
                </c:pt>
                <c:pt idx="127">
                  <c:v>11.0</c:v>
                </c:pt>
                <c:pt idx="128">
                  <c:v>5.0</c:v>
                </c:pt>
                <c:pt idx="129">
                  <c:v>12.0</c:v>
                </c:pt>
                <c:pt idx="130">
                  <c:v>8.0</c:v>
                </c:pt>
                <c:pt idx="131">
                  <c:v>10.0</c:v>
                </c:pt>
                <c:pt idx="132">
                  <c:v>11.0</c:v>
                </c:pt>
                <c:pt idx="133">
                  <c:v>12.0</c:v>
                </c:pt>
                <c:pt idx="134">
                  <c:v>12.0</c:v>
                </c:pt>
                <c:pt idx="135">
                  <c:v>9.0</c:v>
                </c:pt>
                <c:pt idx="136">
                  <c:v>10.0</c:v>
                </c:pt>
                <c:pt idx="137">
                  <c:v>7.0</c:v>
                </c:pt>
                <c:pt idx="138">
                  <c:v>13.0</c:v>
                </c:pt>
                <c:pt idx="139">
                  <c:v>14.0</c:v>
                </c:pt>
                <c:pt idx="140">
                  <c:v>12.0</c:v>
                </c:pt>
                <c:pt idx="141">
                  <c:v>31.0</c:v>
                </c:pt>
                <c:pt idx="142">
                  <c:v>32.0</c:v>
                </c:pt>
                <c:pt idx="143">
                  <c:v>18.0</c:v>
                </c:pt>
                <c:pt idx="144">
                  <c:v>17.0</c:v>
                </c:pt>
                <c:pt idx="145">
                  <c:v>8.0</c:v>
                </c:pt>
                <c:pt idx="146">
                  <c:v>3.0</c:v>
                </c:pt>
                <c:pt idx="147">
                  <c:v>5.0</c:v>
                </c:pt>
                <c:pt idx="148">
                  <c:v>11.0</c:v>
                </c:pt>
                <c:pt idx="149">
                  <c:v>12.0</c:v>
                </c:pt>
                <c:pt idx="150">
                  <c:v>4.0</c:v>
                </c:pt>
                <c:pt idx="151">
                  <c:v>5.0</c:v>
                </c:pt>
                <c:pt idx="152">
                  <c:v>7.0</c:v>
                </c:pt>
                <c:pt idx="153">
                  <c:v>5.0</c:v>
                </c:pt>
                <c:pt idx="154">
                  <c:v>4.0</c:v>
                </c:pt>
                <c:pt idx="155">
                  <c:v>6.0</c:v>
                </c:pt>
                <c:pt idx="156">
                  <c:v>6.0</c:v>
                </c:pt>
                <c:pt idx="157">
                  <c:v>6.0</c:v>
                </c:pt>
                <c:pt idx="158">
                  <c:v>6.0</c:v>
                </c:pt>
                <c:pt idx="159">
                  <c:v>5.0</c:v>
                </c:pt>
                <c:pt idx="160">
                  <c:v>18.0</c:v>
                </c:pt>
                <c:pt idx="161">
                  <c:v>11.0</c:v>
                </c:pt>
                <c:pt idx="162">
                  <c:v>11.0</c:v>
                </c:pt>
                <c:pt idx="163">
                  <c:v>2.0</c:v>
                </c:pt>
                <c:pt idx="164">
                  <c:v>12.0</c:v>
                </c:pt>
                <c:pt idx="165">
                  <c:v>16.0</c:v>
                </c:pt>
                <c:pt idx="166">
                  <c:v>14.0</c:v>
                </c:pt>
                <c:pt idx="167">
                  <c:v>7.0</c:v>
                </c:pt>
                <c:pt idx="168">
                  <c:v>7.0</c:v>
                </c:pt>
                <c:pt idx="169">
                  <c:v>9.0</c:v>
                </c:pt>
                <c:pt idx="170">
                  <c:v>13.0</c:v>
                </c:pt>
                <c:pt idx="171">
                  <c:v>11.0</c:v>
                </c:pt>
                <c:pt idx="172">
                  <c:v>2.0</c:v>
                </c:pt>
                <c:pt idx="173">
                  <c:v>23.0</c:v>
                </c:pt>
                <c:pt idx="174">
                  <c:v>13.0</c:v>
                </c:pt>
                <c:pt idx="175">
                  <c:v>21.0</c:v>
                </c:pt>
                <c:pt idx="176">
                  <c:v>21.0</c:v>
                </c:pt>
                <c:pt idx="177">
                  <c:v>9.0</c:v>
                </c:pt>
                <c:pt idx="178">
                  <c:v>11.0</c:v>
                </c:pt>
                <c:pt idx="179">
                  <c:v>20.0</c:v>
                </c:pt>
                <c:pt idx="180">
                  <c:v>9.0</c:v>
                </c:pt>
                <c:pt idx="181">
                  <c:v>20.0</c:v>
                </c:pt>
                <c:pt idx="182">
                  <c:v>11.0</c:v>
                </c:pt>
                <c:pt idx="183">
                  <c:v>12.0</c:v>
                </c:pt>
                <c:pt idx="184">
                  <c:v>19.0</c:v>
                </c:pt>
                <c:pt idx="185">
                  <c:v>11.0</c:v>
                </c:pt>
                <c:pt idx="186">
                  <c:v>10.0</c:v>
                </c:pt>
                <c:pt idx="187">
                  <c:v>15.0</c:v>
                </c:pt>
                <c:pt idx="188">
                  <c:v>20.0</c:v>
                </c:pt>
                <c:pt idx="189">
                  <c:v>7.0</c:v>
                </c:pt>
                <c:pt idx="190">
                  <c:v>7.0</c:v>
                </c:pt>
                <c:pt idx="191">
                  <c:v>39.0</c:v>
                </c:pt>
                <c:pt idx="192">
                  <c:v>14.0</c:v>
                </c:pt>
                <c:pt idx="193">
                  <c:v>2.0</c:v>
                </c:pt>
                <c:pt idx="194">
                  <c:v>16.0</c:v>
                </c:pt>
                <c:pt idx="195">
                  <c:v>8.0</c:v>
                </c:pt>
                <c:pt idx="196">
                  <c:v>20.0</c:v>
                </c:pt>
                <c:pt idx="197">
                  <c:v>21.0</c:v>
                </c:pt>
                <c:pt idx="198">
                  <c:v>10.0</c:v>
                </c:pt>
                <c:pt idx="199">
                  <c:v>6.0</c:v>
                </c:pt>
                <c:pt idx="200">
                  <c:v>6.0</c:v>
                </c:pt>
                <c:pt idx="201">
                  <c:v>5.0</c:v>
                </c:pt>
                <c:pt idx="202">
                  <c:v>5.0</c:v>
                </c:pt>
                <c:pt idx="203">
                  <c:v>5.0</c:v>
                </c:pt>
                <c:pt idx="204">
                  <c:v>5.0</c:v>
                </c:pt>
                <c:pt idx="205">
                  <c:v>8.0</c:v>
                </c:pt>
                <c:pt idx="206">
                  <c:v>6.0</c:v>
                </c:pt>
                <c:pt idx="207">
                  <c:v>2.0</c:v>
                </c:pt>
                <c:pt idx="208">
                  <c:v>10.0</c:v>
                </c:pt>
                <c:pt idx="209">
                  <c:v>12.0</c:v>
                </c:pt>
                <c:pt idx="210">
                  <c:v>5.0</c:v>
                </c:pt>
                <c:pt idx="211">
                  <c:v>8.0</c:v>
                </c:pt>
                <c:pt idx="212">
                  <c:v>10.0</c:v>
                </c:pt>
                <c:pt idx="213">
                  <c:v>3.0</c:v>
                </c:pt>
                <c:pt idx="214">
                  <c:v>14.0</c:v>
                </c:pt>
                <c:pt idx="215">
                  <c:v>4.0</c:v>
                </c:pt>
                <c:pt idx="216">
                  <c:v>37.0</c:v>
                </c:pt>
                <c:pt idx="217">
                  <c:v>10.0</c:v>
                </c:pt>
                <c:pt idx="218">
                  <c:v>3.0</c:v>
                </c:pt>
                <c:pt idx="219">
                  <c:v>11.0</c:v>
                </c:pt>
                <c:pt idx="220">
                  <c:v>9.0</c:v>
                </c:pt>
                <c:pt idx="221">
                  <c:v>5.0</c:v>
                </c:pt>
                <c:pt idx="222">
                  <c:v>14.0</c:v>
                </c:pt>
                <c:pt idx="223">
                  <c:v>2.0</c:v>
                </c:pt>
                <c:pt idx="224">
                  <c:v>8.0</c:v>
                </c:pt>
                <c:pt idx="225">
                  <c:v>3.0</c:v>
                </c:pt>
                <c:pt idx="226">
                  <c:v>4.0</c:v>
                </c:pt>
                <c:pt idx="227">
                  <c:v>8.0</c:v>
                </c:pt>
                <c:pt idx="228">
                  <c:v>14.0</c:v>
                </c:pt>
                <c:pt idx="229">
                  <c:v>5.0</c:v>
                </c:pt>
                <c:pt idx="230">
                  <c:v>16.0</c:v>
                </c:pt>
                <c:pt idx="231">
                  <c:v>18.0</c:v>
                </c:pt>
                <c:pt idx="232">
                  <c:v>5.0</c:v>
                </c:pt>
                <c:pt idx="233">
                  <c:v>11.0</c:v>
                </c:pt>
                <c:pt idx="234">
                  <c:v>9.0</c:v>
                </c:pt>
                <c:pt idx="235">
                  <c:v>8.0</c:v>
                </c:pt>
                <c:pt idx="236">
                  <c:v>9.0</c:v>
                </c:pt>
                <c:pt idx="237">
                  <c:v>14.0</c:v>
                </c:pt>
                <c:pt idx="238">
                  <c:v>15.0</c:v>
                </c:pt>
                <c:pt idx="239">
                  <c:v>10.0</c:v>
                </c:pt>
                <c:pt idx="240">
                  <c:v>4.0</c:v>
                </c:pt>
                <c:pt idx="241">
                  <c:v>6.0</c:v>
                </c:pt>
                <c:pt idx="242">
                  <c:v>5.0</c:v>
                </c:pt>
                <c:pt idx="243">
                  <c:v>10.0</c:v>
                </c:pt>
                <c:pt idx="244">
                  <c:v>4.0</c:v>
                </c:pt>
                <c:pt idx="245">
                  <c:v>13.0</c:v>
                </c:pt>
                <c:pt idx="246">
                  <c:v>8.0</c:v>
                </c:pt>
                <c:pt idx="247">
                  <c:v>17.0</c:v>
                </c:pt>
                <c:pt idx="248">
                  <c:v>5.0</c:v>
                </c:pt>
                <c:pt idx="249">
                  <c:v>4.0</c:v>
                </c:pt>
                <c:pt idx="250">
                  <c:v>4.0</c:v>
                </c:pt>
                <c:pt idx="251">
                  <c:v>5.0</c:v>
                </c:pt>
                <c:pt idx="252">
                  <c:v>9.0</c:v>
                </c:pt>
                <c:pt idx="253">
                  <c:v>9.0</c:v>
                </c:pt>
                <c:pt idx="254">
                  <c:v>8.0</c:v>
                </c:pt>
                <c:pt idx="255">
                  <c:v>4.0</c:v>
                </c:pt>
                <c:pt idx="256">
                  <c:v>8.0</c:v>
                </c:pt>
                <c:pt idx="257">
                  <c:v>8.0</c:v>
                </c:pt>
                <c:pt idx="258">
                  <c:v>6.0</c:v>
                </c:pt>
                <c:pt idx="259">
                  <c:v>10.0</c:v>
                </c:pt>
                <c:pt idx="260">
                  <c:v>7.0</c:v>
                </c:pt>
                <c:pt idx="261">
                  <c:v>15.0</c:v>
                </c:pt>
                <c:pt idx="262">
                  <c:v>7.0</c:v>
                </c:pt>
                <c:pt idx="263">
                  <c:v>6.0</c:v>
                </c:pt>
                <c:pt idx="264">
                  <c:v>15.0</c:v>
                </c:pt>
                <c:pt idx="265">
                  <c:v>13.0</c:v>
                </c:pt>
                <c:pt idx="266">
                  <c:v>10.0</c:v>
                </c:pt>
                <c:pt idx="267">
                  <c:v>7.0</c:v>
                </c:pt>
                <c:pt idx="268">
                  <c:v>9.0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marker val="1"/>
        <c:smooth val="0"/>
        <c:axId val="-2112857400"/>
        <c:axId val="-2112851784"/>
      </c:lineChart>
      <c:dateAx>
        <c:axId val="-21128574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/>
                  <a:t>Teleconference Dates</a:t>
                </a:r>
                <a:r>
                  <a:rPr lang="en-US" sz="1600" baseline="0"/>
                  <a:t> in mm/dd/yy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0.299160104986877"/>
              <c:y val="0.91701030927835"/>
            </c:manualLayout>
          </c:layout>
          <c:overlay val="0"/>
        </c:title>
        <c:numFmt formatCode="m/d/yy" sourceLinked="1"/>
        <c:majorTickMark val="none"/>
        <c:minorTickMark val="none"/>
        <c:tickLblPos val="nextTo"/>
        <c:crossAx val="-2112851784"/>
        <c:crosses val="autoZero"/>
        <c:auto val="1"/>
        <c:lblOffset val="100"/>
        <c:baseTimeUnit val="days"/>
      </c:dateAx>
      <c:valAx>
        <c:axId val="-211285178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/>
                  <a:t>Number of Participants</a:t>
                </a:r>
              </a:p>
            </c:rich>
          </c:tx>
          <c:layout>
            <c:manualLayout>
              <c:xMode val="edge"/>
              <c:yMode val="edge"/>
              <c:x val="0.0138888888888889"/>
              <c:y val="0.18932989690721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1285740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CLEAN Network</a:t>
            </a:r>
            <a:r>
              <a:rPr lang="en-US" baseline="0"/>
              <a:t> Listserv</a:t>
            </a:r>
            <a:r>
              <a:rPr lang="en-US"/>
              <a:t> Volume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cat>
            <c:numRef>
              <c:f>Sheet1!$D$4:$D$76</c:f>
              <c:numCache>
                <c:formatCode>[$-409]mmm\-yy;@</c:formatCode>
                <c:ptCount val="73"/>
                <c:pt idx="0">
                  <c:v>3561.0</c:v>
                </c:pt>
                <c:pt idx="1">
                  <c:v>3591.0</c:v>
                </c:pt>
                <c:pt idx="2">
                  <c:v>3622.0</c:v>
                </c:pt>
                <c:pt idx="3">
                  <c:v>3652.0</c:v>
                </c:pt>
                <c:pt idx="4">
                  <c:v>3683.0</c:v>
                </c:pt>
                <c:pt idx="5">
                  <c:v>3712.0</c:v>
                </c:pt>
                <c:pt idx="6">
                  <c:v>3742.0</c:v>
                </c:pt>
                <c:pt idx="7">
                  <c:v>3773.0</c:v>
                </c:pt>
                <c:pt idx="8">
                  <c:v>3803.0</c:v>
                </c:pt>
                <c:pt idx="9">
                  <c:v>3834.0</c:v>
                </c:pt>
                <c:pt idx="10">
                  <c:v>3864.0</c:v>
                </c:pt>
                <c:pt idx="11">
                  <c:v>3895.0</c:v>
                </c:pt>
                <c:pt idx="12">
                  <c:v>3926.0</c:v>
                </c:pt>
                <c:pt idx="13">
                  <c:v>3956.0</c:v>
                </c:pt>
                <c:pt idx="14">
                  <c:v>3987.0</c:v>
                </c:pt>
                <c:pt idx="15">
                  <c:v>4017.0</c:v>
                </c:pt>
                <c:pt idx="16">
                  <c:v>4048.0</c:v>
                </c:pt>
                <c:pt idx="17">
                  <c:v>4077.0</c:v>
                </c:pt>
                <c:pt idx="18">
                  <c:v>4107.0</c:v>
                </c:pt>
                <c:pt idx="19">
                  <c:v>4138.0</c:v>
                </c:pt>
                <c:pt idx="20">
                  <c:v>4168.0</c:v>
                </c:pt>
                <c:pt idx="21">
                  <c:v>4199.0</c:v>
                </c:pt>
                <c:pt idx="22">
                  <c:v>4229.0</c:v>
                </c:pt>
                <c:pt idx="23">
                  <c:v>4260.0</c:v>
                </c:pt>
                <c:pt idx="24">
                  <c:v>4291.0</c:v>
                </c:pt>
                <c:pt idx="25">
                  <c:v>4321.0</c:v>
                </c:pt>
                <c:pt idx="26">
                  <c:v>4352.0</c:v>
                </c:pt>
                <c:pt idx="27">
                  <c:v>4382.0</c:v>
                </c:pt>
                <c:pt idx="28">
                  <c:v>4413.0</c:v>
                </c:pt>
                <c:pt idx="29">
                  <c:v>4442.0</c:v>
                </c:pt>
                <c:pt idx="30">
                  <c:v>4473.0</c:v>
                </c:pt>
                <c:pt idx="31">
                  <c:v>4504.0</c:v>
                </c:pt>
                <c:pt idx="32">
                  <c:v>4534.0</c:v>
                </c:pt>
                <c:pt idx="33">
                  <c:v>4565.0</c:v>
                </c:pt>
                <c:pt idx="34">
                  <c:v>4595.0</c:v>
                </c:pt>
                <c:pt idx="35">
                  <c:v>4626.0</c:v>
                </c:pt>
                <c:pt idx="36">
                  <c:v>4657.0</c:v>
                </c:pt>
                <c:pt idx="37">
                  <c:v>4687.0</c:v>
                </c:pt>
                <c:pt idx="38">
                  <c:v>4718.0</c:v>
                </c:pt>
                <c:pt idx="39">
                  <c:v>4748.0</c:v>
                </c:pt>
                <c:pt idx="40">
                  <c:v>4779.0</c:v>
                </c:pt>
                <c:pt idx="41">
                  <c:v>4808.0</c:v>
                </c:pt>
                <c:pt idx="42">
                  <c:v>4838.0</c:v>
                </c:pt>
                <c:pt idx="43">
                  <c:v>4869.0</c:v>
                </c:pt>
                <c:pt idx="44">
                  <c:v>4899.0</c:v>
                </c:pt>
                <c:pt idx="45">
                  <c:v>4930.0</c:v>
                </c:pt>
                <c:pt idx="46">
                  <c:v>4960.0</c:v>
                </c:pt>
                <c:pt idx="47">
                  <c:v>4991.0</c:v>
                </c:pt>
                <c:pt idx="48">
                  <c:v>5022.0</c:v>
                </c:pt>
                <c:pt idx="49">
                  <c:v>5052.0</c:v>
                </c:pt>
                <c:pt idx="50">
                  <c:v>5083.0</c:v>
                </c:pt>
                <c:pt idx="51">
                  <c:v>5113.0</c:v>
                </c:pt>
                <c:pt idx="52">
                  <c:v>5144.0</c:v>
                </c:pt>
                <c:pt idx="53">
                  <c:v>5173.0</c:v>
                </c:pt>
                <c:pt idx="54">
                  <c:v>5203.0</c:v>
                </c:pt>
                <c:pt idx="55">
                  <c:v>5234.0</c:v>
                </c:pt>
                <c:pt idx="56">
                  <c:v>5264.0</c:v>
                </c:pt>
                <c:pt idx="57">
                  <c:v>5295.0</c:v>
                </c:pt>
                <c:pt idx="58">
                  <c:v>5325.0</c:v>
                </c:pt>
                <c:pt idx="59">
                  <c:v>5356.0</c:v>
                </c:pt>
                <c:pt idx="60">
                  <c:v>5387.0</c:v>
                </c:pt>
                <c:pt idx="61">
                  <c:v>5417.0</c:v>
                </c:pt>
                <c:pt idx="62">
                  <c:v>5448.0</c:v>
                </c:pt>
                <c:pt idx="63">
                  <c:v>5479.0</c:v>
                </c:pt>
                <c:pt idx="64">
                  <c:v>5510.0</c:v>
                </c:pt>
                <c:pt idx="65">
                  <c:v>5538.0</c:v>
                </c:pt>
                <c:pt idx="66">
                  <c:v>5569.0</c:v>
                </c:pt>
                <c:pt idx="67">
                  <c:v>5599.0</c:v>
                </c:pt>
                <c:pt idx="68">
                  <c:v>5630.0</c:v>
                </c:pt>
                <c:pt idx="69">
                  <c:v>5660.0</c:v>
                </c:pt>
                <c:pt idx="70">
                  <c:v>5691.0</c:v>
                </c:pt>
                <c:pt idx="71">
                  <c:v>5722.0</c:v>
                </c:pt>
                <c:pt idx="72">
                  <c:v>5752.0</c:v>
                </c:pt>
              </c:numCache>
            </c:numRef>
          </c:cat>
          <c:val>
            <c:numRef>
              <c:f>Sheet1!$E$4:$E$76</c:f>
              <c:numCache>
                <c:formatCode>General</c:formatCode>
                <c:ptCount val="73"/>
                <c:pt idx="0">
                  <c:v>53.0</c:v>
                </c:pt>
                <c:pt idx="1">
                  <c:v>32.0</c:v>
                </c:pt>
                <c:pt idx="2">
                  <c:v>35.0</c:v>
                </c:pt>
                <c:pt idx="3">
                  <c:v>33.0</c:v>
                </c:pt>
                <c:pt idx="4">
                  <c:v>55.0</c:v>
                </c:pt>
                <c:pt idx="5">
                  <c:v>95.0</c:v>
                </c:pt>
                <c:pt idx="6">
                  <c:v>46.0</c:v>
                </c:pt>
                <c:pt idx="7">
                  <c:v>85.0</c:v>
                </c:pt>
                <c:pt idx="8">
                  <c:v>83.0</c:v>
                </c:pt>
                <c:pt idx="9">
                  <c:v>58.0</c:v>
                </c:pt>
                <c:pt idx="10">
                  <c:v>81.0</c:v>
                </c:pt>
                <c:pt idx="11">
                  <c:v>32.0</c:v>
                </c:pt>
                <c:pt idx="12">
                  <c:v>63.0</c:v>
                </c:pt>
                <c:pt idx="13">
                  <c:v>55.0</c:v>
                </c:pt>
                <c:pt idx="14">
                  <c:v>116.0</c:v>
                </c:pt>
                <c:pt idx="15">
                  <c:v>72.0</c:v>
                </c:pt>
                <c:pt idx="16">
                  <c:v>99.0</c:v>
                </c:pt>
                <c:pt idx="17">
                  <c:v>45.0</c:v>
                </c:pt>
                <c:pt idx="18">
                  <c:v>100.0</c:v>
                </c:pt>
                <c:pt idx="19">
                  <c:v>48.0</c:v>
                </c:pt>
                <c:pt idx="20">
                  <c:v>73.0</c:v>
                </c:pt>
                <c:pt idx="21">
                  <c:v>147.0</c:v>
                </c:pt>
                <c:pt idx="22">
                  <c:v>81.0</c:v>
                </c:pt>
                <c:pt idx="23">
                  <c:v>34.0</c:v>
                </c:pt>
                <c:pt idx="24">
                  <c:v>79.0</c:v>
                </c:pt>
                <c:pt idx="25">
                  <c:v>81.0</c:v>
                </c:pt>
                <c:pt idx="26">
                  <c:v>71.0</c:v>
                </c:pt>
                <c:pt idx="27">
                  <c:v>57.0</c:v>
                </c:pt>
                <c:pt idx="28">
                  <c:v>88.0</c:v>
                </c:pt>
                <c:pt idx="29">
                  <c:v>63.0</c:v>
                </c:pt>
                <c:pt idx="30">
                  <c:v>101.0</c:v>
                </c:pt>
                <c:pt idx="31">
                  <c:v>120.0</c:v>
                </c:pt>
                <c:pt idx="32">
                  <c:v>160.0</c:v>
                </c:pt>
                <c:pt idx="33">
                  <c:v>41.0</c:v>
                </c:pt>
                <c:pt idx="34">
                  <c:v>64.0</c:v>
                </c:pt>
                <c:pt idx="35">
                  <c:v>114.0</c:v>
                </c:pt>
                <c:pt idx="36">
                  <c:v>72.0</c:v>
                </c:pt>
                <c:pt idx="37">
                  <c:v>59.0</c:v>
                </c:pt>
                <c:pt idx="38">
                  <c:v>68.0</c:v>
                </c:pt>
                <c:pt idx="39">
                  <c:v>80.0</c:v>
                </c:pt>
                <c:pt idx="40">
                  <c:v>93.0</c:v>
                </c:pt>
                <c:pt idx="41">
                  <c:v>125.0</c:v>
                </c:pt>
                <c:pt idx="42">
                  <c:v>118.0</c:v>
                </c:pt>
                <c:pt idx="43">
                  <c:v>116.0</c:v>
                </c:pt>
                <c:pt idx="44">
                  <c:v>96.0</c:v>
                </c:pt>
                <c:pt idx="45">
                  <c:v>96.0</c:v>
                </c:pt>
                <c:pt idx="46">
                  <c:v>89.0</c:v>
                </c:pt>
                <c:pt idx="47">
                  <c:v>86.0</c:v>
                </c:pt>
                <c:pt idx="48">
                  <c:v>96.0</c:v>
                </c:pt>
                <c:pt idx="49">
                  <c:v>107.0</c:v>
                </c:pt>
                <c:pt idx="50">
                  <c:v>248.0</c:v>
                </c:pt>
                <c:pt idx="51">
                  <c:v>69.0</c:v>
                </c:pt>
                <c:pt idx="52">
                  <c:v>66.0</c:v>
                </c:pt>
                <c:pt idx="53">
                  <c:v>105.0</c:v>
                </c:pt>
                <c:pt idx="54">
                  <c:v>153.0</c:v>
                </c:pt>
                <c:pt idx="55">
                  <c:v>144.0</c:v>
                </c:pt>
                <c:pt idx="56">
                  <c:v>230.0</c:v>
                </c:pt>
                <c:pt idx="57">
                  <c:v>74.0</c:v>
                </c:pt>
                <c:pt idx="58">
                  <c:v>58.0</c:v>
                </c:pt>
                <c:pt idx="59">
                  <c:v>42.0</c:v>
                </c:pt>
                <c:pt idx="60">
                  <c:v>103.0</c:v>
                </c:pt>
                <c:pt idx="61">
                  <c:v>95.0</c:v>
                </c:pt>
                <c:pt idx="62">
                  <c:v>82.0</c:v>
                </c:pt>
                <c:pt idx="63">
                  <c:v>55.0</c:v>
                </c:pt>
                <c:pt idx="64">
                  <c:v>78.0</c:v>
                </c:pt>
                <c:pt idx="65">
                  <c:v>80.0</c:v>
                </c:pt>
                <c:pt idx="66">
                  <c:v>111.0</c:v>
                </c:pt>
                <c:pt idx="67">
                  <c:v>84.0</c:v>
                </c:pt>
                <c:pt idx="68">
                  <c:v>103.0</c:v>
                </c:pt>
                <c:pt idx="69">
                  <c:v>89.0</c:v>
                </c:pt>
                <c:pt idx="70">
                  <c:v>104.0</c:v>
                </c:pt>
                <c:pt idx="71">
                  <c:v>95.0</c:v>
                </c:pt>
                <c:pt idx="72">
                  <c:v>78.0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12821256"/>
        <c:axId val="-2112815864"/>
      </c:lineChart>
      <c:catAx>
        <c:axId val="-21128212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Date</a:t>
                </a:r>
              </a:p>
            </c:rich>
          </c:tx>
          <c:layout/>
          <c:overlay val="0"/>
        </c:title>
        <c:numFmt formatCode="[$-409]mmm\-yy;@" sourceLinked="1"/>
        <c:majorTickMark val="out"/>
        <c:minorTickMark val="none"/>
        <c:tickLblPos val="nextTo"/>
        <c:crossAx val="-2112815864"/>
        <c:crosses val="autoZero"/>
        <c:auto val="0"/>
        <c:lblAlgn val="ctr"/>
        <c:lblOffset val="100"/>
        <c:tickLblSkip val="4"/>
        <c:noMultiLvlLbl val="1"/>
      </c:catAx>
      <c:valAx>
        <c:axId val="-21128158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Emails</a:t>
                </a:r>
                <a:r>
                  <a:rPr lang="en-US" baseline="0"/>
                  <a:t> per month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12821256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43F79F-1C58-4C45-A5BD-DFFDF9E21A2E}" type="doc">
      <dgm:prSet loTypeId="urn:microsoft.com/office/officeart/2008/layout/RadialCluster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365DF41-1CE8-F341-BCB7-44C508F30F6C}">
      <dgm:prSet/>
      <dgm:spPr/>
      <dgm:t>
        <a:bodyPr/>
        <a:lstStyle/>
        <a:p>
          <a:pPr rtl="0"/>
          <a:r>
            <a:rPr lang="en-US" b="1" dirty="0" smtClean="0"/>
            <a:t>HS-ESS3-4</a:t>
          </a:r>
          <a:r>
            <a:rPr lang="en-US" dirty="0" smtClean="0"/>
            <a:t> Evaluate or refine a technological solution that reduces impacts of human activities on natural systems</a:t>
          </a:r>
          <a:endParaRPr lang="en-US" dirty="0"/>
        </a:p>
      </dgm:t>
    </dgm:pt>
    <dgm:pt modelId="{0AC11561-96A7-774C-BD50-B275F2E5C61E}" type="parTrans" cxnId="{88A68944-27E4-0F4D-AA79-8E845ABCD985}">
      <dgm:prSet/>
      <dgm:spPr/>
      <dgm:t>
        <a:bodyPr/>
        <a:lstStyle/>
        <a:p>
          <a:endParaRPr lang="en-US"/>
        </a:p>
      </dgm:t>
    </dgm:pt>
    <dgm:pt modelId="{92E494B1-9081-804C-9926-23BFDC29D039}" type="sibTrans" cxnId="{88A68944-27E4-0F4D-AA79-8E845ABCD985}">
      <dgm:prSet/>
      <dgm:spPr/>
      <dgm:t>
        <a:bodyPr/>
        <a:lstStyle/>
        <a:p>
          <a:endParaRPr lang="en-US"/>
        </a:p>
      </dgm:t>
    </dgm:pt>
    <dgm:pt modelId="{09CAF60A-3A0F-4244-99B5-012A131327D0}">
      <dgm:prSet/>
      <dgm:spPr/>
      <dgm:t>
        <a:bodyPr/>
        <a:lstStyle/>
        <a:p>
          <a:pPr rtl="0"/>
          <a:r>
            <a:rPr lang="en-US" smtClean="0">
              <a:solidFill>
                <a:srgbClr val="000000"/>
              </a:solidFill>
            </a:rPr>
            <a:t>What human impacts?</a:t>
          </a:r>
          <a:endParaRPr lang="en-US" dirty="0">
            <a:solidFill>
              <a:srgbClr val="000000"/>
            </a:solidFill>
          </a:endParaRPr>
        </a:p>
      </dgm:t>
    </dgm:pt>
    <dgm:pt modelId="{7BF2E9CE-9BCC-BA43-858D-BE66E1F00C42}" type="parTrans" cxnId="{E9D227E8-6A23-9F41-80A6-7F5E00C885BF}">
      <dgm:prSet/>
      <dgm:spPr/>
      <dgm:t>
        <a:bodyPr/>
        <a:lstStyle/>
        <a:p>
          <a:endParaRPr lang="en-US"/>
        </a:p>
      </dgm:t>
    </dgm:pt>
    <dgm:pt modelId="{D158D995-B8D4-EA42-A5A1-99D4F05511FB}" type="sibTrans" cxnId="{E9D227E8-6A23-9F41-80A6-7F5E00C885BF}">
      <dgm:prSet/>
      <dgm:spPr/>
      <dgm:t>
        <a:bodyPr/>
        <a:lstStyle/>
        <a:p>
          <a:endParaRPr lang="en-US"/>
        </a:p>
      </dgm:t>
    </dgm:pt>
    <dgm:pt modelId="{08733FE0-D4D3-DA4C-81F7-EDABAC6D38C4}">
      <dgm:prSet/>
      <dgm:spPr/>
      <dgm:t>
        <a:bodyPr/>
        <a:lstStyle/>
        <a:p>
          <a:pPr rtl="0"/>
          <a:r>
            <a:rPr lang="en-US" smtClean="0">
              <a:solidFill>
                <a:srgbClr val="000000"/>
              </a:solidFill>
            </a:rPr>
            <a:t>What natural systems?</a:t>
          </a:r>
          <a:endParaRPr lang="en-US" dirty="0">
            <a:solidFill>
              <a:srgbClr val="000000"/>
            </a:solidFill>
          </a:endParaRPr>
        </a:p>
      </dgm:t>
    </dgm:pt>
    <dgm:pt modelId="{7AC213E1-50C6-8E4B-AACB-71743CF01EE5}" type="parTrans" cxnId="{DB221B7D-BD15-984C-B6DA-3B96BC181CAE}">
      <dgm:prSet/>
      <dgm:spPr/>
      <dgm:t>
        <a:bodyPr/>
        <a:lstStyle/>
        <a:p>
          <a:endParaRPr lang="en-US"/>
        </a:p>
      </dgm:t>
    </dgm:pt>
    <dgm:pt modelId="{219DDD25-204A-A741-89F0-07ACB1F2AF98}" type="sibTrans" cxnId="{DB221B7D-BD15-984C-B6DA-3B96BC181CAE}">
      <dgm:prSet/>
      <dgm:spPr/>
      <dgm:t>
        <a:bodyPr/>
        <a:lstStyle/>
        <a:p>
          <a:endParaRPr lang="en-US"/>
        </a:p>
      </dgm:t>
    </dgm:pt>
    <dgm:pt modelId="{62F225EB-B99A-C54A-A993-97AC874FC155}">
      <dgm:prSet/>
      <dgm:spPr/>
      <dgm:t>
        <a:bodyPr/>
        <a:lstStyle/>
        <a:p>
          <a:pPr rtl="0"/>
          <a:endParaRPr lang="en-US" dirty="0"/>
        </a:p>
      </dgm:t>
    </dgm:pt>
    <dgm:pt modelId="{5752882D-08ED-9D41-B7B9-AABC4E63314C}" type="parTrans" cxnId="{6C1504DE-EE0E-6E4B-9099-01CB3F07D0F7}">
      <dgm:prSet/>
      <dgm:spPr/>
      <dgm:t>
        <a:bodyPr/>
        <a:lstStyle/>
        <a:p>
          <a:endParaRPr lang="en-US"/>
        </a:p>
      </dgm:t>
    </dgm:pt>
    <dgm:pt modelId="{97F84F12-4703-AC49-9799-751A08081D1A}" type="sibTrans" cxnId="{6C1504DE-EE0E-6E4B-9099-01CB3F07D0F7}">
      <dgm:prSet/>
      <dgm:spPr/>
      <dgm:t>
        <a:bodyPr/>
        <a:lstStyle/>
        <a:p>
          <a:endParaRPr lang="en-US"/>
        </a:p>
      </dgm:t>
    </dgm:pt>
    <dgm:pt modelId="{2C435261-17DA-4648-973C-D15290D2533F}">
      <dgm:prSet/>
      <dgm:spPr/>
      <dgm:t>
        <a:bodyPr/>
        <a:lstStyle/>
        <a:p>
          <a:pPr rtl="0"/>
          <a:r>
            <a:rPr lang="en-US" smtClean="0">
              <a:solidFill>
                <a:srgbClr val="000000"/>
              </a:solidFill>
            </a:rPr>
            <a:t>Ecological Footprint Activity</a:t>
          </a:r>
          <a:endParaRPr lang="en-US" dirty="0">
            <a:solidFill>
              <a:srgbClr val="000000"/>
            </a:solidFill>
          </a:endParaRPr>
        </a:p>
      </dgm:t>
    </dgm:pt>
    <dgm:pt modelId="{395A95D6-EE88-3048-8602-254FF6E55330}" type="parTrans" cxnId="{3C264919-ADB7-8C4F-84DA-9B28FCF18DA8}">
      <dgm:prSet/>
      <dgm:spPr/>
      <dgm:t>
        <a:bodyPr/>
        <a:lstStyle/>
        <a:p>
          <a:endParaRPr lang="en-US"/>
        </a:p>
      </dgm:t>
    </dgm:pt>
    <dgm:pt modelId="{0AD95EA3-3471-C34B-B7FB-F7772E32A050}" type="sibTrans" cxnId="{3C264919-ADB7-8C4F-84DA-9B28FCF18DA8}">
      <dgm:prSet/>
      <dgm:spPr/>
      <dgm:t>
        <a:bodyPr/>
        <a:lstStyle/>
        <a:p>
          <a:endParaRPr lang="en-US"/>
        </a:p>
      </dgm:t>
    </dgm:pt>
    <dgm:pt modelId="{72BEFD36-4107-AE45-94C4-EB777921164A}">
      <dgm:prSet/>
      <dgm:spPr/>
      <dgm:t>
        <a:bodyPr/>
        <a:lstStyle/>
        <a:p>
          <a:pPr rtl="0"/>
          <a:r>
            <a:rPr lang="en-US" smtClean="0">
              <a:solidFill>
                <a:srgbClr val="000000"/>
              </a:solidFill>
            </a:rPr>
            <a:t>Carbon Footprint Activity</a:t>
          </a:r>
          <a:endParaRPr lang="en-US" dirty="0">
            <a:solidFill>
              <a:srgbClr val="000000"/>
            </a:solidFill>
          </a:endParaRPr>
        </a:p>
      </dgm:t>
    </dgm:pt>
    <dgm:pt modelId="{425A4722-E219-9D43-BA62-200C0A1643E4}" type="parTrans" cxnId="{7E68512D-8E16-A249-B4C9-578137599A79}">
      <dgm:prSet/>
      <dgm:spPr/>
      <dgm:t>
        <a:bodyPr/>
        <a:lstStyle/>
        <a:p>
          <a:endParaRPr lang="en-US"/>
        </a:p>
      </dgm:t>
    </dgm:pt>
    <dgm:pt modelId="{FF4346AD-372E-0C48-BFDB-60F5DE35C183}" type="sibTrans" cxnId="{7E68512D-8E16-A249-B4C9-578137599A79}">
      <dgm:prSet/>
      <dgm:spPr/>
      <dgm:t>
        <a:bodyPr/>
        <a:lstStyle/>
        <a:p>
          <a:endParaRPr lang="en-US"/>
        </a:p>
      </dgm:t>
    </dgm:pt>
    <dgm:pt modelId="{481DAD16-8D9A-D349-A0FF-133F7FA2184D}">
      <dgm:prSet/>
      <dgm:spPr/>
      <dgm:t>
        <a:bodyPr/>
        <a:lstStyle/>
        <a:p>
          <a:pPr rtl="0"/>
          <a:r>
            <a:rPr lang="en-US" dirty="0" smtClean="0">
              <a:solidFill>
                <a:srgbClr val="000000"/>
              </a:solidFill>
            </a:rPr>
            <a:t>Ecological Systems</a:t>
          </a:r>
          <a:endParaRPr lang="en-US" dirty="0">
            <a:solidFill>
              <a:srgbClr val="000000"/>
            </a:solidFill>
          </a:endParaRPr>
        </a:p>
      </dgm:t>
    </dgm:pt>
    <dgm:pt modelId="{EB9494C3-E305-2A4D-A54A-2CB1B75115B5}" type="parTrans" cxnId="{443C19D2-CC48-A94F-9741-BC75BA548FDD}">
      <dgm:prSet/>
      <dgm:spPr/>
      <dgm:t>
        <a:bodyPr/>
        <a:lstStyle/>
        <a:p>
          <a:endParaRPr lang="en-US"/>
        </a:p>
      </dgm:t>
    </dgm:pt>
    <dgm:pt modelId="{6C32D3E9-772F-F84F-A941-752D326C3843}" type="sibTrans" cxnId="{443C19D2-CC48-A94F-9741-BC75BA548FDD}">
      <dgm:prSet/>
      <dgm:spPr/>
      <dgm:t>
        <a:bodyPr/>
        <a:lstStyle/>
        <a:p>
          <a:endParaRPr lang="en-US"/>
        </a:p>
      </dgm:t>
    </dgm:pt>
    <dgm:pt modelId="{2C895EBE-9DD9-5E4B-9793-7C450732F8FD}">
      <dgm:prSet/>
      <dgm:spPr/>
      <dgm:t>
        <a:bodyPr/>
        <a:lstStyle/>
        <a:p>
          <a:pPr rtl="0"/>
          <a:r>
            <a:rPr lang="en-US" smtClean="0">
              <a:solidFill>
                <a:srgbClr val="000000"/>
              </a:solidFill>
            </a:rPr>
            <a:t>Energy Systems</a:t>
          </a:r>
          <a:endParaRPr lang="en-US" dirty="0">
            <a:solidFill>
              <a:srgbClr val="000000"/>
            </a:solidFill>
          </a:endParaRPr>
        </a:p>
      </dgm:t>
    </dgm:pt>
    <dgm:pt modelId="{875BD7DB-35E9-844D-9061-B31CF4F7B2AE}" type="parTrans" cxnId="{48E8A646-0F85-1F4B-9805-4A9F35BEAF37}">
      <dgm:prSet/>
      <dgm:spPr/>
      <dgm:t>
        <a:bodyPr/>
        <a:lstStyle/>
        <a:p>
          <a:endParaRPr lang="en-US"/>
        </a:p>
      </dgm:t>
    </dgm:pt>
    <dgm:pt modelId="{FAE29FA3-3A98-504D-9EF5-007E94EDBA1C}" type="sibTrans" cxnId="{48E8A646-0F85-1F4B-9805-4A9F35BEAF37}">
      <dgm:prSet/>
      <dgm:spPr/>
      <dgm:t>
        <a:bodyPr/>
        <a:lstStyle/>
        <a:p>
          <a:endParaRPr lang="en-US"/>
        </a:p>
      </dgm:t>
    </dgm:pt>
    <dgm:pt modelId="{551F4DB3-89E9-3447-B673-1B7F5738572A}">
      <dgm:prSet/>
      <dgm:spPr/>
      <dgm:t>
        <a:bodyPr/>
        <a:lstStyle/>
        <a:p>
          <a:pPr rtl="0"/>
          <a:r>
            <a:rPr lang="en-US" dirty="0" smtClean="0">
              <a:solidFill>
                <a:srgbClr val="000000"/>
              </a:solidFill>
            </a:rPr>
            <a:t>Possible Technological Solutions</a:t>
          </a:r>
        </a:p>
      </dgm:t>
    </dgm:pt>
    <dgm:pt modelId="{C535806B-933E-4F49-8CCD-4858F480F342}" type="parTrans" cxnId="{578BD1C3-AA1D-E84E-9A26-D063484D7679}">
      <dgm:prSet/>
      <dgm:spPr/>
      <dgm:t>
        <a:bodyPr/>
        <a:lstStyle/>
        <a:p>
          <a:endParaRPr lang="en-US"/>
        </a:p>
      </dgm:t>
    </dgm:pt>
    <dgm:pt modelId="{547CC469-9691-CB4F-ABDC-68E04FE5AFDE}" type="sibTrans" cxnId="{578BD1C3-AA1D-E84E-9A26-D063484D7679}">
      <dgm:prSet/>
      <dgm:spPr/>
      <dgm:t>
        <a:bodyPr/>
        <a:lstStyle/>
        <a:p>
          <a:endParaRPr lang="en-US"/>
        </a:p>
      </dgm:t>
    </dgm:pt>
    <dgm:pt modelId="{A82DEE1D-C67F-4440-9EEB-687FEBA93B58}">
      <dgm:prSet/>
      <dgm:spPr/>
      <dgm:t>
        <a:bodyPr/>
        <a:lstStyle/>
        <a:p>
          <a:pPr rtl="0"/>
          <a:r>
            <a:rPr lang="en-US" smtClean="0">
              <a:solidFill>
                <a:srgbClr val="000000"/>
              </a:solidFill>
            </a:rPr>
            <a:t>Activity: Coral Bleaching Data Analysis</a:t>
          </a:r>
          <a:endParaRPr lang="en-US" dirty="0">
            <a:solidFill>
              <a:srgbClr val="000000"/>
            </a:solidFill>
          </a:endParaRPr>
        </a:p>
      </dgm:t>
    </dgm:pt>
    <dgm:pt modelId="{49A555A5-D502-8E4F-B44A-298A03F7F1C7}" type="parTrans" cxnId="{B9F4CA69-78E9-6C49-AF96-E51236542445}">
      <dgm:prSet/>
      <dgm:spPr/>
      <dgm:t>
        <a:bodyPr/>
        <a:lstStyle/>
        <a:p>
          <a:endParaRPr lang="en-US"/>
        </a:p>
      </dgm:t>
    </dgm:pt>
    <dgm:pt modelId="{8856AC6D-3FD2-984B-8B01-1C582EC2C0CE}" type="sibTrans" cxnId="{B9F4CA69-78E9-6C49-AF96-E51236542445}">
      <dgm:prSet/>
      <dgm:spPr/>
      <dgm:t>
        <a:bodyPr/>
        <a:lstStyle/>
        <a:p>
          <a:endParaRPr lang="en-US"/>
        </a:p>
      </dgm:t>
    </dgm:pt>
    <dgm:pt modelId="{F3552033-10E2-8D46-A080-B6A80D534857}">
      <dgm:prSet/>
      <dgm:spPr/>
      <dgm:t>
        <a:bodyPr/>
        <a:lstStyle/>
        <a:p>
          <a:pPr rtl="0"/>
          <a:r>
            <a:rPr lang="en-US" smtClean="0">
              <a:solidFill>
                <a:srgbClr val="000000"/>
              </a:solidFill>
            </a:rPr>
            <a:t>Wedges Game</a:t>
          </a:r>
          <a:endParaRPr lang="en-US" dirty="0" smtClean="0">
            <a:solidFill>
              <a:srgbClr val="000000"/>
            </a:solidFill>
          </a:endParaRPr>
        </a:p>
      </dgm:t>
    </dgm:pt>
    <dgm:pt modelId="{25BCB8B4-96FE-3845-8CAF-B1C8DD3FF1AA}" type="parTrans" cxnId="{B7444569-3A62-D841-B0CC-19116A6FEC7E}">
      <dgm:prSet/>
      <dgm:spPr/>
      <dgm:t>
        <a:bodyPr/>
        <a:lstStyle/>
        <a:p>
          <a:endParaRPr lang="en-US"/>
        </a:p>
      </dgm:t>
    </dgm:pt>
    <dgm:pt modelId="{49942AC2-B063-2C4E-AA51-C33C58BF84D8}" type="sibTrans" cxnId="{B7444569-3A62-D841-B0CC-19116A6FEC7E}">
      <dgm:prSet/>
      <dgm:spPr/>
      <dgm:t>
        <a:bodyPr/>
        <a:lstStyle/>
        <a:p>
          <a:endParaRPr lang="en-US"/>
        </a:p>
      </dgm:t>
    </dgm:pt>
    <dgm:pt modelId="{9429D3A1-50B6-1D45-BBB0-B738018175DA}">
      <dgm:prSet/>
      <dgm:spPr/>
      <dgm:t>
        <a:bodyPr/>
        <a:lstStyle/>
        <a:p>
          <a:pPr rtl="0"/>
          <a:r>
            <a:rPr lang="en-US" smtClean="0">
              <a:solidFill>
                <a:srgbClr val="000000"/>
              </a:solidFill>
            </a:rPr>
            <a:t>Keeping Watch on Coral Reefs</a:t>
          </a:r>
          <a:endParaRPr lang="en-US" dirty="0" smtClean="0">
            <a:solidFill>
              <a:srgbClr val="000000"/>
            </a:solidFill>
          </a:endParaRPr>
        </a:p>
      </dgm:t>
    </dgm:pt>
    <dgm:pt modelId="{2BC52C11-CA48-ED4F-9A06-5EED86C2B3AD}" type="parTrans" cxnId="{0EA28A0E-5313-6A47-9F7D-7EE8A7DA771B}">
      <dgm:prSet/>
      <dgm:spPr/>
      <dgm:t>
        <a:bodyPr/>
        <a:lstStyle/>
        <a:p>
          <a:endParaRPr lang="en-US"/>
        </a:p>
      </dgm:t>
    </dgm:pt>
    <dgm:pt modelId="{1C5A93D8-152B-ED4B-AB1E-4E8FAF1E89DE}" type="sibTrans" cxnId="{0EA28A0E-5313-6A47-9F7D-7EE8A7DA771B}">
      <dgm:prSet/>
      <dgm:spPr/>
      <dgm:t>
        <a:bodyPr/>
        <a:lstStyle/>
        <a:p>
          <a:endParaRPr lang="en-US"/>
        </a:p>
      </dgm:t>
    </dgm:pt>
    <dgm:pt modelId="{10F4A3D3-569B-DD43-B86D-EDF92ECECDDB}">
      <dgm:prSet/>
      <dgm:spPr/>
      <dgm:t>
        <a:bodyPr/>
        <a:lstStyle/>
        <a:p>
          <a:pPr rtl="0"/>
          <a:r>
            <a:rPr lang="en-US" smtClean="0">
              <a:solidFill>
                <a:srgbClr val="000000"/>
              </a:solidFill>
            </a:rPr>
            <a:t>Big Energy Audit</a:t>
          </a:r>
          <a:endParaRPr lang="en-US" dirty="0" smtClean="0">
            <a:solidFill>
              <a:srgbClr val="000000"/>
            </a:solidFill>
          </a:endParaRPr>
        </a:p>
      </dgm:t>
    </dgm:pt>
    <dgm:pt modelId="{5E92F02B-8D75-3445-9C00-189F942E6176}" type="parTrans" cxnId="{33BF5CC9-82E9-944C-9D37-8E2B2D2CB770}">
      <dgm:prSet/>
      <dgm:spPr/>
      <dgm:t>
        <a:bodyPr/>
        <a:lstStyle/>
        <a:p>
          <a:endParaRPr lang="en-US"/>
        </a:p>
      </dgm:t>
    </dgm:pt>
    <dgm:pt modelId="{8FF9BB5B-BC0A-FF49-B8F9-43A6FA22A78F}" type="sibTrans" cxnId="{33BF5CC9-82E9-944C-9D37-8E2B2D2CB770}">
      <dgm:prSet/>
      <dgm:spPr/>
      <dgm:t>
        <a:bodyPr/>
        <a:lstStyle/>
        <a:p>
          <a:endParaRPr lang="en-US"/>
        </a:p>
      </dgm:t>
    </dgm:pt>
    <dgm:pt modelId="{AEE77914-46D1-6C47-A1F7-D724A3EFC1E0}">
      <dgm:prSet/>
      <dgm:spPr/>
      <dgm:t>
        <a:bodyPr/>
        <a:lstStyle/>
        <a:p>
          <a:pPr rtl="0"/>
          <a:r>
            <a:rPr lang="en-US" smtClean="0">
              <a:solidFill>
                <a:srgbClr val="000000"/>
              </a:solidFill>
            </a:rPr>
            <a:t>Off Base – Acidity of Oceans</a:t>
          </a:r>
          <a:endParaRPr lang="en-US" dirty="0" smtClean="0">
            <a:solidFill>
              <a:srgbClr val="000000"/>
            </a:solidFill>
          </a:endParaRPr>
        </a:p>
      </dgm:t>
    </dgm:pt>
    <dgm:pt modelId="{0E961F7B-EE5A-E140-9938-4DC2F839D039}" type="parTrans" cxnId="{B21A53AF-09A9-1F47-A93A-9527F751692A}">
      <dgm:prSet/>
      <dgm:spPr/>
      <dgm:t>
        <a:bodyPr/>
        <a:lstStyle/>
        <a:p>
          <a:endParaRPr lang="en-US"/>
        </a:p>
      </dgm:t>
    </dgm:pt>
    <dgm:pt modelId="{1ED94707-D170-9648-9AE4-7F74F7190EED}" type="sibTrans" cxnId="{B21A53AF-09A9-1F47-A93A-9527F751692A}">
      <dgm:prSet/>
      <dgm:spPr/>
      <dgm:t>
        <a:bodyPr/>
        <a:lstStyle/>
        <a:p>
          <a:endParaRPr lang="en-US"/>
        </a:p>
      </dgm:t>
    </dgm:pt>
    <dgm:pt modelId="{66A1B063-5F3A-FE44-BAB7-1A5FFD43A20C}">
      <dgm:prSet/>
      <dgm:spPr/>
      <dgm:t>
        <a:bodyPr/>
        <a:lstStyle/>
        <a:p>
          <a:pPr rtl="0"/>
          <a:r>
            <a:rPr lang="en-US" dirty="0" smtClean="0">
              <a:solidFill>
                <a:srgbClr val="000000"/>
              </a:solidFill>
            </a:rPr>
            <a:t>Activity: How Much Energy is on my Plate?</a:t>
          </a:r>
          <a:endParaRPr lang="en-US" dirty="0">
            <a:solidFill>
              <a:srgbClr val="000000"/>
            </a:solidFill>
          </a:endParaRPr>
        </a:p>
      </dgm:t>
    </dgm:pt>
    <dgm:pt modelId="{6B9086E8-3F9F-1A43-A43F-A5BB53D6DFD3}" type="sibTrans" cxnId="{EDFC066A-6BC9-CA4E-AEBB-088185B69069}">
      <dgm:prSet/>
      <dgm:spPr/>
      <dgm:t>
        <a:bodyPr/>
        <a:lstStyle/>
        <a:p>
          <a:endParaRPr lang="en-US"/>
        </a:p>
      </dgm:t>
    </dgm:pt>
    <dgm:pt modelId="{A04CAE44-3C6E-534E-BAB7-8A9640409A23}" type="parTrans" cxnId="{EDFC066A-6BC9-CA4E-AEBB-088185B69069}">
      <dgm:prSet/>
      <dgm:spPr/>
      <dgm:t>
        <a:bodyPr/>
        <a:lstStyle/>
        <a:p>
          <a:endParaRPr lang="en-US"/>
        </a:p>
      </dgm:t>
    </dgm:pt>
    <dgm:pt modelId="{113EA6DC-32DB-1F45-A0C6-E8E155E0609A}" type="pres">
      <dgm:prSet presAssocID="{0543F79F-1C58-4C45-A5BD-DFFDF9E21A2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132B236-F5E1-3B46-A000-351A79FD7A24}" type="pres">
      <dgm:prSet presAssocID="{E365DF41-1CE8-F341-BCB7-44C508F30F6C}" presName="textCenter" presStyleLbl="node1" presStyleIdx="0" presStyleCnt="12" custScaleX="122677" custScaleY="136874" custLinFactNeighborX="1745" custLinFactNeighborY="-54216"/>
      <dgm:spPr/>
      <dgm:t>
        <a:bodyPr/>
        <a:lstStyle/>
        <a:p>
          <a:endParaRPr lang="en-US"/>
        </a:p>
      </dgm:t>
    </dgm:pt>
    <dgm:pt modelId="{49FE996A-128B-E747-AC9E-1FA1B33D0A8F}" type="pres">
      <dgm:prSet presAssocID="{E365DF41-1CE8-F341-BCB7-44C508F30F6C}" presName="cycle_1" presStyleCnt="0"/>
      <dgm:spPr/>
    </dgm:pt>
    <dgm:pt modelId="{C17CE741-B687-004B-BE13-D0E9868B41A3}" type="pres">
      <dgm:prSet presAssocID="{09CAF60A-3A0F-4244-99B5-012A131327D0}" presName="childCenter1" presStyleLbl="node1" presStyleIdx="1" presStyleCnt="12" custLinFactNeighborX="-60630" custLinFactNeighborY="2155"/>
      <dgm:spPr/>
      <dgm:t>
        <a:bodyPr/>
        <a:lstStyle/>
        <a:p>
          <a:endParaRPr lang="en-US"/>
        </a:p>
      </dgm:t>
    </dgm:pt>
    <dgm:pt modelId="{BC3E13EC-8289-894E-94E3-4511BBCA72C1}" type="pres">
      <dgm:prSet presAssocID="{395A95D6-EE88-3048-8602-254FF6E55330}" presName="Name141" presStyleLbl="parChTrans1D3" presStyleIdx="0" presStyleCnt="8"/>
      <dgm:spPr/>
      <dgm:t>
        <a:bodyPr/>
        <a:lstStyle/>
        <a:p>
          <a:endParaRPr lang="en-US"/>
        </a:p>
      </dgm:t>
    </dgm:pt>
    <dgm:pt modelId="{251E66FD-A70E-3244-89FC-00AA97B93032}" type="pres">
      <dgm:prSet presAssocID="{2C435261-17DA-4648-973C-D15290D2533F}" presName="text1" presStyleLbl="node1" presStyleIdx="2" presStyleCnt="12" custRadScaleRad="212684" custRadScaleInc="-214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2B376D-7530-9B47-93A3-F2B3CE783216}" type="pres">
      <dgm:prSet presAssocID="{425A4722-E219-9D43-BA62-200C0A1643E4}" presName="Name141" presStyleLbl="parChTrans1D3" presStyleIdx="1" presStyleCnt="8"/>
      <dgm:spPr/>
      <dgm:t>
        <a:bodyPr/>
        <a:lstStyle/>
        <a:p>
          <a:endParaRPr lang="en-US"/>
        </a:p>
      </dgm:t>
    </dgm:pt>
    <dgm:pt modelId="{E4D136DE-7F61-8C48-9D93-515BA2EA1523}" type="pres">
      <dgm:prSet presAssocID="{72BEFD36-4107-AE45-94C4-EB777921164A}" presName="text1" presStyleLbl="node1" presStyleIdx="3" presStyleCnt="12" custRadScaleRad="238573" custRadScaleInc="-1203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9C6458-B43D-2843-9ED7-02107E3FCBC8}" type="pres">
      <dgm:prSet presAssocID="{0E961F7B-EE5A-E140-9938-4DC2F839D039}" presName="Name141" presStyleLbl="parChTrans1D3" presStyleIdx="2" presStyleCnt="8"/>
      <dgm:spPr/>
      <dgm:t>
        <a:bodyPr/>
        <a:lstStyle/>
        <a:p>
          <a:endParaRPr lang="en-US"/>
        </a:p>
      </dgm:t>
    </dgm:pt>
    <dgm:pt modelId="{78538DB3-9C9A-FA46-9195-C9CA86AFF360}" type="pres">
      <dgm:prSet presAssocID="{AEE77914-46D1-6C47-A1F7-D724A3EFC1E0}" presName="text1" presStyleLbl="node1" presStyleIdx="4" presStyleCnt="12" custRadScaleRad="128387" custRadScaleInc="-2381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15FA15-F2F0-7742-8FF3-3E430F11171E}" type="pres">
      <dgm:prSet presAssocID="{7BF2E9CE-9BCC-BA43-858D-BE66E1F00C42}" presName="Name144" presStyleLbl="parChTrans1D2" presStyleIdx="0" presStyleCnt="3"/>
      <dgm:spPr/>
      <dgm:t>
        <a:bodyPr/>
        <a:lstStyle/>
        <a:p>
          <a:endParaRPr lang="en-US"/>
        </a:p>
      </dgm:t>
    </dgm:pt>
    <dgm:pt modelId="{8F4D201A-9080-7548-AEE4-F9DFFA4ACE9A}" type="pres">
      <dgm:prSet presAssocID="{E365DF41-1CE8-F341-BCB7-44C508F30F6C}" presName="cycle_2" presStyleCnt="0"/>
      <dgm:spPr/>
    </dgm:pt>
    <dgm:pt modelId="{4F87CF87-40B4-E14B-B2C5-EABADEAB7602}" type="pres">
      <dgm:prSet presAssocID="{08733FE0-D4D3-DA4C-81F7-EDABAC6D38C4}" presName="childCenter2" presStyleLbl="node1" presStyleIdx="5" presStyleCnt="12" custLinFactNeighborX="17174" custLinFactNeighborY="-81193"/>
      <dgm:spPr/>
      <dgm:t>
        <a:bodyPr/>
        <a:lstStyle/>
        <a:p>
          <a:endParaRPr lang="en-US"/>
        </a:p>
      </dgm:t>
    </dgm:pt>
    <dgm:pt modelId="{0616ABE7-DB7A-C247-AE4F-D871AC5A9F13}" type="pres">
      <dgm:prSet presAssocID="{EB9494C3-E305-2A4D-A54A-2CB1B75115B5}" presName="Name218" presStyleLbl="parChTrans1D3" presStyleIdx="3" presStyleCnt="8"/>
      <dgm:spPr/>
      <dgm:t>
        <a:bodyPr/>
        <a:lstStyle/>
        <a:p>
          <a:endParaRPr lang="en-US"/>
        </a:p>
      </dgm:t>
    </dgm:pt>
    <dgm:pt modelId="{58DF1C91-C58B-574A-8AAE-B5D99FB8795A}" type="pres">
      <dgm:prSet presAssocID="{481DAD16-8D9A-D349-A0FF-133F7FA2184D}" presName="text2" presStyleLbl="node1" presStyleIdx="6" presStyleCnt="12" custScaleX="128593" custScaleY="84245" custRadScaleRad="258533" custRadScaleInc="-590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85BFE4-913B-1145-80CE-74EEBE0B6F45}" type="pres">
      <dgm:prSet presAssocID="{875BD7DB-35E9-844D-9061-B31CF4F7B2AE}" presName="Name218" presStyleLbl="parChTrans1D3" presStyleIdx="4" presStyleCnt="8"/>
      <dgm:spPr/>
      <dgm:t>
        <a:bodyPr/>
        <a:lstStyle/>
        <a:p>
          <a:endParaRPr lang="en-US"/>
        </a:p>
      </dgm:t>
    </dgm:pt>
    <dgm:pt modelId="{6E8BE83D-24AA-BC46-B30C-5CAAD21E99F6}" type="pres">
      <dgm:prSet presAssocID="{2C895EBE-9DD9-5E4B-9793-7C450732F8FD}" presName="text2" presStyleLbl="node1" presStyleIdx="7" presStyleCnt="12" custScaleX="146265" custScaleY="108255" custRadScaleRad="192443" custRadScaleInc="-1342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29531F-AE00-2040-81B7-C432675A2A88}" type="pres">
      <dgm:prSet presAssocID="{7AC213E1-50C6-8E4B-AACB-71743CF01EE5}" presName="Name221" presStyleLbl="parChTrans1D2" presStyleIdx="1" presStyleCnt="3"/>
      <dgm:spPr/>
      <dgm:t>
        <a:bodyPr/>
        <a:lstStyle/>
        <a:p>
          <a:endParaRPr lang="en-US"/>
        </a:p>
      </dgm:t>
    </dgm:pt>
    <dgm:pt modelId="{7DEA0F9E-A781-754E-BF4B-112BAB60FA24}" type="pres">
      <dgm:prSet presAssocID="{E365DF41-1CE8-F341-BCB7-44C508F30F6C}" presName="cycle_3" presStyleCnt="0"/>
      <dgm:spPr/>
    </dgm:pt>
    <dgm:pt modelId="{60B06133-491D-BE4B-B3AB-A0364A71E8C9}" type="pres">
      <dgm:prSet presAssocID="{551F4DB3-89E9-3447-B673-1B7F5738572A}" presName="childCenter3" presStyleLbl="node1" presStyleIdx="8" presStyleCnt="12" custLinFactNeighborX="51530" custLinFactNeighborY="-5546"/>
      <dgm:spPr/>
      <dgm:t>
        <a:bodyPr/>
        <a:lstStyle/>
        <a:p>
          <a:endParaRPr lang="en-US"/>
        </a:p>
      </dgm:t>
    </dgm:pt>
    <dgm:pt modelId="{11FCE341-268F-734A-9CE2-B72A96C85F71}" type="pres">
      <dgm:prSet presAssocID="{25BCB8B4-96FE-3845-8CAF-B1C8DD3FF1AA}" presName="Name285" presStyleLbl="parChTrans1D3" presStyleIdx="5" presStyleCnt="8"/>
      <dgm:spPr/>
      <dgm:t>
        <a:bodyPr/>
        <a:lstStyle/>
        <a:p>
          <a:endParaRPr lang="en-US"/>
        </a:p>
      </dgm:t>
    </dgm:pt>
    <dgm:pt modelId="{70E18756-7AD1-F641-ADB0-2A869AF80341}" type="pres">
      <dgm:prSet presAssocID="{F3552033-10E2-8D46-A080-B6A80D534857}" presName="text3" presStyleLbl="node1" presStyleIdx="9" presStyleCnt="12" custRadScaleRad="123840" custRadScaleInc="-458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4F1444-734E-024A-AFE7-86FB7B53CC57}" type="pres">
      <dgm:prSet presAssocID="{2BC52C11-CA48-ED4F-9A06-5EED86C2B3AD}" presName="Name285" presStyleLbl="parChTrans1D3" presStyleIdx="6" presStyleCnt="8"/>
      <dgm:spPr/>
      <dgm:t>
        <a:bodyPr/>
        <a:lstStyle/>
        <a:p>
          <a:endParaRPr lang="en-US"/>
        </a:p>
      </dgm:t>
    </dgm:pt>
    <dgm:pt modelId="{7FD07B64-51C9-BC4C-A878-EF8183D3B065}" type="pres">
      <dgm:prSet presAssocID="{9429D3A1-50B6-1D45-BBB0-B738018175DA}" presName="text3" presStyleLbl="node1" presStyleIdx="10" presStyleCnt="12" custRadScaleRad="213086" custRadScaleInc="-2529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CF5193-2779-D248-B9B2-6328B2FDEBF5}" type="pres">
      <dgm:prSet presAssocID="{5E92F02B-8D75-3445-9C00-189F942E6176}" presName="Name285" presStyleLbl="parChTrans1D3" presStyleIdx="7" presStyleCnt="8"/>
      <dgm:spPr/>
      <dgm:t>
        <a:bodyPr/>
        <a:lstStyle/>
        <a:p>
          <a:endParaRPr lang="en-US"/>
        </a:p>
      </dgm:t>
    </dgm:pt>
    <dgm:pt modelId="{014B3165-4DE4-514F-BA04-DC9F297E811C}" type="pres">
      <dgm:prSet presAssocID="{10F4A3D3-569B-DD43-B86D-EDF92ECECDDB}" presName="text3" presStyleLbl="node1" presStyleIdx="11" presStyleCnt="12" custRadScaleRad="8625" custRadScaleInc="-884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E983AB-B5DE-6448-9F7E-964B0FFA2383}" type="pres">
      <dgm:prSet presAssocID="{C535806B-933E-4F49-8CCD-4858F480F342}" presName="Name288" presStyleLbl="parChTrans1D2" presStyleIdx="2" presStyleCnt="3"/>
      <dgm:spPr/>
      <dgm:t>
        <a:bodyPr/>
        <a:lstStyle/>
        <a:p>
          <a:endParaRPr lang="en-US"/>
        </a:p>
      </dgm:t>
    </dgm:pt>
  </dgm:ptLst>
  <dgm:cxnLst>
    <dgm:cxn modelId="{38C4E8B2-6C88-5941-952C-D8D3001D90BD}" type="presOf" srcId="{5E92F02B-8D75-3445-9C00-189F942E6176}" destId="{4ECF5193-2779-D248-B9B2-6328B2FDEBF5}" srcOrd="0" destOrd="0" presId="urn:microsoft.com/office/officeart/2008/layout/RadialCluster"/>
    <dgm:cxn modelId="{88A68944-27E4-0F4D-AA79-8E845ABCD985}" srcId="{0543F79F-1C58-4C45-A5BD-DFFDF9E21A2E}" destId="{E365DF41-1CE8-F341-BCB7-44C508F30F6C}" srcOrd="0" destOrd="0" parTransId="{0AC11561-96A7-774C-BD50-B275F2E5C61E}" sibTransId="{92E494B1-9081-804C-9926-23BFDC29D039}"/>
    <dgm:cxn modelId="{059ED9D6-F5B0-4449-B39E-D11E131C3DDF}" type="presOf" srcId="{7AC213E1-50C6-8E4B-AACB-71743CF01EE5}" destId="{E429531F-AE00-2040-81B7-C432675A2A88}" srcOrd="0" destOrd="0" presId="urn:microsoft.com/office/officeart/2008/layout/RadialCluster"/>
    <dgm:cxn modelId="{3C264919-ADB7-8C4F-84DA-9B28FCF18DA8}" srcId="{09CAF60A-3A0F-4244-99B5-012A131327D0}" destId="{2C435261-17DA-4648-973C-D15290D2533F}" srcOrd="0" destOrd="0" parTransId="{395A95D6-EE88-3048-8602-254FF6E55330}" sibTransId="{0AD95EA3-3471-C34B-B7FB-F7772E32A050}"/>
    <dgm:cxn modelId="{B21A53AF-09A9-1F47-A93A-9527F751692A}" srcId="{09CAF60A-3A0F-4244-99B5-012A131327D0}" destId="{AEE77914-46D1-6C47-A1F7-D724A3EFC1E0}" srcOrd="2" destOrd="0" parTransId="{0E961F7B-EE5A-E140-9938-4DC2F839D039}" sibTransId="{1ED94707-D170-9648-9AE4-7F74F7190EED}"/>
    <dgm:cxn modelId="{01EBF3DC-DE0E-4346-A39D-4F8A9AA42AA2}" type="presOf" srcId="{2C895EBE-9DD9-5E4B-9793-7C450732F8FD}" destId="{6E8BE83D-24AA-BC46-B30C-5CAAD21E99F6}" srcOrd="0" destOrd="0" presId="urn:microsoft.com/office/officeart/2008/layout/RadialCluster"/>
    <dgm:cxn modelId="{14E97045-D2E2-594C-AF41-35B641D718B9}" type="presOf" srcId="{875BD7DB-35E9-844D-9061-B31CF4F7B2AE}" destId="{5B85BFE4-913B-1145-80CE-74EEBE0B6F45}" srcOrd="0" destOrd="0" presId="urn:microsoft.com/office/officeart/2008/layout/RadialCluster"/>
    <dgm:cxn modelId="{779E58C2-5BA9-B248-A72B-0BED93F0C0BB}" type="presOf" srcId="{425A4722-E219-9D43-BA62-200C0A1643E4}" destId="{CE2B376D-7530-9B47-93A3-F2B3CE783216}" srcOrd="0" destOrd="0" presId="urn:microsoft.com/office/officeart/2008/layout/RadialCluster"/>
    <dgm:cxn modelId="{DBC38C26-0239-164F-9724-6CF382B9C832}" type="presOf" srcId="{7BF2E9CE-9BCC-BA43-858D-BE66E1F00C42}" destId="{5715FA15-F2F0-7742-8FF3-3E430F11171E}" srcOrd="0" destOrd="0" presId="urn:microsoft.com/office/officeart/2008/layout/RadialCluster"/>
    <dgm:cxn modelId="{87DCD3CB-79EE-F340-BD89-ECD1E790882F}" type="presOf" srcId="{2BC52C11-CA48-ED4F-9A06-5EED86C2B3AD}" destId="{014F1444-734E-024A-AFE7-86FB7B53CC57}" srcOrd="0" destOrd="0" presId="urn:microsoft.com/office/officeart/2008/layout/RadialCluster"/>
    <dgm:cxn modelId="{48E8A646-0F85-1F4B-9805-4A9F35BEAF37}" srcId="{08733FE0-D4D3-DA4C-81F7-EDABAC6D38C4}" destId="{2C895EBE-9DD9-5E4B-9793-7C450732F8FD}" srcOrd="1" destOrd="0" parTransId="{875BD7DB-35E9-844D-9061-B31CF4F7B2AE}" sibTransId="{FAE29FA3-3A98-504D-9EF5-007E94EDBA1C}"/>
    <dgm:cxn modelId="{27F034DF-41A5-7848-9356-066CF3637735}" type="presOf" srcId="{66A1B063-5F3A-FE44-BAB7-1A5FFD43A20C}" destId="{6E8BE83D-24AA-BC46-B30C-5CAAD21E99F6}" srcOrd="0" destOrd="1" presId="urn:microsoft.com/office/officeart/2008/layout/RadialCluster"/>
    <dgm:cxn modelId="{578BD1C3-AA1D-E84E-9A26-D063484D7679}" srcId="{E365DF41-1CE8-F341-BCB7-44C508F30F6C}" destId="{551F4DB3-89E9-3447-B673-1B7F5738572A}" srcOrd="2" destOrd="0" parTransId="{C535806B-933E-4F49-8CCD-4858F480F342}" sibTransId="{547CC469-9691-CB4F-ABDC-68E04FE5AFDE}"/>
    <dgm:cxn modelId="{D7DA5963-0305-CB46-B13C-F39572160158}" type="presOf" srcId="{0543F79F-1C58-4C45-A5BD-DFFDF9E21A2E}" destId="{113EA6DC-32DB-1F45-A0C6-E8E155E0609A}" srcOrd="0" destOrd="0" presId="urn:microsoft.com/office/officeart/2008/layout/RadialCluster"/>
    <dgm:cxn modelId="{0CAF13C0-CA95-FF4F-A74F-C2DBC16C7D91}" type="presOf" srcId="{EB9494C3-E305-2A4D-A54A-2CB1B75115B5}" destId="{0616ABE7-DB7A-C247-AE4F-D871AC5A9F13}" srcOrd="0" destOrd="0" presId="urn:microsoft.com/office/officeart/2008/layout/RadialCluster"/>
    <dgm:cxn modelId="{A695A844-49DF-0C49-879D-215D14BA59A8}" type="presOf" srcId="{9429D3A1-50B6-1D45-BBB0-B738018175DA}" destId="{7FD07B64-51C9-BC4C-A878-EF8183D3B065}" srcOrd="0" destOrd="0" presId="urn:microsoft.com/office/officeart/2008/layout/RadialCluster"/>
    <dgm:cxn modelId="{6C1504DE-EE0E-6E4B-9099-01CB3F07D0F7}" srcId="{0543F79F-1C58-4C45-A5BD-DFFDF9E21A2E}" destId="{62F225EB-B99A-C54A-A993-97AC874FC155}" srcOrd="1" destOrd="0" parTransId="{5752882D-08ED-9D41-B7B9-AABC4E63314C}" sibTransId="{97F84F12-4703-AC49-9799-751A08081D1A}"/>
    <dgm:cxn modelId="{EDFC066A-6BC9-CA4E-AEBB-088185B69069}" srcId="{2C895EBE-9DD9-5E4B-9793-7C450732F8FD}" destId="{66A1B063-5F3A-FE44-BAB7-1A5FFD43A20C}" srcOrd="0" destOrd="0" parTransId="{A04CAE44-3C6E-534E-BAB7-8A9640409A23}" sibTransId="{6B9086E8-3F9F-1A43-A43F-A5BB53D6DFD3}"/>
    <dgm:cxn modelId="{D784B54B-F14D-DE4D-B120-D2D644386552}" type="presOf" srcId="{AEE77914-46D1-6C47-A1F7-D724A3EFC1E0}" destId="{78538DB3-9C9A-FA46-9195-C9CA86AFF360}" srcOrd="0" destOrd="0" presId="urn:microsoft.com/office/officeart/2008/layout/RadialCluster"/>
    <dgm:cxn modelId="{E9D227E8-6A23-9F41-80A6-7F5E00C885BF}" srcId="{E365DF41-1CE8-F341-BCB7-44C508F30F6C}" destId="{09CAF60A-3A0F-4244-99B5-012A131327D0}" srcOrd="0" destOrd="0" parTransId="{7BF2E9CE-9BCC-BA43-858D-BE66E1F00C42}" sibTransId="{D158D995-B8D4-EA42-A5A1-99D4F05511FB}"/>
    <dgm:cxn modelId="{DB221B7D-BD15-984C-B6DA-3B96BC181CAE}" srcId="{E365DF41-1CE8-F341-BCB7-44C508F30F6C}" destId="{08733FE0-D4D3-DA4C-81F7-EDABAC6D38C4}" srcOrd="1" destOrd="0" parTransId="{7AC213E1-50C6-8E4B-AACB-71743CF01EE5}" sibTransId="{219DDD25-204A-A741-89F0-07ACB1F2AF98}"/>
    <dgm:cxn modelId="{5DA8865E-89AD-C54F-8935-11512834B32A}" type="presOf" srcId="{481DAD16-8D9A-D349-A0FF-133F7FA2184D}" destId="{58DF1C91-C58B-574A-8AAE-B5D99FB8795A}" srcOrd="0" destOrd="0" presId="urn:microsoft.com/office/officeart/2008/layout/RadialCluster"/>
    <dgm:cxn modelId="{B7444569-3A62-D841-B0CC-19116A6FEC7E}" srcId="{551F4DB3-89E9-3447-B673-1B7F5738572A}" destId="{F3552033-10E2-8D46-A080-B6A80D534857}" srcOrd="0" destOrd="0" parTransId="{25BCB8B4-96FE-3845-8CAF-B1C8DD3FF1AA}" sibTransId="{49942AC2-B063-2C4E-AA51-C33C58BF84D8}"/>
    <dgm:cxn modelId="{D840A1F4-C55B-E446-B752-C257126B378F}" type="presOf" srcId="{551F4DB3-89E9-3447-B673-1B7F5738572A}" destId="{60B06133-491D-BE4B-B3AB-A0364A71E8C9}" srcOrd="0" destOrd="0" presId="urn:microsoft.com/office/officeart/2008/layout/RadialCluster"/>
    <dgm:cxn modelId="{91154ED2-9C0F-AD47-BC60-99953FF1EB5F}" type="presOf" srcId="{E365DF41-1CE8-F341-BCB7-44C508F30F6C}" destId="{D132B236-F5E1-3B46-A000-351A79FD7A24}" srcOrd="0" destOrd="0" presId="urn:microsoft.com/office/officeart/2008/layout/RadialCluster"/>
    <dgm:cxn modelId="{230813BB-94F9-854B-A89E-38C3914719AC}" type="presOf" srcId="{F3552033-10E2-8D46-A080-B6A80D534857}" destId="{70E18756-7AD1-F641-ADB0-2A869AF80341}" srcOrd="0" destOrd="0" presId="urn:microsoft.com/office/officeart/2008/layout/RadialCluster"/>
    <dgm:cxn modelId="{7E68512D-8E16-A249-B4C9-578137599A79}" srcId="{09CAF60A-3A0F-4244-99B5-012A131327D0}" destId="{72BEFD36-4107-AE45-94C4-EB777921164A}" srcOrd="1" destOrd="0" parTransId="{425A4722-E219-9D43-BA62-200C0A1643E4}" sibTransId="{FF4346AD-372E-0C48-BFDB-60F5DE35C183}"/>
    <dgm:cxn modelId="{262930EA-C449-504D-BB17-924FE5BE8568}" type="presOf" srcId="{09CAF60A-3A0F-4244-99B5-012A131327D0}" destId="{C17CE741-B687-004B-BE13-D0E9868B41A3}" srcOrd="0" destOrd="0" presId="urn:microsoft.com/office/officeart/2008/layout/RadialCluster"/>
    <dgm:cxn modelId="{BF2502F3-6084-644C-AE58-FE4446C1A2CD}" type="presOf" srcId="{08733FE0-D4D3-DA4C-81F7-EDABAC6D38C4}" destId="{4F87CF87-40B4-E14B-B2C5-EABADEAB7602}" srcOrd="0" destOrd="0" presId="urn:microsoft.com/office/officeart/2008/layout/RadialCluster"/>
    <dgm:cxn modelId="{82E3A78B-27A0-914E-B277-1F158B9F8FAC}" type="presOf" srcId="{A82DEE1D-C67F-4440-9EEB-687FEBA93B58}" destId="{58DF1C91-C58B-574A-8AAE-B5D99FB8795A}" srcOrd="0" destOrd="1" presId="urn:microsoft.com/office/officeart/2008/layout/RadialCluster"/>
    <dgm:cxn modelId="{0EA28A0E-5313-6A47-9F7D-7EE8A7DA771B}" srcId="{551F4DB3-89E9-3447-B673-1B7F5738572A}" destId="{9429D3A1-50B6-1D45-BBB0-B738018175DA}" srcOrd="1" destOrd="0" parTransId="{2BC52C11-CA48-ED4F-9A06-5EED86C2B3AD}" sibTransId="{1C5A93D8-152B-ED4B-AB1E-4E8FAF1E89DE}"/>
    <dgm:cxn modelId="{33BF5CC9-82E9-944C-9D37-8E2B2D2CB770}" srcId="{551F4DB3-89E9-3447-B673-1B7F5738572A}" destId="{10F4A3D3-569B-DD43-B86D-EDF92ECECDDB}" srcOrd="2" destOrd="0" parTransId="{5E92F02B-8D75-3445-9C00-189F942E6176}" sibTransId="{8FF9BB5B-BC0A-FF49-B8F9-43A6FA22A78F}"/>
    <dgm:cxn modelId="{2A700BC3-CEAC-8F4E-AB22-10B221951BD5}" type="presOf" srcId="{0E961F7B-EE5A-E140-9938-4DC2F839D039}" destId="{CB9C6458-B43D-2843-9ED7-02107E3FCBC8}" srcOrd="0" destOrd="0" presId="urn:microsoft.com/office/officeart/2008/layout/RadialCluster"/>
    <dgm:cxn modelId="{C61095E8-0C9B-5A40-B385-E9A53296BEFF}" type="presOf" srcId="{395A95D6-EE88-3048-8602-254FF6E55330}" destId="{BC3E13EC-8289-894E-94E3-4511BBCA72C1}" srcOrd="0" destOrd="0" presId="urn:microsoft.com/office/officeart/2008/layout/RadialCluster"/>
    <dgm:cxn modelId="{6880C897-8CD7-C640-8772-06A5F7F70294}" type="presOf" srcId="{25BCB8B4-96FE-3845-8CAF-B1C8DD3FF1AA}" destId="{11FCE341-268F-734A-9CE2-B72A96C85F71}" srcOrd="0" destOrd="0" presId="urn:microsoft.com/office/officeart/2008/layout/RadialCluster"/>
    <dgm:cxn modelId="{443C19D2-CC48-A94F-9741-BC75BA548FDD}" srcId="{08733FE0-D4D3-DA4C-81F7-EDABAC6D38C4}" destId="{481DAD16-8D9A-D349-A0FF-133F7FA2184D}" srcOrd="0" destOrd="0" parTransId="{EB9494C3-E305-2A4D-A54A-2CB1B75115B5}" sibTransId="{6C32D3E9-772F-F84F-A941-752D326C3843}"/>
    <dgm:cxn modelId="{B9F4CA69-78E9-6C49-AF96-E51236542445}" srcId="{481DAD16-8D9A-D349-A0FF-133F7FA2184D}" destId="{A82DEE1D-C67F-4440-9EEB-687FEBA93B58}" srcOrd="0" destOrd="0" parTransId="{49A555A5-D502-8E4F-B44A-298A03F7F1C7}" sibTransId="{8856AC6D-3FD2-984B-8B01-1C582EC2C0CE}"/>
    <dgm:cxn modelId="{840ADA18-13F6-F743-8882-9F46B826D8AA}" type="presOf" srcId="{C535806B-933E-4F49-8CCD-4858F480F342}" destId="{E7E983AB-B5DE-6448-9F7E-964B0FFA2383}" srcOrd="0" destOrd="0" presId="urn:microsoft.com/office/officeart/2008/layout/RadialCluster"/>
    <dgm:cxn modelId="{CC03823E-D27E-434A-A399-BF61481A74F8}" type="presOf" srcId="{2C435261-17DA-4648-973C-D15290D2533F}" destId="{251E66FD-A70E-3244-89FC-00AA97B93032}" srcOrd="0" destOrd="0" presId="urn:microsoft.com/office/officeart/2008/layout/RadialCluster"/>
    <dgm:cxn modelId="{8E974AE4-D559-284E-8F12-86A4659E17D1}" type="presOf" srcId="{72BEFD36-4107-AE45-94C4-EB777921164A}" destId="{E4D136DE-7F61-8C48-9D93-515BA2EA1523}" srcOrd="0" destOrd="0" presId="urn:microsoft.com/office/officeart/2008/layout/RadialCluster"/>
    <dgm:cxn modelId="{71E96399-E44C-874D-8CA4-3D911CF5792F}" type="presOf" srcId="{10F4A3D3-569B-DD43-B86D-EDF92ECECDDB}" destId="{014B3165-4DE4-514F-BA04-DC9F297E811C}" srcOrd="0" destOrd="0" presId="urn:microsoft.com/office/officeart/2008/layout/RadialCluster"/>
    <dgm:cxn modelId="{3DE86433-F299-C943-9C89-E5BD1BB54E23}" type="presParOf" srcId="{113EA6DC-32DB-1F45-A0C6-E8E155E0609A}" destId="{D132B236-F5E1-3B46-A000-351A79FD7A24}" srcOrd="0" destOrd="0" presId="urn:microsoft.com/office/officeart/2008/layout/RadialCluster"/>
    <dgm:cxn modelId="{BA49E185-DFD6-4646-B7A6-0794E65D3FB6}" type="presParOf" srcId="{113EA6DC-32DB-1F45-A0C6-E8E155E0609A}" destId="{49FE996A-128B-E747-AC9E-1FA1B33D0A8F}" srcOrd="1" destOrd="0" presId="urn:microsoft.com/office/officeart/2008/layout/RadialCluster"/>
    <dgm:cxn modelId="{8AA2C42A-12B7-8046-87F4-E0A536DE28B5}" type="presParOf" srcId="{49FE996A-128B-E747-AC9E-1FA1B33D0A8F}" destId="{C17CE741-B687-004B-BE13-D0E9868B41A3}" srcOrd="0" destOrd="0" presId="urn:microsoft.com/office/officeart/2008/layout/RadialCluster"/>
    <dgm:cxn modelId="{694B43E2-7C52-6344-8E70-EAEFAA6CA632}" type="presParOf" srcId="{49FE996A-128B-E747-AC9E-1FA1B33D0A8F}" destId="{BC3E13EC-8289-894E-94E3-4511BBCA72C1}" srcOrd="1" destOrd="0" presId="urn:microsoft.com/office/officeart/2008/layout/RadialCluster"/>
    <dgm:cxn modelId="{6CE6FA4A-C8E2-A944-98D4-06617CD2C2BF}" type="presParOf" srcId="{49FE996A-128B-E747-AC9E-1FA1B33D0A8F}" destId="{251E66FD-A70E-3244-89FC-00AA97B93032}" srcOrd="2" destOrd="0" presId="urn:microsoft.com/office/officeart/2008/layout/RadialCluster"/>
    <dgm:cxn modelId="{E848B0AF-EB73-9B47-9534-65CA632C0D89}" type="presParOf" srcId="{49FE996A-128B-E747-AC9E-1FA1B33D0A8F}" destId="{CE2B376D-7530-9B47-93A3-F2B3CE783216}" srcOrd="3" destOrd="0" presId="urn:microsoft.com/office/officeart/2008/layout/RadialCluster"/>
    <dgm:cxn modelId="{876B529F-F52A-0B41-8363-80E9A70BEDCB}" type="presParOf" srcId="{49FE996A-128B-E747-AC9E-1FA1B33D0A8F}" destId="{E4D136DE-7F61-8C48-9D93-515BA2EA1523}" srcOrd="4" destOrd="0" presId="urn:microsoft.com/office/officeart/2008/layout/RadialCluster"/>
    <dgm:cxn modelId="{DA992903-70E4-DA4F-8570-640E8B3CBF9A}" type="presParOf" srcId="{49FE996A-128B-E747-AC9E-1FA1B33D0A8F}" destId="{CB9C6458-B43D-2843-9ED7-02107E3FCBC8}" srcOrd="5" destOrd="0" presId="urn:microsoft.com/office/officeart/2008/layout/RadialCluster"/>
    <dgm:cxn modelId="{2D7CD458-88E5-F54D-AF53-F5FAB75CE600}" type="presParOf" srcId="{49FE996A-128B-E747-AC9E-1FA1B33D0A8F}" destId="{78538DB3-9C9A-FA46-9195-C9CA86AFF360}" srcOrd="6" destOrd="0" presId="urn:microsoft.com/office/officeart/2008/layout/RadialCluster"/>
    <dgm:cxn modelId="{0FA9EE12-3F18-7E40-9097-AD5552024153}" type="presParOf" srcId="{113EA6DC-32DB-1F45-A0C6-E8E155E0609A}" destId="{5715FA15-F2F0-7742-8FF3-3E430F11171E}" srcOrd="2" destOrd="0" presId="urn:microsoft.com/office/officeart/2008/layout/RadialCluster"/>
    <dgm:cxn modelId="{E2B8AE1B-FFE0-374D-BA1C-69B9D437B98B}" type="presParOf" srcId="{113EA6DC-32DB-1F45-A0C6-E8E155E0609A}" destId="{8F4D201A-9080-7548-AEE4-F9DFFA4ACE9A}" srcOrd="3" destOrd="0" presId="urn:microsoft.com/office/officeart/2008/layout/RadialCluster"/>
    <dgm:cxn modelId="{D59F2259-4E08-B143-B3A3-5C6F236F3922}" type="presParOf" srcId="{8F4D201A-9080-7548-AEE4-F9DFFA4ACE9A}" destId="{4F87CF87-40B4-E14B-B2C5-EABADEAB7602}" srcOrd="0" destOrd="0" presId="urn:microsoft.com/office/officeart/2008/layout/RadialCluster"/>
    <dgm:cxn modelId="{3F77E1F6-5380-194A-9802-1EE99885002D}" type="presParOf" srcId="{8F4D201A-9080-7548-AEE4-F9DFFA4ACE9A}" destId="{0616ABE7-DB7A-C247-AE4F-D871AC5A9F13}" srcOrd="1" destOrd="0" presId="urn:microsoft.com/office/officeart/2008/layout/RadialCluster"/>
    <dgm:cxn modelId="{83A5ED51-8171-2744-A6E2-42CBC8CF84AF}" type="presParOf" srcId="{8F4D201A-9080-7548-AEE4-F9DFFA4ACE9A}" destId="{58DF1C91-C58B-574A-8AAE-B5D99FB8795A}" srcOrd="2" destOrd="0" presId="urn:microsoft.com/office/officeart/2008/layout/RadialCluster"/>
    <dgm:cxn modelId="{64335C17-696A-CD43-BE87-1BB896B464F6}" type="presParOf" srcId="{8F4D201A-9080-7548-AEE4-F9DFFA4ACE9A}" destId="{5B85BFE4-913B-1145-80CE-74EEBE0B6F45}" srcOrd="3" destOrd="0" presId="urn:microsoft.com/office/officeart/2008/layout/RadialCluster"/>
    <dgm:cxn modelId="{697E56CF-D1C2-0442-96E6-AB0A550256C8}" type="presParOf" srcId="{8F4D201A-9080-7548-AEE4-F9DFFA4ACE9A}" destId="{6E8BE83D-24AA-BC46-B30C-5CAAD21E99F6}" srcOrd="4" destOrd="0" presId="urn:microsoft.com/office/officeart/2008/layout/RadialCluster"/>
    <dgm:cxn modelId="{1D615332-BE78-BF49-869A-ADB4258DD99D}" type="presParOf" srcId="{113EA6DC-32DB-1F45-A0C6-E8E155E0609A}" destId="{E429531F-AE00-2040-81B7-C432675A2A88}" srcOrd="4" destOrd="0" presId="urn:microsoft.com/office/officeart/2008/layout/RadialCluster"/>
    <dgm:cxn modelId="{D7615384-B5DF-184D-9DC1-4705337A876C}" type="presParOf" srcId="{113EA6DC-32DB-1F45-A0C6-E8E155E0609A}" destId="{7DEA0F9E-A781-754E-BF4B-112BAB60FA24}" srcOrd="5" destOrd="0" presId="urn:microsoft.com/office/officeart/2008/layout/RadialCluster"/>
    <dgm:cxn modelId="{822D3CAD-BD71-CF45-947F-2788D5398553}" type="presParOf" srcId="{7DEA0F9E-A781-754E-BF4B-112BAB60FA24}" destId="{60B06133-491D-BE4B-B3AB-A0364A71E8C9}" srcOrd="0" destOrd="0" presId="urn:microsoft.com/office/officeart/2008/layout/RadialCluster"/>
    <dgm:cxn modelId="{58E3820A-302C-4942-8532-59EE1A935600}" type="presParOf" srcId="{7DEA0F9E-A781-754E-BF4B-112BAB60FA24}" destId="{11FCE341-268F-734A-9CE2-B72A96C85F71}" srcOrd="1" destOrd="0" presId="urn:microsoft.com/office/officeart/2008/layout/RadialCluster"/>
    <dgm:cxn modelId="{6AD8EE4C-7F99-EA47-960C-959D21B7683A}" type="presParOf" srcId="{7DEA0F9E-A781-754E-BF4B-112BAB60FA24}" destId="{70E18756-7AD1-F641-ADB0-2A869AF80341}" srcOrd="2" destOrd="0" presId="urn:microsoft.com/office/officeart/2008/layout/RadialCluster"/>
    <dgm:cxn modelId="{F967311F-15C6-1240-9F42-BDD3DA472F4E}" type="presParOf" srcId="{7DEA0F9E-A781-754E-BF4B-112BAB60FA24}" destId="{014F1444-734E-024A-AFE7-86FB7B53CC57}" srcOrd="3" destOrd="0" presId="urn:microsoft.com/office/officeart/2008/layout/RadialCluster"/>
    <dgm:cxn modelId="{2844392E-2C3C-9641-90D9-BE8DDDDDCB4E}" type="presParOf" srcId="{7DEA0F9E-A781-754E-BF4B-112BAB60FA24}" destId="{7FD07B64-51C9-BC4C-A878-EF8183D3B065}" srcOrd="4" destOrd="0" presId="urn:microsoft.com/office/officeart/2008/layout/RadialCluster"/>
    <dgm:cxn modelId="{FFCDB585-6CBC-DC4F-8368-1BD4DA9AD16D}" type="presParOf" srcId="{7DEA0F9E-A781-754E-BF4B-112BAB60FA24}" destId="{4ECF5193-2779-D248-B9B2-6328B2FDEBF5}" srcOrd="5" destOrd="0" presId="urn:microsoft.com/office/officeart/2008/layout/RadialCluster"/>
    <dgm:cxn modelId="{4CF26DEB-9BA1-C04B-92AC-2158E06BC7B5}" type="presParOf" srcId="{7DEA0F9E-A781-754E-BF4B-112BAB60FA24}" destId="{014B3165-4DE4-514F-BA04-DC9F297E811C}" srcOrd="6" destOrd="0" presId="urn:microsoft.com/office/officeart/2008/layout/RadialCluster"/>
    <dgm:cxn modelId="{D7222920-A01C-7F45-AAB5-9302E8286728}" type="presParOf" srcId="{113EA6DC-32DB-1F45-A0C6-E8E155E0609A}" destId="{E7E983AB-B5DE-6448-9F7E-964B0FFA2383}" srcOrd="6" destOrd="0" presId="urn:microsoft.com/office/officeart/2008/layout/RadialCluster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E983AB-B5DE-6448-9F7E-964B0FFA2383}">
      <dsp:nvSpPr>
        <dsp:cNvPr id="0" name=""/>
        <dsp:cNvSpPr/>
      </dsp:nvSpPr>
      <dsp:spPr>
        <a:xfrm rot="5325188">
          <a:off x="4445086" y="3167694"/>
          <a:ext cx="33248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2488" y="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29531F-AE00-2040-81B7-C432675A2A88}">
      <dsp:nvSpPr>
        <dsp:cNvPr id="0" name=""/>
        <dsp:cNvSpPr/>
      </dsp:nvSpPr>
      <dsp:spPr>
        <a:xfrm rot="19736172">
          <a:off x="5246039" y="1756965"/>
          <a:ext cx="31364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3641" y="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15FA15-F2F0-7742-8FF3-3E430F11171E}">
      <dsp:nvSpPr>
        <dsp:cNvPr id="0" name=""/>
        <dsp:cNvSpPr/>
      </dsp:nvSpPr>
      <dsp:spPr>
        <a:xfrm rot="12325082">
          <a:off x="3524287" y="1836110"/>
          <a:ext cx="40954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9540" y="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32B236-F5E1-3B46-A000-351A79FD7A24}">
      <dsp:nvSpPr>
        <dsp:cNvPr id="0" name=""/>
        <dsp:cNvSpPr/>
      </dsp:nvSpPr>
      <dsp:spPr>
        <a:xfrm>
          <a:off x="3914005" y="1490211"/>
          <a:ext cx="1354523" cy="151127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HS-ESS3-4</a:t>
          </a:r>
          <a:r>
            <a:rPr lang="en-US" sz="1100" kern="1200" dirty="0" smtClean="0"/>
            <a:t> Evaluate or refine a technological solution that reduces impacts of human activities on natural systems</a:t>
          </a:r>
          <a:endParaRPr lang="en-US" sz="1100" kern="1200" dirty="0"/>
        </a:p>
      </dsp:txBody>
      <dsp:txXfrm>
        <a:off x="3980127" y="1556333"/>
        <a:ext cx="1222279" cy="1379033"/>
      </dsp:txXfrm>
    </dsp:sp>
    <dsp:sp modelId="{C17CE741-B687-004B-BE13-D0E9868B41A3}">
      <dsp:nvSpPr>
        <dsp:cNvPr id="0" name=""/>
        <dsp:cNvSpPr/>
      </dsp:nvSpPr>
      <dsp:spPr>
        <a:xfrm>
          <a:off x="2804336" y="1202555"/>
          <a:ext cx="739772" cy="739772"/>
        </a:xfrm>
        <a:prstGeom prst="roundRect">
          <a:avLst/>
        </a:prstGeom>
        <a:gradFill rotWithShape="0">
          <a:gsLst>
            <a:gs pos="0">
              <a:schemeClr val="accent2">
                <a:hueOff val="425593"/>
                <a:satOff val="-531"/>
                <a:lumOff val="12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25593"/>
                <a:satOff val="-531"/>
                <a:lumOff val="12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smtClean="0">
              <a:solidFill>
                <a:srgbClr val="000000"/>
              </a:solidFill>
            </a:rPr>
            <a:t>What human impacts?</a:t>
          </a:r>
          <a:endParaRPr lang="en-US" sz="800" kern="1200" dirty="0">
            <a:solidFill>
              <a:srgbClr val="000000"/>
            </a:solidFill>
          </a:endParaRPr>
        </a:p>
      </dsp:txBody>
      <dsp:txXfrm>
        <a:off x="2840449" y="1238668"/>
        <a:ext cx="667546" cy="667546"/>
      </dsp:txXfrm>
    </dsp:sp>
    <dsp:sp modelId="{BC3E13EC-8289-894E-94E3-4511BBCA72C1}">
      <dsp:nvSpPr>
        <dsp:cNvPr id="0" name=""/>
        <dsp:cNvSpPr/>
      </dsp:nvSpPr>
      <dsp:spPr>
        <a:xfrm rot="9202204">
          <a:off x="2537111" y="1821151"/>
          <a:ext cx="28219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2192" y="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1E66FD-A70E-3244-89FC-00AA97B93032}">
      <dsp:nvSpPr>
        <dsp:cNvPr id="0" name=""/>
        <dsp:cNvSpPr/>
      </dsp:nvSpPr>
      <dsp:spPr>
        <a:xfrm>
          <a:off x="1812306" y="1699975"/>
          <a:ext cx="739772" cy="739772"/>
        </a:xfrm>
        <a:prstGeom prst="roundRect">
          <a:avLst/>
        </a:prstGeom>
        <a:gradFill rotWithShape="0">
          <a:gsLst>
            <a:gs pos="0">
              <a:schemeClr val="accent2">
                <a:hueOff val="851185"/>
                <a:satOff val="-1062"/>
                <a:lumOff val="25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851185"/>
                <a:satOff val="-1062"/>
                <a:lumOff val="25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smtClean="0">
              <a:solidFill>
                <a:srgbClr val="000000"/>
              </a:solidFill>
            </a:rPr>
            <a:t>Ecological Footprint Activity</a:t>
          </a:r>
          <a:endParaRPr lang="en-US" sz="800" kern="1200" dirty="0">
            <a:solidFill>
              <a:srgbClr val="000000"/>
            </a:solidFill>
          </a:endParaRPr>
        </a:p>
      </dsp:txBody>
      <dsp:txXfrm>
        <a:off x="1848419" y="1736088"/>
        <a:ext cx="667546" cy="667546"/>
      </dsp:txXfrm>
    </dsp:sp>
    <dsp:sp modelId="{CE2B376D-7530-9B47-93A3-F2B3CE783216}">
      <dsp:nvSpPr>
        <dsp:cNvPr id="0" name=""/>
        <dsp:cNvSpPr/>
      </dsp:nvSpPr>
      <dsp:spPr>
        <a:xfrm rot="12962393">
          <a:off x="2265921" y="1128161"/>
          <a:ext cx="59539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5391" y="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D136DE-7F61-8C48-9D93-515BA2EA1523}">
      <dsp:nvSpPr>
        <dsp:cNvPr id="0" name=""/>
        <dsp:cNvSpPr/>
      </dsp:nvSpPr>
      <dsp:spPr>
        <a:xfrm>
          <a:off x="1583125" y="313994"/>
          <a:ext cx="739772" cy="739772"/>
        </a:xfrm>
        <a:prstGeom prst="roundRect">
          <a:avLst/>
        </a:prstGeom>
        <a:gradFill rotWithShape="0">
          <a:gsLst>
            <a:gs pos="0">
              <a:schemeClr val="accent2">
                <a:hueOff val="1276778"/>
                <a:satOff val="-1592"/>
                <a:lumOff val="37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1276778"/>
                <a:satOff val="-1592"/>
                <a:lumOff val="37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smtClean="0">
              <a:solidFill>
                <a:srgbClr val="000000"/>
              </a:solidFill>
            </a:rPr>
            <a:t>Carbon Footprint Activity</a:t>
          </a:r>
          <a:endParaRPr lang="en-US" sz="800" kern="1200" dirty="0">
            <a:solidFill>
              <a:srgbClr val="000000"/>
            </a:solidFill>
          </a:endParaRPr>
        </a:p>
      </dsp:txBody>
      <dsp:txXfrm>
        <a:off x="1619238" y="350107"/>
        <a:ext cx="667546" cy="667546"/>
      </dsp:txXfrm>
    </dsp:sp>
    <dsp:sp modelId="{CB9C6458-B43D-2843-9ED7-02107E3FCBC8}">
      <dsp:nvSpPr>
        <dsp:cNvPr id="0" name=""/>
        <dsp:cNvSpPr/>
      </dsp:nvSpPr>
      <dsp:spPr>
        <a:xfrm rot="16980296">
          <a:off x="3178889" y="1101014"/>
          <a:ext cx="20842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8427" y="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538DB3-9C9A-FA46-9195-C9CA86AFF360}">
      <dsp:nvSpPr>
        <dsp:cNvPr id="0" name=""/>
        <dsp:cNvSpPr/>
      </dsp:nvSpPr>
      <dsp:spPr>
        <a:xfrm>
          <a:off x="3022096" y="259701"/>
          <a:ext cx="739772" cy="739772"/>
        </a:xfrm>
        <a:prstGeom prst="roundRect">
          <a:avLst/>
        </a:prstGeom>
        <a:gradFill rotWithShape="0">
          <a:gsLst>
            <a:gs pos="0">
              <a:schemeClr val="accent2">
                <a:hueOff val="1702371"/>
                <a:satOff val="-2123"/>
                <a:lumOff val="49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1702371"/>
                <a:satOff val="-2123"/>
                <a:lumOff val="49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smtClean="0">
              <a:solidFill>
                <a:srgbClr val="000000"/>
              </a:solidFill>
            </a:rPr>
            <a:t>Off Base – Acidity of Oceans</a:t>
          </a:r>
          <a:endParaRPr lang="en-US" sz="800" kern="1200" dirty="0" smtClean="0">
            <a:solidFill>
              <a:srgbClr val="000000"/>
            </a:solidFill>
          </a:endParaRPr>
        </a:p>
      </dsp:txBody>
      <dsp:txXfrm>
        <a:off x="3058209" y="295814"/>
        <a:ext cx="667546" cy="667546"/>
      </dsp:txXfrm>
    </dsp:sp>
    <dsp:sp modelId="{4F87CF87-40B4-E14B-B2C5-EABADEAB7602}">
      <dsp:nvSpPr>
        <dsp:cNvPr id="0" name=""/>
        <dsp:cNvSpPr/>
      </dsp:nvSpPr>
      <dsp:spPr>
        <a:xfrm>
          <a:off x="5537192" y="1083349"/>
          <a:ext cx="739772" cy="739772"/>
        </a:xfrm>
        <a:prstGeom prst="roundRect">
          <a:avLst/>
        </a:prstGeom>
        <a:gradFill rotWithShape="0">
          <a:gsLst>
            <a:gs pos="0">
              <a:schemeClr val="accent2">
                <a:hueOff val="2127964"/>
                <a:satOff val="-2654"/>
                <a:lumOff val="62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127964"/>
                <a:satOff val="-2654"/>
                <a:lumOff val="62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smtClean="0">
              <a:solidFill>
                <a:srgbClr val="000000"/>
              </a:solidFill>
            </a:rPr>
            <a:t>What natural systems?</a:t>
          </a:r>
          <a:endParaRPr lang="en-US" sz="800" kern="1200" dirty="0">
            <a:solidFill>
              <a:srgbClr val="000000"/>
            </a:solidFill>
          </a:endParaRPr>
        </a:p>
      </dsp:txBody>
      <dsp:txXfrm>
        <a:off x="5573305" y="1119462"/>
        <a:ext cx="667546" cy="667546"/>
      </dsp:txXfrm>
    </dsp:sp>
    <dsp:sp modelId="{0616ABE7-DB7A-C247-AE4F-D871AC5A9F13}">
      <dsp:nvSpPr>
        <dsp:cNvPr id="0" name=""/>
        <dsp:cNvSpPr/>
      </dsp:nvSpPr>
      <dsp:spPr>
        <a:xfrm rot="18519583">
          <a:off x="6121896" y="914633"/>
          <a:ext cx="43212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32123" y="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DF1C91-C58B-574A-8AAE-B5D99FB8795A}">
      <dsp:nvSpPr>
        <dsp:cNvPr id="0" name=""/>
        <dsp:cNvSpPr/>
      </dsp:nvSpPr>
      <dsp:spPr>
        <a:xfrm>
          <a:off x="6246571" y="122695"/>
          <a:ext cx="951295" cy="623221"/>
        </a:xfrm>
        <a:prstGeom prst="roundRect">
          <a:avLst/>
        </a:prstGeom>
        <a:gradFill rotWithShape="0">
          <a:gsLst>
            <a:gs pos="0">
              <a:schemeClr val="accent2">
                <a:hueOff val="2553556"/>
                <a:satOff val="-3185"/>
                <a:lumOff val="74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553556"/>
                <a:satOff val="-3185"/>
                <a:lumOff val="74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>
              <a:solidFill>
                <a:srgbClr val="000000"/>
              </a:solidFill>
            </a:rPr>
            <a:t>Ecological Systems</a:t>
          </a:r>
          <a:endParaRPr lang="en-US" sz="800" kern="1200" dirty="0">
            <a:solidFill>
              <a:srgbClr val="000000"/>
            </a:solidFill>
          </a:endParaRPr>
        </a:p>
        <a:p>
          <a:pPr marL="57150" lvl="1" indent="-57150" algn="l" defTabSz="266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00" kern="1200" smtClean="0">
              <a:solidFill>
                <a:srgbClr val="000000"/>
              </a:solidFill>
            </a:rPr>
            <a:t>Activity: Coral Bleaching Data Analysis</a:t>
          </a:r>
          <a:endParaRPr lang="en-US" sz="600" kern="1200" dirty="0">
            <a:solidFill>
              <a:srgbClr val="000000"/>
            </a:solidFill>
          </a:endParaRPr>
        </a:p>
      </dsp:txBody>
      <dsp:txXfrm>
        <a:off x="6276994" y="153118"/>
        <a:ext cx="890449" cy="562375"/>
      </dsp:txXfrm>
    </dsp:sp>
    <dsp:sp modelId="{5B85BFE4-913B-1145-80CE-74EEBE0B6F45}">
      <dsp:nvSpPr>
        <dsp:cNvPr id="0" name=""/>
        <dsp:cNvSpPr/>
      </dsp:nvSpPr>
      <dsp:spPr>
        <a:xfrm rot="824389">
          <a:off x="6271060" y="1592683"/>
          <a:ext cx="41266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12668" y="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8BE83D-24AA-BC46-B30C-5CAAD21E99F6}">
      <dsp:nvSpPr>
        <dsp:cNvPr id="0" name=""/>
        <dsp:cNvSpPr/>
      </dsp:nvSpPr>
      <dsp:spPr>
        <a:xfrm>
          <a:off x="6677824" y="1373553"/>
          <a:ext cx="1082028" cy="800840"/>
        </a:xfrm>
        <a:prstGeom prst="roundRect">
          <a:avLst/>
        </a:prstGeom>
        <a:gradFill rotWithShape="0">
          <a:gsLst>
            <a:gs pos="0">
              <a:schemeClr val="accent2">
                <a:hueOff val="2979149"/>
                <a:satOff val="-3716"/>
                <a:lumOff val="87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979149"/>
                <a:satOff val="-3716"/>
                <a:lumOff val="87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lvl="0" algn="l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smtClean="0">
              <a:solidFill>
                <a:srgbClr val="000000"/>
              </a:solidFill>
            </a:rPr>
            <a:t>Energy Systems</a:t>
          </a:r>
          <a:endParaRPr lang="en-US" sz="800" kern="1200" dirty="0">
            <a:solidFill>
              <a:srgbClr val="000000"/>
            </a:solidFill>
          </a:endParaRPr>
        </a:p>
        <a:p>
          <a:pPr marL="57150" lvl="1" indent="-57150" algn="l" defTabSz="266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00" kern="1200" dirty="0" smtClean="0">
              <a:solidFill>
                <a:srgbClr val="000000"/>
              </a:solidFill>
            </a:rPr>
            <a:t>Activity: How Much Energy is on my Plate?</a:t>
          </a:r>
          <a:endParaRPr lang="en-US" sz="600" kern="1200" dirty="0">
            <a:solidFill>
              <a:srgbClr val="000000"/>
            </a:solidFill>
          </a:endParaRPr>
        </a:p>
      </dsp:txBody>
      <dsp:txXfrm>
        <a:off x="6716918" y="1412647"/>
        <a:ext cx="1003840" cy="722652"/>
      </dsp:txXfrm>
    </dsp:sp>
    <dsp:sp modelId="{60B06133-491D-BE4B-B3AB-A0364A71E8C9}">
      <dsp:nvSpPr>
        <dsp:cNvPr id="0" name=""/>
        <dsp:cNvSpPr/>
      </dsp:nvSpPr>
      <dsp:spPr>
        <a:xfrm>
          <a:off x="4253113" y="3333899"/>
          <a:ext cx="739772" cy="739772"/>
        </a:xfrm>
        <a:prstGeom prst="roundRect">
          <a:avLst/>
        </a:prstGeom>
        <a:gradFill rotWithShape="0">
          <a:gsLst>
            <a:gs pos="0">
              <a:schemeClr val="accent2">
                <a:hueOff val="3404742"/>
                <a:satOff val="-4247"/>
                <a:lumOff val="99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3404742"/>
                <a:satOff val="-4247"/>
                <a:lumOff val="99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>
              <a:solidFill>
                <a:srgbClr val="000000"/>
              </a:solidFill>
            </a:rPr>
            <a:t>Possible Technological Solutions</a:t>
          </a:r>
        </a:p>
      </dsp:txBody>
      <dsp:txXfrm>
        <a:off x="4289226" y="3370012"/>
        <a:ext cx="667546" cy="667546"/>
      </dsp:txXfrm>
    </dsp:sp>
    <dsp:sp modelId="{11FCE341-268F-734A-9CE2-B72A96C85F71}">
      <dsp:nvSpPr>
        <dsp:cNvPr id="0" name=""/>
        <dsp:cNvSpPr/>
      </dsp:nvSpPr>
      <dsp:spPr>
        <a:xfrm rot="5337295">
          <a:off x="4531375" y="4173854"/>
          <a:ext cx="20039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0397" y="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E18756-7AD1-F641-ADB0-2A869AF80341}">
      <dsp:nvSpPr>
        <dsp:cNvPr id="0" name=""/>
        <dsp:cNvSpPr/>
      </dsp:nvSpPr>
      <dsp:spPr>
        <a:xfrm>
          <a:off x="4270263" y="4274036"/>
          <a:ext cx="739772" cy="739772"/>
        </a:xfrm>
        <a:prstGeom prst="roundRect">
          <a:avLst/>
        </a:prstGeom>
        <a:gradFill rotWithShape="0">
          <a:gsLst>
            <a:gs pos="0">
              <a:schemeClr val="accent2">
                <a:hueOff val="3830334"/>
                <a:satOff val="-4777"/>
                <a:lumOff val="112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3830334"/>
                <a:satOff val="-4777"/>
                <a:lumOff val="112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smtClean="0">
              <a:solidFill>
                <a:srgbClr val="000000"/>
              </a:solidFill>
            </a:rPr>
            <a:t>Wedges Game</a:t>
          </a:r>
          <a:endParaRPr lang="en-US" sz="800" kern="1200" dirty="0" smtClean="0">
            <a:solidFill>
              <a:srgbClr val="000000"/>
            </a:solidFill>
          </a:endParaRPr>
        </a:p>
      </dsp:txBody>
      <dsp:txXfrm>
        <a:off x="4306376" y="4310149"/>
        <a:ext cx="667546" cy="667546"/>
      </dsp:txXfrm>
    </dsp:sp>
    <dsp:sp modelId="{014F1444-734E-024A-AFE7-86FB7B53CC57}">
      <dsp:nvSpPr>
        <dsp:cNvPr id="0" name=""/>
        <dsp:cNvSpPr/>
      </dsp:nvSpPr>
      <dsp:spPr>
        <a:xfrm rot="138681">
          <a:off x="4992644" y="3730666"/>
          <a:ext cx="59269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2699" y="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D07B64-51C9-BC4C-A878-EF8183D3B065}">
      <dsp:nvSpPr>
        <dsp:cNvPr id="0" name=""/>
        <dsp:cNvSpPr/>
      </dsp:nvSpPr>
      <dsp:spPr>
        <a:xfrm>
          <a:off x="5585103" y="3387661"/>
          <a:ext cx="739772" cy="739772"/>
        </a:xfrm>
        <a:prstGeom prst="roundRect">
          <a:avLst/>
        </a:prstGeom>
        <a:gradFill rotWithShape="0">
          <a:gsLst>
            <a:gs pos="0">
              <a:schemeClr val="accent2">
                <a:hueOff val="4255927"/>
                <a:satOff val="-5308"/>
                <a:lumOff val="124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255927"/>
                <a:satOff val="-5308"/>
                <a:lumOff val="124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smtClean="0">
              <a:solidFill>
                <a:srgbClr val="000000"/>
              </a:solidFill>
            </a:rPr>
            <a:t>Keeping Watch on Coral Reefs</a:t>
          </a:r>
          <a:endParaRPr lang="en-US" sz="800" kern="1200" dirty="0" smtClean="0">
            <a:solidFill>
              <a:srgbClr val="000000"/>
            </a:solidFill>
          </a:endParaRPr>
        </a:p>
      </dsp:txBody>
      <dsp:txXfrm>
        <a:off x="5621216" y="3423774"/>
        <a:ext cx="667546" cy="667546"/>
      </dsp:txXfrm>
    </dsp:sp>
    <dsp:sp modelId="{4ECF5193-2779-D248-B9B2-6328B2FDEBF5}">
      <dsp:nvSpPr>
        <dsp:cNvPr id="0" name=""/>
        <dsp:cNvSpPr/>
      </dsp:nvSpPr>
      <dsp:spPr>
        <a:xfrm rot="10491373">
          <a:off x="3639062" y="3764664"/>
          <a:ext cx="61528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15289" y="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4B3165-4DE4-514F-BA04-DC9F297E811C}">
      <dsp:nvSpPr>
        <dsp:cNvPr id="0" name=""/>
        <dsp:cNvSpPr/>
      </dsp:nvSpPr>
      <dsp:spPr>
        <a:xfrm>
          <a:off x="2900529" y="3455656"/>
          <a:ext cx="739772" cy="739772"/>
        </a:xfrm>
        <a:prstGeom prst="roundRect">
          <a:avLst/>
        </a:prstGeom>
        <a:gradFill rotWithShape="0">
          <a:gsLst>
            <a:gs pos="0">
              <a:schemeClr val="accent2">
                <a:hueOff val="4681520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20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smtClean="0">
              <a:solidFill>
                <a:srgbClr val="000000"/>
              </a:solidFill>
            </a:rPr>
            <a:t>Big Energy Audit</a:t>
          </a:r>
          <a:endParaRPr lang="en-US" sz="800" kern="1200" dirty="0" smtClean="0">
            <a:solidFill>
              <a:srgbClr val="000000"/>
            </a:solidFill>
          </a:endParaRPr>
        </a:p>
      </dsp:txBody>
      <dsp:txXfrm>
        <a:off x="2936642" y="3491769"/>
        <a:ext cx="667546" cy="6675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35CB4-BBD8-3746-90A5-44A1D2C17EA9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1B292-B1A9-2B4D-9CEA-18A358A42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84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Tamara</a:t>
            </a:r>
          </a:p>
          <a:p>
            <a:r>
              <a:rPr lang="en-US" dirty="0" smtClean="0"/>
              <a:t>Backup - Susan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9A0D4-614A-F540-8876-2B463789BA7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56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Redo</a:t>
            </a:r>
            <a:r>
              <a:rPr lang="en-US" baseline="0" dirty="0" smtClean="0"/>
              <a:t> the video.  Make smoother selections and point out the breath of topics under Climate systems to choose from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9A0D4-614A-F540-8876-2B463789BA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56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Climate Literacy Essential Principles build the framework for what is in scope of the collection. 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In order to include the Energy Awareness part the CLEAN team defined a preliminary set of Energy Awareness Principles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A3FCCF8-16BE-D245-A196-3F62ED29E984}" type="slidenum">
              <a:rPr lang="en-US" sz="1100">
                <a:latin typeface="Calibri" charset="0"/>
              </a:rPr>
              <a:pPr eaLnBrk="1" hangingPunct="1"/>
              <a:t>5</a:t>
            </a:fld>
            <a:endParaRPr lang="en-US" sz="11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413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Focus in this presentation on the collection, just brief mention of the other project goals</a:t>
            </a:r>
          </a:p>
        </p:txBody>
      </p:sp>
      <p:sp>
        <p:nvSpPr>
          <p:cNvPr id="22532" name="Slide Number Placeholder 3"/>
          <p:cNvSpPr txBox="1">
            <a:spLocks noGrp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b"/>
          <a:lstStyle/>
          <a:p>
            <a:pPr algn="r" defTabSz="914437"/>
            <a:fld id="{6A28EBC9-0F2D-4FDB-8ABA-E72EB14E6621}" type="slidenum">
              <a:rPr lang="en-US" sz="1200">
                <a:latin typeface="Calibri" charset="0"/>
              </a:rPr>
              <a:pPr algn="r" defTabSz="914437"/>
              <a:t>6</a:t>
            </a:fld>
            <a:endParaRPr lang="en-US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173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9A0D4-614A-F540-8876-2B463789BA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56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Tamara</a:t>
            </a:r>
          </a:p>
          <a:p>
            <a:r>
              <a:rPr lang="en-US" dirty="0" smtClean="0"/>
              <a:t>Backup Frank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9A0D4-614A-F540-8876-2B463789BA7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53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351A-D117-3849-9550-F72FFFB2921A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157E6-9E0B-F043-AD44-3350A1FBF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82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351A-D117-3849-9550-F72FFFB2921A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157E6-9E0B-F043-AD44-3350A1FBF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177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351A-D117-3849-9550-F72FFFB2921A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157E6-9E0B-F043-AD44-3350A1FBF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19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351A-D117-3849-9550-F72FFFB2921A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157E6-9E0B-F043-AD44-3350A1FBF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00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351A-D117-3849-9550-F72FFFB2921A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157E6-9E0B-F043-AD44-3350A1FBF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40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351A-D117-3849-9550-F72FFFB2921A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157E6-9E0B-F043-AD44-3350A1FBF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93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351A-D117-3849-9550-F72FFFB2921A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157E6-9E0B-F043-AD44-3350A1FBF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19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351A-D117-3849-9550-F72FFFB2921A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157E6-9E0B-F043-AD44-3350A1FBF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74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351A-D117-3849-9550-F72FFFB2921A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157E6-9E0B-F043-AD44-3350A1FBF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25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351A-D117-3849-9550-F72FFFB2921A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157E6-9E0B-F043-AD44-3350A1FBF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023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351A-D117-3849-9550-F72FFFB2921A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157E6-9E0B-F043-AD44-3350A1FBF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97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D6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6351A-D117-3849-9550-F72FFFB2921A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157E6-9E0B-F043-AD44-3350A1FBF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3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tiff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hyperlink" Target="http://cleanet.org" TargetMode="External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1.jpg"/><Relationship Id="rId6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5.png"/><Relationship Id="rId7" Type="http://schemas.openxmlformats.org/officeDocument/2006/relationships/image" Target="../media/image3.png"/><Relationship Id="rId8" Type="http://schemas.openxmlformats.org/officeDocument/2006/relationships/image" Target="../media/image6.png"/><Relationship Id="rId9" Type="http://schemas.openxmlformats.org/officeDocument/2006/relationships/hyperlink" Target="mailto:Tamara_Ledley@terc.edu" TargetMode="External"/><Relationship Id="rId10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inyurl.com/CLEANStakeholderSurvey" TargetMode="External"/><Relationship Id="rId3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hyperlink" Target="http://cleanet.org" TargetMode="External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402" y="1754798"/>
            <a:ext cx="8904159" cy="1851255"/>
          </a:xfrm>
        </p:spPr>
        <p:txBody>
          <a:bodyPr>
            <a:noAutofit/>
          </a:bodyPr>
          <a:lstStyle/>
          <a:p>
            <a:r>
              <a:rPr lang="en-US" sz="4000" dirty="0" smtClean="0">
                <a:effectLst/>
              </a:rPr>
              <a:t>The Climate Literacy and Energy   Awareness Network (CLEAN) Project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27000" y="3423167"/>
            <a:ext cx="9271000" cy="1134036"/>
          </a:xfrm>
        </p:spPr>
        <p:txBody>
          <a:bodyPr>
            <a:noAutofit/>
          </a:bodyPr>
          <a:lstStyle/>
          <a:p>
            <a:r>
              <a:rPr lang="en-US" sz="2800" dirty="0" smtClean="0"/>
              <a:t>Tamara Shapiro Ledley, Anne Gold, Frank </a:t>
            </a:r>
            <a:r>
              <a:rPr lang="en-US" sz="2800" dirty="0" err="1" smtClean="0"/>
              <a:t>Niepold</a:t>
            </a:r>
            <a:r>
              <a:rPr lang="en-US" sz="2800" dirty="0" smtClean="0"/>
              <a:t>,            Marian Grogan, Cheryl Manning, Susan Sullivan, </a:t>
            </a:r>
            <a:r>
              <a:rPr lang="en-US" sz="2800" dirty="0"/>
              <a:t> </a:t>
            </a:r>
            <a:r>
              <a:rPr lang="en-US" sz="2800" dirty="0" smtClean="0"/>
              <a:t>                   Sean Fox &amp; Cathy </a:t>
            </a:r>
            <a:r>
              <a:rPr lang="en-US" sz="2800" dirty="0" err="1" smtClean="0"/>
              <a:t>Manduca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7" name="Picture 8" descr="CIRES logo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2061" y="6102941"/>
            <a:ext cx="2913131" cy="71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SERC logo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2667" y="6115641"/>
            <a:ext cx="3374488" cy="678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C:\Documents and Settings\Tamera Ledley\Desktop\NSF logo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2635" y="4789493"/>
            <a:ext cx="120904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logogreen300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22" y="4731233"/>
            <a:ext cx="1168386" cy="1313285"/>
          </a:xfrm>
          <a:prstGeom prst="rect">
            <a:avLst/>
          </a:prstGeom>
        </p:spPr>
      </p:pic>
      <p:pic>
        <p:nvPicPr>
          <p:cNvPr id="11" name="Picture 14" descr="C:\Documents and Settings\Tamera Ledley\Desktop\NOAA logo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68967" y="4796325"/>
            <a:ext cx="1287743" cy="127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DOE_Logo_Color_Revers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83"/>
          <a:stretch>
            <a:fillRect/>
          </a:stretch>
        </p:blipFill>
        <p:spPr>
          <a:xfrm>
            <a:off x="5110706" y="4827593"/>
            <a:ext cx="1278669" cy="11811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5" name="Picture 14" descr="CLEAN_logo_masthd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0"/>
            <a:ext cx="7772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64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8974" y="274638"/>
            <a:ext cx="7057825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Does a CLEAN Resource Address the NGSS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78" y="1848708"/>
            <a:ext cx="8465922" cy="4525963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sz="3600" b="1" i="1" u="sng" dirty="0"/>
              <a:t>Cross Cutting Concepts </a:t>
            </a:r>
            <a:r>
              <a:rPr lang="en-US" sz="3600" dirty="0"/>
              <a:t>– Examine the text, diagrams, and context provided; evaluate the questions and the connections that students are expected to make to </a:t>
            </a:r>
            <a:endParaRPr lang="en-US" sz="3600" dirty="0" smtClean="0"/>
          </a:p>
          <a:p>
            <a:pPr marL="0" indent="0">
              <a:buNone/>
              <a:defRPr/>
            </a:pPr>
            <a:endParaRPr lang="en-US" sz="1200" dirty="0"/>
          </a:p>
          <a:p>
            <a:pPr marL="571500" lvl="1" indent="-171450">
              <a:defRPr/>
            </a:pPr>
            <a:r>
              <a:rPr lang="en-US" dirty="0" smtClean="0"/>
              <a:t> </a:t>
            </a:r>
            <a:r>
              <a:rPr lang="en-US" sz="3100" dirty="0" smtClean="0"/>
              <a:t>Find </a:t>
            </a:r>
            <a:r>
              <a:rPr lang="en-US" sz="3100" dirty="0"/>
              <a:t>and evaluate Patterns</a:t>
            </a:r>
          </a:p>
          <a:p>
            <a:pPr marL="571500" lvl="1" indent="-171450">
              <a:defRPr/>
            </a:pPr>
            <a:r>
              <a:rPr lang="en-US" sz="3100" dirty="0" smtClean="0"/>
              <a:t> Determine </a:t>
            </a:r>
            <a:r>
              <a:rPr lang="en-US" sz="3100" dirty="0"/>
              <a:t>and assess Cause and Effect relationships</a:t>
            </a:r>
          </a:p>
          <a:p>
            <a:pPr marL="571500" lvl="1" indent="-171450">
              <a:defRPr/>
            </a:pPr>
            <a:r>
              <a:rPr lang="en-US" sz="3100" dirty="0" smtClean="0"/>
              <a:t> Work </a:t>
            </a:r>
            <a:r>
              <a:rPr lang="en-US" sz="3100" dirty="0"/>
              <a:t>with Scale, Proportions, and Quantities</a:t>
            </a:r>
          </a:p>
          <a:p>
            <a:pPr marL="571500" lvl="1" indent="-171450">
              <a:defRPr/>
            </a:pPr>
            <a:r>
              <a:rPr lang="en-US" sz="3100" dirty="0" smtClean="0"/>
              <a:t> Identifying </a:t>
            </a:r>
            <a:r>
              <a:rPr lang="en-US" sz="3100" dirty="0"/>
              <a:t>the components of Systems and Modeling Systems</a:t>
            </a:r>
          </a:p>
          <a:p>
            <a:pPr marL="571500" lvl="1" indent="-171450">
              <a:defRPr/>
            </a:pPr>
            <a:r>
              <a:rPr lang="en-US" sz="3100" dirty="0" smtClean="0"/>
              <a:t> Tracking </a:t>
            </a:r>
            <a:r>
              <a:rPr lang="en-US" sz="3100" dirty="0"/>
              <a:t>the flow of Energy and Matter through Cycles</a:t>
            </a:r>
          </a:p>
          <a:p>
            <a:pPr marL="571500" lvl="1" indent="-171450">
              <a:defRPr/>
            </a:pPr>
            <a:r>
              <a:rPr lang="en-US" sz="3100" dirty="0" smtClean="0"/>
              <a:t> Identifying </a:t>
            </a:r>
            <a:r>
              <a:rPr lang="en-US" sz="3100" dirty="0"/>
              <a:t>the relationship between Structure and Function</a:t>
            </a:r>
          </a:p>
          <a:p>
            <a:pPr marL="571500" lvl="1" indent="-171450">
              <a:defRPr/>
            </a:pPr>
            <a:r>
              <a:rPr lang="en-US" sz="3100" dirty="0" smtClean="0"/>
              <a:t> Assessing </a:t>
            </a:r>
            <a:r>
              <a:rPr lang="en-US" sz="3100" dirty="0"/>
              <a:t>Stability and Change</a:t>
            </a:r>
          </a:p>
          <a:p>
            <a:endParaRPr lang="en-US" sz="3100" dirty="0"/>
          </a:p>
        </p:txBody>
      </p:sp>
      <p:pic>
        <p:nvPicPr>
          <p:cNvPr id="4" name="Picture 3" descr="clean_logo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" y="39688"/>
            <a:ext cx="1089024" cy="138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370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8974" y="274638"/>
            <a:ext cx="7057825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Does a CLEAN Resource Address the NGSS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5" y="1724454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3000" b="1" i="1" u="sng" dirty="0"/>
              <a:t>Science and Engineering Practices </a:t>
            </a:r>
            <a:r>
              <a:rPr lang="en-US" sz="3000" dirty="0"/>
              <a:t>-- Determine the tasks in which the students will be engaged</a:t>
            </a:r>
          </a:p>
          <a:p>
            <a:pPr marL="571500" lvl="1" indent="-171450">
              <a:defRPr/>
            </a:pPr>
            <a:r>
              <a:rPr lang="en-US" dirty="0" smtClean="0"/>
              <a:t> </a:t>
            </a:r>
            <a:r>
              <a:rPr lang="en-US" sz="2600" dirty="0" smtClean="0"/>
              <a:t>Asking Questions</a:t>
            </a:r>
            <a:endParaRPr lang="en-US" sz="2600" dirty="0"/>
          </a:p>
          <a:p>
            <a:pPr marL="571500" lvl="1" indent="-171450">
              <a:defRPr/>
            </a:pPr>
            <a:r>
              <a:rPr lang="en-US" sz="2600" dirty="0" smtClean="0"/>
              <a:t> Developing </a:t>
            </a:r>
            <a:r>
              <a:rPr lang="en-US" sz="2600" dirty="0"/>
              <a:t>and Using Models</a:t>
            </a:r>
          </a:p>
          <a:p>
            <a:pPr marL="571500" lvl="1" indent="-171450">
              <a:defRPr/>
            </a:pPr>
            <a:r>
              <a:rPr lang="en-US" sz="2600" dirty="0" smtClean="0"/>
              <a:t> Planning </a:t>
            </a:r>
            <a:r>
              <a:rPr lang="en-US" sz="2600" dirty="0"/>
              <a:t>and Carrying out Investigations</a:t>
            </a:r>
          </a:p>
          <a:p>
            <a:pPr marL="571500" lvl="1" indent="-171450">
              <a:defRPr/>
            </a:pPr>
            <a:r>
              <a:rPr lang="en-US" sz="2600" dirty="0" smtClean="0"/>
              <a:t> Analyzing </a:t>
            </a:r>
            <a:r>
              <a:rPr lang="en-US" sz="2600" dirty="0"/>
              <a:t>and Interpreting Data</a:t>
            </a:r>
          </a:p>
          <a:p>
            <a:pPr marL="571500" lvl="1" indent="-171450">
              <a:defRPr/>
            </a:pPr>
            <a:r>
              <a:rPr lang="en-US" sz="2600" dirty="0" smtClean="0"/>
              <a:t> Using </a:t>
            </a:r>
            <a:r>
              <a:rPr lang="en-US" sz="2600" dirty="0"/>
              <a:t>Mathematical and Computational Thinking</a:t>
            </a:r>
          </a:p>
          <a:p>
            <a:pPr marL="571500" lvl="1" indent="-171450">
              <a:defRPr/>
            </a:pPr>
            <a:r>
              <a:rPr lang="en-US" sz="2600" dirty="0" smtClean="0"/>
              <a:t> Constructing </a:t>
            </a:r>
            <a:r>
              <a:rPr lang="en-US" sz="2600" dirty="0"/>
              <a:t>Explanation and Designing Solutions</a:t>
            </a:r>
          </a:p>
          <a:p>
            <a:pPr marL="571500" lvl="1" indent="-171450">
              <a:defRPr/>
            </a:pPr>
            <a:r>
              <a:rPr lang="en-US" sz="2600" dirty="0" smtClean="0"/>
              <a:t> Engaging </a:t>
            </a:r>
            <a:r>
              <a:rPr lang="en-US" sz="2600" dirty="0"/>
              <a:t>in Argument from Evidence</a:t>
            </a:r>
          </a:p>
          <a:p>
            <a:pPr marL="571500" lvl="1" indent="-171450">
              <a:defRPr/>
            </a:pPr>
            <a:r>
              <a:rPr lang="en-US" sz="2600" dirty="0"/>
              <a:t>Obtaining, Evaluating, and Communicating Information</a:t>
            </a:r>
          </a:p>
        </p:txBody>
      </p:sp>
      <p:pic>
        <p:nvPicPr>
          <p:cNvPr id="4" name="Picture 3" descr="clean_logo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" y="39688"/>
            <a:ext cx="1089024" cy="138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370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706" y="274638"/>
            <a:ext cx="7333923" cy="896584"/>
          </a:xfrm>
        </p:spPr>
        <p:txBody>
          <a:bodyPr>
            <a:noAutofit/>
          </a:bodyPr>
          <a:lstStyle/>
          <a:p>
            <a:r>
              <a:rPr lang="en-US" sz="3600" dirty="0" smtClean="0"/>
              <a:t>Bundling of CLEAN Resources Starting with Performance Expectations</a:t>
            </a:r>
            <a:endParaRPr lang="en-US" sz="3600" dirty="0"/>
          </a:p>
        </p:txBody>
      </p:sp>
      <p:pic>
        <p:nvPicPr>
          <p:cNvPr id="4" name="Picture 3" descr="clean_logo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" y="39688"/>
            <a:ext cx="1089024" cy="138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3566717"/>
              </p:ext>
            </p:extLst>
          </p:nvPr>
        </p:nvGraphicFramePr>
        <p:xfrm>
          <a:off x="-1298212" y="1571978"/>
          <a:ext cx="91440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779000" y="338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23518" y="1678506"/>
            <a:ext cx="2279371" cy="44935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Efforts underway to provide examples of bundles of CLEAN Resources in the form of Teaching and Learning Paths that will help teachers integrate the 3-dimensions of the NGSS in their teaching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449015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68538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The CLEAN Network</a:t>
            </a:r>
            <a:endParaRPr lang="en-US" dirty="0"/>
          </a:p>
        </p:txBody>
      </p:sp>
      <p:pic>
        <p:nvPicPr>
          <p:cNvPr id="4" name="Picture 3" descr="clean_logo-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81100" cy="149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9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00" y="33338"/>
            <a:ext cx="8102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CLEAN Portal </a:t>
            </a:r>
            <a:br>
              <a:rPr lang="en-US" dirty="0" smtClean="0"/>
            </a:br>
            <a:r>
              <a:rPr lang="en-US" sz="3100" dirty="0" smtClean="0">
                <a:hlinkClick r:id="rId5"/>
              </a:rPr>
              <a:t>http://cleanet.org</a:t>
            </a:r>
            <a:r>
              <a:rPr lang="en-US" sz="3100" dirty="0" smtClean="0"/>
              <a:t> </a:t>
            </a:r>
            <a:endParaRPr lang="en-US" sz="3100" dirty="0"/>
          </a:p>
        </p:txBody>
      </p:sp>
      <p:sp>
        <p:nvSpPr>
          <p:cNvPr id="6" name="TextBox 5"/>
          <p:cNvSpPr txBox="1"/>
          <p:nvPr/>
        </p:nvSpPr>
        <p:spPr>
          <a:xfrm>
            <a:off x="6743700" y="4686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4" name="CLEAN Collection Search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8721" y="1176338"/>
            <a:ext cx="5667710" cy="5681661"/>
          </a:xfrm>
        </p:spPr>
      </p:pic>
      <p:pic>
        <p:nvPicPr>
          <p:cNvPr id="5" name="Picture 3" descr="clean_logo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" y="26988"/>
            <a:ext cx="1089024" cy="138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430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LEAN Network Home Page 2015-04-11 at 2.51.1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68" r="-17968"/>
          <a:stretch>
            <a:fillRect/>
          </a:stretch>
        </p:blipFill>
        <p:spPr>
          <a:xfrm>
            <a:off x="-1626923" y="0"/>
            <a:ext cx="12469965" cy="6858000"/>
          </a:xfrm>
        </p:spPr>
      </p:pic>
    </p:spTree>
    <p:extLst>
      <p:ext uri="{BB962C8B-B14F-4D97-AF65-F5344CB8AC3E}">
        <p14:creationId xmlns:p14="http://schemas.microsoft.com/office/powerpoint/2010/main" val="2656903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nergy Literacy a 2012-06-22 at 12.29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276" y="5274825"/>
            <a:ext cx="3276171" cy="1565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8438"/>
            <a:ext cx="24257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CLEAN</a:t>
            </a:r>
            <a:br>
              <a:rPr lang="en-US" dirty="0" smtClean="0"/>
            </a:br>
            <a:r>
              <a:rPr lang="en-US" dirty="0" smtClean="0"/>
              <a:t>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" y="1725325"/>
            <a:ext cx="5913166" cy="515807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</a:t>
            </a:r>
            <a:r>
              <a:rPr lang="en-US" dirty="0" smtClean="0"/>
              <a:t>ormed </a:t>
            </a:r>
            <a:r>
              <a:rPr lang="en-US" dirty="0"/>
              <a:t>in January 2008 </a:t>
            </a:r>
          </a:p>
          <a:p>
            <a:pPr lvl="1"/>
            <a:r>
              <a:rPr lang="en-US" dirty="0" smtClean="0"/>
              <a:t>Pressing </a:t>
            </a:r>
            <a:r>
              <a:rPr lang="en-US" dirty="0"/>
              <a:t>need to </a:t>
            </a:r>
            <a:r>
              <a:rPr lang="en-US" dirty="0" smtClean="0"/>
              <a:t>to </a:t>
            </a:r>
            <a:r>
              <a:rPr lang="en-US" dirty="0"/>
              <a:t>prepare society and </a:t>
            </a:r>
            <a:r>
              <a:rPr lang="en-US" dirty="0" smtClean="0"/>
              <a:t>future </a:t>
            </a:r>
            <a:r>
              <a:rPr lang="en-US" dirty="0"/>
              <a:t>workforce to </a:t>
            </a:r>
            <a:r>
              <a:rPr lang="en-US" dirty="0" smtClean="0"/>
              <a:t>address </a:t>
            </a:r>
            <a:r>
              <a:rPr lang="en-US" dirty="0"/>
              <a:t>the environmental issues and challenges of the future</a:t>
            </a:r>
            <a:r>
              <a:rPr lang="en-US" dirty="0" smtClean="0"/>
              <a:t>.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Active Listserv - </a:t>
            </a:r>
            <a:r>
              <a:rPr lang="en-US" sz="2800" dirty="0" smtClean="0"/>
              <a:t>&gt;520 members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Discussions and Announcements 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Average 86 messages/month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Weekly teleconferences 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Presentations &amp; Discussions Posted 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Average 11 participants/call;                   ~20% presentations &gt; 20 participants</a:t>
            </a:r>
          </a:p>
          <a:p>
            <a:pPr>
              <a:spcBef>
                <a:spcPts val="600"/>
              </a:spcBef>
            </a:pPr>
            <a:r>
              <a:rPr lang="en-US" dirty="0"/>
              <a:t>CLEAN Facebook </a:t>
            </a:r>
            <a:r>
              <a:rPr lang="en-US" dirty="0" smtClean="0"/>
              <a:t>Page &gt;1,200 Likes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 smtClean="0"/>
              <a:t>Professionally Diverse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6" name="Picture 5" descr="CLEP a 2012-06-22 at 12.44.5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139" y="1542912"/>
            <a:ext cx="3223346" cy="17799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34671" y="272407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14206" y="648862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  <p:pic>
        <p:nvPicPr>
          <p:cNvPr id="10" name="Picture 9" descr="clean_logo-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722" y="3395204"/>
            <a:ext cx="1400343" cy="17782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06452" y="395792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2010</a:t>
            </a:r>
          </a:p>
        </p:txBody>
      </p:sp>
      <p:pic>
        <p:nvPicPr>
          <p:cNvPr id="12" name="Picture 11" descr="CLEAN_logo_masth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00" y="0"/>
            <a:ext cx="6718300" cy="151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18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2945986"/>
            <a:ext cx="8229600" cy="1143000"/>
          </a:xfrm>
        </p:spPr>
        <p:txBody>
          <a:bodyPr>
            <a:noAutofit/>
          </a:bodyPr>
          <a:lstStyle/>
          <a:p>
            <a:r>
              <a:rPr lang="en-US" sz="5000" dirty="0" smtClean="0"/>
              <a:t>Professional Diversity </a:t>
            </a:r>
            <a:br>
              <a:rPr lang="en-US" sz="5000" dirty="0" smtClean="0"/>
            </a:br>
            <a:r>
              <a:rPr lang="en-US" sz="5000" dirty="0" smtClean="0"/>
              <a:t>and Use of </a:t>
            </a:r>
            <a:br>
              <a:rPr lang="en-US" sz="5000" dirty="0" smtClean="0"/>
            </a:br>
            <a:r>
              <a:rPr lang="en-US" sz="5000" dirty="0" smtClean="0"/>
              <a:t>CLEAN Network by Members</a:t>
            </a:r>
            <a:br>
              <a:rPr lang="en-US" sz="5000" dirty="0" smtClean="0"/>
            </a:br>
            <a:r>
              <a:rPr lang="en-US" sz="6000" dirty="0"/>
              <a:t/>
            </a:r>
            <a:br>
              <a:rPr lang="en-US" sz="6000" dirty="0"/>
            </a:br>
            <a:r>
              <a:rPr lang="en-US" sz="3600" dirty="0">
                <a:effectLst/>
              </a:rPr>
              <a:t>Deep understanding of climate change requires the input from a wide range of active stakeholders with interdisciplinary and transdisciplinary expertise. </a:t>
            </a:r>
            <a:endParaRPr lang="en-US" sz="3600" dirty="0"/>
          </a:p>
        </p:txBody>
      </p:sp>
      <p:pic>
        <p:nvPicPr>
          <p:cNvPr id="4" name="Picture 3" descr="clean_logo-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81100" cy="149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47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554038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Professions Represented in the CLEAN Network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9400" y="6102866"/>
            <a:ext cx="715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of 2</a:t>
            </a:r>
            <a:endParaRPr lang="en-US" dirty="0"/>
          </a:p>
        </p:txBody>
      </p:sp>
      <p:pic>
        <p:nvPicPr>
          <p:cNvPr id="6" name="Picture 5" descr="clean_logo-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81100" cy="149981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096305"/>
              </p:ext>
            </p:extLst>
          </p:nvPr>
        </p:nvGraphicFramePr>
        <p:xfrm>
          <a:off x="1181101" y="1891129"/>
          <a:ext cx="6996968" cy="432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2730"/>
                <a:gridCol w="223423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Profession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% Respondents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Informal educator </a:t>
                      </a:r>
                    </a:p>
                  </a:txBody>
                  <a:tcPr marL="12700" marR="12700" marT="635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Professional development provider </a:t>
                      </a:r>
                    </a:p>
                  </a:txBody>
                  <a:tcPr marL="12700" marR="12700" marT="635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Curriculum developer </a:t>
                      </a:r>
                    </a:p>
                  </a:txBody>
                  <a:tcPr marL="12700" marR="12700" marT="635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Scientist – physical, life, earth </a:t>
                      </a:r>
                    </a:p>
                  </a:txBody>
                  <a:tcPr marL="12700" marR="12700" marT="635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Formal educator (Higher education) </a:t>
                      </a:r>
                    </a:p>
                  </a:txBody>
                  <a:tcPr marL="12700" marR="12700" marT="635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Program managers </a:t>
                      </a:r>
                    </a:p>
                  </a:txBody>
                  <a:tcPr marL="12700" marR="12700" marT="635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Social scientist </a:t>
                      </a:r>
                    </a:p>
                  </a:txBody>
                  <a:tcPr marL="12700" marR="12700" marT="635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Formal educator (K-12 teacher) </a:t>
                      </a:r>
                    </a:p>
                  </a:txBody>
                  <a:tcPr marL="12700" marR="12700" marT="635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Artist </a:t>
                      </a:r>
                    </a:p>
                  </a:txBody>
                  <a:tcPr marL="12700" marR="12700" marT="635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787532" y="6246951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 Survey</a:t>
            </a:r>
          </a:p>
          <a:p>
            <a:r>
              <a:rPr lang="en-US" dirty="0" smtClean="0"/>
              <a:t>N=104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922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483474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Professions Represented in the CLEAN Network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9400" y="6102866"/>
            <a:ext cx="715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of 2</a:t>
            </a:r>
            <a:endParaRPr lang="en-US" dirty="0"/>
          </a:p>
        </p:txBody>
      </p:sp>
      <p:pic>
        <p:nvPicPr>
          <p:cNvPr id="6" name="Picture 5" descr="clean_logo-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81100" cy="149981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956024"/>
              </p:ext>
            </p:extLst>
          </p:nvPr>
        </p:nvGraphicFramePr>
        <p:xfrm>
          <a:off x="385237" y="1732360"/>
          <a:ext cx="8526610" cy="4686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624"/>
                <a:gridCol w="1946986"/>
              </a:tblGrid>
              <a:tr h="55701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Profession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% Respondents</a:t>
                      </a:r>
                      <a:endParaRPr lang="en-US" sz="2400" dirty="0"/>
                    </a:p>
                  </a:txBody>
                  <a:tcPr/>
                </a:tc>
              </a:tr>
              <a:tr h="29054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Social media specialist/Blogger </a:t>
                      </a:r>
                    </a:p>
                  </a:txBody>
                  <a:tcPr marL="12700" marR="12700" marT="635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9054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Media specialist/Journalist </a:t>
                      </a:r>
                    </a:p>
                  </a:txBody>
                  <a:tcPr marL="12700" marR="12700" marT="635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9054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Decision makers </a:t>
                      </a:r>
                    </a:p>
                  </a:txBody>
                  <a:tcPr marL="12700" marR="12700" marT="635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9054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Policy analyst </a:t>
                      </a:r>
                    </a:p>
                  </a:txBody>
                  <a:tcPr marL="12700" marR="12700" marT="635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9054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Student </a:t>
                      </a:r>
                    </a:p>
                  </a:txBody>
                  <a:tcPr marL="12700" marR="12700" marT="635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9054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Software or hardware developers / IT support staff </a:t>
                      </a:r>
                    </a:p>
                  </a:txBody>
                  <a:tcPr marL="12700" marR="12700" marT="635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9054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Public health expert </a:t>
                      </a:r>
                    </a:p>
                  </a:txBody>
                  <a:tcPr marL="12700" marR="12700" marT="635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9054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Economist </a:t>
                      </a:r>
                    </a:p>
                  </a:txBody>
                  <a:tcPr marL="12700" marR="12700" marT="635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9054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Lobbyist </a:t>
                      </a:r>
                    </a:p>
                  </a:txBody>
                  <a:tcPr marL="12700" marR="12700" marT="635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791300" y="6488668"/>
            <a:ext cx="23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2015 Survey; N=104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5960" y="6466958"/>
            <a:ext cx="715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of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315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LEAN_Organizational Graphic_final_colo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48" r="-14648"/>
          <a:stretch>
            <a:fillRect/>
          </a:stretch>
        </p:blipFill>
        <p:spPr>
          <a:xfrm>
            <a:off x="-1398234" y="165100"/>
            <a:ext cx="11964634" cy="6580088"/>
          </a:xfrm>
        </p:spPr>
      </p:pic>
    </p:spTree>
    <p:extLst>
      <p:ext uri="{BB962C8B-B14F-4D97-AF65-F5344CB8AC3E}">
        <p14:creationId xmlns:p14="http://schemas.microsoft.com/office/powerpoint/2010/main" val="405362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215372"/>
            <a:ext cx="8077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Use of CLEAN Network by Members</a:t>
            </a:r>
            <a:endParaRPr lang="en-US" dirty="0"/>
          </a:p>
        </p:txBody>
      </p:sp>
      <p:pic>
        <p:nvPicPr>
          <p:cNvPr id="5" name="Picture 4" descr="clean_logo-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81100" cy="1499810"/>
          </a:xfrm>
          <a:prstGeom prst="rect">
            <a:avLst/>
          </a:prstGeom>
        </p:spPr>
      </p:pic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5460575"/>
              </p:ext>
            </p:extLst>
          </p:nvPr>
        </p:nvGraphicFramePr>
        <p:xfrm>
          <a:off x="352778" y="1527952"/>
          <a:ext cx="8556272" cy="5330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791300" y="6488668"/>
            <a:ext cx="23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2015 Survey; N=104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63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200" y="274638"/>
            <a:ext cx="7213600" cy="1143000"/>
          </a:xfrm>
        </p:spPr>
        <p:txBody>
          <a:bodyPr/>
          <a:lstStyle/>
          <a:p>
            <a:r>
              <a:rPr lang="en-US" dirty="0" smtClean="0"/>
              <a:t>Activities of CLEAN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6888" y="1801783"/>
            <a:ext cx="7507111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r>
              <a:rPr lang="en-US" sz="4000" dirty="0" smtClean="0"/>
              <a:t>Teleconferences and Listserv</a:t>
            </a:r>
          </a:p>
        </p:txBody>
      </p:sp>
      <p:pic>
        <p:nvPicPr>
          <p:cNvPr id="4" name="Picture 3" descr="clean_logo-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81100" cy="149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32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52500" y="6121400"/>
            <a:ext cx="333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presentations in 269 sessions</a:t>
            </a:r>
          </a:p>
          <a:p>
            <a:r>
              <a:rPr lang="en-US" dirty="0" smtClean="0"/>
              <a:t>Average # participants </a:t>
            </a:r>
            <a:r>
              <a:rPr lang="en-US" dirty="0"/>
              <a:t> </a:t>
            </a:r>
            <a:r>
              <a:rPr lang="en-US" dirty="0" smtClean="0"/>
              <a:t>~11</a:t>
            </a:r>
          </a:p>
        </p:txBody>
      </p:sp>
      <p:pic>
        <p:nvPicPr>
          <p:cNvPr id="6" name="Picture 5" descr="clean_logo-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81100" cy="14998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59300" y="6121400"/>
            <a:ext cx="4547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Maximum # participants – 47</a:t>
            </a:r>
          </a:p>
          <a:p>
            <a:r>
              <a:rPr lang="en-US" dirty="0" smtClean="0"/>
              <a:t>22 presentations with &gt;20 participants (10/15)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0632" y="4973716"/>
            <a:ext cx="886593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Number of participants in CLEAN Network </a:t>
            </a:r>
            <a:r>
              <a:rPr lang="en-US" sz="2400" dirty="0" smtClean="0"/>
              <a:t>weekly teleconferences</a:t>
            </a:r>
            <a:r>
              <a:rPr lang="en-US" sz="2400" dirty="0"/>
              <a:t>, August 2010 (when </a:t>
            </a:r>
            <a:r>
              <a:rPr lang="en-US" sz="2400" dirty="0" smtClean="0"/>
              <a:t>recording </a:t>
            </a:r>
            <a:r>
              <a:rPr lang="en-US" sz="2400" dirty="0"/>
              <a:t>and documenting the </a:t>
            </a:r>
            <a:r>
              <a:rPr lang="en-US" sz="2400" dirty="0" smtClean="0"/>
              <a:t>teleconferences began) </a:t>
            </a:r>
            <a:r>
              <a:rPr lang="en-US" sz="2400" dirty="0"/>
              <a:t>through </a:t>
            </a:r>
            <a:r>
              <a:rPr lang="en-US" sz="2400" dirty="0" smtClean="0"/>
              <a:t>October 27, 2015</a:t>
            </a:r>
            <a:endParaRPr lang="en-US" sz="2400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4549912"/>
              </p:ext>
            </p:extLst>
          </p:nvPr>
        </p:nvGraphicFramePr>
        <p:xfrm>
          <a:off x="1634067" y="122316"/>
          <a:ext cx="7315200" cy="492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52233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00" y="5151516"/>
            <a:ext cx="7391400" cy="1143000"/>
          </a:xfrm>
        </p:spPr>
        <p:txBody>
          <a:bodyPr>
            <a:noAutofit/>
          </a:bodyPr>
          <a:lstStyle/>
          <a:p>
            <a:pPr algn="l"/>
            <a:r>
              <a:rPr lang="en-US" sz="2400" dirty="0">
                <a:effectLst/>
              </a:rPr>
              <a:t>Monthly totals of emails sent through the CLEAN Network listserv, September 2009 (when tracking of email traffic began) through </a:t>
            </a:r>
            <a:r>
              <a:rPr lang="en-US" sz="2400" dirty="0" smtClean="0"/>
              <a:t>October</a:t>
            </a:r>
            <a:r>
              <a:rPr lang="en-US" sz="2400" dirty="0" smtClean="0">
                <a:effectLst/>
              </a:rPr>
              <a:t> 2015. </a:t>
            </a:r>
            <a:endParaRPr lang="en-US" sz="2400" dirty="0"/>
          </a:p>
        </p:txBody>
      </p:sp>
      <p:pic>
        <p:nvPicPr>
          <p:cNvPr id="5" name="Picture 4" descr="clean_logo-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81100" cy="14998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5200" y="62865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 messages per month – 86;    Maximum – 248 messages November 2013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5340895"/>
              </p:ext>
            </p:extLst>
          </p:nvPr>
        </p:nvGraphicFramePr>
        <p:xfrm>
          <a:off x="1674988" y="242004"/>
          <a:ext cx="7062611" cy="4809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56079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035800" y="183634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 Survey</a:t>
            </a:r>
          </a:p>
          <a:p>
            <a:r>
              <a:rPr lang="en-US" dirty="0" smtClean="0"/>
              <a:t>N=104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303"/>
            <a:ext cx="9144000" cy="5277394"/>
          </a:xfrm>
          <a:prstGeom prst="rect">
            <a:avLst/>
          </a:prstGeom>
        </p:spPr>
      </p:pic>
      <p:pic>
        <p:nvPicPr>
          <p:cNvPr id="5" name="Picture 4" descr="clean_logo-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81100" cy="149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2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200" y="274638"/>
            <a:ext cx="7213600" cy="1143000"/>
          </a:xfrm>
        </p:spPr>
        <p:txBody>
          <a:bodyPr/>
          <a:lstStyle/>
          <a:p>
            <a:r>
              <a:rPr lang="en-US" dirty="0" smtClean="0"/>
              <a:t>Activities of CLEAN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422" y="1590118"/>
            <a:ext cx="8940800" cy="5257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Teleconferences and Listserv</a:t>
            </a:r>
          </a:p>
          <a:p>
            <a:r>
              <a:rPr lang="en-US" dirty="0" smtClean="0"/>
              <a:t>Organizing climate literacy sessions at professional meetings</a:t>
            </a:r>
            <a:r>
              <a:rPr lang="en-US" dirty="0"/>
              <a:t> </a:t>
            </a:r>
            <a:r>
              <a:rPr lang="en-US" dirty="0" smtClean="0"/>
              <a:t>- NAAEE, GSA, AGU</a:t>
            </a:r>
          </a:p>
          <a:p>
            <a:r>
              <a:rPr lang="en-US" dirty="0" smtClean="0"/>
              <a:t>Participate in </a:t>
            </a:r>
            <a:r>
              <a:rPr lang="en-US" dirty="0" err="1" smtClean="0"/>
              <a:t>NCAnet</a:t>
            </a:r>
            <a:r>
              <a:rPr lang="en-US" dirty="0" smtClean="0"/>
              <a:t> &amp; NCA Education Affinity Group</a:t>
            </a:r>
          </a:p>
          <a:p>
            <a:pPr lvl="1"/>
            <a:r>
              <a:rPr lang="en-US" dirty="0" smtClean="0"/>
              <a:t>Contributed to development of NCA Learning Pathways</a:t>
            </a:r>
          </a:p>
          <a:p>
            <a:r>
              <a:rPr lang="en-US" dirty="0" smtClean="0"/>
              <a:t>Response to White House OSTP Call for Climate Education and Literacy Activities.</a:t>
            </a:r>
          </a:p>
          <a:p>
            <a:r>
              <a:rPr lang="en-US" dirty="0" smtClean="0"/>
              <a:t>Moving to leveraging and coordinating efforts to achieve larger collective impact on climate literacy</a:t>
            </a:r>
          </a:p>
          <a:p>
            <a:r>
              <a:rPr lang="en-US" dirty="0" smtClean="0"/>
              <a:t>Live from COP21 in Paris – Dec 1 and Dec 8, 2015</a:t>
            </a:r>
            <a:endParaRPr lang="en-US" dirty="0"/>
          </a:p>
        </p:txBody>
      </p:sp>
      <p:pic>
        <p:nvPicPr>
          <p:cNvPr id="4" name="Picture 3" descr="clean_logo-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81100" cy="149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23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LEAN_Organizational Graphic_final_colo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48" r="-14648"/>
          <a:stretch>
            <a:fillRect/>
          </a:stretch>
        </p:blipFill>
        <p:spPr>
          <a:xfrm>
            <a:off x="-1398234" y="-25400"/>
            <a:ext cx="11964634" cy="6580088"/>
          </a:xfrm>
        </p:spPr>
      </p:pic>
      <p:pic>
        <p:nvPicPr>
          <p:cNvPr id="5" name="Picture 14" descr="NSDL_logo_on_black_large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28000" y="2511746"/>
            <a:ext cx="927100" cy="37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CIRES logo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713" y="5648858"/>
            <a:ext cx="1580171" cy="3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SERC logo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3697" y="6054217"/>
            <a:ext cx="2101592" cy="42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 descr="C:\Documents and Settings\Tamera Ledley\Desktop\NOAA logo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16900" y="1658380"/>
            <a:ext cx="757238" cy="74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C:\Documents and Settings\Tamera Ledley\Desktop\NSF logo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9401" y="1638300"/>
            <a:ext cx="762000" cy="768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DOE_Logo_Color_Revers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406703"/>
            <a:ext cx="1478571" cy="371711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8100" y="6477000"/>
            <a:ext cx="100457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2">
                    <a:lumMod val="2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2">
                    <a:lumMod val="2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2">
                    <a:lumMod val="2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Contact: Tamara Shapiro </a:t>
            </a:r>
            <a:r>
              <a:rPr lang="en-US" sz="2000" b="1" dirty="0" err="1" smtClean="0"/>
              <a:t>Ledley</a:t>
            </a:r>
            <a:r>
              <a:rPr lang="en-US" sz="2000" b="1" dirty="0" smtClean="0"/>
              <a:t>    </a:t>
            </a:r>
            <a:r>
              <a:rPr lang="en-US" sz="2000" b="1" dirty="0" smtClean="0">
                <a:hlinkClick r:id="rId9"/>
              </a:rPr>
              <a:t> Tamara_Ledley@terc.edu</a:t>
            </a:r>
            <a:r>
              <a:rPr lang="en-US" sz="2000" b="1" dirty="0" smtClean="0"/>
              <a:t>    617-873-9658                        </a:t>
            </a:r>
          </a:p>
          <a:p>
            <a:endParaRPr lang="en-US" sz="1200" dirty="0"/>
          </a:p>
        </p:txBody>
      </p:sp>
      <p:pic>
        <p:nvPicPr>
          <p:cNvPr id="12" name="Picture 11" descr="logogreen300.t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" y="4297473"/>
            <a:ext cx="1168386" cy="131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46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811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Climate and Energy Literacy Stakeholder Survey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Open until Nov 5,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092" y="3637599"/>
            <a:ext cx="8229600" cy="183954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hlinkClick r:id="rId2"/>
              </a:rPr>
              <a:t>http://tinyurl.com/CLEANStakeholderSurvey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clean_logo-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81100" cy="149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35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1" y="33338"/>
            <a:ext cx="912447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CLEAN Portal </a:t>
            </a:r>
            <a:br>
              <a:rPr lang="en-US" dirty="0" smtClean="0"/>
            </a:br>
            <a:r>
              <a:rPr lang="en-US" sz="3100" dirty="0" smtClean="0">
                <a:hlinkClick r:id="rId5"/>
              </a:rPr>
              <a:t>http://cleanet.org</a:t>
            </a:r>
            <a:r>
              <a:rPr lang="en-US" sz="3100" dirty="0" smtClean="0"/>
              <a:t> </a:t>
            </a:r>
            <a:endParaRPr lang="en-US" sz="3100" dirty="0"/>
          </a:p>
        </p:txBody>
      </p:sp>
      <p:sp>
        <p:nvSpPr>
          <p:cNvPr id="6" name="TextBox 5"/>
          <p:cNvSpPr txBox="1"/>
          <p:nvPr/>
        </p:nvSpPr>
        <p:spPr>
          <a:xfrm>
            <a:off x="6743700" y="4686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4" name="CLEAN Collection Search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8721" y="1176338"/>
            <a:ext cx="5667710" cy="5681661"/>
          </a:xfrm>
        </p:spPr>
      </p:pic>
      <p:pic>
        <p:nvPicPr>
          <p:cNvPr id="5" name="Picture 3" descr="clean_logo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" y="14288"/>
            <a:ext cx="1089024" cy="138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680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68538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The CLEAN Collection</a:t>
            </a:r>
            <a:endParaRPr lang="en-US" dirty="0"/>
          </a:p>
        </p:txBody>
      </p:sp>
      <p:pic>
        <p:nvPicPr>
          <p:cNvPr id="4" name="Picture 3" descr="clean_logo-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81100" cy="149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42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0975" y="90488"/>
            <a:ext cx="7464425" cy="990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w Cen MT" charset="0"/>
                <a:cs typeface="+mj-cs"/>
              </a:rPr>
              <a:t>Framework for </a:t>
            </a:r>
            <a:r>
              <a:rPr lang="en-US" sz="4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w Cen MT" charset="0"/>
                <a:cs typeface="+mj-cs"/>
              </a:rPr>
              <a:t>CLEAN Collection</a:t>
            </a:r>
            <a:endParaRPr lang="en-US" sz="4000" b="1" dirty="0">
              <a:effectLst>
                <a:outerShdw blurRad="38100" dist="38100" dir="2700000" algn="tl">
                  <a:srgbClr val="DDDDDD"/>
                </a:outerShdw>
              </a:effectLst>
              <a:latin typeface="Tw Cen MT" charset="0"/>
              <a:cs typeface="+mj-cs"/>
            </a:endParaRPr>
          </a:p>
        </p:txBody>
      </p:sp>
      <p:pic>
        <p:nvPicPr>
          <p:cNvPr id="24579" name="Picture 3" descr="clean_logo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6" y="128588"/>
            <a:ext cx="1089024" cy="138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619" y="1093788"/>
            <a:ext cx="2780921" cy="358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96" y="4375932"/>
            <a:ext cx="2859088" cy="218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Content Placeholder 2"/>
          <p:cNvSpPr>
            <a:spLocks noGrp="1"/>
          </p:cNvSpPr>
          <p:nvPr>
            <p:ph sz="quarter" idx="1"/>
          </p:nvPr>
        </p:nvSpPr>
        <p:spPr>
          <a:xfrm>
            <a:off x="-10085" y="1625600"/>
            <a:ext cx="6553591" cy="5076786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Tw Cen MT" charset="0"/>
              </a:rPr>
              <a:t>Collection aligned with</a:t>
            </a:r>
          </a:p>
          <a:p>
            <a:pPr lvl="1" eaLnBrk="1" hangingPunct="1"/>
            <a:r>
              <a:rPr lang="en-US" dirty="0">
                <a:latin typeface="Tw Cen MT" charset="0"/>
              </a:rPr>
              <a:t>Essential Principles of Climate Science</a:t>
            </a:r>
          </a:p>
          <a:p>
            <a:pPr lvl="1" eaLnBrk="1" hangingPunct="1"/>
            <a:r>
              <a:rPr lang="en-US" dirty="0">
                <a:latin typeface="Tw Cen MT" charset="0"/>
              </a:rPr>
              <a:t>Energy Literacy </a:t>
            </a:r>
            <a:r>
              <a:rPr lang="en-US" dirty="0" smtClean="0">
                <a:latin typeface="Tw Cen MT" charset="0"/>
              </a:rPr>
              <a:t>Principles</a:t>
            </a:r>
            <a:endParaRPr lang="en-US" dirty="0">
              <a:latin typeface="Tw Cen MT" charset="0"/>
            </a:endParaRPr>
          </a:p>
          <a:p>
            <a:pPr>
              <a:lnSpc>
                <a:spcPct val="90000"/>
              </a:lnSpc>
              <a:defRPr/>
            </a:pPr>
            <a:endParaRPr lang="en-US" sz="1000" dirty="0" smtClean="0"/>
          </a:p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Resources reviewed by scientists and practicing educators</a:t>
            </a:r>
            <a:endParaRPr lang="en-US" sz="2800" dirty="0"/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Scientific Accuracy 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Pedagogical Effectiveness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Technical Quality/Ease of Use </a:t>
            </a:r>
            <a:endParaRPr lang="en-US" dirty="0" smtClean="0"/>
          </a:p>
          <a:p>
            <a:pPr lvl="1">
              <a:lnSpc>
                <a:spcPct val="90000"/>
              </a:lnSpc>
              <a:defRPr/>
            </a:pPr>
            <a:endParaRPr lang="en-US" sz="1000" dirty="0" smtClean="0"/>
          </a:p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Syndicated to Teaching Climate                           section of NOAA’s </a:t>
            </a:r>
            <a:r>
              <a:rPr lang="en-US" sz="2800" dirty="0" err="1" smtClean="0"/>
              <a:t>Climate.gov</a:t>
            </a:r>
            <a:r>
              <a:rPr lang="en-US" sz="2800" dirty="0" smtClean="0"/>
              <a:t> Portal</a:t>
            </a:r>
            <a:endParaRPr lang="en-US" sz="2800" dirty="0"/>
          </a:p>
          <a:p>
            <a:endParaRPr lang="en-US" dirty="0">
              <a:latin typeface="Tw Cen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064770"/>
      </p:ext>
    </p:extLst>
  </p:cSld>
  <p:clrMapOvr>
    <a:masterClrMapping/>
  </p:clrMapOvr>
  <p:transition xmlns:p14="http://schemas.microsoft.com/office/powerpoint/2010/main" advTm="2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" y="284892"/>
            <a:ext cx="6858000" cy="914400"/>
          </a:xfrm>
        </p:spPr>
        <p:txBody>
          <a:bodyPr>
            <a:normAutofit/>
          </a:bodyPr>
          <a:lstStyle/>
          <a:p>
            <a:pPr marL="319088" indent="-319088" algn="ctr">
              <a:lnSpc>
                <a:spcPct val="90000"/>
              </a:lnSpc>
              <a:spcBef>
                <a:spcPts val="700"/>
              </a:spcBef>
            </a:pPr>
            <a:r>
              <a:rPr lang="en-US" sz="5000" dirty="0" smtClean="0">
                <a:solidFill>
                  <a:srgbClr val="000000"/>
                </a:solidFill>
              </a:rPr>
              <a:t>CLEAN Collection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51259" y="1183292"/>
            <a:ext cx="8178320" cy="5802416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</a:pPr>
            <a:endParaRPr lang="en-US" sz="1200" b="1" dirty="0">
              <a:solidFill>
                <a:schemeClr val="bg2">
                  <a:lumMod val="25000"/>
                </a:schemeClr>
              </a:solidFill>
              <a:effectLst>
                <a:outerShdw blurRad="50800" dist="38100" dir="2700000" algn="tl" rotWithShape="0">
                  <a:schemeClr val="bg1">
                    <a:alpha val="0"/>
                  </a:schemeClr>
                </a:outerShdw>
              </a:effectLst>
              <a:latin typeface="Calibri"/>
            </a:endParaRPr>
          </a:p>
          <a:p>
            <a:pPr marL="319088" indent="-319088">
              <a:lnSpc>
                <a:spcPct val="11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charset="2"/>
              <a:buChar char=""/>
            </a:pPr>
            <a:r>
              <a:rPr lang="en-US" sz="2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0"/>
                    </a:schemeClr>
                  </a:outerShdw>
                </a:effectLst>
                <a:latin typeface="Calibri"/>
              </a:rPr>
              <a:t>660+ student centered resources</a:t>
            </a:r>
          </a:p>
          <a:p>
            <a:pPr marL="319088" indent="-319088">
              <a:lnSpc>
                <a:spcPct val="110000"/>
              </a:lnSpc>
              <a:spcBef>
                <a:spcPts val="1300"/>
              </a:spcBef>
              <a:buClr>
                <a:schemeClr val="accent2"/>
              </a:buClr>
              <a:buSzPct val="60000"/>
              <a:buFont typeface="Wingdings" charset="2"/>
              <a:buChar char=""/>
            </a:pPr>
            <a:r>
              <a:rPr lang="en-US" sz="2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0"/>
                    </a:schemeClr>
                  </a:outerShdw>
                </a:effectLst>
              </a:rPr>
              <a:t>Resource Types</a:t>
            </a:r>
          </a:p>
          <a:p>
            <a:pPr marL="776288" lvl="1" indent="-319088">
              <a:lnSpc>
                <a:spcPct val="110000"/>
              </a:lnSpc>
              <a:spcBef>
                <a:spcPts val="100"/>
              </a:spcBef>
              <a:buClr>
                <a:schemeClr val="accent2"/>
              </a:buClr>
              <a:buSzPct val="60000"/>
              <a:buFont typeface="Wingdings" charset="2"/>
              <a:buChar char=""/>
            </a:pPr>
            <a:r>
              <a:rPr lang="en-US" sz="2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0"/>
                    </a:schemeClr>
                  </a:outerShdw>
                </a:effectLst>
              </a:rPr>
              <a:t>Activities (253)</a:t>
            </a:r>
            <a:endParaRPr lang="en-US" sz="2800" dirty="0">
              <a:solidFill>
                <a:srgbClr val="000000"/>
              </a:solidFill>
              <a:effectLst>
                <a:outerShdw blurRad="50800" dist="38100" dir="2700000" algn="tl" rotWithShape="0">
                  <a:schemeClr val="bg1">
                    <a:alpha val="0"/>
                  </a:schemeClr>
                </a:outerShdw>
              </a:effectLst>
            </a:endParaRPr>
          </a:p>
          <a:p>
            <a:pPr marL="776288" lvl="1" indent="-319088">
              <a:lnSpc>
                <a:spcPct val="110000"/>
              </a:lnSpc>
              <a:spcBef>
                <a:spcPts val="100"/>
              </a:spcBef>
              <a:buClr>
                <a:schemeClr val="accent2"/>
              </a:buClr>
              <a:buSzPct val="60000"/>
              <a:buFont typeface="Wingdings" charset="2"/>
              <a:buChar char=""/>
            </a:pPr>
            <a:r>
              <a:rPr lang="en-US" sz="2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0"/>
                    </a:schemeClr>
                  </a:outerShdw>
                </a:effectLst>
              </a:rPr>
              <a:t>Visualizations (164)</a:t>
            </a:r>
            <a:endParaRPr lang="en-US" sz="2800" dirty="0">
              <a:solidFill>
                <a:srgbClr val="000000"/>
              </a:solidFill>
              <a:effectLst>
                <a:outerShdw blurRad="50800" dist="38100" dir="2700000" algn="tl" rotWithShape="0">
                  <a:schemeClr val="bg1">
                    <a:alpha val="0"/>
                  </a:schemeClr>
                </a:outerShdw>
              </a:effectLst>
            </a:endParaRPr>
          </a:p>
          <a:p>
            <a:pPr marL="776288" lvl="1" indent="-319088">
              <a:lnSpc>
                <a:spcPct val="110000"/>
              </a:lnSpc>
              <a:spcBef>
                <a:spcPts val="100"/>
              </a:spcBef>
              <a:buClr>
                <a:schemeClr val="accent2"/>
              </a:buClr>
              <a:buSzPct val="60000"/>
              <a:buFont typeface="Wingdings" charset="2"/>
              <a:buChar char=""/>
            </a:pPr>
            <a:r>
              <a:rPr lang="en-US" sz="2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0"/>
                    </a:schemeClr>
                  </a:outerShdw>
                </a:effectLst>
              </a:rPr>
              <a:t>Videos (242)</a:t>
            </a:r>
          </a:p>
          <a:p>
            <a:pPr marL="319088" indent="-319088">
              <a:lnSpc>
                <a:spcPct val="110000"/>
              </a:lnSpc>
              <a:spcBef>
                <a:spcPts val="1300"/>
              </a:spcBef>
              <a:buClr>
                <a:schemeClr val="accent2"/>
              </a:buClr>
              <a:buSzPct val="60000"/>
              <a:buFont typeface="Wingdings" charset="2"/>
              <a:buChar char=""/>
            </a:pPr>
            <a:r>
              <a:rPr lang="en-US" sz="2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0"/>
                    </a:schemeClr>
                  </a:outerShdw>
                </a:effectLst>
              </a:rPr>
              <a:t>Grade Levels: </a:t>
            </a:r>
          </a:p>
          <a:p>
            <a:pPr marL="776288" lvl="1" indent="-319088">
              <a:lnSpc>
                <a:spcPct val="110000"/>
              </a:lnSpc>
              <a:spcBef>
                <a:spcPts val="100"/>
              </a:spcBef>
              <a:buClr>
                <a:schemeClr val="accent2"/>
              </a:buClr>
              <a:buSzPct val="60000"/>
              <a:buFont typeface="Wingdings" charset="2"/>
              <a:buChar char=""/>
            </a:pPr>
            <a:r>
              <a:rPr lang="en-US" sz="2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0"/>
                    </a:schemeClr>
                  </a:outerShdw>
                </a:effectLst>
              </a:rPr>
              <a:t>middle school (492)</a:t>
            </a:r>
            <a:endParaRPr lang="en-US" sz="2800" dirty="0">
              <a:solidFill>
                <a:srgbClr val="000000"/>
              </a:solidFill>
              <a:effectLst>
                <a:outerShdw blurRad="50800" dist="38100" dir="2700000" algn="tl" rotWithShape="0">
                  <a:schemeClr val="bg1">
                    <a:alpha val="0"/>
                  </a:schemeClr>
                </a:outerShdw>
              </a:effectLst>
            </a:endParaRPr>
          </a:p>
          <a:p>
            <a:pPr marL="776288" lvl="1" indent="-319088">
              <a:lnSpc>
                <a:spcPct val="110000"/>
              </a:lnSpc>
              <a:spcBef>
                <a:spcPts val="100"/>
              </a:spcBef>
              <a:buClr>
                <a:schemeClr val="accent2"/>
              </a:buClr>
              <a:buSzPct val="60000"/>
              <a:buFont typeface="Wingdings" charset="2"/>
              <a:buChar char=""/>
            </a:pPr>
            <a:r>
              <a:rPr lang="en-US" sz="2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0"/>
                    </a:schemeClr>
                  </a:outerShdw>
                </a:effectLst>
              </a:rPr>
              <a:t>high school (596)</a:t>
            </a:r>
          </a:p>
          <a:p>
            <a:pPr marL="776288" lvl="1" indent="-319088">
              <a:lnSpc>
                <a:spcPct val="110000"/>
              </a:lnSpc>
              <a:spcBef>
                <a:spcPts val="100"/>
              </a:spcBef>
              <a:buClr>
                <a:schemeClr val="accent2"/>
              </a:buClr>
              <a:buSzPct val="60000"/>
              <a:buFont typeface="Wingdings" charset="2"/>
              <a:buChar char=""/>
            </a:pPr>
            <a:r>
              <a:rPr lang="en-US" sz="2800" dirty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0"/>
                    </a:schemeClr>
                  </a:outerShdw>
                </a:effectLst>
              </a:rPr>
              <a:t>c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0"/>
                    </a:schemeClr>
                  </a:outerShdw>
                </a:effectLst>
              </a:rPr>
              <a:t>ollege – lower level (375)</a:t>
            </a:r>
          </a:p>
          <a:p>
            <a:pPr marL="776288" lvl="1" indent="-319088">
              <a:lnSpc>
                <a:spcPct val="110000"/>
              </a:lnSpc>
              <a:spcBef>
                <a:spcPts val="100"/>
              </a:spcBef>
              <a:buClr>
                <a:schemeClr val="accent2"/>
              </a:buClr>
              <a:buSzPct val="60000"/>
              <a:buFont typeface="Wingdings" charset="2"/>
              <a:buChar char=""/>
            </a:pPr>
            <a:r>
              <a:rPr lang="en-US" sz="2800" dirty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0"/>
                    </a:schemeClr>
                  </a:outerShdw>
                </a:effectLst>
                <a:latin typeface="Calibri"/>
              </a:rPr>
              <a:t>c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0"/>
                    </a:schemeClr>
                  </a:outerShdw>
                </a:effectLst>
                <a:latin typeface="Calibri"/>
              </a:rPr>
              <a:t>ollege – higher level (130)</a:t>
            </a:r>
          </a:p>
          <a:p>
            <a:pPr marL="319088" indent="-319088">
              <a:lnSpc>
                <a:spcPct val="110000"/>
              </a:lnSpc>
              <a:spcBef>
                <a:spcPts val="1300"/>
              </a:spcBef>
              <a:buClr>
                <a:schemeClr val="accent2"/>
              </a:buClr>
              <a:buSzPct val="60000"/>
              <a:buFont typeface="Wingdings" charset="2"/>
              <a:buChar char=""/>
            </a:pPr>
            <a:r>
              <a:rPr lang="en-US" sz="2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0"/>
                    </a:schemeClr>
                  </a:outerShdw>
                </a:effectLst>
                <a:latin typeface="Calibri"/>
              </a:rPr>
              <a:t>Teaching tips, comments from reviewers, alignments</a:t>
            </a:r>
          </a:p>
          <a:p>
            <a:pPr marL="319088" indent="-319088">
              <a:lnSpc>
                <a:spcPct val="110000"/>
              </a:lnSpc>
              <a:spcBef>
                <a:spcPts val="1300"/>
              </a:spcBef>
              <a:buClr>
                <a:schemeClr val="accent2"/>
              </a:buClr>
              <a:buSzPct val="60000"/>
              <a:buFont typeface="Wingdings" charset="2"/>
              <a:buChar char=""/>
            </a:pPr>
            <a:r>
              <a:rPr lang="en-US" sz="28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0"/>
                    </a:schemeClr>
                  </a:outerShdw>
                </a:effectLst>
                <a:latin typeface="Calibri"/>
              </a:rPr>
              <a:t>Free</a:t>
            </a:r>
          </a:p>
          <a:p>
            <a:pPr marL="776288" lvl="1" indent="-319088">
              <a:lnSpc>
                <a:spcPct val="70000"/>
              </a:lnSpc>
              <a:spcBef>
                <a:spcPts val="1300"/>
              </a:spcBef>
              <a:buClr>
                <a:schemeClr val="accent2"/>
              </a:buClr>
              <a:buSzPct val="60000"/>
              <a:buFont typeface="Wingdings" charset="2"/>
              <a:buChar char=""/>
            </a:pPr>
            <a:endParaRPr lang="en-US" sz="2700" dirty="0" smtClean="0">
              <a:solidFill>
                <a:schemeClr val="bg2">
                  <a:lumMod val="25000"/>
                </a:schemeClr>
              </a:solidFill>
              <a:effectLst>
                <a:outerShdw blurRad="50800" dist="38100" dir="2700000" algn="tl" rotWithShape="0">
                  <a:schemeClr val="bg1">
                    <a:alpha val="0"/>
                  </a:schemeClr>
                </a:outerShdw>
              </a:effectLst>
              <a:latin typeface="Calibri"/>
            </a:endParaRPr>
          </a:p>
          <a:p>
            <a:pPr marL="319088" indent="-319088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60000"/>
            </a:pPr>
            <a:endParaRPr lang="en-US" sz="2700" dirty="0">
              <a:solidFill>
                <a:schemeClr val="bg2">
                  <a:lumMod val="25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w Cen MT" charset="0"/>
            </a:endParaRPr>
          </a:p>
        </p:txBody>
      </p:sp>
      <p:pic>
        <p:nvPicPr>
          <p:cNvPr id="6" name="Picture 4" descr="clean_logo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152400"/>
            <a:ext cx="16002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9163929"/>
      </p:ext>
    </p:extLst>
  </p:cSld>
  <p:clrMapOvr>
    <a:masterClrMapping/>
  </p:clrMapOvr>
  <p:transition xmlns:p14="http://schemas.microsoft.com/office/powerpoint/2010/main" advTm="27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274638"/>
            <a:ext cx="7569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Finding Connections between</a:t>
            </a:r>
            <a:br>
              <a:rPr lang="en-US" dirty="0" smtClean="0"/>
            </a:br>
            <a:r>
              <a:rPr lang="en-US" dirty="0" smtClean="0"/>
              <a:t>NGSS and CLEAN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5798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CLEAN Collection Launched 2010</a:t>
            </a:r>
          </a:p>
          <a:p>
            <a:r>
              <a:rPr lang="en-US" dirty="0" smtClean="0"/>
              <a:t>NGSS Published 2013</a:t>
            </a:r>
          </a:p>
          <a:p>
            <a:endParaRPr lang="en-US" dirty="0" smtClean="0"/>
          </a:p>
          <a:p>
            <a:r>
              <a:rPr lang="en-US" dirty="0" smtClean="0"/>
              <a:t>To find the connections – Disaggregated the components of the NGSS* so they could be applied to the individual items in the collection</a:t>
            </a:r>
          </a:p>
          <a:p>
            <a:pPr lvl="1"/>
            <a:r>
              <a:rPr lang="en-US" dirty="0" smtClean="0"/>
              <a:t>*NGSS Components: Performance Expectations, Disciplinary Core Ideas, Science and Engineering Practices, Crosscutting Concepts</a:t>
            </a:r>
          </a:p>
        </p:txBody>
      </p:sp>
      <p:pic>
        <p:nvPicPr>
          <p:cNvPr id="4" name="Picture 3" descr="clean_logo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" y="39688"/>
            <a:ext cx="1089024" cy="138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57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560" y="274638"/>
            <a:ext cx="709924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Does a CLEAN Resource Address the NGSS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470" y="1986768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en-US" b="1" i="1" u="sng" dirty="0"/>
              <a:t>Performance </a:t>
            </a:r>
            <a:r>
              <a:rPr lang="en-US" b="1" i="1" u="sng" dirty="0" smtClean="0"/>
              <a:t>Expectations</a:t>
            </a:r>
            <a:endParaRPr lang="en-US" b="1" i="1" u="sng" dirty="0"/>
          </a:p>
          <a:p>
            <a:pPr marL="571500" lvl="1" indent="-171450">
              <a:defRPr/>
            </a:pPr>
            <a:r>
              <a:rPr lang="en-US" dirty="0"/>
              <a:t>Typically not fully addressed by individual activities</a:t>
            </a:r>
          </a:p>
          <a:p>
            <a:pPr marL="571500" lvl="1" indent="-171450">
              <a:defRPr/>
            </a:pPr>
            <a:r>
              <a:rPr lang="en-US" dirty="0"/>
              <a:t>Modules and units of study that incorporate multiple DCIs, SEPs, and CCCs</a:t>
            </a:r>
          </a:p>
          <a:p>
            <a:pPr marL="571500" lvl="1" indent="-171450">
              <a:defRPr/>
            </a:pPr>
            <a:r>
              <a:rPr lang="en-US" dirty="0"/>
              <a:t>Students are actively engaged in 8-15 days of focused learning around a specific content.</a:t>
            </a:r>
          </a:p>
          <a:p>
            <a:endParaRPr lang="en-US" dirty="0"/>
          </a:p>
        </p:txBody>
      </p:sp>
      <p:pic>
        <p:nvPicPr>
          <p:cNvPr id="4" name="Picture 3" descr="clean_logo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" y="39688"/>
            <a:ext cx="1089024" cy="138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688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8974" y="274638"/>
            <a:ext cx="7057825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Does a CLEAN Resource Address the NGSS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765" y="2180053"/>
            <a:ext cx="7204502" cy="3632174"/>
          </a:xfrm>
        </p:spPr>
        <p:txBody>
          <a:bodyPr/>
          <a:lstStyle/>
          <a:p>
            <a:pPr>
              <a:defRPr/>
            </a:pPr>
            <a:r>
              <a:rPr lang="en-US" b="1" i="1" u="sng" dirty="0"/>
              <a:t>Disciplinary Core </a:t>
            </a:r>
            <a:r>
              <a:rPr lang="en-US" b="1" i="1" u="sng" dirty="0" smtClean="0"/>
              <a:t>Ideas</a:t>
            </a:r>
            <a:endParaRPr lang="en-US" b="1" i="1" u="sng" dirty="0"/>
          </a:p>
          <a:p>
            <a:pPr marL="571500" lvl="1" indent="-171450">
              <a:defRPr/>
            </a:pPr>
            <a:r>
              <a:rPr lang="en-US" dirty="0" smtClean="0"/>
              <a:t> Determine </a:t>
            </a:r>
            <a:r>
              <a:rPr lang="en-US" dirty="0"/>
              <a:t>the primary content that the lesson </a:t>
            </a:r>
            <a:r>
              <a:rPr lang="en-US" dirty="0" smtClean="0"/>
              <a:t>teaches</a:t>
            </a:r>
          </a:p>
          <a:p>
            <a:pPr marL="571500" lvl="1" indent="-171450">
              <a:defRPr/>
            </a:pPr>
            <a:r>
              <a:rPr lang="en-US" dirty="0" smtClean="0"/>
              <a:t>Assess </a:t>
            </a:r>
            <a:r>
              <a:rPr lang="en-US" dirty="0"/>
              <a:t>the objective and purpose</a:t>
            </a:r>
          </a:p>
          <a:p>
            <a:endParaRPr lang="en-US" dirty="0"/>
          </a:p>
        </p:txBody>
      </p:sp>
      <p:pic>
        <p:nvPicPr>
          <p:cNvPr id="4" name="Picture 3" descr="clean_logo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" y="39688"/>
            <a:ext cx="1089024" cy="138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2819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1758</TotalTime>
  <Words>1071</Words>
  <Application>Microsoft Macintosh PowerPoint</Application>
  <PresentationFormat>On-screen Show (4:3)</PresentationFormat>
  <Paragraphs>193</Paragraphs>
  <Slides>27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The Climate Literacy and Energy   Awareness Network (CLEAN) Project</vt:lpstr>
      <vt:lpstr>PowerPoint Presentation</vt:lpstr>
      <vt:lpstr>The CLEAN Portal  http://cleanet.org </vt:lpstr>
      <vt:lpstr>The CLEAN Collection</vt:lpstr>
      <vt:lpstr>Framework for CLEAN Collection</vt:lpstr>
      <vt:lpstr>CLEAN Collection</vt:lpstr>
      <vt:lpstr>Finding Connections between NGSS and CLEAN</vt:lpstr>
      <vt:lpstr>How Does a CLEAN Resource Address the NGSS Components</vt:lpstr>
      <vt:lpstr>How Does a CLEAN Resource Address the NGSS Components</vt:lpstr>
      <vt:lpstr>How Does a CLEAN Resource Address the NGSS Components</vt:lpstr>
      <vt:lpstr>How Does a CLEAN Resource Address the NGSS Components</vt:lpstr>
      <vt:lpstr>Bundling of CLEAN Resources Starting with Performance Expectations</vt:lpstr>
      <vt:lpstr>The CLEAN Network</vt:lpstr>
      <vt:lpstr>CLEAN Portal  http://cleanet.org </vt:lpstr>
      <vt:lpstr>PowerPoint Presentation</vt:lpstr>
      <vt:lpstr>CLEAN Network</vt:lpstr>
      <vt:lpstr>Professional Diversity  and Use of  CLEAN Network by Members  Deep understanding of climate change requires the input from a wide range of active stakeholders with interdisciplinary and transdisciplinary expertise. </vt:lpstr>
      <vt:lpstr>Professions Represented in the CLEAN Network </vt:lpstr>
      <vt:lpstr>Professions Represented in the CLEAN Network </vt:lpstr>
      <vt:lpstr>Use of CLEAN Network by Members</vt:lpstr>
      <vt:lpstr>Activities of CLEAN Network</vt:lpstr>
      <vt:lpstr>PowerPoint Presentation</vt:lpstr>
      <vt:lpstr>Monthly totals of emails sent through the CLEAN Network listserv, September 2009 (when tracking of email traffic began) through October 2015. </vt:lpstr>
      <vt:lpstr>PowerPoint Presentation</vt:lpstr>
      <vt:lpstr>Activities of CLEAN Network</vt:lpstr>
      <vt:lpstr>PowerPoint Presentation</vt:lpstr>
      <vt:lpstr>Climate and Energy Literacy Stakeholder Survey  Open until Nov 5, 2015</vt:lpstr>
    </vt:vector>
  </TitlesOfParts>
  <Company>TERC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Climate Literacy and Energy Awareness Network (CLEAN)  Moving Toward Collective Impact</dc:title>
  <dc:creator>Tledley</dc:creator>
  <cp:lastModifiedBy>Tledley</cp:lastModifiedBy>
  <cp:revision>91</cp:revision>
  <dcterms:created xsi:type="dcterms:W3CDTF">2015-04-11T16:28:17Z</dcterms:created>
  <dcterms:modified xsi:type="dcterms:W3CDTF">2015-11-17T02:27:26Z</dcterms:modified>
</cp:coreProperties>
</file>