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62" r:id="rId2"/>
    <p:sldId id="265" r:id="rId3"/>
    <p:sldId id="258" r:id="rId4"/>
    <p:sldId id="259" r:id="rId5"/>
    <p:sldId id="264" r:id="rId6"/>
    <p:sldId id="261" r:id="rId7"/>
    <p:sldId id="263" r:id="rId8"/>
    <p:sldId id="266" r:id="rId9"/>
    <p:sldId id="268" r:id="rId10"/>
    <p:sldId id="267" r:id="rId11"/>
    <p:sldId id="260" r:id="rId12"/>
    <p:sldId id="257"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1A035"/>
    <a:srgbClr val="47DB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540" autoAdjust="0"/>
  </p:normalViewPr>
  <p:slideViewPr>
    <p:cSldViewPr snapToGrid="0" snapToObjects="1">
      <p:cViewPr varScale="1">
        <p:scale>
          <a:sx n="90" d="100"/>
          <a:sy n="90" d="100"/>
        </p:scale>
        <p:origin x="-64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434DEC-1218-7D49-9F25-4B5765E6228E}" type="datetimeFigureOut">
              <a:rPr lang="en-US" smtClean="0"/>
              <a:t>11/16/15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63A104-9ED8-2D4D-80AD-594BF5F95340}" type="slidenum">
              <a:rPr lang="en-US" smtClean="0"/>
              <a:t>‹#›</a:t>
            </a:fld>
            <a:endParaRPr lang="en-US"/>
          </a:p>
        </p:txBody>
      </p:sp>
    </p:spTree>
    <p:extLst>
      <p:ext uri="{BB962C8B-B14F-4D97-AF65-F5344CB8AC3E}">
        <p14:creationId xmlns:p14="http://schemas.microsoft.com/office/powerpoint/2010/main" val="713428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nagt.org/nagt/sections/index.html" TargetMode="External"/><Relationship Id="rId4" Type="http://schemas.openxmlformats.org/officeDocument/2006/relationships/hyperlink" Target="http://nagt.org/nagt/about/officers.html"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Supporting faculty development is an important part of the National Association of Geoscience Teachers (NAGT) member-driven organization. NAGT offers a variety of opportunities for faculty development including two publications, workshop programming, three topical focused divisions, and website offerings hosted through the Science Education Resource Center (SERC). These faculty development opportunities offer a wide range of ways to assist faculty with transforming the classroom.</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National Association of Geoscience Teachers works to raise the quality of and emphasis on teaching the geosciences at all levels. We count among our members K-12 teachers and college and university faculty as well as educators working with the general public through outlets such as museums and science centers. NAGT's purpose is to foster improvement in the teaching of the Earth sciences at all levels of formal and informal instruction, to emphasize the cultural significance of the Earth sciences, and to disseminate knowledge in this field to the general public.</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Plus 10 geographic sections and 3 topical divisions.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past three years, our membership has increased</a:t>
            </a:r>
            <a:r>
              <a:rPr lang="en-US" baseline="0" dirty="0" smtClean="0"/>
              <a:t> each year and we had added two new divisions to better serve our members.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163A104-9ED8-2D4D-80AD-594BF5F95340}" type="slidenum">
              <a:rPr lang="en-US" smtClean="0"/>
              <a:t>1</a:t>
            </a:fld>
            <a:endParaRPr lang="en-US"/>
          </a:p>
        </p:txBody>
      </p:sp>
    </p:spTree>
    <p:extLst>
      <p:ext uri="{BB962C8B-B14F-4D97-AF65-F5344CB8AC3E}">
        <p14:creationId xmlns:p14="http://schemas.microsoft.com/office/powerpoint/2010/main" val="1797974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A few Examples</a:t>
            </a:r>
            <a:r>
              <a:rPr lang="en-US" sz="1200" b="1" baseline="0" dirty="0" smtClean="0"/>
              <a:t> of faculty who are doing it well! NAGT is proud to Honor those who have transformed the classroom and beyond.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Bob</a:t>
            </a:r>
            <a:r>
              <a:rPr lang="en-US" sz="1200" dirty="0" smtClean="0"/>
              <a:t> has developed videos, online programs, teachable moments, and field trips that have brought geoscience to the attention of millions. Bob's career exemplifies how a scholar can break out of the lab or classroom and have an immense impact on building understanding in Earth science worldwide.</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Nick </a:t>
            </a:r>
            <a:r>
              <a:rPr lang="en-US" sz="1200" b="0" dirty="0" smtClean="0"/>
              <a:t>has a gift </a:t>
            </a:r>
            <a:r>
              <a:rPr lang="en-US" sz="1200" dirty="0" smtClean="0"/>
              <a:t>for</a:t>
            </a:r>
            <a:r>
              <a:rPr lang="en-US" sz="1200" baseline="0" dirty="0" smtClean="0"/>
              <a:t> </a:t>
            </a:r>
            <a:r>
              <a:rPr lang="en-US" sz="1200" dirty="0" smtClean="0"/>
              <a:t>communicating in an accessible and engaging way that allows people to see the landscape they've known all their lives through</a:t>
            </a:r>
            <a:r>
              <a:rPr lang="en-US" sz="1200" baseline="0" dirty="0" smtClean="0"/>
              <a:t> </a:t>
            </a:r>
            <a:r>
              <a:rPr lang="en-US" sz="1200" dirty="0" smtClean="0"/>
              <a:t>the eyes of a geologist. Nick shares his talents beyond his classroom walls through his 2-Minute Geology and longer Ice Age Floods YouTube videos, he has created a final product that is visually stunning, informative, and entertaining.</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Andy's</a:t>
            </a:r>
            <a:r>
              <a:rPr lang="en-US" sz="1200" dirty="0" smtClean="0"/>
              <a:t> commitment and energy for geoscience advocacy not only assisted in rejuvenating the Pacific Northwest Section, but also led to the development of the PNW section's successful annual conference. In addition, Andy has served as the Pacific Northwest Section President and Vice President, and has served on the NAGT Executive Committee as a Councilor-at-Large and as a section Liaison.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163A104-9ED8-2D4D-80AD-594BF5F95340}" type="slidenum">
              <a:rPr lang="en-US" smtClean="0"/>
              <a:t>10</a:t>
            </a:fld>
            <a:endParaRPr lang="en-US"/>
          </a:p>
        </p:txBody>
      </p:sp>
    </p:spTree>
    <p:extLst>
      <p:ext uri="{BB962C8B-B14F-4D97-AF65-F5344CB8AC3E}">
        <p14:creationId xmlns:p14="http://schemas.microsoft.com/office/powerpoint/2010/main" val="1430205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encourage you to join us for the 2016 EER in Madison,</a:t>
            </a:r>
            <a:r>
              <a:rPr lang="en-US" baseline="0" dirty="0" smtClean="0"/>
              <a:t> you can sign up now to receive notices related to this event and actual registration will begin in January 2016!</a:t>
            </a:r>
          </a:p>
          <a:p>
            <a:endParaRPr lang="en-US" baseline="0" dirty="0" smtClean="0"/>
          </a:p>
          <a:p>
            <a:r>
              <a:rPr lang="en-US" baseline="0" dirty="0" smtClean="0"/>
              <a:t>Meet up with like minded colleagues who also want to transform the classroom </a:t>
            </a:r>
            <a:r>
              <a:rPr lang="en-US" baseline="0" smtClean="0"/>
              <a:t>and beyond.</a:t>
            </a:r>
            <a:endParaRPr lang="en-US" dirty="0"/>
          </a:p>
        </p:txBody>
      </p:sp>
      <p:sp>
        <p:nvSpPr>
          <p:cNvPr id="4" name="Slide Number Placeholder 3"/>
          <p:cNvSpPr>
            <a:spLocks noGrp="1"/>
          </p:cNvSpPr>
          <p:nvPr>
            <p:ph type="sldNum" sz="quarter" idx="10"/>
          </p:nvPr>
        </p:nvSpPr>
        <p:spPr/>
        <p:txBody>
          <a:bodyPr/>
          <a:lstStyle/>
          <a:p>
            <a:fld id="{5163A104-9ED8-2D4D-80AD-594BF5F95340}" type="slidenum">
              <a:rPr lang="en-US" smtClean="0"/>
              <a:t>11</a:t>
            </a:fld>
            <a:endParaRPr lang="en-US"/>
          </a:p>
        </p:txBody>
      </p:sp>
    </p:spTree>
    <p:extLst>
      <p:ext uri="{BB962C8B-B14F-4D97-AF65-F5344CB8AC3E}">
        <p14:creationId xmlns:p14="http://schemas.microsoft.com/office/powerpoint/2010/main" val="2018665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NAGT is here to support you as you transform your classroom, course or department. Please stop our booth #931 for more information. Expand or contract the booth offerings based on time. Meet</a:t>
            </a:r>
            <a:r>
              <a:rPr lang="en-US" baseline="0" dirty="0" smtClean="0"/>
              <a:t> the editor event, </a:t>
            </a:r>
            <a:r>
              <a:rPr lang="en-US" baseline="0" dirty="0" err="1" smtClean="0"/>
              <a:t>InTeGrate</a:t>
            </a:r>
            <a:r>
              <a:rPr lang="en-US" baseline="0" dirty="0" smtClean="0"/>
              <a:t> events, etc.</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Thank you to all of our members</a:t>
            </a:r>
          </a:p>
          <a:p>
            <a:r>
              <a:rPr lang="en-US" dirty="0" smtClean="0"/>
              <a:t>Executive Committee and Council</a:t>
            </a:r>
          </a:p>
          <a:p>
            <a:r>
              <a:rPr lang="en-US" dirty="0" smtClean="0"/>
              <a:t>Division and Section leaders</a:t>
            </a:r>
          </a:p>
          <a:p>
            <a:r>
              <a:rPr lang="en-US" dirty="0" smtClean="0"/>
              <a:t>Program Leaders</a:t>
            </a:r>
          </a:p>
          <a:p>
            <a:pPr lvl="1"/>
            <a:r>
              <a:rPr lang="en-US" dirty="0" smtClean="0"/>
              <a:t>Earth Educators’ Rendezvous</a:t>
            </a:r>
          </a:p>
          <a:p>
            <a:pPr lvl="1"/>
            <a:r>
              <a:rPr lang="en-US" dirty="0" smtClean="0"/>
              <a:t>Workshops</a:t>
            </a:r>
          </a:p>
          <a:p>
            <a:pPr lvl="1"/>
            <a:r>
              <a:rPr lang="en-US" dirty="0" smtClean="0"/>
              <a:t>Award and Intern Programs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63A104-9ED8-2D4D-80AD-594BF5F95340}" type="slidenum">
              <a:rPr lang="en-US" smtClean="0"/>
              <a:t>12</a:t>
            </a:fld>
            <a:endParaRPr lang="en-US"/>
          </a:p>
        </p:txBody>
      </p:sp>
    </p:spTree>
    <p:extLst>
      <p:ext uri="{BB962C8B-B14F-4D97-AF65-F5344CB8AC3E}">
        <p14:creationId xmlns:p14="http://schemas.microsoft.com/office/powerpoint/2010/main" val="1951935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tried something new this year on the faculty development front, we help our first</a:t>
            </a:r>
            <a:r>
              <a:rPr lang="en-US" baseline="0" dirty="0" smtClean="0"/>
              <a:t> annual EER.</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meeting engaged participants in activities that support faculty in improving their courses, departments, or programs with the aim of increasing their overall impact of Earth education. The meeting also endeavored to build a collective capacity to use and conduct education research. </a:t>
            </a:r>
          </a:p>
          <a:p>
            <a:endParaRPr lang="en-US" dirty="0"/>
          </a:p>
        </p:txBody>
      </p:sp>
      <p:sp>
        <p:nvSpPr>
          <p:cNvPr id="4" name="Slide Number Placeholder 3"/>
          <p:cNvSpPr>
            <a:spLocks noGrp="1"/>
          </p:cNvSpPr>
          <p:nvPr>
            <p:ph type="sldNum" sz="quarter" idx="10"/>
          </p:nvPr>
        </p:nvSpPr>
        <p:spPr/>
        <p:txBody>
          <a:bodyPr/>
          <a:lstStyle/>
          <a:p>
            <a:fld id="{5163A104-9ED8-2D4D-80AD-594BF5F95340}" type="slidenum">
              <a:rPr lang="en-US" smtClean="0"/>
              <a:t>2</a:t>
            </a:fld>
            <a:endParaRPr lang="en-US"/>
          </a:p>
        </p:txBody>
      </p:sp>
    </p:spTree>
    <p:extLst>
      <p:ext uri="{BB962C8B-B14F-4D97-AF65-F5344CB8AC3E}">
        <p14:creationId xmlns:p14="http://schemas.microsoft.com/office/powerpoint/2010/main" val="351249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Daily schedule, start with workshops (participants register for these), lunch and poster session, more workshops or working groups, end with plenary. Also weekly schedule for 2,3 or 5 day options.</a:t>
            </a:r>
            <a:endParaRPr lang="en-US" dirty="0"/>
          </a:p>
        </p:txBody>
      </p:sp>
      <p:sp>
        <p:nvSpPr>
          <p:cNvPr id="4" name="Slide Number Placeholder 3"/>
          <p:cNvSpPr>
            <a:spLocks noGrp="1"/>
          </p:cNvSpPr>
          <p:nvPr>
            <p:ph type="sldNum" sz="quarter" idx="10"/>
          </p:nvPr>
        </p:nvSpPr>
        <p:spPr/>
        <p:txBody>
          <a:bodyPr/>
          <a:lstStyle/>
          <a:p>
            <a:fld id="{5163A104-9ED8-2D4D-80AD-594BF5F95340}" type="slidenum">
              <a:rPr lang="en-US" smtClean="0"/>
              <a:t>3</a:t>
            </a:fld>
            <a:endParaRPr lang="en-US"/>
          </a:p>
        </p:txBody>
      </p:sp>
    </p:spTree>
    <p:extLst>
      <p:ext uri="{BB962C8B-B14F-4D97-AF65-F5344CB8AC3E}">
        <p14:creationId xmlns:p14="http://schemas.microsoft.com/office/powerpoint/2010/main" val="2995838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Can’t come to one of our workshops?  We will come to you.</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track of the Traveling Workshops Program brings the knowledge gained from</a:t>
            </a:r>
            <a:r>
              <a:rPr lang="en-US" sz="1200" kern="1200" baseline="0" dirty="0" smtClean="0">
                <a:solidFill>
                  <a:schemeClr val="tx1"/>
                </a:solidFill>
                <a:effectLst/>
                <a:latin typeface="+mn-lt"/>
                <a:ea typeface="+mn-ea"/>
                <a:cs typeface="+mn-cs"/>
              </a:rPr>
              <a:t> t</a:t>
            </a:r>
            <a:r>
              <a:rPr lang="en-US" sz="1200" kern="1200" dirty="0" smtClean="0">
                <a:solidFill>
                  <a:schemeClr val="tx1"/>
                </a:solidFill>
                <a:effectLst/>
                <a:latin typeface="+mn-lt"/>
                <a:ea typeface="+mn-ea"/>
                <a:cs typeface="+mn-cs"/>
              </a:rPr>
              <a:t>he 'Building Strong Geoscience Departments’ project, along with '</a:t>
            </a:r>
            <a:r>
              <a:rPr lang="en-US" sz="1200" kern="1200" dirty="0" err="1" smtClean="0">
                <a:solidFill>
                  <a:schemeClr val="tx1"/>
                </a:solidFill>
                <a:effectLst/>
                <a:latin typeface="+mn-lt"/>
                <a:ea typeface="+mn-ea"/>
                <a:cs typeface="+mn-cs"/>
              </a:rPr>
              <a:t>InTeGrate</a:t>
            </a:r>
            <a:r>
              <a:rPr lang="en-US" sz="1200" kern="1200" dirty="0" smtClean="0">
                <a:solidFill>
                  <a:schemeClr val="tx1"/>
                </a:solidFill>
                <a:effectLst/>
                <a:latin typeface="+mn-lt"/>
                <a:ea typeface="+mn-ea"/>
                <a:cs typeface="+mn-cs"/>
              </a:rPr>
              <a:t>’, and other NAGT-sponsored efforts onto your campus to support conversation and planning by your department as a whole. These workshops offer a menu of interactive sessions fully supported with online resources. All sessions feature presentations, discussions, and action planning.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Program application</a:t>
            </a:r>
            <a:r>
              <a:rPr lang="en-US" sz="1200" kern="1200" baseline="0" dirty="0" smtClean="0">
                <a:solidFill>
                  <a:schemeClr val="tx1"/>
                </a:solidFill>
                <a:effectLst/>
                <a:latin typeface="+mn-lt"/>
                <a:ea typeface="+mn-ea"/>
                <a:cs typeface="+mn-cs"/>
              </a:rPr>
              <a:t> deadlines are October 15</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and March 15th</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163A104-9ED8-2D4D-80AD-594BF5F95340}" type="slidenum">
              <a:rPr lang="en-US" smtClean="0"/>
              <a:t>4</a:t>
            </a:fld>
            <a:endParaRPr lang="en-US"/>
          </a:p>
        </p:txBody>
      </p:sp>
    </p:spTree>
    <p:extLst>
      <p:ext uri="{BB962C8B-B14F-4D97-AF65-F5344CB8AC3E}">
        <p14:creationId xmlns:p14="http://schemas.microsoft.com/office/powerpoint/2010/main" val="1588816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track of the Traveling Workshop Program brings half or full day workshops, run by national leaders in undergraduate geoscience education, to institutions and events around the country. As a part of the </a:t>
            </a:r>
            <a:r>
              <a:rPr lang="en-US" sz="1200" b="1" kern="1200" dirty="0" smtClean="0">
                <a:solidFill>
                  <a:schemeClr val="tx1"/>
                </a:solidFill>
                <a:effectLst/>
                <a:latin typeface="+mn-lt"/>
                <a:ea typeface="+mn-ea"/>
                <a:cs typeface="+mn-cs"/>
              </a:rPr>
              <a:t>process of hosting a workshop]</a:t>
            </a:r>
            <a:r>
              <a:rPr lang="en-US" sz="1200" kern="1200" dirty="0" smtClean="0">
                <a:solidFill>
                  <a:schemeClr val="tx1"/>
                </a:solidFill>
                <a:effectLst/>
                <a:latin typeface="+mn-lt"/>
                <a:ea typeface="+mn-ea"/>
                <a:cs typeface="+mn-cs"/>
              </a:rPr>
              <a:t>, NAGT members at colleges, universities and other organizations can apply to have one of our facilitators bring a workshop on an important teaching topic to their campus.</a:t>
            </a:r>
          </a:p>
          <a:p>
            <a:endParaRPr lang="en-US" dirty="0"/>
          </a:p>
        </p:txBody>
      </p:sp>
      <p:sp>
        <p:nvSpPr>
          <p:cNvPr id="4" name="Slide Number Placeholder 3"/>
          <p:cNvSpPr>
            <a:spLocks noGrp="1"/>
          </p:cNvSpPr>
          <p:nvPr>
            <p:ph type="sldNum" sz="quarter" idx="10"/>
          </p:nvPr>
        </p:nvSpPr>
        <p:spPr/>
        <p:txBody>
          <a:bodyPr/>
          <a:lstStyle/>
          <a:p>
            <a:fld id="{5163A104-9ED8-2D4D-80AD-594BF5F95340}" type="slidenum">
              <a:rPr lang="en-US" smtClean="0"/>
              <a:t>5</a:t>
            </a:fld>
            <a:endParaRPr lang="en-US"/>
          </a:p>
        </p:txBody>
      </p:sp>
    </p:spTree>
    <p:extLst>
      <p:ext uri="{BB962C8B-B14F-4D97-AF65-F5344CB8AC3E}">
        <p14:creationId xmlns:p14="http://schemas.microsoft.com/office/powerpoint/2010/main" val="3094725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You’ve gone to a workshop, tried out and evaluated your new model; where do</a:t>
            </a:r>
            <a:r>
              <a:rPr lang="en-US" baseline="0" dirty="0" smtClean="0"/>
              <a:t> you publish your results?</a:t>
            </a:r>
            <a:endParaRPr lang="en-US" dirty="0" smtClean="0"/>
          </a:p>
          <a:p>
            <a:endParaRPr lang="en-US" dirty="0" smtClean="0"/>
          </a:p>
          <a:p>
            <a:r>
              <a:rPr lang="en-US" dirty="0" smtClean="0"/>
              <a:t>JGE</a:t>
            </a:r>
          </a:p>
          <a:p>
            <a:pPr lvl="1"/>
            <a:r>
              <a:rPr lang="en-US" dirty="0" smtClean="0"/>
              <a:t>Peer reviewed</a:t>
            </a:r>
          </a:p>
          <a:p>
            <a:pPr lvl="1"/>
            <a:r>
              <a:rPr lang="en-US" dirty="0" smtClean="0"/>
              <a:t>Themed issues</a:t>
            </a:r>
          </a:p>
          <a:p>
            <a:pPr lvl="1"/>
            <a:r>
              <a:rPr lang="en-US" dirty="0" smtClean="0"/>
              <a:t>Digitization of past content</a:t>
            </a:r>
          </a:p>
          <a:p>
            <a:pPr lvl="1"/>
            <a:r>
              <a:rPr lang="en-US" dirty="0" smtClean="0"/>
              <a:t>How to be a JGE author webinar</a:t>
            </a:r>
          </a:p>
          <a:p>
            <a:r>
              <a:rPr lang="en-US" dirty="0" smtClean="0"/>
              <a:t>ITT</a:t>
            </a:r>
          </a:p>
          <a:p>
            <a:pPr lvl="1"/>
            <a:r>
              <a:rPr lang="en-US" dirty="0" smtClean="0"/>
              <a:t>Educator activities</a:t>
            </a:r>
          </a:p>
          <a:p>
            <a:endParaRPr lang="en-US" dirty="0"/>
          </a:p>
        </p:txBody>
      </p:sp>
      <p:sp>
        <p:nvSpPr>
          <p:cNvPr id="4" name="Slide Number Placeholder 3"/>
          <p:cNvSpPr>
            <a:spLocks noGrp="1"/>
          </p:cNvSpPr>
          <p:nvPr>
            <p:ph type="sldNum" sz="quarter" idx="10"/>
          </p:nvPr>
        </p:nvSpPr>
        <p:spPr/>
        <p:txBody>
          <a:bodyPr/>
          <a:lstStyle/>
          <a:p>
            <a:fld id="{5163A104-9ED8-2D4D-80AD-594BF5F95340}" type="slidenum">
              <a:rPr lang="en-US" smtClean="0"/>
              <a:t>6</a:t>
            </a:fld>
            <a:endParaRPr lang="en-US"/>
          </a:p>
        </p:txBody>
      </p:sp>
    </p:spTree>
    <p:extLst>
      <p:ext uri="{BB962C8B-B14F-4D97-AF65-F5344CB8AC3E}">
        <p14:creationId xmlns:p14="http://schemas.microsoft.com/office/powerpoint/2010/main" val="2654245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Shifting gears from events to ongoing daily support Creating Communities</a:t>
            </a:r>
          </a:p>
          <a:p>
            <a:endParaRPr lang="en-US" dirty="0" smtClean="0"/>
          </a:p>
          <a:p>
            <a:r>
              <a:rPr lang="en-US" dirty="0" smtClean="0"/>
              <a:t>NAGT is home to three topical divisions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Geo2YC Division is a home for NAGT members who have a shared professional interest in geoscience education at two-year colleges. Two-year college faculty are an integral part of NAGT. They serve as officers in the </a:t>
            </a:r>
            <a:r>
              <a:rPr lang="en-US" sz="1200" kern="1200" dirty="0" smtClean="0">
                <a:solidFill>
                  <a:schemeClr val="tx1"/>
                </a:solidFill>
                <a:effectLst/>
                <a:latin typeface="+mn-lt"/>
                <a:ea typeface="+mn-ea"/>
                <a:cs typeface="+mn-cs"/>
                <a:hlinkClick r:id="rId3"/>
              </a:rPr>
              <a:t>sections</a:t>
            </a:r>
            <a:r>
              <a:rPr lang="en-US" sz="1200" kern="1200" dirty="0" smtClean="0">
                <a:solidFill>
                  <a:schemeClr val="tx1"/>
                </a:solidFill>
                <a:effectLst/>
                <a:latin typeface="+mn-lt"/>
                <a:ea typeface="+mn-ea"/>
                <a:cs typeface="+mn-cs"/>
              </a:rPr>
              <a:t> and on the </a:t>
            </a:r>
            <a:r>
              <a:rPr lang="en-US" sz="1200" kern="1200" dirty="0" smtClean="0">
                <a:solidFill>
                  <a:schemeClr val="tx1"/>
                </a:solidFill>
                <a:effectLst/>
                <a:latin typeface="+mn-lt"/>
                <a:ea typeface="+mn-ea"/>
                <a:cs typeface="+mn-cs"/>
                <a:hlinkClick r:id="rId4"/>
              </a:rPr>
              <a:t>Executive Committee</a:t>
            </a:r>
            <a:r>
              <a:rPr lang="en-US" sz="1200" kern="1200" dirty="0" smtClean="0">
                <a:solidFill>
                  <a:schemeClr val="tx1"/>
                </a:solidFill>
                <a:effectLst/>
                <a:latin typeface="+mn-lt"/>
                <a:ea typeface="+mn-ea"/>
                <a:cs typeface="+mn-cs"/>
              </a:rPr>
              <a:t>. Many other members are interested in helping two-year college faculty teach geosciences to a growing number of students in the United States and Canada because two-year colleges are a significant feeder track for geoscience majors to four-year colleges and universities.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Geoscience Education Research Division (GER) is committed to the promotion of high quality, scholarly research in geoscience education that improves teaching and learning in K-12, higher education, and informal learning environments. Our largest and fastest growing</a:t>
            </a:r>
            <a:r>
              <a:rPr lang="en-US" sz="1200" kern="1200" baseline="0" dirty="0" smtClean="0">
                <a:solidFill>
                  <a:schemeClr val="tx1"/>
                </a:solidFill>
                <a:effectLst/>
                <a:latin typeface="+mn-lt"/>
                <a:ea typeface="+mn-ea"/>
                <a:cs typeface="+mn-cs"/>
              </a:rPr>
              <a:t> division.</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NAGT division seeks to improve geoscience teaching by improving teacher content and pedagogical knowledge and by encouraging research on best teaching practices.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163A104-9ED8-2D4D-80AD-594BF5F95340}" type="slidenum">
              <a:rPr lang="en-US" smtClean="0"/>
              <a:t>7</a:t>
            </a:fld>
            <a:endParaRPr lang="en-US"/>
          </a:p>
        </p:txBody>
      </p:sp>
    </p:spTree>
    <p:extLst>
      <p:ext uri="{BB962C8B-B14F-4D97-AF65-F5344CB8AC3E}">
        <p14:creationId xmlns:p14="http://schemas.microsoft.com/office/powerpoint/2010/main" val="3579490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kern="1200" dirty="0" smtClean="0">
                <a:solidFill>
                  <a:schemeClr val="tx1"/>
                </a:solidFill>
                <a:latin typeface="+mn-lt"/>
                <a:ea typeface="+mn-ea"/>
                <a:cs typeface="Charter Roman"/>
              </a:rPr>
              <a:t>NAGT and AGI are proud to announce Baylor University </a:t>
            </a:r>
            <a:r>
              <a:rPr lang="en-US" sz="1200" b="1" kern="1200" dirty="0" err="1" smtClean="0">
                <a:solidFill>
                  <a:schemeClr val="tx1"/>
                </a:solidFill>
                <a:latin typeface="+mn-lt"/>
                <a:ea typeface="+mn-ea"/>
                <a:cs typeface="Charter Roman"/>
              </a:rPr>
              <a:t>ProfessorDr</a:t>
            </a:r>
            <a:r>
              <a:rPr lang="en-US" sz="1200" b="1" kern="1200" dirty="0" smtClean="0">
                <a:solidFill>
                  <a:schemeClr val="tx1"/>
                </a:solidFill>
                <a:latin typeface="+mn-lt"/>
                <a:ea typeface="+mn-ea"/>
                <a:cs typeface="Charter Roman"/>
              </a:rPr>
              <a:t>. Vincent Cronin as the new Editor of the </a:t>
            </a:r>
            <a:r>
              <a:rPr lang="en-US" sz="1200" b="1" i="1" kern="1200" dirty="0" smtClean="0">
                <a:solidFill>
                  <a:schemeClr val="tx1"/>
                </a:solidFill>
                <a:latin typeface="+mn-lt"/>
                <a:ea typeface="+mn-ea"/>
                <a:cs typeface="Charter Roman"/>
              </a:rPr>
              <a:t>Physical Geology Lab Manual, </a:t>
            </a:r>
            <a:r>
              <a:rPr lang="en-US" sz="1200" b="1" kern="1200" dirty="0" smtClean="0">
                <a:solidFill>
                  <a:schemeClr val="tx1"/>
                </a:solidFill>
                <a:latin typeface="+mn-lt"/>
                <a:ea typeface="+mn-ea"/>
                <a:cs typeface="Charter Roman"/>
              </a:rPr>
              <a:t>starting with the the 11th Edition. Join us for a “Meet the Editor” event Tuesday 4:30 to 5:30 </a:t>
            </a:r>
            <a:r>
              <a:rPr lang="en-US" sz="1200" b="1" kern="1200" dirty="0" err="1" smtClean="0">
                <a:solidFill>
                  <a:schemeClr val="tx1"/>
                </a:solidFill>
                <a:latin typeface="+mn-lt"/>
                <a:ea typeface="+mn-ea"/>
                <a:cs typeface="Charter Roman"/>
              </a:rPr>
              <a:t>p.m</a:t>
            </a:r>
            <a:endParaRPr lang="en-US" sz="1200" b="1" kern="1200" dirty="0" smtClean="0">
              <a:solidFill>
                <a:schemeClr val="tx1"/>
              </a:solidFill>
              <a:latin typeface="+mn-lt"/>
              <a:ea typeface="+mn-ea"/>
              <a:cs typeface="Charter Roman"/>
            </a:endParaRPr>
          </a:p>
          <a:p>
            <a:pPr algn="l"/>
            <a:endParaRPr lang="en-US" sz="1200" b="1" kern="1200" dirty="0" smtClean="0">
              <a:solidFill>
                <a:schemeClr val="tx1"/>
              </a:solidFill>
              <a:latin typeface="+mn-lt"/>
              <a:ea typeface="+mn-ea"/>
              <a:cs typeface="Charter Roman"/>
            </a:endParaRPr>
          </a:p>
          <a:p>
            <a:pPr algn="l"/>
            <a:r>
              <a:rPr lang="en-US" sz="1200" b="1" kern="1200" dirty="0" smtClean="0">
                <a:solidFill>
                  <a:schemeClr val="tx1"/>
                </a:solidFill>
                <a:latin typeface="+mn-lt"/>
                <a:ea typeface="+mn-ea"/>
                <a:cs typeface="Charter Roman"/>
              </a:rPr>
              <a:t>Collaborations</a:t>
            </a:r>
            <a:r>
              <a:rPr lang="en-US" sz="1200" b="1" kern="1200" baseline="0" dirty="0" smtClean="0">
                <a:solidFill>
                  <a:schemeClr val="tx1"/>
                </a:solidFill>
                <a:latin typeface="+mn-lt"/>
                <a:ea typeface="+mn-ea"/>
                <a:cs typeface="Charter Roman"/>
              </a:rPr>
              <a:t> vary from our structured agreement with AGI on the Physical Geology Lab manual to </a:t>
            </a:r>
            <a:endParaRPr lang="en-US" dirty="0"/>
          </a:p>
        </p:txBody>
      </p:sp>
      <p:sp>
        <p:nvSpPr>
          <p:cNvPr id="4" name="Slide Number Placeholder 3"/>
          <p:cNvSpPr>
            <a:spLocks noGrp="1"/>
          </p:cNvSpPr>
          <p:nvPr>
            <p:ph type="sldNum" sz="quarter" idx="10"/>
          </p:nvPr>
        </p:nvSpPr>
        <p:spPr/>
        <p:txBody>
          <a:bodyPr/>
          <a:lstStyle/>
          <a:p>
            <a:fld id="{5163A104-9ED8-2D4D-80AD-594BF5F95340}" type="slidenum">
              <a:rPr lang="en-US" smtClean="0"/>
              <a:t>8</a:t>
            </a:fld>
            <a:endParaRPr lang="en-US"/>
          </a:p>
        </p:txBody>
      </p:sp>
    </p:spTree>
    <p:extLst>
      <p:ext uri="{BB962C8B-B14F-4D97-AF65-F5344CB8AC3E}">
        <p14:creationId xmlns:p14="http://schemas.microsoft.com/office/powerpoint/2010/main" val="2874459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to NAGT Professional Development, click on the NAGT sponsored programs link, here you will find an alphabetical list of our sponsored programs and a blue button that you can click to fill out a</a:t>
            </a:r>
            <a:r>
              <a:rPr lang="en-US" baseline="0" dirty="0" smtClean="0"/>
              <a:t> request to become a sponsored program.</a:t>
            </a:r>
            <a:endParaRPr lang="en-US" dirty="0"/>
          </a:p>
        </p:txBody>
      </p:sp>
      <p:sp>
        <p:nvSpPr>
          <p:cNvPr id="4" name="Slide Number Placeholder 3"/>
          <p:cNvSpPr>
            <a:spLocks noGrp="1"/>
          </p:cNvSpPr>
          <p:nvPr>
            <p:ph type="sldNum" sz="quarter" idx="10"/>
          </p:nvPr>
        </p:nvSpPr>
        <p:spPr/>
        <p:txBody>
          <a:bodyPr/>
          <a:lstStyle/>
          <a:p>
            <a:fld id="{5163A104-9ED8-2D4D-80AD-594BF5F95340}" type="slidenum">
              <a:rPr lang="en-US" smtClean="0"/>
              <a:t>9</a:t>
            </a:fld>
            <a:endParaRPr lang="en-US"/>
          </a:p>
        </p:txBody>
      </p:sp>
    </p:spTree>
    <p:extLst>
      <p:ext uri="{BB962C8B-B14F-4D97-AF65-F5344CB8AC3E}">
        <p14:creationId xmlns:p14="http://schemas.microsoft.com/office/powerpoint/2010/main" val="2777618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37B015-CB01-4F4C-BCC1-70E506551E45}" type="datetimeFigureOut">
              <a:rPr lang="en-US" smtClean="0"/>
              <a:t>11/16/15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AF6699-8BFD-F044-8628-F83A609EA094}" type="slidenum">
              <a:rPr lang="en-US" smtClean="0"/>
              <a:t>‹#›</a:t>
            </a:fld>
            <a:endParaRPr lang="en-US"/>
          </a:p>
        </p:txBody>
      </p:sp>
    </p:spTree>
    <p:extLst>
      <p:ext uri="{BB962C8B-B14F-4D97-AF65-F5344CB8AC3E}">
        <p14:creationId xmlns:p14="http://schemas.microsoft.com/office/powerpoint/2010/main" val="485327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37B015-CB01-4F4C-BCC1-70E506551E45}" type="datetimeFigureOut">
              <a:rPr lang="en-US" smtClean="0"/>
              <a:t>11/16/15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AF6699-8BFD-F044-8628-F83A609EA094}" type="slidenum">
              <a:rPr lang="en-US" smtClean="0"/>
              <a:t>‹#›</a:t>
            </a:fld>
            <a:endParaRPr lang="en-US"/>
          </a:p>
        </p:txBody>
      </p:sp>
    </p:spTree>
    <p:extLst>
      <p:ext uri="{BB962C8B-B14F-4D97-AF65-F5344CB8AC3E}">
        <p14:creationId xmlns:p14="http://schemas.microsoft.com/office/powerpoint/2010/main" val="3449029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37B015-CB01-4F4C-BCC1-70E506551E45}" type="datetimeFigureOut">
              <a:rPr lang="en-US" smtClean="0"/>
              <a:t>11/16/15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AF6699-8BFD-F044-8628-F83A609EA094}" type="slidenum">
              <a:rPr lang="en-US" smtClean="0"/>
              <a:t>‹#›</a:t>
            </a:fld>
            <a:endParaRPr lang="en-US"/>
          </a:p>
        </p:txBody>
      </p:sp>
    </p:spTree>
    <p:extLst>
      <p:ext uri="{BB962C8B-B14F-4D97-AF65-F5344CB8AC3E}">
        <p14:creationId xmlns:p14="http://schemas.microsoft.com/office/powerpoint/2010/main" val="969478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37B015-CB01-4F4C-BCC1-70E506551E45}" type="datetimeFigureOut">
              <a:rPr lang="en-US" smtClean="0"/>
              <a:t>11/16/15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AF6699-8BFD-F044-8628-F83A609EA094}" type="slidenum">
              <a:rPr lang="en-US" smtClean="0"/>
              <a:t>‹#›</a:t>
            </a:fld>
            <a:endParaRPr lang="en-US"/>
          </a:p>
        </p:txBody>
      </p:sp>
    </p:spTree>
    <p:extLst>
      <p:ext uri="{BB962C8B-B14F-4D97-AF65-F5344CB8AC3E}">
        <p14:creationId xmlns:p14="http://schemas.microsoft.com/office/powerpoint/2010/main" val="2237804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37B015-CB01-4F4C-BCC1-70E506551E45}" type="datetimeFigureOut">
              <a:rPr lang="en-US" smtClean="0"/>
              <a:t>11/16/15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AF6699-8BFD-F044-8628-F83A609EA094}" type="slidenum">
              <a:rPr lang="en-US" smtClean="0"/>
              <a:t>‹#›</a:t>
            </a:fld>
            <a:endParaRPr lang="en-US"/>
          </a:p>
        </p:txBody>
      </p:sp>
    </p:spTree>
    <p:extLst>
      <p:ext uri="{BB962C8B-B14F-4D97-AF65-F5344CB8AC3E}">
        <p14:creationId xmlns:p14="http://schemas.microsoft.com/office/powerpoint/2010/main" val="2310377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37B015-CB01-4F4C-BCC1-70E506551E45}" type="datetimeFigureOut">
              <a:rPr lang="en-US" smtClean="0"/>
              <a:t>11/16/15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AF6699-8BFD-F044-8628-F83A609EA094}" type="slidenum">
              <a:rPr lang="en-US" smtClean="0"/>
              <a:t>‹#›</a:t>
            </a:fld>
            <a:endParaRPr lang="en-US"/>
          </a:p>
        </p:txBody>
      </p:sp>
    </p:spTree>
    <p:extLst>
      <p:ext uri="{BB962C8B-B14F-4D97-AF65-F5344CB8AC3E}">
        <p14:creationId xmlns:p14="http://schemas.microsoft.com/office/powerpoint/2010/main" val="2204226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37B015-CB01-4F4C-BCC1-70E506551E45}" type="datetimeFigureOut">
              <a:rPr lang="en-US" smtClean="0"/>
              <a:t>11/16/15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AF6699-8BFD-F044-8628-F83A609EA094}" type="slidenum">
              <a:rPr lang="en-US" smtClean="0"/>
              <a:t>‹#›</a:t>
            </a:fld>
            <a:endParaRPr lang="en-US"/>
          </a:p>
        </p:txBody>
      </p:sp>
    </p:spTree>
    <p:extLst>
      <p:ext uri="{BB962C8B-B14F-4D97-AF65-F5344CB8AC3E}">
        <p14:creationId xmlns:p14="http://schemas.microsoft.com/office/powerpoint/2010/main" val="78139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37B015-CB01-4F4C-BCC1-70E506551E45}" type="datetimeFigureOut">
              <a:rPr lang="en-US" smtClean="0"/>
              <a:t>11/16/15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AF6699-8BFD-F044-8628-F83A609EA094}" type="slidenum">
              <a:rPr lang="en-US" smtClean="0"/>
              <a:t>‹#›</a:t>
            </a:fld>
            <a:endParaRPr lang="en-US"/>
          </a:p>
        </p:txBody>
      </p:sp>
    </p:spTree>
    <p:extLst>
      <p:ext uri="{BB962C8B-B14F-4D97-AF65-F5344CB8AC3E}">
        <p14:creationId xmlns:p14="http://schemas.microsoft.com/office/powerpoint/2010/main" val="3367481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37B015-CB01-4F4C-BCC1-70E506551E45}" type="datetimeFigureOut">
              <a:rPr lang="en-US" smtClean="0"/>
              <a:t>11/16/15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AF6699-8BFD-F044-8628-F83A609EA094}" type="slidenum">
              <a:rPr lang="en-US" smtClean="0"/>
              <a:t>‹#›</a:t>
            </a:fld>
            <a:endParaRPr lang="en-US"/>
          </a:p>
        </p:txBody>
      </p:sp>
    </p:spTree>
    <p:extLst>
      <p:ext uri="{BB962C8B-B14F-4D97-AF65-F5344CB8AC3E}">
        <p14:creationId xmlns:p14="http://schemas.microsoft.com/office/powerpoint/2010/main" val="906519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37B015-CB01-4F4C-BCC1-70E506551E45}" type="datetimeFigureOut">
              <a:rPr lang="en-US" smtClean="0"/>
              <a:t>11/16/15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AF6699-8BFD-F044-8628-F83A609EA094}" type="slidenum">
              <a:rPr lang="en-US" smtClean="0"/>
              <a:t>‹#›</a:t>
            </a:fld>
            <a:endParaRPr lang="en-US"/>
          </a:p>
        </p:txBody>
      </p:sp>
    </p:spTree>
    <p:extLst>
      <p:ext uri="{BB962C8B-B14F-4D97-AF65-F5344CB8AC3E}">
        <p14:creationId xmlns:p14="http://schemas.microsoft.com/office/powerpoint/2010/main" val="1794563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37B015-CB01-4F4C-BCC1-70E506551E45}" type="datetimeFigureOut">
              <a:rPr lang="en-US" smtClean="0"/>
              <a:t>11/16/15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AF6699-8BFD-F044-8628-F83A609EA094}" type="slidenum">
              <a:rPr lang="en-US" smtClean="0"/>
              <a:t>‹#›</a:t>
            </a:fld>
            <a:endParaRPr lang="en-US"/>
          </a:p>
        </p:txBody>
      </p:sp>
    </p:spTree>
    <p:extLst>
      <p:ext uri="{BB962C8B-B14F-4D97-AF65-F5344CB8AC3E}">
        <p14:creationId xmlns:p14="http://schemas.microsoft.com/office/powerpoint/2010/main" val="35919812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37B015-CB01-4F4C-BCC1-70E506551E45}" type="datetimeFigureOut">
              <a:rPr lang="en-US" smtClean="0"/>
              <a:t>11/16/15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AF6699-8BFD-F044-8628-F83A609EA094}" type="slidenum">
              <a:rPr lang="en-US" smtClean="0"/>
              <a:t>‹#›</a:t>
            </a:fld>
            <a:endParaRPr lang="en-US"/>
          </a:p>
        </p:txBody>
      </p:sp>
    </p:spTree>
    <p:extLst>
      <p:ext uri="{BB962C8B-B14F-4D97-AF65-F5344CB8AC3E}">
        <p14:creationId xmlns:p14="http://schemas.microsoft.com/office/powerpoint/2010/main" val="2946755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7.png"/><Relationship Id="rId12" Type="http://schemas.openxmlformats.org/officeDocument/2006/relationships/image" Target="../media/image8.png"/><Relationship Id="rId13" Type="http://schemas.openxmlformats.org/officeDocument/2006/relationships/image" Target="../media/image9.jpg"/><Relationship Id="rId1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mailto:ezweifel@carleton.edu" TargetMode="External"/><Relationship Id="rId4" Type="http://schemas.openxmlformats.org/officeDocument/2006/relationships/hyperlink" Target="mailto:rmr@email.arizona.edu" TargetMode="External"/><Relationship Id="rId5" Type="http://schemas.openxmlformats.org/officeDocument/2006/relationships/image" Target="../media/image1.jp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6.jpeg"/><Relationship Id="rId5"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3.JPG"/><Relationship Id="rId5" Type="http://schemas.openxmlformats.org/officeDocument/2006/relationships/image" Target="../media/image24.JPG"/><Relationship Id="rId6" Type="http://schemas.openxmlformats.org/officeDocument/2006/relationships/image" Target="../media/image25.JPG"/><Relationship Id="rId7"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hyperlink" Target="http://serc.carleton.edu/NAGTWorkshops/index.html" TargetMode="External"/><Relationship Id="rId5" Type="http://schemas.openxmlformats.org/officeDocument/2006/relationships/hyperlink" Target="http://serc.carleton.edu/integrate/index.html" TargetMode="External"/><Relationship Id="rId6" Type="http://schemas.openxmlformats.org/officeDocument/2006/relationships/hyperlink" Target="http://serc.carleton.edu/earth_rendezvous/2015/index.html"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hyperlink" Target="http://nagt.org/nagt/profdev/twp/index.html" TargetMode="External"/><Relationship Id="rId4" Type="http://schemas.openxmlformats.org/officeDocument/2006/relationships/hyperlink" Target="http://nagt.org/nagt/profdev/twp/trav_departments.html" TargetMode="External"/><Relationship Id="rId5"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hyperlink" Target="http://nagt.org/nagt/profdev/twp/index.html" TargetMode="External"/><Relationship Id="rId4" Type="http://schemas.openxmlformats.org/officeDocument/2006/relationships/hyperlink" Target="http://nagt.org/nagt/profdev/twp/trav_courses.html" TargetMode="External"/><Relationship Id="rId5"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hyperlink" Target="http://nagt.org/nagt/publications/index.html" TargetMode="External"/><Relationship Id="rId4" Type="http://schemas.openxmlformats.org/officeDocument/2006/relationships/image" Target="../media/image1.jpg"/><Relationship Id="rId5" Type="http://schemas.openxmlformats.org/officeDocument/2006/relationships/image" Target="../media/image15.jpg"/><Relationship Id="rId6"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nagt.org/nagt/divisions/2yc/index.html" TargetMode="External"/><Relationship Id="rId4" Type="http://schemas.openxmlformats.org/officeDocument/2006/relationships/hyperlink" Target="http://nagt.org/nagt/divisions/geoed/index.html" TargetMode="External"/><Relationship Id="rId5" Type="http://schemas.openxmlformats.org/officeDocument/2006/relationships/hyperlink" Target="http://nagt.org/nagt/divisions/ted/index.html" TargetMode="External"/><Relationship Id="rId6" Type="http://schemas.openxmlformats.org/officeDocument/2006/relationships/image" Target="../media/image17.png"/><Relationship Id="rId7"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7159"/>
            <a:ext cx="8229600" cy="1143000"/>
          </a:xfrm>
        </p:spPr>
        <p:txBody>
          <a:bodyPr>
            <a:normAutofit/>
          </a:bodyPr>
          <a:lstStyle/>
          <a:p>
            <a:r>
              <a:rPr lang="en-US" b="1" dirty="0" smtClean="0">
                <a:solidFill>
                  <a:srgbClr val="41A035"/>
                </a:solidFill>
              </a:rPr>
              <a:t>NAGT.ORG</a:t>
            </a:r>
            <a:endParaRPr lang="en-US" dirty="0">
              <a:solidFill>
                <a:srgbClr val="41A035"/>
              </a:solidFill>
            </a:endParaRPr>
          </a:p>
        </p:txBody>
      </p:sp>
      <p:sp>
        <p:nvSpPr>
          <p:cNvPr id="3" name="Content Placeholder 2"/>
          <p:cNvSpPr>
            <a:spLocks noGrp="1"/>
          </p:cNvSpPr>
          <p:nvPr>
            <p:ph idx="1"/>
          </p:nvPr>
        </p:nvSpPr>
        <p:spPr>
          <a:xfrm>
            <a:off x="303707" y="1214904"/>
            <a:ext cx="8531409" cy="2476510"/>
          </a:xfrm>
        </p:spPr>
        <p:txBody>
          <a:bodyPr>
            <a:normAutofit/>
          </a:bodyPr>
          <a:lstStyle/>
          <a:p>
            <a:pPr marL="0" indent="0" algn="ctr">
              <a:buNone/>
            </a:pPr>
            <a:r>
              <a:rPr lang="en-US" b="1" dirty="0"/>
              <a:t>National Association Of Geoscience Teachers: Supporting Faculty </a:t>
            </a:r>
            <a:r>
              <a:rPr lang="en-US" b="1" dirty="0" smtClean="0"/>
              <a:t>Development</a:t>
            </a:r>
          </a:p>
          <a:p>
            <a:pPr marL="0" indent="0" algn="ctr">
              <a:lnSpc>
                <a:spcPct val="50000"/>
              </a:lnSpc>
              <a:buNone/>
            </a:pPr>
            <a:endParaRPr lang="en-US" dirty="0"/>
          </a:p>
          <a:p>
            <a:pPr marL="0" indent="0" algn="ctr">
              <a:buNone/>
            </a:pPr>
            <a:r>
              <a:rPr lang="en-US" sz="2000" b="1" dirty="0"/>
              <a:t>Erica W. </a:t>
            </a:r>
            <a:r>
              <a:rPr lang="en-US" sz="2000" b="1" dirty="0" err="1"/>
              <a:t>Zweifel</a:t>
            </a:r>
            <a:r>
              <a:rPr lang="en-US" sz="2000" b="1" dirty="0"/>
              <a:t> and Randall M. Richardson,</a:t>
            </a:r>
            <a:r>
              <a:rPr lang="en-US" sz="2000" dirty="0"/>
              <a:t> National Association of Geoscience Teachers, c/o Carleton College W-SERC, One North College Street, Northfield, MN 55057, </a:t>
            </a:r>
            <a:r>
              <a:rPr lang="en-US" sz="2000" u="sng" dirty="0">
                <a:hlinkClick r:id="rId3"/>
              </a:rPr>
              <a:t>ezweifel@carleton.edu</a:t>
            </a:r>
            <a:r>
              <a:rPr lang="en-US" sz="2000" dirty="0"/>
              <a:t> and </a:t>
            </a:r>
            <a:r>
              <a:rPr lang="en-US" sz="2000" u="sng" dirty="0">
                <a:hlinkClick r:id="rId4"/>
              </a:rPr>
              <a:t>rmr@</a:t>
            </a:r>
            <a:r>
              <a:rPr lang="en-US" sz="2000" u="sng" dirty="0" smtClean="0">
                <a:hlinkClick r:id="rId4"/>
              </a:rPr>
              <a:t>email.arizona.edu</a:t>
            </a:r>
            <a:endParaRPr lang="en-US" sz="2000" u="sng" dirty="0" smtClean="0"/>
          </a:p>
          <a:p>
            <a:pPr marL="0" indent="0" algn="ctr">
              <a:lnSpc>
                <a:spcPct val="70000"/>
              </a:lnSpc>
              <a:buNone/>
            </a:pPr>
            <a:endParaRPr lang="en-US" dirty="0"/>
          </a:p>
          <a:p>
            <a:pPr marL="0" indent="0">
              <a:buNone/>
            </a:pPr>
            <a:endParaRPr lang="en-US" dirty="0"/>
          </a:p>
        </p:txBody>
      </p:sp>
      <p:pic>
        <p:nvPicPr>
          <p:cNvPr id="4" name="Picture 3" descr="nagt_bann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5765"/>
            <a:ext cx="9144000" cy="975732"/>
          </a:xfrm>
          <a:prstGeom prst="rect">
            <a:avLst/>
          </a:prstGeom>
        </p:spPr>
      </p:pic>
      <p:pic>
        <p:nvPicPr>
          <p:cNvPr id="5" name="Picture 4"/>
          <p:cNvPicPr>
            <a:picLocks noChangeAspect="1"/>
          </p:cNvPicPr>
          <p:nvPr/>
        </p:nvPicPr>
        <p:blipFill>
          <a:blip r:embed="rId6"/>
          <a:stretch>
            <a:fillRect/>
          </a:stretch>
        </p:blipFill>
        <p:spPr>
          <a:xfrm>
            <a:off x="4859314" y="4257138"/>
            <a:ext cx="1897632" cy="1265088"/>
          </a:xfrm>
          <a:prstGeom prst="rect">
            <a:avLst/>
          </a:prstGeom>
        </p:spPr>
      </p:pic>
      <p:pic>
        <p:nvPicPr>
          <p:cNvPr id="7" name="Picture 6"/>
          <p:cNvPicPr>
            <a:picLocks noChangeAspect="1"/>
          </p:cNvPicPr>
          <p:nvPr/>
        </p:nvPicPr>
        <p:blipFill>
          <a:blip r:embed="rId7"/>
          <a:stretch>
            <a:fillRect/>
          </a:stretch>
        </p:blipFill>
        <p:spPr>
          <a:xfrm>
            <a:off x="8021466" y="3793433"/>
            <a:ext cx="1043771" cy="1116836"/>
          </a:xfrm>
          <a:prstGeom prst="rect">
            <a:avLst/>
          </a:prstGeom>
        </p:spPr>
      </p:pic>
      <p:pic>
        <p:nvPicPr>
          <p:cNvPr id="10" name="Picture 9"/>
          <p:cNvPicPr>
            <a:picLocks noChangeAspect="1"/>
          </p:cNvPicPr>
          <p:nvPr/>
        </p:nvPicPr>
        <p:blipFill rotWithShape="1">
          <a:blip r:embed="rId8"/>
          <a:srcRect l="8041" r="11991" b="23838"/>
          <a:stretch/>
        </p:blipFill>
        <p:spPr>
          <a:xfrm>
            <a:off x="3344394" y="3691414"/>
            <a:ext cx="1836048" cy="1408718"/>
          </a:xfrm>
          <a:prstGeom prst="rect">
            <a:avLst/>
          </a:prstGeom>
        </p:spPr>
      </p:pic>
      <p:pic>
        <p:nvPicPr>
          <p:cNvPr id="12" name="Picture 11"/>
          <p:cNvPicPr>
            <a:picLocks noChangeAspect="1"/>
          </p:cNvPicPr>
          <p:nvPr/>
        </p:nvPicPr>
        <p:blipFill>
          <a:blip r:embed="rId9"/>
          <a:stretch>
            <a:fillRect/>
          </a:stretch>
        </p:blipFill>
        <p:spPr>
          <a:xfrm>
            <a:off x="7290832" y="4865732"/>
            <a:ext cx="1266325" cy="1510704"/>
          </a:xfrm>
          <a:prstGeom prst="rect">
            <a:avLst/>
          </a:prstGeom>
        </p:spPr>
      </p:pic>
      <p:pic>
        <p:nvPicPr>
          <p:cNvPr id="14" name="Picture 13" descr="Buddington Christman 2015.jpe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1431" y="4401883"/>
            <a:ext cx="1796464" cy="1219201"/>
          </a:xfrm>
          <a:prstGeom prst="rect">
            <a:avLst/>
          </a:prstGeom>
        </p:spPr>
      </p:pic>
      <p:pic>
        <p:nvPicPr>
          <p:cNvPr id="11" name="Picture 10"/>
          <p:cNvPicPr>
            <a:picLocks noChangeAspect="1"/>
          </p:cNvPicPr>
          <p:nvPr/>
        </p:nvPicPr>
        <p:blipFill>
          <a:blip r:embed="rId11"/>
          <a:stretch>
            <a:fillRect/>
          </a:stretch>
        </p:blipFill>
        <p:spPr>
          <a:xfrm>
            <a:off x="1213946" y="5487159"/>
            <a:ext cx="1713568" cy="1285176"/>
          </a:xfrm>
          <a:prstGeom prst="rect">
            <a:avLst/>
          </a:prstGeom>
        </p:spPr>
      </p:pic>
      <p:pic>
        <p:nvPicPr>
          <p:cNvPr id="13" name="Picture 12"/>
          <p:cNvPicPr>
            <a:picLocks noChangeAspect="1"/>
          </p:cNvPicPr>
          <p:nvPr/>
        </p:nvPicPr>
        <p:blipFill rotWithShape="1">
          <a:blip r:embed="rId12"/>
          <a:srcRect b="10009"/>
          <a:stretch/>
        </p:blipFill>
        <p:spPr>
          <a:xfrm>
            <a:off x="179954" y="3861272"/>
            <a:ext cx="876441" cy="1048997"/>
          </a:xfrm>
          <a:prstGeom prst="rect">
            <a:avLst/>
          </a:prstGeom>
        </p:spPr>
      </p:pic>
      <p:pic>
        <p:nvPicPr>
          <p:cNvPr id="9" name="Picture 8" descr="BIGGS 2015 Gray, K..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70822" y="4227375"/>
            <a:ext cx="973572" cy="1294851"/>
          </a:xfrm>
          <a:prstGeom prst="rect">
            <a:avLst/>
          </a:prstGeom>
        </p:spPr>
      </p:pic>
      <p:pic>
        <p:nvPicPr>
          <p:cNvPr id="15" name="Picture 14"/>
          <p:cNvPicPr>
            <a:picLocks noChangeAspect="1"/>
          </p:cNvPicPr>
          <p:nvPr/>
        </p:nvPicPr>
        <p:blipFill rotWithShape="1">
          <a:blip r:embed="rId14"/>
          <a:srcRect l="10873" r="16350"/>
          <a:stretch/>
        </p:blipFill>
        <p:spPr>
          <a:xfrm>
            <a:off x="6160000" y="5366395"/>
            <a:ext cx="1283853" cy="1323056"/>
          </a:xfrm>
          <a:prstGeom prst="rect">
            <a:avLst/>
          </a:prstGeom>
        </p:spPr>
      </p:pic>
    </p:spTree>
    <p:extLst>
      <p:ext uri="{BB962C8B-B14F-4D97-AF65-F5344CB8AC3E}">
        <p14:creationId xmlns:p14="http://schemas.microsoft.com/office/powerpoint/2010/main" val="54353807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34180" y="1089728"/>
            <a:ext cx="6152619" cy="5405743"/>
          </a:xfrm>
        </p:spPr>
        <p:txBody>
          <a:bodyPr>
            <a:normAutofit fontScale="62500" lnSpcReduction="20000"/>
          </a:bodyPr>
          <a:lstStyle/>
          <a:p>
            <a:r>
              <a:rPr lang="en-US" sz="3500" b="1" dirty="0"/>
              <a:t>Dr. Robert </a:t>
            </a:r>
            <a:r>
              <a:rPr lang="en-US" sz="3500" b="1" dirty="0" smtClean="0"/>
              <a:t>Butler </a:t>
            </a:r>
            <a:r>
              <a:rPr lang="en-US" sz="3500" dirty="0" smtClean="0"/>
              <a:t>(University of Portland, OR) </a:t>
            </a:r>
            <a:r>
              <a:rPr lang="en-US" sz="3500" dirty="0"/>
              <a:t>has been awarded the </a:t>
            </a:r>
            <a:r>
              <a:rPr lang="en-US" sz="3500" b="1" dirty="0"/>
              <a:t>2015 Neil Miner Award</a:t>
            </a:r>
            <a:r>
              <a:rPr lang="en-US" sz="3500" dirty="0"/>
              <a:t> in honor of his exceptional contributions to the stimulation of interest in the Earth sciences</a:t>
            </a:r>
            <a:r>
              <a:rPr lang="en-US" sz="3500" dirty="0" smtClean="0"/>
              <a:t>. </a:t>
            </a:r>
          </a:p>
          <a:p>
            <a:endParaRPr lang="en-US" sz="3500" b="1" dirty="0"/>
          </a:p>
          <a:p>
            <a:r>
              <a:rPr lang="en-US" sz="3500" b="1" dirty="0" smtClean="0"/>
              <a:t>Nick </a:t>
            </a:r>
            <a:r>
              <a:rPr lang="en-US" sz="3500" b="1" dirty="0" err="1"/>
              <a:t>Zentner</a:t>
            </a:r>
            <a:r>
              <a:rPr lang="en-US" sz="3500" b="1" dirty="0"/>
              <a:t> </a:t>
            </a:r>
            <a:r>
              <a:rPr lang="en-US" sz="3500" dirty="0"/>
              <a:t>has been awarded the </a:t>
            </a:r>
            <a:r>
              <a:rPr lang="en-US" sz="3500" b="1" dirty="0"/>
              <a:t>2015 James Shea Award</a:t>
            </a:r>
            <a:r>
              <a:rPr lang="en-US" sz="3500" dirty="0"/>
              <a:t> in honor of his exceptional contributions in the form of writing and/or editing of Earth science information that is of interest to the general public and/or teachers of Earth science. </a:t>
            </a:r>
            <a:endParaRPr lang="en-US" sz="3500" dirty="0" smtClean="0"/>
          </a:p>
          <a:p>
            <a:endParaRPr lang="en-US" sz="3500" b="1" dirty="0"/>
          </a:p>
          <a:p>
            <a:r>
              <a:rPr lang="en-US" sz="3500" b="1" dirty="0" smtClean="0"/>
              <a:t>Andrew </a:t>
            </a:r>
            <a:r>
              <a:rPr lang="en-US" sz="3500" b="1" dirty="0" err="1"/>
              <a:t>Buddington</a:t>
            </a:r>
            <a:r>
              <a:rPr lang="en-US" sz="3500" dirty="0"/>
              <a:t> has been awarded the </a:t>
            </a:r>
            <a:r>
              <a:rPr lang="en-US" sz="3500" b="1" dirty="0"/>
              <a:t>2015 Robert </a:t>
            </a:r>
            <a:r>
              <a:rPr lang="en-US" sz="3500" b="1" dirty="0" err="1"/>
              <a:t>Christman</a:t>
            </a:r>
            <a:r>
              <a:rPr lang="en-US" sz="3500" b="1" dirty="0"/>
              <a:t> Distinguished Service Award </a:t>
            </a:r>
            <a:r>
              <a:rPr lang="en-US" sz="3500" dirty="0"/>
              <a:t>in honor of his commitment and service to NAGT. Andy is an Earth science instructor at Spokane Community College and a member of NAGT since </a:t>
            </a:r>
            <a:r>
              <a:rPr lang="en-US" sz="3500" dirty="0" smtClean="0"/>
              <a:t>1998</a:t>
            </a:r>
            <a:endParaRPr lang="en-US" dirty="0"/>
          </a:p>
          <a:p>
            <a:endParaRPr lang="en-US" dirty="0"/>
          </a:p>
          <a:p>
            <a:endParaRPr lang="en-US" dirty="0"/>
          </a:p>
        </p:txBody>
      </p:sp>
      <p:pic>
        <p:nvPicPr>
          <p:cNvPr id="2" name="Picture 1" descr="ZentnerShea2015 copy.jpg"/>
          <p:cNvPicPr>
            <a:picLocks noChangeAspect="1"/>
          </p:cNvPicPr>
          <p:nvPr/>
        </p:nvPicPr>
        <p:blipFill rotWithShape="1">
          <a:blip r:embed="rId3">
            <a:extLst>
              <a:ext uri="{28A0092B-C50C-407E-A947-70E740481C1C}">
                <a14:useLocalDpi xmlns:a14="http://schemas.microsoft.com/office/drawing/2010/main" val="0"/>
              </a:ext>
            </a:extLst>
          </a:blip>
          <a:srcRect r="24355"/>
          <a:stretch/>
        </p:blipFill>
        <p:spPr>
          <a:xfrm>
            <a:off x="463422" y="2876622"/>
            <a:ext cx="1753646" cy="1465134"/>
          </a:xfrm>
          <a:prstGeom prst="rect">
            <a:avLst/>
          </a:prstGeom>
        </p:spPr>
      </p:pic>
      <p:sp>
        <p:nvSpPr>
          <p:cNvPr id="4" name="TextBox 3"/>
          <p:cNvSpPr txBox="1"/>
          <p:nvPr/>
        </p:nvSpPr>
        <p:spPr>
          <a:xfrm>
            <a:off x="2863625" y="184578"/>
            <a:ext cx="5823174" cy="523220"/>
          </a:xfrm>
          <a:prstGeom prst="rect">
            <a:avLst/>
          </a:prstGeom>
          <a:noFill/>
        </p:spPr>
        <p:txBody>
          <a:bodyPr wrap="square" rtlCol="0">
            <a:spAutoFit/>
          </a:bodyPr>
          <a:lstStyle/>
          <a:p>
            <a:r>
              <a:rPr lang="en-US" sz="2800" b="1" dirty="0" smtClean="0"/>
              <a:t>Geoscience Education Rock Stars</a:t>
            </a:r>
            <a:endParaRPr lang="en-US" sz="2800" b="1" dirty="0"/>
          </a:p>
        </p:txBody>
      </p:sp>
      <p:pic>
        <p:nvPicPr>
          <p:cNvPr id="5" name="Picture 4" descr="Christman 2015 - Buddington.jpeg"/>
          <p:cNvPicPr>
            <a:picLocks noChangeAspect="1"/>
          </p:cNvPicPr>
          <p:nvPr/>
        </p:nvPicPr>
        <p:blipFill rotWithShape="1">
          <a:blip r:embed="rId4">
            <a:extLst>
              <a:ext uri="{28A0092B-C50C-407E-A947-70E740481C1C}">
                <a14:useLocalDpi xmlns:a14="http://schemas.microsoft.com/office/drawing/2010/main" val="0"/>
              </a:ext>
            </a:extLst>
          </a:blip>
          <a:srcRect l="13326" r="3009"/>
          <a:stretch/>
        </p:blipFill>
        <p:spPr>
          <a:xfrm>
            <a:off x="494142" y="4736460"/>
            <a:ext cx="1722926" cy="1544499"/>
          </a:xfrm>
          <a:prstGeom prst="rect">
            <a:avLst/>
          </a:prstGeom>
        </p:spPr>
      </p:pic>
      <p:pic>
        <p:nvPicPr>
          <p:cNvPr id="6" name="Picture 5" descr="Bob Butler.jpg"/>
          <p:cNvPicPr>
            <a:picLocks noChangeAspect="1"/>
          </p:cNvPicPr>
          <p:nvPr/>
        </p:nvPicPr>
        <p:blipFill rotWithShape="1">
          <a:blip r:embed="rId5">
            <a:extLst>
              <a:ext uri="{28A0092B-C50C-407E-A947-70E740481C1C}">
                <a14:useLocalDpi xmlns:a14="http://schemas.microsoft.com/office/drawing/2010/main" val="0"/>
              </a:ext>
            </a:extLst>
          </a:blip>
          <a:srcRect t="7423" b="22344"/>
          <a:stretch/>
        </p:blipFill>
        <p:spPr>
          <a:xfrm>
            <a:off x="407536" y="707798"/>
            <a:ext cx="1809532" cy="1904881"/>
          </a:xfrm>
          <a:prstGeom prst="rect">
            <a:avLst/>
          </a:prstGeom>
        </p:spPr>
      </p:pic>
    </p:spTree>
    <p:extLst>
      <p:ext uri="{BB962C8B-B14F-4D97-AF65-F5344CB8AC3E}">
        <p14:creationId xmlns:p14="http://schemas.microsoft.com/office/powerpoint/2010/main" val="93359076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creen Shot 2015-10-20 at 2.57.25 PM.png"/>
          <p:cNvPicPr>
            <a:picLocks noGrp="1" noChangeAspect="1"/>
          </p:cNvPicPr>
          <p:nvPr>
            <p:ph idx="1"/>
          </p:nvPr>
        </p:nvPicPr>
        <p:blipFill>
          <a:blip r:embed="rId3">
            <a:extLst>
              <a:ext uri="{28A0092B-C50C-407E-A947-70E740481C1C}">
                <a14:useLocalDpi xmlns:a14="http://schemas.microsoft.com/office/drawing/2010/main" val="0"/>
              </a:ext>
            </a:extLst>
          </a:blip>
          <a:srcRect l="1172" r="1172"/>
          <a:stretch>
            <a:fillRect/>
          </a:stretch>
        </p:blipFill>
        <p:spPr>
          <a:xfrm>
            <a:off x="165100" y="165100"/>
            <a:ext cx="8840788" cy="6548438"/>
          </a:xfrm>
        </p:spPr>
      </p:pic>
    </p:spTree>
    <p:extLst>
      <p:ext uri="{BB962C8B-B14F-4D97-AF65-F5344CB8AC3E}">
        <p14:creationId xmlns:p14="http://schemas.microsoft.com/office/powerpoint/2010/main" val="263480115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526" y="1982494"/>
            <a:ext cx="8878003" cy="4245141"/>
          </a:xfrm>
        </p:spPr>
        <p:txBody>
          <a:bodyPr>
            <a:noAutofit/>
          </a:bodyPr>
          <a:lstStyle/>
          <a:p>
            <a:pPr>
              <a:lnSpc>
                <a:spcPct val="80000"/>
              </a:lnSpc>
            </a:pPr>
            <a:endParaRPr lang="en-US" sz="1600" dirty="0"/>
          </a:p>
          <a:p>
            <a:pPr marL="0" indent="0">
              <a:lnSpc>
                <a:spcPct val="80000"/>
              </a:lnSpc>
              <a:buNone/>
            </a:pPr>
            <a:endParaRPr lang="en-US" sz="1600" dirty="0"/>
          </a:p>
        </p:txBody>
      </p:sp>
      <p:pic>
        <p:nvPicPr>
          <p:cNvPr id="4" name="Picture 3" descr="nagt_bann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765"/>
            <a:ext cx="9144000" cy="975732"/>
          </a:xfrm>
          <a:prstGeom prst="rect">
            <a:avLst/>
          </a:prstGeom>
        </p:spPr>
      </p:pic>
      <p:sp>
        <p:nvSpPr>
          <p:cNvPr id="5" name="TextBox 4"/>
          <p:cNvSpPr txBox="1"/>
          <p:nvPr/>
        </p:nvSpPr>
        <p:spPr>
          <a:xfrm>
            <a:off x="3645230" y="1151497"/>
            <a:ext cx="5805976" cy="1200329"/>
          </a:xfrm>
          <a:prstGeom prst="rect">
            <a:avLst/>
          </a:prstGeom>
          <a:noFill/>
        </p:spPr>
        <p:txBody>
          <a:bodyPr wrap="square" rtlCol="0">
            <a:spAutoFit/>
          </a:bodyPr>
          <a:lstStyle/>
          <a:p>
            <a:pPr algn="ctr"/>
            <a:r>
              <a:rPr lang="en-US" sz="3600" dirty="0" smtClean="0"/>
              <a:t>NAGT Booth #931</a:t>
            </a:r>
            <a:r>
              <a:rPr lang="en-US" sz="3600" dirty="0"/>
              <a:t/>
            </a:r>
            <a:br>
              <a:rPr lang="en-US" sz="3600" dirty="0"/>
            </a:br>
            <a:endParaRPr lang="en-US" sz="3600" dirty="0"/>
          </a:p>
        </p:txBody>
      </p:sp>
      <p:sp>
        <p:nvSpPr>
          <p:cNvPr id="6" name="TextBox 5"/>
          <p:cNvSpPr txBox="1"/>
          <p:nvPr/>
        </p:nvSpPr>
        <p:spPr>
          <a:xfrm>
            <a:off x="1363741" y="6239589"/>
            <a:ext cx="2116730" cy="800219"/>
          </a:xfrm>
          <a:prstGeom prst="rect">
            <a:avLst/>
          </a:prstGeom>
          <a:noFill/>
        </p:spPr>
        <p:txBody>
          <a:bodyPr wrap="square" rtlCol="0">
            <a:spAutoFit/>
          </a:bodyPr>
          <a:lstStyle/>
          <a:p>
            <a:r>
              <a:rPr lang="en-US" sz="2800" b="1" dirty="0">
                <a:solidFill>
                  <a:srgbClr val="41A035"/>
                </a:solidFill>
              </a:rPr>
              <a:t>NAGT.ORG</a:t>
            </a:r>
            <a:r>
              <a:rPr lang="en-US" sz="2800" dirty="0">
                <a:solidFill>
                  <a:srgbClr val="47DB46"/>
                </a:solidFill>
              </a:rPr>
              <a:t> </a:t>
            </a:r>
            <a:r>
              <a:rPr lang="en-US" dirty="0"/>
              <a:t/>
            </a:r>
            <a:br>
              <a:rPr lang="en-US" dirty="0"/>
            </a:br>
            <a:endParaRPr lang="en-US" dirty="0"/>
          </a:p>
        </p:txBody>
      </p:sp>
      <p:pic>
        <p:nvPicPr>
          <p:cNvPr id="8" name="Picture 7" descr="Booth1.JPG"/>
          <p:cNvPicPr>
            <a:picLocks noChangeAspect="1"/>
          </p:cNvPicPr>
          <p:nvPr/>
        </p:nvPicPr>
        <p:blipFill rotWithShape="1">
          <a:blip r:embed="rId4">
            <a:extLst>
              <a:ext uri="{28A0092B-C50C-407E-A947-70E740481C1C}">
                <a14:useLocalDpi xmlns:a14="http://schemas.microsoft.com/office/drawing/2010/main" val="0"/>
              </a:ext>
            </a:extLst>
          </a:blip>
          <a:srcRect l="10080" r="12894" b="39412"/>
          <a:stretch/>
        </p:blipFill>
        <p:spPr>
          <a:xfrm>
            <a:off x="5147683" y="4783693"/>
            <a:ext cx="2935977" cy="1732025"/>
          </a:xfrm>
          <a:prstGeom prst="rect">
            <a:avLst/>
          </a:prstGeom>
        </p:spPr>
      </p:pic>
      <p:pic>
        <p:nvPicPr>
          <p:cNvPr id="10" name="Picture 9" descr="IMG_1997.JPG"/>
          <p:cNvPicPr>
            <a:picLocks noChangeAspect="1"/>
          </p:cNvPicPr>
          <p:nvPr/>
        </p:nvPicPr>
        <p:blipFill rotWithShape="1">
          <a:blip r:embed="rId5">
            <a:extLst>
              <a:ext uri="{28A0092B-C50C-407E-A947-70E740481C1C}">
                <a14:useLocalDpi xmlns:a14="http://schemas.microsoft.com/office/drawing/2010/main" val="0"/>
              </a:ext>
            </a:extLst>
          </a:blip>
          <a:srcRect l="2345" r="10349" b="13650"/>
          <a:stretch/>
        </p:blipFill>
        <p:spPr>
          <a:xfrm>
            <a:off x="4854841" y="1982494"/>
            <a:ext cx="3591692" cy="2664286"/>
          </a:xfrm>
          <a:prstGeom prst="rect">
            <a:avLst/>
          </a:prstGeom>
        </p:spPr>
      </p:pic>
      <p:pic>
        <p:nvPicPr>
          <p:cNvPr id="11" name="Picture 10" descr="IMG_1993.JPG"/>
          <p:cNvPicPr>
            <a:picLocks noChangeAspect="1"/>
          </p:cNvPicPr>
          <p:nvPr/>
        </p:nvPicPr>
        <p:blipFill rotWithShape="1">
          <a:blip r:embed="rId6">
            <a:extLst>
              <a:ext uri="{28A0092B-C50C-407E-A947-70E740481C1C}">
                <a14:useLocalDpi xmlns:a14="http://schemas.microsoft.com/office/drawing/2010/main" val="0"/>
              </a:ext>
            </a:extLst>
          </a:blip>
          <a:srcRect l="23269" t="5532" r="13777" b="25237"/>
          <a:stretch/>
        </p:blipFill>
        <p:spPr>
          <a:xfrm>
            <a:off x="1006208" y="1469875"/>
            <a:ext cx="3397757" cy="2802458"/>
          </a:xfrm>
          <a:prstGeom prst="rect">
            <a:avLst/>
          </a:prstGeom>
        </p:spPr>
      </p:pic>
      <p:pic>
        <p:nvPicPr>
          <p:cNvPr id="9" name="Picture 8" descr="photo.JPG"/>
          <p:cNvPicPr>
            <a:picLocks noChangeAspect="1"/>
          </p:cNvPicPr>
          <p:nvPr/>
        </p:nvPicPr>
        <p:blipFill rotWithShape="1">
          <a:blip r:embed="rId7">
            <a:extLst>
              <a:ext uri="{28A0092B-C50C-407E-A947-70E740481C1C}">
                <a14:useLocalDpi xmlns:a14="http://schemas.microsoft.com/office/drawing/2010/main" val="0"/>
              </a:ext>
            </a:extLst>
          </a:blip>
          <a:srcRect l="14790" t="30090" r="34129" b="29586"/>
          <a:stretch/>
        </p:blipFill>
        <p:spPr>
          <a:xfrm>
            <a:off x="461839" y="3381575"/>
            <a:ext cx="4827101" cy="2858014"/>
          </a:xfrm>
          <a:prstGeom prst="rect">
            <a:avLst/>
          </a:prstGeom>
        </p:spPr>
      </p:pic>
    </p:spTree>
    <p:extLst>
      <p:ext uri="{BB962C8B-B14F-4D97-AF65-F5344CB8AC3E}">
        <p14:creationId xmlns:p14="http://schemas.microsoft.com/office/powerpoint/2010/main" val="82414984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Slide II</a:t>
            </a:r>
            <a:endParaRPr lang="en-US" dirty="0"/>
          </a:p>
        </p:txBody>
      </p:sp>
      <p:pic>
        <p:nvPicPr>
          <p:cNvPr id="4" name="Picture 3" descr="Screen Shot 2015-10-20 at 3.22.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675" y="214356"/>
            <a:ext cx="8247125" cy="3002626"/>
          </a:xfrm>
          <a:prstGeom prst="rect">
            <a:avLst/>
          </a:prstGeom>
        </p:spPr>
      </p:pic>
      <p:sp>
        <p:nvSpPr>
          <p:cNvPr id="2" name="Rectangle 1"/>
          <p:cNvSpPr/>
          <p:nvPr/>
        </p:nvSpPr>
        <p:spPr>
          <a:xfrm>
            <a:off x="439675" y="3572073"/>
            <a:ext cx="8229599" cy="2677656"/>
          </a:xfrm>
          <a:prstGeom prst="rect">
            <a:avLst/>
          </a:prstGeom>
        </p:spPr>
        <p:txBody>
          <a:bodyPr wrap="square">
            <a:spAutoFit/>
          </a:bodyPr>
          <a:lstStyle/>
          <a:p>
            <a:pPr algn="ctr"/>
            <a:r>
              <a:rPr lang="en-US" sz="2400" dirty="0" smtClean="0"/>
              <a:t>NAGT partnered with </a:t>
            </a:r>
            <a:r>
              <a:rPr lang="en-US" sz="2400" dirty="0" smtClean="0">
                <a:hlinkClick r:id="rId4"/>
              </a:rPr>
              <a:t>On The Cutting Edge </a:t>
            </a:r>
            <a:r>
              <a:rPr lang="en-US" sz="2400" dirty="0" smtClean="0"/>
              <a:t>and </a:t>
            </a:r>
            <a:r>
              <a:rPr lang="en-US" sz="2400" dirty="0" smtClean="0">
                <a:hlinkClick r:id="rId5"/>
              </a:rPr>
              <a:t>InTeGrate</a:t>
            </a:r>
            <a:r>
              <a:rPr lang="en-US" sz="2400" dirty="0" smtClean="0"/>
              <a:t> </a:t>
            </a:r>
            <a:r>
              <a:rPr lang="en-US" sz="2400" dirty="0" smtClean="0"/>
              <a:t>to bring you the </a:t>
            </a:r>
            <a:r>
              <a:rPr lang="en-US" sz="2400" dirty="0"/>
              <a:t>inaugural </a:t>
            </a:r>
            <a:r>
              <a:rPr lang="en-US" sz="2400" dirty="0">
                <a:hlinkClick r:id="rId6"/>
              </a:rPr>
              <a:t>Earth Educators’ Rendezvous</a:t>
            </a:r>
            <a:r>
              <a:rPr lang="en-US" sz="2400" dirty="0"/>
              <a:t> in Boulder, Colorado in July. More than 300 educators from across the country and a variety of institution types came together to capitalize on the experience of colleagues in a wide range of fields and to network with others engaged in improving undergraduate Earth </a:t>
            </a:r>
            <a:r>
              <a:rPr lang="en-US" sz="2400" dirty="0" smtClean="0"/>
              <a:t>education.</a:t>
            </a:r>
            <a:endParaRPr lang="en-US" sz="2400" dirty="0"/>
          </a:p>
        </p:txBody>
      </p:sp>
    </p:spTree>
    <p:extLst>
      <p:ext uri="{BB962C8B-B14F-4D97-AF65-F5344CB8AC3E}">
        <p14:creationId xmlns:p14="http://schemas.microsoft.com/office/powerpoint/2010/main" val="398745884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EER 2015</a:t>
            </a:r>
            <a:endParaRPr lang="en-US" dirty="0"/>
          </a:p>
        </p:txBody>
      </p:sp>
      <p:sp>
        <p:nvSpPr>
          <p:cNvPr id="3" name="Content Placeholder 2"/>
          <p:cNvSpPr>
            <a:spLocks noGrp="1"/>
          </p:cNvSpPr>
          <p:nvPr>
            <p:ph idx="1"/>
          </p:nvPr>
        </p:nvSpPr>
        <p:spPr/>
        <p:txBody>
          <a:bodyPr/>
          <a:lstStyle/>
          <a:p>
            <a:r>
              <a:rPr lang="en-US" dirty="0" smtClean="0"/>
              <a:t>Slide II</a:t>
            </a:r>
            <a:endParaRPr lang="en-US" dirty="0"/>
          </a:p>
        </p:txBody>
      </p:sp>
      <p:pic>
        <p:nvPicPr>
          <p:cNvPr id="5" name="Picture 4" descr="Workshop8.JPG"/>
          <p:cNvPicPr>
            <a:picLocks noChangeAspect="1"/>
          </p:cNvPicPr>
          <p:nvPr/>
        </p:nvPicPr>
        <p:blipFill rotWithShape="1">
          <a:blip r:embed="rId3">
            <a:extLst>
              <a:ext uri="{28A0092B-C50C-407E-A947-70E740481C1C}">
                <a14:useLocalDpi xmlns:a14="http://schemas.microsoft.com/office/drawing/2010/main" val="0"/>
              </a:ext>
            </a:extLst>
          </a:blip>
          <a:srcRect l="-541" t="20487" r="-1" b="40818"/>
          <a:stretch/>
        </p:blipFill>
        <p:spPr>
          <a:xfrm>
            <a:off x="-49482" y="0"/>
            <a:ext cx="9193482" cy="2358855"/>
          </a:xfrm>
          <a:prstGeom prst="rect">
            <a:avLst/>
          </a:prstGeom>
        </p:spPr>
      </p:pic>
      <p:pic>
        <p:nvPicPr>
          <p:cNvPr id="6" name="Picture 5" descr="EER 2015 PosterSession by Krista Herbstrith.jpg"/>
          <p:cNvPicPr>
            <a:picLocks noChangeAspect="1"/>
          </p:cNvPicPr>
          <p:nvPr/>
        </p:nvPicPr>
        <p:blipFill rotWithShape="1">
          <a:blip r:embed="rId4">
            <a:extLst>
              <a:ext uri="{28A0092B-C50C-407E-A947-70E740481C1C}">
                <a14:useLocalDpi xmlns:a14="http://schemas.microsoft.com/office/drawing/2010/main" val="0"/>
              </a:ext>
            </a:extLst>
          </a:blip>
          <a:srcRect t="18436" b="47861"/>
          <a:stretch/>
        </p:blipFill>
        <p:spPr>
          <a:xfrm>
            <a:off x="1" y="2356936"/>
            <a:ext cx="9144000" cy="2347975"/>
          </a:xfrm>
          <a:prstGeom prst="rect">
            <a:avLst/>
          </a:prstGeom>
        </p:spPr>
      </p:pic>
      <p:pic>
        <p:nvPicPr>
          <p:cNvPr id="7" name="Picture 6" descr="Plenary7.jpg"/>
          <p:cNvPicPr>
            <a:picLocks noChangeAspect="1"/>
          </p:cNvPicPr>
          <p:nvPr/>
        </p:nvPicPr>
        <p:blipFill rotWithShape="1">
          <a:blip r:embed="rId5">
            <a:extLst>
              <a:ext uri="{28A0092B-C50C-407E-A947-70E740481C1C}">
                <a14:useLocalDpi xmlns:a14="http://schemas.microsoft.com/office/drawing/2010/main" val="0"/>
              </a:ext>
            </a:extLst>
          </a:blip>
          <a:srcRect t="38064" b="23469"/>
          <a:stretch/>
        </p:blipFill>
        <p:spPr>
          <a:xfrm>
            <a:off x="1" y="4704911"/>
            <a:ext cx="9144000" cy="2338663"/>
          </a:xfrm>
          <a:prstGeom prst="rect">
            <a:avLst/>
          </a:prstGeom>
        </p:spPr>
      </p:pic>
    </p:spTree>
    <p:extLst>
      <p:ext uri="{BB962C8B-B14F-4D97-AF65-F5344CB8AC3E}">
        <p14:creationId xmlns:p14="http://schemas.microsoft.com/office/powerpoint/2010/main" val="40868839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954" y="1183514"/>
            <a:ext cx="8857412" cy="1143000"/>
          </a:xfrm>
        </p:spPr>
        <p:txBody>
          <a:bodyPr>
            <a:normAutofit/>
          </a:bodyPr>
          <a:lstStyle/>
          <a:p>
            <a:r>
              <a:rPr lang="en-US" sz="3600" dirty="0" smtClean="0">
                <a:hlinkClick r:id="rId3"/>
              </a:rPr>
              <a:t>Traveling Workshop Program </a:t>
            </a:r>
            <a:r>
              <a:rPr lang="en-US" sz="3600" dirty="0" smtClean="0"/>
              <a:t>- </a:t>
            </a:r>
            <a:r>
              <a:rPr lang="en-US" sz="3600" dirty="0" smtClean="0">
                <a:hlinkClick r:id="rId4"/>
              </a:rPr>
              <a:t>Departments</a:t>
            </a:r>
            <a:endParaRPr lang="en-US" sz="3600" dirty="0"/>
          </a:p>
        </p:txBody>
      </p:sp>
      <p:sp>
        <p:nvSpPr>
          <p:cNvPr id="3" name="Content Placeholder 2"/>
          <p:cNvSpPr>
            <a:spLocks noGrp="1"/>
          </p:cNvSpPr>
          <p:nvPr>
            <p:ph idx="1"/>
          </p:nvPr>
        </p:nvSpPr>
        <p:spPr>
          <a:xfrm>
            <a:off x="457200" y="2359642"/>
            <a:ext cx="8229600" cy="4255049"/>
          </a:xfrm>
        </p:spPr>
        <p:txBody>
          <a:bodyPr>
            <a:normAutofit fontScale="85000" lnSpcReduction="20000"/>
          </a:bodyPr>
          <a:lstStyle/>
          <a:p>
            <a:pPr lvl="0"/>
            <a:r>
              <a:rPr lang="en-US" dirty="0" smtClean="0"/>
              <a:t>Focus on </a:t>
            </a:r>
            <a:r>
              <a:rPr lang="en-US" dirty="0"/>
              <a:t>the specific context of your department.</a:t>
            </a:r>
          </a:p>
          <a:p>
            <a:pPr lvl="0"/>
            <a:r>
              <a:rPr lang="en-US" dirty="0" smtClean="0"/>
              <a:t>Engage the</a:t>
            </a:r>
            <a:r>
              <a:rPr lang="en-US" dirty="0"/>
              <a:t> </a:t>
            </a:r>
            <a:r>
              <a:rPr lang="en-US" i="1" dirty="0"/>
              <a:t>entire</a:t>
            </a:r>
            <a:r>
              <a:rPr lang="en-US" dirty="0"/>
              <a:t> department, rather than one or two individuals, in deep, structured discussion and action planning.</a:t>
            </a:r>
          </a:p>
          <a:p>
            <a:pPr lvl="0"/>
            <a:r>
              <a:rPr lang="en-US" dirty="0" smtClean="0"/>
              <a:t>Use a </a:t>
            </a:r>
            <a:r>
              <a:rPr lang="en-US" dirty="0"/>
              <a:t>Strengths/Weaknesses/Opportunities/Threats (SWOT) approach to focus development of action plans for achieving your objectives</a:t>
            </a:r>
          </a:p>
          <a:p>
            <a:pPr lvl="0"/>
            <a:r>
              <a:rPr lang="en-US" dirty="0" smtClean="0"/>
              <a:t>Provide an </a:t>
            </a:r>
            <a:r>
              <a:rPr lang="en-US" dirty="0"/>
              <a:t>external framework and support for a department that is committed to making changes.</a:t>
            </a:r>
          </a:p>
          <a:p>
            <a:pPr lvl="0"/>
            <a:r>
              <a:rPr lang="en-US" dirty="0" smtClean="0"/>
              <a:t>Two-</a:t>
            </a:r>
            <a:r>
              <a:rPr lang="en-US" dirty="0"/>
              <a:t>person team approach provides two outside perspectives.</a:t>
            </a:r>
          </a:p>
          <a:p>
            <a:endParaRPr lang="en-US" dirty="0" smtClean="0"/>
          </a:p>
        </p:txBody>
      </p:sp>
      <p:pic>
        <p:nvPicPr>
          <p:cNvPr id="4" name="Picture 3" descr="nagt_bann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5765"/>
            <a:ext cx="9144000" cy="975732"/>
          </a:xfrm>
          <a:prstGeom prst="rect">
            <a:avLst/>
          </a:prstGeom>
        </p:spPr>
      </p:pic>
    </p:spTree>
    <p:extLst>
      <p:ext uri="{BB962C8B-B14F-4D97-AF65-F5344CB8AC3E}">
        <p14:creationId xmlns:p14="http://schemas.microsoft.com/office/powerpoint/2010/main" val="174027723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386"/>
            <a:ext cx="8229600" cy="1143000"/>
          </a:xfrm>
        </p:spPr>
        <p:txBody>
          <a:bodyPr>
            <a:normAutofit fontScale="90000"/>
          </a:bodyPr>
          <a:lstStyle/>
          <a:p>
            <a:r>
              <a:rPr lang="en-US" dirty="0">
                <a:hlinkClick r:id="rId3"/>
              </a:rPr>
              <a:t>Traveling Workshop Program</a:t>
            </a:r>
            <a:r>
              <a:rPr lang="en-US" dirty="0"/>
              <a:t> - </a:t>
            </a:r>
            <a:r>
              <a:rPr lang="en-US" dirty="0" smtClean="0">
                <a:hlinkClick r:id="rId4"/>
              </a:rPr>
              <a:t>Courses</a:t>
            </a:r>
            <a:endParaRPr lang="en-US" dirty="0"/>
          </a:p>
        </p:txBody>
      </p:sp>
      <p:sp>
        <p:nvSpPr>
          <p:cNvPr id="3" name="Content Placeholder 2"/>
          <p:cNvSpPr>
            <a:spLocks noGrp="1"/>
          </p:cNvSpPr>
          <p:nvPr>
            <p:ph idx="1"/>
          </p:nvPr>
        </p:nvSpPr>
        <p:spPr>
          <a:xfrm>
            <a:off x="457200" y="2332037"/>
            <a:ext cx="8229600" cy="4525963"/>
          </a:xfrm>
        </p:spPr>
        <p:txBody>
          <a:bodyPr/>
          <a:lstStyle/>
          <a:p>
            <a:pPr marL="0" indent="0" algn="ctr">
              <a:buNone/>
            </a:pPr>
            <a:r>
              <a:rPr lang="en-US" dirty="0"/>
              <a:t>I</a:t>
            </a:r>
            <a:r>
              <a:rPr lang="en-US" dirty="0" smtClean="0"/>
              <a:t>nstitutions </a:t>
            </a:r>
            <a:r>
              <a:rPr lang="en-US" dirty="0"/>
              <a:t>can bring in an expert to run a workshop in one or more of four important areas of teaching and learning:</a:t>
            </a:r>
          </a:p>
          <a:p>
            <a:pPr lvl="1"/>
            <a:r>
              <a:rPr lang="en-US" dirty="0"/>
              <a:t>designing effective and engaging courses</a:t>
            </a:r>
          </a:p>
          <a:p>
            <a:pPr lvl="1"/>
            <a:r>
              <a:rPr lang="en-US" dirty="0"/>
              <a:t>metacognition, motivation, and the affective domain</a:t>
            </a:r>
          </a:p>
          <a:p>
            <a:pPr lvl="1"/>
            <a:r>
              <a:rPr lang="en-US" dirty="0"/>
              <a:t>active learning</a:t>
            </a:r>
          </a:p>
          <a:p>
            <a:pPr lvl="1"/>
            <a:r>
              <a:rPr lang="en-US" dirty="0"/>
              <a:t>assessing learning and programs</a:t>
            </a:r>
          </a:p>
          <a:p>
            <a:pPr marL="0" indent="0">
              <a:buNone/>
            </a:pPr>
            <a:endParaRPr lang="en-US" dirty="0"/>
          </a:p>
        </p:txBody>
      </p:sp>
      <p:pic>
        <p:nvPicPr>
          <p:cNvPr id="4" name="Picture 3" descr="nagt_bann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5765"/>
            <a:ext cx="9144000" cy="975732"/>
          </a:xfrm>
          <a:prstGeom prst="rect">
            <a:avLst/>
          </a:prstGeom>
        </p:spPr>
      </p:pic>
    </p:spTree>
    <p:extLst>
      <p:ext uri="{BB962C8B-B14F-4D97-AF65-F5344CB8AC3E}">
        <p14:creationId xmlns:p14="http://schemas.microsoft.com/office/powerpoint/2010/main" val="373396500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8841"/>
            <a:ext cx="8229600" cy="1143000"/>
          </a:xfrm>
        </p:spPr>
        <p:txBody>
          <a:bodyPr>
            <a:normAutofit fontScale="90000"/>
          </a:bodyPr>
          <a:lstStyle/>
          <a:p>
            <a:r>
              <a:rPr lang="en-US" dirty="0" smtClean="0">
                <a:hlinkClick r:id="rId3"/>
              </a:rPr>
              <a:t>NAGT Publications </a:t>
            </a:r>
            <a:r>
              <a:rPr lang="en-US" dirty="0" smtClean="0"/>
              <a:t>– A Place to Share Your Pedagogy Research</a:t>
            </a:r>
            <a:endParaRPr lang="en-US" dirty="0"/>
          </a:p>
        </p:txBody>
      </p:sp>
      <p:pic>
        <p:nvPicPr>
          <p:cNvPr id="5" name="Picture 4" descr="nagt_bann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975732"/>
          </a:xfrm>
          <a:prstGeom prst="rect">
            <a:avLst/>
          </a:prstGeom>
        </p:spPr>
      </p:pic>
      <p:pic>
        <p:nvPicPr>
          <p:cNvPr id="4" name="Picture 3" descr="trenches_july_2015_cover_50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6858" y="2622782"/>
            <a:ext cx="3161494" cy="4037271"/>
          </a:xfrm>
          <a:prstGeom prst="rect">
            <a:avLst/>
          </a:prstGeom>
        </p:spPr>
      </p:pic>
      <p:pic>
        <p:nvPicPr>
          <p:cNvPr id="21" name="Picture 20" descr="photo 1.JPG"/>
          <p:cNvPicPr>
            <a:picLocks noChangeAspect="1"/>
          </p:cNvPicPr>
          <p:nvPr/>
        </p:nvPicPr>
        <p:blipFill rotWithShape="1">
          <a:blip r:embed="rId6">
            <a:extLst>
              <a:ext uri="{28A0092B-C50C-407E-A947-70E740481C1C}">
                <a14:useLocalDpi xmlns:a14="http://schemas.microsoft.com/office/drawing/2010/main" val="0"/>
              </a:ext>
            </a:extLst>
          </a:blip>
          <a:srcRect l="17201" t="7494" r="15784"/>
          <a:stretch/>
        </p:blipFill>
        <p:spPr>
          <a:xfrm>
            <a:off x="676265" y="2622783"/>
            <a:ext cx="3776242" cy="3909432"/>
          </a:xfrm>
          <a:prstGeom prst="rect">
            <a:avLst/>
          </a:prstGeom>
        </p:spPr>
      </p:pic>
    </p:spTree>
    <p:extLst>
      <p:ext uri="{BB962C8B-B14F-4D97-AF65-F5344CB8AC3E}">
        <p14:creationId xmlns:p14="http://schemas.microsoft.com/office/powerpoint/2010/main" val="336487534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1545"/>
            <a:ext cx="8229600" cy="579841"/>
          </a:xfrm>
        </p:spPr>
        <p:txBody>
          <a:bodyPr>
            <a:normAutofit fontScale="90000"/>
          </a:bodyPr>
          <a:lstStyle/>
          <a:p>
            <a:r>
              <a:rPr lang="en-US" dirty="0" smtClean="0"/>
              <a:t>Creating Communities</a:t>
            </a:r>
            <a:endParaRPr lang="en-US" dirty="0"/>
          </a:p>
        </p:txBody>
      </p:sp>
      <p:sp>
        <p:nvSpPr>
          <p:cNvPr id="3" name="Content Placeholder 2"/>
          <p:cNvSpPr>
            <a:spLocks noGrp="1"/>
          </p:cNvSpPr>
          <p:nvPr>
            <p:ph idx="1"/>
          </p:nvPr>
        </p:nvSpPr>
        <p:spPr>
          <a:xfrm>
            <a:off x="457200" y="2158096"/>
            <a:ext cx="8229600" cy="4525963"/>
          </a:xfrm>
        </p:spPr>
        <p:txBody>
          <a:bodyPr/>
          <a:lstStyle/>
          <a:p>
            <a:r>
              <a:rPr lang="en-US" dirty="0" smtClean="0">
                <a:hlinkClick r:id="rId3"/>
              </a:rPr>
              <a:t>Geo 2-Year College Division</a:t>
            </a:r>
            <a:endParaRPr lang="en-US" dirty="0" smtClean="0"/>
          </a:p>
          <a:p>
            <a:pPr lvl="1"/>
            <a:r>
              <a:rPr lang="en-US" dirty="0" smtClean="0"/>
              <a:t>Newsletter and the creation of a community</a:t>
            </a:r>
          </a:p>
          <a:p>
            <a:r>
              <a:rPr lang="en-US" b="1" dirty="0" smtClean="0">
                <a:hlinkClick r:id="rId4"/>
              </a:rPr>
              <a:t>G</a:t>
            </a:r>
            <a:r>
              <a:rPr lang="en-US" dirty="0" smtClean="0">
                <a:hlinkClick r:id="rId4"/>
              </a:rPr>
              <a:t>eoscience </a:t>
            </a:r>
            <a:r>
              <a:rPr lang="en-US" b="1" dirty="0" smtClean="0">
                <a:hlinkClick r:id="rId4"/>
              </a:rPr>
              <a:t>E</a:t>
            </a:r>
            <a:r>
              <a:rPr lang="en-US" dirty="0" smtClean="0">
                <a:hlinkClick r:id="rId4"/>
              </a:rPr>
              <a:t>ducation </a:t>
            </a:r>
            <a:r>
              <a:rPr lang="en-US" b="1" dirty="0">
                <a:hlinkClick r:id="rId4"/>
              </a:rPr>
              <a:t>R</a:t>
            </a:r>
            <a:r>
              <a:rPr lang="en-US" dirty="0" smtClean="0">
                <a:hlinkClick r:id="rId4"/>
              </a:rPr>
              <a:t>esearch Division</a:t>
            </a:r>
            <a:endParaRPr lang="en-US" dirty="0" smtClean="0"/>
          </a:p>
          <a:p>
            <a:pPr lvl="1"/>
            <a:r>
              <a:rPr lang="en-US" dirty="0" smtClean="0"/>
              <a:t>Research</a:t>
            </a:r>
            <a:r>
              <a:rPr lang="en-US" dirty="0"/>
              <a:t>,</a:t>
            </a:r>
            <a:r>
              <a:rPr lang="en-US" dirty="0" smtClean="0"/>
              <a:t> Publishing, and workshops</a:t>
            </a:r>
          </a:p>
          <a:p>
            <a:r>
              <a:rPr lang="en-US" b="1" dirty="0" smtClean="0">
                <a:hlinkClick r:id="rId5"/>
              </a:rPr>
              <a:t>T</a:t>
            </a:r>
            <a:r>
              <a:rPr lang="en-US" dirty="0" smtClean="0">
                <a:hlinkClick r:id="rId5"/>
              </a:rPr>
              <a:t>eacher </a:t>
            </a:r>
            <a:r>
              <a:rPr lang="en-US" b="1" dirty="0" smtClean="0">
                <a:hlinkClick r:id="rId5"/>
              </a:rPr>
              <a:t>E</a:t>
            </a:r>
            <a:r>
              <a:rPr lang="en-US" dirty="0" smtClean="0">
                <a:hlinkClick r:id="rId5"/>
              </a:rPr>
              <a:t>ducation </a:t>
            </a:r>
            <a:r>
              <a:rPr lang="en-US" b="1" dirty="0" smtClean="0">
                <a:hlinkClick r:id="rId5"/>
              </a:rPr>
              <a:t>D</a:t>
            </a:r>
            <a:r>
              <a:rPr lang="en-US" dirty="0" smtClean="0">
                <a:hlinkClick r:id="rId5"/>
              </a:rPr>
              <a:t>ivision</a:t>
            </a:r>
            <a:endParaRPr lang="en-US" dirty="0" smtClean="0"/>
          </a:p>
          <a:p>
            <a:pPr lvl="1"/>
            <a:r>
              <a:rPr lang="en-US" dirty="0" smtClean="0"/>
              <a:t>Professional development, NGSS </a:t>
            </a:r>
            <a:endParaRPr lang="en-US" dirty="0"/>
          </a:p>
        </p:txBody>
      </p:sp>
      <p:pic>
        <p:nvPicPr>
          <p:cNvPr id="4" name="Picture 3" descr="Screen Shot 2015-10-27 at 4.24.2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9600" y="4194859"/>
            <a:ext cx="1727200" cy="2489200"/>
          </a:xfrm>
          <a:prstGeom prst="rect">
            <a:avLst/>
          </a:prstGeom>
        </p:spPr>
      </p:pic>
      <p:pic>
        <p:nvPicPr>
          <p:cNvPr id="5" name="Picture 4" descr="nagt_banner.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79474"/>
            <a:ext cx="9144000" cy="975732"/>
          </a:xfrm>
          <a:prstGeom prst="rect">
            <a:avLst/>
          </a:prstGeom>
        </p:spPr>
      </p:pic>
    </p:spTree>
    <p:extLst>
      <p:ext uri="{BB962C8B-B14F-4D97-AF65-F5344CB8AC3E}">
        <p14:creationId xmlns:p14="http://schemas.microsoft.com/office/powerpoint/2010/main" val="147338985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p:spPr>
        <p:txBody>
          <a:bodyPr>
            <a:normAutofit/>
          </a:bodyPr>
          <a:lstStyle/>
          <a:p>
            <a:r>
              <a:rPr lang="en-US" dirty="0" smtClean="0"/>
              <a:t>Collaborate With </a:t>
            </a:r>
            <a:r>
              <a:rPr lang="en-US" dirty="0"/>
              <a:t>U</a:t>
            </a:r>
            <a:r>
              <a:rPr lang="en-US" dirty="0" smtClean="0"/>
              <a:t>s</a:t>
            </a:r>
            <a:endParaRPr lang="en-US" dirty="0"/>
          </a:p>
        </p:txBody>
      </p:sp>
      <p:sp>
        <p:nvSpPr>
          <p:cNvPr id="3" name="Content Placeholder 2"/>
          <p:cNvSpPr>
            <a:spLocks noGrp="1"/>
          </p:cNvSpPr>
          <p:nvPr>
            <p:ph idx="1"/>
          </p:nvPr>
        </p:nvSpPr>
        <p:spPr>
          <a:xfrm>
            <a:off x="457200" y="2166235"/>
            <a:ext cx="8229600" cy="4525963"/>
          </a:xfrm>
        </p:spPr>
        <p:txBody>
          <a:bodyPr>
            <a:normAutofit lnSpcReduction="10000"/>
          </a:bodyPr>
          <a:lstStyle/>
          <a:p>
            <a:r>
              <a:rPr lang="en-US" dirty="0"/>
              <a:t>AGI/NAGT Lab Manual </a:t>
            </a:r>
          </a:p>
          <a:p>
            <a:r>
              <a:rPr lang="en-US" dirty="0" smtClean="0"/>
              <a:t>On the Cutting Edge Reviewed Collection and Website</a:t>
            </a:r>
          </a:p>
          <a:p>
            <a:r>
              <a:rPr lang="en-US" dirty="0"/>
              <a:t>NGSS </a:t>
            </a:r>
            <a:r>
              <a:rPr lang="en-US" dirty="0" smtClean="0"/>
              <a:t>Summit</a:t>
            </a:r>
          </a:p>
          <a:p>
            <a:r>
              <a:rPr lang="en-US" dirty="0" err="1" smtClean="0"/>
              <a:t>InTeGrate</a:t>
            </a:r>
            <a:endParaRPr lang="en-US" dirty="0" smtClean="0"/>
          </a:p>
          <a:p>
            <a:r>
              <a:rPr lang="en-US" dirty="0" smtClean="0"/>
              <a:t>Project EDDIE</a:t>
            </a:r>
          </a:p>
          <a:p>
            <a:r>
              <a:rPr lang="en-US" dirty="0" smtClean="0"/>
              <a:t>Become an NAGT Sponsored </a:t>
            </a:r>
          </a:p>
          <a:p>
            <a:pPr marL="0" indent="0">
              <a:buNone/>
            </a:pPr>
            <a:r>
              <a:rPr lang="en-US" dirty="0" smtClean="0"/>
              <a:t>project or collaborator</a:t>
            </a:r>
          </a:p>
        </p:txBody>
      </p:sp>
      <p:pic>
        <p:nvPicPr>
          <p:cNvPr id="4" name="Picture 3" descr="nagt_bann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75732"/>
          </a:xfrm>
          <a:prstGeom prst="rect">
            <a:avLst/>
          </a:prstGeom>
        </p:spPr>
      </p:pic>
      <p:pic>
        <p:nvPicPr>
          <p:cNvPr id="5" name="Picture 4" descr="FullSizeRender-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121" y="3699937"/>
            <a:ext cx="2055768" cy="2635075"/>
          </a:xfrm>
          <a:prstGeom prst="rect">
            <a:avLst/>
          </a:prstGeom>
        </p:spPr>
      </p:pic>
    </p:spTree>
    <p:extLst>
      <p:ext uri="{BB962C8B-B14F-4D97-AF65-F5344CB8AC3E}">
        <p14:creationId xmlns:p14="http://schemas.microsoft.com/office/powerpoint/2010/main" val="391120840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5-10-28 at 9.54.4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120" y="312631"/>
            <a:ext cx="7117549" cy="6248016"/>
          </a:xfrm>
          <a:prstGeom prst="rect">
            <a:avLst/>
          </a:prstGeom>
        </p:spPr>
      </p:pic>
    </p:spTree>
    <p:extLst>
      <p:ext uri="{BB962C8B-B14F-4D97-AF65-F5344CB8AC3E}">
        <p14:creationId xmlns:p14="http://schemas.microsoft.com/office/powerpoint/2010/main" val="212582184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1234</TotalTime>
  <Words>1381</Words>
  <Application>Microsoft Macintosh PowerPoint</Application>
  <PresentationFormat>On-screen Show (4:3)</PresentationFormat>
  <Paragraphs>119</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NAGT.ORG</vt:lpstr>
      <vt:lpstr>PowerPoint Presentation</vt:lpstr>
      <vt:lpstr>EER 2015</vt:lpstr>
      <vt:lpstr>Traveling Workshop Program - Departments</vt:lpstr>
      <vt:lpstr>Traveling Workshop Program - Courses</vt:lpstr>
      <vt:lpstr>NAGT Publications – A Place to Share Your Pedagogy Research</vt:lpstr>
      <vt:lpstr>Creating Communities</vt:lpstr>
      <vt:lpstr>Collaborate With Us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join the National Association of Geoscience Teachers  at the following events going on now    2YC Geoscience Division Meeting 5 to 6:00 pm in the Hyatt CCC-  Centennial Ballroom H  GSA ED and NAGT Research Interest Group Reception   5 to 6:00 pm in the Hyatt CCC-  Centennial Ballroom G   Geoscience Educator’s Reception  6 to  8:00 pm in the Hyatt CCC-  Centennial Ballroom D-E   </dc:title>
  <dc:creator>kherbstr</dc:creator>
  <cp:lastModifiedBy>ezweifel</cp:lastModifiedBy>
  <cp:revision>121</cp:revision>
  <cp:lastPrinted>2015-09-14T19:19:25Z</cp:lastPrinted>
  <dcterms:created xsi:type="dcterms:W3CDTF">2013-10-23T18:19:18Z</dcterms:created>
  <dcterms:modified xsi:type="dcterms:W3CDTF">2015-11-16T20:39:40Z</dcterms:modified>
</cp:coreProperties>
</file>