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113866A-E544-4525-BAC5-D18C7276A8C7}">
  <a:tblStyle styleId="{9113866A-E544-4525-BAC5-D18C7276A8C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1536"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4572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9144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13716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18288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22860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27432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32004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36576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4572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9144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13716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18288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22860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27432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32004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36576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Arial"/>
                <a:ea typeface="Arial"/>
                <a:cs typeface="Arial"/>
                <a:sym typeface="Arial"/>
              </a:defRPr>
            </a:lvl1pPr>
            <a:lvl2pPr marL="457200" marR="0" indent="0" algn="l" rtl="0">
              <a:spcBef>
                <a:spcPts val="0"/>
              </a:spcBef>
              <a:defRPr sz="1200" b="0" i="0" u="none" strike="noStrike" cap="none" baseline="0">
                <a:solidFill>
                  <a:schemeClr val="dk1"/>
                </a:solidFill>
                <a:latin typeface="Arial"/>
                <a:ea typeface="Arial"/>
                <a:cs typeface="Arial"/>
                <a:sym typeface="Arial"/>
              </a:defRPr>
            </a:lvl2pPr>
            <a:lvl3pPr marL="914400" marR="0" indent="0" algn="l" rtl="0">
              <a:spcBef>
                <a:spcPts val="0"/>
              </a:spcBef>
              <a:defRPr sz="1200" b="0" i="0" u="none" strike="noStrike" cap="none" baseline="0">
                <a:solidFill>
                  <a:schemeClr val="dk1"/>
                </a:solidFill>
                <a:latin typeface="Arial"/>
                <a:ea typeface="Arial"/>
                <a:cs typeface="Arial"/>
                <a:sym typeface="Arial"/>
              </a:defRPr>
            </a:lvl3pPr>
            <a:lvl4pPr marL="1371600" marR="0" indent="0" algn="l" rtl="0">
              <a:spcBef>
                <a:spcPts val="0"/>
              </a:spcBef>
              <a:defRPr sz="1200" b="0" i="0" u="none" strike="noStrike" cap="none" baseline="0">
                <a:solidFill>
                  <a:schemeClr val="dk1"/>
                </a:solidFill>
                <a:latin typeface="Arial"/>
                <a:ea typeface="Arial"/>
                <a:cs typeface="Arial"/>
                <a:sym typeface="Arial"/>
              </a:defRPr>
            </a:lvl4pPr>
            <a:lvl5pPr marL="1828800" marR="0" indent="0" algn="l" rtl="0">
              <a:spcBef>
                <a:spcPts val="0"/>
              </a:spcBef>
              <a:defRPr sz="1200" b="0" i="0" u="none" strike="noStrike" cap="none" baseline="0">
                <a:solidFill>
                  <a:schemeClr val="dk1"/>
                </a:solidFill>
                <a:latin typeface="Arial"/>
                <a:ea typeface="Arial"/>
                <a:cs typeface="Arial"/>
                <a:sym typeface="Arial"/>
              </a:defRPr>
            </a:lvl5pPr>
            <a:lvl6pPr marL="2286000" marR="0" indent="0" algn="l" rtl="0">
              <a:spcBef>
                <a:spcPts val="0"/>
              </a:spcBef>
              <a:defRPr sz="1200" b="0" i="0" u="none" strike="noStrike" cap="none" baseline="0">
                <a:solidFill>
                  <a:schemeClr val="dk1"/>
                </a:solidFill>
                <a:latin typeface="Arial"/>
                <a:ea typeface="Arial"/>
                <a:cs typeface="Arial"/>
                <a:sym typeface="Arial"/>
              </a:defRPr>
            </a:lvl6pPr>
            <a:lvl7pPr marL="2743200" marR="0" indent="0" algn="l" rtl="0">
              <a:spcBef>
                <a:spcPts val="0"/>
              </a:spcBef>
              <a:defRPr sz="1200" b="0" i="0" u="none" strike="noStrike" cap="none" baseline="0">
                <a:solidFill>
                  <a:schemeClr val="dk1"/>
                </a:solidFill>
                <a:latin typeface="Arial"/>
                <a:ea typeface="Arial"/>
                <a:cs typeface="Arial"/>
                <a:sym typeface="Arial"/>
              </a:defRPr>
            </a:lvl7pPr>
            <a:lvl8pPr marL="3200400" marR="0" indent="0" algn="l" rtl="0">
              <a:spcBef>
                <a:spcPts val="0"/>
              </a:spcBef>
              <a:defRPr sz="1200" b="0" i="0" u="none" strike="noStrike" cap="none" baseline="0">
                <a:solidFill>
                  <a:schemeClr val="dk1"/>
                </a:solidFill>
                <a:latin typeface="Arial"/>
                <a:ea typeface="Arial"/>
                <a:cs typeface="Arial"/>
                <a:sym typeface="Arial"/>
              </a:defRPr>
            </a:lvl8pPr>
            <a:lvl9pPr marL="3657600" marR="0" indent="0" algn="l" rtl="0">
              <a:spcBef>
                <a:spcPts val="0"/>
              </a:spcBef>
              <a:defRPr sz="1200" b="0"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4572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9144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13716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18288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22860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27432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32004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365760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58482292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flic.kr/p/wruTxZ"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 name="Shape 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Include overview of the InTeGrate project and our materials development team from 3 different institutions.</a:t>
            </a:r>
          </a:p>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Our team followed the InTeGrate module development process; in this talk we will highlight key components of the process that were significant to our experience and that informed the final version of the module.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a:t>The most recently funded Wittenberg co-authored module evaluates current ecosystem services &amp; how they might be improved based on knowledge of system responses.  In this example from Ohio the impact of development on runoff response is clear. </a:t>
            </a:r>
          </a:p>
          <a:p>
            <a:pPr marL="0" marR="0" lvl="0" indent="0" algn="l" rtl="0">
              <a:spcBef>
                <a:spcPts val="0"/>
              </a:spcBef>
              <a:buClr>
                <a:schemeClr val="dk1"/>
              </a:buClr>
              <a:buSzPct val="25000"/>
              <a:buFont typeface="Arial"/>
              <a:buNone/>
            </a:pPr>
            <a:r>
              <a:rPr lang="en-US"/>
              <a:t>Image from: John Ritter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a:t>Wittenberg Environmental Science works to educate at the nexus of community service &amp; research. We partner across our courses &amp; have evolved in the strength &amp; reach of our collaboration through ongoing work as trust is built.</a:t>
            </a:r>
          </a:p>
        </p:txBody>
      </p:sp>
      <p:sp>
        <p:nvSpPr>
          <p:cNvPr id="298" name="Shape 29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a:t>Collaborative efforts between Clark County Parks, US Army Corp of Engineers.  Using radiotelemetry, student researchers and their faculty mentor examine habitat use and detectability of box turtles, a “species of concern” in Ohio, in islands of urban habitat.  Students collect research while answering community driven questions regarding species presence or absence and engaging the questions about how we know what we know about populations.  Species may actually be rare or just difficult to detect or both.  Using real world questions and their generated datasets, students begin to explore detectability models and the important role they play in answering questions about the conservation of biodiversity.    Students gain practical experience communicating with multiple stakeholders while breaking down a fundamental component of biodiversity: population numbers and change.  Additional collaborative projects examine similar questions in spotted turtles, Cooper’s Hawks, and coyotes.</a:t>
            </a:r>
          </a:p>
        </p:txBody>
      </p:sp>
      <p:sp>
        <p:nvSpPr>
          <p:cNvPr id="308" name="Shape 30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8" name="Shape 3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a:t>Within freshwater ecology and some in our intro Esci course last time, we are collecting data from wetlands within the BW greenway, clark county park district, and cedar bog to ask research driven questions about how land use, invasion of honeysuckle, and restoration efforts impact aquatic  biodiversity. We then are able to give this back to the stakeholder as a comprehensive species list (and we also provide water chemistry data). Freshwater ecology is also taught as a service learning course and the students provide some service back to the community, examples include re designing the “Boo in the Bog” materials for Cedar Bog, and working with the CCPD after school program to collaborate and develop artwork and poems for the signs they are producing for the Wenwrick Wetland. </a:t>
            </a:r>
          </a:p>
        </p:txBody>
      </p:sp>
      <p:sp>
        <p:nvSpPr>
          <p:cNvPr id="319" name="Shape 31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7" name="Shape 3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Students evaluate lead risks using GIS &amp; then move on to collect &amp; analyze soil lead data for community garden groups.  Partners visit class including the Springfield Promise Neighborhood &amp; the Combined Health District.  Both of these groups have a vested interest in improving childhood health &amp; safety. </a:t>
            </a:r>
          </a:p>
        </p:txBody>
      </p:sp>
      <p:sp>
        <p:nvSpPr>
          <p:cNvPr id="328" name="Shape 32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Clr>
                <a:schemeClr val="dk1"/>
              </a:buClr>
              <a:buSzPct val="25000"/>
              <a:buFont typeface="Calibri"/>
              <a:buNone/>
            </a:pPr>
            <a:fld id="{00000000-1234-1234-1234-123412341234}"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6" name="Shape 33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4" name="Shape 34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8" name="Shape 36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369" name="Shape 3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18</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a:solidFill>
                  <a:schemeClr val="dk1"/>
                </a:solidFill>
                <a:latin typeface="Arial"/>
                <a:ea typeface="Arial"/>
                <a:cs typeface="Arial"/>
                <a:sym typeface="Arial"/>
              </a:rPr>
              <a:t>Full quote: </a:t>
            </a:r>
            <a:r>
              <a:rPr lang="en-US" sz="1200" b="0" i="0" u="none" strike="noStrike" cap="none" baseline="0">
                <a:solidFill>
                  <a:schemeClr val="dk1"/>
                </a:solidFill>
                <a:latin typeface="Calibri"/>
                <a:ea typeface="Calibri"/>
                <a:cs typeface="Calibri"/>
                <a:sym typeface="Calibri"/>
              </a:rPr>
              <a:t>My unfamiliarity with much of the pedagogical language and processes led to lengthy periods of torpor when I wasn’t making any progress in materials development. Not only didn’t I know where to go, I didn’t even know what questions to ask.”</a:t>
            </a:r>
          </a:p>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Should put full citation on here to be consistent with other slides. Or make a references slide and don’t include full citations on any.</a:t>
            </a:r>
          </a:p>
        </p:txBody>
      </p:sp>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175" name="Shape 1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baseline="0">
                <a:solidFill>
                  <a:srgbClr val="000000"/>
                </a:solidFill>
                <a:latin typeface="Arial"/>
                <a:ea typeface="Arial"/>
                <a:cs typeface="Arial"/>
                <a:sym typeface="Arial"/>
                <a:rtl val="0"/>
              </a:rPr>
              <a:t>2</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2" name="Shape 4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a:p>
          <a:p>
            <a:pPr marL="0" marR="0" lvl="0" indent="0" algn="l" rtl="0">
              <a:lnSpc>
                <a:spcPct val="100000"/>
              </a:lnSpc>
              <a:spcBef>
                <a:spcPts val="0"/>
              </a:spcBef>
              <a:spcAft>
                <a:spcPts val="0"/>
              </a:spcAft>
              <a:buClr>
                <a:schemeClr val="dk1"/>
              </a:buClr>
              <a:buFont typeface="Arial"/>
              <a:buNone/>
            </a:pPr>
            <a:endParaRPr sz="1200" b="0" i="0" u="none" strike="noStrike" cap="none" baseline="0">
              <a:solidFill>
                <a:schemeClr val="dk1"/>
              </a:solidFill>
              <a:latin typeface="Calibri"/>
              <a:ea typeface="Calibri"/>
              <a:cs typeface="Calibri"/>
              <a:sym typeface="Calibri"/>
            </a:endParaRPr>
          </a:p>
        </p:txBody>
      </p:sp>
      <p:sp>
        <p:nvSpPr>
          <p:cNvPr id="403" name="Shape 4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21</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3" name="Shape 4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a:t>In spite of barriers to implementation, there were multiple factors supporting success in our effort.  </a:t>
            </a:r>
          </a:p>
        </p:txBody>
      </p:sp>
      <p:sp>
        <p:nvSpPr>
          <p:cNvPr id="414" name="Shape 4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22</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1" name="Shape 4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a:p>
        </p:txBody>
      </p:sp>
      <p:sp>
        <p:nvSpPr>
          <p:cNvPr id="422" name="Shape 4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t>23</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9" name="Shape 42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lang="en-US" dirty="0"/>
          </a:p>
        </p:txBody>
      </p:sp>
      <p:sp>
        <p:nvSpPr>
          <p:cNvPr id="430" name="Shape 4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baseline="0">
                <a:solidFill>
                  <a:srgbClr val="000000"/>
                </a:solidFill>
                <a:latin typeface="Arial"/>
                <a:ea typeface="Arial"/>
                <a:cs typeface="Arial"/>
                <a:sym typeface="Arial"/>
                <a:rtl val="0"/>
              </a:rPr>
              <a:t>24</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7" name="Shape 4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lang="en-US" dirty="0"/>
          </a:p>
        </p:txBody>
      </p:sp>
      <p:sp>
        <p:nvSpPr>
          <p:cNvPr id="438" name="Shape 4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25</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p:txBody>
      </p:sp>
      <p:sp>
        <p:nvSpPr>
          <p:cNvPr id="457" name="Shape 4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26</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6" name="Shape 46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a:t>#s of students, #s of faculty, #s of courses (STARS)</a:t>
            </a:r>
          </a:p>
        </p:txBody>
      </p:sp>
      <p:sp>
        <p:nvSpPr>
          <p:cNvPr id="467" name="Shape 46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Pr>
              <a:t>27</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a:p>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84" name="Shape 18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a:t>The Wittenberg Environmental Science Program has evolved  parallel to our engagement with InTeGrate.  These are shared curricular threads between efforts.</a:t>
            </a:r>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a:t>Collaborative structure for InTeGrate Materials Development.  </a:t>
            </a:r>
          </a:p>
        </p:txBody>
      </p:sp>
      <p:sp>
        <p:nvSpPr>
          <p:cNvPr id="222" name="Shape 2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6</a:t>
            </a:fld>
            <a:endParaRPr lang="en-US"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a:t>Central elements of the InTeGrate Rubric are also embedded in our Inquiry &amp; Analysis VALUE rubric used to evaluate central projects in the Environmental Science Program. Both strategies produce learning gains, for example students make improvements in their design/methods &amp; analysis skills between introductory environmental science &amp; the subsequent methods course/</a:t>
            </a:r>
          </a:p>
        </p:txBody>
      </p:sp>
      <p:sp>
        <p:nvSpPr>
          <p:cNvPr id="264" name="Shape 26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a:t>Addresses the grand challenge of land use &amp; soil sustainability.   Students evaluate physiographic &amp; human controls on soil quality.  They consider how long soil will last under current erosion rates &amp; in light of expected changes from climate change.  The module culminates with the creation of a fact sheet for land management decisions to combat climate/erosion challenges ahead.</a:t>
            </a:r>
          </a:p>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3" name="Shape 28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a:t>Image from: Christian Cruzado, Creative Commons (Attribution 2.0) </a:t>
            </a:r>
            <a:r>
              <a:rPr lang="en-US" sz="1100" u="sng">
                <a:solidFill>
                  <a:schemeClr val="hlink"/>
                </a:solidFill>
                <a:hlinkClick r:id="rId3"/>
              </a:rPr>
              <a:t>https://flic.kr/p/wruTxZ</a:t>
            </a:r>
          </a:p>
          <a:p>
            <a:pPr marL="0" marR="0" lvl="0" indent="0" algn="l" rtl="0">
              <a:spcBef>
                <a:spcPts val="0"/>
              </a:spcBef>
              <a:buClr>
                <a:schemeClr val="dk1"/>
              </a:buClr>
              <a:buSzPct val="25000"/>
              <a:buFont typeface="Arial"/>
              <a:buNone/>
            </a:pPr>
            <a:r>
              <a:rPr lang="en-US"/>
              <a:t>Slide by Ruth Hoff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115486"/>
              </a:buClr>
              <a:buFont typeface="Calibri"/>
              <a:buNone/>
              <a:defRPr sz="4400" b="0" i="0" u="none" strike="noStrike" cap="none" baseline="0">
                <a:solidFill>
                  <a:srgbClr val="115486"/>
                </a:solidFill>
                <a:latin typeface="Calibri"/>
                <a:ea typeface="Calibri"/>
                <a:cs typeface="Calibri"/>
                <a:sym typeface="Calibri"/>
                <a:rtl val="0"/>
              </a:defRPr>
            </a:lvl1pPr>
            <a:lvl2pPr marL="0" marR="0" indent="0" algn="ctr" rtl="0">
              <a:spcBef>
                <a:spcPts val="0"/>
              </a:spcBef>
              <a:spcAft>
                <a:spcPts val="0"/>
              </a:spcAft>
              <a:defRPr sz="4400" b="0" i="0" u="none" strike="noStrike" cap="none" baseline="0">
                <a:solidFill>
                  <a:srgbClr val="115486"/>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rgbClr val="115486"/>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rgbClr val="115486"/>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rgbClr val="115486"/>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15" name="Shape 15"/>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640"/>
              </a:spcBef>
              <a:spcAft>
                <a:spcPts val="0"/>
              </a:spcAft>
              <a:buClr>
                <a:srgbClr val="888888"/>
              </a:buClr>
              <a:buFont typeface="Arial"/>
              <a:buNone/>
              <a:defRPr sz="3200" b="0" i="0" u="none" strike="noStrike" cap="none" baseline="0">
                <a:solidFill>
                  <a:srgbClr val="888888"/>
                </a:solidFill>
                <a:latin typeface="Calibri"/>
                <a:ea typeface="Calibri"/>
                <a:cs typeface="Calibri"/>
                <a:sym typeface="Calibri"/>
                <a:rtl val="0"/>
              </a:defRPr>
            </a:lvl1pPr>
            <a:lvl2pPr marL="457200" marR="0" indent="0" algn="ctr" rtl="0">
              <a:lnSpc>
                <a:spcPct val="100000"/>
              </a:lnSpc>
              <a:spcBef>
                <a:spcPts val="560"/>
              </a:spcBef>
              <a:spcAft>
                <a:spcPts val="0"/>
              </a:spcAft>
              <a:buClr>
                <a:srgbClr val="888888"/>
              </a:buClr>
              <a:buFont typeface="Arial"/>
              <a:buNone/>
              <a:defRPr sz="2800" b="0" i="0" u="none" strike="noStrike" cap="none" baseline="0">
                <a:solidFill>
                  <a:srgbClr val="888888"/>
                </a:solidFill>
                <a:latin typeface="Calibri"/>
                <a:ea typeface="Calibri"/>
                <a:cs typeface="Calibri"/>
                <a:sym typeface="Calibri"/>
                <a:rtl val="0"/>
              </a:defRPr>
            </a:lvl2pPr>
            <a:lvl3pPr marL="914400" marR="0" indent="0" algn="ctr" rtl="0">
              <a:lnSpc>
                <a:spcPct val="100000"/>
              </a:lnSpc>
              <a:spcBef>
                <a:spcPts val="480"/>
              </a:spcBef>
              <a:spcAft>
                <a:spcPts val="0"/>
              </a:spcAft>
              <a:buClr>
                <a:srgbClr val="888888"/>
              </a:buClr>
              <a:buFont typeface="Arial"/>
              <a:buNone/>
              <a:defRPr sz="2400" b="0" i="0" u="none" strike="noStrike" cap="none" baseline="0">
                <a:solidFill>
                  <a:srgbClr val="888888"/>
                </a:solidFill>
                <a:latin typeface="Calibri"/>
                <a:ea typeface="Calibri"/>
                <a:cs typeface="Calibri"/>
                <a:sym typeface="Calibri"/>
                <a:rtl val="0"/>
              </a:defRPr>
            </a:lvl3pPr>
            <a:lvl4pPr marL="1371600" marR="0" indent="0" algn="ctr" rtl="0">
              <a:lnSpc>
                <a:spcPct val="100000"/>
              </a:lnSpc>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rtl val="0"/>
              </a:defRPr>
            </a:lvl4pPr>
            <a:lvl5pPr marL="1828800" marR="0" indent="0" algn="ctr" rtl="0">
              <a:lnSpc>
                <a:spcPct val="100000"/>
              </a:lnSpc>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rtl val="0"/>
              </a:defRPr>
            </a:lvl5pPr>
            <a:lvl6pPr marL="2286000" marR="0" indent="0" algn="ctr" rtl="0">
              <a:lnSpc>
                <a:spcPct val="100000"/>
              </a:lnSpc>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rtl val="0"/>
              </a:defRPr>
            </a:lvl6pPr>
            <a:lvl7pPr marL="2743200" marR="0" indent="0" algn="ctr" rtl="0">
              <a:lnSpc>
                <a:spcPct val="100000"/>
              </a:lnSpc>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rtl val="0"/>
              </a:defRPr>
            </a:lvl7pPr>
            <a:lvl8pPr marL="3200400" marR="0" indent="0" algn="ctr" rtl="0">
              <a:lnSpc>
                <a:spcPct val="100000"/>
              </a:lnSpc>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rtl val="0"/>
              </a:defRPr>
            </a:lvl8pPr>
            <a:lvl9pPr marL="3657600" marR="0" indent="0" algn="ctr" rtl="0">
              <a:lnSpc>
                <a:spcPct val="100000"/>
              </a:lnSpc>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rtl val="0"/>
              </a:defRPr>
            </a:lvl9pPr>
          </a:lstStyle>
          <a:p>
            <a:endParaRPr/>
          </a:p>
        </p:txBody>
      </p:sp>
      <p:pic>
        <p:nvPicPr>
          <p:cNvPr id="16" name="Shape 16"/>
          <p:cNvPicPr preferRelativeResize="0"/>
          <p:nvPr/>
        </p:nvPicPr>
        <p:blipFill rotWithShape="1">
          <a:blip r:embed="rId2">
            <a:alphaModFix/>
          </a:blip>
          <a:srcRect/>
          <a:stretch/>
        </p:blipFill>
        <p:spPr>
          <a:xfrm>
            <a:off x="198242" y="6139342"/>
            <a:ext cx="723669" cy="723669"/>
          </a:xfrm>
          <a:prstGeom prst="rect">
            <a:avLst/>
          </a:prstGeom>
          <a:noFill/>
          <a:ln>
            <a:noFill/>
          </a:ln>
        </p:spPr>
      </p:pic>
      <p:sp>
        <p:nvSpPr>
          <p:cNvPr id="17" name="Shape 17"/>
          <p:cNvSpPr/>
          <p:nvPr/>
        </p:nvSpPr>
        <p:spPr>
          <a:xfrm>
            <a:off x="981811" y="6294867"/>
            <a:ext cx="7625641"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baseline="0">
                <a:solidFill>
                  <a:srgbClr val="000000"/>
                </a:solidFill>
                <a:latin typeface="Arial"/>
                <a:ea typeface="Arial"/>
                <a:cs typeface="Arial"/>
                <a:sym typeface="Arial"/>
                <a:rtl val="0"/>
              </a:rPr>
              <a:t>This work is supported by a National Science Foundation (NSF) collaboration between the </a:t>
            </a:r>
          </a:p>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baseline="0">
                <a:solidFill>
                  <a:srgbClr val="000000"/>
                </a:solidFill>
                <a:latin typeface="Arial"/>
                <a:ea typeface="Arial"/>
                <a:cs typeface="Arial"/>
                <a:sym typeface="Arial"/>
                <a:rtl val="0"/>
              </a:rPr>
              <a:t>Directorates for Education and Human Resources (EHR) and Geosciences (GEO) under grant DUE - 1125331</a:t>
            </a:r>
          </a:p>
        </p:txBody>
      </p:sp>
      <p:pic>
        <p:nvPicPr>
          <p:cNvPr id="18" name="Shape 18"/>
          <p:cNvPicPr preferRelativeResize="0"/>
          <p:nvPr/>
        </p:nvPicPr>
        <p:blipFill rotWithShape="1">
          <a:blip r:embed="rId3">
            <a:alphaModFix/>
          </a:blip>
          <a:srcRect/>
          <a:stretch/>
        </p:blipFill>
        <p:spPr>
          <a:xfrm>
            <a:off x="0" y="-1018"/>
            <a:ext cx="9144000" cy="159613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904525"/>
            <a:ext cx="8229600" cy="673099"/>
          </a:xfrm>
          <a:prstGeom prst="rect">
            <a:avLst/>
          </a:prstGeom>
          <a:noFill/>
          <a:ln>
            <a:noFill/>
          </a:ln>
        </p:spPr>
        <p:txBody>
          <a:bodyPr lIns="91425" tIns="91425" rIns="91425" bIns="91425" anchor="ctr" anchorCtr="0"/>
          <a:lstStyle>
            <a:lvl1pPr algn="ctr" rtl="0">
              <a:spcBef>
                <a:spcPts val="0"/>
              </a:spcBef>
              <a:spcAft>
                <a:spcPts val="0"/>
              </a:spcAft>
              <a:defRPr sz="4400">
                <a:solidFill>
                  <a:srgbClr val="115486"/>
                </a:solidFill>
                <a:latin typeface="Calibri"/>
                <a:ea typeface="Calibri"/>
                <a:cs typeface="Calibri"/>
                <a:sym typeface="Calibri"/>
              </a:defRPr>
            </a:lvl1pPr>
            <a:lvl2pPr algn="ctr" rtl="0">
              <a:spcBef>
                <a:spcPts val="0"/>
              </a:spcBef>
              <a:spcAft>
                <a:spcPts val="0"/>
              </a:spcAft>
              <a:defRPr sz="4400">
                <a:solidFill>
                  <a:srgbClr val="115486"/>
                </a:solidFill>
                <a:latin typeface="Calibri"/>
                <a:ea typeface="Calibri"/>
                <a:cs typeface="Calibri"/>
                <a:sym typeface="Calibri"/>
              </a:defRPr>
            </a:lvl2pPr>
            <a:lvl3pPr algn="ctr" rtl="0">
              <a:spcBef>
                <a:spcPts val="0"/>
              </a:spcBef>
              <a:spcAft>
                <a:spcPts val="0"/>
              </a:spcAft>
              <a:defRPr sz="4400">
                <a:solidFill>
                  <a:srgbClr val="115486"/>
                </a:solidFill>
                <a:latin typeface="Calibri"/>
                <a:ea typeface="Calibri"/>
                <a:cs typeface="Calibri"/>
                <a:sym typeface="Calibri"/>
              </a:defRPr>
            </a:lvl3pPr>
            <a:lvl4pPr algn="ctr" rtl="0">
              <a:spcBef>
                <a:spcPts val="0"/>
              </a:spcBef>
              <a:spcAft>
                <a:spcPts val="0"/>
              </a:spcAft>
              <a:defRPr sz="4400">
                <a:solidFill>
                  <a:srgbClr val="115486"/>
                </a:solidFill>
                <a:latin typeface="Calibri"/>
                <a:ea typeface="Calibri"/>
                <a:cs typeface="Calibri"/>
                <a:sym typeface="Calibri"/>
              </a:defRPr>
            </a:lvl4pPr>
            <a:lvl5pPr algn="ctr" rtl="0">
              <a:spcBef>
                <a:spcPts val="0"/>
              </a:spcBef>
              <a:spcAft>
                <a:spcPts val="0"/>
              </a:spcAft>
              <a:defRPr sz="4400">
                <a:solidFill>
                  <a:srgbClr val="115486"/>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1"/>
          </p:nvPr>
        </p:nvSpPr>
        <p:spPr>
          <a:xfrm rot="5400000">
            <a:off x="2363687" y="47270"/>
            <a:ext cx="4416624" cy="8229600"/>
          </a:xfrm>
          <a:prstGeom prst="rect">
            <a:avLst/>
          </a:prstGeom>
          <a:noFill/>
          <a:ln>
            <a:noFill/>
          </a:ln>
        </p:spPr>
        <p:txBody>
          <a:bodyPr lIns="91425" tIns="91425" rIns="91425" bIns="91425" anchor="t" anchorCtr="0"/>
          <a:lstStyle>
            <a:lvl1pPr marL="342900" indent="635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698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254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254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254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254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254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254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74" name="Shape 74"/>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75" name="Shape 75"/>
          <p:cNvSpPr txBox="1">
            <a:spLocks noGrp="1"/>
          </p:cNvSpPr>
          <p:nvPr>
            <p:ph type="sldNum" idx="12"/>
          </p:nvPr>
        </p:nvSpPr>
        <p:spPr>
          <a:xfrm>
            <a:off x="6553200" y="6356350"/>
            <a:ext cx="2133598"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baseline="0">
                <a:solidFill>
                  <a:srgbClr val="000000"/>
                </a:solidFill>
                <a:latin typeface="Arial"/>
                <a:ea typeface="Arial"/>
                <a:cs typeface="Arial"/>
                <a:sym typeface="Arial"/>
                <a:rtl val="0"/>
              </a:rPr>
              <a:t>‹#›</a:t>
            </a:fld>
            <a:endParaRPr lang="en-US" sz="18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sz="4400">
                <a:solidFill>
                  <a:srgbClr val="115486"/>
                </a:solidFill>
                <a:latin typeface="Calibri"/>
                <a:ea typeface="Calibri"/>
                <a:cs typeface="Calibri"/>
                <a:sym typeface="Calibri"/>
              </a:defRPr>
            </a:lvl1pPr>
            <a:lvl2pPr algn="ctr" rtl="0">
              <a:spcBef>
                <a:spcPts val="0"/>
              </a:spcBef>
              <a:spcAft>
                <a:spcPts val="0"/>
              </a:spcAft>
              <a:defRPr sz="4400">
                <a:solidFill>
                  <a:srgbClr val="115486"/>
                </a:solidFill>
                <a:latin typeface="Calibri"/>
                <a:ea typeface="Calibri"/>
                <a:cs typeface="Calibri"/>
                <a:sym typeface="Calibri"/>
              </a:defRPr>
            </a:lvl2pPr>
            <a:lvl3pPr algn="ctr" rtl="0">
              <a:spcBef>
                <a:spcPts val="0"/>
              </a:spcBef>
              <a:spcAft>
                <a:spcPts val="0"/>
              </a:spcAft>
              <a:defRPr sz="4400">
                <a:solidFill>
                  <a:srgbClr val="115486"/>
                </a:solidFill>
                <a:latin typeface="Calibri"/>
                <a:ea typeface="Calibri"/>
                <a:cs typeface="Calibri"/>
                <a:sym typeface="Calibri"/>
              </a:defRPr>
            </a:lvl3pPr>
            <a:lvl4pPr algn="ctr" rtl="0">
              <a:spcBef>
                <a:spcPts val="0"/>
              </a:spcBef>
              <a:spcAft>
                <a:spcPts val="0"/>
              </a:spcAft>
              <a:defRPr sz="4400">
                <a:solidFill>
                  <a:srgbClr val="115486"/>
                </a:solidFill>
                <a:latin typeface="Calibri"/>
                <a:ea typeface="Calibri"/>
                <a:cs typeface="Calibri"/>
                <a:sym typeface="Calibri"/>
              </a:defRPr>
            </a:lvl4pPr>
            <a:lvl5pPr algn="ctr" rtl="0">
              <a:spcBef>
                <a:spcPts val="0"/>
              </a:spcBef>
              <a:spcAft>
                <a:spcPts val="0"/>
              </a:spcAft>
              <a:defRPr sz="4400">
                <a:solidFill>
                  <a:srgbClr val="115486"/>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indent="635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698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254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254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254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254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254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254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80" name="Shape 80"/>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81" name="Shape 81"/>
          <p:cNvSpPr txBox="1">
            <a:spLocks noGrp="1"/>
          </p:cNvSpPr>
          <p:nvPr>
            <p:ph type="sldNum" idx="12"/>
          </p:nvPr>
        </p:nvSpPr>
        <p:spPr>
          <a:xfrm>
            <a:off x="6553200" y="6356350"/>
            <a:ext cx="2133598"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baseline="0">
                <a:solidFill>
                  <a:srgbClr val="000000"/>
                </a:solidFill>
                <a:latin typeface="Arial"/>
                <a:ea typeface="Arial"/>
                <a:cs typeface="Arial"/>
                <a:sym typeface="Arial"/>
                <a:rtl val="0"/>
              </a:rPr>
              <a:t>‹#›</a:t>
            </a:fld>
            <a:endParaRPr lang="en-US" sz="18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4" name="Shape 84"/>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236800" y="-10497"/>
            <a:ext cx="8736652" cy="892183"/>
          </a:xfrm>
          <a:prstGeom prst="rect">
            <a:avLst/>
          </a:prstGeom>
          <a:noFill/>
          <a:ln>
            <a:noFill/>
          </a:ln>
        </p:spPr>
        <p:txBody>
          <a:bodyPr lIns="91425" tIns="91425" rIns="91425" bIns="91425" anchor="ctr" anchorCtr="0"/>
          <a:lstStyle>
            <a:lvl1pPr algn="l" rtl="0">
              <a:spcBef>
                <a:spcPts val="0"/>
              </a:spcBef>
              <a:buClr>
                <a:schemeClr val="accent6"/>
              </a:buClr>
              <a:buFont typeface="Arial"/>
              <a:buNone/>
              <a:defRPr sz="4000" baseline="0">
                <a:solidFill>
                  <a:schemeClr val="accent6"/>
                </a:solidFill>
                <a:latin typeface="Arial"/>
                <a:ea typeface="Arial"/>
                <a:cs typeface="Arial"/>
                <a:sym typeface="Aria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8" name="Shape 98"/>
          <p:cNvSpPr txBox="1">
            <a:spLocks noGrp="1"/>
          </p:cNvSpPr>
          <p:nvPr>
            <p:ph type="body" idx="1"/>
          </p:nvPr>
        </p:nvSpPr>
        <p:spPr>
          <a:xfrm>
            <a:off x="457200" y="1600200"/>
            <a:ext cx="8229600" cy="4876798"/>
          </a:xfrm>
          <a:prstGeom prst="rect">
            <a:avLst/>
          </a:prstGeom>
          <a:noFill/>
          <a:ln>
            <a:noFill/>
          </a:ln>
        </p:spPr>
        <p:txBody>
          <a:bodyPr lIns="91425" tIns="91425" rIns="91425" bIns="91425" anchor="t" anchorCtr="0"/>
          <a:lstStyle>
            <a:lvl1pPr marL="182880" indent="96520" algn="l" rtl="0">
              <a:spcBef>
                <a:spcPts val="480"/>
              </a:spcBef>
              <a:buClr>
                <a:schemeClr val="accent1"/>
              </a:buClr>
              <a:buFont typeface="Arial"/>
              <a:buChar char="•"/>
              <a:defRPr sz="2400">
                <a:solidFill>
                  <a:schemeClr val="dk1"/>
                </a:solidFill>
                <a:latin typeface="Arial"/>
                <a:ea typeface="Arial"/>
                <a:cs typeface="Arial"/>
                <a:sym typeface="Arial"/>
              </a:defRPr>
            </a:lvl1pPr>
            <a:lvl2pPr marL="457200" indent="38100" algn="l" rtl="0">
              <a:spcBef>
                <a:spcPts val="400"/>
              </a:spcBef>
              <a:buClr>
                <a:schemeClr val="accent1"/>
              </a:buClr>
              <a:buFont typeface="Arial"/>
              <a:buChar char="•"/>
              <a:defRPr sz="2000">
                <a:solidFill>
                  <a:schemeClr val="dk1"/>
                </a:solidFill>
                <a:latin typeface="Arial"/>
                <a:ea typeface="Arial"/>
                <a:cs typeface="Arial"/>
                <a:sym typeface="Arial"/>
              </a:defRPr>
            </a:lvl2pPr>
            <a:lvl3pPr marL="731520" indent="30480" algn="l" rtl="0">
              <a:spcBef>
                <a:spcPts val="360"/>
              </a:spcBef>
              <a:buClr>
                <a:schemeClr val="accent1"/>
              </a:buClr>
              <a:buFont typeface="Arial"/>
              <a:buChar char="•"/>
              <a:defRPr sz="1800">
                <a:solidFill>
                  <a:schemeClr val="dk1"/>
                </a:solidFill>
                <a:latin typeface="Arial"/>
                <a:ea typeface="Arial"/>
                <a:cs typeface="Arial"/>
                <a:sym typeface="Arial"/>
              </a:defRPr>
            </a:lvl3pPr>
            <a:lvl4pPr marL="1005839" indent="10161" algn="l" rtl="0">
              <a:spcBef>
                <a:spcPts val="320"/>
              </a:spcBef>
              <a:buClr>
                <a:schemeClr val="accent1"/>
              </a:buClr>
              <a:buFont typeface="Arial"/>
              <a:buChar char="•"/>
              <a:defRPr sz="1600">
                <a:solidFill>
                  <a:schemeClr val="dk1"/>
                </a:solidFill>
                <a:latin typeface="Arial"/>
                <a:ea typeface="Arial"/>
                <a:cs typeface="Arial"/>
                <a:sym typeface="Arial"/>
              </a:defRPr>
            </a:lvl4pPr>
            <a:lvl5pPr marL="1188720" indent="30480" algn="l" rtl="0">
              <a:spcBef>
                <a:spcPts val="280"/>
              </a:spcBef>
              <a:buClr>
                <a:schemeClr val="accent1"/>
              </a:buClr>
              <a:buFont typeface="Arial"/>
              <a:buChar char="•"/>
              <a:defRPr sz="1400" baseline="0">
                <a:solidFill>
                  <a:schemeClr val="dk1"/>
                </a:solidFill>
                <a:latin typeface="Arial"/>
                <a:ea typeface="Arial"/>
                <a:cs typeface="Arial"/>
                <a:sym typeface="Arial"/>
              </a:defRPr>
            </a:lvl5pPr>
            <a:lvl6pPr marL="1371600" indent="-31750" algn="l" rtl="0">
              <a:spcBef>
                <a:spcPts val="260"/>
              </a:spcBef>
              <a:buClr>
                <a:schemeClr val="accent1"/>
              </a:buClr>
              <a:buFont typeface="Arial"/>
              <a:buChar char="•"/>
              <a:defRPr sz="1300">
                <a:solidFill>
                  <a:schemeClr val="dk1"/>
                </a:solidFill>
                <a:latin typeface="Arial"/>
                <a:ea typeface="Arial"/>
                <a:cs typeface="Arial"/>
                <a:sym typeface="Arial"/>
              </a:defRPr>
            </a:lvl6pPr>
            <a:lvl7pPr marL="1554480" indent="-24130" algn="l" rtl="0">
              <a:spcBef>
                <a:spcPts val="260"/>
              </a:spcBef>
              <a:buClr>
                <a:schemeClr val="accent1"/>
              </a:buClr>
              <a:buFont typeface="Arial"/>
              <a:buChar char="•"/>
              <a:defRPr sz="1300">
                <a:solidFill>
                  <a:schemeClr val="dk1"/>
                </a:solidFill>
                <a:latin typeface="Arial"/>
                <a:ea typeface="Arial"/>
                <a:cs typeface="Arial"/>
                <a:sym typeface="Arial"/>
              </a:defRPr>
            </a:lvl7pPr>
            <a:lvl8pPr marL="1737360" indent="-29210" algn="l" rtl="0">
              <a:spcBef>
                <a:spcPts val="260"/>
              </a:spcBef>
              <a:buClr>
                <a:schemeClr val="accent1"/>
              </a:buClr>
              <a:buFont typeface="Arial"/>
              <a:buChar char="•"/>
              <a:defRPr sz="1300">
                <a:solidFill>
                  <a:schemeClr val="dk1"/>
                </a:solidFill>
                <a:latin typeface="Arial"/>
                <a:ea typeface="Arial"/>
                <a:cs typeface="Arial"/>
                <a:sym typeface="Arial"/>
              </a:defRPr>
            </a:lvl8pPr>
            <a:lvl9pPr marL="1920240" indent="-34289" algn="l" rtl="0">
              <a:spcBef>
                <a:spcPts val="260"/>
              </a:spcBef>
              <a:buClr>
                <a:schemeClr val="accent1"/>
              </a:buClr>
              <a:buFont typeface="Arial"/>
              <a:buChar char="•"/>
              <a:defRPr sz="1300">
                <a:solidFill>
                  <a:schemeClr val="dk1"/>
                </a:solidFill>
                <a:latin typeface="Arial"/>
                <a:ea typeface="Arial"/>
                <a:cs typeface="Arial"/>
                <a:sym typeface="Arial"/>
              </a:defRPr>
            </a:lvl9pPr>
          </a:lstStyle>
          <a:p>
            <a:endParaRPr/>
          </a:p>
        </p:txBody>
      </p:sp>
      <p:sp>
        <p:nvSpPr>
          <p:cNvPr id="99" name="Shape 99"/>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00" name="Shape 100"/>
          <p:cNvSpPr txBox="1">
            <a:spLocks noGrp="1"/>
          </p:cNvSpPr>
          <p:nvPr>
            <p:ph type="ftr" idx="11"/>
          </p:nvPr>
        </p:nvSpPr>
        <p:spPr>
          <a:xfrm>
            <a:off x="3429000" y="18288"/>
            <a:ext cx="41148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01" name="Shape 101"/>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236800" y="-10497"/>
            <a:ext cx="8736652" cy="892183"/>
          </a:xfrm>
          <a:prstGeom prst="rect">
            <a:avLst/>
          </a:prstGeom>
          <a:noFill/>
          <a:ln>
            <a:noFill/>
          </a:ln>
        </p:spPr>
        <p:txBody>
          <a:bodyPr lIns="91425" tIns="91425" rIns="91425" bIns="91425" anchor="ctr" anchorCtr="0"/>
          <a:lstStyle>
            <a:lvl1pPr algn="l" rtl="0">
              <a:spcBef>
                <a:spcPts val="0"/>
              </a:spcBef>
              <a:buClr>
                <a:schemeClr val="accent6"/>
              </a:buClr>
              <a:buFont typeface="Arial"/>
              <a:buNone/>
              <a:defRPr sz="4000" baseline="0">
                <a:solidFill>
                  <a:schemeClr val="accent6"/>
                </a:solidFill>
                <a:latin typeface="Arial"/>
                <a:ea typeface="Arial"/>
                <a:cs typeface="Arial"/>
                <a:sym typeface="Aria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4" name="Shape 104"/>
          <p:cNvSpPr txBox="1">
            <a:spLocks noGrp="1"/>
          </p:cNvSpPr>
          <p:nvPr>
            <p:ph type="body" idx="1"/>
          </p:nvPr>
        </p:nvSpPr>
        <p:spPr>
          <a:xfrm>
            <a:off x="457200" y="1673350"/>
            <a:ext cx="4038598" cy="4718302"/>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05" name="Shape 105"/>
          <p:cNvSpPr txBox="1">
            <a:spLocks noGrp="1"/>
          </p:cNvSpPr>
          <p:nvPr>
            <p:ph type="body" idx="2"/>
          </p:nvPr>
        </p:nvSpPr>
        <p:spPr>
          <a:xfrm>
            <a:off x="4648200" y="1673350"/>
            <a:ext cx="4038598" cy="4718302"/>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06" name="Shape 106"/>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07" name="Shape 107"/>
          <p:cNvSpPr txBox="1">
            <a:spLocks noGrp="1"/>
          </p:cNvSpPr>
          <p:nvPr>
            <p:ph type="ftr" idx="11"/>
          </p:nvPr>
        </p:nvSpPr>
        <p:spPr>
          <a:xfrm>
            <a:off x="3429000" y="18288"/>
            <a:ext cx="41148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08" name="Shape 108"/>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9"/>
        <p:cNvGrpSpPr/>
        <p:nvPr/>
      </p:nvGrpSpPr>
      <p:grpSpPr>
        <a:xfrm>
          <a:off x="0" y="0"/>
          <a:ext cx="0" cy="0"/>
          <a:chOff x="0" y="0"/>
          <a:chExt cx="0" cy="0"/>
        </a:xfrm>
      </p:grpSpPr>
      <p:sp>
        <p:nvSpPr>
          <p:cNvPr id="110" name="Shape 110"/>
          <p:cNvSpPr txBox="1">
            <a:spLocks noGrp="1"/>
          </p:cNvSpPr>
          <p:nvPr>
            <p:ph type="ctrTitle"/>
          </p:nvPr>
        </p:nvSpPr>
        <p:spPr>
          <a:xfrm>
            <a:off x="685800" y="1371600"/>
            <a:ext cx="7848599" cy="1927224"/>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accent6"/>
              </a:buClr>
              <a:buFont typeface="Arial"/>
              <a:buNone/>
              <a:defRPr sz="5400" b="0" i="0" u="none" strike="noStrike" cap="none" baseline="0">
                <a:solidFill>
                  <a:schemeClr val="accent6"/>
                </a:solidFill>
                <a:latin typeface="Arial"/>
                <a:ea typeface="Arial"/>
                <a:cs typeface="Arial"/>
                <a:sym typeface="Arial"/>
                <a:rtl val="0"/>
              </a:defRPr>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111" name="Shape 111"/>
          <p:cNvSpPr txBox="1">
            <a:spLocks noGrp="1"/>
          </p:cNvSpPr>
          <p:nvPr>
            <p:ph type="subTitle" idx="1"/>
          </p:nvPr>
        </p:nvSpPr>
        <p:spPr>
          <a:xfrm>
            <a:off x="685800" y="3505200"/>
            <a:ext cx="6400799" cy="1752600"/>
          </a:xfrm>
          <a:prstGeom prst="rect">
            <a:avLst/>
          </a:prstGeom>
          <a:noFill/>
          <a:ln>
            <a:noFill/>
          </a:ln>
        </p:spPr>
        <p:txBody>
          <a:bodyPr lIns="91425" tIns="91425" rIns="91425" bIns="91425" anchor="t" anchorCtr="0"/>
          <a:lstStyle>
            <a:lvl1pPr marL="0" marR="0" indent="0" algn="l" rtl="0">
              <a:lnSpc>
                <a:spcPct val="100000"/>
              </a:lnSpc>
              <a:spcBef>
                <a:spcPts val="480"/>
              </a:spcBef>
              <a:spcAft>
                <a:spcPts val="0"/>
              </a:spcAft>
              <a:buClr>
                <a:schemeClr val="accent1"/>
              </a:buClr>
              <a:buFont typeface="Arial"/>
              <a:buNone/>
              <a:defRPr sz="2400" b="0" i="0" u="none" strike="noStrike" cap="none" baseline="0">
                <a:solidFill>
                  <a:srgbClr val="55556F"/>
                </a:solidFill>
                <a:latin typeface="Arial"/>
                <a:ea typeface="Arial"/>
                <a:cs typeface="Arial"/>
                <a:sym typeface="Arial"/>
                <a:rtl val="0"/>
              </a:defRPr>
            </a:lvl1pPr>
            <a:lvl2pPr marL="457200" marR="0" indent="0" algn="ctr" rtl="0">
              <a:lnSpc>
                <a:spcPct val="100000"/>
              </a:lnSpc>
              <a:spcBef>
                <a:spcPts val="400"/>
              </a:spcBef>
              <a:spcAft>
                <a:spcPts val="0"/>
              </a:spcAft>
              <a:buClr>
                <a:schemeClr val="accent1"/>
              </a:buClr>
              <a:buFont typeface="Arial"/>
              <a:buNone/>
              <a:defRPr sz="2000" b="0" i="0" u="none" strike="noStrike" cap="none" baseline="0">
                <a:solidFill>
                  <a:srgbClr val="8B8B8D"/>
                </a:solidFill>
                <a:latin typeface="Arial"/>
                <a:ea typeface="Arial"/>
                <a:cs typeface="Arial"/>
                <a:sym typeface="Arial"/>
                <a:rtl val="0"/>
              </a:defRPr>
            </a:lvl2pPr>
            <a:lvl3pPr marL="914400" marR="0" indent="0" algn="ctr" rtl="0">
              <a:lnSpc>
                <a:spcPct val="100000"/>
              </a:lnSpc>
              <a:spcBef>
                <a:spcPts val="360"/>
              </a:spcBef>
              <a:spcAft>
                <a:spcPts val="0"/>
              </a:spcAft>
              <a:buClr>
                <a:schemeClr val="accent1"/>
              </a:buClr>
              <a:buFont typeface="Arial"/>
              <a:buNone/>
              <a:defRPr sz="1800" b="0" i="0" u="none" strike="noStrike" cap="none" baseline="0">
                <a:solidFill>
                  <a:srgbClr val="8B8B8D"/>
                </a:solidFill>
                <a:latin typeface="Arial"/>
                <a:ea typeface="Arial"/>
                <a:cs typeface="Arial"/>
                <a:sym typeface="Arial"/>
                <a:rtl val="0"/>
              </a:defRPr>
            </a:lvl3pPr>
            <a:lvl4pPr marL="1371600" marR="0" indent="0" algn="ctr" rtl="0">
              <a:lnSpc>
                <a:spcPct val="100000"/>
              </a:lnSpc>
              <a:spcBef>
                <a:spcPts val="320"/>
              </a:spcBef>
              <a:spcAft>
                <a:spcPts val="0"/>
              </a:spcAft>
              <a:buClr>
                <a:schemeClr val="accent1"/>
              </a:buClr>
              <a:buFont typeface="Arial"/>
              <a:buNone/>
              <a:defRPr sz="1600" b="0" i="0" u="none" strike="noStrike" cap="none" baseline="0">
                <a:solidFill>
                  <a:srgbClr val="8B8B8D"/>
                </a:solidFill>
                <a:latin typeface="Arial"/>
                <a:ea typeface="Arial"/>
                <a:cs typeface="Arial"/>
                <a:sym typeface="Arial"/>
                <a:rtl val="0"/>
              </a:defRPr>
            </a:lvl4pPr>
            <a:lvl5pPr marL="1828800" marR="0" indent="0" algn="ctr" rtl="0">
              <a:lnSpc>
                <a:spcPct val="100000"/>
              </a:lnSpc>
              <a:spcBef>
                <a:spcPts val="280"/>
              </a:spcBef>
              <a:spcAft>
                <a:spcPts val="0"/>
              </a:spcAft>
              <a:buClr>
                <a:schemeClr val="accent1"/>
              </a:buClr>
              <a:buFont typeface="Arial"/>
              <a:buNone/>
              <a:defRPr sz="1400" b="0" i="0" u="none" strike="noStrike" cap="none" baseline="0">
                <a:solidFill>
                  <a:srgbClr val="8B8B8D"/>
                </a:solidFill>
                <a:latin typeface="Arial"/>
                <a:ea typeface="Arial"/>
                <a:cs typeface="Arial"/>
                <a:sym typeface="Arial"/>
                <a:rtl val="0"/>
              </a:defRPr>
            </a:lvl5pPr>
            <a:lvl6pPr marL="2286000" marR="0" indent="0" algn="ctr" rtl="0">
              <a:lnSpc>
                <a:spcPct val="100000"/>
              </a:lnSpc>
              <a:spcBef>
                <a:spcPts val="260"/>
              </a:spcBef>
              <a:spcAft>
                <a:spcPts val="0"/>
              </a:spcAft>
              <a:buClr>
                <a:schemeClr val="accent1"/>
              </a:buClr>
              <a:buFont typeface="Arial"/>
              <a:buNone/>
              <a:defRPr sz="1300" b="0" i="0" u="none" strike="noStrike" cap="none" baseline="0">
                <a:solidFill>
                  <a:srgbClr val="8B8B8D"/>
                </a:solidFill>
                <a:latin typeface="Arial"/>
                <a:ea typeface="Arial"/>
                <a:cs typeface="Arial"/>
                <a:sym typeface="Arial"/>
                <a:rtl val="0"/>
              </a:defRPr>
            </a:lvl6pPr>
            <a:lvl7pPr marL="2743200" marR="0" indent="0" algn="ctr" rtl="0">
              <a:lnSpc>
                <a:spcPct val="100000"/>
              </a:lnSpc>
              <a:spcBef>
                <a:spcPts val="260"/>
              </a:spcBef>
              <a:spcAft>
                <a:spcPts val="0"/>
              </a:spcAft>
              <a:buClr>
                <a:schemeClr val="accent1"/>
              </a:buClr>
              <a:buFont typeface="Arial"/>
              <a:buNone/>
              <a:defRPr sz="1300" b="0" i="0" u="none" strike="noStrike" cap="none" baseline="0">
                <a:solidFill>
                  <a:srgbClr val="8B8B8D"/>
                </a:solidFill>
                <a:latin typeface="Arial"/>
                <a:ea typeface="Arial"/>
                <a:cs typeface="Arial"/>
                <a:sym typeface="Arial"/>
                <a:rtl val="0"/>
              </a:defRPr>
            </a:lvl7pPr>
            <a:lvl8pPr marL="3200400" marR="0" indent="0" algn="ctr" rtl="0">
              <a:lnSpc>
                <a:spcPct val="100000"/>
              </a:lnSpc>
              <a:spcBef>
                <a:spcPts val="260"/>
              </a:spcBef>
              <a:spcAft>
                <a:spcPts val="0"/>
              </a:spcAft>
              <a:buClr>
                <a:schemeClr val="accent1"/>
              </a:buClr>
              <a:buFont typeface="Arial"/>
              <a:buNone/>
              <a:defRPr sz="1300" b="0" i="0" u="none" strike="noStrike" cap="none" baseline="0">
                <a:solidFill>
                  <a:srgbClr val="8B8B8D"/>
                </a:solidFill>
                <a:latin typeface="Arial"/>
                <a:ea typeface="Arial"/>
                <a:cs typeface="Arial"/>
                <a:sym typeface="Arial"/>
                <a:rtl val="0"/>
              </a:defRPr>
            </a:lvl8pPr>
            <a:lvl9pPr marL="3657600" marR="0" indent="0" algn="ctr" rtl="0">
              <a:lnSpc>
                <a:spcPct val="100000"/>
              </a:lnSpc>
              <a:spcBef>
                <a:spcPts val="260"/>
              </a:spcBef>
              <a:spcAft>
                <a:spcPts val="0"/>
              </a:spcAft>
              <a:buClr>
                <a:schemeClr val="accent1"/>
              </a:buClr>
              <a:buFont typeface="Arial"/>
              <a:buNone/>
              <a:defRPr sz="1300" b="0" i="0" u="none" strike="noStrike" cap="none" baseline="0">
                <a:solidFill>
                  <a:srgbClr val="8B8B8D"/>
                </a:solidFill>
                <a:latin typeface="Arial"/>
                <a:ea typeface="Arial"/>
                <a:cs typeface="Arial"/>
                <a:sym typeface="Arial"/>
                <a:rtl val="0"/>
              </a:defRPr>
            </a:lvl9pPr>
          </a:lstStyle>
          <a:p>
            <a:endParaRPr/>
          </a:p>
        </p:txBody>
      </p:sp>
      <p:sp>
        <p:nvSpPr>
          <p:cNvPr id="112" name="Shape 112"/>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13" name="Shape 113"/>
          <p:cNvSpPr txBox="1">
            <a:spLocks noGrp="1"/>
          </p:cNvSpPr>
          <p:nvPr>
            <p:ph type="ftr" idx="11"/>
          </p:nvPr>
        </p:nvSpPr>
        <p:spPr>
          <a:xfrm>
            <a:off x="3429000" y="18288"/>
            <a:ext cx="41148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14" name="Shape 114"/>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a:t>
            </a:fld>
            <a:endParaRPr lang="en-US" sz="1400" b="0" i="0" u="none" strike="noStrike" cap="none" baseline="0">
              <a:solidFill>
                <a:srgbClr val="000000"/>
              </a:solidFill>
              <a:latin typeface="Arial"/>
              <a:ea typeface="Arial"/>
              <a:cs typeface="Arial"/>
              <a:sym typeface="Arial"/>
              <a:rtl val="0"/>
            </a:endParaRPr>
          </a:p>
        </p:txBody>
      </p:sp>
      <p:cxnSp>
        <p:nvCxnSpPr>
          <p:cNvPr id="115" name="Shape 115"/>
          <p:cNvCxnSpPr/>
          <p:nvPr/>
        </p:nvCxnSpPr>
        <p:spPr>
          <a:xfrm>
            <a:off x="685800" y="3398519"/>
            <a:ext cx="7848599" cy="1587"/>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2"/>
        </a:solidFill>
        <a:effectLst/>
      </p:bgPr>
    </p:bg>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722312" y="2362200"/>
            <a:ext cx="7772400" cy="2200275"/>
          </a:xfrm>
          <a:prstGeom prst="rect">
            <a:avLst/>
          </a:prstGeom>
          <a:noFill/>
          <a:ln>
            <a:noFill/>
          </a:ln>
        </p:spPr>
        <p:txBody>
          <a:bodyPr lIns="91425" tIns="91425" rIns="91425" bIns="91425" anchor="b" anchorCtr="0"/>
          <a:lstStyle>
            <a:lvl1pPr algn="l" rtl="0">
              <a:spcBef>
                <a:spcPts val="0"/>
              </a:spcBef>
              <a:defRPr sz="4800" b="0" cap="none"/>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8" name="Shape 118"/>
          <p:cNvSpPr txBox="1">
            <a:spLocks noGrp="1"/>
          </p:cNvSpPr>
          <p:nvPr>
            <p:ph type="body" idx="1"/>
          </p:nvPr>
        </p:nvSpPr>
        <p:spPr>
          <a:xfrm>
            <a:off x="722312" y="4626864"/>
            <a:ext cx="7772400" cy="1500187"/>
          </a:xfrm>
          <a:prstGeom prst="rect">
            <a:avLst/>
          </a:prstGeom>
          <a:noFill/>
          <a:ln>
            <a:noFill/>
          </a:ln>
        </p:spPr>
        <p:txBody>
          <a:bodyPr lIns="91425" tIns="91425" rIns="91425" bIns="91425" anchor="t" anchorCtr="0"/>
          <a:lstStyle>
            <a:lvl1pPr marL="0" indent="0" rtl="0">
              <a:spcBef>
                <a:spcPts val="0"/>
              </a:spcBef>
              <a:buClr>
                <a:schemeClr val="lt2"/>
              </a:buClr>
              <a:buFont typeface="Arial"/>
              <a:buNone/>
              <a:defRPr sz="2400">
                <a:solidFill>
                  <a:schemeClr val="lt2"/>
                </a:solidFill>
              </a:defRPr>
            </a:lvl1pPr>
            <a:lvl2pPr marL="457200" indent="0" rtl="0">
              <a:spcBef>
                <a:spcPts val="0"/>
              </a:spcBef>
              <a:buClr>
                <a:schemeClr val="lt1"/>
              </a:buClr>
              <a:buFont typeface="Arial"/>
              <a:buNone/>
              <a:defRPr sz="1800">
                <a:solidFill>
                  <a:schemeClr val="lt1"/>
                </a:solidFill>
              </a:defRPr>
            </a:lvl2pPr>
            <a:lvl3pPr marL="914400" indent="0" rtl="0">
              <a:spcBef>
                <a:spcPts val="0"/>
              </a:spcBef>
              <a:buClr>
                <a:schemeClr val="lt1"/>
              </a:buClr>
              <a:buFont typeface="Arial"/>
              <a:buNone/>
              <a:defRPr sz="1600">
                <a:solidFill>
                  <a:schemeClr val="lt1"/>
                </a:solidFill>
              </a:defRPr>
            </a:lvl3pPr>
            <a:lvl4pPr marL="1371600" indent="0" rtl="0">
              <a:spcBef>
                <a:spcPts val="0"/>
              </a:spcBef>
              <a:buClr>
                <a:schemeClr val="lt1"/>
              </a:buClr>
              <a:buFont typeface="Arial"/>
              <a:buNone/>
              <a:defRPr sz="1400">
                <a:solidFill>
                  <a:schemeClr val="lt1"/>
                </a:solidFill>
              </a:defRPr>
            </a:lvl4pPr>
            <a:lvl5pPr marL="1828800" indent="0" rtl="0">
              <a:spcBef>
                <a:spcPts val="0"/>
              </a:spcBef>
              <a:buClr>
                <a:schemeClr val="lt1"/>
              </a:buClr>
              <a:buFont typeface="Arial"/>
              <a:buNone/>
              <a:defRPr sz="1400">
                <a:solidFill>
                  <a:schemeClr val="lt1"/>
                </a:solidFill>
              </a:defRPr>
            </a:lvl5pPr>
            <a:lvl6pPr marL="2286000" indent="0" rtl="0">
              <a:spcBef>
                <a:spcPts val="0"/>
              </a:spcBef>
              <a:buClr>
                <a:schemeClr val="lt1"/>
              </a:buClr>
              <a:buFont typeface="Arial"/>
              <a:buNone/>
              <a:defRPr sz="1400">
                <a:solidFill>
                  <a:schemeClr val="lt1"/>
                </a:solidFill>
              </a:defRPr>
            </a:lvl6pPr>
            <a:lvl7pPr marL="2743200" indent="0" rtl="0">
              <a:spcBef>
                <a:spcPts val="0"/>
              </a:spcBef>
              <a:buClr>
                <a:schemeClr val="lt1"/>
              </a:buClr>
              <a:buFont typeface="Arial"/>
              <a:buNone/>
              <a:defRPr sz="1400">
                <a:solidFill>
                  <a:schemeClr val="lt1"/>
                </a:solidFill>
              </a:defRPr>
            </a:lvl7pPr>
            <a:lvl8pPr marL="3200400" indent="0" rtl="0">
              <a:spcBef>
                <a:spcPts val="0"/>
              </a:spcBef>
              <a:buClr>
                <a:schemeClr val="lt1"/>
              </a:buClr>
              <a:buFont typeface="Arial"/>
              <a:buNone/>
              <a:defRPr sz="1400">
                <a:solidFill>
                  <a:schemeClr val="lt1"/>
                </a:solidFill>
              </a:defRPr>
            </a:lvl8pPr>
            <a:lvl9pPr marL="3657600" indent="0" rtl="0">
              <a:spcBef>
                <a:spcPts val="0"/>
              </a:spcBef>
              <a:buClr>
                <a:schemeClr val="lt1"/>
              </a:buClr>
              <a:buFont typeface="Arial"/>
              <a:buNone/>
              <a:defRPr sz="1400">
                <a:solidFill>
                  <a:schemeClr val="lt1"/>
                </a:solidFill>
              </a:defRPr>
            </a:lvl9pPr>
          </a:lstStyle>
          <a:p>
            <a:endParaRPr/>
          </a:p>
        </p:txBody>
      </p:sp>
      <p:sp>
        <p:nvSpPr>
          <p:cNvPr id="119" name="Shape 119"/>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20" name="Shape 120"/>
          <p:cNvSpPr txBox="1">
            <a:spLocks noGrp="1"/>
          </p:cNvSpPr>
          <p:nvPr>
            <p:ph type="ftr" idx="11"/>
          </p:nvPr>
        </p:nvSpPr>
        <p:spPr>
          <a:xfrm>
            <a:off x="3429000" y="18288"/>
            <a:ext cx="41148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21" name="Shape 121"/>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a:t>
            </a:fld>
            <a:endParaRPr lang="en-US" sz="1400" b="0" i="0" u="none" strike="noStrike" cap="none" baseline="0">
              <a:solidFill>
                <a:srgbClr val="000000"/>
              </a:solidFill>
              <a:latin typeface="Arial"/>
              <a:ea typeface="Arial"/>
              <a:cs typeface="Arial"/>
              <a:sym typeface="Arial"/>
              <a:rtl val="0"/>
            </a:endParaRPr>
          </a:p>
        </p:txBody>
      </p:sp>
      <p:cxnSp>
        <p:nvCxnSpPr>
          <p:cNvPr id="122" name="Shape 122"/>
          <p:cNvCxnSpPr/>
          <p:nvPr/>
        </p:nvCxnSpPr>
        <p:spPr>
          <a:xfrm>
            <a:off x="731520" y="4599432"/>
            <a:ext cx="7848599" cy="1587"/>
          </a:xfrm>
          <a:prstGeom prst="straightConnector1">
            <a:avLst/>
          </a:prstGeom>
          <a:noFill/>
          <a:ln w="19050" cap="flat" cmpd="sng">
            <a:solidFill>
              <a:schemeClr val="lt2"/>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236800" y="-10497"/>
            <a:ext cx="8736652" cy="892183"/>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5" name="Shape 125"/>
          <p:cNvSpPr txBox="1">
            <a:spLocks noGrp="1"/>
          </p:cNvSpPr>
          <p:nvPr>
            <p:ph type="body" idx="1"/>
          </p:nvPr>
        </p:nvSpPr>
        <p:spPr>
          <a:xfrm>
            <a:off x="457200" y="1676400"/>
            <a:ext cx="3931918" cy="639762"/>
          </a:xfrm>
          <a:prstGeom prst="rect">
            <a:avLst/>
          </a:prstGeom>
          <a:noFill/>
          <a:ln>
            <a:noFill/>
          </a:ln>
        </p:spPr>
        <p:txBody>
          <a:bodyPr lIns="91425" tIns="91425" rIns="91425" bIns="91425" anchor="ctr" anchorCtr="0"/>
          <a:lstStyle>
            <a:lvl1pPr marL="0" indent="0" algn="ctr" rtl="0">
              <a:spcBef>
                <a:spcPts val="0"/>
              </a:spcBef>
              <a:buClr>
                <a:schemeClr val="dk2"/>
              </a:buClr>
              <a:buFont typeface="Arial"/>
              <a:buNone/>
              <a:defRPr sz="2000" b="0">
                <a:solidFill>
                  <a:schemeClr val="dk2"/>
                </a:solidFill>
              </a:defRPr>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126" name="Shape 126"/>
          <p:cNvSpPr txBox="1">
            <a:spLocks noGrp="1"/>
          </p:cNvSpPr>
          <p:nvPr>
            <p:ph type="body" idx="2"/>
          </p:nvPr>
        </p:nvSpPr>
        <p:spPr>
          <a:xfrm>
            <a:off x="457200" y="2438400"/>
            <a:ext cx="3931918" cy="3951286"/>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127" name="Shape 127"/>
          <p:cNvSpPr txBox="1">
            <a:spLocks noGrp="1"/>
          </p:cNvSpPr>
          <p:nvPr>
            <p:ph type="body" idx="3"/>
          </p:nvPr>
        </p:nvSpPr>
        <p:spPr>
          <a:xfrm>
            <a:off x="4754880" y="1676400"/>
            <a:ext cx="3931918" cy="639762"/>
          </a:xfrm>
          <a:prstGeom prst="rect">
            <a:avLst/>
          </a:prstGeom>
          <a:noFill/>
          <a:ln>
            <a:noFill/>
          </a:ln>
        </p:spPr>
        <p:txBody>
          <a:bodyPr lIns="91425" tIns="91425" rIns="91425" bIns="91425" anchor="ctr" anchorCtr="0"/>
          <a:lstStyle>
            <a:lvl1pPr marL="0" indent="0" algn="ctr" rtl="0">
              <a:spcBef>
                <a:spcPts val="0"/>
              </a:spcBef>
              <a:buClr>
                <a:schemeClr val="dk2"/>
              </a:buClr>
              <a:buFont typeface="Arial"/>
              <a:buNone/>
              <a:defRPr sz="2000" b="0">
                <a:solidFill>
                  <a:schemeClr val="dk2"/>
                </a:solidFill>
                <a:latin typeface="Arial"/>
                <a:ea typeface="Arial"/>
                <a:cs typeface="Arial"/>
                <a:sym typeface="Arial"/>
              </a:defRPr>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128" name="Shape 128"/>
          <p:cNvSpPr txBox="1">
            <a:spLocks noGrp="1"/>
          </p:cNvSpPr>
          <p:nvPr>
            <p:ph type="body" idx="4"/>
          </p:nvPr>
        </p:nvSpPr>
        <p:spPr>
          <a:xfrm>
            <a:off x="4754880" y="2438400"/>
            <a:ext cx="3931918" cy="3951286"/>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129" name="Shape 129"/>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30" name="Shape 130"/>
          <p:cNvSpPr txBox="1">
            <a:spLocks noGrp="1"/>
          </p:cNvSpPr>
          <p:nvPr>
            <p:ph type="ftr" idx="11"/>
          </p:nvPr>
        </p:nvSpPr>
        <p:spPr>
          <a:xfrm>
            <a:off x="3429000" y="18288"/>
            <a:ext cx="41148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31" name="Shape 131"/>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a:t>
            </a:fld>
            <a:endParaRPr lang="en-US" sz="1400" b="0" i="0" u="none" strike="noStrike" cap="none" baseline="0">
              <a:solidFill>
                <a:srgbClr val="000000"/>
              </a:solidFill>
              <a:latin typeface="Arial"/>
              <a:ea typeface="Arial"/>
              <a:cs typeface="Arial"/>
              <a:sym typeface="Arial"/>
              <a:rtl val="0"/>
            </a:endParaRPr>
          </a:p>
        </p:txBody>
      </p:sp>
      <p:cxnSp>
        <p:nvCxnSpPr>
          <p:cNvPr id="132" name="Shape 132"/>
          <p:cNvCxnSpPr/>
          <p:nvPr/>
        </p:nvCxnSpPr>
        <p:spPr>
          <a:xfrm rot="5400000">
            <a:off x="2217816" y="4045822"/>
            <a:ext cx="4709160" cy="792"/>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236800" y="-10497"/>
            <a:ext cx="8736652" cy="892183"/>
          </a:xfrm>
          <a:prstGeom prst="rect">
            <a:avLst/>
          </a:prstGeom>
          <a:noFill/>
          <a:ln>
            <a:noFill/>
          </a:ln>
        </p:spPr>
        <p:txBody>
          <a:bodyPr lIns="91425" tIns="91425" rIns="91425" bIns="91425" anchor="ctr" anchorCtr="0"/>
          <a:lstStyle>
            <a:lvl1pPr algn="l" rtl="0">
              <a:spcBef>
                <a:spcPts val="0"/>
              </a:spcBef>
              <a:buClr>
                <a:schemeClr val="accent6"/>
              </a:buClr>
              <a:buFont typeface="Arial"/>
              <a:buNone/>
              <a:defRPr sz="4000" baseline="0">
                <a:solidFill>
                  <a:schemeClr val="accent6"/>
                </a:solidFill>
                <a:latin typeface="Arial"/>
                <a:ea typeface="Arial"/>
                <a:cs typeface="Arial"/>
                <a:sym typeface="Aria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5" name="Shape 135"/>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36" name="Shape 136"/>
          <p:cNvSpPr txBox="1">
            <a:spLocks noGrp="1"/>
          </p:cNvSpPr>
          <p:nvPr>
            <p:ph type="ftr" idx="11"/>
          </p:nvPr>
        </p:nvSpPr>
        <p:spPr>
          <a:xfrm>
            <a:off x="3429000" y="18288"/>
            <a:ext cx="41148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37" name="Shape 137"/>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8"/>
        <p:cNvGrpSpPr/>
        <p:nvPr/>
      </p:nvGrpSpPr>
      <p:grpSpPr>
        <a:xfrm>
          <a:off x="0" y="0"/>
          <a:ext cx="0" cy="0"/>
          <a:chOff x="0" y="0"/>
          <a:chExt cx="0" cy="0"/>
        </a:xfrm>
      </p:grpSpPr>
      <p:sp>
        <p:nvSpPr>
          <p:cNvPr id="139" name="Shape 139"/>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40" name="Shape 140"/>
          <p:cNvSpPr txBox="1">
            <a:spLocks noGrp="1"/>
          </p:cNvSpPr>
          <p:nvPr>
            <p:ph type="ftr" idx="11"/>
          </p:nvPr>
        </p:nvSpPr>
        <p:spPr>
          <a:xfrm>
            <a:off x="3429000" y="18288"/>
            <a:ext cx="41148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41" name="Shape 141"/>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904525"/>
            <a:ext cx="8229600" cy="673099"/>
          </a:xfrm>
          <a:prstGeom prst="rect">
            <a:avLst/>
          </a:prstGeom>
          <a:noFill/>
          <a:ln>
            <a:noFill/>
          </a:ln>
        </p:spPr>
        <p:txBody>
          <a:bodyPr lIns="91425" tIns="91425" rIns="91425" bIns="91425" anchor="ctr" anchorCtr="0"/>
          <a:lstStyle>
            <a:lvl1pPr algn="ctr" rtl="0">
              <a:spcBef>
                <a:spcPts val="0"/>
              </a:spcBef>
              <a:spcAft>
                <a:spcPts val="0"/>
              </a:spcAft>
              <a:defRPr sz="4400">
                <a:solidFill>
                  <a:srgbClr val="115486"/>
                </a:solidFill>
                <a:latin typeface="Calibri"/>
                <a:ea typeface="Calibri"/>
                <a:cs typeface="Calibri"/>
                <a:sym typeface="Calibri"/>
              </a:defRPr>
            </a:lvl1pPr>
            <a:lvl2pPr algn="ctr" rtl="0">
              <a:spcBef>
                <a:spcPts val="0"/>
              </a:spcBef>
              <a:spcAft>
                <a:spcPts val="0"/>
              </a:spcAft>
              <a:defRPr sz="4400">
                <a:solidFill>
                  <a:srgbClr val="115486"/>
                </a:solidFill>
                <a:latin typeface="Calibri"/>
                <a:ea typeface="Calibri"/>
                <a:cs typeface="Calibri"/>
                <a:sym typeface="Calibri"/>
              </a:defRPr>
            </a:lvl2pPr>
            <a:lvl3pPr algn="ctr" rtl="0">
              <a:spcBef>
                <a:spcPts val="0"/>
              </a:spcBef>
              <a:spcAft>
                <a:spcPts val="0"/>
              </a:spcAft>
              <a:defRPr sz="4400">
                <a:solidFill>
                  <a:srgbClr val="115486"/>
                </a:solidFill>
                <a:latin typeface="Calibri"/>
                <a:ea typeface="Calibri"/>
                <a:cs typeface="Calibri"/>
                <a:sym typeface="Calibri"/>
              </a:defRPr>
            </a:lvl3pPr>
            <a:lvl4pPr algn="ctr" rtl="0">
              <a:spcBef>
                <a:spcPts val="0"/>
              </a:spcBef>
              <a:spcAft>
                <a:spcPts val="0"/>
              </a:spcAft>
              <a:defRPr sz="4400">
                <a:solidFill>
                  <a:srgbClr val="115486"/>
                </a:solidFill>
                <a:latin typeface="Calibri"/>
                <a:ea typeface="Calibri"/>
                <a:cs typeface="Calibri"/>
                <a:sym typeface="Calibri"/>
              </a:defRPr>
            </a:lvl4pPr>
            <a:lvl5pPr algn="ctr" rtl="0">
              <a:spcBef>
                <a:spcPts val="0"/>
              </a:spcBef>
              <a:spcAft>
                <a:spcPts val="0"/>
              </a:spcAft>
              <a:defRPr sz="4400">
                <a:solidFill>
                  <a:srgbClr val="115486"/>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457200" y="1953758"/>
            <a:ext cx="8229600" cy="4416624"/>
          </a:xfrm>
          <a:prstGeom prst="rect">
            <a:avLst/>
          </a:prstGeom>
          <a:noFill/>
          <a:ln>
            <a:noFill/>
          </a:ln>
        </p:spPr>
        <p:txBody>
          <a:bodyPr lIns="91425" tIns="91425" rIns="91425" bIns="91425" anchor="t" anchorCtr="0"/>
          <a:lstStyle>
            <a:lvl1pPr marL="342900" indent="635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698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254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254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254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254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254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254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24" name="Shape 24"/>
          <p:cNvSpPr txBox="1">
            <a:spLocks noGrp="1"/>
          </p:cNvSpPr>
          <p:nvPr>
            <p:ph type="sldNum" idx="12"/>
          </p:nvPr>
        </p:nvSpPr>
        <p:spPr>
          <a:xfrm>
            <a:off x="6553200" y="6356350"/>
            <a:ext cx="2133598"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baseline="0">
                <a:solidFill>
                  <a:srgbClr val="000000"/>
                </a:solidFill>
                <a:latin typeface="Arial"/>
                <a:ea typeface="Arial"/>
                <a:cs typeface="Arial"/>
                <a:sym typeface="Arial"/>
                <a:rtl val="0"/>
              </a:rPr>
              <a:t>‹#›</a:t>
            </a:fld>
            <a:endParaRPr lang="en-US" sz="18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57200" y="792079"/>
            <a:ext cx="2139695" cy="1261870"/>
          </a:xfrm>
          <a:prstGeom prst="rect">
            <a:avLst/>
          </a:prstGeom>
          <a:noFill/>
          <a:ln>
            <a:noFill/>
          </a:ln>
        </p:spPr>
        <p:txBody>
          <a:bodyPr lIns="91425" tIns="91425" rIns="91425" bIns="91425" anchor="b" anchorCtr="0"/>
          <a:lstStyle>
            <a:lvl1pPr algn="l" rtl="0">
              <a:spcBef>
                <a:spcPts val="0"/>
              </a:spcBef>
              <a:defRPr sz="2400" b="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4" name="Shape 144"/>
          <p:cNvSpPr txBox="1">
            <a:spLocks noGrp="1"/>
          </p:cNvSpPr>
          <p:nvPr>
            <p:ph type="body" idx="1"/>
          </p:nvPr>
        </p:nvSpPr>
        <p:spPr>
          <a:xfrm>
            <a:off x="2971800" y="792079"/>
            <a:ext cx="5714998" cy="5577838"/>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145" name="Shape 145"/>
          <p:cNvSpPr txBox="1">
            <a:spLocks noGrp="1"/>
          </p:cNvSpPr>
          <p:nvPr>
            <p:ph type="body" idx="2"/>
          </p:nvPr>
        </p:nvSpPr>
        <p:spPr>
          <a:xfrm>
            <a:off x="457200" y="2130550"/>
            <a:ext cx="2139695" cy="4243615"/>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146" name="Shape 146"/>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47" name="Shape 147"/>
          <p:cNvSpPr txBox="1">
            <a:spLocks noGrp="1"/>
          </p:cNvSpPr>
          <p:nvPr>
            <p:ph type="ftr" idx="11"/>
          </p:nvPr>
        </p:nvSpPr>
        <p:spPr>
          <a:xfrm>
            <a:off x="3429000" y="18288"/>
            <a:ext cx="41148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48" name="Shape 148"/>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a:t>
            </a:fld>
            <a:endParaRPr lang="en-US" sz="1400" b="0" i="0" u="none" strike="noStrike" cap="none" baseline="0">
              <a:solidFill>
                <a:srgbClr val="000000"/>
              </a:solidFill>
              <a:latin typeface="Arial"/>
              <a:ea typeface="Arial"/>
              <a:cs typeface="Arial"/>
              <a:sym typeface="Arial"/>
              <a:rtl val="0"/>
            </a:endParaRPr>
          </a:p>
        </p:txBody>
      </p:sp>
      <p:cxnSp>
        <p:nvCxnSpPr>
          <p:cNvPr id="149" name="Shape 149"/>
          <p:cNvCxnSpPr/>
          <p:nvPr/>
        </p:nvCxnSpPr>
        <p:spPr>
          <a:xfrm rot="5400000">
            <a:off x="-13114" y="3580204"/>
            <a:ext cx="5577838" cy="1587"/>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200" y="792479"/>
            <a:ext cx="2142678" cy="1264920"/>
          </a:xfrm>
          <a:prstGeom prst="rect">
            <a:avLst/>
          </a:prstGeom>
          <a:noFill/>
          <a:ln>
            <a:noFill/>
          </a:ln>
        </p:spPr>
        <p:txBody>
          <a:bodyPr lIns="91425" tIns="91425" rIns="91425" bIns="91425" anchor="b" anchorCtr="0"/>
          <a:lstStyle>
            <a:lvl1pPr algn="l" rtl="0">
              <a:spcBef>
                <a:spcPts val="0"/>
              </a:spcBef>
              <a:defRPr sz="2400" b="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2" name="Shape 152"/>
          <p:cNvSpPr>
            <a:spLocks noGrp="1"/>
          </p:cNvSpPr>
          <p:nvPr>
            <p:ph type="pic" idx="2"/>
          </p:nvPr>
        </p:nvSpPr>
        <p:spPr>
          <a:xfrm>
            <a:off x="2858608" y="838200"/>
            <a:ext cx="5904388" cy="5500456"/>
          </a:xfrm>
          <a:prstGeom prst="rect">
            <a:avLst/>
          </a:prstGeom>
          <a:solidFill>
            <a:schemeClr val="lt2"/>
          </a:solidFill>
          <a:ln w="76200" cap="flat" cmpd="sng">
            <a:solidFill>
              <a:srgbClr val="FFFFFF"/>
            </a:solidFill>
            <a:prstDash val="solid"/>
            <a:miter/>
            <a:headEnd type="none" w="med" len="med"/>
            <a:tailEnd type="none" w="med" len="med"/>
          </a:ln>
        </p:spPr>
        <p:txBody>
          <a:bodyPr lIns="91425" tIns="91425" rIns="91425" bIns="91425" anchor="t" anchorCtr="0"/>
          <a:lstStyle>
            <a:lvl1pPr marL="0" marR="0" indent="0" algn="l" rtl="0">
              <a:lnSpc>
                <a:spcPct val="100000"/>
              </a:lnSpc>
              <a:spcBef>
                <a:spcPts val="0"/>
              </a:spcBef>
              <a:spcAft>
                <a:spcPts val="0"/>
              </a:spcAft>
              <a:buClr>
                <a:schemeClr val="dk1"/>
              </a:buClr>
              <a:buFont typeface="Arial"/>
              <a:buNone/>
              <a:defRPr sz="32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9pPr>
          </a:lstStyle>
          <a:p>
            <a:endParaRPr/>
          </a:p>
        </p:txBody>
      </p:sp>
      <p:sp>
        <p:nvSpPr>
          <p:cNvPr id="153" name="Shape 153"/>
          <p:cNvSpPr txBox="1">
            <a:spLocks noGrp="1"/>
          </p:cNvSpPr>
          <p:nvPr>
            <p:ph type="body" idx="1"/>
          </p:nvPr>
        </p:nvSpPr>
        <p:spPr>
          <a:xfrm>
            <a:off x="457200" y="2133600"/>
            <a:ext cx="2139695" cy="4242815"/>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154" name="Shape 154"/>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55" name="Shape 155"/>
          <p:cNvSpPr txBox="1">
            <a:spLocks noGrp="1"/>
          </p:cNvSpPr>
          <p:nvPr>
            <p:ph type="ftr" idx="11"/>
          </p:nvPr>
        </p:nvSpPr>
        <p:spPr>
          <a:xfrm>
            <a:off x="3429000" y="18288"/>
            <a:ext cx="41148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56" name="Shape 156"/>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236800" y="-10497"/>
            <a:ext cx="8736652" cy="892183"/>
          </a:xfrm>
          <a:prstGeom prst="rect">
            <a:avLst/>
          </a:prstGeom>
          <a:noFill/>
          <a:ln>
            <a:noFill/>
          </a:ln>
        </p:spPr>
        <p:txBody>
          <a:bodyPr lIns="91425" tIns="91425" rIns="91425" bIns="91425" anchor="ctr" anchorCtr="0"/>
          <a:lstStyle>
            <a:lvl1pPr algn="l" rtl="0">
              <a:spcBef>
                <a:spcPts val="0"/>
              </a:spcBef>
              <a:buClr>
                <a:schemeClr val="accent6"/>
              </a:buClr>
              <a:buFont typeface="Arial"/>
              <a:buNone/>
              <a:defRPr sz="4000" baseline="0">
                <a:solidFill>
                  <a:schemeClr val="accent6"/>
                </a:solidFill>
                <a:latin typeface="Arial"/>
                <a:ea typeface="Arial"/>
                <a:cs typeface="Arial"/>
                <a:sym typeface="Aria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9" name="Shape 159"/>
          <p:cNvSpPr txBox="1">
            <a:spLocks noGrp="1"/>
          </p:cNvSpPr>
          <p:nvPr>
            <p:ph type="body" idx="1"/>
          </p:nvPr>
        </p:nvSpPr>
        <p:spPr>
          <a:xfrm rot="5400000">
            <a:off x="2133598" y="-76200"/>
            <a:ext cx="4876798" cy="8229600"/>
          </a:xfrm>
          <a:prstGeom prst="rect">
            <a:avLst/>
          </a:prstGeom>
          <a:noFill/>
          <a:ln>
            <a:noFill/>
          </a:ln>
        </p:spPr>
        <p:txBody>
          <a:bodyPr lIns="91425" tIns="91425" rIns="91425" bIns="91425" anchor="t" anchorCtr="0"/>
          <a:lstStyle>
            <a:lvl1pPr marL="182880" indent="96520" algn="l" rtl="0">
              <a:spcBef>
                <a:spcPts val="480"/>
              </a:spcBef>
              <a:buClr>
                <a:schemeClr val="accent1"/>
              </a:buClr>
              <a:buFont typeface="Arial"/>
              <a:buChar char="•"/>
              <a:defRPr sz="2400">
                <a:solidFill>
                  <a:schemeClr val="dk1"/>
                </a:solidFill>
                <a:latin typeface="Arial"/>
                <a:ea typeface="Arial"/>
                <a:cs typeface="Arial"/>
                <a:sym typeface="Arial"/>
              </a:defRPr>
            </a:lvl1pPr>
            <a:lvl2pPr marL="457200" indent="38100" algn="l" rtl="0">
              <a:spcBef>
                <a:spcPts val="400"/>
              </a:spcBef>
              <a:buClr>
                <a:schemeClr val="accent1"/>
              </a:buClr>
              <a:buFont typeface="Arial"/>
              <a:buChar char="•"/>
              <a:defRPr sz="2000">
                <a:solidFill>
                  <a:schemeClr val="dk1"/>
                </a:solidFill>
                <a:latin typeface="Arial"/>
                <a:ea typeface="Arial"/>
                <a:cs typeface="Arial"/>
                <a:sym typeface="Arial"/>
              </a:defRPr>
            </a:lvl2pPr>
            <a:lvl3pPr marL="731520" indent="30480" algn="l" rtl="0">
              <a:spcBef>
                <a:spcPts val="360"/>
              </a:spcBef>
              <a:buClr>
                <a:schemeClr val="accent1"/>
              </a:buClr>
              <a:buFont typeface="Arial"/>
              <a:buChar char="•"/>
              <a:defRPr sz="1800">
                <a:solidFill>
                  <a:schemeClr val="dk1"/>
                </a:solidFill>
                <a:latin typeface="Arial"/>
                <a:ea typeface="Arial"/>
                <a:cs typeface="Arial"/>
                <a:sym typeface="Arial"/>
              </a:defRPr>
            </a:lvl3pPr>
            <a:lvl4pPr marL="1005839" indent="10161" algn="l" rtl="0">
              <a:spcBef>
                <a:spcPts val="320"/>
              </a:spcBef>
              <a:buClr>
                <a:schemeClr val="accent1"/>
              </a:buClr>
              <a:buFont typeface="Arial"/>
              <a:buChar char="•"/>
              <a:defRPr sz="1600">
                <a:solidFill>
                  <a:schemeClr val="dk1"/>
                </a:solidFill>
                <a:latin typeface="Arial"/>
                <a:ea typeface="Arial"/>
                <a:cs typeface="Arial"/>
                <a:sym typeface="Arial"/>
              </a:defRPr>
            </a:lvl4pPr>
            <a:lvl5pPr marL="1188720" indent="30480" algn="l" rtl="0">
              <a:spcBef>
                <a:spcPts val="280"/>
              </a:spcBef>
              <a:buClr>
                <a:schemeClr val="accent1"/>
              </a:buClr>
              <a:buFont typeface="Arial"/>
              <a:buChar char="•"/>
              <a:defRPr sz="1400" baseline="0">
                <a:solidFill>
                  <a:schemeClr val="dk1"/>
                </a:solidFill>
                <a:latin typeface="Arial"/>
                <a:ea typeface="Arial"/>
                <a:cs typeface="Arial"/>
                <a:sym typeface="Arial"/>
              </a:defRPr>
            </a:lvl5pPr>
            <a:lvl6pPr marL="1371600" indent="-31750" algn="l" rtl="0">
              <a:spcBef>
                <a:spcPts val="260"/>
              </a:spcBef>
              <a:buClr>
                <a:schemeClr val="accent1"/>
              </a:buClr>
              <a:buFont typeface="Arial"/>
              <a:buChar char="•"/>
              <a:defRPr sz="1300">
                <a:solidFill>
                  <a:schemeClr val="dk1"/>
                </a:solidFill>
                <a:latin typeface="Arial"/>
                <a:ea typeface="Arial"/>
                <a:cs typeface="Arial"/>
                <a:sym typeface="Arial"/>
              </a:defRPr>
            </a:lvl6pPr>
            <a:lvl7pPr marL="1554480" indent="-24130" algn="l" rtl="0">
              <a:spcBef>
                <a:spcPts val="260"/>
              </a:spcBef>
              <a:buClr>
                <a:schemeClr val="accent1"/>
              </a:buClr>
              <a:buFont typeface="Arial"/>
              <a:buChar char="•"/>
              <a:defRPr sz="1300">
                <a:solidFill>
                  <a:schemeClr val="dk1"/>
                </a:solidFill>
                <a:latin typeface="Arial"/>
                <a:ea typeface="Arial"/>
                <a:cs typeface="Arial"/>
                <a:sym typeface="Arial"/>
              </a:defRPr>
            </a:lvl7pPr>
            <a:lvl8pPr marL="1737360" indent="-29210" algn="l" rtl="0">
              <a:spcBef>
                <a:spcPts val="260"/>
              </a:spcBef>
              <a:buClr>
                <a:schemeClr val="accent1"/>
              </a:buClr>
              <a:buFont typeface="Arial"/>
              <a:buChar char="•"/>
              <a:defRPr sz="1300">
                <a:solidFill>
                  <a:schemeClr val="dk1"/>
                </a:solidFill>
                <a:latin typeface="Arial"/>
                <a:ea typeface="Arial"/>
                <a:cs typeface="Arial"/>
                <a:sym typeface="Arial"/>
              </a:defRPr>
            </a:lvl8pPr>
            <a:lvl9pPr marL="1920240" indent="-34289" algn="l" rtl="0">
              <a:spcBef>
                <a:spcPts val="260"/>
              </a:spcBef>
              <a:buClr>
                <a:schemeClr val="accent1"/>
              </a:buClr>
              <a:buFont typeface="Arial"/>
              <a:buChar char="•"/>
              <a:defRPr sz="1300">
                <a:solidFill>
                  <a:schemeClr val="dk1"/>
                </a:solidFill>
                <a:latin typeface="Arial"/>
                <a:ea typeface="Arial"/>
                <a:cs typeface="Arial"/>
                <a:sym typeface="Arial"/>
              </a:defRPr>
            </a:lvl9pPr>
          </a:lstStyle>
          <a:p>
            <a:endParaRPr/>
          </a:p>
        </p:txBody>
      </p:sp>
      <p:sp>
        <p:nvSpPr>
          <p:cNvPr id="160" name="Shape 160"/>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61" name="Shape 161"/>
          <p:cNvSpPr txBox="1">
            <a:spLocks noGrp="1"/>
          </p:cNvSpPr>
          <p:nvPr>
            <p:ph type="ftr" idx="11"/>
          </p:nvPr>
        </p:nvSpPr>
        <p:spPr>
          <a:xfrm>
            <a:off x="3429000" y="18288"/>
            <a:ext cx="41148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62" name="Shape 162"/>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rot="5400000">
            <a:off x="4724399" y="2514600"/>
            <a:ext cx="5867400" cy="2057400"/>
          </a:xfrm>
          <a:prstGeom prst="rect">
            <a:avLst/>
          </a:prstGeom>
          <a:noFill/>
          <a:ln>
            <a:noFill/>
          </a:ln>
        </p:spPr>
        <p:txBody>
          <a:bodyPr lIns="91425" tIns="91425" rIns="91425" bIns="91425" anchor="b" anchorCtr="0"/>
          <a:lstStyle>
            <a:lvl1pPr algn="l" rtl="0">
              <a:spcBef>
                <a:spcPts val="0"/>
              </a:spcBef>
              <a:buClr>
                <a:schemeClr val="accent6"/>
              </a:buClr>
              <a:buFont typeface="Arial"/>
              <a:buNone/>
              <a:defRPr sz="4000" baseline="0">
                <a:solidFill>
                  <a:schemeClr val="accent6"/>
                </a:solidFill>
                <a:latin typeface="Arial"/>
                <a:ea typeface="Arial"/>
                <a:cs typeface="Arial"/>
                <a:sym typeface="Aria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5" name="Shape 165"/>
          <p:cNvSpPr txBox="1">
            <a:spLocks noGrp="1"/>
          </p:cNvSpPr>
          <p:nvPr>
            <p:ph type="body" idx="1"/>
          </p:nvPr>
        </p:nvSpPr>
        <p:spPr>
          <a:xfrm rot="5400000">
            <a:off x="533400" y="533400"/>
            <a:ext cx="5867400" cy="6019798"/>
          </a:xfrm>
          <a:prstGeom prst="rect">
            <a:avLst/>
          </a:prstGeom>
          <a:noFill/>
          <a:ln>
            <a:noFill/>
          </a:ln>
        </p:spPr>
        <p:txBody>
          <a:bodyPr lIns="91425" tIns="91425" rIns="91425" bIns="91425" anchor="t" anchorCtr="0"/>
          <a:lstStyle>
            <a:lvl1pPr marL="182880" indent="96520" algn="l" rtl="0">
              <a:spcBef>
                <a:spcPts val="480"/>
              </a:spcBef>
              <a:buClr>
                <a:schemeClr val="accent1"/>
              </a:buClr>
              <a:buFont typeface="Arial"/>
              <a:buChar char="•"/>
              <a:defRPr sz="2400">
                <a:solidFill>
                  <a:schemeClr val="dk1"/>
                </a:solidFill>
                <a:latin typeface="Arial"/>
                <a:ea typeface="Arial"/>
                <a:cs typeface="Arial"/>
                <a:sym typeface="Arial"/>
              </a:defRPr>
            </a:lvl1pPr>
            <a:lvl2pPr marL="457200" indent="38100" algn="l" rtl="0">
              <a:spcBef>
                <a:spcPts val="400"/>
              </a:spcBef>
              <a:buClr>
                <a:schemeClr val="accent1"/>
              </a:buClr>
              <a:buFont typeface="Arial"/>
              <a:buChar char="•"/>
              <a:defRPr sz="2000">
                <a:solidFill>
                  <a:schemeClr val="dk1"/>
                </a:solidFill>
                <a:latin typeface="Arial"/>
                <a:ea typeface="Arial"/>
                <a:cs typeface="Arial"/>
                <a:sym typeface="Arial"/>
              </a:defRPr>
            </a:lvl2pPr>
            <a:lvl3pPr marL="731520" indent="30480" algn="l" rtl="0">
              <a:spcBef>
                <a:spcPts val="360"/>
              </a:spcBef>
              <a:buClr>
                <a:schemeClr val="accent1"/>
              </a:buClr>
              <a:buFont typeface="Arial"/>
              <a:buChar char="•"/>
              <a:defRPr sz="1800">
                <a:solidFill>
                  <a:schemeClr val="dk1"/>
                </a:solidFill>
                <a:latin typeface="Arial"/>
                <a:ea typeface="Arial"/>
                <a:cs typeface="Arial"/>
                <a:sym typeface="Arial"/>
              </a:defRPr>
            </a:lvl3pPr>
            <a:lvl4pPr marL="1005839" indent="10161" algn="l" rtl="0">
              <a:spcBef>
                <a:spcPts val="320"/>
              </a:spcBef>
              <a:buClr>
                <a:schemeClr val="accent1"/>
              </a:buClr>
              <a:buFont typeface="Arial"/>
              <a:buChar char="•"/>
              <a:defRPr sz="1600">
                <a:solidFill>
                  <a:schemeClr val="dk1"/>
                </a:solidFill>
                <a:latin typeface="Arial"/>
                <a:ea typeface="Arial"/>
                <a:cs typeface="Arial"/>
                <a:sym typeface="Arial"/>
              </a:defRPr>
            </a:lvl4pPr>
            <a:lvl5pPr marL="1188720" indent="30480" algn="l" rtl="0">
              <a:spcBef>
                <a:spcPts val="280"/>
              </a:spcBef>
              <a:buClr>
                <a:schemeClr val="accent1"/>
              </a:buClr>
              <a:buFont typeface="Arial"/>
              <a:buChar char="•"/>
              <a:defRPr sz="1400" baseline="0">
                <a:solidFill>
                  <a:schemeClr val="dk1"/>
                </a:solidFill>
                <a:latin typeface="Arial"/>
                <a:ea typeface="Arial"/>
                <a:cs typeface="Arial"/>
                <a:sym typeface="Arial"/>
              </a:defRPr>
            </a:lvl5pPr>
            <a:lvl6pPr marL="1371600" indent="-31750" algn="l" rtl="0">
              <a:spcBef>
                <a:spcPts val="260"/>
              </a:spcBef>
              <a:buClr>
                <a:schemeClr val="accent1"/>
              </a:buClr>
              <a:buFont typeface="Arial"/>
              <a:buChar char="•"/>
              <a:defRPr sz="1300">
                <a:solidFill>
                  <a:schemeClr val="dk1"/>
                </a:solidFill>
                <a:latin typeface="Arial"/>
                <a:ea typeface="Arial"/>
                <a:cs typeface="Arial"/>
                <a:sym typeface="Arial"/>
              </a:defRPr>
            </a:lvl6pPr>
            <a:lvl7pPr marL="1554480" indent="-24130" algn="l" rtl="0">
              <a:spcBef>
                <a:spcPts val="260"/>
              </a:spcBef>
              <a:buClr>
                <a:schemeClr val="accent1"/>
              </a:buClr>
              <a:buFont typeface="Arial"/>
              <a:buChar char="•"/>
              <a:defRPr sz="1300">
                <a:solidFill>
                  <a:schemeClr val="dk1"/>
                </a:solidFill>
                <a:latin typeface="Arial"/>
                <a:ea typeface="Arial"/>
                <a:cs typeface="Arial"/>
                <a:sym typeface="Arial"/>
              </a:defRPr>
            </a:lvl7pPr>
            <a:lvl8pPr marL="1737360" indent="-29210" algn="l" rtl="0">
              <a:spcBef>
                <a:spcPts val="260"/>
              </a:spcBef>
              <a:buClr>
                <a:schemeClr val="accent1"/>
              </a:buClr>
              <a:buFont typeface="Arial"/>
              <a:buChar char="•"/>
              <a:defRPr sz="1300">
                <a:solidFill>
                  <a:schemeClr val="dk1"/>
                </a:solidFill>
                <a:latin typeface="Arial"/>
                <a:ea typeface="Arial"/>
                <a:cs typeface="Arial"/>
                <a:sym typeface="Arial"/>
              </a:defRPr>
            </a:lvl8pPr>
            <a:lvl9pPr marL="1920240" indent="-34289" algn="l" rtl="0">
              <a:spcBef>
                <a:spcPts val="260"/>
              </a:spcBef>
              <a:buClr>
                <a:schemeClr val="accent1"/>
              </a:buClr>
              <a:buFont typeface="Arial"/>
              <a:buChar char="•"/>
              <a:defRPr sz="1300">
                <a:solidFill>
                  <a:schemeClr val="dk1"/>
                </a:solidFill>
                <a:latin typeface="Arial"/>
                <a:ea typeface="Arial"/>
                <a:cs typeface="Arial"/>
                <a:sym typeface="Arial"/>
              </a:defRPr>
            </a:lvl9pPr>
          </a:lstStyle>
          <a:p>
            <a:endParaRPr/>
          </a:p>
        </p:txBody>
      </p:sp>
      <p:sp>
        <p:nvSpPr>
          <p:cNvPr id="166" name="Shape 166"/>
          <p:cNvSpPr txBox="1">
            <a:spLocks noGrp="1"/>
          </p:cNvSpPr>
          <p:nvPr>
            <p:ph type="dt" idx="10"/>
          </p:nvPr>
        </p:nvSpPr>
        <p:spPr>
          <a:xfrm>
            <a:off x="457200" y="18288"/>
            <a:ext cx="28956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67" name="Shape 167"/>
          <p:cNvSpPr txBox="1">
            <a:spLocks noGrp="1"/>
          </p:cNvSpPr>
          <p:nvPr>
            <p:ph type="ftr" idx="11"/>
          </p:nvPr>
        </p:nvSpPr>
        <p:spPr>
          <a:xfrm>
            <a:off x="3429000" y="18288"/>
            <a:ext cx="4114800" cy="32918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168" name="Shape 168"/>
          <p:cNvSpPr txBox="1">
            <a:spLocks noGrp="1"/>
          </p:cNvSpPr>
          <p:nvPr>
            <p:ph type="sldNum" idx="12"/>
          </p:nvPr>
        </p:nvSpPr>
        <p:spPr>
          <a:xfrm>
            <a:off x="7620000" y="18288"/>
            <a:ext cx="1066799" cy="32918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tl val="0"/>
              </a:rPr>
              <a:t>‹#›</a:t>
            </a:fld>
            <a:endParaRPr lang="en-US"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4400">
                <a:solidFill>
                  <a:srgbClr val="115486"/>
                </a:solidFill>
                <a:latin typeface="Calibri"/>
                <a:ea typeface="Calibri"/>
                <a:cs typeface="Calibri"/>
                <a:sym typeface="Calibri"/>
              </a:defRPr>
            </a:lvl2pPr>
            <a:lvl3pPr rtl="0">
              <a:spcBef>
                <a:spcPts val="0"/>
              </a:spcBef>
              <a:defRPr sz="4400">
                <a:solidFill>
                  <a:srgbClr val="115486"/>
                </a:solidFill>
                <a:latin typeface="Calibri"/>
                <a:ea typeface="Calibri"/>
                <a:cs typeface="Calibri"/>
                <a:sym typeface="Calibri"/>
              </a:defRPr>
            </a:lvl3pPr>
            <a:lvl4pPr rtl="0">
              <a:spcBef>
                <a:spcPts val="0"/>
              </a:spcBef>
              <a:defRPr sz="4400">
                <a:solidFill>
                  <a:srgbClr val="115486"/>
                </a:solidFill>
                <a:latin typeface="Calibri"/>
                <a:ea typeface="Calibri"/>
                <a:cs typeface="Calibri"/>
                <a:sym typeface="Calibri"/>
              </a:defRPr>
            </a:lvl4pPr>
            <a:lvl5pPr rtl="0">
              <a:spcBef>
                <a:spcPts val="0"/>
              </a:spcBef>
              <a:defRPr sz="4400">
                <a:solidFill>
                  <a:srgbClr val="115486"/>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sz="2000">
                <a:solidFill>
                  <a:srgbClr val="888888"/>
                </a:solidFill>
              </a:defRPr>
            </a:lvl1pPr>
            <a:lvl2pPr marL="457200" indent="0" rtl="0">
              <a:spcBef>
                <a:spcPts val="0"/>
              </a:spcBef>
              <a:buClr>
                <a:srgbClr val="888888"/>
              </a:buClr>
              <a:buFont typeface="Calibri"/>
              <a:buNone/>
              <a:defRPr sz="1800">
                <a:solidFill>
                  <a:srgbClr val="888888"/>
                </a:solidFill>
              </a:defRPr>
            </a:lvl2pPr>
            <a:lvl3pPr marL="914400" indent="0" rtl="0">
              <a:spcBef>
                <a:spcPts val="0"/>
              </a:spcBef>
              <a:buClr>
                <a:srgbClr val="888888"/>
              </a:buClr>
              <a:buFont typeface="Calibri"/>
              <a:buNone/>
              <a:defRPr sz="1600">
                <a:solidFill>
                  <a:srgbClr val="888888"/>
                </a:solidFill>
              </a:defRPr>
            </a:lvl3pPr>
            <a:lvl4pPr marL="1371600" indent="0" rtl="0">
              <a:spcBef>
                <a:spcPts val="0"/>
              </a:spcBef>
              <a:buClr>
                <a:srgbClr val="888888"/>
              </a:buClr>
              <a:buFont typeface="Calibri"/>
              <a:buNone/>
              <a:defRPr sz="1400">
                <a:solidFill>
                  <a:srgbClr val="888888"/>
                </a:solidFill>
              </a:defRPr>
            </a:lvl4pPr>
            <a:lvl5pPr marL="1828800" indent="0" rtl="0">
              <a:spcBef>
                <a:spcPts val="0"/>
              </a:spcBef>
              <a:buClr>
                <a:srgbClr val="888888"/>
              </a:buClr>
              <a:buFont typeface="Calibri"/>
              <a:buNone/>
              <a:defRPr sz="1400">
                <a:solidFill>
                  <a:srgbClr val="888888"/>
                </a:solidFill>
              </a:defRPr>
            </a:lvl5pPr>
            <a:lvl6pPr marL="2286000" indent="0" rtl="0">
              <a:spcBef>
                <a:spcPts val="0"/>
              </a:spcBef>
              <a:buClr>
                <a:srgbClr val="888888"/>
              </a:buClr>
              <a:buFont typeface="Calibri"/>
              <a:buNone/>
              <a:defRPr sz="1400">
                <a:solidFill>
                  <a:srgbClr val="888888"/>
                </a:solidFill>
              </a:defRPr>
            </a:lvl6pPr>
            <a:lvl7pPr marL="2743200" indent="0" rtl="0">
              <a:spcBef>
                <a:spcPts val="0"/>
              </a:spcBef>
              <a:buClr>
                <a:srgbClr val="888888"/>
              </a:buClr>
              <a:buFont typeface="Calibri"/>
              <a:buNone/>
              <a:defRPr sz="1400">
                <a:solidFill>
                  <a:srgbClr val="888888"/>
                </a:solidFill>
              </a:defRPr>
            </a:lvl7pPr>
            <a:lvl8pPr marL="3200400" indent="0" rtl="0">
              <a:spcBef>
                <a:spcPts val="0"/>
              </a:spcBef>
              <a:buClr>
                <a:srgbClr val="888888"/>
              </a:buClr>
              <a:buFont typeface="Calibri"/>
              <a:buNone/>
              <a:defRPr sz="1400">
                <a:solidFill>
                  <a:srgbClr val="888888"/>
                </a:solidFill>
              </a:defRPr>
            </a:lvl8pPr>
            <a:lvl9pPr marL="3657600" indent="0" rtl="0">
              <a:spcBef>
                <a:spcPts val="0"/>
              </a:spcBef>
              <a:buClr>
                <a:srgbClr val="888888"/>
              </a:buClr>
              <a:buFont typeface="Calibri"/>
              <a:buNone/>
              <a:defRPr sz="1400">
                <a:solidFill>
                  <a:srgbClr val="888888"/>
                </a:solidFill>
              </a:defRPr>
            </a:lvl9pPr>
          </a:lstStyle>
          <a:p>
            <a:endParaRPr/>
          </a:p>
        </p:txBody>
      </p:sp>
      <p:sp>
        <p:nvSpPr>
          <p:cNvPr id="28" name="Shape 28"/>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30" name="Shape 30"/>
          <p:cNvSpPr txBox="1">
            <a:spLocks noGrp="1"/>
          </p:cNvSpPr>
          <p:nvPr>
            <p:ph type="sldNum" idx="12"/>
          </p:nvPr>
        </p:nvSpPr>
        <p:spPr>
          <a:xfrm>
            <a:off x="6553200" y="6356350"/>
            <a:ext cx="2133598"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baseline="0">
                <a:solidFill>
                  <a:srgbClr val="000000"/>
                </a:solidFill>
                <a:latin typeface="Arial"/>
                <a:ea typeface="Arial"/>
                <a:cs typeface="Arial"/>
                <a:sym typeface="Arial"/>
                <a:rtl val="0"/>
              </a:rPr>
              <a:t>‹#›</a:t>
            </a:fld>
            <a:endParaRPr lang="en-US" sz="18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904525"/>
            <a:ext cx="8229600" cy="673099"/>
          </a:xfrm>
          <a:prstGeom prst="rect">
            <a:avLst/>
          </a:prstGeom>
          <a:noFill/>
          <a:ln>
            <a:noFill/>
          </a:ln>
        </p:spPr>
        <p:txBody>
          <a:bodyPr lIns="91425" tIns="91425" rIns="91425" bIns="91425" anchor="ctr" anchorCtr="0"/>
          <a:lstStyle>
            <a:lvl1pPr algn="ctr" rtl="0">
              <a:spcBef>
                <a:spcPts val="0"/>
              </a:spcBef>
              <a:spcAft>
                <a:spcPts val="0"/>
              </a:spcAft>
              <a:defRPr sz="4400">
                <a:solidFill>
                  <a:srgbClr val="115486"/>
                </a:solidFill>
                <a:latin typeface="Calibri"/>
                <a:ea typeface="Calibri"/>
                <a:cs typeface="Calibri"/>
                <a:sym typeface="Calibri"/>
              </a:defRPr>
            </a:lvl1pPr>
            <a:lvl2pPr algn="ctr" rtl="0">
              <a:spcBef>
                <a:spcPts val="0"/>
              </a:spcBef>
              <a:spcAft>
                <a:spcPts val="0"/>
              </a:spcAft>
              <a:defRPr sz="4400">
                <a:solidFill>
                  <a:srgbClr val="115486"/>
                </a:solidFill>
                <a:latin typeface="Calibri"/>
                <a:ea typeface="Calibri"/>
                <a:cs typeface="Calibri"/>
                <a:sym typeface="Calibri"/>
              </a:defRPr>
            </a:lvl2pPr>
            <a:lvl3pPr algn="ctr" rtl="0">
              <a:spcBef>
                <a:spcPts val="0"/>
              </a:spcBef>
              <a:spcAft>
                <a:spcPts val="0"/>
              </a:spcAft>
              <a:defRPr sz="4400">
                <a:solidFill>
                  <a:srgbClr val="115486"/>
                </a:solidFill>
                <a:latin typeface="Calibri"/>
                <a:ea typeface="Calibri"/>
                <a:cs typeface="Calibri"/>
                <a:sym typeface="Calibri"/>
              </a:defRPr>
            </a:lvl3pPr>
            <a:lvl4pPr algn="ctr" rtl="0">
              <a:spcBef>
                <a:spcPts val="0"/>
              </a:spcBef>
              <a:spcAft>
                <a:spcPts val="0"/>
              </a:spcAft>
              <a:defRPr sz="4400">
                <a:solidFill>
                  <a:srgbClr val="115486"/>
                </a:solidFill>
                <a:latin typeface="Calibri"/>
                <a:ea typeface="Calibri"/>
                <a:cs typeface="Calibri"/>
                <a:sym typeface="Calibri"/>
              </a:defRPr>
            </a:lvl4pPr>
            <a:lvl5pPr algn="ctr" rtl="0">
              <a:spcBef>
                <a:spcPts val="0"/>
              </a:spcBef>
              <a:spcAft>
                <a:spcPts val="0"/>
              </a:spcAft>
              <a:defRPr sz="4400">
                <a:solidFill>
                  <a:srgbClr val="115486"/>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33" name="Shape 33"/>
          <p:cNvSpPr txBox="1">
            <a:spLocks noGrp="1"/>
          </p:cNvSpPr>
          <p:nvPr>
            <p:ph type="body" idx="1"/>
          </p:nvPr>
        </p:nvSpPr>
        <p:spPr>
          <a:xfrm>
            <a:off x="457200" y="2273300"/>
            <a:ext cx="4038598" cy="38528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34" name="Shape 34"/>
          <p:cNvSpPr txBox="1">
            <a:spLocks noGrp="1"/>
          </p:cNvSpPr>
          <p:nvPr>
            <p:ph type="body" idx="2"/>
          </p:nvPr>
        </p:nvSpPr>
        <p:spPr>
          <a:xfrm>
            <a:off x="4648200" y="2273300"/>
            <a:ext cx="4038598" cy="38528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35" name="Shape 35"/>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36" name="Shape 36"/>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37" name="Shape 37"/>
          <p:cNvSpPr txBox="1">
            <a:spLocks noGrp="1"/>
          </p:cNvSpPr>
          <p:nvPr>
            <p:ph type="sldNum" idx="12"/>
          </p:nvPr>
        </p:nvSpPr>
        <p:spPr>
          <a:xfrm>
            <a:off x="6553200" y="6356350"/>
            <a:ext cx="2133598"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baseline="0">
                <a:solidFill>
                  <a:srgbClr val="000000"/>
                </a:solidFill>
                <a:latin typeface="Arial"/>
                <a:ea typeface="Arial"/>
                <a:cs typeface="Arial"/>
                <a:sym typeface="Arial"/>
                <a:rtl val="0"/>
              </a:rPr>
              <a:t>‹#›</a:t>
            </a:fld>
            <a:endParaRPr lang="en-US" sz="18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904525"/>
            <a:ext cx="8229600" cy="673099"/>
          </a:xfrm>
          <a:prstGeom prst="rect">
            <a:avLst/>
          </a:prstGeom>
          <a:noFill/>
          <a:ln>
            <a:noFill/>
          </a:ln>
        </p:spPr>
        <p:txBody>
          <a:bodyPr lIns="91425" tIns="91425" rIns="91425" bIns="91425" anchor="ctr" anchorCtr="0"/>
          <a:lstStyle>
            <a:lvl1pPr rtl="0">
              <a:spcBef>
                <a:spcPts val="0"/>
              </a:spcBef>
              <a:defRPr/>
            </a:lvl1pPr>
            <a:lvl2pPr rtl="0">
              <a:spcBef>
                <a:spcPts val="0"/>
              </a:spcBef>
              <a:defRPr sz="4400">
                <a:solidFill>
                  <a:srgbClr val="115486"/>
                </a:solidFill>
                <a:latin typeface="Calibri"/>
                <a:ea typeface="Calibri"/>
                <a:cs typeface="Calibri"/>
                <a:sym typeface="Calibri"/>
              </a:defRPr>
            </a:lvl2pPr>
            <a:lvl3pPr rtl="0">
              <a:spcBef>
                <a:spcPts val="0"/>
              </a:spcBef>
              <a:defRPr sz="4400">
                <a:solidFill>
                  <a:srgbClr val="115486"/>
                </a:solidFill>
                <a:latin typeface="Calibri"/>
                <a:ea typeface="Calibri"/>
                <a:cs typeface="Calibri"/>
                <a:sym typeface="Calibri"/>
              </a:defRPr>
            </a:lvl3pPr>
            <a:lvl4pPr rtl="0">
              <a:spcBef>
                <a:spcPts val="0"/>
              </a:spcBef>
              <a:defRPr sz="4400">
                <a:solidFill>
                  <a:srgbClr val="115486"/>
                </a:solidFill>
                <a:latin typeface="Calibri"/>
                <a:ea typeface="Calibri"/>
                <a:cs typeface="Calibri"/>
                <a:sym typeface="Calibri"/>
              </a:defRPr>
            </a:lvl4pPr>
            <a:lvl5pPr rtl="0">
              <a:spcBef>
                <a:spcPts val="0"/>
              </a:spcBef>
              <a:defRPr sz="4400">
                <a:solidFill>
                  <a:srgbClr val="115486"/>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1"/>
          </p:nvPr>
        </p:nvSpPr>
        <p:spPr>
          <a:xfrm>
            <a:off x="457200" y="1707021"/>
            <a:ext cx="4040187"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41" name="Shape 41"/>
          <p:cNvSpPr txBox="1">
            <a:spLocks noGrp="1"/>
          </p:cNvSpPr>
          <p:nvPr>
            <p:ph type="body" idx="2"/>
          </p:nvPr>
        </p:nvSpPr>
        <p:spPr>
          <a:xfrm>
            <a:off x="457200" y="2346783"/>
            <a:ext cx="4040187" cy="3779379"/>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42" name="Shape 42"/>
          <p:cNvSpPr txBox="1">
            <a:spLocks noGrp="1"/>
          </p:cNvSpPr>
          <p:nvPr>
            <p:ph type="body" idx="3"/>
          </p:nvPr>
        </p:nvSpPr>
        <p:spPr>
          <a:xfrm>
            <a:off x="4645025" y="1710726"/>
            <a:ext cx="4041773"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43" name="Shape 43"/>
          <p:cNvSpPr txBox="1">
            <a:spLocks noGrp="1"/>
          </p:cNvSpPr>
          <p:nvPr>
            <p:ph type="body" idx="4"/>
          </p:nvPr>
        </p:nvSpPr>
        <p:spPr>
          <a:xfrm>
            <a:off x="4645025" y="2346783"/>
            <a:ext cx="4041773" cy="3779379"/>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44" name="Shape 44"/>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45" name="Shape 45"/>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46" name="Shape 46"/>
          <p:cNvSpPr txBox="1">
            <a:spLocks noGrp="1"/>
          </p:cNvSpPr>
          <p:nvPr>
            <p:ph type="sldNum" idx="12"/>
          </p:nvPr>
        </p:nvSpPr>
        <p:spPr>
          <a:xfrm>
            <a:off x="6553200" y="6356350"/>
            <a:ext cx="2133598"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baseline="0">
                <a:solidFill>
                  <a:srgbClr val="000000"/>
                </a:solidFill>
                <a:latin typeface="Arial"/>
                <a:ea typeface="Arial"/>
                <a:cs typeface="Arial"/>
                <a:sym typeface="Arial"/>
                <a:rtl val="0"/>
              </a:rPr>
              <a:t>‹#›</a:t>
            </a:fld>
            <a:endParaRPr lang="en-US" sz="18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904525"/>
            <a:ext cx="8229600" cy="673099"/>
          </a:xfrm>
          <a:prstGeom prst="rect">
            <a:avLst/>
          </a:prstGeom>
          <a:noFill/>
          <a:ln>
            <a:noFill/>
          </a:ln>
        </p:spPr>
        <p:txBody>
          <a:bodyPr lIns="91425" tIns="91425" rIns="91425" bIns="91425" anchor="ctr" anchorCtr="0"/>
          <a:lstStyle>
            <a:lvl1pPr algn="ctr" rtl="0">
              <a:spcBef>
                <a:spcPts val="0"/>
              </a:spcBef>
              <a:spcAft>
                <a:spcPts val="0"/>
              </a:spcAft>
              <a:defRPr sz="4400">
                <a:solidFill>
                  <a:srgbClr val="115486"/>
                </a:solidFill>
                <a:latin typeface="Calibri"/>
                <a:ea typeface="Calibri"/>
                <a:cs typeface="Calibri"/>
                <a:sym typeface="Calibri"/>
              </a:defRPr>
            </a:lvl1pPr>
            <a:lvl2pPr algn="ctr" rtl="0">
              <a:spcBef>
                <a:spcPts val="0"/>
              </a:spcBef>
              <a:spcAft>
                <a:spcPts val="0"/>
              </a:spcAft>
              <a:defRPr sz="4400">
                <a:solidFill>
                  <a:srgbClr val="115486"/>
                </a:solidFill>
                <a:latin typeface="Calibri"/>
                <a:ea typeface="Calibri"/>
                <a:cs typeface="Calibri"/>
                <a:sym typeface="Calibri"/>
              </a:defRPr>
            </a:lvl2pPr>
            <a:lvl3pPr algn="ctr" rtl="0">
              <a:spcBef>
                <a:spcPts val="0"/>
              </a:spcBef>
              <a:spcAft>
                <a:spcPts val="0"/>
              </a:spcAft>
              <a:defRPr sz="4400">
                <a:solidFill>
                  <a:srgbClr val="115486"/>
                </a:solidFill>
                <a:latin typeface="Calibri"/>
                <a:ea typeface="Calibri"/>
                <a:cs typeface="Calibri"/>
                <a:sym typeface="Calibri"/>
              </a:defRPr>
            </a:lvl3pPr>
            <a:lvl4pPr algn="ctr" rtl="0">
              <a:spcBef>
                <a:spcPts val="0"/>
              </a:spcBef>
              <a:spcAft>
                <a:spcPts val="0"/>
              </a:spcAft>
              <a:defRPr sz="4400">
                <a:solidFill>
                  <a:srgbClr val="115486"/>
                </a:solidFill>
                <a:latin typeface="Calibri"/>
                <a:ea typeface="Calibri"/>
                <a:cs typeface="Calibri"/>
                <a:sym typeface="Calibri"/>
              </a:defRPr>
            </a:lvl4pPr>
            <a:lvl5pPr algn="ctr" rtl="0">
              <a:spcBef>
                <a:spcPts val="0"/>
              </a:spcBef>
              <a:spcAft>
                <a:spcPts val="0"/>
              </a:spcAft>
              <a:defRPr sz="4400">
                <a:solidFill>
                  <a:srgbClr val="115486"/>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49" name="Shape 49"/>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51" name="Shape 51"/>
          <p:cNvSpPr txBox="1">
            <a:spLocks noGrp="1"/>
          </p:cNvSpPr>
          <p:nvPr>
            <p:ph type="sldNum" idx="12"/>
          </p:nvPr>
        </p:nvSpPr>
        <p:spPr>
          <a:xfrm>
            <a:off x="6553200" y="6356350"/>
            <a:ext cx="2133598"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baseline="0">
                <a:solidFill>
                  <a:srgbClr val="000000"/>
                </a:solidFill>
                <a:latin typeface="Arial"/>
                <a:ea typeface="Arial"/>
                <a:cs typeface="Arial"/>
                <a:sym typeface="Arial"/>
                <a:rtl val="0"/>
              </a:rPr>
              <a:t>‹#›</a:t>
            </a:fld>
            <a:endParaRPr lang="en-US" sz="18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54" name="Shape 54"/>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55" name="Shape 55"/>
          <p:cNvSpPr txBox="1">
            <a:spLocks noGrp="1"/>
          </p:cNvSpPr>
          <p:nvPr>
            <p:ph type="sldNum" idx="12"/>
          </p:nvPr>
        </p:nvSpPr>
        <p:spPr>
          <a:xfrm>
            <a:off x="6553200" y="6356350"/>
            <a:ext cx="2133598"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baseline="0">
                <a:solidFill>
                  <a:srgbClr val="000000"/>
                </a:solidFill>
                <a:latin typeface="Arial"/>
                <a:ea typeface="Arial"/>
                <a:cs typeface="Arial"/>
                <a:sym typeface="Arial"/>
                <a:rtl val="0"/>
              </a:rPr>
              <a:t>‹#›</a:t>
            </a:fld>
            <a:endParaRPr lang="en-US" sz="18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1413041"/>
            <a:ext cx="3008313" cy="832852"/>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rgbClr val="115486"/>
                </a:solidFill>
                <a:latin typeface="Calibri"/>
                <a:ea typeface="Calibri"/>
                <a:cs typeface="Calibri"/>
                <a:sym typeface="Calibri"/>
              </a:defRPr>
            </a:lvl2pPr>
            <a:lvl3pPr rtl="0">
              <a:spcBef>
                <a:spcPts val="0"/>
              </a:spcBef>
              <a:defRPr sz="4400">
                <a:solidFill>
                  <a:srgbClr val="115486"/>
                </a:solidFill>
                <a:latin typeface="Calibri"/>
                <a:ea typeface="Calibri"/>
                <a:cs typeface="Calibri"/>
                <a:sym typeface="Calibri"/>
              </a:defRPr>
            </a:lvl3pPr>
            <a:lvl4pPr rtl="0">
              <a:spcBef>
                <a:spcPts val="0"/>
              </a:spcBef>
              <a:defRPr sz="4400">
                <a:solidFill>
                  <a:srgbClr val="115486"/>
                </a:solidFill>
                <a:latin typeface="Calibri"/>
                <a:ea typeface="Calibri"/>
                <a:cs typeface="Calibri"/>
                <a:sym typeface="Calibri"/>
              </a:defRPr>
            </a:lvl4pPr>
            <a:lvl5pPr rtl="0">
              <a:spcBef>
                <a:spcPts val="0"/>
              </a:spcBef>
              <a:defRPr sz="4400">
                <a:solidFill>
                  <a:srgbClr val="115486"/>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1"/>
          </p:nvPr>
        </p:nvSpPr>
        <p:spPr>
          <a:xfrm>
            <a:off x="3575050" y="1435100"/>
            <a:ext cx="5111750" cy="4691063"/>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59" name="Shape 59"/>
          <p:cNvSpPr txBox="1">
            <a:spLocks noGrp="1"/>
          </p:cNvSpPr>
          <p:nvPr>
            <p:ph type="body" idx="2"/>
          </p:nvPr>
        </p:nvSpPr>
        <p:spPr>
          <a:xfrm>
            <a:off x="457200" y="2245893"/>
            <a:ext cx="3008313" cy="3880268"/>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60" name="Shape 60"/>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61" name="Shape 61"/>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62" name="Shape 62"/>
          <p:cNvSpPr txBox="1">
            <a:spLocks noGrp="1"/>
          </p:cNvSpPr>
          <p:nvPr>
            <p:ph type="sldNum" idx="12"/>
          </p:nvPr>
        </p:nvSpPr>
        <p:spPr>
          <a:xfrm>
            <a:off x="6553200" y="6356350"/>
            <a:ext cx="2133598"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baseline="0">
                <a:solidFill>
                  <a:srgbClr val="000000"/>
                </a:solidFill>
                <a:latin typeface="Arial"/>
                <a:ea typeface="Arial"/>
                <a:cs typeface="Arial"/>
                <a:sym typeface="Arial"/>
                <a:rtl val="0"/>
              </a:rPr>
              <a:t>‹#›</a:t>
            </a:fld>
            <a:endParaRPr lang="en-US" sz="18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rgbClr val="115486"/>
                </a:solidFill>
                <a:latin typeface="Calibri"/>
                <a:ea typeface="Calibri"/>
                <a:cs typeface="Calibri"/>
                <a:sym typeface="Calibri"/>
              </a:defRPr>
            </a:lvl2pPr>
            <a:lvl3pPr rtl="0">
              <a:spcBef>
                <a:spcPts val="0"/>
              </a:spcBef>
              <a:defRPr sz="4400">
                <a:solidFill>
                  <a:srgbClr val="115486"/>
                </a:solidFill>
                <a:latin typeface="Calibri"/>
                <a:ea typeface="Calibri"/>
                <a:cs typeface="Calibri"/>
                <a:sym typeface="Calibri"/>
              </a:defRPr>
            </a:lvl3pPr>
            <a:lvl4pPr rtl="0">
              <a:spcBef>
                <a:spcPts val="0"/>
              </a:spcBef>
              <a:defRPr sz="4400">
                <a:solidFill>
                  <a:srgbClr val="115486"/>
                </a:solidFill>
                <a:latin typeface="Calibri"/>
                <a:ea typeface="Calibri"/>
                <a:cs typeface="Calibri"/>
                <a:sym typeface="Calibri"/>
              </a:defRPr>
            </a:lvl4pPr>
            <a:lvl5pPr rtl="0">
              <a:spcBef>
                <a:spcPts val="0"/>
              </a:spcBef>
              <a:defRPr sz="4400">
                <a:solidFill>
                  <a:srgbClr val="115486"/>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65" name="Shape 65"/>
          <p:cNvSpPr>
            <a:spLocks noGrp="1"/>
          </p:cNvSpPr>
          <p:nvPr>
            <p:ph type="pic" idx="2"/>
          </p:nvPr>
        </p:nvSpPr>
        <p:spPr>
          <a:xfrm>
            <a:off x="1792288" y="1269999"/>
            <a:ext cx="5486399" cy="3457574"/>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Calibri"/>
              <a:buNone/>
              <a:defRPr sz="3200" b="0" i="0" u="none" strike="noStrike" cap="none" baseline="0">
                <a:solidFill>
                  <a:schemeClr val="dk1"/>
                </a:solidFill>
                <a:latin typeface="Calibri"/>
                <a:ea typeface="Calibri"/>
                <a:cs typeface="Calibri"/>
                <a:sym typeface="Calibri"/>
                <a:rtl val="0"/>
              </a:defRPr>
            </a:lvl1pPr>
            <a:lvl2pPr marL="457200" marR="0" indent="0" algn="l" rtl="0">
              <a:lnSpc>
                <a:spcPct val="100000"/>
              </a:lnSpc>
              <a:spcBef>
                <a:spcPts val="0"/>
              </a:spcBef>
              <a:spcAft>
                <a:spcPts val="0"/>
              </a:spcAft>
              <a:buClr>
                <a:schemeClr val="dk1"/>
              </a:buClr>
              <a:buFont typeface="Calibri"/>
              <a:buNone/>
              <a:defRPr sz="2800" b="0" i="0" u="none" strike="noStrike" cap="none" baseline="0">
                <a:solidFill>
                  <a:schemeClr val="dk1"/>
                </a:solidFill>
                <a:latin typeface="Calibri"/>
                <a:ea typeface="Calibri"/>
                <a:cs typeface="Calibri"/>
                <a:sym typeface="Calibri"/>
                <a:rtl val="0"/>
              </a:defRPr>
            </a:lvl2pPr>
            <a:lvl3pPr marL="914400" marR="0" indent="0" algn="l" rtl="0">
              <a:lnSpc>
                <a:spcPct val="100000"/>
              </a:lnSpc>
              <a:spcBef>
                <a:spcPts val="0"/>
              </a:spcBef>
              <a:spcAft>
                <a:spcPts val="0"/>
              </a:spcAft>
              <a:buClr>
                <a:schemeClr val="dk1"/>
              </a:buClr>
              <a:buFont typeface="Calibri"/>
              <a:buNone/>
              <a:defRPr sz="2400" b="0" i="0" u="none" strike="noStrike" cap="none" baseline="0">
                <a:solidFill>
                  <a:schemeClr val="dk1"/>
                </a:solidFill>
                <a:latin typeface="Calibri"/>
                <a:ea typeface="Calibri"/>
                <a:cs typeface="Calibri"/>
                <a:sym typeface="Calibri"/>
                <a:rtl val="0"/>
              </a:defRPr>
            </a:lvl3pPr>
            <a:lvl4pPr marL="1371600" marR="0" indent="0" algn="l" rtl="0">
              <a:lnSpc>
                <a:spcPct val="100000"/>
              </a:lnSpc>
              <a:spcBef>
                <a:spcPts val="0"/>
              </a:spcBef>
              <a:spcAft>
                <a:spcPts val="0"/>
              </a:spcAft>
              <a:buClr>
                <a:schemeClr val="dk1"/>
              </a:buClr>
              <a:buFont typeface="Calibri"/>
              <a:buNone/>
              <a:defRPr sz="2000" b="0" i="0" u="none" strike="noStrike" cap="none" baseline="0">
                <a:solidFill>
                  <a:schemeClr val="dk1"/>
                </a:solidFill>
                <a:latin typeface="Calibri"/>
                <a:ea typeface="Calibri"/>
                <a:cs typeface="Calibri"/>
                <a:sym typeface="Calibri"/>
                <a:rtl val="0"/>
              </a:defRPr>
            </a:lvl4pPr>
            <a:lvl5pPr marL="1828800" marR="0" indent="0" algn="l" rtl="0">
              <a:lnSpc>
                <a:spcPct val="100000"/>
              </a:lnSpc>
              <a:spcBef>
                <a:spcPts val="0"/>
              </a:spcBef>
              <a:spcAft>
                <a:spcPts val="0"/>
              </a:spcAft>
              <a:buClr>
                <a:schemeClr val="dk1"/>
              </a:buClr>
              <a:buFont typeface="Calibri"/>
              <a:buNone/>
              <a:defRPr sz="2000" b="0" i="0" u="none" strike="noStrike" cap="none" baseline="0">
                <a:solidFill>
                  <a:schemeClr val="dk1"/>
                </a:solidFill>
                <a:latin typeface="Calibri"/>
                <a:ea typeface="Calibri"/>
                <a:cs typeface="Calibri"/>
                <a:sym typeface="Calibri"/>
                <a:rtl val="0"/>
              </a:defRPr>
            </a:lvl5pPr>
            <a:lvl6pPr marL="2286000" marR="0" indent="0" algn="l" rtl="0">
              <a:lnSpc>
                <a:spcPct val="100000"/>
              </a:lnSpc>
              <a:spcBef>
                <a:spcPts val="0"/>
              </a:spcBef>
              <a:spcAft>
                <a:spcPts val="0"/>
              </a:spcAft>
              <a:buClr>
                <a:schemeClr val="dk1"/>
              </a:buClr>
              <a:buFont typeface="Calibri"/>
              <a:buNone/>
              <a:defRPr sz="2000" b="0" i="0" u="none" strike="noStrike" cap="none" baseline="0">
                <a:solidFill>
                  <a:schemeClr val="dk1"/>
                </a:solidFill>
                <a:latin typeface="Calibri"/>
                <a:ea typeface="Calibri"/>
                <a:cs typeface="Calibri"/>
                <a:sym typeface="Calibri"/>
                <a:rtl val="0"/>
              </a:defRPr>
            </a:lvl6pPr>
            <a:lvl7pPr marL="2743200" marR="0" indent="0" algn="l" rtl="0">
              <a:lnSpc>
                <a:spcPct val="100000"/>
              </a:lnSpc>
              <a:spcBef>
                <a:spcPts val="0"/>
              </a:spcBef>
              <a:spcAft>
                <a:spcPts val="0"/>
              </a:spcAft>
              <a:buClr>
                <a:schemeClr val="dk1"/>
              </a:buClr>
              <a:buFont typeface="Calibri"/>
              <a:buNone/>
              <a:defRPr sz="2000" b="0" i="0" u="none" strike="noStrike" cap="none" baseline="0">
                <a:solidFill>
                  <a:schemeClr val="dk1"/>
                </a:solidFill>
                <a:latin typeface="Calibri"/>
                <a:ea typeface="Calibri"/>
                <a:cs typeface="Calibri"/>
                <a:sym typeface="Calibri"/>
                <a:rtl val="0"/>
              </a:defRPr>
            </a:lvl7pPr>
            <a:lvl8pPr marL="3200400" marR="0" indent="0" algn="l" rtl="0">
              <a:lnSpc>
                <a:spcPct val="100000"/>
              </a:lnSpc>
              <a:spcBef>
                <a:spcPts val="0"/>
              </a:spcBef>
              <a:spcAft>
                <a:spcPts val="0"/>
              </a:spcAft>
              <a:buClr>
                <a:schemeClr val="dk1"/>
              </a:buClr>
              <a:buFont typeface="Calibri"/>
              <a:buNone/>
              <a:defRPr sz="2000" b="0" i="0" u="none" strike="noStrike" cap="none" baseline="0">
                <a:solidFill>
                  <a:schemeClr val="dk1"/>
                </a:solidFill>
                <a:latin typeface="Calibri"/>
                <a:ea typeface="Calibri"/>
                <a:cs typeface="Calibri"/>
                <a:sym typeface="Calibri"/>
                <a:rtl val="0"/>
              </a:defRPr>
            </a:lvl8pPr>
            <a:lvl9pPr marL="3657600" marR="0" indent="0" algn="l" rtl="0">
              <a:lnSpc>
                <a:spcPct val="100000"/>
              </a:lnSpc>
              <a:spcBef>
                <a:spcPts val="0"/>
              </a:spcBef>
              <a:spcAft>
                <a:spcPts val="0"/>
              </a:spcAft>
              <a:buClr>
                <a:schemeClr val="dk1"/>
              </a:buClr>
              <a:buFont typeface="Calibri"/>
              <a:buNone/>
              <a:defRPr sz="2000" b="0" i="0" u="none" strike="noStrike" cap="none" baseline="0">
                <a:solidFill>
                  <a:schemeClr val="dk1"/>
                </a:solidFill>
                <a:latin typeface="Calibri"/>
                <a:ea typeface="Calibri"/>
                <a:cs typeface="Calibri"/>
                <a:sym typeface="Calibri"/>
                <a:rtl val="0"/>
              </a:defRPr>
            </a:lvl9pPr>
          </a:lstStyle>
          <a:p>
            <a:endParaRPr/>
          </a:p>
        </p:txBody>
      </p:sp>
      <p:sp>
        <p:nvSpPr>
          <p:cNvPr id="66" name="Shape 66"/>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67" name="Shape 67"/>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68" name="Shape 68"/>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69" name="Shape 69"/>
          <p:cNvSpPr txBox="1">
            <a:spLocks noGrp="1"/>
          </p:cNvSpPr>
          <p:nvPr>
            <p:ph type="sldNum" idx="12"/>
          </p:nvPr>
        </p:nvSpPr>
        <p:spPr>
          <a:xfrm>
            <a:off x="6553200" y="6356350"/>
            <a:ext cx="2133598"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800" b="0" i="0" u="none" strike="noStrike" cap="none" baseline="0">
                <a:solidFill>
                  <a:srgbClr val="000000"/>
                </a:solidFill>
                <a:latin typeface="Arial"/>
                <a:ea typeface="Arial"/>
                <a:cs typeface="Arial"/>
                <a:sym typeface="Arial"/>
                <a:rtl val="0"/>
              </a:rPr>
              <a:t>‹#›</a:t>
            </a:fld>
            <a:endParaRPr lang="en-US" sz="18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904525"/>
            <a:ext cx="8229600" cy="673099"/>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115486"/>
              </a:buClr>
              <a:buFont typeface="Calibri"/>
              <a:buNone/>
              <a:defRPr sz="4400" b="0" i="0" u="none" strike="noStrike" cap="none" baseline="0">
                <a:solidFill>
                  <a:srgbClr val="115486"/>
                </a:solidFill>
                <a:latin typeface="Calibri"/>
                <a:ea typeface="Calibri"/>
                <a:cs typeface="Calibri"/>
                <a:sym typeface="Calibri"/>
                <a:rtl val="0"/>
              </a:defRPr>
            </a:lvl1pPr>
            <a:lvl2pPr marL="0" marR="0" indent="0" algn="ctr" rtl="0">
              <a:spcBef>
                <a:spcPts val="0"/>
              </a:spcBef>
              <a:spcAft>
                <a:spcPts val="0"/>
              </a:spcAft>
              <a:defRPr sz="4400" b="0" i="0" u="none" strike="noStrike" cap="none" baseline="0">
                <a:solidFill>
                  <a:srgbClr val="115486"/>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rgbClr val="115486"/>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rgbClr val="115486"/>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rgbClr val="115486"/>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10" name="Shape 10"/>
          <p:cNvSpPr txBox="1">
            <a:spLocks noGrp="1"/>
          </p:cNvSpPr>
          <p:nvPr>
            <p:ph type="body" idx="1"/>
          </p:nvPr>
        </p:nvSpPr>
        <p:spPr>
          <a:xfrm>
            <a:off x="457200" y="1953758"/>
            <a:ext cx="8229600" cy="4416624"/>
          </a:xfrm>
          <a:prstGeom prst="rect">
            <a:avLst/>
          </a:prstGeom>
          <a:noFill/>
          <a:ln>
            <a:noFill/>
          </a:ln>
        </p:spPr>
        <p:txBody>
          <a:bodyPr lIns="91425" tIns="91425" rIns="91425" bIns="91425" anchor="t" anchorCtr="0"/>
          <a:lstStyle>
            <a:lvl1pPr marL="342900" marR="0" indent="63500" algn="l" rtl="0">
              <a:lnSpc>
                <a:spcPct val="100000"/>
              </a:lnSpc>
              <a:spcBef>
                <a:spcPts val="640"/>
              </a:spcBef>
              <a:spcAft>
                <a:spcPts val="0"/>
              </a:spcAft>
              <a:buClr>
                <a:schemeClr val="dk1"/>
              </a:buClr>
              <a:buFont typeface="Arial"/>
              <a:buChar char="•"/>
              <a:defRPr sz="3200" b="0" i="0" u="none" strike="noStrike" cap="none" baseline="0">
                <a:solidFill>
                  <a:schemeClr val="dk1"/>
                </a:solidFill>
                <a:latin typeface="Calibri"/>
                <a:ea typeface="Calibri"/>
                <a:cs typeface="Calibri"/>
                <a:sym typeface="Calibri"/>
                <a:rtl val="0"/>
              </a:defRPr>
            </a:lvl1pPr>
            <a:lvl2pPr marL="742950" marR="0" indent="69850" algn="l" rtl="0">
              <a:lnSpc>
                <a:spcPct val="100000"/>
              </a:lnSpc>
              <a:spcBef>
                <a:spcPts val="560"/>
              </a:spcBef>
              <a:spcAft>
                <a:spcPts val="0"/>
              </a:spcAft>
              <a:buClr>
                <a:schemeClr val="dk1"/>
              </a:buClr>
              <a:buFont typeface="Arial"/>
              <a:buChar char="–"/>
              <a:defRPr sz="2800" b="0" i="0" u="none" strike="noStrike" cap="none" baseline="0">
                <a:solidFill>
                  <a:schemeClr val="dk1"/>
                </a:solidFill>
                <a:latin typeface="Calibri"/>
                <a:ea typeface="Calibri"/>
                <a:cs typeface="Calibri"/>
                <a:sym typeface="Calibri"/>
                <a:rtl val="0"/>
              </a:defRPr>
            </a:lvl2pPr>
            <a:lvl3pPr marL="1143000" marR="0" indent="76200" algn="l" rtl="0">
              <a:lnSpc>
                <a:spcPct val="100000"/>
              </a:lnSpc>
              <a:spcBef>
                <a:spcPts val="480"/>
              </a:spcBef>
              <a:spcAft>
                <a:spcPts val="0"/>
              </a:spcAft>
              <a:buClr>
                <a:schemeClr val="dk1"/>
              </a:buClr>
              <a:buFont typeface="Arial"/>
              <a:buChar char="•"/>
              <a:defRPr sz="2400" b="0" i="0" u="none" strike="noStrike" cap="none" baseline="0">
                <a:solidFill>
                  <a:schemeClr val="dk1"/>
                </a:solidFill>
                <a:latin typeface="Calibri"/>
                <a:ea typeface="Calibri"/>
                <a:cs typeface="Calibri"/>
                <a:sym typeface="Calibri"/>
                <a:rtl val="0"/>
              </a:defRPr>
            </a:lvl3pPr>
            <a:lvl4pPr marL="1600200" marR="0" indent="254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4pPr>
            <a:lvl5pPr marL="2057400" marR="0" indent="254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5pPr>
            <a:lvl6pPr marL="2514600" marR="0" indent="254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6pPr>
            <a:lvl7pPr marL="2971800" marR="0" indent="254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7pPr>
            <a:lvl8pPr marL="3429000" marR="0" indent="254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8pPr>
            <a:lvl9pPr marL="3886200" marR="0" indent="254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9pPr>
          </a:lstStyle>
          <a:p>
            <a:endParaRPr/>
          </a:p>
        </p:txBody>
      </p:sp>
      <p:pic>
        <p:nvPicPr>
          <p:cNvPr id="11" name="Shape 11"/>
          <p:cNvPicPr preferRelativeResize="0"/>
          <p:nvPr/>
        </p:nvPicPr>
        <p:blipFill rotWithShape="1">
          <a:blip r:embed="rId14">
            <a:alphaModFix amt="76000"/>
          </a:blip>
          <a:srcRect b="87863"/>
          <a:stretch/>
        </p:blipFill>
        <p:spPr>
          <a:xfrm>
            <a:off x="-29195" y="0"/>
            <a:ext cx="9235440" cy="751374"/>
          </a:xfrm>
          <a:prstGeom prst="rect">
            <a:avLst/>
          </a:prstGeom>
          <a:noFill/>
          <a:ln>
            <a:noFill/>
          </a:ln>
        </p:spPr>
      </p:pic>
      <p:sp>
        <p:nvSpPr>
          <p:cNvPr id="12" name="Shape 12"/>
          <p:cNvSpPr txBox="1"/>
          <p:nvPr/>
        </p:nvSpPr>
        <p:spPr>
          <a:xfrm>
            <a:off x="0" y="34476"/>
            <a:ext cx="8229600" cy="673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DDD9C3"/>
              </a:buClr>
              <a:buSzPct val="25000"/>
              <a:buFont typeface="Calibri"/>
              <a:buNone/>
            </a:pPr>
            <a:r>
              <a:rPr lang="en-US" sz="4400" b="0" i="0" u="none" strike="noStrike" cap="none" baseline="0">
                <a:solidFill>
                  <a:srgbClr val="DDD9C3"/>
                </a:solidFill>
                <a:latin typeface="Calibri"/>
                <a:ea typeface="Calibri"/>
                <a:cs typeface="Calibri"/>
                <a:sym typeface="Calibri"/>
                <a:rtl val="0"/>
              </a:rPr>
              <a:t>A Growing Concern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Shape 93"/>
          <p:cNvSpPr/>
          <p:nvPr/>
        </p:nvSpPr>
        <p:spPr>
          <a:xfrm>
            <a:off x="0" y="0"/>
            <a:ext cx="9144000" cy="892183"/>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94" name="Shape 94"/>
          <p:cNvSpPr txBox="1">
            <a:spLocks noGrp="1"/>
          </p:cNvSpPr>
          <p:nvPr>
            <p:ph type="title"/>
          </p:nvPr>
        </p:nvSpPr>
        <p:spPr>
          <a:xfrm>
            <a:off x="236800" y="-10497"/>
            <a:ext cx="8736652" cy="892183"/>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accent6"/>
              </a:buClr>
              <a:buFont typeface="Arial"/>
              <a:buNone/>
              <a:defRPr sz="4000" b="0" i="0" u="none" strike="noStrike" cap="none" baseline="0">
                <a:solidFill>
                  <a:schemeClr val="accent6"/>
                </a:solidFill>
                <a:latin typeface="Arial"/>
                <a:ea typeface="Arial"/>
                <a:cs typeface="Arial"/>
                <a:sym typeface="Arial"/>
                <a:rtl val="0"/>
              </a:defRPr>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95" name="Shape 95"/>
          <p:cNvSpPr txBox="1">
            <a:spLocks noGrp="1"/>
          </p:cNvSpPr>
          <p:nvPr>
            <p:ph type="body" idx="1"/>
          </p:nvPr>
        </p:nvSpPr>
        <p:spPr>
          <a:xfrm>
            <a:off x="457200" y="1600200"/>
            <a:ext cx="8229600" cy="4876798"/>
          </a:xfrm>
          <a:prstGeom prst="rect">
            <a:avLst/>
          </a:prstGeom>
          <a:noFill/>
          <a:ln>
            <a:noFill/>
          </a:ln>
        </p:spPr>
        <p:txBody>
          <a:bodyPr lIns="91425" tIns="91425" rIns="91425" bIns="91425" anchor="t" anchorCtr="0"/>
          <a:lstStyle>
            <a:lvl1pPr marL="182880" marR="0" indent="96520" algn="l" rtl="0">
              <a:lnSpc>
                <a:spcPct val="100000"/>
              </a:lnSpc>
              <a:spcBef>
                <a:spcPts val="480"/>
              </a:spcBef>
              <a:spcAft>
                <a:spcPts val="0"/>
              </a:spcAft>
              <a:buClr>
                <a:schemeClr val="accent1"/>
              </a:buClr>
              <a:buFont typeface="Arial"/>
              <a:buChar char="•"/>
              <a:defRPr sz="2400" b="0" i="0" u="none" strike="noStrike" cap="none" baseline="0">
                <a:solidFill>
                  <a:schemeClr val="dk1"/>
                </a:solidFill>
                <a:latin typeface="Arial"/>
                <a:ea typeface="Arial"/>
                <a:cs typeface="Arial"/>
                <a:sym typeface="Arial"/>
                <a:rtl val="0"/>
              </a:defRPr>
            </a:lvl1pPr>
            <a:lvl2pPr marL="457200" marR="0" indent="38100" algn="l" rtl="0">
              <a:lnSpc>
                <a:spcPct val="100000"/>
              </a:lnSpc>
              <a:spcBef>
                <a:spcPts val="400"/>
              </a:spcBef>
              <a:spcAft>
                <a:spcPts val="0"/>
              </a:spcAft>
              <a:buClr>
                <a:schemeClr val="accent1"/>
              </a:buClr>
              <a:buFont typeface="Arial"/>
              <a:buChar char="•"/>
              <a:defRPr sz="2000" b="0" i="0" u="none" strike="noStrike" cap="none" baseline="0">
                <a:solidFill>
                  <a:schemeClr val="dk1"/>
                </a:solidFill>
                <a:latin typeface="Arial"/>
                <a:ea typeface="Arial"/>
                <a:cs typeface="Arial"/>
                <a:sym typeface="Arial"/>
                <a:rtl val="0"/>
              </a:defRPr>
            </a:lvl2pPr>
            <a:lvl3pPr marL="731520" marR="0" indent="30480" algn="l" rtl="0">
              <a:lnSpc>
                <a:spcPct val="100000"/>
              </a:lnSpc>
              <a:spcBef>
                <a:spcPts val="360"/>
              </a:spcBef>
              <a:spcAft>
                <a:spcPts val="0"/>
              </a:spcAft>
              <a:buClr>
                <a:schemeClr val="accent1"/>
              </a:buClr>
              <a:buFont typeface="Arial"/>
              <a:buChar char="•"/>
              <a:defRPr sz="1800" b="0" i="0" u="none" strike="noStrike" cap="none" baseline="0">
                <a:solidFill>
                  <a:schemeClr val="dk1"/>
                </a:solidFill>
                <a:latin typeface="Arial"/>
                <a:ea typeface="Arial"/>
                <a:cs typeface="Arial"/>
                <a:sym typeface="Arial"/>
                <a:rtl val="0"/>
              </a:defRPr>
            </a:lvl3pPr>
            <a:lvl4pPr marL="1005839" marR="0" indent="10161" algn="l" rtl="0">
              <a:lnSpc>
                <a:spcPct val="100000"/>
              </a:lnSpc>
              <a:spcBef>
                <a:spcPts val="320"/>
              </a:spcBef>
              <a:spcAft>
                <a:spcPts val="0"/>
              </a:spcAft>
              <a:buClr>
                <a:schemeClr val="accent1"/>
              </a:buClr>
              <a:buFont typeface="Arial"/>
              <a:buChar char="•"/>
              <a:defRPr sz="1600" b="0" i="0" u="none" strike="noStrike" cap="none" baseline="0">
                <a:solidFill>
                  <a:schemeClr val="dk1"/>
                </a:solidFill>
                <a:latin typeface="Arial"/>
                <a:ea typeface="Arial"/>
                <a:cs typeface="Arial"/>
                <a:sym typeface="Arial"/>
                <a:rtl val="0"/>
              </a:defRPr>
            </a:lvl4pPr>
            <a:lvl5pPr marL="1188720" marR="0" indent="30480" algn="l" rtl="0">
              <a:lnSpc>
                <a:spcPct val="100000"/>
              </a:lnSpc>
              <a:spcBef>
                <a:spcPts val="280"/>
              </a:spcBef>
              <a:spcAft>
                <a:spcPts val="0"/>
              </a:spcAft>
              <a:buClr>
                <a:schemeClr val="accent1"/>
              </a:buClr>
              <a:buFont typeface="Arial"/>
              <a:buChar char="•"/>
              <a:defRPr sz="1400" b="0" i="0" u="none" strike="noStrike" cap="none" baseline="0">
                <a:solidFill>
                  <a:schemeClr val="dk1"/>
                </a:solidFill>
                <a:latin typeface="Arial"/>
                <a:ea typeface="Arial"/>
                <a:cs typeface="Arial"/>
                <a:sym typeface="Arial"/>
                <a:rtl val="0"/>
              </a:defRPr>
            </a:lvl5pPr>
            <a:lvl6pPr marL="1371600" marR="0" indent="-31750" algn="l" rtl="0">
              <a:lnSpc>
                <a:spcPct val="100000"/>
              </a:lnSpc>
              <a:spcBef>
                <a:spcPts val="260"/>
              </a:spcBef>
              <a:spcAft>
                <a:spcPts val="0"/>
              </a:spcAft>
              <a:buClr>
                <a:schemeClr val="accent1"/>
              </a:buClr>
              <a:buFont typeface="Arial"/>
              <a:buChar char="•"/>
              <a:defRPr sz="1300" b="0" i="0" u="none" strike="noStrike" cap="none" baseline="0">
                <a:solidFill>
                  <a:schemeClr val="dk1"/>
                </a:solidFill>
                <a:latin typeface="Arial"/>
                <a:ea typeface="Arial"/>
                <a:cs typeface="Arial"/>
                <a:sym typeface="Arial"/>
                <a:rtl val="0"/>
              </a:defRPr>
            </a:lvl6pPr>
            <a:lvl7pPr marL="1554480" marR="0" indent="-24130" algn="l" rtl="0">
              <a:lnSpc>
                <a:spcPct val="100000"/>
              </a:lnSpc>
              <a:spcBef>
                <a:spcPts val="260"/>
              </a:spcBef>
              <a:spcAft>
                <a:spcPts val="0"/>
              </a:spcAft>
              <a:buClr>
                <a:schemeClr val="accent1"/>
              </a:buClr>
              <a:buFont typeface="Arial"/>
              <a:buChar char="•"/>
              <a:defRPr sz="1300" b="0" i="0" u="none" strike="noStrike" cap="none" baseline="0">
                <a:solidFill>
                  <a:schemeClr val="dk1"/>
                </a:solidFill>
                <a:latin typeface="Arial"/>
                <a:ea typeface="Arial"/>
                <a:cs typeface="Arial"/>
                <a:sym typeface="Arial"/>
                <a:rtl val="0"/>
              </a:defRPr>
            </a:lvl7pPr>
            <a:lvl8pPr marL="1737360" marR="0" indent="-29210" algn="l" rtl="0">
              <a:lnSpc>
                <a:spcPct val="100000"/>
              </a:lnSpc>
              <a:spcBef>
                <a:spcPts val="260"/>
              </a:spcBef>
              <a:spcAft>
                <a:spcPts val="0"/>
              </a:spcAft>
              <a:buClr>
                <a:schemeClr val="accent1"/>
              </a:buClr>
              <a:buFont typeface="Arial"/>
              <a:buChar char="•"/>
              <a:defRPr sz="1300" b="0" i="0" u="none" strike="noStrike" cap="none" baseline="0">
                <a:solidFill>
                  <a:schemeClr val="dk1"/>
                </a:solidFill>
                <a:latin typeface="Arial"/>
                <a:ea typeface="Arial"/>
                <a:cs typeface="Arial"/>
                <a:sym typeface="Arial"/>
                <a:rtl val="0"/>
              </a:defRPr>
            </a:lvl8pPr>
            <a:lvl9pPr marL="1920240" marR="0" indent="-34289" algn="l" rtl="0">
              <a:lnSpc>
                <a:spcPct val="100000"/>
              </a:lnSpc>
              <a:spcBef>
                <a:spcPts val="260"/>
              </a:spcBef>
              <a:spcAft>
                <a:spcPts val="0"/>
              </a:spcAft>
              <a:buClr>
                <a:schemeClr val="accent1"/>
              </a:buClr>
              <a:buFont typeface="Arial"/>
              <a:buChar char="•"/>
              <a:defRPr sz="1300" b="0" i="0" u="none" strike="noStrike" cap="none" baseline="0">
                <a:solidFill>
                  <a:schemeClr val="dk1"/>
                </a:solidFill>
                <a:latin typeface="Arial"/>
                <a:ea typeface="Arial"/>
                <a:cs typeface="Arial"/>
                <a:sym typeface="Arial"/>
                <a:rtl val="0"/>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ctrTitle"/>
          </p:nvPr>
        </p:nvSpPr>
        <p:spPr>
          <a:xfrm>
            <a:off x="205617" y="1890939"/>
            <a:ext cx="8672286" cy="1470023"/>
          </a:xfrm>
          <a:prstGeom prst="rect">
            <a:avLst/>
          </a:prstGeom>
          <a:noFill/>
          <a:ln>
            <a:noFill/>
          </a:ln>
        </p:spPr>
        <p:txBody>
          <a:bodyPr lIns="91425" tIns="45700" rIns="91425" bIns="45700" anchor="ctr" anchorCtr="0">
            <a:noAutofit/>
          </a:bodyPr>
          <a:lstStyle/>
          <a:p>
            <a:pPr marL="0" marR="0" lvl="0" indent="0" algn="ctr" rtl="0">
              <a:lnSpc>
                <a:spcPct val="80000"/>
              </a:lnSpc>
              <a:spcBef>
                <a:spcPts val="0"/>
              </a:spcBef>
              <a:spcAft>
                <a:spcPts val="0"/>
              </a:spcAft>
              <a:buClr>
                <a:srgbClr val="115486"/>
              </a:buClr>
              <a:buSzPct val="25000"/>
              <a:buFont typeface="Calibri"/>
              <a:buNone/>
            </a:pPr>
            <a:r>
              <a:rPr lang="en-US" sz="4400" b="0" i="0" u="none" strike="noStrike" cap="none" baseline="0">
                <a:solidFill>
                  <a:srgbClr val="115486"/>
                </a:solidFill>
                <a:latin typeface="Calibri"/>
                <a:ea typeface="Calibri"/>
                <a:cs typeface="Calibri"/>
                <a:sym typeface="Calibri"/>
                <a:rtl val="0"/>
              </a:rPr>
              <a:t>InTeGrate Modules &amp; Authentic Community-based Research as Program Opportunities </a:t>
            </a:r>
          </a:p>
        </p:txBody>
      </p:sp>
      <p:sp>
        <p:nvSpPr>
          <p:cNvPr id="87" name="Shape 87"/>
          <p:cNvSpPr txBox="1">
            <a:spLocks noGrp="1"/>
          </p:cNvSpPr>
          <p:nvPr>
            <p:ph type="subTitle" idx="1"/>
          </p:nvPr>
        </p:nvSpPr>
        <p:spPr>
          <a:xfrm>
            <a:off x="104018" y="3631510"/>
            <a:ext cx="8902095" cy="77046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1" u="none" strike="noStrike" cap="none" baseline="0">
                <a:solidFill>
                  <a:schemeClr val="dk1"/>
                </a:solidFill>
                <a:latin typeface="Times New Roman"/>
                <a:ea typeface="Times New Roman"/>
                <a:cs typeface="Times New Roman"/>
                <a:sym typeface="Times New Roman"/>
                <a:rtl val="0"/>
              </a:rPr>
              <a:t>Sarah Fortner, John Ritter, Amber Burgett, </a:t>
            </a:r>
          </a:p>
          <a:p>
            <a:pPr marL="0" marR="0" lvl="0" indent="0" algn="ctr" rtl="0">
              <a:lnSpc>
                <a:spcPct val="100000"/>
              </a:lnSpc>
              <a:spcBef>
                <a:spcPts val="0"/>
              </a:spcBef>
              <a:spcAft>
                <a:spcPts val="0"/>
              </a:spcAft>
              <a:buClr>
                <a:schemeClr val="dk1"/>
              </a:buClr>
              <a:buSzPct val="25000"/>
              <a:buFont typeface="Arial"/>
              <a:buNone/>
            </a:pPr>
            <a:r>
              <a:rPr lang="en-US" sz="3200" b="0" i="1" u="none" strike="noStrike" cap="none" baseline="0">
                <a:solidFill>
                  <a:schemeClr val="dk1"/>
                </a:solidFill>
                <a:latin typeface="Times New Roman"/>
                <a:ea typeface="Times New Roman"/>
                <a:cs typeface="Times New Roman"/>
                <a:sym typeface="Times New Roman"/>
                <a:rtl val="0"/>
              </a:rPr>
              <a:t>David Finster, Ruth Hoff, Richard Phillips   </a:t>
            </a:r>
          </a:p>
        </p:txBody>
      </p:sp>
      <p:pic>
        <p:nvPicPr>
          <p:cNvPr id="88" name="Shape 88"/>
          <p:cNvPicPr preferRelativeResize="0"/>
          <p:nvPr/>
        </p:nvPicPr>
        <p:blipFill rotWithShape="1">
          <a:blip r:embed="rId3">
            <a:alphaModFix/>
          </a:blip>
          <a:srcRect/>
          <a:stretch/>
        </p:blipFill>
        <p:spPr>
          <a:xfrm>
            <a:off x="6288271" y="5353269"/>
            <a:ext cx="2286000" cy="685799"/>
          </a:xfrm>
          <a:prstGeom prst="rect">
            <a:avLst/>
          </a:prstGeom>
          <a:noFill/>
          <a:ln>
            <a:noFill/>
          </a:ln>
        </p:spPr>
      </p:pic>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122225" y="0"/>
            <a:ext cx="8649599" cy="621000"/>
          </a:xfrm>
          <a:prstGeom prst="rect">
            <a:avLst/>
          </a:prstGeom>
          <a:noFill/>
          <a:ln>
            <a:noFill/>
          </a:ln>
        </p:spPr>
        <p:txBody>
          <a:bodyPr lIns="91425" tIns="45700" rIns="91425" bIns="45700" anchor="ctr" anchorCtr="0">
            <a:noAutofit/>
          </a:bodyPr>
          <a:lstStyle/>
          <a:p>
            <a:pPr lvl="0" rtl="0">
              <a:spcBef>
                <a:spcPts val="0"/>
              </a:spcBef>
              <a:buClr>
                <a:schemeClr val="accent6"/>
              </a:buClr>
              <a:buSzPct val="25000"/>
              <a:buFont typeface="Arial"/>
              <a:buNone/>
            </a:pPr>
            <a:r>
              <a:rPr lang="en-US" sz="3000"/>
              <a:t>Wittenberg faculty on three module teams:</a:t>
            </a:r>
          </a:p>
        </p:txBody>
      </p:sp>
      <p:pic>
        <p:nvPicPr>
          <p:cNvPr id="286" name="Shape 286"/>
          <p:cNvPicPr preferRelativeResize="0"/>
          <p:nvPr/>
        </p:nvPicPr>
        <p:blipFill>
          <a:blip r:embed="rId3">
            <a:alphaModFix/>
          </a:blip>
          <a:stretch>
            <a:fillRect/>
          </a:stretch>
        </p:blipFill>
        <p:spPr>
          <a:xfrm>
            <a:off x="1307075" y="1662050"/>
            <a:ext cx="6858000" cy="5143500"/>
          </a:xfrm>
          <a:prstGeom prst="rect">
            <a:avLst/>
          </a:prstGeom>
          <a:noFill/>
          <a:ln>
            <a:noFill/>
          </a:ln>
        </p:spPr>
      </p:pic>
      <p:sp>
        <p:nvSpPr>
          <p:cNvPr id="287" name="Shape 287"/>
          <p:cNvSpPr txBox="1"/>
          <p:nvPr/>
        </p:nvSpPr>
        <p:spPr>
          <a:xfrm>
            <a:off x="236800" y="1008275"/>
            <a:ext cx="8736599"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5A4830"/>
              </a:buClr>
              <a:buSzPct val="25000"/>
              <a:buFont typeface="Calibri"/>
              <a:buNone/>
            </a:pPr>
            <a:r>
              <a:rPr lang="en-US" sz="3600" b="1" i="1">
                <a:solidFill>
                  <a:srgbClr val="5A4830"/>
                </a:solidFill>
                <a:latin typeface="Calibri"/>
                <a:ea typeface="Calibri"/>
                <a:cs typeface="Calibri"/>
                <a:sym typeface="Calibri"/>
              </a:rPr>
              <a:t>Evaluating &amp; improving ecosystem services</a:t>
            </a:r>
          </a:p>
        </p:txBody>
      </p:sp>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236800" y="-10497"/>
            <a:ext cx="8736599" cy="892199"/>
          </a:xfrm>
          <a:prstGeom prst="rect">
            <a:avLst/>
          </a:prstGeom>
        </p:spPr>
        <p:txBody>
          <a:bodyPr lIns="91425" tIns="91425" rIns="91425" bIns="91425" anchor="ctr" anchorCtr="0">
            <a:noAutofit/>
          </a:bodyPr>
          <a:lstStyle/>
          <a:p>
            <a:pPr>
              <a:spcBef>
                <a:spcPts val="0"/>
              </a:spcBef>
              <a:buNone/>
            </a:pPr>
            <a:r>
              <a:rPr lang="en-US" sz="2400"/>
              <a:t>Dynamic Learning for Faculty, Partners, &amp; Students</a:t>
            </a:r>
          </a:p>
        </p:txBody>
      </p:sp>
      <p:pic>
        <p:nvPicPr>
          <p:cNvPr id="293" name="Shape 293"/>
          <p:cNvPicPr preferRelativeResize="0"/>
          <p:nvPr/>
        </p:nvPicPr>
        <p:blipFill rotWithShape="1">
          <a:blip r:embed="rId3">
            <a:alphaModFix/>
          </a:blip>
          <a:srcRect l="49487" t="28315" b="8437"/>
          <a:stretch/>
        </p:blipFill>
        <p:spPr>
          <a:xfrm>
            <a:off x="5037750" y="1986000"/>
            <a:ext cx="3665750" cy="3442625"/>
          </a:xfrm>
          <a:prstGeom prst="rect">
            <a:avLst/>
          </a:prstGeom>
          <a:noFill/>
          <a:ln>
            <a:noFill/>
          </a:ln>
        </p:spPr>
      </p:pic>
      <p:sp>
        <p:nvSpPr>
          <p:cNvPr id="294" name="Shape 294"/>
          <p:cNvSpPr txBox="1"/>
          <p:nvPr/>
        </p:nvSpPr>
        <p:spPr>
          <a:xfrm>
            <a:off x="291350" y="977025"/>
            <a:ext cx="5378100" cy="386999"/>
          </a:xfrm>
          <a:prstGeom prst="rect">
            <a:avLst/>
          </a:prstGeom>
          <a:noFill/>
          <a:ln>
            <a:noFill/>
          </a:ln>
        </p:spPr>
        <p:txBody>
          <a:bodyPr lIns="91425" tIns="91425" rIns="91425" bIns="91425" anchor="t" anchorCtr="0">
            <a:noAutofit/>
          </a:bodyPr>
          <a:lstStyle/>
          <a:p>
            <a:pPr rtl="0">
              <a:spcBef>
                <a:spcPts val="0"/>
              </a:spcBef>
              <a:buNone/>
            </a:pPr>
            <a:r>
              <a:rPr lang="en-US" b="1"/>
              <a:t>Partners of the Wittenberg Environmental Science Program</a:t>
            </a:r>
          </a:p>
          <a:p>
            <a:pPr rtl="0">
              <a:spcBef>
                <a:spcPts val="0"/>
              </a:spcBef>
              <a:buNone/>
            </a:pPr>
            <a:endParaRPr/>
          </a:p>
          <a:p>
            <a:pPr rtl="0">
              <a:spcBef>
                <a:spcPts val="0"/>
              </a:spcBef>
              <a:buNone/>
            </a:pPr>
            <a:r>
              <a:rPr lang="en-US" b="1"/>
              <a:t>Government Agencies:</a:t>
            </a:r>
          </a:p>
          <a:p>
            <a:pPr rtl="0">
              <a:spcBef>
                <a:spcPts val="0"/>
              </a:spcBef>
              <a:buNone/>
            </a:pPr>
            <a:endParaRPr/>
          </a:p>
          <a:p>
            <a:pPr marL="457200" lvl="0" indent="-228600" rtl="0">
              <a:spcBef>
                <a:spcPts val="0"/>
              </a:spcBef>
              <a:buChar char="●"/>
            </a:pPr>
            <a:r>
              <a:rPr lang="en-US"/>
              <a:t>City Services (Stormwater, Housing)</a:t>
            </a:r>
          </a:p>
          <a:p>
            <a:pPr marL="457200" lvl="0" indent="-228600" rtl="0">
              <a:spcBef>
                <a:spcPts val="0"/>
              </a:spcBef>
              <a:buChar char="●"/>
            </a:pPr>
            <a:r>
              <a:rPr lang="en-US"/>
              <a:t>National Trails Parks &amp; Recreation</a:t>
            </a:r>
          </a:p>
          <a:p>
            <a:pPr marL="457200" lvl="0" indent="-228600" rtl="0">
              <a:spcBef>
                <a:spcPts val="0"/>
              </a:spcBef>
              <a:buChar char="●"/>
            </a:pPr>
            <a:r>
              <a:rPr lang="en-US"/>
              <a:t>Clark County Soil &amp; Water District</a:t>
            </a:r>
          </a:p>
          <a:p>
            <a:pPr marL="457200" lvl="0" indent="-228600" rtl="0">
              <a:spcBef>
                <a:spcPts val="0"/>
              </a:spcBef>
              <a:buChar char="●"/>
            </a:pPr>
            <a:r>
              <a:rPr lang="en-US"/>
              <a:t>Springfield Conservancy District</a:t>
            </a:r>
          </a:p>
          <a:p>
            <a:pPr marL="457200" lvl="0" indent="-228600" rtl="0">
              <a:spcBef>
                <a:spcPts val="0"/>
              </a:spcBef>
              <a:buChar char="●"/>
            </a:pPr>
            <a:r>
              <a:rPr lang="en-US"/>
              <a:t>Miami Conservancy District</a:t>
            </a:r>
          </a:p>
          <a:p>
            <a:pPr marL="457200" lvl="0" indent="-228600" rtl="0">
              <a:spcBef>
                <a:spcPts val="0"/>
              </a:spcBef>
              <a:buChar char="●"/>
            </a:pPr>
            <a:r>
              <a:rPr lang="en-US"/>
              <a:t>Clark County Engineer</a:t>
            </a:r>
          </a:p>
          <a:p>
            <a:pPr marL="457200" lvl="0" indent="-228600" rtl="0">
              <a:spcBef>
                <a:spcPts val="0"/>
              </a:spcBef>
              <a:buChar char="●"/>
            </a:pPr>
            <a:r>
              <a:rPr lang="en-US"/>
              <a:t>Clark County Park District</a:t>
            </a:r>
          </a:p>
          <a:p>
            <a:pPr marL="457200" lvl="0" indent="-228600" rtl="0">
              <a:spcBef>
                <a:spcPts val="0"/>
              </a:spcBef>
              <a:buChar char="●"/>
            </a:pPr>
            <a:r>
              <a:rPr lang="en-US"/>
              <a:t>U.S. Army Corps of Engineers</a:t>
            </a:r>
          </a:p>
          <a:p>
            <a:pPr rtl="0">
              <a:spcBef>
                <a:spcPts val="0"/>
              </a:spcBef>
              <a:buNone/>
            </a:pPr>
            <a:endParaRPr/>
          </a:p>
          <a:p>
            <a:pPr rtl="0">
              <a:spcBef>
                <a:spcPts val="0"/>
              </a:spcBef>
              <a:buNone/>
            </a:pPr>
            <a:r>
              <a:rPr lang="en-US" b="1"/>
              <a:t>Non-governmental:</a:t>
            </a:r>
          </a:p>
          <a:p>
            <a:pPr rtl="0">
              <a:spcBef>
                <a:spcPts val="0"/>
              </a:spcBef>
              <a:buNone/>
            </a:pPr>
            <a:endParaRPr/>
          </a:p>
          <a:p>
            <a:pPr marL="457200" lvl="0" indent="-228600" rtl="0">
              <a:spcBef>
                <a:spcPts val="0"/>
              </a:spcBef>
              <a:buChar char="●"/>
            </a:pPr>
            <a:r>
              <a:rPr lang="en-US"/>
              <a:t>Tecumseh Land Trust</a:t>
            </a:r>
          </a:p>
          <a:p>
            <a:pPr marL="457200" lvl="0" indent="-228600" rtl="0">
              <a:spcBef>
                <a:spcPts val="0"/>
              </a:spcBef>
              <a:buChar char="●"/>
            </a:pPr>
            <a:r>
              <a:rPr lang="en-US"/>
              <a:t>Friends of Buck Creek</a:t>
            </a:r>
          </a:p>
          <a:p>
            <a:pPr marL="457200" lvl="0" indent="-228600" rtl="0">
              <a:spcBef>
                <a:spcPts val="0"/>
              </a:spcBef>
              <a:buChar char="●"/>
            </a:pPr>
            <a:r>
              <a:rPr lang="en-US"/>
              <a:t>B-W Greenway</a:t>
            </a:r>
          </a:p>
          <a:p>
            <a:pPr marL="457200" lvl="0" indent="-228600" rtl="0">
              <a:spcBef>
                <a:spcPts val="0"/>
              </a:spcBef>
              <a:buChar char="●"/>
            </a:pPr>
            <a:r>
              <a:rPr lang="en-US"/>
              <a:t>Rivers Unlimited</a:t>
            </a:r>
          </a:p>
          <a:p>
            <a:pPr marL="457200" lvl="0" indent="-228600" rtl="0">
              <a:spcBef>
                <a:spcPts val="0"/>
              </a:spcBef>
              <a:buChar char="●"/>
            </a:pPr>
            <a:r>
              <a:rPr lang="en-US"/>
              <a:t>OSU Extension</a:t>
            </a:r>
          </a:p>
          <a:p>
            <a:pPr marL="457200" lvl="0" indent="-228600" rtl="0">
              <a:spcBef>
                <a:spcPts val="0"/>
              </a:spcBef>
              <a:buChar char="●"/>
            </a:pPr>
            <a:r>
              <a:rPr lang="en-US"/>
              <a:t>Chamber of Commerce Subcommittee on Parks &amp; Open Space</a:t>
            </a:r>
          </a:p>
          <a:p>
            <a:pPr marL="457200" lvl="0" indent="-228600" rtl="0">
              <a:spcBef>
                <a:spcPts val="0"/>
              </a:spcBef>
              <a:buChar char="●"/>
            </a:pPr>
            <a:r>
              <a:rPr lang="en-US"/>
              <a:t>Citizens Climate Lobby</a:t>
            </a:r>
          </a:p>
          <a:p>
            <a:pPr marL="457200" lvl="0" indent="-228600" rtl="0">
              <a:spcBef>
                <a:spcPts val="0"/>
              </a:spcBef>
              <a:buChar char="●"/>
            </a:pPr>
            <a:r>
              <a:rPr lang="en-US"/>
              <a:t>Westcott Solar House</a:t>
            </a:r>
          </a:p>
          <a:p>
            <a:pPr marL="457200" lvl="0" indent="-228600" rtl="0">
              <a:spcBef>
                <a:spcPts val="0"/>
              </a:spcBef>
              <a:buChar char="●"/>
            </a:pPr>
            <a:r>
              <a:rPr lang="en-US"/>
              <a:t>Springfield Promise Neighborhood</a:t>
            </a:r>
          </a:p>
          <a:p>
            <a:pPr marL="457200" lvl="0" indent="-228600" rtl="0">
              <a:spcBef>
                <a:spcPts val="0"/>
              </a:spcBef>
              <a:buChar char="●"/>
            </a:pPr>
            <a:r>
              <a:rPr lang="en-US"/>
              <a:t>Cedar Bog Nature Preserve</a:t>
            </a:r>
          </a:p>
          <a:p>
            <a:pPr rtl="0">
              <a:spcBef>
                <a:spcPts val="0"/>
              </a:spcBef>
              <a:buNone/>
            </a:pPr>
            <a:endParaRPr/>
          </a:p>
          <a:p>
            <a:pPr rtl="0">
              <a:spcBef>
                <a:spcPts val="0"/>
              </a:spcBef>
              <a:buNone/>
            </a:pPr>
            <a:endParaRPr/>
          </a:p>
          <a:p>
            <a:pPr rtl="0">
              <a:spcBef>
                <a:spcPts val="0"/>
              </a:spcBef>
              <a:buNone/>
            </a:pPr>
            <a:endParaRPr/>
          </a:p>
          <a:p>
            <a:pPr>
              <a:spcBef>
                <a:spcPts val="0"/>
              </a:spcBef>
              <a:buNone/>
            </a:pPr>
            <a:endParaRPr/>
          </a:p>
        </p:txBody>
      </p:sp>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236800" y="-10497"/>
            <a:ext cx="8736599" cy="892199"/>
          </a:xfrm>
          <a:prstGeom prst="rect">
            <a:avLst/>
          </a:prstGeom>
        </p:spPr>
        <p:txBody>
          <a:bodyPr lIns="91425" tIns="91425" rIns="91425" bIns="91425" anchor="ctr" anchorCtr="0">
            <a:noAutofit/>
          </a:bodyPr>
          <a:lstStyle/>
          <a:p>
            <a:pPr>
              <a:spcBef>
                <a:spcPts val="0"/>
              </a:spcBef>
              <a:buNone/>
            </a:pPr>
            <a:r>
              <a:rPr lang="en-US"/>
              <a:t>Biodiversity in urban environments</a:t>
            </a:r>
          </a:p>
        </p:txBody>
      </p:sp>
      <p:sp>
        <p:nvSpPr>
          <p:cNvPr id="301" name="Shape 301"/>
          <p:cNvSpPr txBox="1">
            <a:spLocks noGrp="1"/>
          </p:cNvSpPr>
          <p:nvPr>
            <p:ph type="body" idx="1"/>
          </p:nvPr>
        </p:nvSpPr>
        <p:spPr>
          <a:xfrm>
            <a:off x="236800" y="1308549"/>
            <a:ext cx="4038599" cy="5083199"/>
          </a:xfrm>
          <a:prstGeom prst="rect">
            <a:avLst/>
          </a:prstGeom>
        </p:spPr>
        <p:txBody>
          <a:bodyPr lIns="91425" tIns="91425" rIns="91425" bIns="91425" anchor="t" anchorCtr="0">
            <a:noAutofit/>
          </a:bodyPr>
          <a:lstStyle/>
          <a:p>
            <a:pPr marL="342900" lvl="0" indent="-190500" rtl="0">
              <a:spcBef>
                <a:spcPts val="0"/>
              </a:spcBef>
              <a:buClr>
                <a:srgbClr val="000000"/>
              </a:buClr>
              <a:buSzPct val="100000"/>
            </a:pPr>
            <a:r>
              <a:rPr lang="en-US" sz="2000">
                <a:solidFill>
                  <a:srgbClr val="000000"/>
                </a:solidFill>
              </a:rPr>
              <a:t>Answering questions fundamental to conservation of biodiversity </a:t>
            </a:r>
          </a:p>
          <a:p>
            <a:pPr marL="342900" lvl="0" indent="-190500" rtl="0">
              <a:spcBef>
                <a:spcPts val="0"/>
              </a:spcBef>
              <a:buClr>
                <a:srgbClr val="000000"/>
              </a:buClr>
              <a:buFont typeface="Arial"/>
              <a:buNone/>
            </a:pPr>
            <a:endParaRPr sz="2000">
              <a:solidFill>
                <a:srgbClr val="000000"/>
              </a:solidFill>
            </a:endParaRPr>
          </a:p>
          <a:p>
            <a:pPr marL="342900" lvl="0" indent="-190500" rtl="0">
              <a:spcBef>
                <a:spcPts val="0"/>
              </a:spcBef>
              <a:buClr>
                <a:srgbClr val="000000"/>
              </a:buClr>
              <a:buSzPct val="100000"/>
            </a:pPr>
            <a:r>
              <a:rPr lang="en-US" sz="2000">
                <a:solidFill>
                  <a:srgbClr val="000000"/>
                </a:solidFill>
              </a:rPr>
              <a:t>Communicating with varied stakeholders</a:t>
            </a:r>
          </a:p>
          <a:p>
            <a:pPr marL="342900" lvl="0" indent="-190500" rtl="0">
              <a:spcBef>
                <a:spcPts val="0"/>
              </a:spcBef>
              <a:buClr>
                <a:srgbClr val="000000"/>
              </a:buClr>
              <a:buFont typeface="Arial"/>
              <a:buNone/>
            </a:pPr>
            <a:endParaRPr sz="2000">
              <a:solidFill>
                <a:srgbClr val="000000"/>
              </a:solidFill>
            </a:endParaRPr>
          </a:p>
          <a:p>
            <a:pPr marL="342900" lvl="0" indent="-190500" rtl="0">
              <a:lnSpc>
                <a:spcPct val="115000"/>
              </a:lnSpc>
              <a:spcBef>
                <a:spcPts val="0"/>
              </a:spcBef>
              <a:buClr>
                <a:srgbClr val="000000"/>
              </a:buClr>
              <a:buSzPct val="100000"/>
            </a:pPr>
            <a:r>
              <a:rPr lang="en-US" sz="2000">
                <a:solidFill>
                  <a:srgbClr val="000000"/>
                </a:solidFill>
              </a:rPr>
              <a:t>Gaining practical habits needed to implement wildlife ecology studies</a:t>
            </a:r>
          </a:p>
          <a:p>
            <a:pPr marL="0" lvl="0" indent="0" rtl="0">
              <a:lnSpc>
                <a:spcPct val="115000"/>
              </a:lnSpc>
              <a:spcBef>
                <a:spcPts val="0"/>
              </a:spcBef>
              <a:buNone/>
            </a:pPr>
            <a:endParaRPr sz="2000">
              <a:solidFill>
                <a:srgbClr val="000000"/>
              </a:solidFill>
            </a:endParaRPr>
          </a:p>
          <a:p>
            <a:pPr marL="342900" lvl="0" indent="-190500">
              <a:lnSpc>
                <a:spcPct val="115000"/>
              </a:lnSpc>
              <a:spcBef>
                <a:spcPts val="0"/>
              </a:spcBef>
              <a:buClr>
                <a:srgbClr val="000000"/>
              </a:buClr>
              <a:buSzPct val="100000"/>
            </a:pPr>
            <a:r>
              <a:rPr lang="en-US" sz="2000">
                <a:solidFill>
                  <a:srgbClr val="000000"/>
                </a:solidFill>
              </a:rPr>
              <a:t>Developing a conceptual understanding of the system (drivers and responses)</a:t>
            </a:r>
          </a:p>
        </p:txBody>
      </p:sp>
      <p:sp>
        <p:nvSpPr>
          <p:cNvPr id="302" name="Shape 302"/>
          <p:cNvSpPr txBox="1">
            <a:spLocks noGrp="1"/>
          </p:cNvSpPr>
          <p:nvPr>
            <p:ph type="body" idx="2"/>
          </p:nvPr>
        </p:nvSpPr>
        <p:spPr>
          <a:xfrm>
            <a:off x="4648200" y="1673350"/>
            <a:ext cx="4038599" cy="4718400"/>
          </a:xfrm>
          <a:prstGeom prst="rect">
            <a:avLst/>
          </a:prstGeom>
        </p:spPr>
        <p:txBody>
          <a:bodyPr lIns="91425" tIns="91425" rIns="91425" bIns="91425" anchor="t" anchorCtr="0">
            <a:noAutofit/>
          </a:bodyPr>
          <a:lstStyle/>
          <a:p>
            <a:pPr>
              <a:spcBef>
                <a:spcPts val="0"/>
              </a:spcBef>
              <a:buNone/>
            </a:pPr>
            <a:endParaRPr/>
          </a:p>
        </p:txBody>
      </p:sp>
      <p:pic>
        <p:nvPicPr>
          <p:cNvPr id="303" name="Shape 303"/>
          <p:cNvPicPr preferRelativeResize="0"/>
          <p:nvPr/>
        </p:nvPicPr>
        <p:blipFill>
          <a:blip r:embed="rId3">
            <a:alphaModFix/>
          </a:blip>
          <a:stretch>
            <a:fillRect/>
          </a:stretch>
        </p:blipFill>
        <p:spPr>
          <a:xfrm>
            <a:off x="5334000" y="4324350"/>
            <a:ext cx="3810000" cy="2533650"/>
          </a:xfrm>
          <a:prstGeom prst="rect">
            <a:avLst/>
          </a:prstGeom>
          <a:noFill/>
          <a:ln>
            <a:noFill/>
          </a:ln>
        </p:spPr>
      </p:pic>
      <p:pic>
        <p:nvPicPr>
          <p:cNvPr id="304" name="Shape 304"/>
          <p:cNvPicPr preferRelativeResize="0"/>
          <p:nvPr/>
        </p:nvPicPr>
        <p:blipFill>
          <a:blip r:embed="rId4">
            <a:alphaModFix/>
          </a:blip>
          <a:stretch>
            <a:fillRect/>
          </a:stretch>
        </p:blipFill>
        <p:spPr>
          <a:xfrm>
            <a:off x="4324350" y="881700"/>
            <a:ext cx="4819650" cy="3619500"/>
          </a:xfrm>
          <a:prstGeom prst="rect">
            <a:avLst/>
          </a:prstGeom>
          <a:noFill/>
          <a:ln>
            <a:noFill/>
          </a:ln>
        </p:spPr>
      </p:pic>
    </p:spTree>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236800" y="-10497"/>
            <a:ext cx="8736599" cy="892199"/>
          </a:xfrm>
          <a:prstGeom prst="rect">
            <a:avLst/>
          </a:prstGeom>
        </p:spPr>
        <p:txBody>
          <a:bodyPr lIns="91425" tIns="91425" rIns="91425" bIns="91425" anchor="ctr" anchorCtr="0">
            <a:noAutofit/>
          </a:bodyPr>
          <a:lstStyle/>
          <a:p>
            <a:pPr>
              <a:spcBef>
                <a:spcPts val="0"/>
              </a:spcBef>
              <a:buNone/>
            </a:pPr>
            <a:r>
              <a:rPr lang="en-US"/>
              <a:t>Biodiversity of wetlands</a:t>
            </a:r>
          </a:p>
        </p:txBody>
      </p:sp>
      <p:sp>
        <p:nvSpPr>
          <p:cNvPr id="311" name="Shape 311"/>
          <p:cNvSpPr txBox="1">
            <a:spLocks noGrp="1"/>
          </p:cNvSpPr>
          <p:nvPr>
            <p:ph type="body" idx="1"/>
          </p:nvPr>
        </p:nvSpPr>
        <p:spPr>
          <a:xfrm>
            <a:off x="457200" y="1673350"/>
            <a:ext cx="4038599" cy="4718400"/>
          </a:xfrm>
          <a:prstGeom prst="rect">
            <a:avLst/>
          </a:prstGeom>
        </p:spPr>
        <p:txBody>
          <a:bodyPr lIns="91425" tIns="91425" rIns="91425" bIns="91425" anchor="t" anchorCtr="0">
            <a:noAutofit/>
          </a:bodyPr>
          <a:lstStyle/>
          <a:p>
            <a:pPr marL="0" lvl="0" indent="0">
              <a:spcBef>
                <a:spcPts val="0"/>
              </a:spcBef>
              <a:buNone/>
            </a:pPr>
            <a:endParaRPr/>
          </a:p>
        </p:txBody>
      </p:sp>
      <p:sp>
        <p:nvSpPr>
          <p:cNvPr id="312" name="Shape 312"/>
          <p:cNvSpPr txBox="1">
            <a:spLocks noGrp="1"/>
          </p:cNvSpPr>
          <p:nvPr>
            <p:ph type="body" idx="2"/>
          </p:nvPr>
        </p:nvSpPr>
        <p:spPr>
          <a:xfrm>
            <a:off x="4648200" y="1262749"/>
            <a:ext cx="4038599" cy="5129099"/>
          </a:xfrm>
          <a:prstGeom prst="rect">
            <a:avLst/>
          </a:prstGeom>
        </p:spPr>
        <p:txBody>
          <a:bodyPr lIns="91425" tIns="91425" rIns="91425" bIns="91425" anchor="t" anchorCtr="0">
            <a:noAutofit/>
          </a:bodyPr>
          <a:lstStyle/>
          <a:p>
            <a:pPr marL="457200" lvl="0" indent="-228600" rtl="0">
              <a:spcBef>
                <a:spcPts val="0"/>
              </a:spcBef>
              <a:buSzPct val="100000"/>
            </a:pPr>
            <a:r>
              <a:rPr lang="en-US" sz="2400"/>
              <a:t>Addressing impacts of land use, invasive species, and restoration efforts  on aquatic biodiversity</a:t>
            </a:r>
          </a:p>
          <a:p>
            <a:pPr marL="0" lvl="0" indent="0" rtl="0">
              <a:spcBef>
                <a:spcPts val="0"/>
              </a:spcBef>
              <a:buNone/>
            </a:pPr>
            <a:endParaRPr sz="2400"/>
          </a:p>
          <a:p>
            <a:pPr marL="457200" lvl="0" indent="-228600" rtl="0">
              <a:spcBef>
                <a:spcPts val="0"/>
              </a:spcBef>
              <a:buSzPct val="100000"/>
            </a:pPr>
            <a:r>
              <a:rPr lang="en-US" sz="2400"/>
              <a:t>Developing species lists for stakeholders </a:t>
            </a:r>
          </a:p>
          <a:p>
            <a:pPr marL="0" lvl="0" indent="0" rtl="0">
              <a:spcBef>
                <a:spcPts val="0"/>
              </a:spcBef>
              <a:buNone/>
            </a:pPr>
            <a:endParaRPr sz="2400"/>
          </a:p>
          <a:p>
            <a:pPr marL="457200" lvl="0" indent="-228600">
              <a:spcBef>
                <a:spcPts val="0"/>
              </a:spcBef>
              <a:buSzPct val="100000"/>
            </a:pPr>
            <a:r>
              <a:rPr lang="en-US" sz="2400"/>
              <a:t>Creating materials for signs, programs, websites </a:t>
            </a:r>
          </a:p>
        </p:txBody>
      </p:sp>
      <p:pic>
        <p:nvPicPr>
          <p:cNvPr id="313" name="Shape 313"/>
          <p:cNvPicPr preferRelativeResize="0"/>
          <p:nvPr/>
        </p:nvPicPr>
        <p:blipFill>
          <a:blip r:embed="rId3">
            <a:alphaModFix/>
          </a:blip>
          <a:stretch>
            <a:fillRect/>
          </a:stretch>
        </p:blipFill>
        <p:spPr>
          <a:xfrm>
            <a:off x="157150" y="1016000"/>
            <a:ext cx="1934922" cy="3210077"/>
          </a:xfrm>
          <a:prstGeom prst="rect">
            <a:avLst/>
          </a:prstGeom>
          <a:noFill/>
          <a:ln>
            <a:noFill/>
          </a:ln>
        </p:spPr>
      </p:pic>
      <p:pic>
        <p:nvPicPr>
          <p:cNvPr id="314" name="Shape 314"/>
          <p:cNvPicPr preferRelativeResize="0"/>
          <p:nvPr/>
        </p:nvPicPr>
        <p:blipFill>
          <a:blip r:embed="rId4">
            <a:alphaModFix/>
          </a:blip>
          <a:stretch>
            <a:fillRect/>
          </a:stretch>
        </p:blipFill>
        <p:spPr>
          <a:xfrm>
            <a:off x="2227500" y="1016000"/>
            <a:ext cx="2036974" cy="3210077"/>
          </a:xfrm>
          <a:prstGeom prst="rect">
            <a:avLst/>
          </a:prstGeom>
          <a:noFill/>
          <a:ln>
            <a:noFill/>
          </a:ln>
        </p:spPr>
      </p:pic>
      <p:pic>
        <p:nvPicPr>
          <p:cNvPr id="315" name="Shape 315"/>
          <p:cNvPicPr preferRelativeResize="0"/>
          <p:nvPr/>
        </p:nvPicPr>
        <p:blipFill rotWithShape="1">
          <a:blip r:embed="rId5">
            <a:alphaModFix/>
          </a:blip>
          <a:srcRect l="16553" r="8133" b="8625"/>
          <a:stretch/>
        </p:blipFill>
        <p:spPr>
          <a:xfrm>
            <a:off x="157150" y="4360375"/>
            <a:ext cx="4107329" cy="2321024"/>
          </a:xfrm>
          <a:prstGeom prst="rect">
            <a:avLst/>
          </a:prstGeom>
          <a:noFill/>
          <a:ln>
            <a:noFill/>
          </a:ln>
        </p:spPr>
      </p:pic>
    </p:spTree>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236800" y="-10497"/>
            <a:ext cx="8736599" cy="892199"/>
          </a:xfrm>
          <a:prstGeom prst="rect">
            <a:avLst/>
          </a:prstGeom>
        </p:spPr>
        <p:txBody>
          <a:bodyPr lIns="91425" tIns="91425" rIns="91425" bIns="91425" anchor="ctr" anchorCtr="0">
            <a:noAutofit/>
          </a:bodyPr>
          <a:lstStyle/>
          <a:p>
            <a:pPr lvl="0" rtl="0">
              <a:spcBef>
                <a:spcPts val="0"/>
              </a:spcBef>
              <a:buNone/>
            </a:pPr>
            <a:r>
              <a:rPr lang="en-US"/>
              <a:t>Environmental Pollution </a:t>
            </a:r>
          </a:p>
        </p:txBody>
      </p:sp>
      <p:sp>
        <p:nvSpPr>
          <p:cNvPr id="322" name="Shape 322"/>
          <p:cNvSpPr txBox="1">
            <a:spLocks noGrp="1"/>
          </p:cNvSpPr>
          <p:nvPr>
            <p:ph type="body" idx="1"/>
          </p:nvPr>
        </p:nvSpPr>
        <p:spPr>
          <a:xfrm>
            <a:off x="6014200" y="1280325"/>
            <a:ext cx="2959200" cy="5129099"/>
          </a:xfrm>
          <a:prstGeom prst="rect">
            <a:avLst/>
          </a:prstGeom>
        </p:spPr>
        <p:txBody>
          <a:bodyPr lIns="91425" tIns="91425" rIns="91425" bIns="91425" anchor="t" anchorCtr="0">
            <a:noAutofit/>
          </a:bodyPr>
          <a:lstStyle/>
          <a:p>
            <a:pPr marL="457200" lvl="0" indent="-228600" rtl="0">
              <a:spcBef>
                <a:spcPts val="0"/>
              </a:spcBef>
              <a:buSzPct val="100000"/>
            </a:pPr>
            <a:r>
              <a:rPr lang="en-US" sz="1800"/>
              <a:t>Identifying the lead legacy issue in Ohio &amp; in Springfield (county/track)</a:t>
            </a:r>
          </a:p>
          <a:p>
            <a:pPr marL="0" lvl="0" indent="0" rtl="0">
              <a:spcBef>
                <a:spcPts val="0"/>
              </a:spcBef>
              <a:buNone/>
            </a:pPr>
            <a:endParaRPr sz="1800"/>
          </a:p>
          <a:p>
            <a:pPr marL="457200" lvl="0" indent="-228600" rtl="0">
              <a:spcBef>
                <a:spcPts val="0"/>
              </a:spcBef>
              <a:buSzPct val="100000"/>
            </a:pPr>
            <a:r>
              <a:rPr lang="en-US" sz="1800"/>
              <a:t>Analyzing the distribution of soil lead in vacant lots considered for remediation</a:t>
            </a:r>
          </a:p>
          <a:p>
            <a:pPr marL="0" lvl="0" indent="0" rtl="0">
              <a:spcBef>
                <a:spcPts val="0"/>
              </a:spcBef>
              <a:buNone/>
            </a:pPr>
            <a:endParaRPr sz="1800"/>
          </a:p>
          <a:p>
            <a:pPr marL="457200" lvl="0" indent="-228600" rtl="0">
              <a:spcBef>
                <a:spcPts val="0"/>
              </a:spcBef>
              <a:buSzPct val="100000"/>
            </a:pPr>
            <a:r>
              <a:rPr lang="en-US" sz="1800"/>
              <a:t>Creating outreach materials for community audiences to improve lead health behaviors </a:t>
            </a:r>
          </a:p>
        </p:txBody>
      </p:sp>
      <p:pic>
        <p:nvPicPr>
          <p:cNvPr id="323" name="Shape 323"/>
          <p:cNvPicPr preferRelativeResize="0"/>
          <p:nvPr/>
        </p:nvPicPr>
        <p:blipFill>
          <a:blip r:embed="rId3">
            <a:alphaModFix/>
          </a:blip>
          <a:stretch>
            <a:fillRect/>
          </a:stretch>
        </p:blipFill>
        <p:spPr>
          <a:xfrm>
            <a:off x="1926175" y="1350575"/>
            <a:ext cx="3956278" cy="5129100"/>
          </a:xfrm>
          <a:prstGeom prst="rect">
            <a:avLst/>
          </a:prstGeom>
          <a:noFill/>
          <a:ln>
            <a:noFill/>
          </a:ln>
        </p:spPr>
      </p:pic>
      <p:pic>
        <p:nvPicPr>
          <p:cNvPr id="324" name="Shape 324"/>
          <p:cNvPicPr preferRelativeResize="0"/>
          <p:nvPr/>
        </p:nvPicPr>
        <p:blipFill>
          <a:blip r:embed="rId4">
            <a:alphaModFix/>
          </a:blip>
          <a:stretch>
            <a:fillRect/>
          </a:stretch>
        </p:blipFill>
        <p:spPr>
          <a:xfrm>
            <a:off x="79025" y="881700"/>
            <a:ext cx="3324875" cy="4414299"/>
          </a:xfrm>
          <a:prstGeom prst="rect">
            <a:avLst/>
          </a:prstGeom>
          <a:noFill/>
          <a:ln>
            <a:noFill/>
          </a:ln>
        </p:spPr>
      </p:pic>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236800" y="-10497"/>
            <a:ext cx="8736652" cy="892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b="0" i="0" u="none" strike="noStrike" cap="none" baseline="0">
                <a:solidFill>
                  <a:schemeClr val="accent6"/>
                </a:solidFill>
                <a:latin typeface="Arial"/>
                <a:ea typeface="Arial"/>
                <a:cs typeface="Arial"/>
                <a:sym typeface="Arial"/>
                <a:rtl val="0"/>
              </a:rPr>
              <a:t>InTeGrate Implementation Programs:</a:t>
            </a:r>
          </a:p>
        </p:txBody>
      </p:sp>
      <p:sp>
        <p:nvSpPr>
          <p:cNvPr id="331" name="Shape 331"/>
          <p:cNvSpPr txBox="1"/>
          <p:nvPr/>
        </p:nvSpPr>
        <p:spPr>
          <a:xfrm>
            <a:off x="370121" y="1348025"/>
            <a:ext cx="3426298" cy="3416400"/>
          </a:xfrm>
          <a:prstGeom prst="rect">
            <a:avLst/>
          </a:prstGeom>
          <a:noFill/>
          <a:ln>
            <a:noFill/>
          </a:ln>
        </p:spPr>
        <p:txBody>
          <a:bodyPr lIns="91425" tIns="45700" rIns="91425" bIns="45700" anchor="t" anchorCtr="0">
            <a:noAutofit/>
          </a:bodyPr>
          <a:lstStyle/>
          <a:p>
            <a:pPr marL="342900" marR="0" lvl="0" indent="-317500" algn="l" rtl="0">
              <a:lnSpc>
                <a:spcPct val="100000"/>
              </a:lnSpc>
              <a:spcBef>
                <a:spcPts val="0"/>
              </a:spcBef>
              <a:spcAft>
                <a:spcPts val="0"/>
              </a:spcAft>
              <a:buClr>
                <a:srgbClr val="000000"/>
              </a:buClr>
              <a:buSzPct val="100000"/>
              <a:buFont typeface="Arial"/>
              <a:buChar char="•"/>
            </a:pPr>
            <a:r>
              <a:rPr lang="en-US" sz="2000" b="0" i="0" u="none" strike="noStrike" cap="none" baseline="0">
                <a:solidFill>
                  <a:srgbClr val="000000"/>
                </a:solidFill>
                <a:latin typeface="Arial"/>
                <a:ea typeface="Arial"/>
                <a:cs typeface="Arial"/>
                <a:sym typeface="Arial"/>
                <a:rtl val="0"/>
              </a:rPr>
              <a:t>Building Models for Infusing Key Ideas from InTeGrate into the Curriculum</a:t>
            </a:r>
          </a:p>
          <a:p>
            <a:pPr marL="342900" marR="0" lvl="0" indent="-190500" algn="l" rtl="0">
              <a:lnSpc>
                <a:spcPct val="100000"/>
              </a:lnSpc>
              <a:spcBef>
                <a:spcPts val="0"/>
              </a:spcBef>
              <a:spcAft>
                <a:spcPts val="0"/>
              </a:spcAft>
              <a:buClr>
                <a:srgbClr val="000000"/>
              </a:buClr>
              <a:buFont typeface="Arial"/>
              <a:buNone/>
            </a:pPr>
            <a:endParaRPr sz="2000" b="0" i="0" u="none" strike="noStrike" cap="none" baseline="0">
              <a:solidFill>
                <a:srgbClr val="000000"/>
              </a:solidFill>
              <a:latin typeface="Arial"/>
              <a:ea typeface="Arial"/>
              <a:cs typeface="Arial"/>
              <a:sym typeface="Arial"/>
              <a:rtl val="0"/>
            </a:endParaRPr>
          </a:p>
          <a:p>
            <a:pPr marL="342900" marR="0" lvl="0" indent="-317500" algn="l" rtl="0">
              <a:lnSpc>
                <a:spcPct val="100000"/>
              </a:lnSpc>
              <a:spcBef>
                <a:spcPts val="0"/>
              </a:spcBef>
              <a:spcAft>
                <a:spcPts val="0"/>
              </a:spcAft>
              <a:buClr>
                <a:srgbClr val="000000"/>
              </a:buClr>
              <a:buSzPct val="100000"/>
              <a:buFont typeface="Arial"/>
              <a:buChar char="•"/>
            </a:pPr>
            <a:r>
              <a:rPr lang="en-US" sz="2000" b="0" i="0" u="none" strike="noStrike" cap="none" baseline="0">
                <a:solidFill>
                  <a:srgbClr val="000000"/>
                </a:solidFill>
                <a:latin typeface="Arial"/>
                <a:ea typeface="Arial"/>
                <a:cs typeface="Arial"/>
                <a:sym typeface="Arial"/>
                <a:rtl val="0"/>
              </a:rPr>
              <a:t>16 Efforts, Single &amp; Cross-Institutional</a:t>
            </a:r>
          </a:p>
          <a:p>
            <a:pPr marL="342900" marR="0" lvl="0" indent="-190500" algn="l" rtl="0">
              <a:lnSpc>
                <a:spcPct val="100000"/>
              </a:lnSpc>
              <a:spcBef>
                <a:spcPts val="0"/>
              </a:spcBef>
              <a:spcAft>
                <a:spcPts val="0"/>
              </a:spcAft>
              <a:buClr>
                <a:srgbClr val="000000"/>
              </a:buClr>
              <a:buFont typeface="Arial"/>
              <a:buNone/>
            </a:pPr>
            <a:endParaRPr sz="2000" b="0" i="0" u="none" strike="noStrike" cap="none" baseline="0">
              <a:solidFill>
                <a:srgbClr val="000000"/>
              </a:solidFill>
              <a:latin typeface="Arial"/>
              <a:ea typeface="Arial"/>
              <a:cs typeface="Arial"/>
              <a:sym typeface="Arial"/>
              <a:rtl val="0"/>
            </a:endParaRPr>
          </a:p>
          <a:p>
            <a:pPr marL="342900" marR="0" lvl="0" indent="-317500" algn="l" rtl="0">
              <a:lnSpc>
                <a:spcPct val="115000"/>
              </a:lnSpc>
              <a:spcBef>
                <a:spcPts val="0"/>
              </a:spcBef>
              <a:spcAft>
                <a:spcPts val="0"/>
              </a:spcAft>
              <a:buClr>
                <a:srgbClr val="000000"/>
              </a:buClr>
              <a:buSzPct val="100000"/>
              <a:buFont typeface="Arial"/>
              <a:buChar char="•"/>
            </a:pPr>
            <a:r>
              <a:rPr lang="en-US" sz="2000" b="0" i="0" u="none" strike="noStrike" cap="none" baseline="0">
                <a:solidFill>
                  <a:srgbClr val="000000"/>
                </a:solidFill>
                <a:latin typeface="Arial"/>
                <a:ea typeface="Arial"/>
                <a:cs typeface="Arial"/>
                <a:sym typeface="Arial"/>
                <a:rtl val="0"/>
              </a:rPr>
              <a:t>Goals Fit Participant Interests:  Liberal Arts, General Education, TA training, Diverse Students, Online/Hybrid Models</a:t>
            </a:r>
          </a:p>
          <a:p>
            <a:pPr marR="0" lvl="0" algn="l" rtl="0">
              <a:lnSpc>
                <a:spcPct val="115000"/>
              </a:lnSpc>
              <a:spcBef>
                <a:spcPts val="0"/>
              </a:spcBef>
              <a:spcAft>
                <a:spcPts val="0"/>
              </a:spcAft>
              <a:buNone/>
            </a:pPr>
            <a:endParaRPr sz="2000">
              <a:rtl val="0"/>
            </a:endParaRPr>
          </a:p>
          <a:p>
            <a:pPr marR="0" lvl="0" algn="l" rtl="0">
              <a:lnSpc>
                <a:spcPct val="115000"/>
              </a:lnSpc>
              <a:spcBef>
                <a:spcPts val="0"/>
              </a:spcBef>
              <a:spcAft>
                <a:spcPts val="0"/>
              </a:spcAft>
              <a:buNone/>
            </a:pPr>
            <a:endParaRPr sz="2000"/>
          </a:p>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a:solidFill>
                  <a:srgbClr val="000000"/>
                </a:solidFill>
                <a:latin typeface="Arial"/>
                <a:ea typeface="Arial"/>
                <a:cs typeface="Arial"/>
                <a:sym typeface="Arial"/>
                <a:rtl val="0"/>
              </a:rPr>
              <a:t> </a:t>
            </a:r>
          </a:p>
        </p:txBody>
      </p:sp>
      <p:pic>
        <p:nvPicPr>
          <p:cNvPr id="332" name="Shape 332"/>
          <p:cNvPicPr preferRelativeResize="0"/>
          <p:nvPr/>
        </p:nvPicPr>
        <p:blipFill rotWithShape="1">
          <a:blip r:embed="rId3">
            <a:alphaModFix/>
          </a:blip>
          <a:srcRect/>
          <a:stretch/>
        </p:blipFill>
        <p:spPr>
          <a:xfrm>
            <a:off x="4319998" y="1305899"/>
            <a:ext cx="4404598" cy="4735923"/>
          </a:xfrm>
          <a:prstGeom prst="rect">
            <a:avLst/>
          </a:prstGeom>
          <a:noFill/>
          <a:ln>
            <a:noFill/>
          </a:ln>
        </p:spPr>
      </p:pic>
      <p:sp>
        <p:nvSpPr>
          <p:cNvPr id="333" name="Shape 333"/>
          <p:cNvSpPr txBox="1"/>
          <p:nvPr/>
        </p:nvSpPr>
        <p:spPr>
          <a:xfrm>
            <a:off x="280550" y="1122225"/>
            <a:ext cx="5985300" cy="698400"/>
          </a:xfrm>
          <a:prstGeom prst="rect">
            <a:avLst/>
          </a:prstGeom>
          <a:noFill/>
          <a:ln>
            <a:noFill/>
          </a:ln>
        </p:spPr>
        <p:txBody>
          <a:bodyPr lIns="91425" tIns="91425" rIns="91425" bIns="91425" anchor="t" anchorCtr="0">
            <a:noAutofit/>
          </a:bodyPr>
          <a:lstStyle/>
          <a:p>
            <a:pPr>
              <a:spcBef>
                <a:spcPts val="0"/>
              </a:spcBef>
              <a:buNone/>
            </a:pPr>
            <a:endParaRPr/>
          </a:p>
        </p:txBody>
      </p:sp>
    </p:spTree>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236800" y="-10497"/>
            <a:ext cx="8736599"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3000" b="0" i="0" u="none" strike="noStrike" cap="none" baseline="0">
                <a:solidFill>
                  <a:schemeClr val="accent6"/>
                </a:solidFill>
                <a:latin typeface="Arial"/>
                <a:ea typeface="Arial"/>
                <a:cs typeface="Arial"/>
                <a:sym typeface="Arial"/>
                <a:rtl val="0"/>
              </a:rPr>
              <a:t>Wittenberg’s Implementation Program:</a:t>
            </a:r>
          </a:p>
        </p:txBody>
      </p:sp>
      <p:pic>
        <p:nvPicPr>
          <p:cNvPr id="339" name="Shape 339"/>
          <p:cNvPicPr preferRelativeResize="0"/>
          <p:nvPr/>
        </p:nvPicPr>
        <p:blipFill rotWithShape="1">
          <a:blip r:embed="rId3">
            <a:alphaModFix/>
          </a:blip>
          <a:srcRect/>
          <a:stretch/>
        </p:blipFill>
        <p:spPr>
          <a:xfrm>
            <a:off x="5488819" y="1348012"/>
            <a:ext cx="3401100" cy="1678200"/>
          </a:xfrm>
          <a:prstGeom prst="rect">
            <a:avLst/>
          </a:prstGeom>
          <a:noFill/>
          <a:ln>
            <a:noFill/>
          </a:ln>
        </p:spPr>
      </p:pic>
      <p:pic>
        <p:nvPicPr>
          <p:cNvPr id="340" name="Shape 340"/>
          <p:cNvPicPr preferRelativeResize="0"/>
          <p:nvPr/>
        </p:nvPicPr>
        <p:blipFill rotWithShape="1">
          <a:blip r:embed="rId4">
            <a:alphaModFix/>
          </a:blip>
          <a:srcRect/>
          <a:stretch/>
        </p:blipFill>
        <p:spPr>
          <a:xfrm>
            <a:off x="4946223" y="3570514"/>
            <a:ext cx="3943798" cy="2931899"/>
          </a:xfrm>
          <a:prstGeom prst="rect">
            <a:avLst/>
          </a:prstGeom>
          <a:noFill/>
          <a:ln>
            <a:noFill/>
          </a:ln>
        </p:spPr>
      </p:pic>
      <p:sp>
        <p:nvSpPr>
          <p:cNvPr id="341" name="Shape 341"/>
          <p:cNvSpPr txBox="1"/>
          <p:nvPr/>
        </p:nvSpPr>
        <p:spPr>
          <a:xfrm>
            <a:off x="370112" y="1348015"/>
            <a:ext cx="4216500" cy="3416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tl val="0"/>
              </a:rPr>
              <a:t>2014-2016</a:t>
            </a:r>
          </a:p>
          <a:p>
            <a:pPr marL="0" marR="0" lvl="0" indent="0" algn="l" rtl="0">
              <a:lnSpc>
                <a:spcPct val="100000"/>
              </a:lnSpc>
              <a:spcBef>
                <a:spcPts val="0"/>
              </a:spcBef>
              <a:spcAft>
                <a:spcPts val="0"/>
              </a:spcAft>
              <a:buClr>
                <a:srgbClr val="000000"/>
              </a:buClr>
              <a:buFont typeface="Arial"/>
              <a:buNone/>
            </a:pPr>
            <a:endParaRPr sz="2000" b="0" i="0" u="none" strike="noStrike" cap="none" baseline="0">
              <a:solidFill>
                <a:srgbClr val="000000"/>
              </a:solidFill>
              <a:latin typeface="Arial"/>
              <a:ea typeface="Arial"/>
              <a:cs typeface="Arial"/>
              <a:sym typeface="Arial"/>
              <a:rtl val="0"/>
            </a:endParaRPr>
          </a:p>
          <a:p>
            <a:pPr marL="342900" marR="0" lvl="0" indent="-317500" algn="l" rtl="0">
              <a:lnSpc>
                <a:spcPct val="100000"/>
              </a:lnSpc>
              <a:spcBef>
                <a:spcPts val="0"/>
              </a:spcBef>
              <a:spcAft>
                <a:spcPts val="0"/>
              </a:spcAft>
              <a:buClr>
                <a:srgbClr val="000000"/>
              </a:buClr>
              <a:buSzPct val="100000"/>
              <a:buFont typeface="Arial"/>
              <a:buChar char="•"/>
            </a:pPr>
            <a:r>
              <a:rPr lang="en-US" sz="2000" b="0" i="0" u="none" strike="noStrike" cap="none" baseline="0">
                <a:solidFill>
                  <a:srgbClr val="000000"/>
                </a:solidFill>
                <a:latin typeface="Arial"/>
                <a:ea typeface="Arial"/>
                <a:cs typeface="Arial"/>
                <a:sym typeface="Arial"/>
                <a:rtl val="0"/>
              </a:rPr>
              <a:t>STEAM Effort to Build Capacity for a Theme or Program Across Disciplines (Underway)</a:t>
            </a:r>
          </a:p>
          <a:p>
            <a:pPr marL="342900" marR="0" lvl="0" indent="-190500" algn="l" rtl="0">
              <a:lnSpc>
                <a:spcPct val="100000"/>
              </a:lnSpc>
              <a:spcBef>
                <a:spcPts val="0"/>
              </a:spcBef>
              <a:spcAft>
                <a:spcPts val="0"/>
              </a:spcAft>
              <a:buClr>
                <a:srgbClr val="000000"/>
              </a:buClr>
              <a:buFont typeface="Arial"/>
              <a:buNone/>
            </a:pPr>
            <a:endParaRPr sz="2000" b="0" i="0" u="none" strike="noStrike" cap="none" baseline="0">
              <a:solidFill>
                <a:srgbClr val="000000"/>
              </a:solidFill>
              <a:latin typeface="Arial"/>
              <a:ea typeface="Arial"/>
              <a:cs typeface="Arial"/>
              <a:sym typeface="Arial"/>
              <a:rtl val="0"/>
            </a:endParaRPr>
          </a:p>
          <a:p>
            <a:pPr marL="342900" marR="0" lvl="0" indent="-317500" algn="l" rtl="0">
              <a:lnSpc>
                <a:spcPct val="100000"/>
              </a:lnSpc>
              <a:spcBef>
                <a:spcPts val="0"/>
              </a:spcBef>
              <a:spcAft>
                <a:spcPts val="0"/>
              </a:spcAft>
              <a:buClr>
                <a:srgbClr val="000000"/>
              </a:buClr>
              <a:buSzPct val="100000"/>
              <a:buFont typeface="Arial"/>
              <a:buChar char="•"/>
            </a:pPr>
            <a:r>
              <a:rPr lang="en-US" sz="2000" b="0" i="0" u="none" strike="noStrike" cap="none" baseline="0">
                <a:solidFill>
                  <a:srgbClr val="000000"/>
                </a:solidFill>
                <a:latin typeface="Arial"/>
                <a:ea typeface="Arial"/>
                <a:cs typeface="Arial"/>
                <a:sym typeface="Arial"/>
                <a:rtl val="0"/>
              </a:rPr>
              <a:t>First Year Seminar Programming (Underway)</a:t>
            </a:r>
          </a:p>
          <a:p>
            <a:pPr marL="342900" marR="0" lvl="0" indent="-190500" algn="l" rtl="0">
              <a:lnSpc>
                <a:spcPct val="100000"/>
              </a:lnSpc>
              <a:spcBef>
                <a:spcPts val="0"/>
              </a:spcBef>
              <a:spcAft>
                <a:spcPts val="0"/>
              </a:spcAft>
              <a:buClr>
                <a:srgbClr val="000000"/>
              </a:buClr>
              <a:buFont typeface="Arial"/>
              <a:buNone/>
            </a:pPr>
            <a:endParaRPr sz="2000" b="0" i="0" u="none" strike="noStrike" cap="none" baseline="0">
              <a:solidFill>
                <a:srgbClr val="000000"/>
              </a:solidFill>
              <a:latin typeface="Arial"/>
              <a:ea typeface="Arial"/>
              <a:cs typeface="Arial"/>
              <a:sym typeface="Arial"/>
              <a:rtl val="0"/>
            </a:endParaRPr>
          </a:p>
          <a:p>
            <a:pPr marL="342900" marR="0" lvl="0" indent="-317500" algn="l" rtl="0">
              <a:lnSpc>
                <a:spcPct val="115000"/>
              </a:lnSpc>
              <a:spcBef>
                <a:spcPts val="0"/>
              </a:spcBef>
              <a:spcAft>
                <a:spcPts val="0"/>
              </a:spcAft>
              <a:buClr>
                <a:srgbClr val="000000"/>
              </a:buClr>
              <a:buSzPct val="100000"/>
              <a:buFont typeface="Arial"/>
              <a:buChar char="•"/>
            </a:pPr>
            <a:r>
              <a:rPr lang="en-US" sz="2000">
                <a:rtl val="0"/>
              </a:rPr>
              <a:t>Expanding Interdisciplinary </a:t>
            </a:r>
            <a:r>
              <a:rPr lang="en-US" sz="2000" b="0" i="0" u="none" strike="noStrike" cap="none" baseline="0">
                <a:solidFill>
                  <a:srgbClr val="000000"/>
                </a:solidFill>
                <a:latin typeface="Arial"/>
                <a:ea typeface="Arial"/>
                <a:cs typeface="Arial"/>
                <a:sym typeface="Arial"/>
                <a:rtl val="0"/>
              </a:rPr>
              <a:t>Connection to Partners (Planned):</a:t>
            </a:r>
          </a:p>
          <a:p>
            <a:pPr marL="914400" marR="0" lvl="1" indent="-228600" algn="l" rtl="0">
              <a:lnSpc>
                <a:spcPct val="115000"/>
              </a:lnSpc>
              <a:spcBef>
                <a:spcPts val="0"/>
              </a:spcBef>
              <a:spcAft>
                <a:spcPts val="0"/>
              </a:spcAft>
              <a:buClr>
                <a:srgbClr val="000000"/>
              </a:buClr>
              <a:buSzPct val="100000"/>
              <a:buFont typeface="Arial"/>
            </a:pPr>
            <a:r>
              <a:rPr lang="en-US" sz="1800" b="0" i="0" u="none" strike="noStrike" cap="none" baseline="0">
                <a:solidFill>
                  <a:srgbClr val="000000"/>
                </a:solidFill>
                <a:latin typeface="Arial"/>
                <a:ea typeface="Arial"/>
                <a:cs typeface="Arial"/>
                <a:sym typeface="Arial"/>
                <a:rtl val="0"/>
              </a:rPr>
              <a:t>Faculty at near schools</a:t>
            </a:r>
          </a:p>
          <a:p>
            <a:pPr marL="914400" marR="0" lvl="1" indent="-228600" algn="l" rtl="0">
              <a:lnSpc>
                <a:spcPct val="115000"/>
              </a:lnSpc>
              <a:spcBef>
                <a:spcPts val="0"/>
              </a:spcBef>
              <a:spcAft>
                <a:spcPts val="0"/>
              </a:spcAft>
              <a:buClr>
                <a:srgbClr val="000000"/>
              </a:buClr>
              <a:buSzPct val="100000"/>
              <a:buFont typeface="Arial"/>
            </a:pPr>
            <a:r>
              <a:rPr lang="en-US" sz="1800" b="0" i="0" u="none" strike="noStrike" cap="none" baseline="0">
                <a:solidFill>
                  <a:srgbClr val="000000"/>
                </a:solidFill>
                <a:latin typeface="Arial"/>
                <a:ea typeface="Arial"/>
                <a:cs typeface="Arial"/>
                <a:sym typeface="Arial"/>
                <a:rtl val="0"/>
              </a:rPr>
              <a:t>Stakeholders interested in sustainability </a:t>
            </a:r>
          </a:p>
          <a:p>
            <a:pPr marL="457200" marR="0" lvl="0" indent="0" algn="l" rtl="0">
              <a:lnSpc>
                <a:spcPct val="115000"/>
              </a:lnSpc>
              <a:spcBef>
                <a:spcPts val="0"/>
              </a:spcBef>
              <a:spcAft>
                <a:spcPts val="0"/>
              </a:spcAft>
              <a:buClr>
                <a:srgbClr val="000000"/>
              </a:buClr>
              <a:buFont typeface="Arial"/>
              <a:buNone/>
            </a:pPr>
            <a:endParaRPr sz="1800" b="0" i="0" u="none" strike="noStrike" cap="none" baseline="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a:solidFill>
                  <a:srgbClr val="000000"/>
                </a:solidFill>
                <a:latin typeface="Arial"/>
                <a:ea typeface="Arial"/>
                <a:cs typeface="Arial"/>
                <a:sym typeface="Arial"/>
                <a:rtl val="0"/>
              </a:rPr>
              <a:t> </a:t>
            </a:r>
          </a:p>
        </p:txBody>
      </p:sp>
    </p:spTree>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236800" y="-10497"/>
            <a:ext cx="8736599"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3000" b="0" i="0" u="none" strike="noStrike" cap="none" baseline="0">
                <a:solidFill>
                  <a:schemeClr val="accent6"/>
                </a:solidFill>
                <a:latin typeface="Arial"/>
                <a:ea typeface="Arial"/>
                <a:cs typeface="Arial"/>
                <a:sym typeface="Arial"/>
              </a:rPr>
              <a:t>Wittenberg’s Implementation Program:</a:t>
            </a:r>
          </a:p>
        </p:txBody>
      </p:sp>
      <p:sp>
        <p:nvSpPr>
          <p:cNvPr id="347" name="Shape 347"/>
          <p:cNvSpPr txBox="1"/>
          <p:nvPr/>
        </p:nvSpPr>
        <p:spPr>
          <a:xfrm>
            <a:off x="370123" y="1348025"/>
            <a:ext cx="8393400" cy="3416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2014-2016</a:t>
            </a:r>
          </a:p>
          <a:p>
            <a:pPr marL="0" marR="0" lvl="0" indent="0" algn="l" rtl="0">
              <a:lnSpc>
                <a:spcPct val="100000"/>
              </a:lnSpc>
              <a:spcBef>
                <a:spcPts val="0"/>
              </a:spcBef>
              <a:spcAft>
                <a:spcPts val="0"/>
              </a:spcAft>
              <a:buClr>
                <a:srgbClr val="000000"/>
              </a:buClr>
              <a:buFont typeface="Arial"/>
              <a:buNone/>
            </a:pPr>
            <a:endParaRPr sz="2000" b="0" i="0" u="none" strike="noStrike" cap="none" baseline="0">
              <a:solidFill>
                <a:srgbClr val="000000"/>
              </a:solidFill>
              <a:latin typeface="Arial"/>
              <a:ea typeface="Arial"/>
              <a:cs typeface="Arial"/>
              <a:sym typeface="Arial"/>
            </a:endParaRPr>
          </a:p>
          <a:p>
            <a:pPr marL="342900" marR="0" lvl="0" indent="-317500" algn="l" rtl="0">
              <a:lnSpc>
                <a:spcPct val="100000"/>
              </a:lnSpc>
              <a:spcBef>
                <a:spcPts val="0"/>
              </a:spcBef>
              <a:spcAft>
                <a:spcPts val="0"/>
              </a:spcAft>
              <a:buClr>
                <a:srgbClr val="000000"/>
              </a:buClr>
              <a:buSzPct val="100000"/>
              <a:buFont typeface="Arial"/>
              <a:buChar char="•"/>
            </a:pPr>
            <a:r>
              <a:rPr lang="en-US" sz="2000"/>
              <a:t>Phase 1: </a:t>
            </a:r>
            <a:r>
              <a:rPr lang="en-US" sz="2000" b="1"/>
              <a:t>Establishing</a:t>
            </a:r>
            <a:r>
              <a:rPr lang="en-US" sz="2000"/>
              <a:t> Sustainability Curriculum</a:t>
            </a:r>
          </a:p>
          <a:p>
            <a:pPr marL="914400" marR="0" lvl="1" indent="-228600" algn="l" rtl="0">
              <a:lnSpc>
                <a:spcPct val="100000"/>
              </a:lnSpc>
              <a:spcBef>
                <a:spcPts val="0"/>
              </a:spcBef>
              <a:spcAft>
                <a:spcPts val="0"/>
              </a:spcAft>
              <a:buSzPct val="100000"/>
            </a:pPr>
            <a:r>
              <a:rPr lang="en-US" sz="2000"/>
              <a:t>Chemistry, Nursing, Business, Geology, Biology, World Languages</a:t>
            </a:r>
          </a:p>
          <a:p>
            <a:pPr marL="914400" marR="0" lvl="1" indent="-228600" algn="l" rtl="0">
              <a:lnSpc>
                <a:spcPct val="100000"/>
              </a:lnSpc>
              <a:spcBef>
                <a:spcPts val="0"/>
              </a:spcBef>
              <a:spcAft>
                <a:spcPts val="0"/>
              </a:spcAft>
              <a:buSzPct val="100000"/>
            </a:pPr>
            <a:r>
              <a:rPr lang="en-US" sz="2000"/>
              <a:t>First Year Experience Sustainability Day</a:t>
            </a:r>
          </a:p>
          <a:p>
            <a:pPr marL="342900" marR="0" lvl="0" indent="-190500" algn="l" rtl="0">
              <a:lnSpc>
                <a:spcPct val="100000"/>
              </a:lnSpc>
              <a:spcBef>
                <a:spcPts val="0"/>
              </a:spcBef>
              <a:spcAft>
                <a:spcPts val="0"/>
              </a:spcAft>
              <a:buClr>
                <a:srgbClr val="000000"/>
              </a:buClr>
              <a:buFont typeface="Arial"/>
              <a:buNone/>
            </a:pPr>
            <a:endParaRPr sz="2000" b="0" i="0" u="none" strike="noStrike" cap="none" baseline="0">
              <a:solidFill>
                <a:srgbClr val="000000"/>
              </a:solidFill>
              <a:latin typeface="Arial"/>
              <a:ea typeface="Arial"/>
              <a:cs typeface="Arial"/>
              <a:sym typeface="Arial"/>
            </a:endParaRPr>
          </a:p>
          <a:p>
            <a:pPr marL="342900" marR="0" lvl="0" indent="-317500" algn="l" rtl="0">
              <a:lnSpc>
                <a:spcPct val="100000"/>
              </a:lnSpc>
              <a:spcBef>
                <a:spcPts val="0"/>
              </a:spcBef>
              <a:spcAft>
                <a:spcPts val="0"/>
              </a:spcAft>
              <a:buClr>
                <a:srgbClr val="000000"/>
              </a:buClr>
              <a:buSzPct val="100000"/>
              <a:buFont typeface="Arial"/>
              <a:buChar char="•"/>
            </a:pPr>
            <a:r>
              <a:rPr lang="en-US" sz="2000"/>
              <a:t>Phase 2: </a:t>
            </a:r>
            <a:r>
              <a:rPr lang="en-US" sz="2000" b="1"/>
              <a:t>Broadening Participation</a:t>
            </a:r>
            <a:r>
              <a:rPr lang="en-US" sz="2000"/>
              <a:t> in Sustainability and Student-centered Curriculum</a:t>
            </a:r>
          </a:p>
          <a:p>
            <a:pPr marL="914400" marR="0" lvl="1" indent="-228600" algn="l" rtl="0">
              <a:lnSpc>
                <a:spcPct val="100000"/>
              </a:lnSpc>
              <a:spcBef>
                <a:spcPts val="0"/>
              </a:spcBef>
              <a:spcAft>
                <a:spcPts val="0"/>
              </a:spcAft>
              <a:buSzPct val="100000"/>
            </a:pPr>
            <a:r>
              <a:rPr lang="en-US" sz="2000"/>
              <a:t>Expansion to include more disciplines/faculty at Wittenberg</a:t>
            </a:r>
          </a:p>
          <a:p>
            <a:pPr marL="457200" marR="0" lvl="0" indent="0" algn="l" rtl="0">
              <a:lnSpc>
                <a:spcPct val="100000"/>
              </a:lnSpc>
              <a:spcBef>
                <a:spcPts val="0"/>
              </a:spcBef>
              <a:spcAft>
                <a:spcPts val="0"/>
              </a:spcAft>
              <a:buNone/>
            </a:pPr>
            <a:r>
              <a:rPr lang="en-US" sz="2000"/>
              <a:t>	Communication, Political Science, Physics, Math</a:t>
            </a:r>
          </a:p>
          <a:p>
            <a:pPr marL="914400" marR="0" lvl="1" indent="-228600" algn="l" rtl="0">
              <a:lnSpc>
                <a:spcPct val="100000"/>
              </a:lnSpc>
              <a:spcBef>
                <a:spcPts val="0"/>
              </a:spcBef>
              <a:spcAft>
                <a:spcPts val="0"/>
              </a:spcAft>
              <a:buSzPct val="100000"/>
            </a:pPr>
            <a:r>
              <a:rPr lang="en-US" sz="2000"/>
              <a:t>Expansion to include faculty at nearby schools</a:t>
            </a:r>
          </a:p>
          <a:p>
            <a:pPr marL="914400" marR="0" lvl="1" indent="-228600" algn="l" rtl="0">
              <a:lnSpc>
                <a:spcPct val="100000"/>
              </a:lnSpc>
              <a:spcBef>
                <a:spcPts val="0"/>
              </a:spcBef>
              <a:spcAft>
                <a:spcPts val="0"/>
              </a:spcAft>
              <a:buSzPct val="100000"/>
            </a:pPr>
            <a:r>
              <a:rPr lang="en-US" sz="2000"/>
              <a:t>Support for sustainability programing</a:t>
            </a:r>
          </a:p>
          <a:p>
            <a:pPr marL="914400" marR="0" lvl="1" indent="-228600" algn="l" rtl="0">
              <a:lnSpc>
                <a:spcPct val="100000"/>
              </a:lnSpc>
              <a:spcBef>
                <a:spcPts val="0"/>
              </a:spcBef>
              <a:spcAft>
                <a:spcPts val="0"/>
              </a:spcAft>
              <a:buSzPct val="100000"/>
            </a:pPr>
            <a:r>
              <a:rPr lang="en-US" sz="2000"/>
              <a:t>First Year Experience Revised Curriculum</a:t>
            </a:r>
          </a:p>
          <a:p>
            <a:pPr marR="0" lvl="0" algn="l" rtl="0">
              <a:lnSpc>
                <a:spcPct val="100000"/>
              </a:lnSpc>
              <a:spcBef>
                <a:spcPts val="0"/>
              </a:spcBef>
              <a:spcAft>
                <a:spcPts val="0"/>
              </a:spcAft>
              <a:buNone/>
            </a:pPr>
            <a:endParaRPr sz="2000"/>
          </a:p>
          <a:p>
            <a:pPr marL="342900" marR="0" lvl="0" indent="-317500" algn="l" rtl="0">
              <a:lnSpc>
                <a:spcPct val="100000"/>
              </a:lnSpc>
              <a:spcBef>
                <a:spcPts val="0"/>
              </a:spcBef>
              <a:spcAft>
                <a:spcPts val="0"/>
              </a:spcAft>
              <a:buClr>
                <a:srgbClr val="000000"/>
              </a:buClr>
              <a:buSzPct val="100000"/>
              <a:buFont typeface="Arial"/>
              <a:buChar char="•"/>
            </a:pPr>
            <a:r>
              <a:rPr lang="en-US" sz="2000"/>
              <a:t>Phase 3: Creating Deep Learning through </a:t>
            </a:r>
            <a:r>
              <a:rPr lang="en-US" sz="2000" b="1"/>
              <a:t>Expanding Collaboration</a:t>
            </a:r>
            <a:r>
              <a:rPr lang="en-US" sz="2000"/>
              <a:t> with Partners</a:t>
            </a:r>
          </a:p>
          <a:p>
            <a:pPr marL="342900" marR="0" lvl="0" indent="-190500" algn="l" rtl="0">
              <a:lnSpc>
                <a:spcPct val="100000"/>
              </a:lnSpc>
              <a:spcBef>
                <a:spcPts val="0"/>
              </a:spcBef>
              <a:spcAft>
                <a:spcPts val="0"/>
              </a:spcAft>
              <a:buClr>
                <a:srgbClr val="000000"/>
              </a:buClr>
              <a:buFont typeface="Arial"/>
              <a:buNone/>
            </a:pPr>
            <a:endParaRPr sz="2000" b="0" i="0" u="none" strike="noStrike" cap="none" baseline="0">
              <a:solidFill>
                <a:srgbClr val="000000"/>
              </a:solidFill>
              <a:latin typeface="Arial"/>
              <a:ea typeface="Arial"/>
              <a:cs typeface="Arial"/>
              <a:sym typeface="Arial"/>
            </a:endParaRPr>
          </a:p>
          <a:p>
            <a:pPr marL="685800" marR="0" lvl="1" indent="0" algn="l" rtl="0">
              <a:lnSpc>
                <a:spcPct val="115000"/>
              </a:lnSpc>
              <a:spcBef>
                <a:spcPts val="0"/>
              </a:spcBef>
              <a:spcAft>
                <a:spcPts val="0"/>
              </a:spcAft>
              <a:buClr>
                <a:srgbClr val="000000"/>
              </a:buClr>
              <a:buFont typeface="Arial"/>
              <a:buNone/>
            </a:pPr>
            <a:endParaRPr/>
          </a:p>
          <a:p>
            <a:pPr marL="457200" marR="0" lvl="0" indent="0" algn="l" rtl="0">
              <a:lnSpc>
                <a:spcPct val="115000"/>
              </a:lnSpc>
              <a:spcBef>
                <a:spcPts val="0"/>
              </a:spcBef>
              <a:spcAft>
                <a:spcPts val="0"/>
              </a:spcAft>
              <a:buClr>
                <a:srgbClr val="000000"/>
              </a:buClr>
              <a:buFont typeface="Arial"/>
              <a:buNone/>
            </a:pPr>
            <a:endParaRPr sz="1800" b="0" i="0" u="none" strike="noStrike" cap="none" baseline="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baseline="0">
                <a:solidFill>
                  <a:srgbClr val="000000"/>
                </a:solidFill>
                <a:latin typeface="Arial"/>
                <a:ea typeface="Arial"/>
                <a:cs typeface="Arial"/>
                <a:sym typeface="Arial"/>
              </a:rPr>
              <a:t> </a:t>
            </a:r>
          </a:p>
        </p:txBody>
      </p:sp>
    </p:spTree>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p:nvPr/>
        </p:nvSpPr>
        <p:spPr>
          <a:xfrm>
            <a:off x="6023428" y="6445200"/>
            <a:ext cx="5270194" cy="4359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Adapted from Hall et al., 2008</a:t>
            </a:r>
          </a:p>
        </p:txBody>
      </p:sp>
      <p:sp>
        <p:nvSpPr>
          <p:cNvPr id="353" name="Shape 353"/>
          <p:cNvSpPr txBox="1"/>
          <p:nvPr/>
        </p:nvSpPr>
        <p:spPr>
          <a:xfrm>
            <a:off x="1826425" y="703575"/>
            <a:ext cx="4093500" cy="477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354" name="Shape 354"/>
          <p:cNvSpPr txBox="1"/>
          <p:nvPr/>
        </p:nvSpPr>
        <p:spPr>
          <a:xfrm>
            <a:off x="236800" y="-10497"/>
            <a:ext cx="8736652" cy="892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3000" b="0" i="0" u="none" strike="noStrike" cap="none" baseline="0">
                <a:solidFill>
                  <a:schemeClr val="accent6"/>
                </a:solidFill>
                <a:latin typeface="Arial"/>
                <a:ea typeface="Arial"/>
                <a:cs typeface="Arial"/>
                <a:sym typeface="Arial"/>
                <a:rtl val="0"/>
              </a:rPr>
              <a:t>Framework for Collaborative </a:t>
            </a:r>
            <a:r>
              <a:rPr lang="en-US" sz="3000">
                <a:solidFill>
                  <a:schemeClr val="accent6"/>
                </a:solidFill>
                <a:rtl val="0"/>
              </a:rPr>
              <a:t>Development</a:t>
            </a:r>
          </a:p>
        </p:txBody>
      </p:sp>
      <p:grpSp>
        <p:nvGrpSpPr>
          <p:cNvPr id="355" name="Shape 355"/>
          <p:cNvGrpSpPr/>
          <p:nvPr/>
        </p:nvGrpSpPr>
        <p:grpSpPr>
          <a:xfrm>
            <a:off x="797237" y="1431178"/>
            <a:ext cx="7067873" cy="5055224"/>
            <a:chOff x="797237" y="1431178"/>
            <a:chExt cx="7067873" cy="5055224"/>
          </a:xfrm>
        </p:grpSpPr>
        <p:pic>
          <p:nvPicPr>
            <p:cNvPr id="356" name="Shape 356"/>
            <p:cNvPicPr preferRelativeResize="0"/>
            <p:nvPr/>
          </p:nvPicPr>
          <p:blipFill rotWithShape="1">
            <a:blip r:embed="rId3">
              <a:alphaModFix/>
            </a:blip>
            <a:srcRect/>
            <a:stretch/>
          </p:blipFill>
          <p:spPr>
            <a:xfrm>
              <a:off x="797237" y="1431178"/>
              <a:ext cx="7067873" cy="5055224"/>
            </a:xfrm>
            <a:prstGeom prst="rect">
              <a:avLst/>
            </a:prstGeom>
            <a:noFill/>
            <a:ln>
              <a:noFill/>
            </a:ln>
          </p:spPr>
        </p:pic>
        <p:sp>
          <p:nvSpPr>
            <p:cNvPr id="357" name="Shape 357"/>
            <p:cNvSpPr/>
            <p:nvPr/>
          </p:nvSpPr>
          <p:spPr>
            <a:xfrm>
              <a:off x="5029200" y="5014685"/>
              <a:ext cx="957942" cy="602343"/>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358" name="Shape 358"/>
            <p:cNvSpPr/>
            <p:nvPr/>
          </p:nvSpPr>
          <p:spPr>
            <a:xfrm>
              <a:off x="5254171" y="4713514"/>
              <a:ext cx="957942" cy="602343"/>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359" name="Shape 359"/>
            <p:cNvSpPr/>
            <p:nvPr/>
          </p:nvSpPr>
          <p:spPr>
            <a:xfrm>
              <a:off x="5508171" y="4412342"/>
              <a:ext cx="957942" cy="602343"/>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360" name="Shape 360"/>
            <p:cNvSpPr/>
            <p:nvPr/>
          </p:nvSpPr>
          <p:spPr>
            <a:xfrm>
              <a:off x="5733142" y="4111171"/>
              <a:ext cx="957942" cy="602343"/>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361" name="Shape 361"/>
            <p:cNvSpPr/>
            <p:nvPr/>
          </p:nvSpPr>
          <p:spPr>
            <a:xfrm>
              <a:off x="6023428" y="3772260"/>
              <a:ext cx="957942" cy="705395"/>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362" name="Shape 362"/>
            <p:cNvSpPr/>
            <p:nvPr/>
          </p:nvSpPr>
          <p:spPr>
            <a:xfrm>
              <a:off x="6139542" y="3614057"/>
              <a:ext cx="957942" cy="602343"/>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rtl val="0"/>
              </a:endParaRPr>
            </a:p>
          </p:txBody>
        </p:sp>
        <p:sp>
          <p:nvSpPr>
            <p:cNvPr id="363" name="Shape 363"/>
            <p:cNvSpPr txBox="1"/>
            <p:nvPr/>
          </p:nvSpPr>
          <p:spPr>
            <a:xfrm rot="-2817544">
              <a:off x="4074743" y="4281152"/>
              <a:ext cx="3316798" cy="300343"/>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COLLABORATIVE OUTCOMES </a:t>
              </a:r>
            </a:p>
            <a:p>
              <a:pPr marL="0" marR="0" lvl="0" indent="0" algn="ctr" rtl="0">
                <a:lnSpc>
                  <a:spcPct val="100000"/>
                </a:lnSpc>
                <a:spcBef>
                  <a:spcPts val="0"/>
                </a:spcBef>
                <a:spcAft>
                  <a:spcPts val="0"/>
                </a:spcAft>
                <a:buClr>
                  <a:srgbClr val="000000"/>
                </a:buClr>
                <a:buSzPct val="25000"/>
                <a:buFont typeface="Arial"/>
                <a:buNone/>
              </a:pPr>
              <a:r>
                <a:rPr lang="en-US" sz="1300" b="0" i="0" u="none" strike="noStrike" cap="none" baseline="0">
                  <a:solidFill>
                    <a:srgbClr val="000000"/>
                  </a:solidFill>
                  <a:latin typeface="Arial"/>
                  <a:ea typeface="Arial"/>
                  <a:cs typeface="Arial"/>
                  <a:sym typeface="Arial"/>
                  <a:rtl val="0"/>
                </a:rPr>
                <a:t>Curricular materials, program creation &amp; other developed materials </a:t>
              </a:r>
            </a:p>
            <a:p>
              <a:pPr marL="0" marR="0" lvl="0" indent="0" algn="ctr" rtl="0">
                <a:lnSpc>
                  <a:spcPct val="100000"/>
                </a:lnSpc>
                <a:spcBef>
                  <a:spcPts val="0"/>
                </a:spcBef>
                <a:spcAft>
                  <a:spcPts val="0"/>
                </a:spcAft>
                <a:buClr>
                  <a:srgbClr val="000000"/>
                </a:buClr>
                <a:buSzPct val="25000"/>
                <a:buFont typeface="Arial"/>
                <a:buNone/>
              </a:pPr>
              <a:r>
                <a:rPr lang="en-US" sz="1300" b="0" i="0" u="none" strike="noStrike" cap="none" baseline="0">
                  <a:solidFill>
                    <a:srgbClr val="000000"/>
                  </a:solidFill>
                  <a:latin typeface="Arial"/>
                  <a:ea typeface="Arial"/>
                  <a:cs typeface="Arial"/>
                  <a:sym typeface="Arial"/>
                  <a:rtl val="0"/>
                </a:rPr>
                <a:t>(e.g. grants, fact sheets, publications)</a:t>
              </a:r>
            </a:p>
          </p:txBody>
        </p:sp>
        <p:sp>
          <p:nvSpPr>
            <p:cNvPr id="364" name="Shape 364"/>
            <p:cNvSpPr/>
            <p:nvPr/>
          </p:nvSpPr>
          <p:spPr>
            <a:xfrm>
              <a:off x="7442940" y="2222619"/>
              <a:ext cx="324890" cy="3523267"/>
            </a:xfrm>
            <a:prstGeom prst="rect">
              <a:avLst/>
            </a:prstGeom>
            <a:solidFill>
              <a:srgbClr val="BFBFB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rgbClr val="767676"/>
                </a:solidFill>
                <a:latin typeface="Arial"/>
                <a:ea typeface="Arial"/>
                <a:cs typeface="Arial"/>
                <a:sym typeface="Arial"/>
                <a:rtl val="0"/>
              </a:endParaRPr>
            </a:p>
          </p:txBody>
        </p:sp>
        <p:sp>
          <p:nvSpPr>
            <p:cNvPr id="365" name="Shape 365"/>
            <p:cNvSpPr txBox="1"/>
            <p:nvPr/>
          </p:nvSpPr>
          <p:spPr>
            <a:xfrm rot="-5400000">
              <a:off x="6393449" y="3766123"/>
              <a:ext cx="2360400"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baseline="0">
                  <a:solidFill>
                    <a:srgbClr val="000000"/>
                  </a:solidFill>
                  <a:latin typeface="Arial"/>
                  <a:ea typeface="Arial"/>
                  <a:cs typeface="Arial"/>
                  <a:sym typeface="Arial"/>
                  <a:rtl val="0"/>
                </a:rPr>
                <a:t>MEANINGFUL  IMPACTS</a:t>
              </a:r>
            </a:p>
          </p:txBody>
        </p:sp>
      </p:grpSp>
    </p:spTree>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Shape 371"/>
          <p:cNvPicPr preferRelativeResize="0"/>
          <p:nvPr/>
        </p:nvPicPr>
        <p:blipFill rotWithShape="1">
          <a:blip r:embed="rId3">
            <a:alphaModFix/>
          </a:blip>
          <a:srcRect l="2919" t="4659" r="2552" b="6419"/>
          <a:stretch/>
        </p:blipFill>
        <p:spPr>
          <a:xfrm>
            <a:off x="2784855" y="2504939"/>
            <a:ext cx="3542099" cy="3332100"/>
          </a:xfrm>
          <a:prstGeom prst="rect">
            <a:avLst/>
          </a:prstGeom>
          <a:noFill/>
          <a:ln>
            <a:noFill/>
          </a:ln>
        </p:spPr>
      </p:pic>
      <p:sp>
        <p:nvSpPr>
          <p:cNvPr id="372" name="Shape 372"/>
          <p:cNvSpPr txBox="1">
            <a:spLocks noGrp="1"/>
          </p:cNvSpPr>
          <p:nvPr>
            <p:ph type="title"/>
          </p:nvPr>
        </p:nvSpPr>
        <p:spPr>
          <a:xfrm>
            <a:off x="124225" y="808431"/>
            <a:ext cx="9019798"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3600" b="1" i="1" u="none" strike="noStrike" cap="none" baseline="0">
                <a:solidFill>
                  <a:srgbClr val="594730"/>
                </a:solidFill>
                <a:latin typeface="Calibri"/>
                <a:ea typeface="Calibri"/>
                <a:cs typeface="Calibri"/>
                <a:sym typeface="Calibri"/>
                <a:rtl val="0"/>
              </a:rPr>
              <a:t>InTeGrate Feedback (Kastens et al., 2014)</a:t>
            </a:r>
          </a:p>
        </p:txBody>
      </p:sp>
      <p:sp>
        <p:nvSpPr>
          <p:cNvPr id="373" name="Shape 373"/>
          <p:cNvSpPr txBox="1"/>
          <p:nvPr/>
        </p:nvSpPr>
        <p:spPr>
          <a:xfrm>
            <a:off x="236800" y="-10497"/>
            <a:ext cx="8736599"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b="0" i="0" u="none" strike="noStrike" cap="none" baseline="0">
                <a:solidFill>
                  <a:schemeClr val="accent6"/>
                </a:solidFill>
                <a:latin typeface="Arial"/>
                <a:ea typeface="Arial"/>
                <a:cs typeface="Arial"/>
                <a:sym typeface="Arial"/>
                <a:rtl val="0"/>
              </a:rPr>
              <a:t>Background: Barriers to success</a:t>
            </a:r>
          </a:p>
        </p:txBody>
      </p:sp>
      <p:sp>
        <p:nvSpPr>
          <p:cNvPr id="374" name="Shape 374"/>
          <p:cNvSpPr/>
          <p:nvPr/>
        </p:nvSpPr>
        <p:spPr>
          <a:xfrm>
            <a:off x="5011255" y="2273813"/>
            <a:ext cx="4132799" cy="1269600"/>
          </a:xfrm>
          <a:prstGeom prst="wedgeEllipseCallout">
            <a:avLst>
              <a:gd name="adj1" fmla="val -42544"/>
              <a:gd name="adj2" fmla="val 68006"/>
            </a:avLst>
          </a:prstGeom>
          <a:solidFill>
            <a:srgbClr val="C9BEB7"/>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000" b="0" i="0" u="none" strike="noStrike" cap="none" baseline="0">
                <a:solidFill>
                  <a:schemeClr val="dk1"/>
                </a:solidFill>
                <a:latin typeface="Calibri"/>
                <a:ea typeface="Calibri"/>
                <a:cs typeface="Calibri"/>
                <a:sym typeface="Calibri"/>
                <a:rtl val="0"/>
              </a:rPr>
              <a:t>The inexorable progression of linear </a:t>
            </a:r>
            <a:r>
              <a:rPr lang="en-US" sz="2000" b="1" i="1" u="none" strike="noStrike" cap="none" baseline="0">
                <a:solidFill>
                  <a:schemeClr val="dk1"/>
                </a:solidFill>
                <a:latin typeface="Calibri"/>
                <a:ea typeface="Calibri"/>
                <a:cs typeface="Calibri"/>
                <a:sym typeface="Calibri"/>
                <a:rtl val="0"/>
              </a:rPr>
              <a:t>time</a:t>
            </a:r>
            <a:r>
              <a:rPr lang="en-US" sz="2000" b="0" i="0" u="none" strike="noStrike" cap="none" baseline="0">
                <a:solidFill>
                  <a:schemeClr val="dk1"/>
                </a:solidFill>
                <a:latin typeface="Calibri"/>
                <a:ea typeface="Calibri"/>
                <a:cs typeface="Calibri"/>
                <a:sym typeface="Calibri"/>
                <a:rtl val="0"/>
              </a:rPr>
              <a:t> was the biggest challenge.</a:t>
            </a:r>
          </a:p>
        </p:txBody>
      </p:sp>
      <p:sp>
        <p:nvSpPr>
          <p:cNvPr id="375" name="Shape 375"/>
          <p:cNvSpPr/>
          <p:nvPr/>
        </p:nvSpPr>
        <p:spPr>
          <a:xfrm>
            <a:off x="4992312" y="5360860"/>
            <a:ext cx="4132799" cy="1433099"/>
          </a:xfrm>
          <a:prstGeom prst="wedgeEllipseCallout">
            <a:avLst>
              <a:gd name="adj1" fmla="val -43953"/>
              <a:gd name="adj2" fmla="val -74085"/>
            </a:avLst>
          </a:prstGeom>
          <a:solidFill>
            <a:srgbClr val="C9BEB7"/>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000" b="0" i="0" u="none" strike="noStrike" cap="none" baseline="0">
                <a:solidFill>
                  <a:schemeClr val="dk1"/>
                </a:solidFill>
                <a:latin typeface="Calibri"/>
                <a:ea typeface="Calibri"/>
                <a:cs typeface="Calibri"/>
                <a:sym typeface="Calibri"/>
                <a:rtl val="0"/>
              </a:rPr>
              <a:t>It was really hard to collaborate with people in </a:t>
            </a:r>
            <a:r>
              <a:rPr lang="en-US" sz="2000" b="1" i="1" u="none" strike="noStrike" cap="none" baseline="0">
                <a:solidFill>
                  <a:schemeClr val="dk1"/>
                </a:solidFill>
                <a:latin typeface="Calibri"/>
                <a:ea typeface="Calibri"/>
                <a:cs typeface="Calibri"/>
                <a:sym typeface="Calibri"/>
                <a:rtl val="0"/>
              </a:rPr>
              <a:t>other time zones</a:t>
            </a:r>
            <a:r>
              <a:rPr lang="en-US" sz="2000" b="0" i="0" u="none" strike="noStrike" cap="none" baseline="0">
                <a:solidFill>
                  <a:schemeClr val="dk1"/>
                </a:solidFill>
                <a:latin typeface="Calibri"/>
                <a:ea typeface="Calibri"/>
                <a:cs typeface="Calibri"/>
                <a:sym typeface="Calibri"/>
                <a:rtl val="0"/>
              </a:rPr>
              <a:t>…</a:t>
            </a:r>
          </a:p>
        </p:txBody>
      </p:sp>
      <p:sp>
        <p:nvSpPr>
          <p:cNvPr id="376" name="Shape 376"/>
          <p:cNvSpPr/>
          <p:nvPr/>
        </p:nvSpPr>
        <p:spPr>
          <a:xfrm>
            <a:off x="124225" y="5277435"/>
            <a:ext cx="4132799" cy="1433099"/>
          </a:xfrm>
          <a:prstGeom prst="wedgeEllipseCallout">
            <a:avLst>
              <a:gd name="adj1" fmla="val 33582"/>
              <a:gd name="adj2" fmla="val -82215"/>
            </a:avLst>
          </a:prstGeom>
          <a:solidFill>
            <a:srgbClr val="C9BEB7"/>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000" b="0" i="0" u="none" strike="noStrike" cap="none" baseline="0">
                <a:solidFill>
                  <a:schemeClr val="dk1"/>
                </a:solidFill>
                <a:latin typeface="Calibri"/>
                <a:ea typeface="Calibri"/>
                <a:cs typeface="Calibri"/>
                <a:sym typeface="Calibri"/>
                <a:rtl val="0"/>
              </a:rPr>
              <a:t>It was quite difficult to work with colleagues from an institution </a:t>
            </a:r>
            <a:r>
              <a:rPr lang="en-US" sz="2000" b="1" i="1" u="none" strike="noStrike" cap="none" baseline="0">
                <a:solidFill>
                  <a:schemeClr val="dk1"/>
                </a:solidFill>
                <a:latin typeface="Calibri"/>
                <a:ea typeface="Calibri"/>
                <a:cs typeface="Calibri"/>
                <a:sym typeface="Calibri"/>
                <a:rtl val="0"/>
              </a:rPr>
              <a:t>so far away </a:t>
            </a:r>
            <a:r>
              <a:rPr lang="en-US" sz="2000" b="0" i="0" u="none" strike="noStrike" cap="none" baseline="0">
                <a:solidFill>
                  <a:schemeClr val="dk1"/>
                </a:solidFill>
                <a:latin typeface="Calibri"/>
                <a:ea typeface="Calibri"/>
                <a:cs typeface="Calibri"/>
                <a:sym typeface="Calibri"/>
                <a:rtl val="0"/>
              </a:rPr>
              <a:t>and </a:t>
            </a:r>
            <a:r>
              <a:rPr lang="en-US" sz="2000" b="1" i="1" u="none" strike="noStrike" cap="none" baseline="0">
                <a:solidFill>
                  <a:schemeClr val="dk1"/>
                </a:solidFill>
                <a:latin typeface="Calibri"/>
                <a:ea typeface="Calibri"/>
                <a:cs typeface="Calibri"/>
                <a:sym typeface="Calibri"/>
                <a:rtl val="0"/>
              </a:rPr>
              <a:t>unlike my own</a:t>
            </a:r>
            <a:r>
              <a:rPr lang="en-US" sz="2000" b="0" i="0" u="none" strike="noStrike" cap="none" baseline="0">
                <a:solidFill>
                  <a:schemeClr val="dk1"/>
                </a:solidFill>
                <a:latin typeface="Calibri"/>
                <a:ea typeface="Calibri"/>
                <a:cs typeface="Calibri"/>
                <a:sym typeface="Calibri"/>
                <a:rtl val="0"/>
              </a:rPr>
              <a:t>.</a:t>
            </a:r>
          </a:p>
        </p:txBody>
      </p:sp>
      <p:sp>
        <p:nvSpPr>
          <p:cNvPr id="377" name="Shape 377"/>
          <p:cNvSpPr/>
          <p:nvPr/>
        </p:nvSpPr>
        <p:spPr>
          <a:xfrm>
            <a:off x="124225" y="1641947"/>
            <a:ext cx="4868098" cy="1901400"/>
          </a:xfrm>
          <a:prstGeom prst="wedgeEllipseCallout">
            <a:avLst>
              <a:gd name="adj1" fmla="val 19858"/>
              <a:gd name="adj2" fmla="val 71691"/>
            </a:avLst>
          </a:prstGeom>
          <a:solidFill>
            <a:srgbClr val="C9BEB7"/>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000" b="0" i="0" u="none" strike="noStrike" cap="none" baseline="0">
                <a:solidFill>
                  <a:schemeClr val="dk1"/>
                </a:solidFill>
                <a:latin typeface="Calibri"/>
                <a:ea typeface="Calibri"/>
                <a:cs typeface="Calibri"/>
                <a:sym typeface="Calibri"/>
                <a:rtl val="0"/>
              </a:rPr>
              <a:t>My </a:t>
            </a:r>
            <a:r>
              <a:rPr lang="en-US" sz="2000" b="1" i="1" u="none" strike="noStrike" cap="none" baseline="0">
                <a:solidFill>
                  <a:schemeClr val="dk1"/>
                </a:solidFill>
                <a:latin typeface="Calibri"/>
                <a:ea typeface="Calibri"/>
                <a:cs typeface="Calibri"/>
                <a:sym typeface="Calibri"/>
                <a:rtl val="0"/>
              </a:rPr>
              <a:t>unfamiliarity with much of the pedagogical language and processes </a:t>
            </a:r>
            <a:r>
              <a:rPr lang="en-US" sz="2000" b="0" i="0" u="none" strike="noStrike" cap="none" baseline="0">
                <a:solidFill>
                  <a:schemeClr val="dk1"/>
                </a:solidFill>
                <a:latin typeface="Calibri"/>
                <a:ea typeface="Calibri"/>
                <a:cs typeface="Calibri"/>
                <a:sym typeface="Calibri"/>
                <a:rtl val="0"/>
              </a:rPr>
              <a:t>led to lengthy periods of torpor when I wasn’t making any progress...</a:t>
            </a:r>
          </a:p>
        </p:txBody>
      </p:sp>
      <p:sp>
        <p:nvSpPr>
          <p:cNvPr id="378" name="Shape 378"/>
          <p:cNvSpPr/>
          <p:nvPr/>
        </p:nvSpPr>
        <p:spPr>
          <a:xfrm>
            <a:off x="1522287" y="2504939"/>
            <a:ext cx="6073199" cy="3168900"/>
          </a:xfrm>
          <a:prstGeom prst="wedgeEllipseCallout">
            <a:avLst>
              <a:gd name="adj1" fmla="val -20833"/>
              <a:gd name="adj2" fmla="val 62500"/>
            </a:avLst>
          </a:prstGeom>
          <a:solidFill>
            <a:srgbClr val="C9BEB7"/>
          </a:solidFill>
          <a:ln w="9525" cap="flat" cmpd="sng">
            <a:solidFill>
              <a:schemeClr val="accent1"/>
            </a:solidFill>
            <a:prstDash val="solid"/>
            <a:round/>
            <a:headEnd type="none" w="med" len="med"/>
            <a:tailEnd type="none" w="med" len="med"/>
          </a:ln>
        </p:spPr>
        <p:txBody>
          <a:bodyPr lIns="0" tIns="45700" rIns="0"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000" b="1" i="1" u="none" strike="noStrike" cap="none" baseline="0">
                <a:solidFill>
                  <a:schemeClr val="dk1"/>
                </a:solidFill>
                <a:latin typeface="Calibri"/>
                <a:ea typeface="Calibri"/>
                <a:cs typeface="Calibri"/>
                <a:sym typeface="Calibri"/>
                <a:rtl val="0"/>
              </a:rPr>
              <a:t>I hate participating in group projects</a:t>
            </a:r>
            <a:r>
              <a:rPr lang="en-US" sz="2000" b="0" i="0" u="none" strike="noStrike" cap="none" baseline="0">
                <a:solidFill>
                  <a:schemeClr val="dk1"/>
                </a:solidFill>
                <a:latin typeface="Calibri"/>
                <a:ea typeface="Calibri"/>
                <a:cs typeface="Calibri"/>
                <a:sym typeface="Calibri"/>
                <a:rtl val="0"/>
              </a:rPr>
              <a:t>, and this experience did nothing to change my mindset...While I understand the benefits of developing materials as a team project, sometimes </a:t>
            </a:r>
            <a:r>
              <a:rPr lang="en-US" sz="2000" b="1" i="1" u="none" strike="noStrike" cap="none" baseline="0">
                <a:solidFill>
                  <a:schemeClr val="dk1"/>
                </a:solidFill>
                <a:latin typeface="Calibri"/>
                <a:ea typeface="Calibri"/>
                <a:cs typeface="Calibri"/>
                <a:sym typeface="Calibri"/>
                <a:rtl val="0"/>
              </a:rPr>
              <a:t>it takes a lot more time and energy, and hassle </a:t>
            </a:r>
            <a:r>
              <a:rPr lang="en-US" sz="2000" b="0" i="0" u="none" strike="noStrike" cap="none" baseline="0">
                <a:solidFill>
                  <a:schemeClr val="dk1"/>
                </a:solidFill>
                <a:latin typeface="Calibri"/>
                <a:ea typeface="Calibri"/>
                <a:cs typeface="Calibri"/>
                <a:sym typeface="Calibri"/>
                <a:rtl val="0"/>
              </a:rPr>
              <a:t>to coordinate the team members than it takes for just developing the materials. </a:t>
            </a:r>
          </a:p>
        </p:txBody>
      </p:sp>
    </p:spTree>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236800" y="-10497"/>
            <a:ext cx="8736599" cy="8921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b="0" i="0" u="none" strike="noStrike" cap="none" baseline="0">
                <a:solidFill>
                  <a:schemeClr val="accent6"/>
                </a:solidFill>
                <a:latin typeface="Arial"/>
                <a:ea typeface="Arial"/>
                <a:cs typeface="Arial"/>
                <a:sym typeface="Arial"/>
                <a:rtl val="0"/>
              </a:rPr>
              <a:t>Abstract</a:t>
            </a:r>
          </a:p>
        </p:txBody>
      </p:sp>
      <p:sp>
        <p:nvSpPr>
          <p:cNvPr id="171" name="Shape 171"/>
          <p:cNvSpPr/>
          <p:nvPr/>
        </p:nvSpPr>
        <p:spPr>
          <a:xfrm>
            <a:off x="188683" y="726566"/>
            <a:ext cx="8795700" cy="59093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INTEGRATE MODULES AND AUTHENTIC COMMUNITY-BASED RESEARCH AS SUSTAINABILITY PROGRAM OPPORTUNITIES</a:t>
            </a:r>
          </a:p>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baseline="0">
                <a:solidFill>
                  <a:srgbClr val="000000"/>
                </a:solidFill>
                <a:latin typeface="Arial"/>
                <a:ea typeface="Arial"/>
                <a:cs typeface="Arial"/>
                <a:sym typeface="Arial"/>
                <a:rtl val="0"/>
              </a:rPr>
              <a:t>FORTNER, Sarah K.1, RITTER, John B.2, BURGETT, Amber A.3, FINSTER, David C.4, HOFF, Ruth J.5 and PHILLIPS, Richard S.3, (1)Geology, Wittenberg University, Springfield, OH 45501; Geology, Wittenberg University, Springfield, OH 45501, (2)Geology, Wittenberg University, P.O. Box 720, Springfield, OH 45501, (3)Biology, Wittenberg University, Springfield, OH 45501, (4)Chemistry, Wittenberg University, Springfield, OH 45501, (5)World Languages, Wittenberg University, Springfield, OH 45501, sfortner@wittenberg.edu</a:t>
            </a:r>
          </a:p>
          <a:p>
            <a:pPr marL="0" marR="0" lvl="0" indent="0" algn="l" rtl="0">
              <a:lnSpc>
                <a:spcPct val="100000"/>
              </a:lnSpc>
              <a:spcBef>
                <a:spcPts val="0"/>
              </a:spcBef>
              <a:spcAft>
                <a:spcPts val="0"/>
              </a:spcAft>
              <a:buClr>
                <a:srgbClr val="000000"/>
              </a:buClr>
              <a:buFont typeface="Arial"/>
              <a:buNone/>
            </a:pPr>
            <a:endParaRPr sz="1200" b="0" i="0" u="none" strike="noStrike" cap="none" baseline="0">
              <a:solidFill>
                <a:srgbClr val="000000"/>
              </a:solidFill>
              <a:latin typeface="Arial"/>
              <a:ea typeface="Arial"/>
              <a:cs typeface="Arial"/>
              <a:sym typeface="Arial"/>
              <a:rtl val="0"/>
            </a:endParaRPr>
          </a:p>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baseline="0">
                <a:solidFill>
                  <a:srgbClr val="000000"/>
                </a:solidFill>
                <a:latin typeface="Arial"/>
                <a:ea typeface="Arial"/>
                <a:cs typeface="Arial"/>
                <a:sym typeface="Arial"/>
                <a:rtl val="0"/>
              </a:rPr>
              <a:t>Sustainable stewardship of earth resources is paramount to maintaining, and even enhancing, our global quality of life. Recent curricular efforts at Wittenberg University, a liberal arts college in Springfield, Ohio, have united in this endeavor through an InTeGrate Sustainability Implementation Program and collaborative development in the Environmental Science Program. To date we have 1) developed three InTeGrate modules on topics including agricultural sustainability, freshwater justice, and ecosystem services 2) piloted action-oriented sustainability curriculum into our Freshmen Experience course, 3) implemented InTeGrate modules in five courses across 5 disciplines with a doubling of sustainability courses planned by the end of 2016, 4) introduced sustainability curriculum into our First Year Seminar and 5) built substantive community based projects with multiple stakeholders across our Environmental Science Program. We plan to expand the impact of these activities through the attention to key guiding elements from the InTeGrate Materials Development and Refinement Rubric and the Sustainability Improves Student Learning (SISL) initiative. These elements are central to cultivating student engagement and integrated research expertise and include: authentic data, systems thinking, interdisciplinarity, and proactive community-based problem solving. Here we present our curricular evolution, barriers overcome, and preliminary measures of success (numbers impacted, community recognition, student learning), and plans to formally expand our sustainability curriculum through the creation of a General Education Theme, new program, or track within the Environmental Science Major. Key to our success is a STEAM approach. </a:t>
            </a:r>
          </a:p>
        </p:txBody>
      </p:sp>
    </p:spTree>
  </p:cSld>
  <p:clrMapOvr>
    <a:masterClrMapping/>
  </p:clrMapOvr>
  <p:transition xmlns:p14="http://schemas.microsoft.com/office/powerpoint/2010/mai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Shape 383"/>
          <p:cNvPicPr preferRelativeResize="0"/>
          <p:nvPr/>
        </p:nvPicPr>
        <p:blipFill rotWithShape="1">
          <a:blip r:embed="rId3">
            <a:alphaModFix/>
          </a:blip>
          <a:srcRect l="2919" t="4663" r="2548" b="6412"/>
          <a:stretch/>
        </p:blipFill>
        <p:spPr>
          <a:xfrm>
            <a:off x="2784855" y="2504939"/>
            <a:ext cx="3542245" cy="3332151"/>
          </a:xfrm>
          <a:prstGeom prst="rect">
            <a:avLst/>
          </a:prstGeom>
          <a:noFill/>
          <a:ln>
            <a:noFill/>
          </a:ln>
        </p:spPr>
      </p:pic>
      <p:sp>
        <p:nvSpPr>
          <p:cNvPr id="384" name="Shape 384"/>
          <p:cNvSpPr txBox="1">
            <a:spLocks noGrp="1"/>
          </p:cNvSpPr>
          <p:nvPr>
            <p:ph type="title"/>
          </p:nvPr>
        </p:nvSpPr>
        <p:spPr>
          <a:xfrm>
            <a:off x="46086" y="749756"/>
            <a:ext cx="9019798"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3600" b="1" i="1" u="none" strike="noStrike" cap="none" baseline="0">
                <a:solidFill>
                  <a:srgbClr val="594730"/>
                </a:solidFill>
                <a:latin typeface="Calibri"/>
                <a:ea typeface="Calibri"/>
                <a:cs typeface="Calibri"/>
                <a:sym typeface="Calibri"/>
                <a:rtl val="0"/>
              </a:rPr>
              <a:t>Implementation Program</a:t>
            </a:r>
          </a:p>
        </p:txBody>
      </p:sp>
      <p:sp>
        <p:nvSpPr>
          <p:cNvPr id="385" name="Shape 385"/>
          <p:cNvSpPr txBox="1"/>
          <p:nvPr/>
        </p:nvSpPr>
        <p:spPr>
          <a:xfrm>
            <a:off x="236800" y="-10497"/>
            <a:ext cx="8736652" cy="892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b="0" i="0" u="none" strike="noStrike" cap="none" baseline="0">
                <a:solidFill>
                  <a:schemeClr val="accent6"/>
                </a:solidFill>
                <a:latin typeface="Arial"/>
                <a:ea typeface="Arial"/>
                <a:cs typeface="Arial"/>
                <a:sym typeface="Arial"/>
                <a:rtl val="0"/>
              </a:rPr>
              <a:t>Background: Barriers to success</a:t>
            </a:r>
          </a:p>
        </p:txBody>
      </p:sp>
      <p:sp>
        <p:nvSpPr>
          <p:cNvPr id="386" name="Shape 386"/>
          <p:cNvSpPr/>
          <p:nvPr/>
        </p:nvSpPr>
        <p:spPr>
          <a:xfrm>
            <a:off x="5185155" y="2176138"/>
            <a:ext cx="4132799" cy="1269600"/>
          </a:xfrm>
          <a:prstGeom prst="wedgeEllipseCallout">
            <a:avLst>
              <a:gd name="adj1" fmla="val -42544"/>
              <a:gd name="adj2" fmla="val 68006"/>
            </a:avLst>
          </a:prstGeom>
          <a:solidFill>
            <a:srgbClr val="C9BEB7"/>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000" b="0" i="0" u="none" strike="noStrike" cap="none" baseline="0">
                <a:solidFill>
                  <a:srgbClr val="000000"/>
                </a:solidFill>
                <a:latin typeface="Calibri"/>
                <a:ea typeface="Calibri"/>
                <a:cs typeface="Calibri"/>
                <a:sym typeface="Calibri"/>
                <a:rtl val="0"/>
              </a:rPr>
              <a:t>There are </a:t>
            </a:r>
            <a:r>
              <a:rPr lang="en-US" sz="2000" b="1" i="0" u="none" strike="noStrike" cap="none" baseline="0">
                <a:solidFill>
                  <a:srgbClr val="000000"/>
                </a:solidFill>
                <a:latin typeface="Calibri"/>
                <a:ea typeface="Calibri"/>
                <a:cs typeface="Calibri"/>
                <a:sym typeface="Calibri"/>
                <a:rtl val="0"/>
              </a:rPr>
              <a:t>too many factors </a:t>
            </a:r>
            <a:r>
              <a:rPr lang="en-US" sz="2000" b="0" i="0" u="none" strike="noStrike" cap="none" baseline="0">
                <a:solidFill>
                  <a:srgbClr val="000000"/>
                </a:solidFill>
                <a:latin typeface="Calibri"/>
                <a:ea typeface="Calibri"/>
                <a:cs typeface="Calibri"/>
                <a:sym typeface="Calibri"/>
                <a:rtl val="0"/>
              </a:rPr>
              <a:t>conspiring against a successful outcome at this time. </a:t>
            </a:r>
          </a:p>
        </p:txBody>
      </p:sp>
      <p:sp>
        <p:nvSpPr>
          <p:cNvPr id="387" name="Shape 387"/>
          <p:cNvSpPr/>
          <p:nvPr/>
        </p:nvSpPr>
        <p:spPr>
          <a:xfrm>
            <a:off x="4992312" y="5360860"/>
            <a:ext cx="4132745" cy="1433056"/>
          </a:xfrm>
          <a:prstGeom prst="wedgeEllipseCallout">
            <a:avLst>
              <a:gd name="adj1" fmla="val -43953"/>
              <a:gd name="adj2" fmla="val -74085"/>
            </a:avLst>
          </a:prstGeom>
          <a:solidFill>
            <a:srgbClr val="C9BEB7"/>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000" b="0" i="0" u="none" strike="noStrike" cap="none" baseline="0">
                <a:solidFill>
                  <a:schemeClr val="dk1"/>
                </a:solidFill>
                <a:latin typeface="Calibri"/>
                <a:ea typeface="Calibri"/>
                <a:cs typeface="Calibri"/>
                <a:sym typeface="Calibri"/>
                <a:rtl val="0"/>
              </a:rPr>
              <a:t>                                                                        It turns out I won't be teaching a class this spring that is </a:t>
            </a:r>
            <a:r>
              <a:rPr lang="en-US" sz="2000" b="1" i="0" u="none" strike="noStrike" cap="none" baseline="0">
                <a:solidFill>
                  <a:schemeClr val="dk1"/>
                </a:solidFill>
                <a:latin typeface="Calibri"/>
                <a:ea typeface="Calibri"/>
                <a:cs typeface="Calibri"/>
                <a:sym typeface="Calibri"/>
                <a:rtl val="0"/>
              </a:rPr>
              <a:t>suitable</a:t>
            </a:r>
            <a:r>
              <a:rPr lang="en-US" sz="2000" b="0" i="0" u="none" strike="noStrike" cap="none" baseline="0">
                <a:solidFill>
                  <a:schemeClr val="dk1"/>
                </a:solidFill>
                <a:latin typeface="Calibri"/>
                <a:ea typeface="Calibri"/>
                <a:cs typeface="Calibri"/>
                <a:sym typeface="Calibri"/>
                <a:rtl val="0"/>
              </a:rPr>
              <a:t>.</a:t>
            </a:r>
          </a:p>
          <a:p>
            <a:pPr marL="0" marR="0" lvl="0" indent="0" algn="ctr" rtl="0">
              <a:lnSpc>
                <a:spcPct val="100000"/>
              </a:lnSpc>
              <a:spcBef>
                <a:spcPts val="0"/>
              </a:spcBef>
              <a:spcAft>
                <a:spcPts val="0"/>
              </a:spcAft>
              <a:buClr>
                <a:srgbClr val="000000"/>
              </a:buClr>
              <a:buFont typeface="Arial"/>
              <a:buNone/>
            </a:pPr>
            <a:endParaRPr sz="2000" b="0" i="0" u="none" strike="noStrike" cap="none" baseline="0">
              <a:solidFill>
                <a:schemeClr val="dk1"/>
              </a:solidFill>
              <a:latin typeface="Calibri"/>
              <a:ea typeface="Calibri"/>
              <a:cs typeface="Calibri"/>
              <a:sym typeface="Calibri"/>
              <a:rtl val="0"/>
            </a:endParaRPr>
          </a:p>
        </p:txBody>
      </p:sp>
      <p:sp>
        <p:nvSpPr>
          <p:cNvPr id="388" name="Shape 388"/>
          <p:cNvSpPr/>
          <p:nvPr/>
        </p:nvSpPr>
        <p:spPr>
          <a:xfrm>
            <a:off x="0" y="5360860"/>
            <a:ext cx="4132799" cy="1433099"/>
          </a:xfrm>
          <a:prstGeom prst="wedgeEllipseCallout">
            <a:avLst>
              <a:gd name="adj1" fmla="val 33582"/>
              <a:gd name="adj2" fmla="val -82215"/>
            </a:avLst>
          </a:prstGeom>
          <a:solidFill>
            <a:srgbClr val="C9BEB7"/>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000" b="0" i="0" u="none" strike="noStrike" cap="none" baseline="0">
                <a:solidFill>
                  <a:srgbClr val="000000"/>
                </a:solidFill>
                <a:latin typeface="Calibri"/>
                <a:ea typeface="Calibri"/>
                <a:cs typeface="Calibri"/>
                <a:sym typeface="Calibri"/>
                <a:rtl val="0"/>
              </a:rPr>
              <a:t>...if I can get the InTeGrate work to </a:t>
            </a:r>
            <a:r>
              <a:rPr lang="en-US" sz="2000" b="1" i="0" u="none" strike="noStrike" cap="none" baseline="0">
                <a:solidFill>
                  <a:srgbClr val="000000"/>
                </a:solidFill>
                <a:latin typeface="Calibri"/>
                <a:ea typeface="Calibri"/>
                <a:cs typeface="Calibri"/>
                <a:sym typeface="Calibri"/>
                <a:rtl val="0"/>
              </a:rPr>
              <a:t>fit with the course</a:t>
            </a:r>
            <a:r>
              <a:rPr lang="en-US" sz="2000" b="0" i="0" u="none" strike="noStrike" cap="none" baseline="0">
                <a:solidFill>
                  <a:srgbClr val="000000"/>
                </a:solidFill>
                <a:latin typeface="Calibri"/>
                <a:ea typeface="Calibri"/>
                <a:cs typeface="Calibri"/>
                <a:sym typeface="Calibri"/>
                <a:rtl val="0"/>
              </a:rPr>
              <a:t>...</a:t>
            </a:r>
          </a:p>
        </p:txBody>
      </p:sp>
      <p:sp>
        <p:nvSpPr>
          <p:cNvPr id="389" name="Shape 389"/>
          <p:cNvSpPr/>
          <p:nvPr/>
        </p:nvSpPr>
        <p:spPr>
          <a:xfrm>
            <a:off x="46075" y="2125447"/>
            <a:ext cx="4868099" cy="1901400"/>
          </a:xfrm>
          <a:prstGeom prst="wedgeEllipseCallout">
            <a:avLst>
              <a:gd name="adj1" fmla="val 19858"/>
              <a:gd name="adj2" fmla="val 71691"/>
            </a:avLst>
          </a:prstGeom>
          <a:solidFill>
            <a:srgbClr val="C9BEB7"/>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000" b="0" i="0" u="none" strike="noStrike" cap="none" baseline="0">
                <a:solidFill>
                  <a:srgbClr val="000000"/>
                </a:solidFill>
                <a:latin typeface="Calibri"/>
                <a:ea typeface="Calibri"/>
                <a:cs typeface="Calibri"/>
                <a:sym typeface="Calibri"/>
                <a:rtl val="0"/>
              </a:rPr>
              <a:t>I </a:t>
            </a:r>
            <a:r>
              <a:rPr lang="en-US" sz="2000" b="1" i="0" u="none" strike="noStrike" cap="none" baseline="0">
                <a:solidFill>
                  <a:srgbClr val="000000"/>
                </a:solidFill>
                <a:latin typeface="Calibri"/>
                <a:ea typeface="Calibri"/>
                <a:cs typeface="Calibri"/>
                <a:sym typeface="Calibri"/>
                <a:rtl val="0"/>
              </a:rPr>
              <a:t>won't be teaching </a:t>
            </a:r>
            <a:r>
              <a:rPr lang="en-US" sz="2000" b="0" i="0" u="none" strike="noStrike" cap="none" baseline="0">
                <a:solidFill>
                  <a:srgbClr val="000000"/>
                </a:solidFill>
                <a:latin typeface="Calibri"/>
                <a:ea typeface="Calibri"/>
                <a:cs typeface="Calibri"/>
                <a:sym typeface="Calibri"/>
                <a:rtl val="0"/>
              </a:rPr>
              <a:t>this coming year and won't be able to participate in the InTeGrate program.</a:t>
            </a:r>
            <a:r>
              <a:rPr lang="en-US" sz="2000" b="0" i="0" u="none" strike="noStrike" cap="none" baseline="0">
                <a:solidFill>
                  <a:schemeClr val="dk1"/>
                </a:solidFill>
                <a:latin typeface="Calibri"/>
                <a:ea typeface="Calibri"/>
                <a:cs typeface="Calibri"/>
                <a:sym typeface="Calibri"/>
                <a:rtl val="0"/>
              </a:rPr>
              <a:t>...</a:t>
            </a:r>
          </a:p>
        </p:txBody>
      </p:sp>
      <p:sp>
        <p:nvSpPr>
          <p:cNvPr id="390" name="Shape 390"/>
          <p:cNvSpPr/>
          <p:nvPr/>
        </p:nvSpPr>
        <p:spPr>
          <a:xfrm>
            <a:off x="2216325" y="2957764"/>
            <a:ext cx="6073199" cy="3168900"/>
          </a:xfrm>
          <a:prstGeom prst="wedgeEllipseCallout">
            <a:avLst>
              <a:gd name="adj1" fmla="val -20833"/>
              <a:gd name="adj2" fmla="val 62500"/>
            </a:avLst>
          </a:prstGeom>
          <a:solidFill>
            <a:srgbClr val="C9BEB7"/>
          </a:solidFill>
          <a:ln w="9525" cap="flat" cmpd="sng">
            <a:solidFill>
              <a:schemeClr val="accent1"/>
            </a:solidFill>
            <a:prstDash val="solid"/>
            <a:round/>
            <a:headEnd type="none" w="med" len="med"/>
            <a:tailEnd type="none" w="med" len="med"/>
          </a:ln>
        </p:spPr>
        <p:txBody>
          <a:bodyPr lIns="0" tIns="45700" rIns="0"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000" b="0" i="0" u="none" strike="noStrike" cap="none" baseline="0">
                <a:solidFill>
                  <a:schemeClr val="dk1"/>
                </a:solidFill>
                <a:latin typeface="Calibri"/>
                <a:ea typeface="Calibri"/>
                <a:cs typeface="Calibri"/>
                <a:sym typeface="Calibri"/>
                <a:rtl val="0"/>
              </a:rPr>
              <a:t> </a:t>
            </a:r>
          </a:p>
        </p:txBody>
      </p:sp>
      <p:sp>
        <p:nvSpPr>
          <p:cNvPr id="391" name="Shape 391"/>
          <p:cNvSpPr txBox="1"/>
          <p:nvPr/>
        </p:nvSpPr>
        <p:spPr>
          <a:xfrm>
            <a:off x="2762325" y="3445750"/>
            <a:ext cx="4981200" cy="581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baseline="0">
                <a:solidFill>
                  <a:srgbClr val="000000"/>
                </a:solidFill>
                <a:latin typeface="Calibri"/>
                <a:ea typeface="Calibri"/>
                <a:cs typeface="Calibri"/>
                <a:sym typeface="Calibri"/>
                <a:rtl val="0"/>
              </a:rPr>
              <a:t>From my perspective, the science portion of the course needs to answer a few basic questions.  How has temperature varied over the course of Earth’s history...? </a:t>
            </a:r>
            <a:r>
              <a:rPr lang="en-US" sz="2000" b="1" i="0" u="none" strike="noStrike" cap="none" baseline="0">
                <a:solidFill>
                  <a:srgbClr val="000000"/>
                </a:solidFill>
                <a:latin typeface="Calibri"/>
                <a:ea typeface="Calibri"/>
                <a:cs typeface="Calibri"/>
                <a:sym typeface="Calibri"/>
                <a:rtl val="0"/>
              </a:rPr>
              <a:t> I was hoping that the InTeGrate module</a:t>
            </a:r>
            <a:r>
              <a:rPr lang="en-US" sz="2000" b="0" i="0" u="none" strike="noStrike" cap="none" baseline="0">
                <a:solidFill>
                  <a:srgbClr val="000000"/>
                </a:solidFill>
                <a:latin typeface="Calibri"/>
                <a:ea typeface="Calibri"/>
                <a:cs typeface="Calibri"/>
                <a:sym typeface="Calibri"/>
                <a:rtl val="0"/>
              </a:rPr>
              <a:t> on climate change </a:t>
            </a:r>
            <a:r>
              <a:rPr lang="en-US" sz="2000" b="1" i="0" u="none" strike="noStrike" cap="none" baseline="0">
                <a:solidFill>
                  <a:srgbClr val="000000"/>
                </a:solidFill>
                <a:latin typeface="Calibri"/>
                <a:ea typeface="Calibri"/>
                <a:cs typeface="Calibri"/>
                <a:sym typeface="Calibri"/>
                <a:rtl val="0"/>
              </a:rPr>
              <a:t>would</a:t>
            </a:r>
            <a:r>
              <a:rPr lang="en-US" sz="2000" b="0" i="0" u="none" strike="noStrike" cap="none" baseline="0">
                <a:solidFill>
                  <a:srgbClr val="000000"/>
                </a:solidFill>
                <a:latin typeface="Calibri"/>
                <a:ea typeface="Calibri"/>
                <a:cs typeface="Calibri"/>
                <a:sym typeface="Calibri"/>
                <a:rtl val="0"/>
              </a:rPr>
              <a:t> answer these questions.  From there, I can get into the politics. But, it really doesn’t.</a:t>
            </a:r>
          </a:p>
        </p:txBody>
      </p:sp>
      <p:sp>
        <p:nvSpPr>
          <p:cNvPr id="392" name="Shape 392"/>
          <p:cNvSpPr txBox="1"/>
          <p:nvPr/>
        </p:nvSpPr>
        <p:spPr>
          <a:xfrm>
            <a:off x="236800" y="1475225"/>
            <a:ext cx="6823199" cy="590100"/>
          </a:xfrm>
          <a:prstGeom prst="rect">
            <a:avLst/>
          </a:prstGeom>
          <a:noFill/>
          <a:ln>
            <a:noFill/>
          </a:ln>
        </p:spPr>
        <p:txBody>
          <a:bodyPr lIns="91425" tIns="91425" rIns="91425" bIns="91425" anchor="t" anchorCtr="0">
            <a:noAutofit/>
          </a:bodyPr>
          <a:lstStyle/>
          <a:p>
            <a:pPr rtl="0">
              <a:spcBef>
                <a:spcPts val="0"/>
              </a:spcBef>
              <a:buNone/>
            </a:pPr>
            <a:r>
              <a:rPr lang="en-US" sz="1800" b="1">
                <a:solidFill>
                  <a:srgbClr val="FF0000"/>
                </a:solidFill>
              </a:rPr>
              <a:t>Five in seventeen faculty did not successfully implement</a:t>
            </a:r>
          </a:p>
          <a:p>
            <a:pPr>
              <a:spcBef>
                <a:spcPts val="0"/>
              </a:spcBef>
              <a:buNone/>
            </a:pPr>
            <a:r>
              <a:rPr lang="en-US" sz="1800" b="1">
                <a:solidFill>
                  <a:srgbClr val="0000FF"/>
                </a:solidFill>
              </a:rPr>
              <a:t>Three still included sustainability in their courses</a:t>
            </a:r>
          </a:p>
        </p:txBody>
      </p:sp>
    </p:spTree>
  </p:cSld>
  <p:clrMapOvr>
    <a:masterClrMapping/>
  </p:clrMapOvr>
  <p:transition xmlns:p14="http://schemas.microsoft.com/office/powerpoint/2010/mai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p:nvPr/>
        </p:nvSpPr>
        <p:spPr>
          <a:xfrm>
            <a:off x="132453" y="881674"/>
            <a:ext cx="8425500" cy="4339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A4830"/>
              </a:buClr>
              <a:buSzPct val="25000"/>
              <a:buFont typeface="Calibri"/>
              <a:buNone/>
            </a:pPr>
            <a:r>
              <a:rPr lang="en-US" sz="2400" b="1" i="1" u="none" strike="noStrike" cap="none" baseline="0">
                <a:solidFill>
                  <a:srgbClr val="5A4830"/>
                </a:solidFill>
                <a:latin typeface="Calibri"/>
                <a:ea typeface="Calibri"/>
                <a:cs typeface="Calibri"/>
                <a:sym typeface="Calibri"/>
                <a:rtl val="0"/>
              </a:rPr>
              <a:t>Barriers noted in the InTeGrate Mid-Project Review </a:t>
            </a:r>
            <a:r>
              <a:rPr lang="en-US" sz="2400" b="1" i="0" u="none" strike="noStrike" cap="none" baseline="0">
                <a:solidFill>
                  <a:srgbClr val="5A4830"/>
                </a:solidFill>
                <a:latin typeface="Calibri"/>
                <a:ea typeface="Calibri"/>
                <a:cs typeface="Calibri"/>
                <a:sym typeface="Calibri"/>
                <a:rtl val="0"/>
              </a:rPr>
              <a:t>(Kastens et al., 2014) &amp; our Implementation Program are also barriers to collaborative readiness</a:t>
            </a:r>
          </a:p>
          <a:p>
            <a:pPr marL="0" marR="0" lvl="0" indent="0" algn="l" rtl="0">
              <a:lnSpc>
                <a:spcPct val="100000"/>
              </a:lnSpc>
              <a:spcBef>
                <a:spcPts val="0"/>
              </a:spcBef>
              <a:spcAft>
                <a:spcPts val="0"/>
              </a:spcAft>
              <a:buClr>
                <a:srgbClr val="000000"/>
              </a:buClr>
              <a:buFont typeface="Arial"/>
              <a:buNone/>
            </a:pPr>
            <a:endParaRPr sz="3600" b="0" i="0" u="none" strike="noStrike" cap="none" baseline="0">
              <a:solidFill>
                <a:schemeClr val="dk1"/>
              </a:solidFill>
              <a:latin typeface="Calibri"/>
              <a:ea typeface="Calibri"/>
              <a:cs typeface="Calibri"/>
              <a:sym typeface="Calibri"/>
              <a:rtl val="0"/>
            </a:endParaRPr>
          </a:p>
          <a:p>
            <a:pPr marL="0" marR="0" lvl="0" indent="0" algn="l" rtl="0">
              <a:lnSpc>
                <a:spcPct val="100000"/>
              </a:lnSpc>
              <a:spcBef>
                <a:spcPts val="0"/>
              </a:spcBef>
              <a:spcAft>
                <a:spcPts val="0"/>
              </a:spcAft>
              <a:buClr>
                <a:srgbClr val="000000"/>
              </a:buClr>
              <a:buFont typeface="Arial"/>
              <a:buNone/>
            </a:pPr>
            <a:endParaRPr sz="3600" b="0" i="0" u="none" strike="noStrike" cap="none" baseline="0">
              <a:solidFill>
                <a:schemeClr val="dk1"/>
              </a:solidFill>
              <a:latin typeface="Calibri"/>
              <a:ea typeface="Calibri"/>
              <a:cs typeface="Calibri"/>
              <a:sym typeface="Calibri"/>
              <a:rtl val="0"/>
            </a:endParaRPr>
          </a:p>
          <a:p>
            <a:pPr marL="0" marR="0" lvl="0" indent="0" algn="l" rtl="0">
              <a:lnSpc>
                <a:spcPct val="100000"/>
              </a:lnSpc>
              <a:spcBef>
                <a:spcPts val="0"/>
              </a:spcBef>
              <a:spcAft>
                <a:spcPts val="0"/>
              </a:spcAft>
              <a:buClr>
                <a:srgbClr val="000000"/>
              </a:buClr>
              <a:buFont typeface="Arial"/>
              <a:buNone/>
            </a:pPr>
            <a:endParaRPr sz="3600" b="0" i="0" u="none" strike="noStrike" cap="none" baseline="0">
              <a:solidFill>
                <a:srgbClr val="FF0000"/>
              </a:solidFill>
              <a:latin typeface="Calibri"/>
              <a:ea typeface="Calibri"/>
              <a:cs typeface="Calibri"/>
              <a:sym typeface="Calibri"/>
              <a:rtl val="0"/>
            </a:endParaRPr>
          </a:p>
          <a:p>
            <a:pPr marL="0" marR="0" lvl="0" indent="0" algn="l" rtl="0">
              <a:lnSpc>
                <a:spcPct val="100000"/>
              </a:lnSpc>
              <a:spcBef>
                <a:spcPts val="0"/>
              </a:spcBef>
              <a:spcAft>
                <a:spcPts val="0"/>
              </a:spcAft>
              <a:buClr>
                <a:srgbClr val="000000"/>
              </a:buClr>
              <a:buFont typeface="Arial"/>
              <a:buNone/>
            </a:pPr>
            <a:endParaRPr sz="3600" b="0" i="0" u="none" strike="noStrike" cap="none" baseline="0">
              <a:solidFill>
                <a:srgbClr val="FF0000"/>
              </a:solidFill>
              <a:latin typeface="Calibri"/>
              <a:ea typeface="Calibri"/>
              <a:cs typeface="Calibri"/>
              <a:sym typeface="Calibri"/>
              <a:rtl val="0"/>
            </a:endParaRPr>
          </a:p>
          <a:p>
            <a:pPr marL="0" marR="0" lvl="0" indent="0" algn="l" rtl="0">
              <a:lnSpc>
                <a:spcPct val="100000"/>
              </a:lnSpc>
              <a:spcBef>
                <a:spcPts val="0"/>
              </a:spcBef>
              <a:spcAft>
                <a:spcPts val="0"/>
              </a:spcAft>
              <a:buClr>
                <a:srgbClr val="000000"/>
              </a:buClr>
              <a:buFont typeface="Arial"/>
              <a:buNone/>
            </a:pPr>
            <a:endParaRPr sz="3600" b="0" i="0" u="none" strike="noStrike" cap="none" baseline="0">
              <a:solidFill>
                <a:srgbClr val="FF0000"/>
              </a:solidFill>
              <a:latin typeface="Calibri"/>
              <a:ea typeface="Calibri"/>
              <a:cs typeface="Calibri"/>
              <a:sym typeface="Calibri"/>
              <a:rtl val="0"/>
            </a:endParaRPr>
          </a:p>
          <a:p>
            <a:pPr marL="0" marR="0" lvl="0" indent="0" algn="l" rtl="0">
              <a:lnSpc>
                <a:spcPct val="100000"/>
              </a:lnSpc>
              <a:spcBef>
                <a:spcPts val="0"/>
              </a:spcBef>
              <a:spcAft>
                <a:spcPts val="0"/>
              </a:spcAft>
              <a:buClr>
                <a:srgbClr val="000000"/>
              </a:buClr>
              <a:buFont typeface="Arial"/>
              <a:buNone/>
            </a:pPr>
            <a:endParaRPr sz="3600" b="0" i="0" u="none" strike="noStrike" cap="none" baseline="0">
              <a:solidFill>
                <a:srgbClr val="FF0000"/>
              </a:solidFill>
              <a:latin typeface="Calibri"/>
              <a:ea typeface="Calibri"/>
              <a:cs typeface="Calibri"/>
              <a:sym typeface="Calibri"/>
              <a:rtl val="0"/>
            </a:endParaRPr>
          </a:p>
          <a:p>
            <a:pPr marL="0" marR="0" lvl="0" indent="0" algn="l" rtl="0">
              <a:lnSpc>
                <a:spcPct val="100000"/>
              </a:lnSpc>
              <a:spcBef>
                <a:spcPts val="0"/>
              </a:spcBef>
              <a:spcAft>
                <a:spcPts val="0"/>
              </a:spcAft>
              <a:buClr>
                <a:srgbClr val="000000"/>
              </a:buClr>
              <a:buFont typeface="Arial"/>
              <a:buNone/>
            </a:pPr>
            <a:endParaRPr sz="3600" b="0" i="0" u="none" strike="noStrike" cap="none" baseline="0">
              <a:solidFill>
                <a:srgbClr val="FF0000"/>
              </a:solidFill>
              <a:latin typeface="Calibri"/>
              <a:ea typeface="Calibri"/>
              <a:cs typeface="Calibri"/>
              <a:sym typeface="Calibri"/>
              <a:rtl val="0"/>
            </a:endParaRPr>
          </a:p>
        </p:txBody>
      </p:sp>
      <p:graphicFrame>
        <p:nvGraphicFramePr>
          <p:cNvPr id="398" name="Shape 398"/>
          <p:cNvGraphicFramePr/>
          <p:nvPr/>
        </p:nvGraphicFramePr>
        <p:xfrm>
          <a:off x="137029" y="2084856"/>
          <a:ext cx="8939150" cy="4389159"/>
        </p:xfrm>
        <a:graphic>
          <a:graphicData uri="http://schemas.openxmlformats.org/drawingml/2006/table">
            <a:tbl>
              <a:tblPr firstRow="1" bandRow="1">
                <a:noFill/>
                <a:tableStyleId>{9113866A-E544-4525-BAC5-D18C7276A8C7}</a:tableStyleId>
              </a:tblPr>
              <a:tblGrid>
                <a:gridCol w="1806800"/>
                <a:gridCol w="2662800"/>
                <a:gridCol w="2234775"/>
                <a:gridCol w="2234775"/>
              </a:tblGrid>
              <a:tr h="1086175">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baseline="0">
                          <a:rtl val="0"/>
                        </a:rPr>
                        <a:t>Barriers to Collaborative Readiness</a:t>
                      </a:r>
                    </a:p>
                    <a:p>
                      <a:pPr marL="0" marR="0" lvl="0" indent="0" algn="l" rtl="0">
                        <a:lnSpc>
                          <a:spcPct val="100000"/>
                        </a:lnSpc>
                        <a:spcBef>
                          <a:spcPts val="0"/>
                        </a:spcBef>
                        <a:spcAft>
                          <a:spcPts val="0"/>
                        </a:spcAft>
                        <a:buClr>
                          <a:schemeClr val="dk1"/>
                        </a:buClr>
                        <a:buSzPct val="25000"/>
                        <a:buFont typeface="Arial"/>
                        <a:buNone/>
                      </a:pPr>
                      <a:r>
                        <a:rPr lang="en-US" sz="1200" u="none" strike="noStrike" cap="none" baseline="0">
                          <a:rtl val="0"/>
                        </a:rPr>
                        <a:t>(Hall et al., 2008)</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baseline="0">
                          <a:rtl val="0"/>
                        </a:rPr>
                        <a:t> Struggles Faced Developing Module</a:t>
                      </a:r>
                    </a:p>
                    <a:p>
                      <a:pPr marL="0" marR="0" lvl="0" indent="0" algn="l" rtl="0">
                        <a:lnSpc>
                          <a:spcPct val="100000"/>
                        </a:lnSpc>
                        <a:spcBef>
                          <a:spcPts val="0"/>
                        </a:spcBef>
                        <a:spcAft>
                          <a:spcPts val="0"/>
                        </a:spcAft>
                        <a:buClr>
                          <a:schemeClr val="dk1"/>
                        </a:buClr>
                        <a:buSzPct val="25000"/>
                        <a:buFont typeface="Arial"/>
                        <a:buNone/>
                      </a:pPr>
                      <a:r>
                        <a:rPr lang="en-US" sz="1200" u="none" strike="noStrike" cap="none" baseline="0">
                          <a:rtl val="0"/>
                        </a:rPr>
                        <a:t>(Kastens et al., 2014)</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baseline="0">
                          <a:rtl val="0"/>
                        </a:rPr>
                        <a:t>Struggles Faced Implementing Modules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Struggles Faced</a:t>
                      </a:r>
                    </a:p>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Partnering</a:t>
                      </a:r>
                    </a:p>
                  </a:txBody>
                  <a:tcPr marL="91450" marR="91450" marT="45725" marB="45725"/>
                </a:tc>
              </a:tr>
              <a:tr h="1101050">
                <a:tc>
                  <a:txBody>
                    <a:bodyPr/>
                    <a:lstStyle/>
                    <a:p>
                      <a:pPr marL="0" marR="0" lvl="0" indent="0" algn="l" rtl="0">
                        <a:lnSpc>
                          <a:spcPct val="100000"/>
                        </a:lnSpc>
                        <a:spcBef>
                          <a:spcPts val="0"/>
                        </a:spcBef>
                        <a:spcAft>
                          <a:spcPts val="0"/>
                        </a:spcAft>
                        <a:buClr>
                          <a:schemeClr val="dk1"/>
                        </a:buClr>
                        <a:buSzPct val="25000"/>
                        <a:buFont typeface="Arial"/>
                        <a:buNone/>
                      </a:pPr>
                      <a:r>
                        <a:rPr lang="en-US" sz="1800" i="1" u="none" strike="noStrike" cap="none" baseline="0">
                          <a:rtl val="0"/>
                        </a:rPr>
                        <a:t>A priori</a:t>
                      </a:r>
                      <a:r>
                        <a:rPr lang="en-US" sz="1800" u="none" strike="noStrike" cap="none" baseline="0">
                          <a:rtl val="0"/>
                        </a:rPr>
                        <a:t> Conditions</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baseline="0">
                          <a:rtl val="0"/>
                        </a:rPr>
                        <a:t>Ability to set &amp; meet goals negatively impacted by teams with lower BARSTL* score (*reformed teaching)</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baseline="0">
                          <a:rtl val="0"/>
                        </a:rPr>
                        <a:t>Fit, Course/Disciplinary Expectations</a:t>
                      </a:r>
                    </a:p>
                    <a:p>
                      <a:pPr marL="0" marR="0" lvl="0" indent="0" algn="l" rtl="0">
                        <a:lnSpc>
                          <a:spcPct val="100000"/>
                        </a:lnSpc>
                        <a:spcBef>
                          <a:spcPts val="0"/>
                        </a:spcBef>
                        <a:spcAft>
                          <a:spcPts val="0"/>
                        </a:spcAft>
                        <a:buClr>
                          <a:schemeClr val="dk1"/>
                        </a:buClr>
                        <a:buFont typeface="Arial"/>
                        <a:buNone/>
                      </a:pPr>
                      <a:endParaRPr sz="1800" u="none" strike="noStrike" cap="none" baseline="0">
                        <a:rtl val="0"/>
                      </a:endParaRP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Fit, Interest, Ambiguity</a:t>
                      </a:r>
                    </a:p>
                  </a:txBody>
                  <a:tcPr marL="91450" marR="91450" marT="45725" marB="45725"/>
                </a:tc>
              </a:tr>
              <a:tr h="625575">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baseline="0">
                          <a:rtl val="0"/>
                        </a:rPr>
                        <a:t>Environmental Factors</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baseline="0">
                          <a:rtl val="0"/>
                        </a:rPr>
                        <a:t>Time Zones, Coordination</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baseline="0">
                          <a:rtl val="0"/>
                        </a:rPr>
                        <a:t>Timing of workshop, </a:t>
                      </a:r>
                      <a:r>
                        <a:rPr lang="en-US" sz="1800">
                          <a:rtl val="0"/>
                        </a:rPr>
                        <a:t>Timing of course offerings</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Coordination, Availability</a:t>
                      </a:r>
                    </a:p>
                  </a:txBody>
                  <a:tcPr marL="91450" marR="91450" marT="45725" marB="45725"/>
                </a:tc>
              </a:tr>
              <a:tr h="625575">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baseline="0">
                          <a:rtl val="0"/>
                        </a:rPr>
                        <a:t>Intrapersonal Factors</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baseline="0">
                          <a:rtl val="0"/>
                        </a:rPr>
                        <a:t>Discomfort with group work</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baseline="0">
                          <a:rtl val="0"/>
                        </a:rPr>
                        <a:t>Discomfort with level of adaptation/ collaboration needed</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u="none" strike="noStrike" cap="none" baseline="0">
                          <a:rtl val="0"/>
                        </a:rPr>
                        <a:t>Expectations</a:t>
                      </a:r>
                    </a:p>
                  </a:txBody>
                  <a:tcPr marL="91450" marR="91450" marT="45725" marB="45725"/>
                </a:tc>
              </a:tr>
            </a:tbl>
          </a:graphicData>
        </a:graphic>
      </p:graphicFrame>
      <p:sp>
        <p:nvSpPr>
          <p:cNvPr id="399" name="Shape 399"/>
          <p:cNvSpPr txBox="1"/>
          <p:nvPr/>
        </p:nvSpPr>
        <p:spPr>
          <a:xfrm>
            <a:off x="236800" y="-10497"/>
            <a:ext cx="8736652" cy="892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b="0" i="0" u="none" strike="noStrike" cap="none" baseline="0">
                <a:solidFill>
                  <a:schemeClr val="accent6"/>
                </a:solidFill>
                <a:latin typeface="Arial"/>
                <a:ea typeface="Arial"/>
                <a:cs typeface="Arial"/>
                <a:sym typeface="Arial"/>
                <a:rtl val="0"/>
              </a:rPr>
              <a:t>Barriers to success </a:t>
            </a:r>
          </a:p>
        </p:txBody>
      </p:sp>
    </p:spTree>
  </p:cSld>
  <p:clrMapOvr>
    <a:masterClrMapping/>
  </p:clrMapOvr>
  <p:transition xmlns:p14="http://schemas.microsoft.com/office/powerpoint/2010/mai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p:nvPr/>
        </p:nvSpPr>
        <p:spPr>
          <a:xfrm>
            <a:off x="236800" y="-10497"/>
            <a:ext cx="8736599"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a:solidFill>
                  <a:schemeClr val="accent6"/>
                </a:solidFill>
              </a:rPr>
              <a:t>Dynamic factors supporting capacity</a:t>
            </a:r>
          </a:p>
        </p:txBody>
      </p:sp>
      <p:sp>
        <p:nvSpPr>
          <p:cNvPr id="406" name="Shape 406"/>
          <p:cNvSpPr txBox="1"/>
          <p:nvPr/>
        </p:nvSpPr>
        <p:spPr>
          <a:xfrm>
            <a:off x="439050" y="1422525"/>
            <a:ext cx="5057999" cy="590100"/>
          </a:xfrm>
          <a:prstGeom prst="rect">
            <a:avLst/>
          </a:prstGeom>
          <a:noFill/>
          <a:ln>
            <a:noFill/>
          </a:ln>
        </p:spPr>
        <p:txBody>
          <a:bodyPr lIns="91425" tIns="91425" rIns="91425" bIns="91425" anchor="t" anchorCtr="0">
            <a:noAutofit/>
          </a:bodyPr>
          <a:lstStyle/>
          <a:p>
            <a:pPr>
              <a:spcBef>
                <a:spcPts val="0"/>
              </a:spcBef>
              <a:buNone/>
            </a:pPr>
            <a:endParaRPr/>
          </a:p>
        </p:txBody>
      </p:sp>
      <p:pic>
        <p:nvPicPr>
          <p:cNvPr id="407" name="Shape 407"/>
          <p:cNvPicPr preferRelativeResize="0"/>
          <p:nvPr/>
        </p:nvPicPr>
        <p:blipFill>
          <a:blip r:embed="rId3">
            <a:alphaModFix/>
          </a:blip>
          <a:stretch>
            <a:fillRect/>
          </a:stretch>
        </p:blipFill>
        <p:spPr>
          <a:xfrm>
            <a:off x="6090400" y="1072012"/>
            <a:ext cx="2403074" cy="1659624"/>
          </a:xfrm>
          <a:prstGeom prst="rect">
            <a:avLst/>
          </a:prstGeom>
          <a:noFill/>
          <a:ln>
            <a:noFill/>
          </a:ln>
        </p:spPr>
      </p:pic>
      <p:sp>
        <p:nvSpPr>
          <p:cNvPr id="408" name="Shape 408"/>
          <p:cNvSpPr txBox="1"/>
          <p:nvPr/>
        </p:nvSpPr>
        <p:spPr>
          <a:xfrm>
            <a:off x="201675" y="969500"/>
            <a:ext cx="5491500" cy="590100"/>
          </a:xfrm>
          <a:prstGeom prst="rect">
            <a:avLst/>
          </a:prstGeom>
          <a:noFill/>
          <a:ln>
            <a:noFill/>
          </a:ln>
        </p:spPr>
        <p:txBody>
          <a:bodyPr lIns="91425" tIns="91425" rIns="91425" bIns="91425" anchor="t" anchorCtr="0">
            <a:noAutofit/>
          </a:bodyPr>
          <a:lstStyle/>
          <a:p>
            <a:pPr rtl="0">
              <a:spcBef>
                <a:spcPts val="0"/>
              </a:spcBef>
              <a:buNone/>
            </a:pPr>
            <a:r>
              <a:rPr lang="en-US" sz="1800"/>
              <a:t>1) Wittenberg Commitment Promises Engaged Learning = Support from Institutional Leadership</a:t>
            </a:r>
          </a:p>
          <a:p>
            <a:pPr rtl="0">
              <a:spcBef>
                <a:spcPts val="0"/>
              </a:spcBef>
              <a:buNone/>
            </a:pPr>
            <a:endParaRPr sz="1800"/>
          </a:p>
          <a:p>
            <a:pPr rtl="0">
              <a:spcBef>
                <a:spcPts val="0"/>
              </a:spcBef>
              <a:buNone/>
            </a:pPr>
            <a:r>
              <a:rPr lang="en-US" sz="1800"/>
              <a:t>2) Community Initiatives: EarthCare, Local Food </a:t>
            </a:r>
          </a:p>
          <a:p>
            <a:pPr rtl="0">
              <a:spcBef>
                <a:spcPts val="0"/>
              </a:spcBef>
              <a:buNone/>
            </a:pPr>
            <a:endParaRPr sz="1800"/>
          </a:p>
          <a:p>
            <a:pPr rtl="0">
              <a:spcBef>
                <a:spcPts val="0"/>
              </a:spcBef>
              <a:buNone/>
            </a:pPr>
            <a:r>
              <a:rPr lang="en-US" sz="1800"/>
              <a:t>3) Student co-curricular Clubs &amp; academic interests in environmental issues &amp; sustainability grow</a:t>
            </a:r>
          </a:p>
          <a:p>
            <a:pPr rtl="0">
              <a:spcBef>
                <a:spcPts val="0"/>
              </a:spcBef>
              <a:buNone/>
            </a:pPr>
            <a:endParaRPr sz="1800"/>
          </a:p>
          <a:p>
            <a:pPr rtl="0">
              <a:spcBef>
                <a:spcPts val="0"/>
              </a:spcBef>
              <a:buNone/>
            </a:pPr>
            <a:r>
              <a:rPr lang="en-US" sz="1800"/>
              <a:t>4) Visibility, Open Sharing, News, Public Events </a:t>
            </a:r>
          </a:p>
          <a:p>
            <a:pPr rtl="0">
              <a:spcBef>
                <a:spcPts val="0"/>
              </a:spcBef>
              <a:buNone/>
            </a:pPr>
            <a:endParaRPr sz="1800"/>
          </a:p>
          <a:p>
            <a:pPr rtl="0">
              <a:spcBef>
                <a:spcPts val="0"/>
              </a:spcBef>
              <a:buNone/>
            </a:pPr>
            <a:r>
              <a:rPr lang="en-US" sz="1800"/>
              <a:t>5) Faculty commitment in the face of barriers (mixed &amp; collaborative support methods/assistance to new implementers )</a:t>
            </a:r>
          </a:p>
          <a:p>
            <a:pPr rtl="0">
              <a:spcBef>
                <a:spcPts val="0"/>
              </a:spcBef>
              <a:buNone/>
            </a:pPr>
            <a:endParaRPr sz="1800"/>
          </a:p>
          <a:p>
            <a:pPr rtl="0">
              <a:spcBef>
                <a:spcPts val="0"/>
              </a:spcBef>
              <a:buNone/>
            </a:pPr>
            <a:r>
              <a:rPr lang="en-US" sz="1800"/>
              <a:t>6) Consultation &amp; </a:t>
            </a:r>
          </a:p>
          <a:p>
            <a:pPr rtl="0">
              <a:spcBef>
                <a:spcPts val="0"/>
              </a:spcBef>
              <a:buNone/>
            </a:pPr>
            <a:r>
              <a:rPr lang="en-US" sz="1800"/>
              <a:t>resources provided by </a:t>
            </a:r>
          </a:p>
          <a:p>
            <a:pPr rtl="0">
              <a:spcBef>
                <a:spcPts val="0"/>
              </a:spcBef>
              <a:buNone/>
            </a:pPr>
            <a:r>
              <a:rPr lang="en-US" sz="1800"/>
              <a:t>InTeGrate</a:t>
            </a:r>
          </a:p>
          <a:p>
            <a:pPr rtl="0">
              <a:spcBef>
                <a:spcPts val="0"/>
              </a:spcBef>
              <a:buNone/>
            </a:pPr>
            <a:endParaRPr sz="1800"/>
          </a:p>
          <a:p>
            <a:pPr rtl="0">
              <a:spcBef>
                <a:spcPts val="0"/>
              </a:spcBef>
              <a:buNone/>
            </a:pPr>
            <a:r>
              <a:rPr lang="en-US" sz="1800"/>
              <a:t>7) Leveraging networks </a:t>
            </a:r>
          </a:p>
          <a:p>
            <a:pPr rtl="0">
              <a:spcBef>
                <a:spcPts val="0"/>
              </a:spcBef>
              <a:buNone/>
            </a:pPr>
            <a:r>
              <a:rPr lang="en-US" sz="1800"/>
              <a:t>to recruit new participants</a:t>
            </a:r>
          </a:p>
          <a:p>
            <a:pPr rtl="0">
              <a:spcBef>
                <a:spcPts val="0"/>
              </a:spcBef>
              <a:buNone/>
            </a:pPr>
            <a:endParaRPr sz="2400" b="1"/>
          </a:p>
        </p:txBody>
      </p:sp>
      <p:pic>
        <p:nvPicPr>
          <p:cNvPr id="409" name="Shape 409"/>
          <p:cNvPicPr preferRelativeResize="0"/>
          <p:nvPr/>
        </p:nvPicPr>
        <p:blipFill rotWithShape="1">
          <a:blip r:embed="rId4">
            <a:alphaModFix/>
          </a:blip>
          <a:srcRect l="24965" t="6086" r="42606" b="25453"/>
          <a:stretch/>
        </p:blipFill>
        <p:spPr>
          <a:xfrm>
            <a:off x="6008225" y="3043425"/>
            <a:ext cx="2965176" cy="3521199"/>
          </a:xfrm>
          <a:prstGeom prst="rect">
            <a:avLst/>
          </a:prstGeom>
          <a:noFill/>
          <a:ln>
            <a:noFill/>
          </a:ln>
        </p:spPr>
      </p:pic>
      <p:pic>
        <p:nvPicPr>
          <p:cNvPr id="410" name="Shape 410"/>
          <p:cNvPicPr preferRelativeResize="0"/>
          <p:nvPr/>
        </p:nvPicPr>
        <p:blipFill rotWithShape="1">
          <a:blip r:embed="rId5">
            <a:alphaModFix/>
          </a:blip>
          <a:srcRect l="8324" r="12549"/>
          <a:stretch/>
        </p:blipFill>
        <p:spPr>
          <a:xfrm>
            <a:off x="3119225" y="4601275"/>
            <a:ext cx="2756824" cy="1963349"/>
          </a:xfrm>
          <a:prstGeom prst="rect">
            <a:avLst/>
          </a:prstGeom>
          <a:noFill/>
          <a:ln w="19050" cap="flat" cmpd="sng">
            <a:solidFill>
              <a:srgbClr val="000000"/>
            </a:solidFill>
            <a:prstDash val="solid"/>
            <a:round/>
            <a:headEnd type="none" w="med" len="med"/>
            <a:tailEnd type="none" w="med" len="med"/>
          </a:ln>
        </p:spPr>
      </p:pic>
    </p:spTree>
  </p:cSld>
  <p:clrMapOvr>
    <a:masterClrMapping/>
  </p:clrMapOvr>
  <p:transition xmlns:p14="http://schemas.microsoft.com/office/powerpoint/2010/mai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p:nvPr/>
        </p:nvSpPr>
        <p:spPr>
          <a:xfrm>
            <a:off x="236800" y="-10497"/>
            <a:ext cx="8736599"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3600">
                <a:solidFill>
                  <a:schemeClr val="accent6"/>
                </a:solidFill>
              </a:rPr>
              <a:t>Recommendations for Dynamic Suppor</a:t>
            </a:r>
            <a:r>
              <a:rPr lang="en-US" sz="4000">
                <a:solidFill>
                  <a:schemeClr val="accent6"/>
                </a:solidFill>
              </a:rPr>
              <a:t>t</a:t>
            </a:r>
          </a:p>
        </p:txBody>
      </p:sp>
      <p:sp>
        <p:nvSpPr>
          <p:cNvPr id="417" name="Shape 417"/>
          <p:cNvSpPr txBox="1"/>
          <p:nvPr/>
        </p:nvSpPr>
        <p:spPr>
          <a:xfrm>
            <a:off x="439050" y="1422525"/>
            <a:ext cx="5057999" cy="590100"/>
          </a:xfrm>
          <a:prstGeom prst="rect">
            <a:avLst/>
          </a:prstGeom>
          <a:noFill/>
          <a:ln>
            <a:noFill/>
          </a:ln>
        </p:spPr>
        <p:txBody>
          <a:bodyPr lIns="91425" tIns="91425" rIns="91425" bIns="91425" anchor="t" anchorCtr="0">
            <a:noAutofit/>
          </a:bodyPr>
          <a:lstStyle/>
          <a:p>
            <a:pPr>
              <a:spcBef>
                <a:spcPts val="0"/>
              </a:spcBef>
              <a:buNone/>
            </a:pPr>
            <a:endParaRPr/>
          </a:p>
        </p:txBody>
      </p:sp>
      <p:sp>
        <p:nvSpPr>
          <p:cNvPr id="418" name="Shape 418"/>
          <p:cNvSpPr txBox="1"/>
          <p:nvPr/>
        </p:nvSpPr>
        <p:spPr>
          <a:xfrm>
            <a:off x="439050" y="1309225"/>
            <a:ext cx="7104899" cy="590100"/>
          </a:xfrm>
          <a:prstGeom prst="rect">
            <a:avLst/>
          </a:prstGeom>
          <a:noFill/>
          <a:ln>
            <a:noFill/>
          </a:ln>
        </p:spPr>
        <p:txBody>
          <a:bodyPr lIns="91425" tIns="91425" rIns="91425" bIns="91425" anchor="t" anchorCtr="0">
            <a:noAutofit/>
          </a:bodyPr>
          <a:lstStyle/>
          <a:p>
            <a:pPr lvl="0" rtl="0">
              <a:spcBef>
                <a:spcPts val="0"/>
              </a:spcBef>
              <a:buNone/>
            </a:pPr>
            <a:r>
              <a:rPr lang="en-US" sz="1800"/>
              <a:t>1) Plan to </a:t>
            </a:r>
            <a:r>
              <a:rPr lang="en-US" sz="1800" b="1"/>
              <a:t>support adaptation</a:t>
            </a:r>
            <a:r>
              <a:rPr lang="en-US" sz="1800"/>
              <a:t> that fits individual courses</a:t>
            </a:r>
          </a:p>
          <a:p>
            <a:pPr lvl="0" rtl="0">
              <a:spcBef>
                <a:spcPts val="0"/>
              </a:spcBef>
              <a:buNone/>
            </a:pPr>
            <a:endParaRPr sz="1800"/>
          </a:p>
          <a:p>
            <a:pPr rtl="0">
              <a:spcBef>
                <a:spcPts val="0"/>
              </a:spcBef>
              <a:buNone/>
            </a:pPr>
            <a:r>
              <a:rPr lang="en-US" sz="1800"/>
              <a:t>2) Reinforce </a:t>
            </a:r>
            <a:r>
              <a:rPr lang="en-US" sz="1800" b="1"/>
              <a:t>Central Program Goals &amp; Rubrics </a:t>
            </a:r>
          </a:p>
          <a:p>
            <a:pPr lvl="0" rtl="0">
              <a:spcBef>
                <a:spcPts val="0"/>
              </a:spcBef>
              <a:buNone/>
            </a:pPr>
            <a:endParaRPr sz="1800"/>
          </a:p>
          <a:p>
            <a:pPr rtl="0">
              <a:spcBef>
                <a:spcPts val="0"/>
              </a:spcBef>
              <a:buNone/>
            </a:pPr>
            <a:r>
              <a:rPr lang="en-US" sz="1800"/>
              <a:t>3) See </a:t>
            </a:r>
            <a:r>
              <a:rPr lang="en-US" sz="1800" b="1"/>
              <a:t>setbacks as opportunities</a:t>
            </a:r>
            <a:r>
              <a:rPr lang="en-US" sz="1800"/>
              <a:t> to revise &amp; recruit more aligned participants</a:t>
            </a:r>
          </a:p>
          <a:p>
            <a:pPr rtl="0">
              <a:spcBef>
                <a:spcPts val="0"/>
              </a:spcBef>
              <a:buNone/>
            </a:pPr>
            <a:endParaRPr sz="1800"/>
          </a:p>
          <a:p>
            <a:pPr lvl="0" rtl="0">
              <a:spcBef>
                <a:spcPts val="0"/>
              </a:spcBef>
              <a:buNone/>
            </a:pPr>
            <a:r>
              <a:rPr lang="en-US" sz="1800"/>
              <a:t>4) At early stages, consider r</a:t>
            </a:r>
            <a:r>
              <a:rPr lang="en-US" sz="1800" b="1"/>
              <a:t>ecruiting high capacity participants</a:t>
            </a:r>
            <a:r>
              <a:rPr lang="en-US" sz="1800"/>
              <a:t>: pre-screen for teaching beliefs or willingness to meet the elements of the rubric that are new to them</a:t>
            </a:r>
          </a:p>
          <a:p>
            <a:pPr lvl="0" rtl="0">
              <a:spcBef>
                <a:spcPts val="0"/>
              </a:spcBef>
              <a:buNone/>
            </a:pPr>
            <a:endParaRPr sz="1800"/>
          </a:p>
          <a:p>
            <a:pPr rtl="0">
              <a:spcBef>
                <a:spcPts val="0"/>
              </a:spcBef>
              <a:buNone/>
            </a:pPr>
            <a:r>
              <a:rPr lang="en-US" sz="1800"/>
              <a:t>5) Recognize that </a:t>
            </a:r>
            <a:r>
              <a:rPr lang="en-US" sz="1800" b="1"/>
              <a:t>failure</a:t>
            </a:r>
            <a:r>
              <a:rPr lang="en-US" sz="1800"/>
              <a:t> in one sphere </a:t>
            </a:r>
            <a:r>
              <a:rPr lang="en-US" sz="1800" b="1"/>
              <a:t>does not mean failure</a:t>
            </a:r>
            <a:r>
              <a:rPr lang="en-US" sz="1800"/>
              <a:t> in all (e.g. failure to implement a module, vs. failure to craft interdisciplinary sustainability curriculum needed for program)</a:t>
            </a:r>
          </a:p>
          <a:p>
            <a:pPr rtl="0">
              <a:spcBef>
                <a:spcPts val="0"/>
              </a:spcBef>
              <a:buNone/>
            </a:pPr>
            <a:endParaRPr sz="1800"/>
          </a:p>
          <a:p>
            <a:pPr rtl="0">
              <a:spcBef>
                <a:spcPts val="0"/>
              </a:spcBef>
              <a:buNone/>
            </a:pPr>
            <a:r>
              <a:rPr lang="en-US" sz="1800"/>
              <a:t>6) </a:t>
            </a:r>
            <a:r>
              <a:rPr lang="en-US" sz="1800" b="1"/>
              <a:t>Leverage resources/opportunities</a:t>
            </a:r>
            <a:r>
              <a:rPr lang="en-US" sz="1800"/>
              <a:t> that have similar goals</a:t>
            </a:r>
          </a:p>
          <a:p>
            <a:pPr rtl="0">
              <a:spcBef>
                <a:spcPts val="0"/>
              </a:spcBef>
              <a:buNone/>
            </a:pPr>
            <a:r>
              <a:rPr lang="en-US" sz="1800"/>
              <a:t>(e.g. how does this tie into co-curricular, community, &amp; resource focused efforts)</a:t>
            </a:r>
          </a:p>
          <a:p>
            <a:pPr lvl="0" rtl="0">
              <a:spcBef>
                <a:spcPts val="0"/>
              </a:spcBef>
              <a:buNone/>
            </a:pPr>
            <a:endParaRPr sz="1800"/>
          </a:p>
          <a:p>
            <a:pPr lvl="0" rtl="0">
              <a:spcBef>
                <a:spcPts val="0"/>
              </a:spcBef>
              <a:buNone/>
            </a:pPr>
            <a:endParaRPr sz="2400" b="1"/>
          </a:p>
        </p:txBody>
      </p:sp>
    </p:spTree>
  </p:cSld>
  <p:clrMapOvr>
    <a:masterClrMapping/>
  </p:clrMapOvr>
  <p:transition xmlns:p14="http://schemas.microsoft.com/office/powerpoint/2010/mai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236800" y="-10497"/>
            <a:ext cx="8736599" cy="8921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b="0" i="0" u="none" strike="noStrike" cap="none" baseline="0">
                <a:solidFill>
                  <a:schemeClr val="accent6"/>
                </a:solidFill>
                <a:latin typeface="Arial"/>
                <a:ea typeface="Arial"/>
                <a:cs typeface="Arial"/>
                <a:sym typeface="Arial"/>
                <a:rtl val="0"/>
              </a:rPr>
              <a:t>Collaborative Products</a:t>
            </a:r>
          </a:p>
        </p:txBody>
      </p:sp>
      <p:sp>
        <p:nvSpPr>
          <p:cNvPr id="425" name="Shape 425"/>
          <p:cNvSpPr txBox="1"/>
          <p:nvPr/>
        </p:nvSpPr>
        <p:spPr>
          <a:xfrm>
            <a:off x="192900" y="2581650"/>
            <a:ext cx="3591599" cy="3512399"/>
          </a:xfrm>
          <a:prstGeom prst="rect">
            <a:avLst/>
          </a:prstGeom>
          <a:noFill/>
          <a:ln>
            <a:noFill/>
          </a:ln>
        </p:spPr>
        <p:txBody>
          <a:bodyPr lIns="91425" tIns="91425" rIns="91425" bIns="91425" anchor="ctr" anchorCtr="0">
            <a:noAutofit/>
          </a:bodyPr>
          <a:lstStyle/>
          <a:p>
            <a:pPr lvl="0" rtl="0">
              <a:spcBef>
                <a:spcPts val="0"/>
              </a:spcBef>
              <a:buNone/>
            </a:pPr>
            <a:r>
              <a:rPr lang="en-US" sz="1700"/>
              <a:t>1) </a:t>
            </a:r>
            <a:r>
              <a:rPr lang="en-US" sz="1700" b="1"/>
              <a:t>Workshops</a:t>
            </a:r>
            <a:r>
              <a:rPr lang="en-US" sz="1700"/>
              <a:t> supporting implementation of engaged practices</a:t>
            </a:r>
          </a:p>
          <a:p>
            <a:pPr lvl="0" rtl="0">
              <a:spcBef>
                <a:spcPts val="0"/>
              </a:spcBef>
              <a:buNone/>
            </a:pPr>
            <a:endParaRPr sz="1700"/>
          </a:p>
          <a:p>
            <a:pPr lvl="0" rtl="0">
              <a:spcBef>
                <a:spcPts val="0"/>
              </a:spcBef>
              <a:buNone/>
            </a:pPr>
            <a:r>
              <a:rPr lang="en-US" sz="1700"/>
              <a:t>2) </a:t>
            </a:r>
            <a:r>
              <a:rPr lang="en-US" sz="1700" b="1"/>
              <a:t>Educational materials &amp; consultation</a:t>
            </a:r>
            <a:r>
              <a:rPr lang="en-US" sz="1700"/>
              <a:t> for community partners</a:t>
            </a:r>
          </a:p>
          <a:p>
            <a:pPr lvl="0" rtl="0">
              <a:spcBef>
                <a:spcPts val="0"/>
              </a:spcBef>
              <a:buNone/>
            </a:pPr>
            <a:endParaRPr sz="1700"/>
          </a:p>
          <a:p>
            <a:pPr rtl="0">
              <a:spcBef>
                <a:spcPts val="0"/>
              </a:spcBef>
              <a:buNone/>
            </a:pPr>
            <a:r>
              <a:rPr lang="en-US" sz="1700"/>
              <a:t>3) </a:t>
            </a:r>
            <a:r>
              <a:rPr lang="en-US" sz="1700" b="1"/>
              <a:t>Shared community events</a:t>
            </a:r>
            <a:r>
              <a:rPr lang="en-US" sz="1700"/>
              <a:t> on Climate Change Events, Local Food Panels, Global Education Series, Science Museum, &amp; Bioblitz Days</a:t>
            </a:r>
          </a:p>
          <a:p>
            <a:pPr rtl="0">
              <a:spcBef>
                <a:spcPts val="0"/>
              </a:spcBef>
              <a:buNone/>
            </a:pPr>
            <a:endParaRPr sz="1700"/>
          </a:p>
          <a:p>
            <a:pPr rtl="0">
              <a:spcBef>
                <a:spcPts val="0"/>
              </a:spcBef>
              <a:buNone/>
            </a:pPr>
            <a:r>
              <a:rPr lang="en-US" sz="1700"/>
              <a:t>4) </a:t>
            </a:r>
            <a:r>
              <a:rPr lang="en-US" sz="1700" b="1"/>
              <a:t>Student Resources </a:t>
            </a:r>
            <a:r>
              <a:rPr lang="en-US" sz="1700"/>
              <a:t>such as shared labs, instrumentation, sampling equipment, internships, jobs</a:t>
            </a:r>
          </a:p>
          <a:p>
            <a:pPr rtl="0">
              <a:spcBef>
                <a:spcPts val="0"/>
              </a:spcBef>
              <a:buNone/>
            </a:pPr>
            <a:endParaRPr sz="1700"/>
          </a:p>
          <a:p>
            <a:pPr rtl="0">
              <a:spcBef>
                <a:spcPts val="0"/>
              </a:spcBef>
              <a:buNone/>
            </a:pPr>
            <a:r>
              <a:rPr lang="en-US" sz="1700"/>
              <a:t>5) </a:t>
            </a:r>
            <a:r>
              <a:rPr lang="en-US" sz="1700" b="1"/>
              <a:t>Professional activity  </a:t>
            </a:r>
            <a:r>
              <a:rPr lang="en-US" sz="1700"/>
              <a:t>joint abstracts, grants, research articles</a:t>
            </a:r>
          </a:p>
          <a:p>
            <a:pPr rtl="0">
              <a:spcBef>
                <a:spcPts val="0"/>
              </a:spcBef>
              <a:buNone/>
            </a:pPr>
            <a:endParaRPr sz="1800"/>
          </a:p>
          <a:p>
            <a:pPr rtl="0">
              <a:spcBef>
                <a:spcPts val="0"/>
              </a:spcBef>
              <a:buNone/>
            </a:pPr>
            <a:endParaRPr sz="1800"/>
          </a:p>
          <a:p>
            <a:pPr lvl="0" rtl="0">
              <a:spcBef>
                <a:spcPts val="0"/>
              </a:spcBef>
              <a:buNone/>
            </a:pPr>
            <a:endParaRPr sz="2400" b="1"/>
          </a:p>
        </p:txBody>
      </p:sp>
      <p:pic>
        <p:nvPicPr>
          <p:cNvPr id="426" name="Shape 426"/>
          <p:cNvPicPr preferRelativeResize="0"/>
          <p:nvPr/>
        </p:nvPicPr>
        <p:blipFill rotWithShape="1">
          <a:blip r:embed="rId3">
            <a:alphaModFix/>
          </a:blip>
          <a:srcRect t="3035"/>
          <a:stretch/>
        </p:blipFill>
        <p:spPr>
          <a:xfrm>
            <a:off x="4304575" y="881700"/>
            <a:ext cx="4406450" cy="5839400"/>
          </a:xfrm>
          <a:prstGeom prst="rect">
            <a:avLst/>
          </a:prstGeom>
          <a:noFill/>
          <a:ln>
            <a:noFill/>
          </a:ln>
        </p:spPr>
      </p:pic>
    </p:spTree>
  </p:cSld>
  <p:clrMapOvr>
    <a:masterClrMapping/>
  </p:clrMapOvr>
  <p:transition xmlns:p14="http://schemas.microsoft.com/office/powerpoint/2010/mai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p:nvPr/>
        </p:nvSpPr>
        <p:spPr>
          <a:xfrm>
            <a:off x="236800" y="-10497"/>
            <a:ext cx="8736652" cy="892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a:solidFill>
                  <a:schemeClr val="accent6"/>
                </a:solidFill>
              </a:rPr>
              <a:t>Evidence of Success</a:t>
            </a:r>
            <a:r>
              <a:rPr lang="en-US" sz="4000" b="0" i="0" u="none" strike="noStrike" cap="none" baseline="0">
                <a:solidFill>
                  <a:schemeClr val="accent6"/>
                </a:solidFill>
                <a:latin typeface="Arial"/>
                <a:ea typeface="Arial"/>
                <a:cs typeface="Arial"/>
                <a:sym typeface="Arial"/>
                <a:rtl val="0"/>
              </a:rPr>
              <a:t>: </a:t>
            </a:r>
          </a:p>
        </p:txBody>
      </p:sp>
      <p:sp>
        <p:nvSpPr>
          <p:cNvPr id="433" name="Shape 433"/>
          <p:cNvSpPr txBox="1"/>
          <p:nvPr/>
        </p:nvSpPr>
        <p:spPr>
          <a:xfrm>
            <a:off x="0" y="966300"/>
            <a:ext cx="6489300" cy="590100"/>
          </a:xfrm>
          <a:prstGeom prst="rect">
            <a:avLst/>
          </a:prstGeom>
          <a:noFill/>
          <a:ln>
            <a:noFill/>
          </a:ln>
        </p:spPr>
        <p:txBody>
          <a:bodyPr lIns="91425" tIns="91425" rIns="91425" bIns="91425" anchor="t" anchorCtr="0">
            <a:noAutofit/>
          </a:bodyPr>
          <a:lstStyle/>
          <a:p>
            <a:pPr marL="457200" lvl="0" indent="-330200" rtl="0">
              <a:spcBef>
                <a:spcPts val="0"/>
              </a:spcBef>
              <a:buSzPct val="100000"/>
              <a:buChar char="●"/>
            </a:pPr>
            <a:r>
              <a:rPr lang="en-US" sz="1600"/>
              <a:t>Increase in the </a:t>
            </a:r>
            <a:r>
              <a:rPr lang="en-US" sz="1600" b="1"/>
              <a:t>number of faculty</a:t>
            </a:r>
            <a:r>
              <a:rPr lang="en-US" sz="1600"/>
              <a:t> teaching sustainability </a:t>
            </a:r>
          </a:p>
          <a:p>
            <a:pPr marL="457200" lvl="0" indent="-330200" rtl="0">
              <a:spcBef>
                <a:spcPts val="0"/>
              </a:spcBef>
              <a:buSzPct val="100000"/>
              <a:buChar char="●"/>
            </a:pPr>
            <a:r>
              <a:rPr lang="en-US" sz="1600"/>
              <a:t>Increase in the</a:t>
            </a:r>
            <a:r>
              <a:rPr lang="en-US" sz="1600" b="1"/>
              <a:t> number of programs </a:t>
            </a:r>
            <a:r>
              <a:rPr lang="en-US" sz="1600"/>
              <a:t>involved in sustainability teaching (Business, Mathematics, Nursing, Political Science, French)</a:t>
            </a:r>
          </a:p>
          <a:p>
            <a:pPr marL="457200" lvl="0" indent="-330200" rtl="0">
              <a:spcBef>
                <a:spcPts val="0"/>
              </a:spcBef>
              <a:buSzPct val="100000"/>
              <a:buChar char="●"/>
            </a:pPr>
            <a:r>
              <a:rPr lang="en-US" sz="1600"/>
              <a:t>Increase in </a:t>
            </a:r>
            <a:r>
              <a:rPr lang="en-US" sz="1600" b="1"/>
              <a:t>shared programing</a:t>
            </a:r>
            <a:r>
              <a:rPr lang="en-US" sz="1600"/>
              <a:t> &amp; </a:t>
            </a:r>
            <a:r>
              <a:rPr lang="en-US" sz="1600" b="1"/>
              <a:t>curricular exchanges</a:t>
            </a:r>
            <a:r>
              <a:rPr lang="en-US" sz="1600"/>
              <a:t> between faculty at Wittenberg, between Wittenberg &amp; faculty at partner schools, &amp; between Wittenberg &amp; community stakeholders </a:t>
            </a:r>
          </a:p>
          <a:p>
            <a:pPr marL="457200" lvl="0" indent="-330200" rtl="0">
              <a:spcBef>
                <a:spcPts val="0"/>
              </a:spcBef>
              <a:buSzPct val="100000"/>
              <a:buChar char="●"/>
            </a:pPr>
            <a:r>
              <a:rPr lang="en-US" sz="1600" b="1"/>
              <a:t>All Freshmen</a:t>
            </a:r>
            <a:r>
              <a:rPr lang="en-US" sz="1600"/>
              <a:t> are introduced to personal role in sustainability</a:t>
            </a:r>
          </a:p>
          <a:p>
            <a:pPr marL="457200" lvl="0" indent="-330200" rtl="0">
              <a:spcBef>
                <a:spcPts val="0"/>
              </a:spcBef>
              <a:buSzPct val="100000"/>
              <a:buChar char="●"/>
            </a:pPr>
            <a:r>
              <a:rPr lang="en-US" sz="1600"/>
              <a:t>Increase in the number of </a:t>
            </a:r>
            <a:r>
              <a:rPr lang="en-US" sz="1600" b="1"/>
              <a:t>Environmental Science Majors</a:t>
            </a:r>
          </a:p>
          <a:p>
            <a:pPr marL="457200" lvl="0" indent="-330200" rtl="0">
              <a:spcBef>
                <a:spcPts val="0"/>
              </a:spcBef>
              <a:buSzPct val="100000"/>
              <a:buChar char="●"/>
            </a:pPr>
            <a:r>
              <a:rPr lang="en-US" sz="1600"/>
              <a:t>Student </a:t>
            </a:r>
            <a:r>
              <a:rPr lang="en-US" sz="1600" b="1"/>
              <a:t>learning gains</a:t>
            </a:r>
            <a:r>
              <a:rPr lang="en-US" sz="1600"/>
              <a:t> &amp; positive </a:t>
            </a:r>
            <a:r>
              <a:rPr lang="en-US" sz="1600" b="1"/>
              <a:t>attitudinal shifts </a:t>
            </a:r>
            <a:r>
              <a:rPr lang="en-US" sz="1600"/>
              <a:t>shown through InTeGrate</a:t>
            </a:r>
          </a:p>
          <a:p>
            <a:pPr marL="457200" lvl="0" indent="-330200" rtl="0">
              <a:spcBef>
                <a:spcPts val="0"/>
              </a:spcBef>
              <a:buSzPct val="100000"/>
              <a:buChar char="●"/>
            </a:pPr>
            <a:r>
              <a:rPr lang="en-US" sz="1600"/>
              <a:t>Students </a:t>
            </a:r>
            <a:r>
              <a:rPr lang="en-US" sz="1600" b="1"/>
              <a:t>learning gains</a:t>
            </a:r>
            <a:r>
              <a:rPr lang="en-US" sz="1600"/>
              <a:t> in inquiry &amp; analysis skills as they scaffold &amp; through examining project artifacts such as figures, layout, &amp; citations</a:t>
            </a:r>
          </a:p>
          <a:p>
            <a:pPr marL="457200" lvl="0" indent="-330200" rtl="0">
              <a:spcBef>
                <a:spcPts val="0"/>
              </a:spcBef>
              <a:buSzPct val="100000"/>
              <a:buChar char="●"/>
            </a:pPr>
            <a:r>
              <a:rPr lang="en-US" sz="1600" b="1"/>
              <a:t>Visibility</a:t>
            </a:r>
            <a:r>
              <a:rPr lang="en-US" sz="1600"/>
              <a:t> for sustainability has grown in institutional &amp; local media: 17 local articles featuring sustainability topics since 2014, 3 national</a:t>
            </a:r>
          </a:p>
          <a:p>
            <a:pPr marL="457200" lvl="0" indent="-330200" rtl="0">
              <a:spcBef>
                <a:spcPts val="0"/>
              </a:spcBef>
              <a:buSzPct val="100000"/>
              <a:buChar char="●"/>
            </a:pPr>
            <a:r>
              <a:rPr lang="en-US" sz="1600" b="1"/>
              <a:t>Multiple awards</a:t>
            </a:r>
            <a:r>
              <a:rPr lang="en-US" sz="1600"/>
              <a:t> for effective teaching &amp; community engagement for faculty leading this effort</a:t>
            </a:r>
          </a:p>
          <a:p>
            <a:pPr lvl="0" rtl="0">
              <a:spcBef>
                <a:spcPts val="0"/>
              </a:spcBef>
              <a:buNone/>
            </a:pPr>
            <a:endParaRPr/>
          </a:p>
          <a:p>
            <a:pPr lvl="0" rtl="0">
              <a:spcBef>
                <a:spcPts val="0"/>
              </a:spcBef>
              <a:buNone/>
            </a:pPr>
            <a:endParaRPr/>
          </a:p>
          <a:p>
            <a:pPr lvl="0" rtl="0">
              <a:spcBef>
                <a:spcPts val="0"/>
              </a:spcBef>
              <a:buNone/>
            </a:pPr>
            <a:endParaRPr/>
          </a:p>
          <a:p>
            <a:pPr>
              <a:spcBef>
                <a:spcPts val="0"/>
              </a:spcBef>
              <a:buNone/>
            </a:pPr>
            <a:endParaRPr/>
          </a:p>
        </p:txBody>
      </p:sp>
      <p:pic>
        <p:nvPicPr>
          <p:cNvPr id="434" name="Shape 434"/>
          <p:cNvPicPr preferRelativeResize="0"/>
          <p:nvPr/>
        </p:nvPicPr>
        <p:blipFill rotWithShape="1">
          <a:blip r:embed="rId3">
            <a:alphaModFix/>
          </a:blip>
          <a:srcRect l="34284"/>
          <a:stretch/>
        </p:blipFill>
        <p:spPr>
          <a:xfrm>
            <a:off x="6288625" y="1641025"/>
            <a:ext cx="2684825" cy="3037200"/>
          </a:xfrm>
          <a:prstGeom prst="rect">
            <a:avLst/>
          </a:prstGeom>
          <a:noFill/>
          <a:ln w="19050" cap="flat" cmpd="sng">
            <a:solidFill>
              <a:srgbClr val="000000"/>
            </a:solidFill>
            <a:prstDash val="solid"/>
            <a:round/>
            <a:headEnd type="none" w="med" len="med"/>
            <a:tailEnd type="none" w="med" len="med"/>
          </a:ln>
        </p:spPr>
      </p:pic>
    </p:spTree>
  </p:cSld>
  <p:clrMapOvr>
    <a:masterClrMapping/>
  </p:clrMapOvr>
  <p:transition xmlns:p14="http://schemas.microsoft.com/office/powerpoint/2010/mai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0" name="Shape 440"/>
          <p:cNvGrpSpPr/>
          <p:nvPr/>
        </p:nvGrpSpPr>
        <p:grpSpPr>
          <a:xfrm>
            <a:off x="466040" y="1600200"/>
            <a:ext cx="8211919" cy="4525963"/>
            <a:chOff x="8840" y="0"/>
            <a:chExt cx="8211919" cy="4525963"/>
          </a:xfrm>
        </p:grpSpPr>
        <p:sp>
          <p:nvSpPr>
            <p:cNvPr id="441" name="Shape 441"/>
            <p:cNvSpPr/>
            <p:nvPr/>
          </p:nvSpPr>
          <p:spPr>
            <a:xfrm>
              <a:off x="617218" y="0"/>
              <a:ext cx="6995160" cy="4525963"/>
            </a:xfrm>
            <a:prstGeom prst="rightArrow">
              <a:avLst>
                <a:gd name="adj1" fmla="val 50000"/>
                <a:gd name="adj2" fmla="val 50000"/>
              </a:avLst>
            </a:prstGeom>
            <a:solidFill>
              <a:srgbClr val="CBCBCB"/>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442" name="Shape 442"/>
            <p:cNvSpPr/>
            <p:nvPr/>
          </p:nvSpPr>
          <p:spPr>
            <a:xfrm>
              <a:off x="8840" y="1357787"/>
              <a:ext cx="2648902" cy="1810385"/>
            </a:xfrm>
            <a:prstGeom prst="roundRect">
              <a:avLst>
                <a:gd name="adj" fmla="val 16667"/>
              </a:avLst>
            </a:prstGeom>
            <a:solidFill>
              <a:schemeClr val="lt1"/>
            </a:solidFill>
            <a:ln w="25400" cap="flat" cmpd="sng">
              <a:solidFill>
                <a:schemeClr val="dk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443" name="Shape 443"/>
            <p:cNvSpPr txBox="1"/>
            <p:nvPr/>
          </p:nvSpPr>
          <p:spPr>
            <a:xfrm>
              <a:off x="97215" y="1446162"/>
              <a:ext cx="2472150" cy="1633633"/>
            </a:xfrm>
            <a:prstGeom prst="rect">
              <a:avLst/>
            </a:prstGeom>
            <a:noFill/>
            <a:ln>
              <a:noFill/>
            </a:ln>
          </p:spPr>
          <p:txBody>
            <a:bodyPr lIns="68575" tIns="68575" rIns="68575" bIns="68575" anchor="ctr" anchorCtr="0">
              <a:noAutofit/>
            </a:bodyPr>
            <a:lstStyle/>
            <a:p>
              <a:pPr marL="0" marR="0" lvl="0" indent="0" algn="ctr" rtl="0">
                <a:lnSpc>
                  <a:spcPct val="90000"/>
                </a:lnSpc>
                <a:spcBef>
                  <a:spcPts val="0"/>
                </a:spcBef>
                <a:spcAft>
                  <a:spcPts val="630"/>
                </a:spcAft>
                <a:buClr>
                  <a:schemeClr val="lt1"/>
                </a:buClr>
                <a:buSzPct val="25000"/>
                <a:buFont typeface="Calibri"/>
                <a:buNone/>
              </a:pPr>
              <a:r>
                <a:rPr lang="en-US" sz="1800" b="0" i="0" u="none" strike="noStrike" cap="none" baseline="0">
                  <a:solidFill>
                    <a:schemeClr val="lt1"/>
                  </a:solidFill>
                  <a:latin typeface="Calibri"/>
                  <a:ea typeface="Calibri"/>
                  <a:cs typeface="Calibri"/>
                  <a:sym typeface="Calibri"/>
                  <a:rtl val="0"/>
                </a:rPr>
                <a:t>Improving Alignment of the Summative Assignment with Learning Goals &amp; Guiding Principles</a:t>
              </a:r>
            </a:p>
          </p:txBody>
        </p:sp>
        <p:sp>
          <p:nvSpPr>
            <p:cNvPr id="444" name="Shape 444"/>
            <p:cNvSpPr/>
            <p:nvPr/>
          </p:nvSpPr>
          <p:spPr>
            <a:xfrm>
              <a:off x="2790348" y="1357787"/>
              <a:ext cx="2648902" cy="1810385"/>
            </a:xfrm>
            <a:prstGeom prst="roundRect">
              <a:avLst>
                <a:gd name="adj" fmla="val 16667"/>
              </a:avLst>
            </a:prstGeom>
            <a:solidFill>
              <a:schemeClr val="lt1"/>
            </a:solidFill>
            <a:ln w="25400" cap="flat" cmpd="sng">
              <a:solidFill>
                <a:schemeClr val="dk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445" name="Shape 445"/>
            <p:cNvSpPr txBox="1"/>
            <p:nvPr/>
          </p:nvSpPr>
          <p:spPr>
            <a:xfrm>
              <a:off x="2878724" y="1446162"/>
              <a:ext cx="2472150" cy="1633633"/>
            </a:xfrm>
            <a:prstGeom prst="rect">
              <a:avLst/>
            </a:prstGeom>
            <a:noFill/>
            <a:ln>
              <a:noFill/>
            </a:ln>
          </p:spPr>
          <p:txBody>
            <a:bodyPr lIns="68575" tIns="68575" rIns="68575" bIns="68575" anchor="ctr" anchorCtr="0">
              <a:noAutofit/>
            </a:bodyPr>
            <a:lstStyle/>
            <a:p>
              <a:pPr marL="0" marR="0" lvl="0" indent="0" algn="ctr" rtl="0">
                <a:lnSpc>
                  <a:spcPct val="90000"/>
                </a:lnSpc>
                <a:spcBef>
                  <a:spcPts val="0"/>
                </a:spcBef>
                <a:spcAft>
                  <a:spcPts val="630"/>
                </a:spcAft>
                <a:buClr>
                  <a:schemeClr val="lt1"/>
                </a:buClr>
                <a:buSzPct val="25000"/>
                <a:buFont typeface="Calibri"/>
                <a:buNone/>
              </a:pPr>
              <a:r>
                <a:rPr lang="en-US" sz="1800" b="0" i="0" u="none" strike="noStrike" cap="none" baseline="0">
                  <a:solidFill>
                    <a:schemeClr val="lt1"/>
                  </a:solidFill>
                  <a:latin typeface="Calibri"/>
                  <a:ea typeface="Calibri"/>
                  <a:cs typeface="Calibri"/>
                  <a:sym typeface="Calibri"/>
                  <a:rtl val="0"/>
                </a:rPr>
                <a:t>Synthesizing Concerns from Focus Group Feedback &amp; Instructor Reflection </a:t>
              </a:r>
            </a:p>
          </p:txBody>
        </p:sp>
        <p:sp>
          <p:nvSpPr>
            <p:cNvPr id="446" name="Shape 446"/>
            <p:cNvSpPr/>
            <p:nvPr/>
          </p:nvSpPr>
          <p:spPr>
            <a:xfrm>
              <a:off x="5571857" y="1357787"/>
              <a:ext cx="2648902" cy="1810385"/>
            </a:xfrm>
            <a:prstGeom prst="roundRect">
              <a:avLst>
                <a:gd name="adj" fmla="val 16667"/>
              </a:avLst>
            </a:prstGeom>
            <a:solidFill>
              <a:schemeClr val="lt1"/>
            </a:solidFill>
            <a:ln w="25400" cap="flat" cmpd="sng">
              <a:solidFill>
                <a:schemeClr val="dk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447" name="Shape 447"/>
            <p:cNvSpPr txBox="1"/>
            <p:nvPr/>
          </p:nvSpPr>
          <p:spPr>
            <a:xfrm>
              <a:off x="5660232" y="1446162"/>
              <a:ext cx="2472150" cy="1633633"/>
            </a:xfrm>
            <a:prstGeom prst="rect">
              <a:avLst/>
            </a:prstGeom>
            <a:noFill/>
            <a:ln>
              <a:noFill/>
            </a:ln>
          </p:spPr>
          <p:txBody>
            <a:bodyPr lIns="68575" tIns="68575" rIns="68575" bIns="68575" anchor="ctr" anchorCtr="0">
              <a:noAutofit/>
            </a:bodyPr>
            <a:lstStyle/>
            <a:p>
              <a:pPr marL="0" marR="0" lvl="0" indent="0" algn="ctr" rtl="0">
                <a:lnSpc>
                  <a:spcPct val="90000"/>
                </a:lnSpc>
                <a:spcBef>
                  <a:spcPts val="0"/>
                </a:spcBef>
                <a:spcAft>
                  <a:spcPts val="630"/>
                </a:spcAft>
                <a:buClr>
                  <a:schemeClr val="lt1"/>
                </a:buClr>
                <a:buSzPct val="25000"/>
                <a:buFont typeface="Calibri"/>
                <a:buNone/>
              </a:pPr>
              <a:r>
                <a:rPr lang="en-US" sz="1800" b="0" i="0" u="none" strike="noStrike" cap="none" baseline="0">
                  <a:solidFill>
                    <a:schemeClr val="lt1"/>
                  </a:solidFill>
                  <a:latin typeface="Calibri"/>
                  <a:ea typeface="Calibri"/>
                  <a:cs typeface="Calibri"/>
                  <a:sym typeface="Calibri"/>
                  <a:rtl val="0"/>
                </a:rPr>
                <a:t>Identifying Revisions that Addresses Concerns &amp;  Scaffold Unit Content  to Support  Mastery of the Summative Assignment</a:t>
              </a:r>
            </a:p>
          </p:txBody>
        </p:sp>
      </p:grpSp>
      <p:sp>
        <p:nvSpPr>
          <p:cNvPr id="448" name="Shape 448"/>
          <p:cNvSpPr txBox="1">
            <a:spLocks noGrp="1"/>
          </p:cNvSpPr>
          <p:nvPr>
            <p:ph type="body" idx="1"/>
          </p:nvPr>
        </p:nvSpPr>
        <p:spPr>
          <a:xfrm>
            <a:off x="457200" y="1600200"/>
            <a:ext cx="8229600" cy="48767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Arial"/>
              <a:buNone/>
            </a:pPr>
            <a:r>
              <a:rPr lang="en-US" sz="3200" b="0" i="0" u="none" strike="noStrike" cap="none" baseline="0">
                <a:solidFill>
                  <a:schemeClr val="dk1"/>
                </a:solidFill>
                <a:latin typeface="Calibri"/>
                <a:ea typeface="Calibri"/>
                <a:cs typeface="Calibri"/>
                <a:sym typeface="Calibri"/>
              </a:rPr>
              <a:t>C</a:t>
            </a:r>
            <a:r>
              <a:rPr lang="en-US" sz="3200" b="0" i="0" u="none" strike="noStrike" cap="none" baseline="0">
                <a:solidFill>
                  <a:schemeClr val="dk1"/>
                </a:solidFill>
                <a:latin typeface="Calibri"/>
                <a:ea typeface="Calibri"/>
                <a:cs typeface="Calibri"/>
                <a:sym typeface="Calibri"/>
                <a:rtl val="0"/>
              </a:rPr>
              <a:t>ycle of Innovation</a:t>
            </a:r>
          </a:p>
        </p:txBody>
      </p:sp>
      <p:sp>
        <p:nvSpPr>
          <p:cNvPr id="449" name="Shape 449"/>
          <p:cNvSpPr txBox="1"/>
          <p:nvPr/>
        </p:nvSpPr>
        <p:spPr>
          <a:xfrm>
            <a:off x="236800" y="-10497"/>
            <a:ext cx="8736652" cy="892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a:solidFill>
                  <a:schemeClr val="accent6"/>
                </a:solidFill>
              </a:rPr>
              <a:t>Enduring </a:t>
            </a:r>
            <a:r>
              <a:rPr lang="en-US" sz="4000" b="0" i="0" u="none" strike="noStrike" cap="none" baseline="0">
                <a:solidFill>
                  <a:schemeClr val="accent6"/>
                </a:solidFill>
                <a:latin typeface="Arial"/>
                <a:ea typeface="Arial"/>
                <a:cs typeface="Arial"/>
                <a:sym typeface="Arial"/>
                <a:rtl val="0"/>
              </a:rPr>
              <a:t>collaboration</a:t>
            </a:r>
          </a:p>
        </p:txBody>
      </p:sp>
      <p:sp>
        <p:nvSpPr>
          <p:cNvPr id="450" name="Shape 450"/>
          <p:cNvSpPr txBox="1"/>
          <p:nvPr/>
        </p:nvSpPr>
        <p:spPr>
          <a:xfrm>
            <a:off x="511225" y="3068075"/>
            <a:ext cx="2749200" cy="1754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800" b="1" i="0" u="none" strike="noStrike" cap="none" baseline="0">
                <a:solidFill>
                  <a:srgbClr val="000000"/>
                </a:solidFill>
                <a:latin typeface="Calibri"/>
                <a:ea typeface="Calibri"/>
                <a:cs typeface="Calibri"/>
                <a:sym typeface="Calibri"/>
                <a:rtl val="0"/>
              </a:rPr>
              <a:t>Readiness</a:t>
            </a:r>
          </a:p>
          <a:p>
            <a:pPr marL="285750" marR="0" lvl="0" indent="-273050" algn="l" rtl="0">
              <a:lnSpc>
                <a:spcPct val="100000"/>
              </a:lnSpc>
              <a:spcBef>
                <a:spcPts val="0"/>
              </a:spcBef>
              <a:spcAft>
                <a:spcPts val="0"/>
              </a:spcAft>
              <a:buClr>
                <a:srgbClr val="000000"/>
              </a:buClr>
              <a:buSzPct val="100000"/>
              <a:buFont typeface="Arial"/>
              <a:buChar char="•"/>
            </a:pPr>
            <a:r>
              <a:rPr lang="en-US" sz="1600" b="0" i="0" u="none" strike="noStrike" cap="none" baseline="0">
                <a:solidFill>
                  <a:srgbClr val="000000"/>
                </a:solidFill>
                <a:latin typeface="Calibri"/>
                <a:ea typeface="Calibri"/>
                <a:cs typeface="Calibri"/>
                <a:sym typeface="Calibri"/>
                <a:rtl val="0"/>
              </a:rPr>
              <a:t>Goals inspire participants</a:t>
            </a:r>
          </a:p>
          <a:p>
            <a:pPr marL="285750" marR="0" lvl="0" indent="-273050" algn="l" rtl="0">
              <a:lnSpc>
                <a:spcPct val="100000"/>
              </a:lnSpc>
              <a:spcBef>
                <a:spcPts val="0"/>
              </a:spcBef>
              <a:spcAft>
                <a:spcPts val="0"/>
              </a:spcAft>
              <a:buClr>
                <a:srgbClr val="000000"/>
              </a:buClr>
              <a:buSzPct val="100000"/>
              <a:buFont typeface="Arial"/>
              <a:buChar char="•"/>
            </a:pPr>
            <a:r>
              <a:rPr lang="en-US" sz="1600" b="0" i="0" u="none" strike="noStrike" cap="none" baseline="0">
                <a:solidFill>
                  <a:srgbClr val="000000"/>
                </a:solidFill>
                <a:latin typeface="Calibri"/>
                <a:ea typeface="Calibri"/>
                <a:cs typeface="Calibri"/>
                <a:sym typeface="Calibri"/>
                <a:rtl val="0"/>
              </a:rPr>
              <a:t>Interest in collaboration</a:t>
            </a:r>
          </a:p>
          <a:p>
            <a:pPr marL="285750" marR="0" lvl="0" indent="-273050" algn="l" rtl="0">
              <a:lnSpc>
                <a:spcPct val="100000"/>
              </a:lnSpc>
              <a:spcBef>
                <a:spcPts val="0"/>
              </a:spcBef>
              <a:spcAft>
                <a:spcPts val="0"/>
              </a:spcAft>
              <a:buClr>
                <a:srgbClr val="000000"/>
              </a:buClr>
              <a:buSzPct val="100000"/>
              <a:buFont typeface="Calibri"/>
              <a:buChar char="•"/>
            </a:pPr>
            <a:r>
              <a:rPr lang="en-US" sz="1600">
                <a:latin typeface="Calibri"/>
                <a:ea typeface="Calibri"/>
                <a:cs typeface="Calibri"/>
                <a:sym typeface="Calibri"/>
              </a:rPr>
              <a:t>Resources ($)</a:t>
            </a:r>
          </a:p>
          <a:p>
            <a:pPr marL="285750" marR="0" lvl="0" indent="-273050" algn="l" rtl="0">
              <a:lnSpc>
                <a:spcPct val="100000"/>
              </a:lnSpc>
              <a:spcBef>
                <a:spcPts val="0"/>
              </a:spcBef>
              <a:spcAft>
                <a:spcPts val="0"/>
              </a:spcAft>
              <a:buClr>
                <a:srgbClr val="000000"/>
              </a:buClr>
              <a:buSzPct val="100000"/>
              <a:buFont typeface="Calibri"/>
              <a:buChar char="•"/>
            </a:pPr>
            <a:r>
              <a:rPr lang="en-US" sz="1600" b="0" i="0" u="none" strike="noStrike" cap="none" baseline="0">
                <a:solidFill>
                  <a:srgbClr val="000000"/>
                </a:solidFill>
                <a:latin typeface="Calibri"/>
                <a:ea typeface="Calibri"/>
                <a:cs typeface="Calibri"/>
                <a:sym typeface="Calibri"/>
                <a:rtl val="0"/>
              </a:rPr>
              <a:t>Time, willingness, </a:t>
            </a:r>
          </a:p>
          <a:p>
            <a:pPr marL="0" marR="0" lvl="0" indent="0" algn="l" rtl="0">
              <a:lnSpc>
                <a:spcPct val="100000"/>
              </a:lnSpc>
              <a:spcBef>
                <a:spcPts val="0"/>
              </a:spcBef>
              <a:spcAft>
                <a:spcPts val="0"/>
              </a:spcAft>
              <a:buClr>
                <a:srgbClr val="000000"/>
              </a:buClr>
              <a:buSzPct val="25000"/>
              <a:buFont typeface="Calibri"/>
              <a:buNone/>
            </a:pPr>
            <a:r>
              <a:rPr lang="en-US" sz="1600" b="0" i="1" u="none" strike="noStrike" cap="none" baseline="0">
                <a:solidFill>
                  <a:srgbClr val="000000"/>
                </a:solidFill>
                <a:latin typeface="Calibri"/>
                <a:ea typeface="Calibri"/>
                <a:cs typeface="Calibri"/>
                <a:sym typeface="Calibri"/>
                <a:rtl val="0"/>
              </a:rPr>
              <a:t>a priori </a:t>
            </a:r>
            <a:r>
              <a:rPr lang="en-US" sz="1600" b="0" i="0" u="none" strike="noStrike" cap="none" baseline="0">
                <a:solidFill>
                  <a:srgbClr val="000000"/>
                </a:solidFill>
                <a:latin typeface="Calibri"/>
                <a:ea typeface="Calibri"/>
                <a:cs typeface="Calibri"/>
                <a:sym typeface="Calibri"/>
                <a:rtl val="0"/>
              </a:rPr>
              <a:t>beliefs, fit</a:t>
            </a:r>
          </a:p>
          <a:p>
            <a:pPr marR="0" lvl="0" algn="l" rtl="0">
              <a:lnSpc>
                <a:spcPct val="100000"/>
              </a:lnSpc>
              <a:spcBef>
                <a:spcPts val="0"/>
              </a:spcBef>
              <a:spcAft>
                <a:spcPts val="0"/>
              </a:spcAft>
              <a:buNone/>
            </a:pPr>
            <a:endParaRPr sz="1600">
              <a:latin typeface="Calibri"/>
              <a:ea typeface="Calibri"/>
              <a:cs typeface="Calibri"/>
              <a:sym typeface="Calibri"/>
            </a:endParaRPr>
          </a:p>
          <a:p>
            <a:pPr marL="285750" marR="0" lvl="0" indent="-17145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Calibri"/>
              <a:ea typeface="Calibri"/>
              <a:cs typeface="Calibri"/>
              <a:sym typeface="Calibri"/>
              <a:rtl val="0"/>
            </a:endParaRPr>
          </a:p>
        </p:txBody>
      </p:sp>
      <p:sp>
        <p:nvSpPr>
          <p:cNvPr id="451" name="Shape 451"/>
          <p:cNvSpPr txBox="1"/>
          <p:nvPr/>
        </p:nvSpPr>
        <p:spPr>
          <a:xfrm>
            <a:off x="3335675" y="2985987"/>
            <a:ext cx="2538900" cy="1754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800" b="1" i="0" u="none" strike="noStrike" cap="none" baseline="0">
                <a:solidFill>
                  <a:srgbClr val="000000"/>
                </a:solidFill>
                <a:latin typeface="Calibri"/>
                <a:ea typeface="Calibri"/>
                <a:cs typeface="Calibri"/>
                <a:sym typeface="Calibri"/>
                <a:rtl val="0"/>
              </a:rPr>
              <a:t>Capacity</a:t>
            </a:r>
          </a:p>
          <a:p>
            <a:pPr marL="285750" marR="0" lvl="0" indent="-273050" algn="l" rtl="0">
              <a:lnSpc>
                <a:spcPct val="100000"/>
              </a:lnSpc>
              <a:spcBef>
                <a:spcPts val="0"/>
              </a:spcBef>
              <a:spcAft>
                <a:spcPts val="0"/>
              </a:spcAft>
              <a:buClr>
                <a:srgbClr val="000000"/>
              </a:buClr>
              <a:buSzPct val="100000"/>
              <a:buFont typeface="Arial"/>
              <a:buChar char="•"/>
            </a:pPr>
            <a:r>
              <a:rPr lang="en-US" sz="1600" b="0" i="0" u="none" strike="noStrike" cap="none" baseline="0">
                <a:solidFill>
                  <a:srgbClr val="000000"/>
                </a:solidFill>
                <a:latin typeface="Calibri"/>
                <a:ea typeface="Calibri"/>
                <a:cs typeface="Calibri"/>
                <a:sym typeface="Calibri"/>
                <a:rtl val="0"/>
              </a:rPr>
              <a:t>Timeline clear</a:t>
            </a:r>
          </a:p>
          <a:p>
            <a:pPr marL="285750" marR="0" lvl="0" indent="-273050" algn="l" rtl="0">
              <a:lnSpc>
                <a:spcPct val="100000"/>
              </a:lnSpc>
              <a:spcBef>
                <a:spcPts val="0"/>
              </a:spcBef>
              <a:spcAft>
                <a:spcPts val="0"/>
              </a:spcAft>
              <a:buClr>
                <a:srgbClr val="000000"/>
              </a:buClr>
              <a:buSzPct val="100000"/>
              <a:buFont typeface="Arial"/>
              <a:buChar char="•"/>
            </a:pPr>
            <a:r>
              <a:rPr lang="en-US" sz="1600" b="0" i="0" u="none" strike="noStrike" cap="none" baseline="0">
                <a:solidFill>
                  <a:srgbClr val="000000"/>
                </a:solidFill>
                <a:latin typeface="Calibri"/>
                <a:ea typeface="Calibri"/>
                <a:cs typeface="Calibri"/>
                <a:sym typeface="Calibri"/>
                <a:rtl val="0"/>
              </a:rPr>
              <a:t>Just-In-Time communication</a:t>
            </a:r>
          </a:p>
          <a:p>
            <a:pPr marL="285750" marR="0" lvl="0" indent="-273050" algn="l" rtl="0">
              <a:lnSpc>
                <a:spcPct val="100000"/>
              </a:lnSpc>
              <a:spcBef>
                <a:spcPts val="0"/>
              </a:spcBef>
              <a:spcAft>
                <a:spcPts val="0"/>
              </a:spcAft>
              <a:buClr>
                <a:srgbClr val="000000"/>
              </a:buClr>
              <a:buSzPct val="100000"/>
              <a:buFont typeface="Arial"/>
              <a:buChar char="•"/>
            </a:pPr>
            <a:r>
              <a:rPr lang="en-US" sz="1600" b="0" i="0" u="none" strike="noStrike" cap="none" baseline="0">
                <a:solidFill>
                  <a:srgbClr val="000000"/>
                </a:solidFill>
                <a:latin typeface="Calibri"/>
                <a:ea typeface="Calibri"/>
                <a:cs typeface="Calibri"/>
                <a:sym typeface="Calibri"/>
                <a:rtl val="0"/>
              </a:rPr>
              <a:t>Mixed tools &amp; support</a:t>
            </a:r>
          </a:p>
          <a:p>
            <a:pPr marL="285750" marR="0" lvl="0" indent="-273050" algn="l" rtl="0">
              <a:lnSpc>
                <a:spcPct val="100000"/>
              </a:lnSpc>
              <a:spcBef>
                <a:spcPts val="0"/>
              </a:spcBef>
              <a:spcAft>
                <a:spcPts val="0"/>
              </a:spcAft>
              <a:buClr>
                <a:srgbClr val="000000"/>
              </a:buClr>
              <a:buSzPct val="100000"/>
              <a:buFont typeface="Calibri"/>
              <a:buChar char="•"/>
            </a:pPr>
            <a:r>
              <a:rPr lang="en-US" sz="1600">
                <a:latin typeface="Calibri"/>
                <a:ea typeface="Calibri"/>
                <a:cs typeface="Calibri"/>
                <a:sym typeface="Calibri"/>
                <a:rtl val="0"/>
              </a:rPr>
              <a:t>Leveraged opportunities</a:t>
            </a:r>
          </a:p>
          <a:p>
            <a:pPr marL="285750" marR="0" lvl="0" indent="-17145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Calibri"/>
              <a:ea typeface="Calibri"/>
              <a:cs typeface="Calibri"/>
              <a:sym typeface="Calibri"/>
              <a:rtl val="0"/>
            </a:endParaRPr>
          </a:p>
        </p:txBody>
      </p:sp>
      <p:sp>
        <p:nvSpPr>
          <p:cNvPr id="452" name="Shape 452"/>
          <p:cNvSpPr txBox="1"/>
          <p:nvPr/>
        </p:nvSpPr>
        <p:spPr>
          <a:xfrm>
            <a:off x="6229769" y="2884505"/>
            <a:ext cx="2183700" cy="2308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800" b="1" i="0" u="none" strike="noStrike" cap="none" baseline="0">
                <a:solidFill>
                  <a:srgbClr val="000000"/>
                </a:solidFill>
                <a:latin typeface="Calibri"/>
                <a:ea typeface="Calibri"/>
                <a:cs typeface="Calibri"/>
                <a:sym typeface="Calibri"/>
                <a:rtl val="0"/>
              </a:rPr>
              <a:t>Products</a:t>
            </a:r>
          </a:p>
          <a:p>
            <a:pPr marL="285750" marR="0" lvl="0" indent="-273050" algn="l" rtl="0">
              <a:lnSpc>
                <a:spcPct val="100000"/>
              </a:lnSpc>
              <a:spcBef>
                <a:spcPts val="0"/>
              </a:spcBef>
              <a:spcAft>
                <a:spcPts val="0"/>
              </a:spcAft>
              <a:buClr>
                <a:srgbClr val="000000"/>
              </a:buClr>
              <a:buSzPct val="100000"/>
              <a:buFont typeface="Arial"/>
              <a:buChar char="•"/>
            </a:pPr>
            <a:r>
              <a:rPr lang="en-US" sz="1600" b="0" i="0" u="none" strike="noStrike" cap="none" baseline="0">
                <a:solidFill>
                  <a:srgbClr val="000000"/>
                </a:solidFill>
                <a:latin typeface="Calibri"/>
                <a:ea typeface="Calibri"/>
                <a:cs typeface="Calibri"/>
                <a:sym typeface="Calibri"/>
                <a:rtl val="0"/>
              </a:rPr>
              <a:t>Align with established goals</a:t>
            </a:r>
          </a:p>
          <a:p>
            <a:pPr marL="285750" marR="0" lvl="0" indent="-273050" algn="l" rtl="0">
              <a:lnSpc>
                <a:spcPct val="100000"/>
              </a:lnSpc>
              <a:spcBef>
                <a:spcPts val="0"/>
              </a:spcBef>
              <a:spcAft>
                <a:spcPts val="0"/>
              </a:spcAft>
              <a:buClr>
                <a:srgbClr val="000000"/>
              </a:buClr>
              <a:buSzPct val="100000"/>
              <a:buFont typeface="Arial"/>
              <a:buChar char="•"/>
            </a:pPr>
            <a:r>
              <a:rPr lang="en-US" sz="1600" b="0" i="0" u="none" strike="noStrike" cap="none" baseline="0">
                <a:solidFill>
                  <a:srgbClr val="000000"/>
                </a:solidFill>
                <a:latin typeface="Calibri"/>
                <a:ea typeface="Calibri"/>
                <a:cs typeface="Calibri"/>
                <a:sym typeface="Calibri"/>
                <a:rtl val="0"/>
              </a:rPr>
              <a:t>Set the stage for next collaboration</a:t>
            </a:r>
          </a:p>
          <a:p>
            <a:pPr marL="285750" marR="0" lvl="0" indent="-273050" algn="l" rtl="0">
              <a:lnSpc>
                <a:spcPct val="100000"/>
              </a:lnSpc>
              <a:spcBef>
                <a:spcPts val="0"/>
              </a:spcBef>
              <a:spcAft>
                <a:spcPts val="0"/>
              </a:spcAft>
              <a:buClr>
                <a:srgbClr val="000000"/>
              </a:buClr>
              <a:buSzPct val="100000"/>
              <a:buFont typeface="Calibri"/>
              <a:buChar char="•"/>
            </a:pPr>
            <a:r>
              <a:rPr lang="en-US" sz="1600">
                <a:latin typeface="Calibri"/>
                <a:ea typeface="Calibri"/>
                <a:cs typeface="Calibri"/>
                <a:sym typeface="Calibri"/>
                <a:rtl val="0"/>
              </a:rPr>
              <a:t>Educative to multiple audiences</a:t>
            </a:r>
          </a:p>
          <a:p>
            <a:pPr marL="0" marR="0" lvl="0" indent="0" algn="l" rtl="0">
              <a:lnSpc>
                <a:spcPct val="100000"/>
              </a:lnSpc>
              <a:spcBef>
                <a:spcPts val="0"/>
              </a:spcBef>
              <a:spcAft>
                <a:spcPts val="0"/>
              </a:spcAft>
              <a:buClr>
                <a:srgbClr val="000000"/>
              </a:buClr>
              <a:buFont typeface="Arial"/>
              <a:buNone/>
            </a:pPr>
            <a:endParaRPr sz="1800" b="1" i="0" u="none" strike="noStrike" cap="none" baseline="0">
              <a:solidFill>
                <a:srgbClr val="000000"/>
              </a:solidFill>
              <a:latin typeface="Calibri"/>
              <a:ea typeface="Calibri"/>
              <a:cs typeface="Calibri"/>
              <a:sym typeface="Calibri"/>
              <a:rtl val="0"/>
            </a:endParaRPr>
          </a:p>
          <a:p>
            <a:pPr marL="285750" marR="0" lvl="0" indent="-171450" algn="l" rtl="0">
              <a:lnSpc>
                <a:spcPct val="100000"/>
              </a:lnSpc>
              <a:spcBef>
                <a:spcPts val="0"/>
              </a:spcBef>
              <a:spcAft>
                <a:spcPts val="0"/>
              </a:spcAft>
              <a:buClr>
                <a:srgbClr val="000000"/>
              </a:buClr>
              <a:buFont typeface="Arial"/>
              <a:buNone/>
            </a:pPr>
            <a:endParaRPr sz="1800" b="0" i="0" u="none" strike="noStrike" cap="none" baseline="0">
              <a:solidFill>
                <a:srgbClr val="000000"/>
              </a:solidFill>
              <a:latin typeface="Calibri"/>
              <a:ea typeface="Calibri"/>
              <a:cs typeface="Calibri"/>
              <a:sym typeface="Calibri"/>
              <a:rtl val="0"/>
            </a:endParaRPr>
          </a:p>
        </p:txBody>
      </p:sp>
      <p:sp>
        <p:nvSpPr>
          <p:cNvPr id="453" name="Shape 453"/>
          <p:cNvSpPr/>
          <p:nvPr/>
        </p:nvSpPr>
        <p:spPr>
          <a:xfrm rot="10800000">
            <a:off x="1074417" y="5550565"/>
            <a:ext cx="6864114" cy="926433"/>
          </a:xfrm>
          <a:prstGeom prst="uturnArrow">
            <a:avLst>
              <a:gd name="adj1" fmla="val 25000"/>
              <a:gd name="adj2" fmla="val 25000"/>
              <a:gd name="adj3" fmla="val 25000"/>
              <a:gd name="adj4" fmla="val 43750"/>
              <a:gd name="adj5" fmla="val 75000"/>
            </a:avLst>
          </a:prstGeom>
          <a:gradFill>
            <a:gsLst>
              <a:gs pos="0">
                <a:srgbClr val="788C81"/>
              </a:gs>
              <a:gs pos="34000">
                <a:srgbClr val="798B81"/>
              </a:gs>
              <a:gs pos="70000">
                <a:srgbClr val="899C90"/>
              </a:gs>
              <a:gs pos="100000">
                <a:schemeClr val="accent1"/>
              </a:gs>
            </a:gsLst>
            <a:path path="circle">
              <a:fillToRect l="50000" t="50000" r="50000" b="50000"/>
            </a:path>
            <a:tileRect/>
          </a:gra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dk1"/>
              </a:solidFill>
              <a:latin typeface="Arial"/>
              <a:ea typeface="Arial"/>
              <a:cs typeface="Arial"/>
              <a:sym typeface="Arial"/>
              <a:rtl val="0"/>
            </a:endParaRPr>
          </a:p>
        </p:txBody>
      </p:sp>
    </p:spTree>
  </p:cSld>
  <p:clrMapOvr>
    <a:masterClrMapping/>
  </p:clrMapOvr>
  <p:transition xmlns:p14="http://schemas.microsoft.com/office/powerpoint/2010/mai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p:nvPr/>
        </p:nvSpPr>
        <p:spPr>
          <a:xfrm>
            <a:off x="236800" y="-10497"/>
            <a:ext cx="8736599"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a:solidFill>
                  <a:schemeClr val="accent6"/>
                </a:solidFill>
              </a:rPr>
              <a:t>Opportunities</a:t>
            </a:r>
            <a:r>
              <a:rPr lang="en-US" sz="4000" b="0" i="0" u="none" strike="noStrike" cap="none" baseline="0">
                <a:solidFill>
                  <a:schemeClr val="accent6"/>
                </a:solidFill>
                <a:latin typeface="Arial"/>
                <a:ea typeface="Arial"/>
                <a:cs typeface="Arial"/>
                <a:sym typeface="Arial"/>
              </a:rPr>
              <a:t>: </a:t>
            </a:r>
          </a:p>
        </p:txBody>
      </p:sp>
      <p:sp>
        <p:nvSpPr>
          <p:cNvPr id="460" name="Shape 460"/>
          <p:cNvSpPr txBox="1"/>
          <p:nvPr/>
        </p:nvSpPr>
        <p:spPr>
          <a:xfrm>
            <a:off x="114150" y="1641025"/>
            <a:ext cx="5549700" cy="590100"/>
          </a:xfrm>
          <a:prstGeom prst="rect">
            <a:avLst/>
          </a:prstGeom>
          <a:noFill/>
          <a:ln>
            <a:noFill/>
          </a:ln>
        </p:spPr>
        <p:txBody>
          <a:bodyPr lIns="91425" tIns="91425" rIns="91425" bIns="91425" anchor="t" anchorCtr="0">
            <a:noAutofit/>
          </a:bodyPr>
          <a:lstStyle/>
          <a:p>
            <a:pPr marL="457200" lvl="0" indent="-381000" rtl="0">
              <a:spcBef>
                <a:spcPts val="0"/>
              </a:spcBef>
              <a:buSzPct val="100000"/>
              <a:buChar char="●"/>
            </a:pPr>
            <a:r>
              <a:rPr lang="en-US" sz="2400"/>
              <a:t>Sustainability Degree</a:t>
            </a:r>
          </a:p>
          <a:p>
            <a:pPr marL="457200" lvl="0" indent="-381000" rtl="0">
              <a:spcBef>
                <a:spcPts val="0"/>
              </a:spcBef>
              <a:buSzPct val="100000"/>
              <a:buChar char="●"/>
            </a:pPr>
            <a:r>
              <a:rPr lang="en-US" sz="2400"/>
              <a:t>Sustainability Certificate</a:t>
            </a:r>
          </a:p>
          <a:p>
            <a:pPr marL="457200" lvl="0" indent="-381000" rtl="0">
              <a:spcBef>
                <a:spcPts val="0"/>
              </a:spcBef>
              <a:buSzPct val="100000"/>
              <a:buChar char="●"/>
            </a:pPr>
            <a:r>
              <a:rPr lang="en-US" sz="2400"/>
              <a:t>Cross-curricular programing continues around grand challenge issues central to our community</a:t>
            </a:r>
          </a:p>
          <a:p>
            <a:pPr marL="457200" lvl="0" indent="-381000" rtl="0">
              <a:spcBef>
                <a:spcPts val="0"/>
              </a:spcBef>
              <a:buSzPct val="100000"/>
              <a:buChar char="●"/>
            </a:pPr>
            <a:r>
              <a:rPr lang="en-US" sz="2400"/>
              <a:t>Continued Growth in Environmental Science</a:t>
            </a:r>
          </a:p>
          <a:p>
            <a:pPr marL="457200" lvl="0" indent="-381000" rtl="0">
              <a:spcBef>
                <a:spcPts val="0"/>
              </a:spcBef>
              <a:buSzPct val="100000"/>
              <a:buChar char="●"/>
            </a:pPr>
            <a:r>
              <a:rPr lang="en-US" sz="2400"/>
              <a:t>Supporting networks between faculty-faculty &amp; faculty-partners = program growth &amp; interprogram growth; </a:t>
            </a:r>
            <a:r>
              <a:rPr lang="en-US" sz="2400" i="1">
                <a:solidFill>
                  <a:srgbClr val="4A86E8"/>
                </a:solidFill>
              </a:rPr>
              <a:t>student learning networks grow parallel to this</a:t>
            </a: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p:txBody>
      </p:sp>
      <p:pic>
        <p:nvPicPr>
          <p:cNvPr id="461" name="Shape 461"/>
          <p:cNvPicPr preferRelativeResize="0"/>
          <p:nvPr/>
        </p:nvPicPr>
        <p:blipFill rotWithShape="1">
          <a:blip r:embed="rId3">
            <a:alphaModFix/>
          </a:blip>
          <a:srcRect l="34284"/>
          <a:stretch/>
        </p:blipFill>
        <p:spPr>
          <a:xfrm>
            <a:off x="6288625" y="1641025"/>
            <a:ext cx="2684825" cy="3037200"/>
          </a:xfrm>
          <a:prstGeom prst="rect">
            <a:avLst/>
          </a:prstGeom>
          <a:noFill/>
          <a:ln w="19050" cap="flat" cmpd="sng">
            <a:solidFill>
              <a:srgbClr val="000000"/>
            </a:solidFill>
            <a:prstDash val="solid"/>
            <a:round/>
            <a:headEnd type="none" w="med" len="med"/>
            <a:tailEnd type="none" w="med" len="med"/>
          </a:ln>
        </p:spPr>
      </p:pic>
      <p:sp>
        <p:nvSpPr>
          <p:cNvPr id="462" name="Shape 462"/>
          <p:cNvSpPr/>
          <p:nvPr/>
        </p:nvSpPr>
        <p:spPr>
          <a:xfrm>
            <a:off x="3719050" y="1781825"/>
            <a:ext cx="673323" cy="660387"/>
          </a:xfrm>
          <a:custGeom>
            <a:avLst/>
            <a:gdLst/>
            <a:ahLst/>
            <a:cxnLst/>
            <a:rect l="0" t="0" r="0" b="0"/>
            <a:pathLst>
              <a:path w="51964" h="32046" extrusionOk="0">
                <a:moveTo>
                  <a:pt x="0" y="0"/>
                </a:moveTo>
                <a:cubicBezTo>
                  <a:pt x="8633" y="1036"/>
                  <a:pt x="49242" y="967"/>
                  <a:pt x="51798" y="6216"/>
                </a:cubicBezTo>
                <a:cubicBezTo>
                  <a:pt x="54353" y="11464"/>
                  <a:pt x="17750" y="29283"/>
                  <a:pt x="15333" y="31493"/>
                </a:cubicBezTo>
                <a:cubicBezTo>
                  <a:pt x="12915" y="33703"/>
                  <a:pt x="33634" y="21478"/>
                  <a:pt x="37295" y="19476"/>
                </a:cubicBezTo>
              </a:path>
            </a:pathLst>
          </a:custGeom>
          <a:noFill/>
          <a:ln w="28575" cap="flat" cmpd="sng">
            <a:solidFill>
              <a:srgbClr val="FF0000"/>
            </a:solidFill>
            <a:prstDash val="solid"/>
            <a:round/>
            <a:headEnd type="none" w="lg" len="lg"/>
            <a:tailEnd type="none" w="lg" len="lg"/>
          </a:ln>
        </p:spPr>
      </p:sp>
      <p:sp>
        <p:nvSpPr>
          <p:cNvPr id="463" name="Shape 463"/>
          <p:cNvSpPr txBox="1"/>
          <p:nvPr/>
        </p:nvSpPr>
        <p:spPr>
          <a:xfrm>
            <a:off x="4568600" y="1587925"/>
            <a:ext cx="1543799" cy="696299"/>
          </a:xfrm>
          <a:prstGeom prst="rect">
            <a:avLst/>
          </a:prstGeom>
          <a:noFill/>
          <a:ln>
            <a:noFill/>
          </a:ln>
        </p:spPr>
        <p:txBody>
          <a:bodyPr lIns="91425" tIns="91425" rIns="91425" bIns="91425" anchor="t" anchorCtr="0">
            <a:noAutofit/>
          </a:bodyPr>
          <a:lstStyle/>
          <a:p>
            <a:pPr>
              <a:spcBef>
                <a:spcPts val="0"/>
              </a:spcBef>
              <a:buNone/>
            </a:pPr>
            <a:r>
              <a:rPr lang="en-US" sz="1800">
                <a:solidFill>
                  <a:srgbClr val="FF0000"/>
                </a:solidFill>
              </a:rPr>
              <a:t>Planning Underway</a:t>
            </a:r>
          </a:p>
        </p:txBody>
      </p:sp>
    </p:spTree>
  </p:cSld>
  <p:clrMapOvr>
    <a:masterClrMapping/>
  </p:clrMapOvr>
  <p:transition xmlns:p14="http://schemas.microsoft.com/office/powerpoint/2010/mai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Shape 469"/>
          <p:cNvPicPr preferRelativeResize="0"/>
          <p:nvPr/>
        </p:nvPicPr>
        <p:blipFill rotWithShape="1">
          <a:blip r:embed="rId3">
            <a:alphaModFix/>
          </a:blip>
          <a:srcRect/>
          <a:stretch/>
        </p:blipFill>
        <p:spPr>
          <a:xfrm>
            <a:off x="4312437" y="1629166"/>
            <a:ext cx="4389299" cy="3143399"/>
          </a:xfrm>
          <a:prstGeom prst="rect">
            <a:avLst/>
          </a:prstGeom>
          <a:noFill/>
          <a:ln>
            <a:noFill/>
          </a:ln>
        </p:spPr>
      </p:pic>
      <p:sp>
        <p:nvSpPr>
          <p:cNvPr id="470" name="Shape 470"/>
          <p:cNvSpPr txBox="1"/>
          <p:nvPr/>
        </p:nvSpPr>
        <p:spPr>
          <a:xfrm>
            <a:off x="5665537" y="5063762"/>
            <a:ext cx="2203800"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1" u="none" strike="noStrike" cap="none" baseline="0">
                <a:solidFill>
                  <a:srgbClr val="000000"/>
                </a:solidFill>
                <a:latin typeface="Arial"/>
                <a:ea typeface="Arial"/>
                <a:cs typeface="Arial"/>
                <a:sym typeface="Arial"/>
                <a:rtl val="0"/>
              </a:rPr>
              <a:t>USDA-NRCS, public use</a:t>
            </a:r>
          </a:p>
        </p:txBody>
      </p:sp>
      <p:sp>
        <p:nvSpPr>
          <p:cNvPr id="471" name="Shape 471"/>
          <p:cNvSpPr txBox="1">
            <a:spLocks noGrp="1"/>
          </p:cNvSpPr>
          <p:nvPr>
            <p:ph type="title"/>
          </p:nvPr>
        </p:nvSpPr>
        <p:spPr>
          <a:xfrm>
            <a:off x="236800" y="-10497"/>
            <a:ext cx="8736652" cy="892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b="0" i="0" u="none" strike="noStrike" cap="none" baseline="0">
                <a:solidFill>
                  <a:schemeClr val="accent6"/>
                </a:solidFill>
                <a:latin typeface="Arial"/>
                <a:ea typeface="Arial"/>
                <a:cs typeface="Arial"/>
                <a:sym typeface="Arial"/>
                <a:rtl val="0"/>
              </a:rPr>
              <a:t>Thank You!</a:t>
            </a:r>
          </a:p>
        </p:txBody>
      </p:sp>
      <p:sp>
        <p:nvSpPr>
          <p:cNvPr id="472" name="Shape 472"/>
          <p:cNvSpPr txBox="1"/>
          <p:nvPr/>
        </p:nvSpPr>
        <p:spPr>
          <a:xfrm>
            <a:off x="368800" y="1773775"/>
            <a:ext cx="5057999" cy="590100"/>
          </a:xfrm>
          <a:prstGeom prst="rect">
            <a:avLst/>
          </a:prstGeom>
          <a:noFill/>
          <a:ln>
            <a:noFill/>
          </a:ln>
        </p:spPr>
        <p:txBody>
          <a:bodyPr lIns="91425" tIns="91425" rIns="91425" bIns="91425" anchor="t" anchorCtr="0">
            <a:noAutofit/>
          </a:bodyPr>
          <a:lstStyle/>
          <a:p>
            <a:pPr marL="457200" lvl="0" indent="-381000" rtl="0">
              <a:spcBef>
                <a:spcPts val="0"/>
              </a:spcBef>
              <a:buSzPct val="100000"/>
              <a:buChar char="●"/>
            </a:pPr>
            <a:r>
              <a:rPr lang="en-US" sz="2400"/>
              <a:t>Ed Hasecke</a:t>
            </a:r>
          </a:p>
          <a:p>
            <a:pPr marL="457200" lvl="0" indent="-381000" rtl="0">
              <a:spcBef>
                <a:spcPts val="0"/>
              </a:spcBef>
              <a:buSzPct val="100000"/>
              <a:buChar char="●"/>
            </a:pPr>
            <a:r>
              <a:rPr lang="en-US" sz="2400"/>
              <a:t>John McDaris</a:t>
            </a:r>
          </a:p>
          <a:p>
            <a:pPr marL="457200" lvl="0" indent="-381000" rtl="0">
              <a:spcBef>
                <a:spcPts val="0"/>
              </a:spcBef>
              <a:buSzPct val="100000"/>
              <a:buChar char="●"/>
            </a:pPr>
            <a:r>
              <a:rPr lang="en-US" sz="2400"/>
              <a:t>Martha Murphy</a:t>
            </a:r>
          </a:p>
          <a:p>
            <a:pPr marL="457200" lvl="0" indent="-381000" rtl="0">
              <a:spcBef>
                <a:spcPts val="0"/>
              </a:spcBef>
              <a:buSzPct val="100000"/>
              <a:buChar char="●"/>
            </a:pPr>
            <a:r>
              <a:rPr lang="en-US" sz="2400"/>
              <a:t>Cailin Orr</a:t>
            </a:r>
          </a:p>
          <a:p>
            <a:pPr marL="457200" lvl="0" indent="-381000" rtl="0">
              <a:spcBef>
                <a:spcPts val="0"/>
              </a:spcBef>
              <a:buSzPct val="100000"/>
              <a:buChar char="●"/>
            </a:pPr>
            <a:r>
              <a:rPr lang="en-US" sz="2400"/>
              <a:t>Judith Ramaley</a:t>
            </a:r>
          </a:p>
          <a:p>
            <a:pPr marL="457200" lvl="0" indent="-381000" rtl="0">
              <a:spcBef>
                <a:spcPts val="0"/>
              </a:spcBef>
              <a:buSzPct val="100000"/>
              <a:buChar char="●"/>
            </a:pPr>
            <a:r>
              <a:rPr lang="en-US" sz="2400"/>
              <a:t>Hannah Scherer</a:t>
            </a:r>
          </a:p>
          <a:p>
            <a:pPr marL="457200" lvl="0" indent="-381000" rtl="0">
              <a:spcBef>
                <a:spcPts val="0"/>
              </a:spcBef>
              <a:buSzPct val="100000"/>
              <a:buChar char="●"/>
            </a:pPr>
            <a:r>
              <a:rPr lang="en-US" sz="2400"/>
              <a:t>Katie Warber</a:t>
            </a:r>
          </a:p>
          <a:p>
            <a:pPr marL="457200" lvl="0" indent="-381000" rtl="0">
              <a:spcBef>
                <a:spcPts val="0"/>
              </a:spcBef>
              <a:buSzPct val="100000"/>
              <a:buChar char="●"/>
            </a:pPr>
            <a:r>
              <a:rPr lang="en-US" sz="2400"/>
              <a:t>All those at InTeGrate!</a:t>
            </a:r>
          </a:p>
          <a:p>
            <a:pPr>
              <a:spcBef>
                <a:spcPts val="0"/>
              </a:spcBef>
              <a:buNone/>
            </a:pPr>
            <a:endParaRPr/>
          </a:p>
        </p:txBody>
      </p:sp>
    </p:spTree>
  </p:cSld>
  <p:clrMapOvr>
    <a:masterClrMapping/>
  </p:clrMapOvr>
  <p:transition xmlns:p14="http://schemas.microsoft.com/office/powerpoint/2010/mai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236800" y="-10497"/>
            <a:ext cx="8736599" cy="892199"/>
          </a:xfrm>
          <a:prstGeom prst="rect">
            <a:avLst/>
          </a:prstGeom>
        </p:spPr>
        <p:txBody>
          <a:bodyPr lIns="91425" tIns="91425" rIns="91425" bIns="91425" anchor="ctr" anchorCtr="0">
            <a:noAutofit/>
          </a:bodyPr>
          <a:lstStyle/>
          <a:p>
            <a:pPr>
              <a:spcBef>
                <a:spcPts val="0"/>
              </a:spcBef>
              <a:buNone/>
            </a:pPr>
            <a:r>
              <a:rPr lang="en-US"/>
              <a:t>InTeGrate</a:t>
            </a:r>
          </a:p>
        </p:txBody>
      </p:sp>
      <p:sp>
        <p:nvSpPr>
          <p:cNvPr id="178" name="Shape 178"/>
          <p:cNvSpPr txBox="1"/>
          <p:nvPr/>
        </p:nvSpPr>
        <p:spPr>
          <a:xfrm>
            <a:off x="0" y="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a:t> </a:t>
            </a:r>
          </a:p>
        </p:txBody>
      </p:sp>
      <p:pic>
        <p:nvPicPr>
          <p:cNvPr id="179" name="Shape 179"/>
          <p:cNvPicPr preferRelativeResize="0"/>
          <p:nvPr/>
        </p:nvPicPr>
        <p:blipFill rotWithShape="1">
          <a:blip r:embed="rId3">
            <a:alphaModFix/>
          </a:blip>
          <a:srcRect t="3179" b="4116"/>
          <a:stretch/>
        </p:blipFill>
        <p:spPr>
          <a:xfrm>
            <a:off x="0" y="1150325"/>
            <a:ext cx="9144000" cy="4768100"/>
          </a:xfrm>
          <a:prstGeom prst="rect">
            <a:avLst/>
          </a:prstGeom>
          <a:noFill/>
          <a:ln>
            <a:noFill/>
          </a:ln>
        </p:spPr>
      </p:pic>
      <p:sp>
        <p:nvSpPr>
          <p:cNvPr id="180" name="Shape 180"/>
          <p:cNvSpPr txBox="1"/>
          <p:nvPr/>
        </p:nvSpPr>
        <p:spPr>
          <a:xfrm>
            <a:off x="263425" y="6190650"/>
            <a:ext cx="5057999" cy="590100"/>
          </a:xfrm>
          <a:prstGeom prst="rect">
            <a:avLst/>
          </a:prstGeom>
          <a:noFill/>
          <a:ln>
            <a:noFill/>
          </a:ln>
        </p:spPr>
        <p:txBody>
          <a:bodyPr lIns="91425" tIns="91425" rIns="91425" bIns="91425" anchor="t" anchorCtr="0">
            <a:noAutofit/>
          </a:bodyPr>
          <a:lstStyle/>
          <a:p>
            <a:pPr>
              <a:spcBef>
                <a:spcPts val="0"/>
              </a:spcBef>
              <a:buNone/>
            </a:pPr>
            <a:r>
              <a:rPr lang="en-US" b="1"/>
              <a:t>On the SERC website!</a:t>
            </a:r>
          </a:p>
        </p:txBody>
      </p:sp>
    </p:spTree>
  </p:cSld>
  <p:clrMapOvr>
    <a:masterClrMapping/>
  </p:clrMapOvr>
  <p:transition xmlns:p14="http://schemas.microsoft.com/office/powerpoint/2010/mai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6" name="Shape 186"/>
          <p:cNvGrpSpPr/>
          <p:nvPr/>
        </p:nvGrpSpPr>
        <p:grpSpPr>
          <a:xfrm>
            <a:off x="458205" y="2199999"/>
            <a:ext cx="8227590" cy="4276997"/>
            <a:chOff x="1005" y="0"/>
            <a:chExt cx="8227590" cy="4276997"/>
          </a:xfrm>
        </p:grpSpPr>
        <p:sp>
          <p:nvSpPr>
            <p:cNvPr id="187" name="Shape 187"/>
            <p:cNvSpPr/>
            <p:nvPr/>
          </p:nvSpPr>
          <p:spPr>
            <a:xfrm rot="-5400000">
              <a:off x="-831525" y="832531"/>
              <a:ext cx="4276997" cy="2611933"/>
            </a:xfrm>
            <a:prstGeom prst="flowChartManualOperation">
              <a:avLst/>
            </a:prstGeom>
            <a:gradFill>
              <a:gsLst>
                <a:gs pos="0">
                  <a:srgbClr val="A27B47"/>
                </a:gs>
                <a:gs pos="34000">
                  <a:srgbClr val="9F7A4B"/>
                </a:gs>
                <a:gs pos="70000">
                  <a:srgbClr val="B18A54"/>
                </a:gs>
                <a:gs pos="100000">
                  <a:schemeClr val="accent2"/>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88" name="Shape 188"/>
            <p:cNvSpPr txBox="1"/>
            <p:nvPr/>
          </p:nvSpPr>
          <p:spPr>
            <a:xfrm>
              <a:off x="1005" y="855398"/>
              <a:ext cx="2611931" cy="2566199"/>
            </a:xfrm>
            <a:prstGeom prst="rect">
              <a:avLst/>
            </a:prstGeom>
            <a:noFill/>
            <a:ln>
              <a:noFill/>
            </a:ln>
          </p:spPr>
          <p:txBody>
            <a:bodyPr lIns="165100" tIns="0" rIns="165100" bIns="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2400" b="0" i="0" u="none" strike="noStrike" cap="none" baseline="0">
                  <a:solidFill>
                    <a:schemeClr val="lt1"/>
                  </a:solidFill>
                  <a:latin typeface="Arial"/>
                  <a:ea typeface="Arial"/>
                  <a:cs typeface="Arial"/>
                  <a:sym typeface="Arial"/>
                  <a:rtl val="0"/>
                </a:rPr>
                <a:t>collaboration between faculty &amp; experts</a:t>
              </a:r>
            </a:p>
            <a:p>
              <a:pPr marL="0" marR="0" lvl="0" indent="0" algn="ctr" rtl="0">
                <a:lnSpc>
                  <a:spcPct val="90000"/>
                </a:lnSpc>
                <a:spcBef>
                  <a:spcPts val="910"/>
                </a:spcBef>
                <a:spcAft>
                  <a:spcPts val="910"/>
                </a:spcAft>
                <a:buClr>
                  <a:schemeClr val="lt1"/>
                </a:buClr>
                <a:buSzPct val="25000"/>
                <a:buFont typeface="Arial"/>
                <a:buNone/>
              </a:pPr>
              <a:r>
                <a:rPr lang="en-US" sz="2400" b="0" i="0" u="none" strike="noStrike" cap="none" baseline="0">
                  <a:solidFill>
                    <a:schemeClr val="lt1"/>
                  </a:solidFill>
                  <a:latin typeface="Arial"/>
                  <a:ea typeface="Arial"/>
                  <a:cs typeface="Arial"/>
                  <a:sym typeface="Arial"/>
                  <a:rtl val="0"/>
                </a:rPr>
                <a:t>supports shared vision &amp; innovation</a:t>
              </a:r>
            </a:p>
          </p:txBody>
        </p:sp>
        <p:sp>
          <p:nvSpPr>
            <p:cNvPr id="189" name="Shape 189"/>
            <p:cNvSpPr/>
            <p:nvPr/>
          </p:nvSpPr>
          <p:spPr>
            <a:xfrm rot="-5400000">
              <a:off x="1976301" y="832531"/>
              <a:ext cx="4276997" cy="2611933"/>
            </a:xfrm>
            <a:prstGeom prst="flowChartManualOperation">
              <a:avLst/>
            </a:prstGeom>
            <a:gradFill>
              <a:gsLst>
                <a:gs pos="0">
                  <a:srgbClr val="654F43"/>
                </a:gs>
                <a:gs pos="34000">
                  <a:srgbClr val="644F44"/>
                </a:gs>
                <a:gs pos="70000">
                  <a:srgbClr val="71594B"/>
                </a:gs>
                <a:gs pos="100000">
                  <a:schemeClr val="accent3"/>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90" name="Shape 190"/>
            <p:cNvSpPr txBox="1"/>
            <p:nvPr/>
          </p:nvSpPr>
          <p:spPr>
            <a:xfrm>
              <a:off x="2808833" y="855398"/>
              <a:ext cx="2611931" cy="2566199"/>
            </a:xfrm>
            <a:prstGeom prst="rect">
              <a:avLst/>
            </a:prstGeom>
            <a:noFill/>
            <a:ln>
              <a:noFill/>
            </a:ln>
          </p:spPr>
          <p:txBody>
            <a:bodyPr lIns="165100" tIns="0" rIns="165100" bIns="0" anchor="ctr" anchorCtr="0">
              <a:noAutofit/>
            </a:bodyPr>
            <a:lstStyle/>
            <a:p>
              <a:pPr marL="0" marR="0" lvl="0" indent="0" algn="ctr" rtl="0">
                <a:lnSpc>
                  <a:spcPct val="90000"/>
                </a:lnSpc>
                <a:spcBef>
                  <a:spcPts val="0"/>
                </a:spcBef>
                <a:spcAft>
                  <a:spcPts val="910"/>
                </a:spcAft>
                <a:buClr>
                  <a:schemeClr val="lt1"/>
                </a:buClr>
                <a:buSzPct val="25000"/>
                <a:buFont typeface="Arial"/>
                <a:buNone/>
              </a:pPr>
              <a:r>
                <a:rPr lang="en-US" sz="2400" b="0" i="0" u="none" strike="noStrike" cap="none" baseline="0">
                  <a:solidFill>
                    <a:schemeClr val="lt1"/>
                  </a:solidFill>
                  <a:latin typeface="Arial"/>
                  <a:ea typeface="Arial"/>
                  <a:cs typeface="Arial"/>
                  <a:sym typeface="Arial"/>
                  <a:rtl val="0"/>
                </a:rPr>
                <a:t>learning goals aligned with assessments</a:t>
              </a:r>
              <a:r>
                <a:rPr lang="en-US" sz="2600" b="0" i="0" u="none" strike="noStrike" cap="none" baseline="0">
                  <a:solidFill>
                    <a:schemeClr val="lt1"/>
                  </a:solidFill>
                  <a:latin typeface="Arial"/>
                  <a:ea typeface="Arial"/>
                  <a:cs typeface="Arial"/>
                  <a:sym typeface="Arial"/>
                  <a:rtl val="0"/>
                </a:rPr>
                <a:t> </a:t>
              </a:r>
            </a:p>
          </p:txBody>
        </p:sp>
        <p:sp>
          <p:nvSpPr>
            <p:cNvPr id="191" name="Shape 191"/>
            <p:cNvSpPr/>
            <p:nvPr/>
          </p:nvSpPr>
          <p:spPr>
            <a:xfrm rot="-5400000">
              <a:off x="4784130" y="832531"/>
              <a:ext cx="4276997" cy="2611933"/>
            </a:xfrm>
            <a:prstGeom prst="flowChartManualOperation">
              <a:avLst/>
            </a:prstGeom>
            <a:gradFill>
              <a:gsLst>
                <a:gs pos="0">
                  <a:srgbClr val="384B60"/>
                </a:gs>
                <a:gs pos="34000">
                  <a:srgbClr val="394B5F"/>
                </a:gs>
                <a:gs pos="70000">
                  <a:srgbClr val="41546B"/>
                </a:gs>
                <a:gs pos="100000">
                  <a:srgbClr val="4B5A6A"/>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92" name="Shape 192"/>
            <p:cNvSpPr txBox="1"/>
            <p:nvPr/>
          </p:nvSpPr>
          <p:spPr>
            <a:xfrm>
              <a:off x="5547462" y="855398"/>
              <a:ext cx="2611799" cy="2566200"/>
            </a:xfrm>
            <a:prstGeom prst="rect">
              <a:avLst/>
            </a:prstGeom>
            <a:noFill/>
            <a:ln>
              <a:noFill/>
            </a:ln>
          </p:spPr>
          <p:txBody>
            <a:bodyPr lIns="165100" tIns="0" rIns="165100" bIns="0" anchor="ctr" anchorCtr="0">
              <a:noAutofit/>
            </a:bodyPr>
            <a:lstStyle/>
            <a:p>
              <a:pPr marL="0" marR="0" lvl="0" indent="0" algn="ctr" rtl="0">
                <a:lnSpc>
                  <a:spcPct val="90000"/>
                </a:lnSpc>
                <a:spcBef>
                  <a:spcPts val="0"/>
                </a:spcBef>
                <a:spcAft>
                  <a:spcPts val="910"/>
                </a:spcAft>
                <a:buClr>
                  <a:schemeClr val="lt1"/>
                </a:buClr>
                <a:buSzPct val="25000"/>
                <a:buFont typeface="Arial"/>
                <a:buNone/>
              </a:pPr>
              <a:r>
                <a:rPr lang="en-US" sz="2200" b="0" i="0" u="none" strike="noStrike" cap="none" baseline="0">
                  <a:solidFill>
                    <a:schemeClr val="lt1"/>
                  </a:solidFill>
                  <a:latin typeface="Arial"/>
                  <a:ea typeface="Arial"/>
                  <a:cs typeface="Arial"/>
                  <a:sym typeface="Arial"/>
                  <a:rtl val="0"/>
                </a:rPr>
                <a:t>builds habits central to earth &amp; environmental scientists</a:t>
              </a:r>
              <a:r>
                <a:rPr lang="en-US" sz="2200">
                  <a:solidFill>
                    <a:schemeClr val="lt1"/>
                  </a:solidFill>
                  <a:rtl val="0"/>
                </a:rPr>
                <a:t>,</a:t>
              </a:r>
              <a:r>
                <a:rPr lang="en-US" sz="2200" b="0" i="0" u="none" strike="noStrike" cap="none" baseline="0">
                  <a:solidFill>
                    <a:schemeClr val="lt1"/>
                  </a:solidFill>
                  <a:latin typeface="Arial"/>
                  <a:ea typeface="Arial"/>
                  <a:cs typeface="Arial"/>
                  <a:sym typeface="Arial"/>
                  <a:rtl val="0"/>
                </a:rPr>
                <a:t> interdisciplinary, authentic data, systems thinking, </a:t>
              </a:r>
              <a:r>
                <a:rPr lang="en-US" sz="2200">
                  <a:solidFill>
                    <a:schemeClr val="lt1"/>
                  </a:solidFill>
                  <a:rtl val="0"/>
                </a:rPr>
                <a:t>scaffolding</a:t>
              </a:r>
              <a:r>
                <a:rPr lang="en-US" sz="2400" b="0" i="0" u="none" strike="noStrike" cap="none" baseline="0">
                  <a:solidFill>
                    <a:schemeClr val="lt1"/>
                  </a:solidFill>
                  <a:latin typeface="Arial"/>
                  <a:ea typeface="Arial"/>
                  <a:cs typeface="Arial"/>
                  <a:sym typeface="Arial"/>
                  <a:rtl val="0"/>
                </a:rPr>
                <a:t> </a:t>
              </a:r>
            </a:p>
          </p:txBody>
        </p:sp>
      </p:grpSp>
      <p:sp>
        <p:nvSpPr>
          <p:cNvPr id="193" name="Shape 193"/>
          <p:cNvSpPr txBox="1">
            <a:spLocks noGrp="1"/>
          </p:cNvSpPr>
          <p:nvPr>
            <p:ph type="title"/>
          </p:nvPr>
        </p:nvSpPr>
        <p:spPr>
          <a:xfrm>
            <a:off x="236800" y="-10497"/>
            <a:ext cx="8736652" cy="892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4000" b="0" i="0" u="none" strike="noStrike" cap="none" baseline="0">
                <a:solidFill>
                  <a:schemeClr val="accent6"/>
                </a:solidFill>
                <a:latin typeface="Arial"/>
                <a:ea typeface="Arial"/>
                <a:cs typeface="Arial"/>
                <a:sym typeface="Arial"/>
                <a:rtl val="0"/>
              </a:rPr>
              <a:t>Context: Common Curricular Threads</a:t>
            </a:r>
          </a:p>
        </p:txBody>
      </p:sp>
      <p:sp>
        <p:nvSpPr>
          <p:cNvPr id="194" name="Shape 194"/>
          <p:cNvSpPr txBox="1"/>
          <p:nvPr/>
        </p:nvSpPr>
        <p:spPr>
          <a:xfrm>
            <a:off x="236800" y="1110616"/>
            <a:ext cx="8736652" cy="892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5A4830"/>
              </a:buClr>
              <a:buSzPct val="25000"/>
              <a:buFont typeface="Calibri"/>
              <a:buNone/>
            </a:pPr>
            <a:r>
              <a:rPr lang="en-US" sz="3000" b="1" i="1" u="none" strike="noStrike" cap="none" baseline="0">
                <a:solidFill>
                  <a:srgbClr val="5A4830"/>
                </a:solidFill>
                <a:latin typeface="Calibri"/>
                <a:ea typeface="Calibri"/>
                <a:cs typeface="Calibri"/>
                <a:sym typeface="Calibri"/>
                <a:rtl val="0"/>
              </a:rPr>
              <a:t>InTeGrate &amp; Wittenberg Environmental Science</a:t>
            </a:r>
          </a:p>
        </p:txBody>
      </p:sp>
    </p:spTree>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p:nvPr/>
        </p:nvSpPr>
        <p:spPr>
          <a:xfrm>
            <a:off x="3812825" y="1944525"/>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200" name="Shape 200"/>
          <p:cNvSpPr/>
          <p:nvPr/>
        </p:nvSpPr>
        <p:spPr>
          <a:xfrm>
            <a:off x="71775" y="1690050"/>
            <a:ext cx="3594598" cy="3836700"/>
          </a:xfrm>
          <a:prstGeom prst="ellipse">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01" name="Shape 201"/>
          <p:cNvSpPr txBox="1">
            <a:spLocks noGrp="1"/>
          </p:cNvSpPr>
          <p:nvPr>
            <p:ph type="title"/>
          </p:nvPr>
        </p:nvSpPr>
        <p:spPr>
          <a:xfrm>
            <a:off x="172000" y="851908"/>
            <a:ext cx="8736599"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5A4830"/>
              </a:buClr>
              <a:buSzPct val="25000"/>
              <a:buFont typeface="Calibri"/>
              <a:buNone/>
            </a:pPr>
            <a:r>
              <a:rPr lang="en-US" sz="4400" b="1" i="1" u="none" strike="noStrike" cap="none" baseline="0">
                <a:solidFill>
                  <a:srgbClr val="5A4830"/>
                </a:solidFill>
                <a:latin typeface="Calibri"/>
                <a:ea typeface="Calibri"/>
                <a:cs typeface="Calibri"/>
                <a:sym typeface="Calibri"/>
                <a:rtl val="0"/>
              </a:rPr>
              <a:t>Collaboration </a:t>
            </a:r>
          </a:p>
        </p:txBody>
      </p:sp>
      <p:sp>
        <p:nvSpPr>
          <p:cNvPr id="202" name="Shape 202"/>
          <p:cNvSpPr txBox="1"/>
          <p:nvPr/>
        </p:nvSpPr>
        <p:spPr>
          <a:xfrm>
            <a:off x="236800" y="-10497"/>
            <a:ext cx="8736652" cy="892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3000" b="0" i="0" u="none" strike="noStrike" cap="none" baseline="0">
                <a:solidFill>
                  <a:schemeClr val="accent6"/>
                </a:solidFill>
                <a:latin typeface="Arial"/>
                <a:ea typeface="Arial"/>
                <a:cs typeface="Arial"/>
                <a:sym typeface="Arial"/>
                <a:rtl val="0"/>
              </a:rPr>
              <a:t>Context: InTeGrate Project</a:t>
            </a:r>
          </a:p>
        </p:txBody>
      </p:sp>
      <p:sp>
        <p:nvSpPr>
          <p:cNvPr id="203" name="Shape 203"/>
          <p:cNvSpPr/>
          <p:nvPr/>
        </p:nvSpPr>
        <p:spPr>
          <a:xfrm>
            <a:off x="3439975" y="4506325"/>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04" name="Shape 204"/>
          <p:cNvSpPr txBox="1"/>
          <p:nvPr/>
        </p:nvSpPr>
        <p:spPr>
          <a:xfrm>
            <a:off x="3952500" y="2346450"/>
            <a:ext cx="1210800" cy="438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Materials</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Leadership </a:t>
            </a:r>
          </a:p>
        </p:txBody>
      </p:sp>
      <p:sp>
        <p:nvSpPr>
          <p:cNvPr id="205" name="Shape 205"/>
          <p:cNvSpPr txBox="1"/>
          <p:nvPr/>
        </p:nvSpPr>
        <p:spPr>
          <a:xfrm>
            <a:off x="3666375" y="4985275"/>
            <a:ext cx="1210800" cy="43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Materials</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Reviewers</a:t>
            </a:r>
          </a:p>
        </p:txBody>
      </p:sp>
      <p:sp>
        <p:nvSpPr>
          <p:cNvPr id="206" name="Shape 206"/>
          <p:cNvSpPr txBox="1"/>
          <p:nvPr/>
        </p:nvSpPr>
        <p:spPr>
          <a:xfrm>
            <a:off x="5414275" y="2916750"/>
            <a:ext cx="3758398" cy="438600"/>
          </a:xfrm>
          <a:prstGeom prst="rect">
            <a:avLst/>
          </a:prstGeom>
          <a:noFill/>
          <a:ln>
            <a:noFill/>
          </a:ln>
        </p:spPr>
        <p:txBody>
          <a:bodyPr lIns="91425" tIns="91425" rIns="91425" bIns="91425" anchor="t" anchorCtr="0">
            <a:noAutofit/>
          </a:bodyPr>
          <a:lstStyle/>
          <a:p>
            <a:pPr marL="457200" marR="0" lvl="0" indent="-355600" algn="l" rtl="0">
              <a:lnSpc>
                <a:spcPct val="100000"/>
              </a:lnSpc>
              <a:spcBef>
                <a:spcPts val="0"/>
              </a:spcBef>
              <a:spcAft>
                <a:spcPts val="0"/>
              </a:spcAft>
              <a:buClr>
                <a:srgbClr val="000000"/>
              </a:buClr>
              <a:buSzPct val="100000"/>
              <a:buFont typeface="Arial"/>
              <a:buChar char="●"/>
            </a:pPr>
            <a:r>
              <a:rPr lang="en-US" sz="2000" b="0" i="0" u="none" strike="noStrike" cap="none" baseline="0">
                <a:solidFill>
                  <a:srgbClr val="000000"/>
                </a:solidFill>
                <a:latin typeface="Arial"/>
                <a:ea typeface="Arial"/>
                <a:cs typeface="Arial"/>
                <a:sym typeface="Arial"/>
                <a:rtl val="0"/>
              </a:rPr>
              <a:t>Collaborative development</a:t>
            </a:r>
          </a:p>
          <a:p>
            <a:pPr marL="457200" marR="0" lvl="0" indent="-355600" algn="l" rtl="0">
              <a:lnSpc>
                <a:spcPct val="100000"/>
              </a:lnSpc>
              <a:spcBef>
                <a:spcPts val="0"/>
              </a:spcBef>
              <a:spcAft>
                <a:spcPts val="0"/>
              </a:spcAft>
              <a:buClr>
                <a:srgbClr val="000000"/>
              </a:buClr>
              <a:buSzPct val="100000"/>
              <a:buFont typeface="Arial"/>
              <a:buChar char="●"/>
            </a:pPr>
            <a:r>
              <a:rPr lang="en-US" sz="2000" b="0" i="0" u="none" strike="noStrike" cap="none" baseline="0">
                <a:solidFill>
                  <a:srgbClr val="000000"/>
                </a:solidFill>
                <a:latin typeface="Arial"/>
                <a:ea typeface="Arial"/>
                <a:cs typeface="Arial"/>
                <a:sym typeface="Arial"/>
                <a:rtl val="0"/>
              </a:rPr>
              <a:t>Guidance from experts</a:t>
            </a:r>
          </a:p>
          <a:p>
            <a:pPr marL="457200" marR="0" lvl="0" indent="-355600" algn="l" rtl="0">
              <a:lnSpc>
                <a:spcPct val="100000"/>
              </a:lnSpc>
              <a:spcBef>
                <a:spcPts val="0"/>
              </a:spcBef>
              <a:spcAft>
                <a:spcPts val="0"/>
              </a:spcAft>
              <a:buClr>
                <a:srgbClr val="000000"/>
              </a:buClr>
              <a:buSzPct val="100000"/>
              <a:buFont typeface="Arial"/>
              <a:buChar char="●"/>
            </a:pPr>
            <a:r>
              <a:rPr lang="en-US" sz="2000" b="0" i="0" u="none" strike="noStrike" cap="none" baseline="0">
                <a:solidFill>
                  <a:srgbClr val="000000"/>
                </a:solidFill>
                <a:latin typeface="Arial"/>
                <a:ea typeface="Arial"/>
                <a:cs typeface="Arial"/>
                <a:sym typeface="Arial"/>
                <a:rtl val="0"/>
              </a:rPr>
              <a:t>Materials alignment with rubric </a:t>
            </a:r>
          </a:p>
          <a:p>
            <a:pPr marR="0" algn="l" rtl="0">
              <a:lnSpc>
                <a:spcPct val="100000"/>
              </a:lnSpc>
              <a:spcBef>
                <a:spcPts val="0"/>
              </a:spcBef>
              <a:spcAft>
                <a:spcPts val="0"/>
              </a:spcAft>
              <a:buNone/>
            </a:pPr>
            <a:endParaRPr sz="2000">
              <a:rtl val="0"/>
            </a:endParaRPr>
          </a:p>
          <a:p>
            <a:pPr marR="0" lvl="0" algn="l" rtl="0">
              <a:lnSpc>
                <a:spcPct val="100000"/>
              </a:lnSpc>
              <a:spcBef>
                <a:spcPts val="0"/>
              </a:spcBef>
              <a:spcAft>
                <a:spcPts val="0"/>
              </a:spcAft>
              <a:buNone/>
            </a:pPr>
            <a:endParaRPr sz="2000"/>
          </a:p>
          <a:p>
            <a:pPr marL="0" marR="0" lvl="0" indent="0" algn="l" rtl="0">
              <a:lnSpc>
                <a:spcPct val="100000"/>
              </a:lnSpc>
              <a:spcBef>
                <a:spcPts val="0"/>
              </a:spcBef>
              <a:spcAft>
                <a:spcPts val="0"/>
              </a:spcAft>
              <a:buClr>
                <a:srgbClr val="000000"/>
              </a:buClr>
              <a:buFont typeface="Arial"/>
              <a:buNone/>
            </a:pPr>
            <a:endParaRPr sz="2000" b="0" i="0" u="none" strike="noStrike" cap="none" baseline="0">
              <a:solidFill>
                <a:srgbClr val="000000"/>
              </a:solidFill>
              <a:latin typeface="Arial"/>
              <a:ea typeface="Arial"/>
              <a:cs typeface="Arial"/>
              <a:sym typeface="Arial"/>
              <a:rtl val="0"/>
            </a:endParaRPr>
          </a:p>
        </p:txBody>
      </p:sp>
      <p:pic>
        <p:nvPicPr>
          <p:cNvPr id="207" name="Shape 207"/>
          <p:cNvPicPr preferRelativeResize="0"/>
          <p:nvPr/>
        </p:nvPicPr>
        <p:blipFill rotWithShape="1">
          <a:blip r:embed="rId3">
            <a:alphaModFix amt="70000"/>
          </a:blip>
          <a:srcRect/>
          <a:stretch/>
        </p:blipFill>
        <p:spPr>
          <a:xfrm>
            <a:off x="1435950" y="3355346"/>
            <a:ext cx="647774" cy="647749"/>
          </a:xfrm>
          <a:prstGeom prst="rect">
            <a:avLst/>
          </a:prstGeom>
          <a:noFill/>
          <a:ln>
            <a:noFill/>
          </a:ln>
        </p:spPr>
      </p:pic>
      <p:sp>
        <p:nvSpPr>
          <p:cNvPr id="208" name="Shape 208"/>
          <p:cNvSpPr/>
          <p:nvPr/>
        </p:nvSpPr>
        <p:spPr>
          <a:xfrm>
            <a:off x="468900" y="2167350"/>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09" name="Shape 209"/>
          <p:cNvSpPr txBox="1"/>
          <p:nvPr/>
        </p:nvSpPr>
        <p:spPr>
          <a:xfrm>
            <a:off x="911625" y="2688400"/>
            <a:ext cx="889200" cy="4979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Faculty </a:t>
            </a:r>
          </a:p>
        </p:txBody>
      </p:sp>
      <p:sp>
        <p:nvSpPr>
          <p:cNvPr id="210" name="Shape 210"/>
          <p:cNvSpPr/>
          <p:nvPr/>
        </p:nvSpPr>
        <p:spPr>
          <a:xfrm>
            <a:off x="628725" y="3895350"/>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11" name="Shape 211"/>
          <p:cNvSpPr txBox="1"/>
          <p:nvPr/>
        </p:nvSpPr>
        <p:spPr>
          <a:xfrm>
            <a:off x="969450" y="4330150"/>
            <a:ext cx="889200" cy="43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Faculty </a:t>
            </a:r>
          </a:p>
        </p:txBody>
      </p:sp>
      <p:sp>
        <p:nvSpPr>
          <p:cNvPr id="212" name="Shape 212"/>
          <p:cNvSpPr/>
          <p:nvPr/>
        </p:nvSpPr>
        <p:spPr>
          <a:xfrm rot="-5400000">
            <a:off x="2079323" y="3019948"/>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13" name="Shape 213"/>
          <p:cNvSpPr txBox="1"/>
          <p:nvPr/>
        </p:nvSpPr>
        <p:spPr>
          <a:xfrm>
            <a:off x="2341675" y="3459925"/>
            <a:ext cx="800099" cy="43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Faculty </a:t>
            </a:r>
          </a:p>
        </p:txBody>
      </p:sp>
      <p:pic>
        <p:nvPicPr>
          <p:cNvPr id="214" name="Shape 214"/>
          <p:cNvPicPr preferRelativeResize="0"/>
          <p:nvPr/>
        </p:nvPicPr>
        <p:blipFill rotWithShape="1">
          <a:blip r:embed="rId3">
            <a:alphaModFix amt="70000"/>
          </a:blip>
          <a:srcRect/>
          <a:stretch/>
        </p:blipFill>
        <p:spPr>
          <a:xfrm>
            <a:off x="3122150" y="2346447"/>
            <a:ext cx="690674" cy="690674"/>
          </a:xfrm>
          <a:prstGeom prst="rect">
            <a:avLst/>
          </a:prstGeom>
          <a:noFill/>
          <a:ln>
            <a:noFill/>
          </a:ln>
        </p:spPr>
      </p:pic>
      <p:pic>
        <p:nvPicPr>
          <p:cNvPr id="215" name="Shape 215"/>
          <p:cNvPicPr preferRelativeResize="0"/>
          <p:nvPr/>
        </p:nvPicPr>
        <p:blipFill rotWithShape="1">
          <a:blip r:embed="rId3">
            <a:alphaModFix amt="70000"/>
          </a:blip>
          <a:srcRect/>
          <a:stretch/>
        </p:blipFill>
        <p:spPr>
          <a:xfrm>
            <a:off x="3751300" y="3639471"/>
            <a:ext cx="690674" cy="690674"/>
          </a:xfrm>
          <a:prstGeom prst="rect">
            <a:avLst/>
          </a:prstGeom>
          <a:noFill/>
          <a:ln>
            <a:noFill/>
          </a:ln>
        </p:spPr>
      </p:pic>
      <p:sp>
        <p:nvSpPr>
          <p:cNvPr id="216" name="Shape 216"/>
          <p:cNvSpPr/>
          <p:nvPr/>
        </p:nvSpPr>
        <p:spPr>
          <a:xfrm>
            <a:off x="6072700" y="1164100"/>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217" name="Shape 217"/>
          <p:cNvSpPr txBox="1"/>
          <p:nvPr/>
        </p:nvSpPr>
        <p:spPr>
          <a:xfrm>
            <a:off x="6248375" y="341025"/>
            <a:ext cx="1110000" cy="3000000"/>
          </a:xfrm>
          <a:prstGeom prst="rect">
            <a:avLst/>
          </a:prstGeom>
          <a:noFill/>
          <a:ln>
            <a:noFill/>
          </a:ln>
        </p:spPr>
        <p:txBody>
          <a:bodyPr lIns="91425" tIns="91425" rIns="91425" bIns="91425" anchor="ctr" anchorCtr="0">
            <a:noAutofit/>
          </a:bodyPr>
          <a:lstStyle/>
          <a:p>
            <a:pPr lvl="0" algn="ctr" rtl="0">
              <a:spcBef>
                <a:spcPts val="0"/>
              </a:spcBef>
              <a:buNone/>
            </a:pPr>
            <a:r>
              <a:rPr lang="en-US"/>
              <a:t>Advisory Board</a:t>
            </a:r>
          </a:p>
        </p:txBody>
      </p:sp>
      <p:pic>
        <p:nvPicPr>
          <p:cNvPr id="218" name="Shape 218"/>
          <p:cNvPicPr preferRelativeResize="0"/>
          <p:nvPr/>
        </p:nvPicPr>
        <p:blipFill rotWithShape="1">
          <a:blip r:embed="rId3">
            <a:alphaModFix amt="70000"/>
          </a:blip>
          <a:srcRect/>
          <a:stretch/>
        </p:blipFill>
        <p:spPr>
          <a:xfrm>
            <a:off x="5302975" y="1690046"/>
            <a:ext cx="690599" cy="690599"/>
          </a:xfrm>
          <a:prstGeom prst="rect">
            <a:avLst/>
          </a:prstGeom>
          <a:noFill/>
          <a:ln>
            <a:noFill/>
          </a:ln>
        </p:spPr>
      </p:pic>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236800" y="881708"/>
            <a:ext cx="8736599"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5A4830"/>
              </a:buClr>
              <a:buSzPct val="25000"/>
              <a:buFont typeface="Calibri"/>
              <a:buNone/>
            </a:pPr>
            <a:r>
              <a:rPr lang="en-US" sz="4400" b="1" i="1" u="none" strike="noStrike" cap="none" baseline="0">
                <a:solidFill>
                  <a:srgbClr val="5A4830"/>
                </a:solidFill>
                <a:latin typeface="Calibri"/>
                <a:ea typeface="Calibri"/>
                <a:cs typeface="Calibri"/>
                <a:sym typeface="Calibri"/>
                <a:rtl val="0"/>
              </a:rPr>
              <a:t>Collaboration</a:t>
            </a:r>
          </a:p>
        </p:txBody>
      </p:sp>
      <p:sp>
        <p:nvSpPr>
          <p:cNvPr id="225" name="Shape 225"/>
          <p:cNvSpPr txBox="1"/>
          <p:nvPr/>
        </p:nvSpPr>
        <p:spPr>
          <a:xfrm>
            <a:off x="236800" y="-10497"/>
            <a:ext cx="8736599" cy="89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3000" b="0" i="0" u="none" strike="noStrike" cap="none" baseline="0">
                <a:solidFill>
                  <a:schemeClr val="accent6"/>
                </a:solidFill>
                <a:latin typeface="Arial"/>
                <a:ea typeface="Arial"/>
                <a:cs typeface="Arial"/>
                <a:sym typeface="Arial"/>
                <a:rtl val="0"/>
              </a:rPr>
              <a:t>Context: Wittenberg Environmental Science</a:t>
            </a:r>
          </a:p>
        </p:txBody>
      </p:sp>
      <p:sp>
        <p:nvSpPr>
          <p:cNvPr id="226" name="Shape 226"/>
          <p:cNvSpPr/>
          <p:nvPr/>
        </p:nvSpPr>
        <p:spPr>
          <a:xfrm rot="-5400000">
            <a:off x="4419674" y="2480898"/>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27" name="Shape 227"/>
          <p:cNvSpPr txBox="1"/>
          <p:nvPr/>
        </p:nvSpPr>
        <p:spPr>
          <a:xfrm>
            <a:off x="4785162" y="2959836"/>
            <a:ext cx="800099" cy="43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Faculty </a:t>
            </a:r>
          </a:p>
        </p:txBody>
      </p:sp>
      <p:sp>
        <p:nvSpPr>
          <p:cNvPr id="228" name="Shape 228"/>
          <p:cNvSpPr/>
          <p:nvPr/>
        </p:nvSpPr>
        <p:spPr>
          <a:xfrm>
            <a:off x="6485275" y="1745825"/>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29" name="Shape 229"/>
          <p:cNvSpPr/>
          <p:nvPr/>
        </p:nvSpPr>
        <p:spPr>
          <a:xfrm>
            <a:off x="236800" y="1845650"/>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30" name="Shape 230"/>
          <p:cNvSpPr txBox="1"/>
          <p:nvPr/>
        </p:nvSpPr>
        <p:spPr>
          <a:xfrm>
            <a:off x="366700" y="2265875"/>
            <a:ext cx="1325100" cy="43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Stakeholder</a:t>
            </a:r>
          </a:p>
        </p:txBody>
      </p:sp>
      <p:sp>
        <p:nvSpPr>
          <p:cNvPr id="231" name="Shape 231"/>
          <p:cNvSpPr txBox="1"/>
          <p:nvPr/>
        </p:nvSpPr>
        <p:spPr>
          <a:xfrm>
            <a:off x="6672125" y="2224775"/>
            <a:ext cx="1325100" cy="43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Stakeholder</a:t>
            </a:r>
          </a:p>
        </p:txBody>
      </p:sp>
      <p:pic>
        <p:nvPicPr>
          <p:cNvPr id="232" name="Shape 232"/>
          <p:cNvPicPr preferRelativeResize="0"/>
          <p:nvPr/>
        </p:nvPicPr>
        <p:blipFill rotWithShape="1">
          <a:blip r:embed="rId3">
            <a:alphaModFix amt="70000"/>
          </a:blip>
          <a:srcRect/>
          <a:stretch/>
        </p:blipFill>
        <p:spPr>
          <a:xfrm>
            <a:off x="3715975" y="4228771"/>
            <a:ext cx="690674" cy="690674"/>
          </a:xfrm>
          <a:prstGeom prst="rect">
            <a:avLst/>
          </a:prstGeom>
          <a:noFill/>
          <a:ln>
            <a:noFill/>
          </a:ln>
        </p:spPr>
      </p:pic>
      <p:sp>
        <p:nvSpPr>
          <p:cNvPr id="233" name="Shape 233"/>
          <p:cNvSpPr/>
          <p:nvPr/>
        </p:nvSpPr>
        <p:spPr>
          <a:xfrm rot="-5400000">
            <a:off x="4481474" y="4010125"/>
            <a:ext cx="13314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34" name="Shape 234"/>
          <p:cNvSpPr txBox="1"/>
          <p:nvPr/>
        </p:nvSpPr>
        <p:spPr>
          <a:xfrm>
            <a:off x="4785162" y="4489075"/>
            <a:ext cx="800099" cy="43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Faculty </a:t>
            </a:r>
          </a:p>
        </p:txBody>
      </p:sp>
      <p:sp>
        <p:nvSpPr>
          <p:cNvPr id="235" name="Shape 235"/>
          <p:cNvSpPr/>
          <p:nvPr/>
        </p:nvSpPr>
        <p:spPr>
          <a:xfrm>
            <a:off x="2285800" y="4042675"/>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36" name="Shape 236"/>
          <p:cNvSpPr txBox="1"/>
          <p:nvPr/>
        </p:nvSpPr>
        <p:spPr>
          <a:xfrm>
            <a:off x="2647950" y="4521625"/>
            <a:ext cx="889200" cy="43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Faculty </a:t>
            </a:r>
          </a:p>
        </p:txBody>
      </p:sp>
      <p:pic>
        <p:nvPicPr>
          <p:cNvPr id="237" name="Shape 237"/>
          <p:cNvPicPr preferRelativeResize="0"/>
          <p:nvPr/>
        </p:nvPicPr>
        <p:blipFill rotWithShape="1">
          <a:blip r:embed="rId3">
            <a:alphaModFix amt="70000"/>
          </a:blip>
          <a:srcRect/>
          <a:stretch/>
        </p:blipFill>
        <p:spPr>
          <a:xfrm>
            <a:off x="3743187" y="2751108"/>
            <a:ext cx="690674" cy="690674"/>
          </a:xfrm>
          <a:prstGeom prst="rect">
            <a:avLst/>
          </a:prstGeom>
          <a:noFill/>
          <a:ln>
            <a:noFill/>
          </a:ln>
        </p:spPr>
      </p:pic>
      <p:pic>
        <p:nvPicPr>
          <p:cNvPr id="238" name="Shape 238"/>
          <p:cNvPicPr preferRelativeResize="0"/>
          <p:nvPr/>
        </p:nvPicPr>
        <p:blipFill rotWithShape="1">
          <a:blip r:embed="rId3">
            <a:alphaModFix amt="70000"/>
          </a:blip>
          <a:srcRect/>
          <a:stretch/>
        </p:blipFill>
        <p:spPr>
          <a:xfrm>
            <a:off x="5783350" y="2369647"/>
            <a:ext cx="690599" cy="690599"/>
          </a:xfrm>
          <a:prstGeom prst="rect">
            <a:avLst/>
          </a:prstGeom>
          <a:noFill/>
          <a:ln>
            <a:noFill/>
          </a:ln>
        </p:spPr>
      </p:pic>
      <p:pic>
        <p:nvPicPr>
          <p:cNvPr id="239" name="Shape 239"/>
          <p:cNvPicPr preferRelativeResize="0"/>
          <p:nvPr/>
        </p:nvPicPr>
        <p:blipFill rotWithShape="1">
          <a:blip r:embed="rId3">
            <a:alphaModFix amt="70000"/>
          </a:blip>
          <a:srcRect/>
          <a:stretch/>
        </p:blipFill>
        <p:spPr>
          <a:xfrm>
            <a:off x="1726386" y="2451647"/>
            <a:ext cx="690674" cy="690674"/>
          </a:xfrm>
          <a:prstGeom prst="rect">
            <a:avLst/>
          </a:prstGeom>
          <a:noFill/>
          <a:ln>
            <a:noFill/>
          </a:ln>
        </p:spPr>
      </p:pic>
      <p:pic>
        <p:nvPicPr>
          <p:cNvPr id="240" name="Shape 240"/>
          <p:cNvPicPr preferRelativeResize="0"/>
          <p:nvPr/>
        </p:nvPicPr>
        <p:blipFill rotWithShape="1">
          <a:blip r:embed="rId3">
            <a:alphaModFix amt="70000"/>
          </a:blip>
          <a:srcRect/>
          <a:stretch/>
        </p:blipFill>
        <p:spPr>
          <a:xfrm>
            <a:off x="1803436" y="5109671"/>
            <a:ext cx="690674" cy="690674"/>
          </a:xfrm>
          <a:prstGeom prst="rect">
            <a:avLst/>
          </a:prstGeom>
          <a:noFill/>
          <a:ln>
            <a:noFill/>
          </a:ln>
        </p:spPr>
      </p:pic>
      <p:pic>
        <p:nvPicPr>
          <p:cNvPr id="241" name="Shape 241"/>
          <p:cNvPicPr preferRelativeResize="0"/>
          <p:nvPr/>
        </p:nvPicPr>
        <p:blipFill rotWithShape="1">
          <a:blip r:embed="rId3">
            <a:alphaModFix amt="70000"/>
          </a:blip>
          <a:srcRect/>
          <a:stretch/>
        </p:blipFill>
        <p:spPr>
          <a:xfrm>
            <a:off x="5608312" y="5177433"/>
            <a:ext cx="690599" cy="690599"/>
          </a:xfrm>
          <a:prstGeom prst="rect">
            <a:avLst/>
          </a:prstGeom>
          <a:noFill/>
          <a:ln>
            <a:noFill/>
          </a:ln>
        </p:spPr>
      </p:pic>
      <p:sp>
        <p:nvSpPr>
          <p:cNvPr id="242" name="Shape 242"/>
          <p:cNvSpPr txBox="1"/>
          <p:nvPr/>
        </p:nvSpPr>
        <p:spPr>
          <a:xfrm>
            <a:off x="6199425" y="3256362"/>
            <a:ext cx="3079499" cy="438600"/>
          </a:xfrm>
          <a:prstGeom prst="rect">
            <a:avLst/>
          </a:prstGeom>
          <a:noFill/>
          <a:ln>
            <a:noFill/>
          </a:ln>
        </p:spPr>
        <p:txBody>
          <a:bodyPr lIns="91425" tIns="91425" rIns="91425" bIns="91425" anchor="t" anchorCtr="0">
            <a:noAutofit/>
          </a:bodyPr>
          <a:lstStyle/>
          <a:p>
            <a:pPr marL="457200" marR="0" lvl="0" indent="-355600" algn="l" rtl="0">
              <a:lnSpc>
                <a:spcPct val="100000"/>
              </a:lnSpc>
              <a:spcBef>
                <a:spcPts val="0"/>
              </a:spcBef>
              <a:spcAft>
                <a:spcPts val="0"/>
              </a:spcAft>
              <a:buClr>
                <a:srgbClr val="000000"/>
              </a:buClr>
              <a:buSzPct val="100000"/>
              <a:buFont typeface="Arial"/>
              <a:buChar char="●"/>
            </a:pPr>
            <a:r>
              <a:rPr lang="en-US" sz="2000" b="0" i="0" u="none" strike="noStrike" cap="none" baseline="0">
                <a:solidFill>
                  <a:srgbClr val="000000"/>
                </a:solidFill>
                <a:latin typeface="Arial"/>
                <a:ea typeface="Arial"/>
                <a:cs typeface="Arial"/>
                <a:sym typeface="Arial"/>
                <a:rtl val="0"/>
              </a:rPr>
              <a:t>Collaborative development</a:t>
            </a:r>
          </a:p>
          <a:p>
            <a:pPr marL="457200" marR="0" lvl="0" indent="-355600" algn="l" rtl="0">
              <a:lnSpc>
                <a:spcPct val="100000"/>
              </a:lnSpc>
              <a:spcBef>
                <a:spcPts val="0"/>
              </a:spcBef>
              <a:spcAft>
                <a:spcPts val="0"/>
              </a:spcAft>
              <a:buClr>
                <a:srgbClr val="000000"/>
              </a:buClr>
              <a:buSzPct val="100000"/>
              <a:buFont typeface="Arial"/>
              <a:buChar char="●"/>
            </a:pPr>
            <a:r>
              <a:rPr lang="en-US" sz="2000" b="0" i="0" u="none" strike="noStrike" cap="none" baseline="0">
                <a:solidFill>
                  <a:srgbClr val="000000"/>
                </a:solidFill>
                <a:latin typeface="Arial"/>
                <a:ea typeface="Arial"/>
                <a:cs typeface="Arial"/>
                <a:sym typeface="Arial"/>
                <a:rtl val="0"/>
              </a:rPr>
              <a:t>Guidance from experts</a:t>
            </a:r>
          </a:p>
          <a:p>
            <a:pPr marL="457200" marR="0" lvl="0" indent="-355600" algn="l" rtl="0">
              <a:lnSpc>
                <a:spcPct val="100000"/>
              </a:lnSpc>
              <a:spcBef>
                <a:spcPts val="0"/>
              </a:spcBef>
              <a:spcAft>
                <a:spcPts val="0"/>
              </a:spcAft>
              <a:buClr>
                <a:srgbClr val="000000"/>
              </a:buClr>
              <a:buSzPct val="100000"/>
              <a:buFont typeface="Arial"/>
              <a:buChar char="●"/>
            </a:pPr>
            <a:r>
              <a:rPr lang="en-US" sz="2000" b="0" i="0" u="none" strike="noStrike" cap="none" baseline="0">
                <a:solidFill>
                  <a:srgbClr val="000000"/>
                </a:solidFill>
                <a:latin typeface="Arial"/>
                <a:ea typeface="Arial"/>
                <a:cs typeface="Arial"/>
                <a:sym typeface="Arial"/>
                <a:rtl val="0"/>
              </a:rPr>
              <a:t>Materials alignment with rubric </a:t>
            </a:r>
          </a:p>
          <a:p>
            <a:pPr marL="0" marR="0" lvl="0" indent="0" algn="l" rtl="0">
              <a:lnSpc>
                <a:spcPct val="100000"/>
              </a:lnSpc>
              <a:spcBef>
                <a:spcPts val="0"/>
              </a:spcBef>
              <a:spcAft>
                <a:spcPts val="0"/>
              </a:spcAft>
              <a:buClr>
                <a:srgbClr val="000000"/>
              </a:buClr>
              <a:buFont typeface="Arial"/>
              <a:buNone/>
            </a:pPr>
            <a:endParaRPr sz="2000" b="0" i="0" u="none" strike="noStrike" cap="none" baseline="0">
              <a:solidFill>
                <a:srgbClr val="000000"/>
              </a:solidFill>
              <a:latin typeface="Arial"/>
              <a:ea typeface="Arial"/>
              <a:cs typeface="Arial"/>
              <a:sym typeface="Arial"/>
              <a:rtl val="0"/>
            </a:endParaRPr>
          </a:p>
        </p:txBody>
      </p:sp>
      <p:sp>
        <p:nvSpPr>
          <p:cNvPr id="243" name="Shape 243"/>
          <p:cNvSpPr/>
          <p:nvPr/>
        </p:nvSpPr>
        <p:spPr>
          <a:xfrm>
            <a:off x="2288200" y="2524236"/>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44" name="Shape 244"/>
          <p:cNvSpPr txBox="1"/>
          <p:nvPr/>
        </p:nvSpPr>
        <p:spPr>
          <a:xfrm>
            <a:off x="2635525" y="3003200"/>
            <a:ext cx="889200" cy="43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Faculty </a:t>
            </a:r>
          </a:p>
        </p:txBody>
      </p:sp>
      <p:sp>
        <p:nvSpPr>
          <p:cNvPr id="245" name="Shape 245"/>
          <p:cNvSpPr/>
          <p:nvPr/>
        </p:nvSpPr>
        <p:spPr>
          <a:xfrm>
            <a:off x="301750" y="5009287"/>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46" name="Shape 246"/>
          <p:cNvSpPr txBox="1"/>
          <p:nvPr/>
        </p:nvSpPr>
        <p:spPr>
          <a:xfrm>
            <a:off x="431650" y="5429512"/>
            <a:ext cx="1325100" cy="43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Stakeholder</a:t>
            </a:r>
          </a:p>
        </p:txBody>
      </p:sp>
      <p:sp>
        <p:nvSpPr>
          <p:cNvPr id="247" name="Shape 247"/>
          <p:cNvSpPr/>
          <p:nvPr/>
        </p:nvSpPr>
        <p:spPr>
          <a:xfrm>
            <a:off x="6298900" y="5362200"/>
            <a:ext cx="1455000" cy="13964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248" name="Shape 248"/>
          <p:cNvSpPr txBox="1"/>
          <p:nvPr/>
        </p:nvSpPr>
        <p:spPr>
          <a:xfrm>
            <a:off x="6510900" y="5841150"/>
            <a:ext cx="1325100" cy="438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Pr>
              <a:t>Stakeholder</a:t>
            </a:r>
          </a:p>
        </p:txBody>
      </p:sp>
    </p:spTree>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236800" y="-10497"/>
            <a:ext cx="8736599" cy="892199"/>
          </a:xfrm>
          <a:prstGeom prst="rect">
            <a:avLst/>
          </a:prstGeom>
        </p:spPr>
        <p:txBody>
          <a:bodyPr lIns="91425" tIns="91425" rIns="91425" bIns="91425" anchor="ctr" anchorCtr="0">
            <a:noAutofit/>
          </a:bodyPr>
          <a:lstStyle/>
          <a:p>
            <a:pPr>
              <a:spcBef>
                <a:spcPts val="0"/>
              </a:spcBef>
              <a:buNone/>
            </a:pPr>
            <a:r>
              <a:rPr lang="en-US"/>
              <a:t>Rubrics</a:t>
            </a:r>
          </a:p>
        </p:txBody>
      </p:sp>
      <p:sp>
        <p:nvSpPr>
          <p:cNvPr id="255" name="Shape 255"/>
          <p:cNvSpPr txBox="1">
            <a:spLocks noGrp="1"/>
          </p:cNvSpPr>
          <p:nvPr>
            <p:ph type="body" idx="1"/>
          </p:nvPr>
        </p:nvSpPr>
        <p:spPr>
          <a:xfrm>
            <a:off x="193775" y="1225525"/>
            <a:ext cx="4038599" cy="4718400"/>
          </a:xfrm>
          <a:prstGeom prst="rect">
            <a:avLst/>
          </a:prstGeom>
        </p:spPr>
        <p:txBody>
          <a:bodyPr lIns="91425" tIns="91425" rIns="91425" bIns="91425" anchor="t" anchorCtr="0">
            <a:noAutofit/>
          </a:bodyPr>
          <a:lstStyle/>
          <a:p>
            <a:pPr rtl="0">
              <a:spcBef>
                <a:spcPts val="0"/>
              </a:spcBef>
              <a:buNone/>
            </a:pPr>
            <a:r>
              <a:rPr lang="en-US"/>
              <a:t>InTeGrate Rubric</a:t>
            </a:r>
          </a:p>
          <a:p>
            <a:pPr rtl="0">
              <a:spcBef>
                <a:spcPts val="0"/>
              </a:spcBef>
              <a:buNone/>
            </a:pPr>
            <a:r>
              <a:rPr lang="en-US" sz="2400" i="1"/>
              <a:t>(select elements)</a:t>
            </a:r>
          </a:p>
          <a:p>
            <a:pPr marL="457200" lvl="0" indent="-228600" rtl="0">
              <a:spcBef>
                <a:spcPts val="0"/>
              </a:spcBef>
              <a:buSzPct val="100000"/>
            </a:pPr>
            <a:r>
              <a:rPr lang="en-US" sz="2400"/>
              <a:t>Grand challenges</a:t>
            </a:r>
          </a:p>
          <a:p>
            <a:pPr marL="457200" lvl="0" indent="-228600" rtl="0">
              <a:spcBef>
                <a:spcPts val="0"/>
              </a:spcBef>
              <a:buSzPct val="100000"/>
            </a:pPr>
            <a:r>
              <a:rPr lang="en-US" sz="2400"/>
              <a:t>Interdisciplinary</a:t>
            </a:r>
          </a:p>
          <a:p>
            <a:pPr marL="457200" lvl="0" indent="-228600" rtl="0">
              <a:spcBef>
                <a:spcPts val="0"/>
              </a:spcBef>
              <a:buSzPct val="100000"/>
            </a:pPr>
            <a:r>
              <a:rPr lang="en-US" sz="2400"/>
              <a:t>Habits of Mind/ Process of Science</a:t>
            </a:r>
          </a:p>
          <a:p>
            <a:pPr marL="457200" lvl="0" indent="-228600" rtl="0">
              <a:spcBef>
                <a:spcPts val="0"/>
              </a:spcBef>
              <a:buSzPct val="100000"/>
            </a:pPr>
            <a:r>
              <a:rPr lang="en-US" sz="2400"/>
              <a:t>Authentic Data Inquiry</a:t>
            </a:r>
          </a:p>
          <a:p>
            <a:pPr marL="457200" lvl="0" indent="-228600" rtl="0">
              <a:spcBef>
                <a:spcPts val="0"/>
              </a:spcBef>
              <a:buSzPct val="100000"/>
            </a:pPr>
            <a:r>
              <a:rPr lang="en-US" sz="2400"/>
              <a:t>Systems thinking</a:t>
            </a:r>
          </a:p>
          <a:p>
            <a:pPr marL="457200" lvl="0" indent="-228600" rtl="0">
              <a:spcBef>
                <a:spcPts val="0"/>
              </a:spcBef>
              <a:buSzPct val="100000"/>
            </a:pPr>
            <a:r>
              <a:rPr lang="en-US" sz="2400"/>
              <a:t>Clear, measureable learning goals</a:t>
            </a:r>
          </a:p>
          <a:p>
            <a:pPr marL="457200" lvl="0" indent="-228600" rtl="0">
              <a:spcBef>
                <a:spcPts val="0"/>
              </a:spcBef>
              <a:buSzPct val="100000"/>
            </a:pPr>
            <a:r>
              <a:rPr lang="en-US" sz="2400"/>
              <a:t>Student engagement &amp; metacognition</a:t>
            </a:r>
          </a:p>
          <a:p>
            <a:pPr rtl="0">
              <a:spcBef>
                <a:spcPts val="0"/>
              </a:spcBef>
              <a:buNone/>
            </a:pPr>
            <a:endParaRPr/>
          </a:p>
          <a:p>
            <a:pPr>
              <a:spcBef>
                <a:spcPts val="0"/>
              </a:spcBef>
              <a:buNone/>
            </a:pPr>
            <a:endParaRPr/>
          </a:p>
        </p:txBody>
      </p:sp>
      <p:sp>
        <p:nvSpPr>
          <p:cNvPr id="256" name="Shape 256"/>
          <p:cNvSpPr txBox="1">
            <a:spLocks noGrp="1"/>
          </p:cNvSpPr>
          <p:nvPr>
            <p:ph type="body" idx="2"/>
          </p:nvPr>
        </p:nvSpPr>
        <p:spPr>
          <a:xfrm>
            <a:off x="4759250" y="1225525"/>
            <a:ext cx="3907800" cy="4718400"/>
          </a:xfrm>
          <a:prstGeom prst="rect">
            <a:avLst/>
          </a:prstGeom>
        </p:spPr>
        <p:txBody>
          <a:bodyPr lIns="91425" tIns="91425" rIns="91425" bIns="91425" anchor="t" anchorCtr="0">
            <a:noAutofit/>
          </a:bodyPr>
          <a:lstStyle/>
          <a:p>
            <a:pPr marL="182880" indent="0" rtl="0">
              <a:spcBef>
                <a:spcPts val="0"/>
              </a:spcBef>
              <a:buNone/>
            </a:pPr>
            <a:r>
              <a:rPr lang="en-US" sz="2400"/>
              <a:t>Inquiry &amp; Analysis </a:t>
            </a:r>
          </a:p>
          <a:p>
            <a:pPr marL="182880" indent="0" rtl="0">
              <a:spcBef>
                <a:spcPts val="0"/>
              </a:spcBef>
              <a:buNone/>
            </a:pPr>
            <a:r>
              <a:rPr lang="en-US" sz="2400"/>
              <a:t>VALUE Rubric</a:t>
            </a:r>
          </a:p>
          <a:p>
            <a:pPr marL="182880" indent="0" rtl="0">
              <a:spcBef>
                <a:spcPts val="0"/>
              </a:spcBef>
              <a:buNone/>
            </a:pPr>
            <a:endParaRPr sz="2400"/>
          </a:p>
          <a:p>
            <a:pPr marL="457200" lvl="0" indent="-228600" rtl="0">
              <a:spcBef>
                <a:spcPts val="0"/>
              </a:spcBef>
              <a:buSzPct val="100000"/>
            </a:pPr>
            <a:r>
              <a:rPr lang="en-US" sz="2400"/>
              <a:t>Topic Selection</a:t>
            </a:r>
          </a:p>
          <a:p>
            <a:pPr marL="457200" lvl="0" indent="-228600" rtl="0">
              <a:spcBef>
                <a:spcPts val="0"/>
              </a:spcBef>
              <a:buSzPct val="100000"/>
            </a:pPr>
            <a:r>
              <a:rPr lang="en-US" sz="2400"/>
              <a:t>Existing knowledge</a:t>
            </a:r>
          </a:p>
          <a:p>
            <a:pPr marL="457200" lvl="0" indent="-228600" rtl="0">
              <a:spcBef>
                <a:spcPts val="0"/>
              </a:spcBef>
              <a:buSzPct val="100000"/>
            </a:pPr>
            <a:r>
              <a:rPr lang="en-US" sz="2400"/>
              <a:t>Design/Methods</a:t>
            </a:r>
          </a:p>
          <a:p>
            <a:pPr marL="457200" lvl="0" indent="-228600" rtl="0">
              <a:spcBef>
                <a:spcPts val="0"/>
              </a:spcBef>
              <a:buSzPct val="100000"/>
            </a:pPr>
            <a:r>
              <a:rPr lang="en-US" sz="2400"/>
              <a:t>Analysis</a:t>
            </a:r>
          </a:p>
          <a:p>
            <a:pPr marL="457200" lvl="0" indent="-228600" rtl="0">
              <a:spcBef>
                <a:spcPts val="0"/>
              </a:spcBef>
              <a:buSzPct val="100000"/>
            </a:pPr>
            <a:r>
              <a:rPr lang="en-US" sz="2400"/>
              <a:t>Conclusions</a:t>
            </a:r>
          </a:p>
          <a:p>
            <a:pPr marL="457200" lvl="0" indent="-228600" rtl="0">
              <a:spcBef>
                <a:spcPts val="0"/>
              </a:spcBef>
              <a:buSzPct val="100000"/>
            </a:pPr>
            <a:r>
              <a:rPr lang="en-US" sz="2400"/>
              <a:t>Limitations/Implications</a:t>
            </a:r>
          </a:p>
          <a:p>
            <a:pPr marL="0" indent="0" rtl="0">
              <a:spcBef>
                <a:spcPts val="0"/>
              </a:spcBef>
              <a:buNone/>
            </a:pPr>
            <a:endParaRPr sz="2400"/>
          </a:p>
          <a:p>
            <a:pPr marL="0" lvl="0" indent="0" rtl="0">
              <a:spcBef>
                <a:spcPts val="0"/>
              </a:spcBef>
              <a:buNone/>
            </a:pPr>
            <a:endParaRPr sz="2400"/>
          </a:p>
          <a:p>
            <a:pPr marL="0" lvl="0" indent="0" rtl="0">
              <a:spcBef>
                <a:spcPts val="0"/>
              </a:spcBef>
              <a:buNone/>
            </a:pPr>
            <a:endParaRPr sz="2400"/>
          </a:p>
          <a:p>
            <a:pPr>
              <a:spcBef>
                <a:spcPts val="0"/>
              </a:spcBef>
              <a:buNone/>
            </a:pPr>
            <a:endParaRPr/>
          </a:p>
        </p:txBody>
      </p:sp>
      <p:sp>
        <p:nvSpPr>
          <p:cNvPr id="257" name="Shape 257"/>
          <p:cNvSpPr/>
          <p:nvPr/>
        </p:nvSpPr>
        <p:spPr>
          <a:xfrm>
            <a:off x="4847150" y="2414800"/>
            <a:ext cx="3758399" cy="693599"/>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8" name="Shape 258"/>
          <p:cNvSpPr txBox="1"/>
          <p:nvPr/>
        </p:nvSpPr>
        <p:spPr>
          <a:xfrm>
            <a:off x="4355400" y="4996425"/>
            <a:ext cx="4724400" cy="590100"/>
          </a:xfrm>
          <a:prstGeom prst="rect">
            <a:avLst/>
          </a:prstGeom>
          <a:noFill/>
          <a:ln>
            <a:noFill/>
          </a:ln>
        </p:spPr>
        <p:txBody>
          <a:bodyPr lIns="91425" tIns="91425" rIns="91425" bIns="91425" anchor="t" anchorCtr="0">
            <a:noAutofit/>
          </a:bodyPr>
          <a:lstStyle/>
          <a:p>
            <a:pPr rtl="0">
              <a:spcBef>
                <a:spcPts val="0"/>
              </a:spcBef>
              <a:buNone/>
            </a:pPr>
            <a:r>
              <a:rPr lang="en-US" b="1"/>
              <a:t>Alignment with InTeGrate Rubric</a:t>
            </a:r>
          </a:p>
          <a:p>
            <a:pPr marL="457200" lvl="0" indent="-228600" rtl="0">
              <a:spcBef>
                <a:spcPts val="0"/>
              </a:spcBef>
              <a:buClr>
                <a:srgbClr val="FF0000"/>
              </a:buClr>
              <a:buChar char="●"/>
            </a:pPr>
            <a:r>
              <a:rPr lang="en-US">
                <a:solidFill>
                  <a:srgbClr val="FF0000"/>
                </a:solidFill>
              </a:rPr>
              <a:t>Address Grand Challenges &amp; Stakeholder interest</a:t>
            </a:r>
          </a:p>
          <a:p>
            <a:pPr marL="457200" lvl="0" indent="-228600" rtl="0">
              <a:spcBef>
                <a:spcPts val="0"/>
              </a:spcBef>
              <a:buClr>
                <a:srgbClr val="0000FF"/>
              </a:buClr>
              <a:buChar char="●"/>
            </a:pPr>
            <a:r>
              <a:rPr lang="en-US">
                <a:solidFill>
                  <a:srgbClr val="0000FF"/>
                </a:solidFill>
              </a:rPr>
              <a:t>Address Habits of Mind, Process of Science, &amp; Authentic Data</a:t>
            </a:r>
          </a:p>
          <a:p>
            <a:pPr marL="457200" lvl="0" indent="-228600" rtl="0">
              <a:spcBef>
                <a:spcPts val="0"/>
              </a:spcBef>
              <a:buClr>
                <a:srgbClr val="FF9900"/>
              </a:buClr>
              <a:buChar char="●"/>
            </a:pPr>
            <a:r>
              <a:rPr lang="en-US">
                <a:solidFill>
                  <a:srgbClr val="FF9900"/>
                </a:solidFill>
              </a:rPr>
              <a:t>Recommends solutions or provides summary of implications for the stakeholder, integrated systems assessment </a:t>
            </a:r>
          </a:p>
          <a:p>
            <a:pPr>
              <a:spcBef>
                <a:spcPts val="0"/>
              </a:spcBef>
              <a:buNone/>
            </a:pPr>
            <a:endParaRPr>
              <a:solidFill>
                <a:srgbClr val="0000FF"/>
              </a:solidFill>
            </a:endParaRPr>
          </a:p>
        </p:txBody>
      </p:sp>
      <p:sp>
        <p:nvSpPr>
          <p:cNvPr id="259" name="Shape 259"/>
          <p:cNvSpPr/>
          <p:nvPr/>
        </p:nvSpPr>
        <p:spPr>
          <a:xfrm>
            <a:off x="4847150" y="3161425"/>
            <a:ext cx="3758399" cy="693599"/>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60" name="Shape 260"/>
          <p:cNvSpPr/>
          <p:nvPr/>
        </p:nvSpPr>
        <p:spPr>
          <a:xfrm>
            <a:off x="4833950" y="3908050"/>
            <a:ext cx="3758399" cy="693599"/>
          </a:xfrm>
          <a:prstGeom prst="rect">
            <a:avLst/>
          </a:prstGeom>
          <a:noFill/>
          <a:ln w="38100" cap="flat" cmpd="sng">
            <a:solidFill>
              <a:srgbClr val="FF99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236800" y="-10497"/>
            <a:ext cx="8736652" cy="89218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6"/>
              </a:buClr>
              <a:buSzPct val="25000"/>
              <a:buFont typeface="Arial"/>
              <a:buNone/>
            </a:pPr>
            <a:r>
              <a:rPr lang="en-US" sz="3000" b="0" i="0" u="none" strike="noStrike" cap="none" baseline="0">
                <a:solidFill>
                  <a:schemeClr val="accent6"/>
                </a:solidFill>
                <a:latin typeface="Arial"/>
                <a:ea typeface="Arial"/>
                <a:cs typeface="Arial"/>
                <a:sym typeface="Arial"/>
                <a:rtl val="0"/>
              </a:rPr>
              <a:t>Wittenberg faculty on three module teams:</a:t>
            </a:r>
          </a:p>
        </p:txBody>
      </p:sp>
      <p:pic>
        <p:nvPicPr>
          <p:cNvPr id="267" name="Shape 267"/>
          <p:cNvPicPr preferRelativeResize="0"/>
          <p:nvPr/>
        </p:nvPicPr>
        <p:blipFill>
          <a:blip r:embed="rId3">
            <a:alphaModFix/>
          </a:blip>
          <a:stretch>
            <a:fillRect/>
          </a:stretch>
        </p:blipFill>
        <p:spPr>
          <a:xfrm>
            <a:off x="69275" y="991675"/>
            <a:ext cx="6858000" cy="2476500"/>
          </a:xfrm>
          <a:prstGeom prst="rect">
            <a:avLst/>
          </a:prstGeom>
          <a:noFill/>
          <a:ln>
            <a:noFill/>
          </a:ln>
        </p:spPr>
      </p:pic>
      <p:pic>
        <p:nvPicPr>
          <p:cNvPr id="268" name="Shape 268"/>
          <p:cNvPicPr preferRelativeResize="0"/>
          <p:nvPr/>
        </p:nvPicPr>
        <p:blipFill>
          <a:blip r:embed="rId4">
            <a:alphaModFix/>
          </a:blip>
          <a:stretch>
            <a:fillRect/>
          </a:stretch>
        </p:blipFill>
        <p:spPr>
          <a:xfrm>
            <a:off x="401475" y="3468175"/>
            <a:ext cx="3501199" cy="3254750"/>
          </a:xfrm>
          <a:prstGeom prst="rect">
            <a:avLst/>
          </a:prstGeom>
          <a:noFill/>
          <a:ln>
            <a:noFill/>
          </a:ln>
        </p:spPr>
      </p:pic>
      <p:pic>
        <p:nvPicPr>
          <p:cNvPr id="269" name="Shape 269"/>
          <p:cNvPicPr preferRelativeResize="0"/>
          <p:nvPr/>
        </p:nvPicPr>
        <p:blipFill>
          <a:blip r:embed="rId5">
            <a:alphaModFix/>
          </a:blip>
          <a:stretch>
            <a:fillRect/>
          </a:stretch>
        </p:blipFill>
        <p:spPr>
          <a:xfrm>
            <a:off x="6573975" y="3468175"/>
            <a:ext cx="2279075" cy="2899195"/>
          </a:xfrm>
          <a:prstGeom prst="rect">
            <a:avLst/>
          </a:prstGeom>
          <a:noFill/>
          <a:ln>
            <a:noFill/>
          </a:ln>
        </p:spPr>
      </p:pic>
      <p:pic>
        <p:nvPicPr>
          <p:cNvPr id="270" name="Shape 270"/>
          <p:cNvPicPr preferRelativeResize="0"/>
          <p:nvPr/>
        </p:nvPicPr>
        <p:blipFill>
          <a:blip r:embed="rId6">
            <a:alphaModFix/>
          </a:blip>
          <a:stretch>
            <a:fillRect/>
          </a:stretch>
        </p:blipFill>
        <p:spPr>
          <a:xfrm>
            <a:off x="4797125" y="3783375"/>
            <a:ext cx="2279074" cy="2939550"/>
          </a:xfrm>
          <a:prstGeom prst="rect">
            <a:avLst/>
          </a:prstGeom>
          <a:noFill/>
          <a:ln>
            <a:noFill/>
          </a:ln>
        </p:spPr>
      </p:pic>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56775" y="-74850"/>
            <a:ext cx="8649599" cy="621000"/>
          </a:xfrm>
          <a:prstGeom prst="rect">
            <a:avLst/>
          </a:prstGeom>
          <a:noFill/>
          <a:ln>
            <a:noFill/>
          </a:ln>
        </p:spPr>
        <p:txBody>
          <a:bodyPr lIns="91425" tIns="45700" rIns="91425" bIns="45700" anchor="ctr" anchorCtr="0">
            <a:noAutofit/>
          </a:bodyPr>
          <a:lstStyle/>
          <a:p>
            <a:pPr lvl="0" rtl="0">
              <a:spcBef>
                <a:spcPts val="0"/>
              </a:spcBef>
              <a:buClr>
                <a:schemeClr val="accent6"/>
              </a:buClr>
              <a:buSzPct val="25000"/>
              <a:buFont typeface="Arial"/>
              <a:buNone/>
            </a:pPr>
            <a:r>
              <a:rPr lang="en-US" sz="3000"/>
              <a:t>Wittenberg faculty on three module teams:</a:t>
            </a:r>
          </a:p>
        </p:txBody>
      </p:sp>
      <p:sp>
        <p:nvSpPr>
          <p:cNvPr id="276" name="Shape 276"/>
          <p:cNvSpPr txBox="1"/>
          <p:nvPr/>
        </p:nvSpPr>
        <p:spPr>
          <a:xfrm>
            <a:off x="1647371" y="2373084"/>
            <a:ext cx="1421957"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Slide from Ruth</a:t>
            </a:r>
          </a:p>
        </p:txBody>
      </p:sp>
      <p:sp>
        <p:nvSpPr>
          <p:cNvPr id="277" name="Shape 277"/>
          <p:cNvSpPr>
            <a:spLocks noGrp="1"/>
          </p:cNvSpPr>
          <p:nvPr>
            <p:ph type="pic" idx="4294967295"/>
          </p:nvPr>
        </p:nvSpPr>
        <p:spPr>
          <a:xfrm>
            <a:off x="2858608" y="838200"/>
            <a:ext cx="5904299" cy="55005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a:spcBef>
                <a:spcPts val="0"/>
              </a:spcBef>
              <a:buNone/>
            </a:pPr>
            <a:endParaRPr/>
          </a:p>
        </p:txBody>
      </p:sp>
      <p:sp>
        <p:nvSpPr>
          <p:cNvPr id="278" name="Shape 278"/>
          <p:cNvSpPr txBox="1">
            <a:spLocks noGrp="1"/>
          </p:cNvSpPr>
          <p:nvPr>
            <p:ph type="body" idx="1"/>
          </p:nvPr>
        </p:nvSpPr>
        <p:spPr>
          <a:xfrm>
            <a:off x="182425" y="2680850"/>
            <a:ext cx="8767800" cy="3903300"/>
          </a:xfrm>
          <a:prstGeom prst="rect">
            <a:avLst/>
          </a:prstGeom>
          <a:solidFill>
            <a:srgbClr val="C9DAF8"/>
          </a:solidFill>
        </p:spPr>
        <p:txBody>
          <a:bodyPr lIns="91425" tIns="91425" rIns="91425" bIns="91425" anchor="t" anchorCtr="0">
            <a:noAutofit/>
          </a:bodyPr>
          <a:lstStyle/>
          <a:p>
            <a:pPr marL="457200" lvl="0" indent="-342900" rtl="0">
              <a:spcBef>
                <a:spcPts val="0"/>
              </a:spcBef>
              <a:buSzPct val="100000"/>
              <a:buChar char="●"/>
            </a:pPr>
            <a:r>
              <a:rPr lang="en-US" sz="1800"/>
              <a:t>Identification of interdisciplinary learning goals for intermediate Spanish course </a:t>
            </a:r>
          </a:p>
          <a:p>
            <a:pPr lvl="0" rtl="0">
              <a:spcBef>
                <a:spcPts val="0"/>
              </a:spcBef>
              <a:buNone/>
            </a:pPr>
            <a:endParaRPr sz="1800"/>
          </a:p>
          <a:p>
            <a:pPr marL="457200" lvl="0" indent="-342900" rtl="0">
              <a:spcBef>
                <a:spcPts val="0"/>
              </a:spcBef>
              <a:buSzPct val="100000"/>
              <a:buChar char="●"/>
            </a:pPr>
            <a:r>
              <a:rPr lang="en-US" sz="1800"/>
              <a:t>Translation of materials into Spanish and minor alteration of 3 units from the original English-language module</a:t>
            </a:r>
          </a:p>
          <a:p>
            <a:pPr marL="914400" lvl="1" indent="-342900" rtl="0">
              <a:spcBef>
                <a:spcPts val="0"/>
              </a:spcBef>
              <a:buSzPct val="100000"/>
              <a:buChar char="○"/>
            </a:pPr>
            <a:r>
              <a:rPr lang="en-US" sz="1800"/>
              <a:t>Introduction to Environmental Justice </a:t>
            </a:r>
          </a:p>
          <a:p>
            <a:pPr marL="914400" lvl="1" indent="-342900" rtl="0">
              <a:spcBef>
                <a:spcPts val="0"/>
              </a:spcBef>
              <a:buSzPct val="100000"/>
              <a:buChar char="○"/>
            </a:pPr>
            <a:r>
              <a:rPr lang="en-US" sz="1800"/>
              <a:t>The Water Cycle and Freshwater Resources</a:t>
            </a:r>
          </a:p>
          <a:p>
            <a:pPr marL="914400" lvl="1" indent="-342900" rtl="0">
              <a:spcBef>
                <a:spcPts val="0"/>
              </a:spcBef>
              <a:buSzPct val="100000"/>
              <a:buChar char="○"/>
            </a:pPr>
            <a:r>
              <a:rPr lang="en-US" sz="1800"/>
              <a:t>Groundwater Availability and Resources (Southwest U.S.)</a:t>
            </a:r>
          </a:p>
          <a:p>
            <a:pPr lvl="0" rtl="0">
              <a:spcBef>
                <a:spcPts val="0"/>
              </a:spcBef>
              <a:buNone/>
            </a:pPr>
            <a:endParaRPr sz="1800"/>
          </a:p>
          <a:p>
            <a:pPr marL="457200" lvl="0" indent="-342900" rtl="0">
              <a:spcBef>
                <a:spcPts val="0"/>
              </a:spcBef>
              <a:buSzPct val="100000"/>
              <a:buChar char="●"/>
            </a:pPr>
            <a:r>
              <a:rPr lang="en-US" sz="1800"/>
              <a:t>Creation of 3 new units that introduce scientific and Env. Justice principles in a Latin American context with Spanish-language materials from authentic sources</a:t>
            </a:r>
          </a:p>
          <a:p>
            <a:pPr marL="914400" lvl="1" indent="-342900" rtl="0">
              <a:spcBef>
                <a:spcPts val="0"/>
              </a:spcBef>
              <a:buSzPct val="100000"/>
              <a:buChar char="○"/>
            </a:pPr>
            <a:r>
              <a:rPr lang="en-US" sz="1800"/>
              <a:t>Streams and Water Diversion (the Marañón River in Perú)</a:t>
            </a:r>
          </a:p>
          <a:p>
            <a:pPr marL="914400" lvl="1" indent="-342900" rtl="0">
              <a:spcBef>
                <a:spcPts val="0"/>
              </a:spcBef>
              <a:buSzPct val="100000"/>
              <a:buChar char="○"/>
            </a:pPr>
            <a:r>
              <a:rPr lang="en-US" sz="1800"/>
              <a:t>The Water Wars of Cochabamba, Bolivia</a:t>
            </a:r>
          </a:p>
          <a:p>
            <a:pPr marL="914400" lvl="1" indent="-342900" rtl="0">
              <a:spcBef>
                <a:spcPts val="0"/>
              </a:spcBef>
              <a:buSzPct val="100000"/>
              <a:buChar char="○"/>
            </a:pPr>
            <a:r>
              <a:rPr lang="en-US" sz="1800"/>
              <a:t>Hazardous Waste, Petroleum, and the Amazon</a:t>
            </a:r>
          </a:p>
          <a:p>
            <a:pPr lvl="0" rtl="0">
              <a:spcBef>
                <a:spcPts val="0"/>
              </a:spcBef>
              <a:buNone/>
            </a:pPr>
            <a:endParaRPr sz="1800"/>
          </a:p>
          <a:p>
            <a:pPr lvl="0" rtl="0">
              <a:spcBef>
                <a:spcPts val="0"/>
              </a:spcBef>
              <a:buNone/>
            </a:pPr>
            <a:endParaRPr sz="1800"/>
          </a:p>
        </p:txBody>
      </p:sp>
      <p:pic>
        <p:nvPicPr>
          <p:cNvPr id="279" name="Shape 279"/>
          <p:cNvPicPr preferRelativeResize="0"/>
          <p:nvPr/>
        </p:nvPicPr>
        <p:blipFill>
          <a:blip r:embed="rId3">
            <a:alphaModFix/>
          </a:blip>
          <a:stretch>
            <a:fillRect/>
          </a:stretch>
        </p:blipFill>
        <p:spPr>
          <a:xfrm>
            <a:off x="0" y="621056"/>
            <a:ext cx="9144002" cy="2071688"/>
          </a:xfrm>
          <a:prstGeom prst="rect">
            <a:avLst/>
          </a:prstGeom>
          <a:noFill/>
          <a:ln>
            <a:noFill/>
          </a:ln>
        </p:spPr>
      </p:pic>
      <p:sp>
        <p:nvSpPr>
          <p:cNvPr id="280" name="Shape 280"/>
          <p:cNvSpPr txBox="1"/>
          <p:nvPr/>
        </p:nvSpPr>
        <p:spPr>
          <a:xfrm>
            <a:off x="0" y="92125"/>
            <a:ext cx="3448500" cy="30000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FFFFF"/>
                </a:solidFill>
              </a:rPr>
              <a:t>Environmental Justice &amp; Freshwater Resources: Adaptation for Spanish course</a:t>
            </a:r>
          </a:p>
        </p:txBody>
      </p:sp>
    </p:spTree>
  </p:cSld>
  <p:clrMapOvr>
    <a:masterClrMapping/>
  </p:clrMapOvr>
  <p:transition xmlns:p14="http://schemas.microsoft.com/office/powerpoint/2010/main" spd="slow">
    <p:cut/>
  </p:transition>
</p:sld>
</file>

<file path=ppt/theme/theme1.xml><?xml version="1.0" encoding="utf-8"?>
<a:theme xmlns:a="http://schemas.openxmlformats.org/drawingml/2006/main" name="InTeGr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2951</Words>
  <Application>Microsoft Macintosh PowerPoint</Application>
  <PresentationFormat>On-screen Show (4:3)</PresentationFormat>
  <Paragraphs>354</Paragraphs>
  <Slides>28</Slides>
  <Notes>28</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InTeGrate</vt:lpstr>
      <vt:lpstr>Clarity</vt:lpstr>
      <vt:lpstr>InTeGrate Modules &amp; Authentic Community-based Research as Program Opportunities </vt:lpstr>
      <vt:lpstr>Abstract</vt:lpstr>
      <vt:lpstr>InTeGrate</vt:lpstr>
      <vt:lpstr>Context: Common Curricular Threads</vt:lpstr>
      <vt:lpstr>Collaboration </vt:lpstr>
      <vt:lpstr>Collaboration</vt:lpstr>
      <vt:lpstr>Rubrics</vt:lpstr>
      <vt:lpstr>Wittenberg faculty on three module teams:</vt:lpstr>
      <vt:lpstr>Wittenberg faculty on three module teams:</vt:lpstr>
      <vt:lpstr>Wittenberg faculty on three module teams:</vt:lpstr>
      <vt:lpstr>Dynamic Learning for Faculty, Partners, &amp; Students</vt:lpstr>
      <vt:lpstr>Biodiversity in urban environments</vt:lpstr>
      <vt:lpstr>Biodiversity of wetlands</vt:lpstr>
      <vt:lpstr>Environmental Pollution </vt:lpstr>
      <vt:lpstr>InTeGrate Implementation Programs:</vt:lpstr>
      <vt:lpstr>Wittenberg’s Implementation Program:</vt:lpstr>
      <vt:lpstr>Wittenberg’s Implementation Program:</vt:lpstr>
      <vt:lpstr>PowerPoint Presentation</vt:lpstr>
      <vt:lpstr>InTeGrate Feedback (Kastens et al., 2014)</vt:lpstr>
      <vt:lpstr>Implementation Program</vt:lpstr>
      <vt:lpstr>PowerPoint Presentation</vt:lpstr>
      <vt:lpstr>PowerPoint Presentation</vt:lpstr>
      <vt:lpstr>PowerPoint Presentation</vt:lpstr>
      <vt:lpstr>Collaborative Products</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 Modules &amp; Authentic Community-based Research as Program Opportunities </dc:title>
  <dc:creator>Sarah K. Fortner</dc:creator>
  <cp:lastModifiedBy>Sarah</cp:lastModifiedBy>
  <cp:revision>2</cp:revision>
  <dcterms:modified xsi:type="dcterms:W3CDTF">2015-11-29T15:46:36Z</dcterms:modified>
</cp:coreProperties>
</file>