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82" r:id="rId16"/>
    <p:sldId id="281" r:id="rId17"/>
    <p:sldId id="272" r:id="rId18"/>
    <p:sldId id="273" r:id="rId19"/>
    <p:sldId id="274" r:id="rId20"/>
    <p:sldId id="275" r:id="rId21"/>
    <p:sldId id="276" r:id="rId22"/>
    <p:sldId id="283" r:id="rId23"/>
    <p:sldId id="277" r:id="rId24"/>
    <p:sldId id="278" r:id="rId25"/>
    <p:sldId id="279"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Ioan%20Paltineanu\Documents\Paltin%20Intl.%20Inc\PaltinIntl.Inc.-Symp2014,%20Paper%20%23%2001,%20Fig.%205,%20May%2031,%202014.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Ioan%20Paltineanu\Documents\Paltin%20Intl.%20Inc\PaltinIntl.Inc.-Sentek,%20EnviroSCAN,%20Calibration%20in%20AIR,%20WATER,%20SOIL,%20Murcia,%20Spain,%20Cprobe%20Versus%20Enviroscan-Mounzer%202004.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Ioan%20Paltineanu\Documents\Paltin%20Intl.%20Inc\PaltinIntl.Inc.-Symp2014,%20Paper%20%23%2001,%20FIGURE%20%23%2001,%20March%2004,%202014.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Ioan%20Paltineanu\Documents\Paltin%20Intl.%20Inc\PaltinIntl.Inc.-Symp2014,%20Paper%20%23%2001,%20FIGURE%20%23%2001,%20March%2004,%202014.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775995946051305"/>
          <c:y val="5.1400554097404488E-2"/>
          <c:w val="0.58455003768093361"/>
          <c:h val="0.70791920794073404"/>
        </c:manualLayout>
      </c:layout>
      <c:lineChart>
        <c:grouping val="standard"/>
        <c:ser>
          <c:idx val="1"/>
          <c:order val="0"/>
          <c:tx>
            <c:strRef>
              <c:f>Sheet3!$B$2</c:f>
              <c:strCache>
                <c:ptCount val="1"/>
                <c:pt idx="0">
                  <c:v>ML2x - Impedance </c:v>
                </c:pt>
              </c:strCache>
            </c:strRef>
          </c:tx>
          <c:spPr>
            <a:ln w="50800"/>
          </c:spPr>
          <c:marker>
            <c:spPr>
              <a:ln w="25400"/>
            </c:spPr>
          </c:marker>
          <c:cat>
            <c:strRef>
              <c:f>Sheet3!$A$3:$A$6</c:f>
              <c:strCache>
                <c:ptCount val="4"/>
                <c:pt idx="0">
                  <c:v>25% Water</c:v>
                </c:pt>
                <c:pt idx="1">
                  <c:v>50% Water</c:v>
                </c:pt>
                <c:pt idx="2">
                  <c:v>75% Water</c:v>
                </c:pt>
                <c:pt idx="3">
                  <c:v>100% Water</c:v>
                </c:pt>
              </c:strCache>
            </c:strRef>
          </c:cat>
          <c:val>
            <c:numRef>
              <c:f>Sheet3!$B$3:$B$6</c:f>
              <c:numCache>
                <c:formatCode>General</c:formatCode>
                <c:ptCount val="4"/>
                <c:pt idx="0">
                  <c:v>0.74880700000000411</c:v>
                </c:pt>
                <c:pt idx="1">
                  <c:v>0.95832399999999951</c:v>
                </c:pt>
                <c:pt idx="2">
                  <c:v>0.99619100000000005</c:v>
                </c:pt>
                <c:pt idx="3">
                  <c:v>1</c:v>
                </c:pt>
              </c:numCache>
            </c:numRef>
          </c:val>
        </c:ser>
        <c:ser>
          <c:idx val="2"/>
          <c:order val="1"/>
          <c:tx>
            <c:strRef>
              <c:f>Sheet3!$C$2</c:f>
              <c:strCache>
                <c:ptCount val="1"/>
                <c:pt idx="0">
                  <c:v>Hydra - Impedance</c:v>
                </c:pt>
              </c:strCache>
            </c:strRef>
          </c:tx>
          <c:spPr>
            <a:ln w="50800"/>
          </c:spPr>
          <c:marker>
            <c:spPr>
              <a:ln w="25400"/>
            </c:spPr>
          </c:marker>
          <c:cat>
            <c:strRef>
              <c:f>Sheet3!$A$3:$A$6</c:f>
              <c:strCache>
                <c:ptCount val="4"/>
                <c:pt idx="0">
                  <c:v>25% Water</c:v>
                </c:pt>
                <c:pt idx="1">
                  <c:v>50% Water</c:v>
                </c:pt>
                <c:pt idx="2">
                  <c:v>75% Water</c:v>
                </c:pt>
                <c:pt idx="3">
                  <c:v>100% Water</c:v>
                </c:pt>
              </c:strCache>
            </c:strRef>
          </c:cat>
          <c:val>
            <c:numRef>
              <c:f>Sheet3!$C$3:$C$6</c:f>
              <c:numCache>
                <c:formatCode>General</c:formatCode>
                <c:ptCount val="4"/>
                <c:pt idx="0">
                  <c:v>0.39669500000000002</c:v>
                </c:pt>
                <c:pt idx="1">
                  <c:v>0.45236800000000038</c:v>
                </c:pt>
                <c:pt idx="2">
                  <c:v>0.53161800000000003</c:v>
                </c:pt>
                <c:pt idx="3">
                  <c:v>1</c:v>
                </c:pt>
              </c:numCache>
            </c:numRef>
          </c:val>
        </c:ser>
        <c:ser>
          <c:idx val="3"/>
          <c:order val="2"/>
          <c:tx>
            <c:strRef>
              <c:f>Sheet3!$D$2</c:f>
              <c:strCache>
                <c:ptCount val="1"/>
                <c:pt idx="0">
                  <c:v>ACC SEN - TDT</c:v>
                </c:pt>
              </c:strCache>
            </c:strRef>
          </c:tx>
          <c:spPr>
            <a:ln w="50800"/>
          </c:spPr>
          <c:marker>
            <c:spPr>
              <a:ln w="25400"/>
            </c:spPr>
          </c:marker>
          <c:cat>
            <c:strRef>
              <c:f>Sheet3!$A$3:$A$6</c:f>
              <c:strCache>
                <c:ptCount val="4"/>
                <c:pt idx="0">
                  <c:v>25% Water</c:v>
                </c:pt>
                <c:pt idx="1">
                  <c:v>50% Water</c:v>
                </c:pt>
                <c:pt idx="2">
                  <c:v>75% Water</c:v>
                </c:pt>
                <c:pt idx="3">
                  <c:v>100% Water</c:v>
                </c:pt>
              </c:strCache>
            </c:strRef>
          </c:cat>
          <c:val>
            <c:numRef>
              <c:f>Sheet3!$D$3:$D$6</c:f>
              <c:numCache>
                <c:formatCode>General</c:formatCode>
                <c:ptCount val="4"/>
                <c:pt idx="0">
                  <c:v>0.12998499999999999</c:v>
                </c:pt>
                <c:pt idx="1">
                  <c:v>0.34010500000000032</c:v>
                </c:pt>
                <c:pt idx="2">
                  <c:v>0.64942699999999998</c:v>
                </c:pt>
                <c:pt idx="3">
                  <c:v>1</c:v>
                </c:pt>
              </c:numCache>
            </c:numRef>
          </c:val>
        </c:ser>
        <c:ser>
          <c:idx val="4"/>
          <c:order val="3"/>
          <c:tx>
            <c:strRef>
              <c:f>Sheet3!$E$2</c:f>
              <c:strCache>
                <c:ptCount val="1"/>
                <c:pt idx="0">
                  <c:v>Aqua Tel - TDR</c:v>
                </c:pt>
              </c:strCache>
            </c:strRef>
          </c:tx>
          <c:spPr>
            <a:ln w="50800"/>
          </c:spPr>
          <c:marker>
            <c:spPr>
              <a:ln w="25400"/>
            </c:spPr>
          </c:marker>
          <c:cat>
            <c:strRef>
              <c:f>Sheet3!$A$3:$A$6</c:f>
              <c:strCache>
                <c:ptCount val="4"/>
                <c:pt idx="0">
                  <c:v>25% Water</c:v>
                </c:pt>
                <c:pt idx="1">
                  <c:v>50% Water</c:v>
                </c:pt>
                <c:pt idx="2">
                  <c:v>75% Water</c:v>
                </c:pt>
                <c:pt idx="3">
                  <c:v>100% Water</c:v>
                </c:pt>
              </c:strCache>
            </c:strRef>
          </c:cat>
          <c:val>
            <c:numRef>
              <c:f>Sheet3!$E$3:$E$6</c:f>
              <c:numCache>
                <c:formatCode>General</c:formatCode>
                <c:ptCount val="4"/>
                <c:pt idx="0">
                  <c:v>0.30470000000000008</c:v>
                </c:pt>
                <c:pt idx="1">
                  <c:v>0.55120000000000002</c:v>
                </c:pt>
                <c:pt idx="2">
                  <c:v>0.79190000000000005</c:v>
                </c:pt>
                <c:pt idx="3">
                  <c:v>1</c:v>
                </c:pt>
              </c:numCache>
            </c:numRef>
          </c:val>
        </c:ser>
        <c:marker val="1"/>
        <c:axId val="80658432"/>
        <c:axId val="80660352"/>
      </c:lineChart>
      <c:catAx>
        <c:axId val="80658432"/>
        <c:scaling>
          <c:orientation val="minMax"/>
        </c:scaling>
        <c:axPos val="b"/>
        <c:numFmt formatCode="General" sourceLinked="1"/>
        <c:tickLblPos val="nextTo"/>
        <c:txPr>
          <a:bodyPr/>
          <a:lstStyle/>
          <a:p>
            <a:pPr>
              <a:defRPr sz="1400"/>
            </a:pPr>
            <a:endParaRPr lang="en-US"/>
          </a:p>
        </c:txPr>
        <c:crossAx val="80660352"/>
        <c:crosses val="autoZero"/>
        <c:auto val="1"/>
        <c:lblAlgn val="ctr"/>
        <c:lblOffset val="100"/>
      </c:catAx>
      <c:valAx>
        <c:axId val="80660352"/>
        <c:scaling>
          <c:orientation val="minMax"/>
        </c:scaling>
        <c:axPos val="l"/>
        <c:majorGridlines/>
        <c:numFmt formatCode="General" sourceLinked="1"/>
        <c:tickLblPos val="nextTo"/>
        <c:txPr>
          <a:bodyPr/>
          <a:lstStyle/>
          <a:p>
            <a:pPr>
              <a:defRPr sz="1400"/>
            </a:pPr>
            <a:endParaRPr lang="en-US"/>
          </a:p>
        </c:txPr>
        <c:crossAx val="80658432"/>
        <c:crosses val="autoZero"/>
        <c:crossBetween val="between"/>
      </c:valAx>
    </c:plotArea>
    <c:legend>
      <c:legendPos val="r"/>
      <c:layout>
        <c:manualLayout>
          <c:xMode val="edge"/>
          <c:yMode val="edge"/>
          <c:x val="0.81313531353135315"/>
          <c:y val="0.16880557238037588"/>
          <c:w val="0.17696369636963696"/>
          <c:h val="0.53931193216232587"/>
        </c:manualLayout>
      </c:layout>
      <c:txPr>
        <a:bodyPr/>
        <a:lstStyle/>
        <a:p>
          <a:pPr>
            <a:defRPr sz="1200"/>
          </a:pPr>
          <a:endParaRPr lang="en-US"/>
        </a:p>
      </c:txPr>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1386006455794482E-2"/>
          <c:y val="0.15966811840827591"/>
          <c:w val="0.56135173812320005"/>
          <c:h val="0.66143885860421603"/>
        </c:manualLayout>
      </c:layout>
      <c:scatterChart>
        <c:scatterStyle val="lineMarker"/>
        <c:ser>
          <c:idx val="0"/>
          <c:order val="0"/>
          <c:tx>
            <c:strRef>
              <c:f>Sheet2!$B$1</c:f>
              <c:strCache>
                <c:ptCount val="1"/>
                <c:pt idx="0">
                  <c:v>SF/SF max. (fringe capacitance, 100-150 MHz, EnviroSCAN, tap water, Mounzer et al, 2010) O.D. 50.4 mm</c:v>
                </c:pt>
              </c:strCache>
            </c:strRef>
          </c:tx>
          <c:spPr>
            <a:ln w="19050">
              <a:noFill/>
            </a:ln>
          </c:spPr>
          <c:xVal>
            <c:numRef>
              <c:f>Sheet2!$A$2:$A$29</c:f>
              <c:numCache>
                <c:formatCode>General</c:formatCode>
                <c:ptCount val="28"/>
                <c:pt idx="0">
                  <c:v>0.8</c:v>
                </c:pt>
                <c:pt idx="1">
                  <c:v>1.35</c:v>
                </c:pt>
                <c:pt idx="2">
                  <c:v>1.45</c:v>
                </c:pt>
                <c:pt idx="3">
                  <c:v>2.5749999999999997</c:v>
                </c:pt>
                <c:pt idx="4">
                  <c:v>2.8</c:v>
                </c:pt>
                <c:pt idx="6" formatCode="0.00">
                  <c:v>2.8647889756541161</c:v>
                </c:pt>
                <c:pt idx="7" formatCode="0.00">
                  <c:v>2.9499999999999997</c:v>
                </c:pt>
                <c:pt idx="8" formatCode="0.00">
                  <c:v>3.0239439187460202</c:v>
                </c:pt>
                <c:pt idx="9" formatCode="0.00">
                  <c:v>3.4218312764757499</c:v>
                </c:pt>
                <c:pt idx="10" formatCode="0.00">
                  <c:v>3.6605636911135941</c:v>
                </c:pt>
                <c:pt idx="11" formatCode="0.00">
                  <c:v>4.0999999999999996</c:v>
                </c:pt>
                <c:pt idx="12" formatCode="0.00">
                  <c:v>4.1380285203892786</c:v>
                </c:pt>
                <c:pt idx="13" formatCode="0.00">
                  <c:v>4.3926764293363085</c:v>
                </c:pt>
                <c:pt idx="14" formatCode="0.00">
                  <c:v>4.6473243382833385</c:v>
                </c:pt>
                <c:pt idx="15" formatCode="0.00">
                  <c:v>4.9019722472303764</c:v>
                </c:pt>
                <c:pt idx="16">
                  <c:v>5.2249999999999845</c:v>
                </c:pt>
                <c:pt idx="17" formatCode="0.00">
                  <c:v>5.3953525708152279</c:v>
                </c:pt>
                <c:pt idx="18" formatCode="0.00">
                  <c:v>5.6500004797622845</c:v>
                </c:pt>
                <c:pt idx="19" formatCode="0.00">
                  <c:v>5.8887328944001434</c:v>
                </c:pt>
                <c:pt idx="20" formatCode="0.00">
                  <c:v>6.1433808033471609</c:v>
                </c:pt>
                <c:pt idx="21" formatCode="0.00">
                  <c:v>6.3980287122942014</c:v>
                </c:pt>
                <c:pt idx="22" formatCode="0.00">
                  <c:v>6.8754935415698792</c:v>
                </c:pt>
                <c:pt idx="23" formatCode="0.00">
                  <c:v>7.5</c:v>
                </c:pt>
                <c:pt idx="24">
                  <c:v>9.5250000000000004</c:v>
                </c:pt>
                <c:pt idx="25" formatCode="0.00">
                  <c:v>9.3050000000000068</c:v>
                </c:pt>
                <c:pt idx="26" formatCode="0.00">
                  <c:v>11.1</c:v>
                </c:pt>
                <c:pt idx="27" formatCode="0.00">
                  <c:v>12.5</c:v>
                </c:pt>
              </c:numCache>
            </c:numRef>
          </c:xVal>
          <c:yVal>
            <c:numRef>
              <c:f>Sheet2!$B$2:$B$29</c:f>
              <c:numCache>
                <c:formatCode>General</c:formatCode>
                <c:ptCount val="28"/>
                <c:pt idx="4" formatCode="0.00">
                  <c:v>0</c:v>
                </c:pt>
                <c:pt idx="6" formatCode="0.00">
                  <c:v>0.11764767489894508</c:v>
                </c:pt>
                <c:pt idx="8" formatCode="0.00">
                  <c:v>0.51041494019092448</c:v>
                </c:pt>
                <c:pt idx="9" formatCode="0.00">
                  <c:v>0.77519728225178386</c:v>
                </c:pt>
                <c:pt idx="10" formatCode="0.00">
                  <c:v>0.82917907560780069</c:v>
                </c:pt>
                <c:pt idx="12" formatCode="0.00">
                  <c:v>0.86316035647217748</c:v>
                </c:pt>
                <c:pt idx="13" formatCode="0.00">
                  <c:v>0.89553139004095117</c:v>
                </c:pt>
                <c:pt idx="14" formatCode="0.00">
                  <c:v>0.92324953290099065</c:v>
                </c:pt>
                <c:pt idx="15" formatCode="0.00">
                  <c:v>0.92594221876588934</c:v>
                </c:pt>
                <c:pt idx="17" formatCode="0.00">
                  <c:v>0.93903141386352951</c:v>
                </c:pt>
                <c:pt idx="18" formatCode="0.00">
                  <c:v>0.939303939042471</c:v>
                </c:pt>
                <c:pt idx="19" formatCode="0.00">
                  <c:v>0.93773223674057915</c:v>
                </c:pt>
                <c:pt idx="20" formatCode="0.00">
                  <c:v>0.94451088295101759</c:v>
                </c:pt>
                <c:pt idx="21" formatCode="0.00">
                  <c:v>0.94786216021930259</c:v>
                </c:pt>
                <c:pt idx="22" formatCode="0.00">
                  <c:v>0.94766875048699362</c:v>
                </c:pt>
                <c:pt idx="23" formatCode="0.00">
                  <c:v>0.95440067057837741</c:v>
                </c:pt>
                <c:pt idx="25" formatCode="0.00">
                  <c:v>0.95859178541492041</c:v>
                </c:pt>
                <c:pt idx="27" formatCode="0.00">
                  <c:v>1</c:v>
                </c:pt>
              </c:numCache>
            </c:numRef>
          </c:yVal>
        </c:ser>
        <c:ser>
          <c:idx val="1"/>
          <c:order val="1"/>
          <c:tx>
            <c:strRef>
              <c:f>Sheet2!$C$1</c:f>
              <c:strCache>
                <c:ptCount val="1"/>
                <c:pt idx="0">
                  <c:v>So/So max. (plate capacitance, 110 MHz, encapsulated, EnviroPro, distilled water, Paltineanu, I.C., 2014) O.D. 32 mm</c:v>
                </c:pt>
              </c:strCache>
            </c:strRef>
          </c:tx>
          <c:spPr>
            <a:ln w="19050">
              <a:noFill/>
            </a:ln>
          </c:spPr>
          <c:xVal>
            <c:numRef>
              <c:f>Sheet2!$A$2:$A$29</c:f>
              <c:numCache>
                <c:formatCode>General</c:formatCode>
                <c:ptCount val="28"/>
                <c:pt idx="0">
                  <c:v>0.8</c:v>
                </c:pt>
                <c:pt idx="1">
                  <c:v>1.35</c:v>
                </c:pt>
                <c:pt idx="2">
                  <c:v>1.45</c:v>
                </c:pt>
                <c:pt idx="3">
                  <c:v>2.5749999999999997</c:v>
                </c:pt>
                <c:pt idx="4">
                  <c:v>2.8</c:v>
                </c:pt>
                <c:pt idx="6" formatCode="0.00">
                  <c:v>2.8647889756541161</c:v>
                </c:pt>
                <c:pt idx="7" formatCode="0.00">
                  <c:v>2.9499999999999997</c:v>
                </c:pt>
                <c:pt idx="8" formatCode="0.00">
                  <c:v>3.0239439187460202</c:v>
                </c:pt>
                <c:pt idx="9" formatCode="0.00">
                  <c:v>3.4218312764757499</c:v>
                </c:pt>
                <c:pt idx="10" formatCode="0.00">
                  <c:v>3.6605636911135941</c:v>
                </c:pt>
                <c:pt idx="11" formatCode="0.00">
                  <c:v>4.0999999999999996</c:v>
                </c:pt>
                <c:pt idx="12" formatCode="0.00">
                  <c:v>4.1380285203892786</c:v>
                </c:pt>
                <c:pt idx="13" formatCode="0.00">
                  <c:v>4.3926764293363085</c:v>
                </c:pt>
                <c:pt idx="14" formatCode="0.00">
                  <c:v>4.6473243382833385</c:v>
                </c:pt>
                <c:pt idx="15" formatCode="0.00">
                  <c:v>4.9019722472303764</c:v>
                </c:pt>
                <c:pt idx="16">
                  <c:v>5.2249999999999845</c:v>
                </c:pt>
                <c:pt idx="17" formatCode="0.00">
                  <c:v>5.3953525708152279</c:v>
                </c:pt>
                <c:pt idx="18" formatCode="0.00">
                  <c:v>5.6500004797622845</c:v>
                </c:pt>
                <c:pt idx="19" formatCode="0.00">
                  <c:v>5.8887328944001434</c:v>
                </c:pt>
                <c:pt idx="20" formatCode="0.00">
                  <c:v>6.1433808033471609</c:v>
                </c:pt>
                <c:pt idx="21" formatCode="0.00">
                  <c:v>6.3980287122942014</c:v>
                </c:pt>
                <c:pt idx="22" formatCode="0.00">
                  <c:v>6.8754935415698792</c:v>
                </c:pt>
                <c:pt idx="23" formatCode="0.00">
                  <c:v>7.5</c:v>
                </c:pt>
                <c:pt idx="24">
                  <c:v>9.5250000000000004</c:v>
                </c:pt>
                <c:pt idx="25" formatCode="0.00">
                  <c:v>9.3050000000000068</c:v>
                </c:pt>
                <c:pt idx="26" formatCode="0.00">
                  <c:v>11.1</c:v>
                </c:pt>
                <c:pt idx="27" formatCode="0.00">
                  <c:v>12.5</c:v>
                </c:pt>
              </c:numCache>
            </c:numRef>
          </c:xVal>
          <c:yVal>
            <c:numRef>
              <c:f>Sheet2!$C$2:$C$29</c:f>
              <c:numCache>
                <c:formatCode>General</c:formatCode>
                <c:ptCount val="28"/>
                <c:pt idx="0">
                  <c:v>0.39795923397547373</c:v>
                </c:pt>
                <c:pt idx="2">
                  <c:v>0.66986585842306046</c:v>
                </c:pt>
                <c:pt idx="7">
                  <c:v>0.86035809204860636</c:v>
                </c:pt>
                <c:pt idx="11">
                  <c:v>0.92481752617596358</c:v>
                </c:pt>
                <c:pt idx="26">
                  <c:v>1</c:v>
                </c:pt>
              </c:numCache>
            </c:numRef>
          </c:yVal>
        </c:ser>
        <c:ser>
          <c:idx val="2"/>
          <c:order val="2"/>
          <c:tx>
            <c:strRef>
              <c:f>Sheet2!$D$1</c:f>
              <c:strCache>
                <c:ptCount val="1"/>
                <c:pt idx="0">
                  <c:v>Ka/Ka max. (reflectometer SOILPROF3, 100 MHz, encapsulated, distilled water, Paltineanu, I.C., 2015) O.D. 63.5 mm</c:v>
                </c:pt>
              </c:strCache>
            </c:strRef>
          </c:tx>
          <c:spPr>
            <a:ln w="19050">
              <a:noFill/>
            </a:ln>
          </c:spPr>
          <c:marker>
            <c:symbol val="triangle"/>
            <c:size val="7"/>
          </c:marker>
          <c:xVal>
            <c:numRef>
              <c:f>Sheet2!$A$2:$A$29</c:f>
              <c:numCache>
                <c:formatCode>General</c:formatCode>
                <c:ptCount val="28"/>
                <c:pt idx="0">
                  <c:v>0.8</c:v>
                </c:pt>
                <c:pt idx="1">
                  <c:v>1.35</c:v>
                </c:pt>
                <c:pt idx="2">
                  <c:v>1.45</c:v>
                </c:pt>
                <c:pt idx="3">
                  <c:v>2.5749999999999997</c:v>
                </c:pt>
                <c:pt idx="4">
                  <c:v>2.8</c:v>
                </c:pt>
                <c:pt idx="6" formatCode="0.00">
                  <c:v>2.8647889756541161</c:v>
                </c:pt>
                <c:pt idx="7" formatCode="0.00">
                  <c:v>2.9499999999999997</c:v>
                </c:pt>
                <c:pt idx="8" formatCode="0.00">
                  <c:v>3.0239439187460202</c:v>
                </c:pt>
                <c:pt idx="9" formatCode="0.00">
                  <c:v>3.4218312764757499</c:v>
                </c:pt>
                <c:pt idx="10" formatCode="0.00">
                  <c:v>3.6605636911135941</c:v>
                </c:pt>
                <c:pt idx="11" formatCode="0.00">
                  <c:v>4.0999999999999996</c:v>
                </c:pt>
                <c:pt idx="12" formatCode="0.00">
                  <c:v>4.1380285203892786</c:v>
                </c:pt>
                <c:pt idx="13" formatCode="0.00">
                  <c:v>4.3926764293363085</c:v>
                </c:pt>
                <c:pt idx="14" formatCode="0.00">
                  <c:v>4.6473243382833385</c:v>
                </c:pt>
                <c:pt idx="15" formatCode="0.00">
                  <c:v>4.9019722472303764</c:v>
                </c:pt>
                <c:pt idx="16">
                  <c:v>5.2249999999999845</c:v>
                </c:pt>
                <c:pt idx="17" formatCode="0.00">
                  <c:v>5.3953525708152279</c:v>
                </c:pt>
                <c:pt idx="18" formatCode="0.00">
                  <c:v>5.6500004797622845</c:v>
                </c:pt>
                <c:pt idx="19" formatCode="0.00">
                  <c:v>5.8887328944001434</c:v>
                </c:pt>
                <c:pt idx="20" formatCode="0.00">
                  <c:v>6.1433808033471609</c:v>
                </c:pt>
                <c:pt idx="21" formatCode="0.00">
                  <c:v>6.3980287122942014</c:v>
                </c:pt>
                <c:pt idx="22" formatCode="0.00">
                  <c:v>6.8754935415698792</c:v>
                </c:pt>
                <c:pt idx="23" formatCode="0.00">
                  <c:v>7.5</c:v>
                </c:pt>
                <c:pt idx="24">
                  <c:v>9.5250000000000004</c:v>
                </c:pt>
                <c:pt idx="25" formatCode="0.00">
                  <c:v>9.3050000000000068</c:v>
                </c:pt>
                <c:pt idx="26" formatCode="0.00">
                  <c:v>11.1</c:v>
                </c:pt>
                <c:pt idx="27" formatCode="0.00">
                  <c:v>12.5</c:v>
                </c:pt>
              </c:numCache>
            </c:numRef>
          </c:xVal>
          <c:yVal>
            <c:numRef>
              <c:f>Sheet2!$D$2:$D$29</c:f>
              <c:numCache>
                <c:formatCode>General</c:formatCode>
                <c:ptCount val="28"/>
                <c:pt idx="1">
                  <c:v>0.61302287975599812</c:v>
                </c:pt>
                <c:pt idx="3">
                  <c:v>0.93119221431912558</c:v>
                </c:pt>
                <c:pt idx="16">
                  <c:v>1</c:v>
                </c:pt>
                <c:pt idx="24">
                  <c:v>0.9950103043078945</c:v>
                </c:pt>
              </c:numCache>
            </c:numRef>
          </c:yVal>
        </c:ser>
        <c:axId val="81312768"/>
        <c:axId val="81318656"/>
      </c:scatterChart>
      <c:valAx>
        <c:axId val="81312768"/>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1318656"/>
        <c:crosses val="autoZero"/>
        <c:crossBetween val="midCat"/>
      </c:valAx>
      <c:valAx>
        <c:axId val="81318656"/>
        <c:scaling>
          <c:orientation val="minMax"/>
        </c:scaling>
        <c:axPos val="l"/>
        <c:majorGridlines/>
        <c:numFmt formatCode="General" sourceLinked="1"/>
        <c:tickLblPos val="nextTo"/>
        <c:txPr>
          <a:bodyPr/>
          <a:lstStyle/>
          <a:p>
            <a:pPr>
              <a:defRPr baseline="0"/>
            </a:pPr>
            <a:endParaRPr lang="en-US"/>
          </a:p>
        </c:txPr>
        <c:crossAx val="81312768"/>
        <c:crosses val="autoZero"/>
        <c:crossBetween val="midCat"/>
      </c:valAx>
    </c:plotArea>
    <c:legend>
      <c:legendPos val="r"/>
      <c:layout>
        <c:manualLayout>
          <c:xMode val="edge"/>
          <c:yMode val="edge"/>
          <c:x val="0.65199674001629992"/>
          <c:y val="0.34280061146203022"/>
          <c:w val="0.33822330888345742"/>
          <c:h val="0.31195658235028589"/>
        </c:manualLayout>
      </c:layout>
      <c:txPr>
        <a:bodyPr/>
        <a:lstStyle/>
        <a:p>
          <a:pPr>
            <a:defRPr sz="1000" baseline="0"/>
          </a:pPr>
          <a:endParaRPr lang="en-US"/>
        </a:p>
      </c:txPr>
    </c:legend>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988244820461273"/>
          <c:y val="2.0943530955689391E-2"/>
          <c:w val="0.58334593695590031"/>
          <c:h val="0.81763181256755257"/>
        </c:manualLayout>
      </c:layout>
      <c:scatterChart>
        <c:scatterStyle val="smoothMarker"/>
        <c:ser>
          <c:idx val="0"/>
          <c:order val="0"/>
          <c:tx>
            <c:strRef>
              <c:f>Sheet1!$B$3</c:f>
              <c:strCache>
                <c:ptCount val="1"/>
                <c:pt idx="0">
                  <c:v>Mattapex, Silt Loam, Beltsville, MD, USA</c:v>
                </c:pt>
              </c:strCache>
            </c:strRef>
          </c:tx>
          <c:marker>
            <c:symbol val="none"/>
          </c:marker>
          <c:xVal>
            <c:numRef>
              <c:f>Sheet1!$A$4:$A$12</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Sheet1!$B$4:$B$12</c:f>
              <c:numCache>
                <c:formatCode>General</c:formatCode>
                <c:ptCount val="9"/>
                <c:pt idx="0">
                  <c:v>2.429584894772881E-2</c:v>
                </c:pt>
                <c:pt idx="1">
                  <c:v>3.6067649366379496E-2</c:v>
                </c:pt>
                <c:pt idx="2">
                  <c:v>6.727598750470809E-2</c:v>
                </c:pt>
                <c:pt idx="3">
                  <c:v>0.10910988032431843</c:v>
                </c:pt>
                <c:pt idx="4">
                  <c:v>0.16197569034989492</c:v>
                </c:pt>
                <c:pt idx="5">
                  <c:v>0.22621611142161074</c:v>
                </c:pt>
                <c:pt idx="6">
                  <c:v>0.30212876945077244</c:v>
                </c:pt>
                <c:pt idx="7">
                  <c:v>0.38997754232130782</c:v>
                </c:pt>
                <c:pt idx="8">
                  <c:v>0.43845308755011558</c:v>
                </c:pt>
              </c:numCache>
            </c:numRef>
          </c:yVal>
          <c:smooth val="1"/>
        </c:ser>
        <c:ser>
          <c:idx val="1"/>
          <c:order val="1"/>
          <c:tx>
            <c:strRef>
              <c:f>Sheet1!$C$3</c:f>
              <c:strCache>
                <c:ptCount val="1"/>
                <c:pt idx="0">
                  <c:v>Sand, Sandy Loam and Clay, Fresno, CA, USA</c:v>
                </c:pt>
              </c:strCache>
            </c:strRef>
          </c:tx>
          <c:spPr>
            <a:ln w="25400"/>
          </c:spPr>
          <c:marker>
            <c:symbol val="none"/>
          </c:marker>
          <c:xVal>
            <c:numRef>
              <c:f>Sheet1!$A$4:$A$12</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Sheet1!$C$4:$C$12</c:f>
              <c:numCache>
                <c:formatCode>General</c:formatCode>
                <c:ptCount val="9"/>
                <c:pt idx="0">
                  <c:v>3.0609466535834406E-2</c:v>
                </c:pt>
                <c:pt idx="1">
                  <c:v>4.4448856239399696E-2</c:v>
                </c:pt>
                <c:pt idx="2">
                  <c:v>8.0072842406023068E-2</c:v>
                </c:pt>
                <c:pt idx="3">
                  <c:v>0.12640467369407488</c:v>
                </c:pt>
                <c:pt idx="4">
                  <c:v>0.18355573634184574</c:v>
                </c:pt>
                <c:pt idx="5">
                  <c:v>0.25161764476252563</c:v>
                </c:pt>
                <c:pt idx="6">
                  <c:v>0.33066834092783748</c:v>
                </c:pt>
                <c:pt idx="7">
                  <c:v>0.42077572534708807</c:v>
                </c:pt>
                <c:pt idx="8">
                  <c:v>0.46999474207436548</c:v>
                </c:pt>
              </c:numCache>
            </c:numRef>
          </c:yVal>
          <c:smooth val="1"/>
        </c:ser>
        <c:ser>
          <c:idx val="2"/>
          <c:order val="2"/>
          <c:tx>
            <c:strRef>
              <c:f>Sheet1!$D$3</c:f>
              <c:strCache>
                <c:ptCount val="1"/>
                <c:pt idx="0">
                  <c:v>Sandy Loam, Loamy Sand, Adelaide, SA, Australia</c:v>
                </c:pt>
              </c:strCache>
            </c:strRef>
          </c:tx>
          <c:spPr>
            <a:ln w="25400"/>
          </c:spPr>
          <c:marker>
            <c:symbol val="none"/>
          </c:marker>
          <c:xVal>
            <c:numRef>
              <c:f>Sheet1!$A$4:$A$12</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Sheet1!$D$4:$D$12</c:f>
              <c:numCache>
                <c:formatCode>General</c:formatCode>
                <c:ptCount val="9"/>
                <c:pt idx="0">
                  <c:v>2.2686848123498412E-2</c:v>
                </c:pt>
                <c:pt idx="1">
                  <c:v>3.4074345575070678E-2</c:v>
                </c:pt>
                <c:pt idx="2">
                  <c:v>6.4738978871339434E-2</c:v>
                </c:pt>
                <c:pt idx="3">
                  <c:v>0.10650551188435825</c:v>
                </c:pt>
                <c:pt idx="4">
                  <c:v>0.15996517444124358</c:v>
                </c:pt>
                <c:pt idx="5">
                  <c:v>0.2256231881048954</c:v>
                </c:pt>
                <c:pt idx="6">
                  <c:v>0.30392313846456931</c:v>
                </c:pt>
                <c:pt idx="7">
                  <c:v>0.39526198096006065</c:v>
                </c:pt>
                <c:pt idx="8">
                  <c:v>0.44593480251991807</c:v>
                </c:pt>
              </c:numCache>
            </c:numRef>
          </c:yVal>
          <c:smooth val="1"/>
        </c:ser>
        <c:ser>
          <c:idx val="3"/>
          <c:order val="3"/>
          <c:tx>
            <c:strRef>
              <c:f>Sheet1!$E$3</c:f>
              <c:strCache>
                <c:ptCount val="1"/>
                <c:pt idx="0">
                  <c:v>Olton Soil, 2:1 Clay montmorillonite, Lubbock, TX, USA</c:v>
                </c:pt>
              </c:strCache>
            </c:strRef>
          </c:tx>
          <c:marker>
            <c:symbol val="none"/>
          </c:marker>
          <c:xVal>
            <c:numRef>
              <c:f>Sheet1!$A$4:$A$12</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Sheet1!$E$4:$E$12</c:f>
              <c:numCache>
                <c:formatCode>General</c:formatCode>
                <c:ptCount val="9"/>
                <c:pt idx="0">
                  <c:v>3.6618910081831326E-3</c:v>
                </c:pt>
                <c:pt idx="1">
                  <c:v>7.3763341129255509E-3</c:v>
                </c:pt>
                <c:pt idx="2">
                  <c:v>2.2270515368325128E-2</c:v>
                </c:pt>
                <c:pt idx="3">
                  <c:v>5.2476109213180917E-2</c:v>
                </c:pt>
                <c:pt idx="4">
                  <c:v>0.10570530735016249</c:v>
                </c:pt>
                <c:pt idx="5">
                  <c:v>0.19109063882026744</c:v>
                </c:pt>
                <c:pt idx="6">
                  <c:v>0.31914385056530853</c:v>
                </c:pt>
                <c:pt idx="7">
                  <c:v>0.50172220162827963</c:v>
                </c:pt>
              </c:numCache>
            </c:numRef>
          </c:yVal>
        </c:ser>
        <c:ser>
          <c:idx val="4"/>
          <c:order val="4"/>
          <c:tx>
            <c:strRef>
              <c:f>Sheet1!$F$3</c:f>
              <c:strCache>
                <c:ptCount val="1"/>
                <c:pt idx="0">
                  <c:v>Pullman Soil, 2:1 Clay, montmorillonite, Bushland, TX, USA</c:v>
                </c:pt>
              </c:strCache>
            </c:strRef>
          </c:tx>
          <c:spPr>
            <a:ln w="25400"/>
          </c:spPr>
          <c:marker>
            <c:symbol val="none"/>
          </c:marker>
          <c:xVal>
            <c:numRef>
              <c:f>Sheet1!$A$4:$A$12</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Sheet1!$F$4:$F$12</c:f>
              <c:numCache>
                <c:formatCode>General</c:formatCode>
                <c:ptCount val="9"/>
                <c:pt idx="0">
                  <c:v>2.7066921695305494E-2</c:v>
                </c:pt>
                <c:pt idx="1">
                  <c:v>3.0145278896677008E-2</c:v>
                </c:pt>
                <c:pt idx="2">
                  <c:v>4.2399586437261834E-2</c:v>
                </c:pt>
                <c:pt idx="3">
                  <c:v>6.7075371451211424E-2</c:v>
                </c:pt>
                <c:pt idx="4">
                  <c:v>0.11031135628628277</c:v>
                </c:pt>
                <c:pt idx="5">
                  <c:v>0.17933492182343794</c:v>
                </c:pt>
                <c:pt idx="6">
                  <c:v>0.28242492866606161</c:v>
                </c:pt>
                <c:pt idx="7">
                  <c:v>0.42888139499109407</c:v>
                </c:pt>
                <c:pt idx="8">
                  <c:v>0.52155117708743348</c:v>
                </c:pt>
              </c:numCache>
            </c:numRef>
          </c:yVal>
          <c:smooth val="1"/>
        </c:ser>
        <c:ser>
          <c:idx val="5"/>
          <c:order val="5"/>
          <c:tx>
            <c:strRef>
              <c:f>Sheet1!$G$3</c:f>
              <c:strCache>
                <c:ptCount val="1"/>
                <c:pt idx="0">
                  <c:v>Silty Clay Loam, 1:1 Clay, Illite 70-80% + Montmorillonite 10-20%, Aranjuez, Madrid, Spain</c:v>
                </c:pt>
              </c:strCache>
            </c:strRef>
          </c:tx>
          <c:marker>
            <c:symbol val="none"/>
          </c:marker>
          <c:xVal>
            <c:numRef>
              <c:f>Sheet1!$A$4:$A$12</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Sheet1!$G$4:$G$12</c:f>
              <c:numCache>
                <c:formatCode>General</c:formatCode>
                <c:ptCount val="9"/>
                <c:pt idx="0">
                  <c:v>6.5836577349657E-3</c:v>
                </c:pt>
                <c:pt idx="1">
                  <c:v>1.1579546847665207E-2</c:v>
                </c:pt>
                <c:pt idx="2">
                  <c:v>2.8224537322674676E-2</c:v>
                </c:pt>
                <c:pt idx="3">
                  <c:v>5.6332255664525203E-2</c:v>
                </c:pt>
                <c:pt idx="4">
                  <c:v>9.9078964879608045E-2</c:v>
                </c:pt>
                <c:pt idx="5">
                  <c:v>0.15970395381392996</c:v>
                </c:pt>
                <c:pt idx="6">
                  <c:v>0.24149977360300059</c:v>
                </c:pt>
                <c:pt idx="7">
                  <c:v>0.3478052153481464</c:v>
                </c:pt>
                <c:pt idx="8">
                  <c:v>0.41120372844600511</c:v>
                </c:pt>
              </c:numCache>
            </c:numRef>
          </c:yVal>
          <c:smooth val="1"/>
        </c:ser>
        <c:axId val="81724160"/>
        <c:axId val="81725696"/>
      </c:scatterChart>
      <c:valAx>
        <c:axId val="81724160"/>
        <c:scaling>
          <c:orientation val="minMax"/>
        </c:scaling>
        <c:axPos val="b"/>
        <c:numFmt formatCode="General" sourceLinked="1"/>
        <c:tickLblPos val="nextTo"/>
        <c:spPr>
          <a:ln w="25400"/>
        </c:spPr>
        <c:txPr>
          <a:bodyPr rot="0" vert="horz"/>
          <a:lstStyle/>
          <a:p>
            <a:pPr>
              <a:defRPr sz="1400" b="0" i="0" u="none" strike="noStrike" baseline="0">
                <a:solidFill>
                  <a:srgbClr val="000000"/>
                </a:solidFill>
                <a:latin typeface="Calibri"/>
                <a:ea typeface="Calibri"/>
                <a:cs typeface="Calibri"/>
              </a:defRPr>
            </a:pPr>
            <a:endParaRPr lang="en-US"/>
          </a:p>
        </c:txPr>
        <c:crossAx val="81725696"/>
        <c:crosses val="autoZero"/>
        <c:crossBetween val="midCat"/>
      </c:valAx>
      <c:valAx>
        <c:axId val="81725696"/>
        <c:scaling>
          <c:orientation val="minMax"/>
        </c:scaling>
        <c:axPos val="l"/>
        <c:majorGridlines/>
        <c:numFmt formatCode="General" sourceLinked="1"/>
        <c:tickLblPos val="nextTo"/>
        <c:spPr>
          <a:ln w="25400"/>
        </c:spPr>
        <c:txPr>
          <a:bodyPr/>
          <a:lstStyle/>
          <a:p>
            <a:pPr>
              <a:defRPr sz="1400" baseline="0"/>
            </a:pPr>
            <a:endParaRPr lang="en-US"/>
          </a:p>
        </c:txPr>
        <c:crossAx val="81724160"/>
        <c:crosses val="autoZero"/>
        <c:crossBetween val="midCat"/>
      </c:valAx>
      <c:spPr>
        <a:noFill/>
        <a:ln w="25400">
          <a:noFill/>
        </a:ln>
      </c:spPr>
    </c:plotArea>
    <c:legend>
      <c:legendPos val="r"/>
      <c:layout>
        <c:manualLayout>
          <c:xMode val="edge"/>
          <c:yMode val="edge"/>
          <c:x val="0.7651629251130847"/>
          <c:y val="2.7080580444685802E-2"/>
          <c:w val="0.22109133299826891"/>
          <c:h val="0.9138229504400186"/>
        </c:manualLayout>
      </c:layout>
      <c:txPr>
        <a:bodyPr/>
        <a:lstStyle/>
        <a:p>
          <a:pPr>
            <a:defRPr sz="1000"/>
          </a:pPr>
          <a:endParaRPr lang="en-US"/>
        </a:p>
      </c:txPr>
    </c:legend>
    <c:plotVisOnly val="1"/>
    <c:dispBlanksAs val="gap"/>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8530440782531149"/>
          <c:y val="5.8381411243782523E-2"/>
          <c:w val="0.53734082853045462"/>
          <c:h val="0.78250432979595463"/>
        </c:manualLayout>
      </c:layout>
      <c:scatterChart>
        <c:scatterStyle val="smoothMarker"/>
        <c:ser>
          <c:idx val="0"/>
          <c:order val="0"/>
          <c:tx>
            <c:strRef>
              <c:f>Sheet2!$B$4</c:f>
              <c:strCache>
                <c:ptCount val="1"/>
                <c:pt idx="0">
                  <c:v>Mattapex, Silt Loam, Beltsville, MD, USA (Lab.)</c:v>
                </c:pt>
              </c:strCache>
            </c:strRef>
          </c:tx>
          <c:spPr>
            <a:ln w="25400"/>
          </c:spPr>
          <c:marker>
            <c:symbol val="none"/>
          </c:marker>
          <c:xVal>
            <c:numRef>
              <c:f>Sheet2!$A$5:$A$13</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Sheet2!$B$5:$B$13</c:f>
              <c:numCache>
                <c:formatCode>General</c:formatCode>
                <c:ptCount val="9"/>
                <c:pt idx="0">
                  <c:v>2.429584894772881E-2</c:v>
                </c:pt>
                <c:pt idx="1">
                  <c:v>3.6067649366379496E-2</c:v>
                </c:pt>
                <c:pt idx="2">
                  <c:v>6.7275987504708062E-2</c:v>
                </c:pt>
                <c:pt idx="3">
                  <c:v>0.10910988032431843</c:v>
                </c:pt>
                <c:pt idx="4">
                  <c:v>0.1619756903498949</c:v>
                </c:pt>
                <c:pt idx="5">
                  <c:v>0.22621611142161074</c:v>
                </c:pt>
                <c:pt idx="6">
                  <c:v>0.30212876945077244</c:v>
                </c:pt>
                <c:pt idx="7">
                  <c:v>0.38997754232130782</c:v>
                </c:pt>
                <c:pt idx="8">
                  <c:v>0.43845308755011558</c:v>
                </c:pt>
              </c:numCache>
            </c:numRef>
          </c:yVal>
          <c:smooth val="1"/>
        </c:ser>
        <c:ser>
          <c:idx val="1"/>
          <c:order val="1"/>
          <c:tx>
            <c:strRef>
              <c:f>Sheet2!$C$4</c:f>
              <c:strCache>
                <c:ptCount val="1"/>
                <c:pt idx="0">
                  <c:v>mesic Typic Hapludult Sandy Loam, Beltsville, MD, USA (field)</c:v>
                </c:pt>
              </c:strCache>
            </c:strRef>
          </c:tx>
          <c:marker>
            <c:symbol val="none"/>
          </c:marker>
          <c:xVal>
            <c:numRef>
              <c:f>Sheet2!$A$5:$A$13</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Sheet2!$C$5:$C$13</c:f>
              <c:numCache>
                <c:formatCode>General</c:formatCode>
                <c:ptCount val="9"/>
                <c:pt idx="0">
                  <c:v>1.0742099234523869E-2</c:v>
                </c:pt>
                <c:pt idx="1">
                  <c:v>2.2730116395557772E-2</c:v>
                </c:pt>
                <c:pt idx="2">
                  <c:v>5.4511668907855824E-2</c:v>
                </c:pt>
                <c:pt idx="3">
                  <c:v>9.7113939350683465E-2</c:v>
                </c:pt>
                <c:pt idx="4">
                  <c:v>0.15095075405020023</c:v>
                </c:pt>
                <c:pt idx="5">
                  <c:v>0.216371101223232</c:v>
                </c:pt>
                <c:pt idx="6">
                  <c:v>0.29367807337946245</c:v>
                </c:pt>
                <c:pt idx="7">
                  <c:v>0.38314039513945869</c:v>
                </c:pt>
                <c:pt idx="8">
                  <c:v>0.43250630752552582</c:v>
                </c:pt>
              </c:numCache>
            </c:numRef>
          </c:yVal>
          <c:smooth val="1"/>
        </c:ser>
        <c:ser>
          <c:idx val="2"/>
          <c:order val="2"/>
          <c:tx>
            <c:strRef>
              <c:f>Sheet2!$D$4</c:f>
              <c:strCache>
                <c:ptCount val="1"/>
                <c:pt idx="0">
                  <c:v>Silty Clay Loam, 1:1 Clay, Illite 70-80% + Montmorillonite 10-20%, Aranjuez, Madrid, Spain (field)</c:v>
                </c:pt>
              </c:strCache>
            </c:strRef>
          </c:tx>
          <c:marker>
            <c:symbol val="none"/>
          </c:marker>
          <c:xVal>
            <c:numRef>
              <c:f>Sheet2!$A$5:$A$13</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Sheet2!$D$5:$D$13</c:f>
              <c:numCache>
                <c:formatCode>General</c:formatCode>
                <c:ptCount val="9"/>
                <c:pt idx="0">
                  <c:v>1.3169812387968403E-2</c:v>
                </c:pt>
                <c:pt idx="1">
                  <c:v>2.0911405718528415E-2</c:v>
                </c:pt>
                <c:pt idx="2">
                  <c:v>4.3373839115985621E-2</c:v>
                </c:pt>
                <c:pt idx="3">
                  <c:v>7.6382111046173914E-2</c:v>
                </c:pt>
                <c:pt idx="4">
                  <c:v>0.1212817059705011</c:v>
                </c:pt>
                <c:pt idx="5">
                  <c:v>0.17929672450677259</c:v>
                </c:pt>
                <c:pt idx="6">
                  <c:v>0.25155904262408074</c:v>
                </c:pt>
                <c:pt idx="7">
                  <c:v>0.33912728277939713</c:v>
                </c:pt>
                <c:pt idx="8">
                  <c:v>0.38896523734685068</c:v>
                </c:pt>
              </c:numCache>
            </c:numRef>
          </c:yVal>
          <c:smooth val="1"/>
        </c:ser>
        <c:ser>
          <c:idx val="3"/>
          <c:order val="3"/>
          <c:tx>
            <c:strRef>
              <c:f>Sheet2!$E$4</c:f>
              <c:strCache>
                <c:ptCount val="1"/>
                <c:pt idx="0">
                  <c:v>Silty Clay Loam, 1:1 Clay, Illite 70-80% + Montmorillonite 10-20%, Aranjuez, Madrid, Spain (Lab.)</c:v>
                </c:pt>
              </c:strCache>
            </c:strRef>
          </c:tx>
          <c:spPr>
            <a:ln w="25400"/>
          </c:spPr>
          <c:marker>
            <c:symbol val="none"/>
          </c:marker>
          <c:xVal>
            <c:numRef>
              <c:f>Sheet2!$A$5:$A$13</c:f>
              <c:numCache>
                <c:formatCode>General</c:formatCode>
                <c:ptCount val="9"/>
                <c:pt idx="0">
                  <c:v>0.25</c:v>
                </c:pt>
                <c:pt idx="1">
                  <c:v>0.30000000000000032</c:v>
                </c:pt>
                <c:pt idx="2">
                  <c:v>0.4</c:v>
                </c:pt>
                <c:pt idx="3">
                  <c:v>0.5</c:v>
                </c:pt>
                <c:pt idx="4">
                  <c:v>0.60000000000000064</c:v>
                </c:pt>
                <c:pt idx="5">
                  <c:v>0.70000000000000062</c:v>
                </c:pt>
                <c:pt idx="6">
                  <c:v>0.8</c:v>
                </c:pt>
                <c:pt idx="7">
                  <c:v>0.9</c:v>
                </c:pt>
                <c:pt idx="8">
                  <c:v>0.95000000000000062</c:v>
                </c:pt>
              </c:numCache>
            </c:numRef>
          </c:xVal>
          <c:yVal>
            <c:numRef>
              <c:f>Sheet2!$E$5:$E$13</c:f>
              <c:numCache>
                <c:formatCode>General</c:formatCode>
                <c:ptCount val="9"/>
                <c:pt idx="0">
                  <c:v>6.5836577349657E-3</c:v>
                </c:pt>
                <c:pt idx="1">
                  <c:v>1.1579546847665205E-2</c:v>
                </c:pt>
                <c:pt idx="2">
                  <c:v>2.8224537322674659E-2</c:v>
                </c:pt>
                <c:pt idx="3">
                  <c:v>5.6332255664525197E-2</c:v>
                </c:pt>
                <c:pt idx="4">
                  <c:v>9.9078964879608045E-2</c:v>
                </c:pt>
                <c:pt idx="5">
                  <c:v>0.15970395381392996</c:v>
                </c:pt>
                <c:pt idx="6">
                  <c:v>0.24149977360300059</c:v>
                </c:pt>
                <c:pt idx="7">
                  <c:v>0.34780521534814635</c:v>
                </c:pt>
                <c:pt idx="8">
                  <c:v>0.41120372844600511</c:v>
                </c:pt>
              </c:numCache>
            </c:numRef>
          </c:yVal>
          <c:smooth val="1"/>
        </c:ser>
        <c:axId val="81772928"/>
        <c:axId val="81774464"/>
      </c:scatterChart>
      <c:valAx>
        <c:axId val="81772928"/>
        <c:scaling>
          <c:orientation val="minMax"/>
        </c:scaling>
        <c:axPos val="b"/>
        <c:numFmt formatCode="General" sourceLinked="1"/>
        <c:tickLblPos val="nextTo"/>
        <c:spPr>
          <a:ln w="25400"/>
        </c:spPr>
        <c:txPr>
          <a:bodyPr rot="0" vert="horz"/>
          <a:lstStyle/>
          <a:p>
            <a:pPr>
              <a:defRPr sz="1200" b="0" i="0" u="none" strike="noStrike" baseline="0">
                <a:solidFill>
                  <a:srgbClr val="000000"/>
                </a:solidFill>
                <a:latin typeface="Calibri"/>
                <a:ea typeface="Calibri"/>
                <a:cs typeface="Calibri"/>
              </a:defRPr>
            </a:pPr>
            <a:endParaRPr lang="en-US"/>
          </a:p>
        </c:txPr>
        <c:crossAx val="81774464"/>
        <c:crosses val="autoZero"/>
        <c:crossBetween val="midCat"/>
      </c:valAx>
      <c:valAx>
        <c:axId val="81774464"/>
        <c:scaling>
          <c:orientation val="minMax"/>
        </c:scaling>
        <c:axPos val="l"/>
        <c:majorGridlines/>
        <c:numFmt formatCode="General" sourceLinked="1"/>
        <c:tickLblPos val="nextTo"/>
        <c:spPr>
          <a:ln w="25400"/>
        </c:spPr>
        <c:txPr>
          <a:bodyPr/>
          <a:lstStyle/>
          <a:p>
            <a:pPr>
              <a:defRPr sz="1200" baseline="0"/>
            </a:pPr>
            <a:endParaRPr lang="en-US"/>
          </a:p>
        </c:txPr>
        <c:crossAx val="81772928"/>
        <c:crosses val="autoZero"/>
        <c:crossBetween val="midCat"/>
      </c:valAx>
    </c:plotArea>
    <c:legend>
      <c:legendPos val="r"/>
      <c:layout>
        <c:manualLayout>
          <c:xMode val="edge"/>
          <c:yMode val="edge"/>
          <c:x val="0.76795822397200364"/>
          <c:y val="4.4570954452289722E-2"/>
          <c:w val="0.21537510936133056"/>
          <c:h val="0.92504938657227465"/>
        </c:manualLayout>
      </c:layout>
      <c:txPr>
        <a:bodyPr/>
        <a:lstStyle/>
        <a:p>
          <a:pPr>
            <a:defRPr sz="1000"/>
          </a:pPr>
          <a:endParaRPr lang="en-US"/>
        </a:p>
      </c:txPr>
    </c:legend>
    <c:plotVisOnly val="1"/>
    <c:dispBlanksAs val="gap"/>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0.01042</cdr:x>
      <cdr:y>0.48354</cdr:y>
    </cdr:from>
    <cdr:to>
      <cdr:x>0.21042</cdr:x>
      <cdr:y>0.81688</cdr:y>
    </cdr:to>
    <cdr:sp macro="" textlink="">
      <cdr:nvSpPr>
        <cdr:cNvPr id="2" name="TextBox 1"/>
        <cdr:cNvSpPr txBox="1"/>
      </cdr:nvSpPr>
      <cdr:spPr>
        <a:xfrm xmlns:a="http://schemas.openxmlformats.org/drawingml/2006/main">
          <a:off x="47625" y="1556742"/>
          <a:ext cx="914400" cy="1073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O/Omax</a:t>
          </a:r>
        </a:p>
      </cdr:txBody>
    </cdr:sp>
  </cdr:relSizeAnchor>
  <cdr:relSizeAnchor xmlns:cdr="http://schemas.openxmlformats.org/drawingml/2006/chartDrawing">
    <cdr:from>
      <cdr:x>0.30833</cdr:x>
      <cdr:y>0.84652</cdr:y>
    </cdr:from>
    <cdr:to>
      <cdr:x>0.5</cdr:x>
      <cdr:y>1</cdr:y>
    </cdr:to>
    <cdr:sp macro="" textlink="">
      <cdr:nvSpPr>
        <cdr:cNvPr id="3" name="TextBox 2"/>
        <cdr:cNvSpPr txBox="1"/>
      </cdr:nvSpPr>
      <cdr:spPr>
        <a:xfrm xmlns:a="http://schemas.openxmlformats.org/drawingml/2006/main">
          <a:off x="1409700" y="3362325"/>
          <a:ext cx="8763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0.20755</cdr:x>
      <cdr:y>0.84615</cdr:y>
    </cdr:from>
    <cdr:to>
      <cdr:x>0.78218</cdr:x>
      <cdr:y>1</cdr:y>
    </cdr:to>
    <cdr:sp macro="" textlink="">
      <cdr:nvSpPr>
        <cdr:cNvPr id="4" name="TextBox 3"/>
        <cdr:cNvSpPr txBox="1"/>
      </cdr:nvSpPr>
      <cdr:spPr>
        <a:xfrm xmlns:a="http://schemas.openxmlformats.org/drawingml/2006/main">
          <a:off x="1676401" y="4191000"/>
          <a:ext cx="4641410"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smtClean="0"/>
        </a:p>
        <a:p xmlns:a="http://schemas.openxmlformats.org/drawingml/2006/main">
          <a:r>
            <a:rPr lang="en-US" sz="1600" b="1" dirty="0" smtClean="0"/>
            <a:t>Electrodes</a:t>
          </a:r>
          <a:r>
            <a:rPr lang="en-US" sz="1600" b="1" baseline="0" dirty="0" smtClean="0"/>
            <a:t> </a:t>
          </a:r>
          <a:r>
            <a:rPr lang="en-US" sz="1600" b="1" baseline="0" dirty="0"/>
            <a:t>length immersed </a:t>
          </a:r>
          <a:r>
            <a:rPr lang="en-US" sz="1600" b="1" baseline="0" dirty="0" smtClean="0"/>
            <a:t>in </a:t>
          </a:r>
          <a:r>
            <a:rPr lang="en-US" sz="1600" b="1" baseline="0" dirty="0"/>
            <a:t>distilled water (%)</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0.79618</cdr:y>
    </cdr:from>
    <cdr:to>
      <cdr:x>0.82353</cdr:x>
      <cdr:y>1</cdr:y>
    </cdr:to>
    <cdr:sp macro="" textlink="">
      <cdr:nvSpPr>
        <cdr:cNvPr id="2" name="TextBox 1"/>
        <cdr:cNvSpPr txBox="1"/>
      </cdr:nvSpPr>
      <cdr:spPr>
        <a:xfrm xmlns:a="http://schemas.openxmlformats.org/drawingml/2006/main">
          <a:off x="790576" y="4140654"/>
          <a:ext cx="5625918" cy="10599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a:p xmlns:a="http://schemas.openxmlformats.org/drawingml/2006/main">
          <a:endParaRPr lang="en-US" sz="1100" b="1" dirty="0"/>
        </a:p>
        <a:p xmlns:a="http://schemas.openxmlformats.org/drawingml/2006/main">
          <a:endParaRPr lang="en-US" sz="1100" b="1" dirty="0"/>
        </a:p>
        <a:p xmlns:a="http://schemas.openxmlformats.org/drawingml/2006/main">
          <a:r>
            <a:rPr lang="en-US" sz="1100" b="1" dirty="0"/>
            <a:t>Radial</a:t>
          </a:r>
          <a:r>
            <a:rPr lang="en-US" sz="1100" b="1" baseline="0" dirty="0"/>
            <a:t> distance from probe's wall, through </a:t>
          </a:r>
          <a:r>
            <a:rPr lang="en-US" sz="1100" b="1" baseline="0" dirty="0" smtClean="0"/>
            <a:t>tap</a:t>
          </a:r>
          <a:r>
            <a:rPr lang="en-US" sz="1100" b="1" dirty="0" smtClean="0"/>
            <a:t> or </a:t>
          </a:r>
          <a:r>
            <a:rPr lang="en-US" sz="1100" b="1" baseline="0" dirty="0" smtClean="0"/>
            <a:t>distilled </a:t>
          </a:r>
          <a:r>
            <a:rPr lang="en-US" sz="1100" b="1" baseline="0" dirty="0"/>
            <a:t>water, to AIR (cm)</a:t>
          </a:r>
          <a:endParaRPr lang="en-US" sz="1100" b="1" dirty="0"/>
        </a:p>
      </cdr:txBody>
    </cdr:sp>
  </cdr:relSizeAnchor>
  <cdr:relSizeAnchor xmlns:cdr="http://schemas.openxmlformats.org/drawingml/2006/chartDrawing">
    <cdr:from>
      <cdr:x>0.04523</cdr:x>
      <cdr:y>0.07692</cdr:y>
    </cdr:from>
    <cdr:to>
      <cdr:x>0.98533</cdr:x>
      <cdr:y>0.15934</cdr:y>
    </cdr:to>
    <cdr:sp macro="" textlink="">
      <cdr:nvSpPr>
        <cdr:cNvPr id="3" name="TextBox 2"/>
        <cdr:cNvSpPr txBox="1"/>
      </cdr:nvSpPr>
      <cdr:spPr>
        <a:xfrm xmlns:a="http://schemas.openxmlformats.org/drawingml/2006/main">
          <a:off x="352425" y="400051"/>
          <a:ext cx="7324725" cy="428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Radial influence</a:t>
          </a:r>
          <a:r>
            <a:rPr lang="en-US" sz="1100" b="1" baseline="0" dirty="0"/>
            <a:t> (cm) </a:t>
          </a:r>
          <a:r>
            <a:rPr lang="en-US" sz="1100" b="1" dirty="0"/>
            <a:t>of different EM </a:t>
          </a:r>
          <a:r>
            <a:rPr lang="en-US" sz="1100" b="1" dirty="0" err="1"/>
            <a:t>multisensor</a:t>
          </a:r>
          <a:r>
            <a:rPr lang="en-US" sz="1100" b="1" baseline="0" dirty="0"/>
            <a:t> probes, tested  in Distilled or Tap Water, at room temperature (2010 - 2015)</a:t>
          </a:r>
          <a:endParaRPr 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0.0297</cdr:x>
      <cdr:y>0.27941</cdr:y>
    </cdr:from>
    <cdr:to>
      <cdr:x>0.13978</cdr:x>
      <cdr:y>0.478</cdr:y>
    </cdr:to>
    <cdr:sp macro="" textlink="">
      <cdr:nvSpPr>
        <cdr:cNvPr id="2" name="TextBox 1"/>
        <cdr:cNvSpPr txBox="1"/>
      </cdr:nvSpPr>
      <cdr:spPr>
        <a:xfrm xmlns:a="http://schemas.openxmlformats.org/drawingml/2006/main">
          <a:off x="210472" y="1447791"/>
          <a:ext cx="780128" cy="10290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latin typeface="Times New Roman"/>
              <a:cs typeface="Times New Roman"/>
            </a:rPr>
            <a:t>Ɵv </a:t>
          </a:r>
        </a:p>
        <a:p xmlns:a="http://schemas.openxmlformats.org/drawingml/2006/main">
          <a:r>
            <a:rPr lang="en-US" sz="1200" dirty="0">
              <a:latin typeface="Times New Roman"/>
              <a:cs typeface="Times New Roman"/>
            </a:rPr>
            <a:t>(m3/m3)</a:t>
          </a:r>
          <a:endParaRPr lang="en-US" sz="1200" dirty="0"/>
        </a:p>
      </cdr:txBody>
    </cdr:sp>
  </cdr:relSizeAnchor>
  <cdr:relSizeAnchor xmlns:cdr="http://schemas.openxmlformats.org/drawingml/2006/chartDrawing">
    <cdr:from>
      <cdr:x>0.40034</cdr:x>
      <cdr:y>0.8867</cdr:y>
    </cdr:from>
    <cdr:to>
      <cdr:x>0.56529</cdr:x>
      <cdr:y>1</cdr:y>
    </cdr:to>
    <cdr:sp macro="" textlink="">
      <cdr:nvSpPr>
        <cdr:cNvPr id="3" name="TextBox 2"/>
        <cdr:cNvSpPr txBox="1"/>
      </cdr:nvSpPr>
      <cdr:spPr>
        <a:xfrm xmlns:a="http://schemas.openxmlformats.org/drawingml/2006/main">
          <a:off x="2219325" y="5143501"/>
          <a:ext cx="914400" cy="657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0.41237</cdr:x>
      <cdr:y>0.84893</cdr:y>
    </cdr:from>
    <cdr:to>
      <cdr:x>0.47595</cdr:x>
      <cdr:y>0.90805</cdr:y>
    </cdr:to>
    <cdr:sp macro="" textlink="">
      <cdr:nvSpPr>
        <cdr:cNvPr id="4" name="TextBox 3"/>
        <cdr:cNvSpPr txBox="1"/>
      </cdr:nvSpPr>
      <cdr:spPr>
        <a:xfrm xmlns:a="http://schemas.openxmlformats.org/drawingml/2006/main">
          <a:off x="2286000" y="4924425"/>
          <a:ext cx="352425" cy="342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p>
        <a:p xmlns:a="http://schemas.openxmlformats.org/drawingml/2006/main">
          <a:endParaRPr lang="en-US" sz="1200" b="1" dirty="0"/>
        </a:p>
        <a:p xmlns:a="http://schemas.openxmlformats.org/drawingml/2006/main">
          <a:r>
            <a:rPr lang="en-US" sz="1200" b="1" dirty="0"/>
            <a:t>SF</a:t>
          </a:r>
        </a:p>
      </cdr:txBody>
    </cdr:sp>
  </cdr:relSizeAnchor>
  <cdr:relSizeAnchor xmlns:cdr="http://schemas.openxmlformats.org/drawingml/2006/chartDrawing">
    <cdr:from>
      <cdr:x>0.48625</cdr:x>
      <cdr:y>0.84236</cdr:y>
    </cdr:from>
    <cdr:to>
      <cdr:x>0.6512</cdr:x>
      <cdr:y>1</cdr:y>
    </cdr:to>
    <cdr:sp macro="" textlink="">
      <cdr:nvSpPr>
        <cdr:cNvPr id="5" name="TextBox 4"/>
        <cdr:cNvSpPr txBox="1"/>
      </cdr:nvSpPr>
      <cdr:spPr>
        <a:xfrm xmlns:a="http://schemas.openxmlformats.org/drawingml/2006/main">
          <a:off x="2695575" y="5000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a:p>
        <a:p xmlns:a="http://schemas.openxmlformats.org/drawingml/2006/main">
          <a:endParaRPr lang="en-US" sz="1600" b="1" dirty="0" smtClean="0"/>
        </a:p>
        <a:p xmlns:a="http://schemas.openxmlformats.org/drawingml/2006/main">
          <a:r>
            <a:rPr lang="en-US" sz="1600" b="1" dirty="0" smtClean="0"/>
            <a:t>SF</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0.02247</cdr:x>
      <cdr:y>0.47666</cdr:y>
    </cdr:from>
    <cdr:to>
      <cdr:x>0.1134</cdr:x>
      <cdr:y>0.71081</cdr:y>
    </cdr:to>
    <cdr:sp macro="" textlink="">
      <cdr:nvSpPr>
        <cdr:cNvPr id="2" name="TextBox 1"/>
        <cdr:cNvSpPr txBox="1"/>
      </cdr:nvSpPr>
      <cdr:spPr>
        <a:xfrm xmlns:a="http://schemas.openxmlformats.org/drawingml/2006/main">
          <a:off x="166085" y="2285984"/>
          <a:ext cx="672115" cy="11229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err="1">
              <a:latin typeface="Times New Roman"/>
              <a:cs typeface="Times New Roman"/>
            </a:rPr>
            <a:t>Ɵv</a:t>
          </a:r>
          <a:r>
            <a:rPr lang="en-US" sz="1100" dirty="0">
              <a:latin typeface="Times New Roman"/>
              <a:cs typeface="Times New Roman"/>
            </a:rPr>
            <a:t> </a:t>
          </a:r>
          <a:endParaRPr lang="en-US" sz="1100" dirty="0" smtClean="0">
            <a:latin typeface="Times New Roman"/>
            <a:cs typeface="Times New Roman"/>
          </a:endParaRPr>
        </a:p>
        <a:p xmlns:a="http://schemas.openxmlformats.org/drawingml/2006/main">
          <a:r>
            <a:rPr lang="en-US" sz="1200" dirty="0" smtClean="0">
              <a:latin typeface="Times New Roman"/>
              <a:cs typeface="Times New Roman"/>
            </a:rPr>
            <a:t>(</a:t>
          </a:r>
          <a:r>
            <a:rPr lang="en-US" sz="1200" dirty="0">
              <a:latin typeface="Times New Roman"/>
              <a:cs typeface="Times New Roman"/>
            </a:rPr>
            <a:t>m3/m3</a:t>
          </a:r>
          <a:r>
            <a:rPr lang="en-US" sz="1100" dirty="0">
              <a:latin typeface="Times New Roman"/>
              <a:cs typeface="Times New Roman"/>
            </a:rPr>
            <a:t>)</a:t>
          </a:r>
          <a:endParaRPr lang="en-US" sz="1100" dirty="0"/>
        </a:p>
      </cdr:txBody>
    </cdr:sp>
  </cdr:relSizeAnchor>
  <cdr:relSizeAnchor xmlns:cdr="http://schemas.openxmlformats.org/drawingml/2006/chartDrawing">
    <cdr:from>
      <cdr:x>0.49219</cdr:x>
      <cdr:y>0.86072</cdr:y>
    </cdr:from>
    <cdr:to>
      <cdr:x>0.65018</cdr:x>
      <cdr:y>1</cdr:y>
    </cdr:to>
    <cdr:sp macro="" textlink="">
      <cdr:nvSpPr>
        <cdr:cNvPr id="3" name="TextBox 2"/>
        <cdr:cNvSpPr txBox="1"/>
      </cdr:nvSpPr>
      <cdr:spPr>
        <a:xfrm xmlns:a="http://schemas.openxmlformats.org/drawingml/2006/main">
          <a:off x="3000375" y="5238751"/>
          <a:ext cx="963102" cy="8477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b="1" dirty="0" smtClean="0"/>
        </a:p>
        <a:p xmlns:a="http://schemas.openxmlformats.org/drawingml/2006/main">
          <a:r>
            <a:rPr lang="en-US" sz="1200" b="1" dirty="0" smtClean="0"/>
            <a:t>SF</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49E7FC-670C-4A89-88BC-E6DF4B698C3B}" type="datetimeFigureOut">
              <a:rPr lang="en-US"/>
              <a:pPr>
                <a:defRPr/>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8E0A577-E269-49EC-8CFB-9090B6B9BBCA}" type="slidenum">
              <a:rPr lang="en-US" altLang="en-US"/>
              <a:pPr/>
              <a:t>‹#›</a:t>
            </a:fld>
            <a:endParaRPr lang="en-US" altLang="en-US"/>
          </a:p>
        </p:txBody>
      </p:sp>
    </p:spTree>
    <p:extLst>
      <p:ext uri="{BB962C8B-B14F-4D97-AF65-F5344CB8AC3E}">
        <p14:creationId xmlns:p14="http://schemas.microsoft.com/office/powerpoint/2010/main" xmlns="" val="4241854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138D19-36A1-43F3-A0EE-06AD856B50E7}"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xmlns="" val="70308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B4C69-DE40-4E18-B7F1-6BFFBFDAED07}"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xmlns="" val="180278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0A1AF59-A4E5-4F13-8894-C0E1EE499865}" type="datetimeFigureOut">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888F5CF-B4C4-4633-88F5-C7D407604E08}" type="slidenum">
              <a:rPr lang="en-US" altLang="en-US" smtClean="0"/>
              <a:pPr/>
              <a:t>‹#›</a:t>
            </a:fld>
            <a:endParaRPr lang="en-US" altLang="en-US"/>
          </a:p>
        </p:txBody>
      </p:sp>
    </p:spTree>
    <p:extLst>
      <p:ext uri="{BB962C8B-B14F-4D97-AF65-F5344CB8AC3E}">
        <p14:creationId xmlns:p14="http://schemas.microsoft.com/office/powerpoint/2010/main" xmlns="" val="87424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A9A8EA4-06D9-401A-B3ED-B01FB6C4066E}" type="datetimeFigureOut">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9C8097E-67F3-4116-94AB-5F96BC305362}" type="slidenum">
              <a:rPr lang="en-US" altLang="en-US" smtClean="0"/>
              <a:pPr/>
              <a:t>‹#›</a:t>
            </a:fld>
            <a:endParaRPr lang="en-US" altLang="en-US"/>
          </a:p>
        </p:txBody>
      </p:sp>
    </p:spTree>
    <p:extLst>
      <p:ext uri="{BB962C8B-B14F-4D97-AF65-F5344CB8AC3E}">
        <p14:creationId xmlns:p14="http://schemas.microsoft.com/office/powerpoint/2010/main" xmlns="" val="149200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0F4D770-3659-49CF-8BA6-B793E55F933C}" type="datetimeFigureOut">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E6A589-59B1-458C-A50A-0006A3AF2D32}" type="slidenum">
              <a:rPr lang="en-US" altLang="en-US" smtClean="0"/>
              <a:pPr/>
              <a:t>‹#›</a:t>
            </a:fld>
            <a:endParaRPr lang="en-US" altLang="en-US"/>
          </a:p>
        </p:txBody>
      </p:sp>
    </p:spTree>
    <p:extLst>
      <p:ext uri="{BB962C8B-B14F-4D97-AF65-F5344CB8AC3E}">
        <p14:creationId xmlns:p14="http://schemas.microsoft.com/office/powerpoint/2010/main" xmlns="" val="164020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10827ED-15DC-4C0D-8F1F-730A706FBE0A}" type="datetimeFigureOut">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5DCD31-2A2C-4E3C-A3C3-50485E3DDF71}" type="slidenum">
              <a:rPr lang="en-US" altLang="en-US" smtClean="0"/>
              <a:pPr/>
              <a:t>‹#›</a:t>
            </a:fld>
            <a:endParaRPr lang="en-US" altLang="en-US"/>
          </a:p>
        </p:txBody>
      </p:sp>
    </p:spTree>
    <p:extLst>
      <p:ext uri="{BB962C8B-B14F-4D97-AF65-F5344CB8AC3E}">
        <p14:creationId xmlns:p14="http://schemas.microsoft.com/office/powerpoint/2010/main" xmlns="" val="84473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2F3046E-D319-4588-8FD0-E0E28999D237}" type="datetimeFigureOut">
              <a:rPr lang="en-US" smtClean="0"/>
              <a:pPr>
                <a:defRPr/>
              </a:pPr>
              <a:t>11/2/2015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8292CBF-93BF-4901-86E8-EF6503169E85}" type="slidenum">
              <a:rPr lang="en-US" altLang="en-US" smtClean="0"/>
              <a:pPr/>
              <a:t>‹#›</a:t>
            </a:fld>
            <a:endParaRPr lang="en-US" altLang="en-US"/>
          </a:p>
        </p:txBody>
      </p:sp>
    </p:spTree>
    <p:extLst>
      <p:ext uri="{BB962C8B-B14F-4D97-AF65-F5344CB8AC3E}">
        <p14:creationId xmlns:p14="http://schemas.microsoft.com/office/powerpoint/2010/main" xmlns="" val="322859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F7CE3BB-9994-4ACC-8536-CB9C6E4FD158}" type="datetimeFigureOut">
              <a:rPr lang="en-US" smtClean="0"/>
              <a:pPr>
                <a:defRPr/>
              </a:pPr>
              <a:t>11/2/2015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147644A-2F00-4A16-BC7F-BC5B86D14403}" type="slidenum">
              <a:rPr lang="en-US" altLang="en-US" smtClean="0"/>
              <a:pPr/>
              <a:t>‹#›</a:t>
            </a:fld>
            <a:endParaRPr lang="en-US" altLang="en-US"/>
          </a:p>
        </p:txBody>
      </p:sp>
    </p:spTree>
    <p:extLst>
      <p:ext uri="{BB962C8B-B14F-4D97-AF65-F5344CB8AC3E}">
        <p14:creationId xmlns:p14="http://schemas.microsoft.com/office/powerpoint/2010/main" xmlns="" val="100138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385D759-EE04-4BBE-991C-320AC23B9780}" type="datetimeFigureOut">
              <a:rPr lang="en-US" smtClean="0"/>
              <a:pPr>
                <a:defRPr/>
              </a:pPr>
              <a:t>11/2/2015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167DF66-CCD5-43BF-AB95-DA4C5D473452}"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40804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B58F335-7190-4F24-88C6-175CA326A534}" type="datetimeFigureOut">
              <a:rPr lang="en-US" smtClean="0"/>
              <a:pPr>
                <a:defRPr/>
              </a:pPr>
              <a:t>11/2/2015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6D5D175-67A3-4775-992B-C9EF7D952478}" type="slidenum">
              <a:rPr lang="en-US" altLang="en-US" smtClean="0"/>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7699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51AA53-00FC-464C-9EF8-C05976B3B0AD}" type="datetimeFigureOut">
              <a:rPr lang="en-US" smtClean="0"/>
              <a:pPr>
                <a:defRPr/>
              </a:pPr>
              <a:t>11/2/2015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AA65F9B-4700-4840-8DEB-060CA72047F3}" type="slidenum">
              <a:rPr lang="en-US" altLang="en-US" smtClean="0"/>
              <a:pPr/>
              <a:t>‹#›</a:t>
            </a:fld>
            <a:endParaRPr lang="en-US" altLang="en-US"/>
          </a:p>
        </p:txBody>
      </p:sp>
    </p:spTree>
    <p:extLst>
      <p:ext uri="{BB962C8B-B14F-4D97-AF65-F5344CB8AC3E}">
        <p14:creationId xmlns:p14="http://schemas.microsoft.com/office/powerpoint/2010/main" xmlns="" val="323823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9EB9F63-D836-4694-B636-19DC2A7AD2DF}" type="datetimeFigureOut">
              <a:rPr lang="en-US" smtClean="0"/>
              <a:pPr>
                <a:defRPr/>
              </a:pPr>
              <a:t>11/2/2015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B7271DE-A5AC-40FE-A06C-D7DD0F91BD55}" type="slidenum">
              <a:rPr lang="en-US" altLang="en-US" smtClean="0"/>
              <a:pPr/>
              <a:t>‹#›</a:t>
            </a:fld>
            <a:endParaRPr lang="en-US" altLang="en-US"/>
          </a:p>
        </p:txBody>
      </p:sp>
    </p:spTree>
    <p:extLst>
      <p:ext uri="{BB962C8B-B14F-4D97-AF65-F5344CB8AC3E}">
        <p14:creationId xmlns:p14="http://schemas.microsoft.com/office/powerpoint/2010/main" xmlns="" val="101576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7F4A06E-96AB-410C-97A1-E3D315644314}" type="datetimeFigureOut">
              <a:rPr lang="en-US" smtClean="0"/>
              <a:pPr>
                <a:defRPr/>
              </a:pPr>
              <a:t>11/2/2015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1800405-16FB-4CCE-A36F-3EA1FC927782}" type="slidenum">
              <a:rPr lang="en-US" altLang="en-US" smtClean="0"/>
              <a:pPr/>
              <a:t>‹#›</a:t>
            </a:fld>
            <a:endParaRPr lang="en-US" altLang="en-US"/>
          </a:p>
        </p:txBody>
      </p:sp>
    </p:spTree>
    <p:extLst>
      <p:ext uri="{BB962C8B-B14F-4D97-AF65-F5344CB8AC3E}">
        <p14:creationId xmlns:p14="http://schemas.microsoft.com/office/powerpoint/2010/main" xmlns="" val="101281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33EB3D34-B64D-4EA3-B051-CB42C5EBB058}" type="datetimeFigureOut">
              <a:rPr lang="en-US" smtClean="0"/>
              <a:pPr>
                <a:defRPr/>
              </a:pPr>
              <a:t>11/2/2015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A1469FD-4FBB-40F2-AE96-892109DCB68B}" type="slidenum">
              <a:rPr lang="en-US" altLang="en-US" smtClean="0"/>
              <a:pPr/>
              <a:t>‹#›</a:t>
            </a:fld>
            <a:endParaRPr lang="en-US" altLang="en-US"/>
          </a:p>
        </p:txBody>
      </p:sp>
    </p:spTree>
    <p:extLst>
      <p:ext uri="{BB962C8B-B14F-4D97-AF65-F5344CB8AC3E}">
        <p14:creationId xmlns:p14="http://schemas.microsoft.com/office/powerpoint/2010/main" xmlns="" val="294692686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14400" y="685800"/>
            <a:ext cx="7315200" cy="1295400"/>
          </a:xfrm>
        </p:spPr>
        <p:txBody>
          <a:bodyPr rtlCol="0">
            <a:normAutofit fontScale="90000"/>
          </a:bodyPr>
          <a:lstStyle/>
          <a:p>
            <a:pPr eaLnBrk="1" fontAlgn="auto" hangingPunct="1">
              <a:spcAft>
                <a:spcPts val="0"/>
              </a:spcAft>
              <a:defRPr/>
            </a:pP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2000" b="1" dirty="0" smtClean="0"/>
              <a:t>Geological Society of America (GSA) Annual Meeting</a:t>
            </a:r>
            <a:br>
              <a:rPr lang="en-US" sz="2000" b="1" dirty="0" smtClean="0"/>
            </a:br>
            <a:r>
              <a:rPr lang="en-US" sz="2000" b="1" dirty="0" smtClean="0"/>
              <a:t>Baltimore, Maryland, USA, November 1 - 4, 2015</a:t>
            </a:r>
            <a:r>
              <a:rPr lang="en-US" sz="2000" cap="small" dirty="0" smtClean="0"/>
              <a:t/>
            </a:r>
            <a:br>
              <a:rPr lang="en-US" sz="2000" cap="small" dirty="0" smtClean="0"/>
            </a:br>
            <a:r>
              <a:rPr lang="en-US" sz="1600" b="1" dirty="0" smtClean="0"/>
              <a:t/>
            </a:r>
            <a:br>
              <a:rPr lang="en-US" sz="1600" b="1" dirty="0" smtClean="0"/>
            </a:br>
            <a:r>
              <a:rPr lang="en-US" sz="1600" b="1" dirty="0" smtClean="0"/>
              <a:t/>
            </a:r>
            <a:br>
              <a:rPr lang="en-US" sz="1600" b="1" dirty="0" smtClean="0"/>
            </a:br>
            <a:r>
              <a:rPr lang="en-US" sz="1600" dirty="0" smtClean="0"/>
              <a:t/>
            </a:r>
            <a:br>
              <a:rPr lang="en-US" sz="1600" dirty="0" smtClean="0"/>
            </a:br>
            <a:endParaRPr lang="en-US" sz="1600" dirty="0" smtClean="0"/>
          </a:p>
        </p:txBody>
      </p:sp>
      <p:sp>
        <p:nvSpPr>
          <p:cNvPr id="3" name="Subtitle 2"/>
          <p:cNvSpPr>
            <a:spLocks noGrp="1"/>
          </p:cNvSpPr>
          <p:nvPr>
            <p:ph type="subTitle" idx="1"/>
          </p:nvPr>
        </p:nvSpPr>
        <p:spPr>
          <a:xfrm>
            <a:off x="914400" y="2286000"/>
            <a:ext cx="7315200" cy="3810000"/>
          </a:xfrm>
        </p:spPr>
        <p:txBody>
          <a:bodyPr rtlCol="0">
            <a:normAutofit/>
          </a:bodyPr>
          <a:lstStyle/>
          <a:p>
            <a:pPr eaLnBrk="1" fontAlgn="auto" hangingPunct="1">
              <a:spcAft>
                <a:spcPts val="0"/>
              </a:spcAft>
              <a:defRPr/>
            </a:pPr>
            <a:endParaRPr lang="en-US" sz="2000" dirty="0" smtClean="0">
              <a:solidFill>
                <a:schemeClr val="tx1"/>
              </a:solidFill>
            </a:endParaRPr>
          </a:p>
          <a:p>
            <a:pPr eaLnBrk="1" fontAlgn="auto" hangingPunct="1">
              <a:spcAft>
                <a:spcPts val="0"/>
              </a:spcAft>
              <a:defRPr/>
            </a:pPr>
            <a:r>
              <a:rPr lang="en-US" sz="2000" b="1" cap="small" dirty="0" smtClean="0">
                <a:solidFill>
                  <a:schemeClr val="tx1"/>
                </a:solidFill>
                <a:latin typeface="+mj-lt"/>
              </a:rPr>
              <a:t>“On the Importance of International Standardization of Methodologies and Techniques for Laboratory and Field Calibration of Soil Water Measurement Sensors Based on Capacitance, Impedance, and TDT”</a:t>
            </a:r>
          </a:p>
          <a:p>
            <a:pPr eaLnBrk="1" fontAlgn="auto" hangingPunct="1">
              <a:spcAft>
                <a:spcPts val="0"/>
              </a:spcAft>
              <a:defRPr/>
            </a:pPr>
            <a:endParaRPr lang="en-US" sz="2000" b="1" dirty="0" smtClean="0">
              <a:solidFill>
                <a:schemeClr val="tx1"/>
              </a:solidFill>
              <a:latin typeface="+mj-lt"/>
            </a:endParaRPr>
          </a:p>
          <a:p>
            <a:pPr eaLnBrk="1" fontAlgn="auto" hangingPunct="1">
              <a:spcAft>
                <a:spcPts val="0"/>
              </a:spcAft>
              <a:defRPr/>
            </a:pPr>
            <a:endParaRPr lang="en-US" sz="1600" b="1" cap="small" dirty="0" smtClean="0">
              <a:solidFill>
                <a:schemeClr val="tx1"/>
              </a:solidFill>
              <a:latin typeface="+mj-lt"/>
            </a:endParaRPr>
          </a:p>
          <a:p>
            <a:pPr eaLnBrk="1" fontAlgn="auto" hangingPunct="1">
              <a:spcAft>
                <a:spcPts val="0"/>
              </a:spcAft>
              <a:defRPr/>
            </a:pPr>
            <a:r>
              <a:rPr lang="en-US" sz="1600" b="1" cap="small" dirty="0" smtClean="0">
                <a:solidFill>
                  <a:schemeClr val="tx1"/>
                </a:solidFill>
                <a:latin typeface="+mj-lt"/>
              </a:rPr>
              <a:t>Dr. </a:t>
            </a:r>
            <a:r>
              <a:rPr lang="en-US" sz="1600" b="1" cap="small" dirty="0" err="1" smtClean="0">
                <a:solidFill>
                  <a:schemeClr val="tx1"/>
                </a:solidFill>
                <a:latin typeface="+mj-lt"/>
              </a:rPr>
              <a:t>Ioan</a:t>
            </a:r>
            <a:r>
              <a:rPr lang="en-US" sz="1600" b="1" cap="small" dirty="0" smtClean="0">
                <a:solidFill>
                  <a:schemeClr val="tx1"/>
                </a:solidFill>
                <a:latin typeface="+mj-lt"/>
              </a:rPr>
              <a:t> C. Paltineanu</a:t>
            </a:r>
          </a:p>
          <a:p>
            <a:pPr eaLnBrk="1" fontAlgn="auto" hangingPunct="1">
              <a:spcAft>
                <a:spcPts val="0"/>
              </a:spcAft>
              <a:defRPr/>
            </a:pPr>
            <a:r>
              <a:rPr lang="en-US" sz="1600" b="1" cap="small" dirty="0" smtClean="0">
                <a:solidFill>
                  <a:schemeClr val="tx1"/>
                </a:solidFill>
                <a:latin typeface="+mj-lt"/>
              </a:rPr>
              <a:t>PALTIN International Inc.</a:t>
            </a:r>
          </a:p>
          <a:p>
            <a:pPr eaLnBrk="1" fontAlgn="auto" hangingPunct="1">
              <a:spcAft>
                <a:spcPts val="0"/>
              </a:spcAft>
              <a:defRPr/>
            </a:pPr>
            <a:r>
              <a:rPr lang="en-US" sz="1600" b="1" cap="small" dirty="0" smtClean="0">
                <a:solidFill>
                  <a:schemeClr val="tx1"/>
                </a:solidFill>
                <a:latin typeface="+mj-lt"/>
              </a:rPr>
              <a:t>Laurel, Maryland, USA</a:t>
            </a:r>
          </a:p>
          <a:p>
            <a:pPr eaLnBrk="1" fontAlgn="auto" hangingPunct="1">
              <a:spcAft>
                <a:spcPts val="0"/>
              </a:spcAft>
              <a:defRPr/>
            </a:pPr>
            <a:endParaRPr lang="en-US" sz="2000" b="1" dirty="0" smtClean="0"/>
          </a:p>
          <a:p>
            <a:pPr eaLnBrk="1" fontAlgn="auto" hangingPunct="1">
              <a:spcAft>
                <a:spcPts val="0"/>
              </a:spcAft>
              <a:defRPr/>
            </a:pPr>
            <a:endParaRPr lang="en-US" sz="1800" b="1" dirty="0" smtClean="0"/>
          </a:p>
          <a:p>
            <a:pPr eaLnBrk="1" fontAlgn="auto" hangingPunct="1">
              <a:spcAft>
                <a:spcPts val="0"/>
              </a:spcAft>
              <a:defRPr/>
            </a:pPr>
            <a:endParaRPr lang="en-US" sz="1800" b="1" dirty="0" smtClean="0"/>
          </a:p>
          <a:p>
            <a:pPr eaLnBrk="1" fontAlgn="auto" hangingPunct="1">
              <a:spcAft>
                <a:spcPts val="0"/>
              </a:spcAft>
              <a:defRPr/>
            </a:pPr>
            <a:endParaRPr lang="en-US" sz="18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762000" y="533400"/>
          <a:ext cx="7543800" cy="5867400"/>
        </p:xfrm>
        <a:graphic>
          <a:graphicData uri="http://schemas.openxmlformats.org/presentationml/2006/ole">
            <p:oleObj spid="_x0000_s2054" name="SPW 7.0 Graph" r:id="rId3" imgW="8039405" imgH="7923276"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873125" y="304800"/>
          <a:ext cx="7396163" cy="6324600"/>
        </p:xfrm>
        <a:graphic>
          <a:graphicData uri="http://schemas.openxmlformats.org/presentationml/2006/ole">
            <p:oleObj spid="_x0000_s3078" name="SPW 7.0 Graph" r:id="rId3" imgW="7396582" imgH="7926019"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391664017"/>
              </p:ext>
            </p:extLst>
          </p:nvPr>
        </p:nvGraphicFramePr>
        <p:xfrm>
          <a:off x="533400" y="838200"/>
          <a:ext cx="7791450" cy="5200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685800"/>
            <a:ext cx="7315200" cy="1143000"/>
          </a:xfrm>
        </p:spPr>
        <p:txBody>
          <a:bodyPr>
            <a:normAutofit/>
          </a:bodyPr>
          <a:lstStyle/>
          <a:p>
            <a:pPr>
              <a:defRPr/>
            </a:pPr>
            <a:r>
              <a:rPr lang="en-US" sz="1400" b="1" cap="small" dirty="0" smtClean="0"/>
              <a:t>Picture 1</a:t>
            </a:r>
            <a:r>
              <a:rPr lang="en-US" sz="1400" cap="small" dirty="0" smtClean="0"/>
              <a:t>. Experimental setup, using a 50 T hydraulic press, and details of volumetric soil water content and bulk density sampling (5 brass rings around the sensor) for laboratory calibration of fringe capacitance probe </a:t>
            </a:r>
            <a:r>
              <a:rPr lang="en-US" sz="1400" cap="small" dirty="0" err="1" smtClean="0"/>
              <a:t>EnviroSCAN</a:t>
            </a:r>
            <a:r>
              <a:rPr lang="en-US" sz="1400" cap="small" dirty="0" smtClean="0"/>
              <a:t> (</a:t>
            </a:r>
            <a:r>
              <a:rPr lang="en-US" sz="1400" cap="small" dirty="0" err="1" smtClean="0"/>
              <a:t>Sentek</a:t>
            </a:r>
            <a:r>
              <a:rPr lang="en-US" sz="1400" cap="small" dirty="0" smtClean="0"/>
              <a:t> Technologies), as reported by </a:t>
            </a:r>
            <a:r>
              <a:rPr lang="en-US" sz="1400" cap="small" dirty="0" err="1" smtClean="0"/>
              <a:t>Paltineanu</a:t>
            </a:r>
            <a:r>
              <a:rPr lang="en-US" sz="1400" cap="small" dirty="0" smtClean="0"/>
              <a:t> and Starr, (1997).</a:t>
            </a:r>
            <a:r>
              <a:rPr lang="en-US" sz="1400" dirty="0" smtClean="0"/>
              <a:t/>
            </a:r>
            <a:br>
              <a:rPr lang="en-US" sz="1400" dirty="0" smtClean="0"/>
            </a:br>
            <a:endParaRPr lang="en-US" sz="1400" dirty="0" smtClean="0"/>
          </a:p>
        </p:txBody>
      </p:sp>
      <p:pic>
        <p:nvPicPr>
          <p:cNvPr id="16387" name="Picture 2" descr="C:\Users\Ioan Paltineanu\Pictures\Calibration Lab. Sensors\Calib.BARC-Lab.0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00200" y="1750372"/>
            <a:ext cx="6040326" cy="457422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371600" y="19050"/>
          <a:ext cx="6327775" cy="6838950"/>
        </p:xfrm>
        <a:graphic>
          <a:graphicData uri="http://schemas.openxmlformats.org/presentationml/2006/ole">
            <p:oleObj spid="_x0000_s4102" name="SPW 7.0 Graph" r:id="rId3" imgW="6328440" imgH="6839640" progId="">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lib"/>
          <p:cNvPicPr>
            <a:picLocks noChangeAspect="1" noChangeArrowheads="1"/>
          </p:cNvPicPr>
          <p:nvPr/>
        </p:nvPicPr>
        <p:blipFill>
          <a:blip r:embed="rId2" cstate="print"/>
          <a:srcRect/>
          <a:stretch>
            <a:fillRect/>
          </a:stretch>
        </p:blipFill>
        <p:spPr bwMode="auto">
          <a:xfrm>
            <a:off x="609600" y="914400"/>
            <a:ext cx="8001000" cy="5029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lib"/>
          <p:cNvPicPr>
            <a:picLocks noChangeAspect="1" noChangeArrowheads="1"/>
          </p:cNvPicPr>
          <p:nvPr/>
        </p:nvPicPr>
        <p:blipFill>
          <a:blip r:embed="rId2" cstate="print"/>
          <a:srcRect/>
          <a:stretch>
            <a:fillRect/>
          </a:stretch>
        </p:blipFill>
        <p:spPr bwMode="auto">
          <a:xfrm>
            <a:off x="1066800" y="838200"/>
            <a:ext cx="7315200" cy="5257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idx="1"/>
            <p:extLst>
              <p:ext uri="{D42A27DB-BD31-4B8C-83A1-F6EECF244321}">
                <p14:modId xmlns:p14="http://schemas.microsoft.com/office/powerpoint/2010/main" xmlns="" val="548664053"/>
              </p:ext>
            </p:extLst>
          </p:nvPr>
        </p:nvGraphicFramePr>
        <p:xfrm>
          <a:off x="304800" y="685800"/>
          <a:ext cx="8077200" cy="5275263"/>
        </p:xfrm>
        <a:graphic>
          <a:graphicData uri="http://schemas.openxmlformats.org/presentationml/2006/ole">
            <p:oleObj spid="_x0000_s5126" name="Chart" r:id="rId3" imgW="4667402" imgH="3048000"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666750"/>
          <a:ext cx="7315200" cy="1093788"/>
        </p:xfrm>
        <a:graphic>
          <a:graphicData uri="http://schemas.openxmlformats.org/drawingml/2006/table">
            <a:tbl>
              <a:tblPr/>
              <a:tblGrid>
                <a:gridCol w="7315200"/>
              </a:tblGrid>
              <a:tr h="56110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small" normalizeH="0" baseline="0" dirty="0" smtClean="0">
                          <a:ln>
                            <a:noFill/>
                          </a:ln>
                          <a:solidFill>
                            <a:srgbClr val="000000"/>
                          </a:solidFill>
                          <a:effectLst/>
                          <a:latin typeface="+mj-lt"/>
                          <a:cs typeface="Times New Roman" pitchFamily="18" charset="0"/>
                        </a:rPr>
                        <a:t>Table 2A  Soil volumetric water content (</a:t>
                      </a:r>
                      <a:r>
                        <a:rPr kumimoji="0" lang="en-US" sz="1600" b="1" i="0" u="none" strike="noStrike" cap="small" normalizeH="0" baseline="0" dirty="0" err="1" smtClean="0">
                          <a:ln>
                            <a:noFill/>
                          </a:ln>
                          <a:solidFill>
                            <a:srgbClr val="000000"/>
                          </a:solidFill>
                          <a:effectLst/>
                          <a:latin typeface="+mj-lt"/>
                          <a:cs typeface="Times New Roman" pitchFamily="18" charset="0"/>
                        </a:rPr>
                        <a:t>Ɵv</a:t>
                      </a:r>
                      <a:r>
                        <a:rPr kumimoji="0" lang="en-US" sz="1600" b="1" i="0" u="none" strike="noStrike" cap="small" normalizeH="0" baseline="0" dirty="0" smtClean="0">
                          <a:ln>
                            <a:noFill/>
                          </a:ln>
                          <a:solidFill>
                            <a:srgbClr val="000000"/>
                          </a:solidFill>
                          <a:effectLst/>
                          <a:latin typeface="+mj-lt"/>
                          <a:cs typeface="Times New Roman" pitchFamily="18" charset="0"/>
                        </a:rPr>
                        <a:t>) vs. scaled frequency (SF) response function of fringe capacitance  probe  </a:t>
                      </a:r>
                      <a:r>
                        <a:rPr kumimoji="0" lang="en-US" sz="1600" b="1" i="0" u="none" strike="noStrike" cap="small" normalizeH="0" baseline="0" dirty="0" err="1" smtClean="0">
                          <a:ln>
                            <a:noFill/>
                          </a:ln>
                          <a:solidFill>
                            <a:srgbClr val="000000"/>
                          </a:solidFill>
                          <a:effectLst/>
                          <a:latin typeface="+mj-lt"/>
                          <a:cs typeface="Times New Roman" pitchFamily="18" charset="0"/>
                        </a:rPr>
                        <a:t>EnviroSCAN</a:t>
                      </a:r>
                      <a:endParaRPr kumimoji="0" lang="en-US" sz="1600" b="1" i="0" u="none" strike="noStrike" cap="small" normalizeH="0" baseline="0" dirty="0" smtClean="0">
                        <a:ln>
                          <a:noFill/>
                        </a:ln>
                        <a:solidFill>
                          <a:schemeClr val="tx1"/>
                        </a:solidFill>
                        <a:effectLst/>
                        <a:latin typeface="+mj-lt"/>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5326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sng" strike="noStrike" cap="small" normalizeH="0" baseline="0" dirty="0" smtClean="0">
                          <a:ln>
                            <a:noFill/>
                          </a:ln>
                          <a:solidFill>
                            <a:srgbClr val="000000"/>
                          </a:solidFill>
                          <a:effectLst/>
                          <a:latin typeface="+mj-lt"/>
                          <a:cs typeface="Times New Roman" pitchFamily="18" charset="0"/>
                        </a:rPr>
                        <a:t>calibrated in laboratory </a:t>
                      </a:r>
                      <a:r>
                        <a:rPr kumimoji="0" lang="en-US" sz="1600" b="1" i="0" u="none" strike="noStrike" cap="small" normalizeH="0" baseline="0" dirty="0" smtClean="0">
                          <a:ln>
                            <a:noFill/>
                          </a:ln>
                          <a:solidFill>
                            <a:srgbClr val="000000"/>
                          </a:solidFill>
                          <a:effectLst/>
                          <a:latin typeface="+mj-lt"/>
                          <a:cs typeface="Times New Roman" pitchFamily="18" charset="0"/>
                        </a:rPr>
                        <a:t>on specific soils from  North America, Australia and Europe </a:t>
                      </a:r>
                      <a:endParaRPr kumimoji="0" lang="en-US" sz="1600" b="1" i="0" u="none" strike="noStrike" cap="small" normalizeH="0" baseline="0" dirty="0" smtClean="0">
                        <a:ln>
                          <a:noFill/>
                        </a:ln>
                        <a:solidFill>
                          <a:schemeClr val="tx1"/>
                        </a:solidFill>
                        <a:effectLst/>
                        <a:latin typeface="+mj-lt"/>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sp>
        <p:nvSpPr>
          <p:cNvPr id="1741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4" name="Table 3"/>
          <p:cNvGraphicFramePr>
            <a:graphicFrameLocks noGrp="1"/>
          </p:cNvGraphicFramePr>
          <p:nvPr/>
        </p:nvGraphicFramePr>
        <p:xfrm>
          <a:off x="914400" y="2328863"/>
          <a:ext cx="7315202" cy="3614784"/>
        </p:xfrm>
        <a:graphic>
          <a:graphicData uri="http://schemas.openxmlformats.org/drawingml/2006/table">
            <a:tbl>
              <a:tblPr/>
              <a:tblGrid>
                <a:gridCol w="2844362"/>
                <a:gridCol w="483476"/>
                <a:gridCol w="483476"/>
                <a:gridCol w="483476"/>
                <a:gridCol w="928852"/>
                <a:gridCol w="1094390"/>
                <a:gridCol w="496614"/>
                <a:gridCol w="229914"/>
                <a:gridCol w="270642"/>
              </a:tblGrid>
              <a:tr h="42065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Soils (location)</a:t>
                      </a:r>
                      <a:endPar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coeff.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coeff.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A</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coeff.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B</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Domain </a:t>
                      </a:r>
                      <a:b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of SF </a:t>
                      </a:r>
                      <a:endPar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Times New Roman" pitchFamily="18" charset="0"/>
                          <a:cs typeface="Times New Roman" pitchFamily="18" charset="0"/>
                        </a:rPr>
                        <a:t>Codomain</a:t>
                      </a: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 </a:t>
                      </a:r>
                      <a:b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of </a:t>
                      </a:r>
                      <a:r>
                        <a:rPr kumimoji="0" lang="en-US" sz="1000" b="1" i="0" u="none" strike="noStrike" cap="none" normalizeH="0" baseline="0" dirty="0" err="1" smtClean="0">
                          <a:ln>
                            <a:noFill/>
                          </a:ln>
                          <a:solidFill>
                            <a:srgbClr val="000000"/>
                          </a:solidFill>
                          <a:effectLst/>
                          <a:latin typeface="Times New Roman" pitchFamily="18" charset="0"/>
                          <a:cs typeface="Times New Roman" pitchFamily="18" charset="0"/>
                        </a:rPr>
                        <a:t>Ɵv</a:t>
                      </a:r>
                      <a:endPar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RMSE</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R²</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n</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47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min. to max.</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min. to max.</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36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Mattapex  Silt Loam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0.49</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2.167</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0.39 → 0.89</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0.07 → 0.38</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0.009</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6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(Beltsville, MD, USA)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7628">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Paltineanu, and Starr, 1997</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7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7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Sand, Sandy Loam and Clay</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0.522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2.046</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0.30 → 0.95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0.05 → 0.45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0.031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0.9</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38</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6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(Fresno, CA, USA)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76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Mead, R. M., et al., 1995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47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Sandy Loam, Loamy Sand</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2.231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0.35 → 0.90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0.04 → 0.42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0.016</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651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(Adelaide, SA, Australia)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7628">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Dighton, J. C., and P. J. Dillon.,  1993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unpublished data)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685800"/>
          <a:ext cx="7315200" cy="571641"/>
        </p:xfrm>
        <a:graphic>
          <a:graphicData uri="http://schemas.openxmlformats.org/drawingml/2006/table">
            <a:tbl>
              <a:tblPr/>
              <a:tblGrid>
                <a:gridCol w="7315200"/>
              </a:tblGrid>
              <a:tr h="3262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small" normalizeH="0" baseline="0" dirty="0" smtClean="0">
                          <a:ln>
                            <a:noFill/>
                          </a:ln>
                          <a:solidFill>
                            <a:srgbClr val="000000"/>
                          </a:solidFill>
                          <a:effectLst/>
                          <a:latin typeface="+mj-lt"/>
                          <a:cs typeface="Times New Roman" pitchFamily="18" charset="0"/>
                        </a:rPr>
                        <a:t>Table 2A  (continued)</a:t>
                      </a:r>
                      <a:endParaRPr kumimoji="0" lang="en-US" sz="1400" b="0" i="0" u="none" strike="noStrike" cap="small" normalizeH="0" baseline="0" dirty="0" smtClean="0">
                        <a:ln>
                          <a:noFill/>
                        </a:ln>
                        <a:solidFill>
                          <a:schemeClr val="tx1"/>
                        </a:solidFill>
                        <a:effectLst/>
                        <a:latin typeface="+mj-lt"/>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4522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400" b="0" i="0" u="none" strike="noStrike" cap="small"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914400" y="1905000"/>
          <a:ext cx="7467600" cy="3787769"/>
        </p:xfrm>
        <a:graphic>
          <a:graphicData uri="http://schemas.openxmlformats.org/drawingml/2006/table">
            <a:tbl>
              <a:tblPr/>
              <a:tblGrid>
                <a:gridCol w="2842126"/>
                <a:gridCol w="483937"/>
                <a:gridCol w="483937"/>
                <a:gridCol w="483937"/>
                <a:gridCol w="927768"/>
                <a:gridCol w="1094874"/>
                <a:gridCol w="495968"/>
                <a:gridCol w="232611"/>
                <a:gridCol w="422442"/>
              </a:tblGrid>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Olton Soil, 2:1 clay mineralogy, </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0.752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3.841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0.25 → 0.85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 → 0.41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0.028</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89</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dominant montmorillonite,</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pooled untransformed data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(Lubbock, TX, USA)</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Baumhardt, R. L., et al., 2000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5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Pullman Soil, 2:1 clay dominant,</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0.024</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0.605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3.812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0.35 → 0.95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178</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illite and montmorillonite (smectite)</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Soil A (silty clay loam) + B (clay).</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(Bushland, TX, USA)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Evett, S. R., et al., 2006</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5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Pullman Soil, 2:1 clay dominant,</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0.041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0.781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4.981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0.35 → 0.95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0.018</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90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illite and montmorillonite (smectite)</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Soil C, clay loam (containing 50% CaCO3)</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(Bushland, TX, USA)</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Evett, S. R., et al., 2006</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5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Typic Xerochrept, Silty Clay Loam Soil</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0.482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3.097</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0.27 → 0.95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0.015 → 0.455</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0.027</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672</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illite and montmorillonite</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(Aranjuez, Madrid, Spain)</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56905" marR="5690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5289">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Reference: Gabriel, J. L., et al., 2010 &amp; Quemada, M., et al., 2010</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905" marR="56905"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nvGraphicFramePr>
        <p:xfrm>
          <a:off x="914400" y="1143000"/>
          <a:ext cx="7467599" cy="762000"/>
        </p:xfrm>
        <a:graphic>
          <a:graphicData uri="http://schemas.openxmlformats.org/drawingml/2006/table">
            <a:tbl>
              <a:tblPr/>
              <a:tblGrid>
                <a:gridCol w="2903165"/>
                <a:gridCol w="493782"/>
                <a:gridCol w="493781"/>
                <a:gridCol w="493782"/>
                <a:gridCol w="946978"/>
                <a:gridCol w="1118786"/>
                <a:gridCol w="505957"/>
                <a:gridCol w="235392"/>
                <a:gridCol w="275976"/>
              </a:tblGrid>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Soils (location)</a:t>
                      </a:r>
                      <a:endPar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coeff.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coeff.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A</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coeff.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B</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Domain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of SF </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Codomain </a:t>
                      </a:r>
                      <a:br>
                        <a:rPr kumimoji="0" lang="en-US" sz="10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of Ɵv</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RMSE</a:t>
                      </a:r>
                      <a:endParaRPr kumimoji="0" lang="en-US"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30000" dirty="0" smtClean="0">
                          <a:ln>
                            <a:noFill/>
                          </a:ln>
                          <a:solidFill>
                            <a:srgbClr val="000000"/>
                          </a:solidFill>
                          <a:effectLst/>
                          <a:latin typeface="Times New Roman" pitchFamily="18" charset="0"/>
                          <a:cs typeface="Times New Roman" pitchFamily="18" charset="0"/>
                        </a:rPr>
                        <a:t>R²</a:t>
                      </a:r>
                      <a:endParaRPr kumimoji="0" lang="en-US" sz="1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n</a:t>
                      </a:r>
                      <a:endPar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min. to max.</a:t>
                      </a:r>
                      <a:endParaRPr kumimoji="0" 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min. to max.</a:t>
                      </a:r>
                      <a:endPar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914400" y="1143000"/>
            <a:ext cx="7315200" cy="5029200"/>
          </a:xfrm>
        </p:spPr>
        <p:txBody>
          <a:bodyPr/>
          <a:lstStyle/>
          <a:p>
            <a:pPr algn="l" eaLnBrk="1" hangingPunct="1"/>
            <a:r>
              <a:rPr lang="en-US" altLang="en-US" sz="1600" b="1" dirty="0" err="1" smtClean="0"/>
              <a:t>i</a:t>
            </a:r>
            <a:r>
              <a:rPr lang="en-US" altLang="en-US" sz="1600" b="1" dirty="0" smtClean="0"/>
              <a:t>) </a:t>
            </a:r>
            <a:r>
              <a:rPr lang="en-US" altLang="en-US" sz="1600" dirty="0" smtClean="0"/>
              <a:t>to search (data mining) </a:t>
            </a:r>
            <a:r>
              <a:rPr lang="en-US" altLang="en-US" sz="1600" u="sng" dirty="0" smtClean="0"/>
              <a:t>both published papers and unpublished reports </a:t>
            </a:r>
            <a:r>
              <a:rPr lang="en-US" altLang="en-US" sz="1600" dirty="0" smtClean="0"/>
              <a:t>(in the last two decades) for methods and techniques used in: </a:t>
            </a:r>
            <a:br>
              <a:rPr lang="en-US" altLang="en-US" sz="1600" dirty="0" smtClean="0"/>
            </a:br>
            <a:r>
              <a:rPr lang="en-US" altLang="en-US" sz="1600" dirty="0" smtClean="0"/>
              <a:t/>
            </a:r>
            <a:br>
              <a:rPr lang="en-US" altLang="en-US" sz="1600" dirty="0" smtClean="0"/>
            </a:br>
            <a:r>
              <a:rPr lang="en-US" altLang="en-US" sz="1600" dirty="0" smtClean="0"/>
              <a:t>        </a:t>
            </a:r>
            <a:r>
              <a:rPr lang="en-US" altLang="en-US" sz="1600" u="sng" dirty="0" smtClean="0"/>
              <a:t>“manufacturer's bench testing” and/or</a:t>
            </a:r>
            <a:r>
              <a:rPr lang="en-US" altLang="en-US" sz="1600" dirty="0" smtClean="0"/>
              <a:t/>
            </a:r>
            <a:br>
              <a:rPr lang="en-US" altLang="en-US" sz="1600" dirty="0" smtClean="0"/>
            </a:br>
            <a:r>
              <a:rPr lang="en-US" altLang="en-US" sz="1600" dirty="0" smtClean="0"/>
              <a:t>        </a:t>
            </a:r>
            <a:br>
              <a:rPr lang="en-US" altLang="en-US" sz="1600" dirty="0" smtClean="0"/>
            </a:br>
            <a:r>
              <a:rPr lang="en-US" altLang="en-US" sz="1600" dirty="0" smtClean="0"/>
              <a:t>       </a:t>
            </a:r>
            <a:r>
              <a:rPr lang="en-US" altLang="en-US" sz="1600" u="sng" dirty="0" smtClean="0"/>
              <a:t>“independent laboratory or field calibration studies”</a:t>
            </a:r>
            <a:br>
              <a:rPr lang="en-US" altLang="en-US" sz="1600" u="sng" dirty="0" smtClean="0"/>
            </a:br>
            <a:r>
              <a:rPr lang="en-US" altLang="en-US" sz="1600" u="sng" dirty="0" smtClean="0"/>
              <a:t/>
            </a:r>
            <a:br>
              <a:rPr lang="en-US" altLang="en-US" sz="1600" u="sng" dirty="0" smtClean="0"/>
            </a:br>
            <a:r>
              <a:rPr lang="en-US" altLang="en-US" sz="1600" dirty="0" smtClean="0"/>
              <a:t>       </a:t>
            </a:r>
            <a:r>
              <a:rPr lang="en-US" altLang="en-US" sz="1600" u="sng" dirty="0" smtClean="0"/>
              <a:t>of </a:t>
            </a:r>
            <a:r>
              <a:rPr lang="en-US" altLang="en-US" sz="1600" b="1" u="sng" dirty="0" smtClean="0"/>
              <a:t>EM</a:t>
            </a:r>
            <a:r>
              <a:rPr lang="en-US" altLang="en-US" sz="1600" u="sng" dirty="0" smtClean="0"/>
              <a:t> soil water measurement sensors and probes;</a:t>
            </a:r>
            <a:r>
              <a:rPr lang="en-US" altLang="en-US" sz="1600" dirty="0" smtClean="0"/>
              <a:t/>
            </a:r>
            <a:br>
              <a:rPr lang="en-US" altLang="en-US" sz="1600" dirty="0" smtClean="0"/>
            </a:br>
            <a:r>
              <a:rPr lang="en-US" altLang="en-US" sz="1600" dirty="0" smtClean="0"/>
              <a:t/>
            </a:r>
            <a:br>
              <a:rPr lang="en-US" altLang="en-US" sz="1600" dirty="0" smtClean="0"/>
            </a:br>
            <a:r>
              <a:rPr lang="en-US" altLang="en-US" sz="1600" b="1" dirty="0" smtClean="0"/>
              <a:t>ii) </a:t>
            </a:r>
            <a:r>
              <a:rPr lang="en-US" altLang="en-US" sz="1600" dirty="0" smtClean="0"/>
              <a:t>to critically analyze the available data, interpret, and </a:t>
            </a:r>
            <a:r>
              <a:rPr lang="en-US" altLang="en-US" sz="1600" u="sng" dirty="0" smtClean="0"/>
              <a:t>to find similarities and differences</a:t>
            </a:r>
            <a:r>
              <a:rPr lang="en-US" altLang="en-US" sz="1600" dirty="0" smtClean="0"/>
              <a:t> in characterizing the sensors direct output or the scaled response (frequency, voltage, </a:t>
            </a:r>
            <a:r>
              <a:rPr lang="en-US" altLang="en-US" sz="1600" dirty="0" err="1" smtClean="0"/>
              <a:t>etc</a:t>
            </a:r>
            <a:r>
              <a:rPr lang="en-US" altLang="en-US" sz="1600" dirty="0" smtClean="0"/>
              <a:t>) performed in:</a:t>
            </a:r>
            <a:br>
              <a:rPr lang="en-US" altLang="en-US" sz="1600" dirty="0" smtClean="0"/>
            </a:br>
            <a:r>
              <a:rPr lang="en-US" altLang="en-US" sz="1600" dirty="0" smtClean="0"/>
              <a:t/>
            </a:r>
            <a:br>
              <a:rPr lang="en-US" altLang="en-US" sz="1600" dirty="0" smtClean="0"/>
            </a:br>
            <a:r>
              <a:rPr lang="en-US" altLang="en-US" sz="1600" dirty="0" smtClean="0"/>
              <a:t>      </a:t>
            </a:r>
            <a:r>
              <a:rPr lang="en-US" altLang="en-US" sz="1600" u="sng" dirty="0" smtClean="0"/>
              <a:t>air and distilled water (at room temperature ~22 </a:t>
            </a:r>
            <a:r>
              <a:rPr lang="en-US" altLang="en-US" sz="1600" u="sng" dirty="0" err="1" smtClean="0"/>
              <a:t>deg</a:t>
            </a:r>
            <a:r>
              <a:rPr lang="en-US" altLang="en-US" sz="1600" u="sng" dirty="0" smtClean="0"/>
              <a:t> C.); </a:t>
            </a:r>
            <a:r>
              <a:rPr lang="en-US" altLang="en-US" sz="1600" dirty="0" smtClean="0"/>
              <a:t/>
            </a:r>
            <a:br>
              <a:rPr lang="en-US" altLang="en-US" sz="1600" dirty="0" smtClean="0"/>
            </a:br>
            <a:r>
              <a:rPr lang="en-US" altLang="en-US" sz="1600" dirty="0" smtClean="0"/>
              <a:t>      </a:t>
            </a:r>
            <a:br>
              <a:rPr lang="en-US" altLang="en-US" sz="1600" dirty="0" smtClean="0"/>
            </a:br>
            <a:r>
              <a:rPr lang="en-US" altLang="en-US" sz="1600" dirty="0" smtClean="0"/>
              <a:t>      </a:t>
            </a:r>
            <a:r>
              <a:rPr lang="en-US" altLang="en-US" sz="1600" u="sng" dirty="0" smtClean="0"/>
              <a:t>reference (standard) dielectric liquids</a:t>
            </a:r>
            <a:r>
              <a:rPr lang="en-US" altLang="en-US" sz="1600" dirty="0" smtClean="0"/>
              <a:t>;</a:t>
            </a:r>
            <a:br>
              <a:rPr lang="en-US" altLang="en-US" sz="1600" dirty="0" smtClean="0"/>
            </a:br>
            <a:r>
              <a:rPr lang="en-US" altLang="en-US" sz="1600" dirty="0" smtClean="0"/>
              <a:t>      </a:t>
            </a:r>
            <a:br>
              <a:rPr lang="en-US" altLang="en-US" sz="1600" dirty="0" smtClean="0"/>
            </a:br>
            <a:r>
              <a:rPr lang="en-US" altLang="en-US" sz="1600" dirty="0" smtClean="0"/>
              <a:t>      </a:t>
            </a:r>
            <a:r>
              <a:rPr lang="en-US" altLang="en-US" sz="1600" u="sng" dirty="0" smtClean="0"/>
              <a:t>controlled repacked soils of known intrinsic characteristics (texture, clay   mineralogy, organic content, etc..).</a:t>
            </a:r>
            <a:r>
              <a:rPr lang="en-US" altLang="en-US" sz="1600" dirty="0" smtClean="0"/>
              <a:t/>
            </a:r>
            <a:br>
              <a:rPr lang="en-US" altLang="en-US" sz="1600" dirty="0" smtClean="0"/>
            </a:br>
            <a:endParaRPr lang="en-US" altLang="en-US" sz="1600" dirty="0" smtClean="0"/>
          </a:p>
        </p:txBody>
      </p:sp>
      <p:sp>
        <p:nvSpPr>
          <p:cNvPr id="8195" name="Rectangle 2"/>
          <p:cNvSpPr>
            <a:spLocks noChangeArrowheads="1"/>
          </p:cNvSpPr>
          <p:nvPr/>
        </p:nvSpPr>
        <p:spPr bwMode="auto">
          <a:xfrm>
            <a:off x="457200" y="685800"/>
            <a:ext cx="8534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mj-lt"/>
              </a:rPr>
              <a:t>OBJECTIVES:</a:t>
            </a:r>
            <a:endParaRPr lang="en-US" altLang="en-US" sz="16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838200" y="1524000"/>
          <a:ext cx="7391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24579" name="Rectangle 5"/>
          <p:cNvSpPr>
            <a:spLocks noChangeArrowheads="1"/>
          </p:cNvSpPr>
          <p:nvPr/>
        </p:nvSpPr>
        <p:spPr bwMode="auto">
          <a:xfrm>
            <a:off x="990600" y="515938"/>
            <a:ext cx="7239000" cy="893762"/>
          </a:xfrm>
          <a:prstGeom prst="rect">
            <a:avLst/>
          </a:prstGeom>
          <a:noFill/>
          <a:ln w="9525">
            <a:noFill/>
            <a:miter lim="800000"/>
            <a:headEnd/>
            <a:tailEnd/>
          </a:ln>
        </p:spPr>
        <p:txBody>
          <a:bodyPr anchor="ctr">
            <a:spAutoFit/>
          </a:bodyPr>
          <a:lstStyle/>
          <a:p>
            <a:pPr algn="ctr" eaLnBrk="0" hangingPunct="0">
              <a:defRPr/>
            </a:pPr>
            <a:r>
              <a:rPr lang="en-US" sz="1400" b="1" cap="small" dirty="0">
                <a:latin typeface="+mj-lt"/>
                <a:cs typeface="Arial" charset="0"/>
              </a:rPr>
              <a:t>Fig.2A. </a:t>
            </a:r>
            <a:r>
              <a:rPr lang="en-US" sz="1400" cap="small" dirty="0">
                <a:latin typeface="+mj-lt"/>
                <a:cs typeface="Arial" charset="0"/>
              </a:rPr>
              <a:t>Laboratory calibration of </a:t>
            </a:r>
            <a:r>
              <a:rPr lang="en-US" sz="1400" cap="small" dirty="0" err="1">
                <a:latin typeface="+mj-lt"/>
                <a:cs typeface="Arial" charset="0"/>
              </a:rPr>
              <a:t>EnviroSCAN</a:t>
            </a:r>
            <a:r>
              <a:rPr lang="en-US" sz="1400" cap="small" dirty="0">
                <a:latin typeface="+mj-lt"/>
                <a:cs typeface="Arial" charset="0"/>
              </a:rPr>
              <a:t> fringe capacitance probe studies performed on different soils from North America, Australia and Europe  (adaptation from: </a:t>
            </a:r>
            <a:r>
              <a:rPr lang="en-US" sz="1400" cap="small" dirty="0" err="1">
                <a:latin typeface="+mj-lt"/>
                <a:cs typeface="Arial" charset="0"/>
              </a:rPr>
              <a:t>Paltineanu</a:t>
            </a:r>
            <a:r>
              <a:rPr lang="en-US" sz="1400" cap="small" dirty="0">
                <a:latin typeface="+mj-lt"/>
                <a:cs typeface="Arial" charset="0"/>
              </a:rPr>
              <a:t> and Star 1997; </a:t>
            </a:r>
            <a:r>
              <a:rPr lang="en-US" sz="1400" cap="small" dirty="0" err="1">
                <a:latin typeface="+mj-lt"/>
                <a:cs typeface="Arial" charset="0"/>
              </a:rPr>
              <a:t>Baumhardt</a:t>
            </a:r>
            <a:r>
              <a:rPr lang="en-US" sz="1400" cap="small" dirty="0">
                <a:latin typeface="+mj-lt"/>
                <a:cs typeface="Arial" charset="0"/>
              </a:rPr>
              <a:t> et al., 2000; </a:t>
            </a:r>
            <a:r>
              <a:rPr lang="en-US" sz="1400" cap="small" dirty="0" err="1">
                <a:latin typeface="+mj-lt"/>
                <a:cs typeface="Arial" charset="0"/>
              </a:rPr>
              <a:t>Evett</a:t>
            </a:r>
            <a:r>
              <a:rPr lang="en-US" sz="1400" cap="small" dirty="0">
                <a:latin typeface="+mj-lt"/>
                <a:cs typeface="Arial" charset="0"/>
              </a:rPr>
              <a:t> et al., 2006; Gabriel et al., 2010;  and </a:t>
            </a:r>
            <a:r>
              <a:rPr lang="en-US" sz="1400" cap="small" dirty="0" err="1">
                <a:latin typeface="+mj-lt"/>
                <a:cs typeface="Arial" charset="0"/>
              </a:rPr>
              <a:t>Quemada</a:t>
            </a:r>
            <a:r>
              <a:rPr lang="en-US" sz="1400" cap="small" dirty="0">
                <a:latin typeface="+mj-lt"/>
                <a:cs typeface="Arial" charset="0"/>
              </a:rPr>
              <a:t> et al., 2010)</a:t>
            </a:r>
          </a:p>
          <a:p>
            <a:pPr eaLnBrk="0" hangingPunct="0">
              <a:defRPr/>
            </a:pPr>
            <a:endParaRPr lang="en-US" sz="1000" dirty="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838200" y="1447800"/>
          <a:ext cx="7391400" cy="4795838"/>
        </p:xfrm>
        <a:graphic>
          <a:graphicData uri="http://schemas.openxmlformats.org/drawingml/2006/chart">
            <c:chart xmlns:c="http://schemas.openxmlformats.org/drawingml/2006/chart" xmlns:r="http://schemas.openxmlformats.org/officeDocument/2006/relationships" r:id="rId2"/>
          </a:graphicData>
        </a:graphic>
      </p:graphicFrame>
      <p:sp>
        <p:nvSpPr>
          <p:cNvPr id="25603" name="TextBox 2"/>
          <p:cNvSpPr txBox="1">
            <a:spLocks noChangeArrowheads="1"/>
          </p:cNvSpPr>
          <p:nvPr/>
        </p:nvSpPr>
        <p:spPr bwMode="auto">
          <a:xfrm>
            <a:off x="914400" y="685800"/>
            <a:ext cx="7315200" cy="923925"/>
          </a:xfrm>
          <a:prstGeom prst="rect">
            <a:avLst/>
          </a:prstGeom>
          <a:noFill/>
          <a:ln w="9525">
            <a:noFill/>
            <a:miter lim="800000"/>
            <a:headEnd/>
            <a:tailEnd/>
          </a:ln>
        </p:spPr>
        <p:txBody>
          <a:bodyPr>
            <a:spAutoFit/>
          </a:bodyPr>
          <a:lstStyle/>
          <a:p>
            <a:pPr>
              <a:defRPr/>
            </a:pPr>
            <a:r>
              <a:rPr lang="en-US" sz="1400" b="1" cap="small" dirty="0">
                <a:latin typeface="+mj-lt"/>
                <a:cs typeface="Arial" charset="0"/>
              </a:rPr>
              <a:t>Fig. 2B. </a:t>
            </a:r>
            <a:r>
              <a:rPr lang="en-US" sz="1400" cap="small" dirty="0">
                <a:latin typeface="+mj-lt"/>
                <a:cs typeface="Arial" charset="0"/>
              </a:rPr>
              <a:t>Comparison of laboratory and field calibration of </a:t>
            </a:r>
            <a:r>
              <a:rPr lang="en-US" sz="1400" cap="small" dirty="0" err="1">
                <a:latin typeface="+mj-lt"/>
                <a:cs typeface="Arial" charset="0"/>
              </a:rPr>
              <a:t>EnviroSCAN</a:t>
            </a:r>
            <a:r>
              <a:rPr lang="en-US" sz="1400" cap="small" dirty="0">
                <a:latin typeface="+mj-lt"/>
                <a:cs typeface="Arial" charset="0"/>
              </a:rPr>
              <a:t> performed on soils from North America and Europe (adaptation from: </a:t>
            </a:r>
            <a:r>
              <a:rPr lang="en-US" sz="1400" cap="small" dirty="0" err="1">
                <a:latin typeface="+mj-lt"/>
                <a:cs typeface="Arial" charset="0"/>
              </a:rPr>
              <a:t>Paltineanu</a:t>
            </a:r>
            <a:r>
              <a:rPr lang="en-US" sz="1400" cap="small" dirty="0">
                <a:latin typeface="+mj-lt"/>
                <a:cs typeface="Arial" charset="0"/>
              </a:rPr>
              <a:t> and Starr, 1997; </a:t>
            </a:r>
            <a:r>
              <a:rPr lang="en-US" sz="1400" cap="small" dirty="0" err="1">
                <a:latin typeface="+mj-lt"/>
                <a:cs typeface="Arial" charset="0"/>
              </a:rPr>
              <a:t>Guber</a:t>
            </a:r>
            <a:r>
              <a:rPr lang="en-US" sz="1400" cap="small" dirty="0">
                <a:latin typeface="+mj-lt"/>
                <a:cs typeface="Arial" charset="0"/>
              </a:rPr>
              <a:t> et al, 2010; Gabriel et al., 2010, and </a:t>
            </a:r>
            <a:r>
              <a:rPr lang="en-US" sz="1400" cap="small" dirty="0" err="1">
                <a:latin typeface="+mj-lt"/>
                <a:cs typeface="Arial" charset="0"/>
              </a:rPr>
              <a:t>Quemada</a:t>
            </a:r>
            <a:r>
              <a:rPr lang="en-US" sz="1400" cap="small" dirty="0">
                <a:latin typeface="+mj-lt"/>
                <a:cs typeface="Arial" charset="0"/>
              </a:rPr>
              <a:t> et al., 2010)</a:t>
            </a:r>
          </a:p>
          <a:p>
            <a:pPr>
              <a:defRPr/>
            </a:pPr>
            <a:endParaRPr lang="en-US" sz="1200" dirty="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png"/>
          <p:cNvPicPr>
            <a:picLocks noChangeAspect="1"/>
          </p:cNvPicPr>
          <p:nvPr/>
        </p:nvPicPr>
        <p:blipFill>
          <a:blip r:embed="rId2" cstate="print"/>
          <a:stretch>
            <a:fillRect/>
          </a:stretch>
        </p:blipFill>
        <p:spPr>
          <a:xfrm>
            <a:off x="838200" y="304800"/>
            <a:ext cx="7797452" cy="6324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5"/>
          <p:cNvGrpSpPr>
            <a:grpSpLocks noGrp="1"/>
          </p:cNvGrpSpPr>
          <p:nvPr/>
        </p:nvGrpSpPr>
        <p:grpSpPr bwMode="auto">
          <a:xfrm>
            <a:off x="685800" y="1295400"/>
            <a:ext cx="8153400" cy="3048000"/>
            <a:chOff x="385" y="799"/>
            <a:chExt cx="5307" cy="1424"/>
          </a:xfrm>
        </p:grpSpPr>
        <p:sp>
          <p:nvSpPr>
            <p:cNvPr id="21508" name="Rectangle 7"/>
            <p:cNvSpPr>
              <a:spLocks noChangeArrowheads="1"/>
            </p:cNvSpPr>
            <p:nvPr/>
          </p:nvSpPr>
          <p:spPr bwMode="auto">
            <a:xfrm>
              <a:off x="385" y="799"/>
              <a:ext cx="5307" cy="2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Verdana" panose="020B0604030504040204" pitchFamily="34" charset="0"/>
              </a:endParaRPr>
            </a:p>
          </p:txBody>
        </p:sp>
        <p:pic>
          <p:nvPicPr>
            <p:cNvPr id="21509" name="Picture 14" descr="IMG_03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 y="89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5" descr="IMG_03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 y="89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16" descr="IMG_034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6" y="89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7" descr="IMG_035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24" y="89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18" descr="IMG_035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2" y="89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 name="Picture 19" descr="IMG_036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1" y="157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5" name="Picture 20" descr="IMG_036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29" y="157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6" name="Picture 21" descr="IMG_036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26" y="157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7" name="Picture 22" descr="IMG_037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424" y="157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8" name="Picture 23" descr="IMG_037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422" y="1570"/>
              <a:ext cx="979" cy="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627" name="TextBox 15"/>
          <p:cNvSpPr txBox="1">
            <a:spLocks noChangeArrowheads="1"/>
          </p:cNvSpPr>
          <p:nvPr/>
        </p:nvSpPr>
        <p:spPr bwMode="auto">
          <a:xfrm>
            <a:off x="1020763" y="609600"/>
            <a:ext cx="7208837" cy="584200"/>
          </a:xfrm>
          <a:prstGeom prst="rect">
            <a:avLst/>
          </a:prstGeom>
          <a:noFill/>
          <a:ln w="9525">
            <a:noFill/>
            <a:miter lim="800000"/>
            <a:headEnd/>
            <a:tailEnd/>
          </a:ln>
        </p:spPr>
        <p:txBody>
          <a:bodyPr>
            <a:spAutoFit/>
          </a:bodyPr>
          <a:lstStyle/>
          <a:p>
            <a:pPr algn="ctr">
              <a:defRPr/>
            </a:pPr>
            <a:r>
              <a:rPr lang="en-US" sz="1600" b="1" cap="small" dirty="0">
                <a:latin typeface="+mj-lt"/>
                <a:cs typeface="Arial" charset="0"/>
              </a:rPr>
              <a:t>Laboratory Calibration of Diviner2000 (</a:t>
            </a:r>
            <a:r>
              <a:rPr lang="en-US" sz="1600" b="1" cap="small" dirty="0" err="1">
                <a:latin typeface="+mj-lt"/>
                <a:cs typeface="Arial" charset="0"/>
              </a:rPr>
              <a:t>Sentek</a:t>
            </a:r>
            <a:r>
              <a:rPr lang="en-US" sz="1600" b="1" cap="small" dirty="0">
                <a:latin typeface="+mj-lt"/>
                <a:cs typeface="Arial" charset="0"/>
              </a:rPr>
              <a:t> Pty, Australia) on soils from Sicily, Italy, as reported by </a:t>
            </a:r>
            <a:r>
              <a:rPr lang="en-US" sz="1600" b="1" cap="small" dirty="0" err="1">
                <a:latin typeface="+mj-lt"/>
                <a:cs typeface="Arial" charset="0"/>
              </a:rPr>
              <a:t>Rallo</a:t>
            </a:r>
            <a:r>
              <a:rPr lang="en-US" sz="1600" b="1" cap="small" dirty="0">
                <a:latin typeface="+mj-lt"/>
                <a:cs typeface="Arial" charset="0"/>
              </a:rPr>
              <a:t>, G., et  al., 2012, 2014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hart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143000"/>
            <a:ext cx="71628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extBox 2"/>
          <p:cNvSpPr txBox="1">
            <a:spLocks noChangeArrowheads="1"/>
          </p:cNvSpPr>
          <p:nvPr/>
        </p:nvSpPr>
        <p:spPr bwMode="auto">
          <a:xfrm>
            <a:off x="914400" y="457200"/>
            <a:ext cx="7315200" cy="1108075"/>
          </a:xfrm>
          <a:prstGeom prst="rect">
            <a:avLst/>
          </a:prstGeom>
          <a:noFill/>
          <a:ln w="9525">
            <a:noFill/>
            <a:miter lim="800000"/>
            <a:headEnd/>
            <a:tailEnd/>
          </a:ln>
        </p:spPr>
        <p:txBody>
          <a:bodyPr>
            <a:spAutoFit/>
          </a:bodyPr>
          <a:lstStyle/>
          <a:p>
            <a:pPr algn="ctr">
              <a:defRPr/>
            </a:pPr>
            <a:r>
              <a:rPr lang="en-US" sz="1400" b="1" cap="small" dirty="0">
                <a:latin typeface="+mj-lt"/>
                <a:cs typeface="Arial" charset="0"/>
              </a:rPr>
              <a:t>Fig. 3A.</a:t>
            </a:r>
            <a:r>
              <a:rPr lang="en-US" sz="1400" cap="small" dirty="0">
                <a:latin typeface="+mj-lt"/>
                <a:cs typeface="Arial" charset="0"/>
              </a:rPr>
              <a:t> Laboratory calibration of Diviner2000 fringe capacitance sensor studies performed on different soils from North America and Europe (adaptation from: </a:t>
            </a:r>
            <a:r>
              <a:rPr lang="en-US" sz="1400" cap="small" dirty="0" err="1">
                <a:latin typeface="+mj-lt"/>
                <a:cs typeface="Arial" charset="0"/>
              </a:rPr>
              <a:t>Evett</a:t>
            </a:r>
            <a:r>
              <a:rPr lang="en-US" sz="1400" cap="small" dirty="0">
                <a:latin typeface="+mj-lt"/>
                <a:cs typeface="Arial" charset="0"/>
              </a:rPr>
              <a:t> et al., 2006; </a:t>
            </a:r>
            <a:r>
              <a:rPr lang="en-US" sz="1400" cap="small" dirty="0" err="1">
                <a:latin typeface="+mj-lt"/>
                <a:cs typeface="Arial" charset="0"/>
              </a:rPr>
              <a:t>Rallo</a:t>
            </a:r>
            <a:r>
              <a:rPr lang="en-US" sz="1400" cap="small" dirty="0">
                <a:latin typeface="+mj-lt"/>
                <a:cs typeface="Arial" charset="0"/>
              </a:rPr>
              <a:t> et al., 2012 and 2014)</a:t>
            </a:r>
          </a:p>
          <a:p>
            <a:pPr>
              <a:defRPr/>
            </a:pPr>
            <a:r>
              <a:rPr lang="en-US" sz="1200" dirty="0">
                <a:latin typeface="Arial" charset="0"/>
                <a:cs typeface="Arial" charset="0"/>
              </a:rPr>
              <a:t> </a:t>
            </a:r>
          </a:p>
          <a:p>
            <a:pPr>
              <a:defRPr/>
            </a:pPr>
            <a:endParaRPr lang="en-US" sz="1200" dirty="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hart 2"/>
          <p:cNvPicPr>
            <a:picLocks noChangeArrowheads="1"/>
          </p:cNvPicPr>
          <p:nvPr/>
        </p:nvPicPr>
        <p:blipFill>
          <a:blip r:embed="rId2" cstate="print">
            <a:extLst>
              <a:ext uri="{28A0092B-C50C-407E-A947-70E740481C1C}">
                <a14:useLocalDpi xmlns:a14="http://schemas.microsoft.com/office/drawing/2010/main" xmlns="" val="0"/>
              </a:ext>
            </a:extLst>
          </a:blip>
          <a:srcRect b="-27"/>
          <a:stretch>
            <a:fillRect/>
          </a:stretch>
        </p:blipFill>
        <p:spPr bwMode="auto">
          <a:xfrm>
            <a:off x="914400" y="1219200"/>
            <a:ext cx="73152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extBox 2"/>
          <p:cNvSpPr txBox="1">
            <a:spLocks noChangeArrowheads="1"/>
          </p:cNvSpPr>
          <p:nvPr/>
        </p:nvSpPr>
        <p:spPr bwMode="auto">
          <a:xfrm>
            <a:off x="914400" y="381000"/>
            <a:ext cx="7239000" cy="892175"/>
          </a:xfrm>
          <a:prstGeom prst="rect">
            <a:avLst/>
          </a:prstGeom>
          <a:noFill/>
          <a:ln w="9525">
            <a:noFill/>
            <a:miter lim="800000"/>
            <a:headEnd/>
            <a:tailEnd/>
          </a:ln>
        </p:spPr>
        <p:txBody>
          <a:bodyPr>
            <a:spAutoFit/>
          </a:bodyPr>
          <a:lstStyle/>
          <a:p>
            <a:pPr algn="ctr">
              <a:defRPr/>
            </a:pPr>
            <a:r>
              <a:rPr lang="en-US" sz="1400" b="1" cap="small" dirty="0">
                <a:latin typeface="+mj-lt"/>
                <a:cs typeface="Arial" charset="0"/>
              </a:rPr>
              <a:t>Fig. 3B. </a:t>
            </a:r>
            <a:r>
              <a:rPr lang="en-US" sz="1400" cap="small" dirty="0">
                <a:latin typeface="+mj-lt"/>
                <a:cs typeface="Arial" charset="0"/>
              </a:rPr>
              <a:t>Field calibration of Diviner2000 fringe capacitance sensor studies performed on different soils from South America and Europe (adaptation from: </a:t>
            </a:r>
            <a:r>
              <a:rPr lang="en-US" sz="1400" cap="small" dirty="0" err="1">
                <a:latin typeface="+mj-lt"/>
                <a:cs typeface="Arial" charset="0"/>
              </a:rPr>
              <a:t>Geesing</a:t>
            </a:r>
            <a:r>
              <a:rPr lang="en-US" sz="1400" cap="small" dirty="0">
                <a:latin typeface="+mj-lt"/>
                <a:cs typeface="Arial" charset="0"/>
              </a:rPr>
              <a:t> et al., 2004; Silva et al., 2007; Andrade et al., 2010)</a:t>
            </a:r>
          </a:p>
          <a:p>
            <a:pPr>
              <a:defRPr/>
            </a:pPr>
            <a:endParaRPr lang="en-US" sz="1000" dirty="0">
              <a:latin typeface="+mj-lt"/>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914400" y="685800"/>
            <a:ext cx="7315200" cy="5694363"/>
          </a:xfrm>
          <a:prstGeom prst="rect">
            <a:avLst/>
          </a:prstGeom>
          <a:noFill/>
          <a:ln w="9525">
            <a:noFill/>
            <a:miter lim="800000"/>
            <a:headEnd/>
            <a:tailEnd/>
          </a:ln>
        </p:spPr>
        <p:txBody>
          <a:bodyPr anchor="ctr">
            <a:spAutoFit/>
          </a:bodyPr>
          <a:lstStyle/>
          <a:p>
            <a:pPr algn="ctr" eaLnBrk="0" hangingPunct="0">
              <a:defRPr/>
            </a:pPr>
            <a:r>
              <a:rPr lang="en-US" sz="1400" b="1" dirty="0">
                <a:latin typeface="+mj-lt"/>
                <a:cs typeface="Times New Roman" pitchFamily="18" charset="0"/>
              </a:rPr>
              <a:t>CONCLUSIONS and RECOMMENDATIONS:</a:t>
            </a:r>
            <a:endParaRPr lang="en-US" sz="1400" dirty="0">
              <a:latin typeface="+mj-lt"/>
              <a:cs typeface="Arial" charset="0"/>
            </a:endParaRPr>
          </a:p>
          <a:p>
            <a:pPr eaLnBrk="0" hangingPunct="0">
              <a:defRPr/>
            </a:pPr>
            <a:endParaRPr lang="en-US" sz="1400" dirty="0">
              <a:latin typeface="+mj-lt"/>
              <a:cs typeface="Arial" charset="0"/>
            </a:endParaRPr>
          </a:p>
          <a:p>
            <a:pPr eaLnBrk="0" hangingPunct="0">
              <a:defRPr/>
            </a:pPr>
            <a:r>
              <a:rPr lang="en-US" sz="1400" dirty="0">
                <a:latin typeface="+mj-lt"/>
                <a:cs typeface="Arial" charset="0"/>
              </a:rPr>
              <a:t>After two decades of accumulated experience on using diverse methodologies, materials and techniques for both laboratory and field calibration methods, of commercial EM sensors based on capacitance, impedance and TDT, it is important </a:t>
            </a:r>
            <a:r>
              <a:rPr lang="en-US" sz="1400" u="sng" dirty="0">
                <a:latin typeface="+mj-lt"/>
                <a:cs typeface="Arial" charset="0"/>
              </a:rPr>
              <a:t>to elaborate international agreed protocols and standards in order to guide the potential users in their research and practical application projects.  </a:t>
            </a:r>
          </a:p>
          <a:p>
            <a:pPr eaLnBrk="0" hangingPunct="0">
              <a:defRPr/>
            </a:pPr>
            <a:endParaRPr lang="en-US" sz="1400" dirty="0">
              <a:latin typeface="+mj-lt"/>
              <a:cs typeface="Arial" charset="0"/>
            </a:endParaRPr>
          </a:p>
          <a:p>
            <a:pPr eaLnBrk="0" hangingPunct="0">
              <a:defRPr/>
            </a:pPr>
            <a:r>
              <a:rPr lang="en-US" sz="1400" dirty="0">
                <a:latin typeface="+mj-lt"/>
                <a:cs typeface="Arial" charset="0"/>
              </a:rPr>
              <a:t>A minimal of experimental protocols describing sensors and test requirements as well as statistical analysis and interpretation should include: frequency(s) of operation; response of sensors in air and distilled water at room temperature ( ~22 deg. C); detailed description of soil intrinsic characteristics (texture, clay mineralogy, EC, organic material, gravel content, etc..); method and techniques for uniform soil repacking and compaction (coefficient of uniformity for dry and wet bulk density around the sensor); axial and radial sensitivity of sensors in distilled water, in air – water and  in air – soil interfaces, as well as in soil at different depths; rotational orientation response of cylindrical sensors inside access tubes; sensors response in controlled levels of temperature in air, in distilled water, and in soil; sensors response at different soil EC and temperature conditions; soil volumetric water content </a:t>
            </a:r>
            <a:r>
              <a:rPr lang="en-US" sz="1400" b="1" dirty="0" err="1">
                <a:latin typeface="+mj-lt"/>
                <a:cs typeface="Arial" charset="0"/>
              </a:rPr>
              <a:t>Ɵv</a:t>
            </a:r>
            <a:r>
              <a:rPr lang="en-US" sz="1400" b="1" dirty="0">
                <a:latin typeface="+mj-lt"/>
                <a:cs typeface="Arial" charset="0"/>
              </a:rPr>
              <a:t> (m3/m3) </a:t>
            </a:r>
            <a:r>
              <a:rPr lang="en-US" sz="1400" dirty="0">
                <a:latin typeface="+mj-lt"/>
                <a:cs typeface="Arial" charset="0"/>
              </a:rPr>
              <a:t>versus</a:t>
            </a:r>
            <a:r>
              <a:rPr lang="en-US" sz="1400" b="1" dirty="0">
                <a:latin typeface="+mj-lt"/>
                <a:cs typeface="Arial" charset="0"/>
              </a:rPr>
              <a:t> SO </a:t>
            </a:r>
            <a:r>
              <a:rPr lang="en-US" sz="1400" dirty="0">
                <a:latin typeface="+mj-lt"/>
                <a:cs typeface="Arial" charset="0"/>
              </a:rPr>
              <a:t>scaled output(frequency, voltage, etc..); description of specific liquid of known dielectric constant, etc..</a:t>
            </a:r>
          </a:p>
          <a:p>
            <a:pPr eaLnBrk="0" hangingPunct="0">
              <a:defRPr/>
            </a:pPr>
            <a:endParaRPr lang="en-US" sz="1400" dirty="0">
              <a:latin typeface="+mj-lt"/>
              <a:cs typeface="Arial" charset="0"/>
            </a:endParaRPr>
          </a:p>
          <a:p>
            <a:pPr eaLnBrk="0" hangingPunct="0">
              <a:defRPr/>
            </a:pPr>
            <a:r>
              <a:rPr lang="en-US" sz="1400" u="sng" dirty="0">
                <a:latin typeface="+mj-lt"/>
                <a:cs typeface="Arial" charset="0"/>
              </a:rPr>
              <a:t>It is important that both the sensor output (voltage, SF, etc.) relationship with the apparent dielectric constant, along with the intrinsic apparent dielectric constant to the volumetric soil water content curve should be published.</a:t>
            </a:r>
          </a:p>
          <a:p>
            <a:pPr eaLnBrk="0" hangingPunct="0">
              <a:defRPr/>
            </a:pPr>
            <a:endParaRPr lang="en-US" sz="1400" dirty="0">
              <a:latin typeface="+mj-lt"/>
              <a:cs typeface="Arial" charset="0"/>
            </a:endParaRPr>
          </a:p>
          <a:p>
            <a:pPr eaLnBrk="0" hangingPunct="0">
              <a:defRPr/>
            </a:pPr>
            <a:r>
              <a:rPr lang="en-US" sz="1400" u="sng" dirty="0">
                <a:latin typeface="+mj-lt"/>
                <a:cs typeface="Arial" charset="0"/>
              </a:rPr>
              <a:t>Special experimentation criteria and reporting of results must be elaborated to better describe how soil salinity can distort the measurement of apparent soil volumetric water content.</a:t>
            </a:r>
          </a:p>
          <a:p>
            <a:pPr eaLnBrk="0" hangingPunct="0">
              <a:defRPr/>
            </a:pPr>
            <a:endParaRPr lang="en-US" sz="1400" dirty="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914400" y="1447800"/>
            <a:ext cx="7315200" cy="3962400"/>
          </a:xfrm>
        </p:spPr>
        <p:txBody>
          <a:bodyPr>
            <a:normAutofit fontScale="90000"/>
          </a:bodyPr>
          <a:lstStyle/>
          <a:p>
            <a:pPr algn="l" eaLnBrk="1" hangingPunct="1"/>
            <a:r>
              <a:rPr lang="en-US" altLang="en-US" sz="1600" b="1" dirty="0" smtClean="0"/>
              <a:t>iii) </a:t>
            </a:r>
            <a:r>
              <a:rPr lang="en-US" altLang="en-US" sz="1600" u="sng" dirty="0" smtClean="0"/>
              <a:t>to recommend a minimal set of experimental protocols for mandatory:</a:t>
            </a: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 “description of a specific sensor's characteristics”;</a:t>
            </a:r>
            <a:br>
              <a:rPr lang="en-US" altLang="en-US" sz="1600" dirty="0" smtClean="0"/>
            </a:br>
            <a:r>
              <a:rPr lang="en-US" altLang="en-US" sz="1600" dirty="0" smtClean="0"/>
              <a:t/>
            </a:r>
            <a:br>
              <a:rPr lang="en-US" altLang="en-US" sz="1600" dirty="0" smtClean="0"/>
            </a:br>
            <a:r>
              <a:rPr lang="en-US" altLang="en-US" sz="1600" dirty="0" smtClean="0"/>
              <a:t>     - “test requirements” to be performed in:</a:t>
            </a:r>
            <a:br>
              <a:rPr lang="en-US" altLang="en-US" sz="1600" dirty="0" smtClean="0"/>
            </a:br>
            <a:r>
              <a:rPr lang="en-US" altLang="en-US" sz="1600" dirty="0" smtClean="0"/>
              <a:t/>
            </a:r>
            <a:br>
              <a:rPr lang="en-US" altLang="en-US" sz="1600" dirty="0" smtClean="0"/>
            </a:br>
            <a:r>
              <a:rPr lang="en-US" altLang="en-US" sz="1600" dirty="0" smtClean="0"/>
              <a:t>	- air and in distilled water at room temperature(~ 22 deg. Celsius); </a:t>
            </a:r>
            <a:br>
              <a:rPr lang="en-US" altLang="en-US" sz="1600" dirty="0" smtClean="0"/>
            </a:br>
            <a:r>
              <a:rPr lang="en-US" altLang="en-US" sz="1600" u="sng" dirty="0" smtClean="0"/>
              <a:t/>
            </a:r>
            <a:br>
              <a:rPr lang="en-US" altLang="en-US" sz="1600" u="sng" dirty="0" smtClean="0"/>
            </a:br>
            <a:r>
              <a:rPr lang="en-US" altLang="en-US" sz="1600" dirty="0" smtClean="0"/>
              <a:t>	- reference (standard) dielectric liquids;</a:t>
            </a:r>
            <a:br>
              <a:rPr lang="en-US" altLang="en-US" sz="1600" dirty="0" smtClean="0"/>
            </a:br>
            <a:r>
              <a:rPr lang="en-US" altLang="en-US" sz="1600" dirty="0" smtClean="0"/>
              <a:t/>
            </a:r>
            <a:br>
              <a:rPr lang="en-US" altLang="en-US" sz="1600" dirty="0" smtClean="0"/>
            </a:br>
            <a:r>
              <a:rPr lang="en-US" altLang="en-US" sz="1600" dirty="0" smtClean="0"/>
              <a:t>	- controlled repacked soils of known intrinsic characteristics (texture, clay  mineralogy, organic content, etc..);</a:t>
            </a:r>
            <a:br>
              <a:rPr lang="en-US" altLang="en-US" sz="1600" dirty="0" smtClean="0"/>
            </a:br>
            <a:r>
              <a:rPr lang="en-US" altLang="en-US" sz="1600" dirty="0" smtClean="0"/>
              <a:t/>
            </a:r>
            <a:br>
              <a:rPr lang="en-US" altLang="en-US" sz="1600" dirty="0" smtClean="0"/>
            </a:br>
            <a:r>
              <a:rPr lang="en-US" altLang="en-US" sz="1600" dirty="0" smtClean="0"/>
              <a:t>     - “statistical analysis and interpretation procedures”;</a:t>
            </a:r>
            <a:br>
              <a:rPr lang="en-US" altLang="en-US" sz="1600" dirty="0" smtClean="0"/>
            </a:br>
            <a:r>
              <a:rPr lang="en-US" altLang="en-US" sz="1600" dirty="0" smtClean="0"/>
              <a:t/>
            </a:r>
            <a:br>
              <a:rPr lang="en-US" altLang="en-US" sz="1600" dirty="0" smtClean="0"/>
            </a:br>
            <a:r>
              <a:rPr lang="en-US" altLang="en-US" sz="1600" dirty="0" smtClean="0"/>
              <a:t>in order to be taken into consideration for future international standardization proposals.</a:t>
            </a:r>
            <a:r>
              <a:rPr lang="en-US" altLang="en-US" sz="1600" dirty="0" smtClean="0">
                <a:solidFill>
                  <a:srgbClr val="FF0000"/>
                </a:solidFill>
              </a:rPr>
              <a:t/>
            </a:r>
            <a:br>
              <a:rPr lang="en-US" altLang="en-US" sz="1600" dirty="0" smtClean="0">
                <a:solidFill>
                  <a:srgbClr val="FF0000"/>
                </a:solidFill>
              </a:rPr>
            </a:br>
            <a:endParaRPr lang="en-US" altLang="en-US" sz="1600" dirty="0" smtClean="0">
              <a:solidFill>
                <a:srgbClr val="FF0000"/>
              </a:solidFill>
            </a:endParaRPr>
          </a:p>
        </p:txBody>
      </p:sp>
      <p:sp>
        <p:nvSpPr>
          <p:cNvPr id="9219" name="Rectangle 2"/>
          <p:cNvSpPr>
            <a:spLocks noChangeArrowheads="1"/>
          </p:cNvSpPr>
          <p:nvPr/>
        </p:nvSpPr>
        <p:spPr bwMode="auto">
          <a:xfrm>
            <a:off x="457200" y="728246"/>
            <a:ext cx="8534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mj-lt"/>
              </a:rPr>
              <a:t>OBJECTIVES (continued)</a:t>
            </a:r>
            <a:endParaRPr lang="en-US" altLang="en-US" sz="16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3400" y="304662"/>
            <a:ext cx="7696200" cy="5970865"/>
          </a:xfrm>
          <a:prstGeom prst="rect">
            <a:avLst/>
          </a:prstGeom>
          <a:noFill/>
          <a:ln w="9525">
            <a:noFill/>
            <a:miter lim="800000"/>
            <a:headEnd/>
            <a:tailEnd/>
          </a:ln>
        </p:spPr>
        <p:txBody>
          <a:bodyPr wrap="square" anchor="ctr">
            <a:spAutoFit/>
          </a:bodyPr>
          <a:lstStyle/>
          <a:p>
            <a:pPr algn="ctr" eaLnBrk="0" hangingPunct="0">
              <a:defRPr/>
            </a:pPr>
            <a:r>
              <a:rPr lang="en-US" sz="1600" b="1" dirty="0">
                <a:latin typeface="+mj-lt"/>
                <a:cs typeface="Times New Roman" pitchFamily="18" charset="0"/>
              </a:rPr>
              <a:t>Theory on dielectric properties of soils and practical applications for soil water measurement using capacitance, impedance and TDT:</a:t>
            </a:r>
          </a:p>
          <a:p>
            <a:pPr eaLnBrk="0" hangingPunct="0">
              <a:defRPr/>
            </a:pPr>
            <a:endParaRPr lang="en-US" sz="1400" b="1" dirty="0">
              <a:latin typeface="+mj-lt"/>
              <a:cs typeface="Arial" charset="0"/>
            </a:endParaRPr>
          </a:p>
          <a:p>
            <a:pPr eaLnBrk="0" hangingPunct="0">
              <a:lnSpc>
                <a:spcPct val="150000"/>
              </a:lnSpc>
              <a:defRPr/>
            </a:pPr>
            <a:r>
              <a:rPr lang="en-US" sz="1400" dirty="0">
                <a:latin typeface="+mj-lt"/>
                <a:cs typeface="Arial" charset="0"/>
              </a:rPr>
              <a:t>The correlation between the </a:t>
            </a:r>
            <a:r>
              <a:rPr lang="en-US" sz="1400" u="sng" dirty="0">
                <a:latin typeface="+mj-lt"/>
                <a:cs typeface="Arial" charset="0"/>
              </a:rPr>
              <a:t>apparent dielectric constant of the soil-air-water mixture </a:t>
            </a:r>
            <a:r>
              <a:rPr lang="en-US" sz="1400" dirty="0">
                <a:latin typeface="+mj-lt"/>
                <a:cs typeface="Arial" charset="0"/>
              </a:rPr>
              <a:t>(</a:t>
            </a:r>
            <a:r>
              <a:rPr lang="en-US" sz="1400" b="1" dirty="0">
                <a:latin typeface="+mj-lt"/>
                <a:cs typeface="Arial" charset="0"/>
              </a:rPr>
              <a:t>Ka</a:t>
            </a:r>
            <a:r>
              <a:rPr lang="en-US" sz="1400" dirty="0">
                <a:latin typeface="+mj-lt"/>
                <a:cs typeface="Arial" charset="0"/>
              </a:rPr>
              <a:t>), and the </a:t>
            </a:r>
            <a:r>
              <a:rPr lang="en-US" sz="1400" u="sng" dirty="0">
                <a:latin typeface="+mj-lt"/>
                <a:cs typeface="Arial" charset="0"/>
              </a:rPr>
              <a:t>volumetric soil water content </a:t>
            </a:r>
            <a:r>
              <a:rPr lang="en-US" sz="1400" dirty="0">
                <a:latin typeface="+mj-lt"/>
                <a:cs typeface="Arial" charset="0"/>
              </a:rPr>
              <a:t>(</a:t>
            </a:r>
            <a:r>
              <a:rPr lang="en-US" sz="1400" b="1" dirty="0" err="1">
                <a:latin typeface="+mj-lt"/>
                <a:cs typeface="Arial" charset="0"/>
              </a:rPr>
              <a:t>Ɵv</a:t>
            </a:r>
            <a:r>
              <a:rPr lang="en-US" sz="1400" dirty="0">
                <a:latin typeface="+mj-lt"/>
                <a:cs typeface="Arial" charset="0"/>
              </a:rPr>
              <a:t>), </a:t>
            </a:r>
            <a:r>
              <a:rPr lang="en-US" sz="1400" u="sng" dirty="0">
                <a:latin typeface="+mj-lt"/>
                <a:cs typeface="Arial" charset="0"/>
              </a:rPr>
              <a:t>at different electromagnetic field frequencies</a:t>
            </a:r>
            <a:r>
              <a:rPr lang="en-US" sz="1400" dirty="0">
                <a:latin typeface="+mj-lt"/>
                <a:cs typeface="Arial" charset="0"/>
              </a:rPr>
              <a:t>, as well as a brief description of Time Domain </a:t>
            </a:r>
            <a:r>
              <a:rPr lang="en-US" sz="1400" dirty="0" err="1">
                <a:latin typeface="+mj-lt"/>
                <a:cs typeface="Arial" charset="0"/>
              </a:rPr>
              <a:t>Reflectometry</a:t>
            </a:r>
            <a:r>
              <a:rPr lang="en-US" sz="1400" dirty="0">
                <a:latin typeface="+mj-lt"/>
                <a:cs typeface="Arial" charset="0"/>
              </a:rPr>
              <a:t> (TDR) and Capacitance methods to measure this relationship, based on worldwide published reports, was described by </a:t>
            </a:r>
            <a:r>
              <a:rPr lang="en-US" sz="1400" dirty="0" err="1">
                <a:latin typeface="+mj-lt"/>
                <a:cs typeface="Arial" charset="0"/>
              </a:rPr>
              <a:t>Paltineanu</a:t>
            </a:r>
            <a:r>
              <a:rPr lang="en-US" sz="1400" dirty="0">
                <a:latin typeface="+mj-lt"/>
                <a:cs typeface="Arial" charset="0"/>
              </a:rPr>
              <a:t> and Starr (1997). </a:t>
            </a:r>
          </a:p>
          <a:p>
            <a:pPr eaLnBrk="0" hangingPunct="0">
              <a:defRPr/>
            </a:pPr>
            <a:endParaRPr lang="en-US" sz="1400" dirty="0">
              <a:latin typeface="+mj-lt"/>
              <a:cs typeface="Arial" charset="0"/>
            </a:endParaRPr>
          </a:p>
          <a:p>
            <a:pPr eaLnBrk="0" hangingPunct="0">
              <a:defRPr/>
            </a:pPr>
            <a:r>
              <a:rPr lang="en-US" sz="1400" dirty="0">
                <a:latin typeface="+mj-lt"/>
                <a:cs typeface="Arial" charset="0"/>
              </a:rPr>
              <a:t>Overall the apparent dielectric constant</a:t>
            </a:r>
            <a:r>
              <a:rPr lang="en-US" sz="1400" b="1" dirty="0">
                <a:latin typeface="+mj-lt"/>
                <a:cs typeface="Arial" charset="0"/>
              </a:rPr>
              <a:t> </a:t>
            </a:r>
            <a:r>
              <a:rPr lang="en-US" sz="1400" dirty="0">
                <a:latin typeface="+mj-lt"/>
                <a:cs typeface="Arial" charset="0"/>
              </a:rPr>
              <a:t>(</a:t>
            </a:r>
            <a:r>
              <a:rPr lang="en-US" sz="1400" b="1" dirty="0">
                <a:latin typeface="+mj-lt"/>
                <a:cs typeface="Arial" charset="0"/>
              </a:rPr>
              <a:t>Ka</a:t>
            </a:r>
            <a:r>
              <a:rPr lang="en-US" sz="1400" dirty="0">
                <a:latin typeface="+mj-lt"/>
                <a:cs typeface="Arial" charset="0"/>
              </a:rPr>
              <a:t>) is a function of many factors including:</a:t>
            </a:r>
          </a:p>
          <a:p>
            <a:pPr eaLnBrk="0" hangingPunct="0">
              <a:lnSpc>
                <a:spcPct val="150000"/>
              </a:lnSpc>
              <a:defRPr/>
            </a:pPr>
            <a:r>
              <a:rPr lang="en-US" sz="1400" dirty="0">
                <a:latin typeface="+mj-lt"/>
                <a:cs typeface="Arial" charset="0"/>
              </a:rPr>
              <a:t> - electromagnetic frequency (</a:t>
            </a:r>
            <a:r>
              <a:rPr lang="en-US" sz="1400" b="1" dirty="0">
                <a:latin typeface="+mj-lt"/>
                <a:cs typeface="Arial" charset="0"/>
              </a:rPr>
              <a:t>F</a:t>
            </a:r>
            <a:r>
              <a:rPr lang="en-US" sz="1400" dirty="0">
                <a:latin typeface="+mj-lt"/>
                <a:cs typeface="Arial" charset="0"/>
              </a:rPr>
              <a:t>);</a:t>
            </a:r>
          </a:p>
          <a:p>
            <a:pPr eaLnBrk="0" hangingPunct="0">
              <a:lnSpc>
                <a:spcPct val="150000"/>
              </a:lnSpc>
              <a:defRPr/>
            </a:pPr>
            <a:r>
              <a:rPr lang="en-US" sz="1400" dirty="0">
                <a:latin typeface="+mj-lt"/>
                <a:cs typeface="Arial" charset="0"/>
              </a:rPr>
              <a:t>- temperature (</a:t>
            </a:r>
            <a:r>
              <a:rPr lang="en-US" sz="1400" b="1" dirty="0">
                <a:latin typeface="+mj-lt"/>
                <a:cs typeface="Arial" charset="0"/>
              </a:rPr>
              <a:t>T</a:t>
            </a:r>
            <a:r>
              <a:rPr lang="en-US" sz="1400" dirty="0">
                <a:latin typeface="+mj-lt"/>
                <a:cs typeface="Arial" charset="0"/>
              </a:rPr>
              <a:t>);</a:t>
            </a:r>
          </a:p>
          <a:p>
            <a:pPr eaLnBrk="0" hangingPunct="0">
              <a:lnSpc>
                <a:spcPct val="150000"/>
              </a:lnSpc>
              <a:defRPr/>
            </a:pPr>
            <a:r>
              <a:rPr lang="en-US" sz="1400" dirty="0">
                <a:latin typeface="+mj-lt"/>
                <a:cs typeface="Arial" charset="0"/>
              </a:rPr>
              <a:t> - salinity (</a:t>
            </a:r>
            <a:r>
              <a:rPr lang="en-US" sz="1400" b="1" dirty="0">
                <a:latin typeface="+mj-lt"/>
                <a:cs typeface="Arial" charset="0"/>
              </a:rPr>
              <a:t>S</a:t>
            </a:r>
            <a:r>
              <a:rPr lang="en-US" sz="1400" dirty="0">
                <a:latin typeface="+mj-lt"/>
                <a:cs typeface="Arial" charset="0"/>
              </a:rPr>
              <a:t>); </a:t>
            </a:r>
          </a:p>
          <a:p>
            <a:pPr eaLnBrk="0" hangingPunct="0">
              <a:lnSpc>
                <a:spcPct val="150000"/>
              </a:lnSpc>
              <a:defRPr/>
            </a:pPr>
            <a:r>
              <a:rPr lang="en-US" sz="1400" dirty="0">
                <a:latin typeface="+mj-lt"/>
                <a:cs typeface="Arial" charset="0"/>
              </a:rPr>
              <a:t> - volumetric water content (</a:t>
            </a:r>
            <a:r>
              <a:rPr lang="en-US" sz="1400" b="1" dirty="0" err="1">
                <a:latin typeface="+mj-lt"/>
                <a:cs typeface="Arial" charset="0"/>
              </a:rPr>
              <a:t>Ɵv</a:t>
            </a:r>
            <a:r>
              <a:rPr lang="en-US" sz="1400" dirty="0">
                <a:latin typeface="+mj-lt"/>
                <a:cs typeface="Arial" charset="0"/>
              </a:rPr>
              <a:t>); </a:t>
            </a:r>
          </a:p>
          <a:p>
            <a:pPr eaLnBrk="0" hangingPunct="0">
              <a:lnSpc>
                <a:spcPct val="150000"/>
              </a:lnSpc>
              <a:defRPr/>
            </a:pPr>
            <a:r>
              <a:rPr lang="en-US" sz="1400" dirty="0">
                <a:latin typeface="+mj-lt"/>
                <a:cs typeface="Arial" charset="0"/>
              </a:rPr>
              <a:t> - ratio of the bound water (</a:t>
            </a:r>
            <a:r>
              <a:rPr lang="en-US" sz="1400" b="1" dirty="0" err="1">
                <a:latin typeface="+mj-lt"/>
                <a:cs typeface="Arial" charset="0"/>
              </a:rPr>
              <a:t>Ɵbw</a:t>
            </a:r>
            <a:r>
              <a:rPr lang="en-US" sz="1400" dirty="0">
                <a:latin typeface="+mj-lt"/>
                <a:cs typeface="Arial" charset="0"/>
              </a:rPr>
              <a:t>) to the free water (</a:t>
            </a:r>
            <a:r>
              <a:rPr lang="en-US" sz="1400" b="1" dirty="0" err="1">
                <a:latin typeface="+mj-lt"/>
                <a:cs typeface="Arial" charset="0"/>
              </a:rPr>
              <a:t>Ɵfw</a:t>
            </a:r>
            <a:r>
              <a:rPr lang="en-US" sz="1400" dirty="0">
                <a:latin typeface="+mj-lt"/>
                <a:cs typeface="Arial" charset="0"/>
              </a:rPr>
              <a:t>), which is related to the soil surface area per unit volume;</a:t>
            </a:r>
          </a:p>
          <a:p>
            <a:pPr eaLnBrk="0" hangingPunct="0">
              <a:lnSpc>
                <a:spcPct val="150000"/>
              </a:lnSpc>
              <a:defRPr/>
            </a:pPr>
            <a:r>
              <a:rPr lang="en-US" sz="1400" dirty="0">
                <a:latin typeface="+mj-lt"/>
                <a:cs typeface="Arial" charset="0"/>
              </a:rPr>
              <a:t>  - bulk soil density (</a:t>
            </a:r>
            <a:r>
              <a:rPr lang="en-US" sz="1400" b="1" dirty="0" err="1">
                <a:latin typeface="+mj-lt"/>
                <a:cs typeface="Arial" charset="0"/>
              </a:rPr>
              <a:t>ρb</a:t>
            </a:r>
            <a:r>
              <a:rPr lang="en-US" sz="1400" dirty="0">
                <a:latin typeface="+mj-lt"/>
                <a:cs typeface="Arial" charset="0"/>
              </a:rPr>
              <a:t>); shape of soil particles; shape of the water inclusions. </a:t>
            </a:r>
          </a:p>
          <a:p>
            <a:pPr eaLnBrk="0" hangingPunct="0">
              <a:defRPr/>
            </a:pPr>
            <a:endParaRPr lang="en-US" sz="1400" u="sng" dirty="0">
              <a:solidFill>
                <a:srgbClr val="FF0000"/>
              </a:solidFill>
              <a:latin typeface="+mj-lt"/>
              <a:cs typeface="Arial" charset="0"/>
            </a:endParaRPr>
          </a:p>
          <a:p>
            <a:pPr eaLnBrk="0" hangingPunct="0">
              <a:defRPr/>
            </a:pPr>
            <a:r>
              <a:rPr lang="en-US" sz="1400" u="sng" dirty="0">
                <a:latin typeface="+mj-lt"/>
                <a:cs typeface="Arial" charset="0"/>
              </a:rPr>
              <a:t>In the case of </a:t>
            </a:r>
            <a:r>
              <a:rPr lang="en-US" sz="1400" b="1" u="sng" dirty="0">
                <a:latin typeface="+mj-lt"/>
                <a:cs typeface="Arial" charset="0"/>
              </a:rPr>
              <a:t>“fixed frequency capacitance based sensors”, </a:t>
            </a:r>
            <a:r>
              <a:rPr lang="en-US" sz="1400" u="sng" dirty="0">
                <a:latin typeface="+mj-lt"/>
                <a:cs typeface="Arial" charset="0"/>
              </a:rPr>
              <a:t>operating in the lower part of the radiofrequency band (20 – 150 MHz), the dielectric constant of soils can be measured by </a:t>
            </a:r>
            <a:r>
              <a:rPr lang="en-US" sz="1400" b="1" u="sng" dirty="0">
                <a:latin typeface="+mj-lt"/>
                <a:cs typeface="Arial" charset="0"/>
              </a:rPr>
              <a:t>capacitance</a:t>
            </a:r>
            <a:r>
              <a:rPr lang="en-US" sz="1400" b="1" u="sng" dirty="0">
                <a:solidFill>
                  <a:srgbClr val="FF0000"/>
                </a:solidFill>
                <a:latin typeface="+mj-lt"/>
                <a:cs typeface="Arial" charset="0"/>
              </a:rPr>
              <a:t>.</a:t>
            </a:r>
            <a:r>
              <a:rPr lang="en-US" sz="1400" u="sng" dirty="0">
                <a:solidFill>
                  <a:srgbClr val="FF0000"/>
                </a:solidFill>
                <a:latin typeface="+mj-lt"/>
                <a:cs typeface="Arial"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457200" y="328459"/>
            <a:ext cx="7696200" cy="6170920"/>
          </a:xfrm>
          <a:prstGeom prst="rect">
            <a:avLst/>
          </a:prstGeom>
          <a:noFill/>
          <a:ln w="9525">
            <a:noFill/>
            <a:miter lim="800000"/>
            <a:headEnd/>
            <a:tailEnd/>
          </a:ln>
        </p:spPr>
        <p:txBody>
          <a:bodyPr wrap="square" anchor="ctr">
            <a:spAutoFit/>
          </a:bodyPr>
          <a:lstStyle/>
          <a:p>
            <a:pPr algn="just" eaLnBrk="0" hangingPunct="0">
              <a:defRPr/>
            </a:pPr>
            <a:r>
              <a:rPr lang="en-US" sz="1400" dirty="0">
                <a:latin typeface="+mj-lt"/>
                <a:cs typeface="Arial" charset="0"/>
              </a:rPr>
              <a:t>According to Dean et al., (1987): </a:t>
            </a:r>
            <a:r>
              <a:rPr lang="en-US" sz="1400" u="sng" dirty="0">
                <a:latin typeface="+mj-lt"/>
                <a:cs typeface="Arial" charset="0"/>
              </a:rPr>
              <a:t>“the relation between the measuring capacitance (</a:t>
            </a:r>
            <a:r>
              <a:rPr lang="en-US" sz="1400" b="1" u="sng" dirty="0">
                <a:latin typeface="+mj-lt"/>
                <a:cs typeface="Arial" charset="0"/>
              </a:rPr>
              <a:t>C</a:t>
            </a:r>
            <a:r>
              <a:rPr lang="en-US" sz="1400" u="sng" dirty="0">
                <a:latin typeface="+mj-lt"/>
                <a:cs typeface="Arial" charset="0"/>
              </a:rPr>
              <a:t>) and the dielectric constant (</a:t>
            </a:r>
            <a:r>
              <a:rPr lang="en-US" sz="1400" b="1" u="sng" dirty="0">
                <a:latin typeface="+mj-lt"/>
                <a:cs typeface="Arial" charset="0"/>
              </a:rPr>
              <a:t>ɛ</a:t>
            </a:r>
            <a:r>
              <a:rPr lang="en-US" sz="1400" u="sng" dirty="0">
                <a:latin typeface="+mj-lt"/>
                <a:cs typeface="Arial" charset="0"/>
              </a:rPr>
              <a:t>) is:</a:t>
            </a:r>
          </a:p>
          <a:p>
            <a:pPr algn="just" eaLnBrk="0" hangingPunct="0">
              <a:defRPr/>
            </a:pPr>
            <a:endParaRPr lang="en-US" sz="1400" dirty="0">
              <a:latin typeface="+mj-lt"/>
              <a:cs typeface="Arial" charset="0"/>
            </a:endParaRPr>
          </a:p>
          <a:p>
            <a:pPr algn="just" eaLnBrk="0" hangingPunct="0">
              <a:defRPr/>
            </a:pPr>
            <a:r>
              <a:rPr lang="en-US" sz="1400" b="1" dirty="0">
                <a:latin typeface="+mj-lt"/>
                <a:cs typeface="Arial" charset="0"/>
              </a:rPr>
              <a:t>                                                                   C = g ɛ                                                                         </a:t>
            </a:r>
            <a:r>
              <a:rPr lang="en-US" sz="1400" dirty="0">
                <a:latin typeface="+mj-lt"/>
                <a:cs typeface="Arial" charset="0"/>
              </a:rPr>
              <a:t>[2]</a:t>
            </a:r>
          </a:p>
          <a:p>
            <a:pPr algn="just" eaLnBrk="0" hangingPunct="0">
              <a:defRPr/>
            </a:pPr>
            <a:r>
              <a:rPr lang="en-US" sz="1400" dirty="0">
                <a:latin typeface="+mj-lt"/>
                <a:cs typeface="Arial" charset="0"/>
              </a:rPr>
              <a:t>where</a:t>
            </a:r>
            <a:r>
              <a:rPr lang="en-US" sz="1400" b="1" dirty="0">
                <a:latin typeface="+mj-lt"/>
                <a:cs typeface="Arial" charset="0"/>
              </a:rPr>
              <a:t> g</a:t>
            </a:r>
            <a:r>
              <a:rPr lang="en-US" sz="1400" dirty="0">
                <a:latin typeface="+mj-lt"/>
                <a:cs typeface="Arial" charset="0"/>
              </a:rPr>
              <a:t> is a </a:t>
            </a:r>
            <a:r>
              <a:rPr lang="en-US" sz="1400" u="sng" dirty="0">
                <a:latin typeface="+mj-lt"/>
                <a:cs typeface="Arial" charset="0"/>
              </a:rPr>
              <a:t>geometrical constant </a:t>
            </a:r>
            <a:r>
              <a:rPr lang="en-US" sz="1400" dirty="0">
                <a:latin typeface="+mj-lt"/>
                <a:cs typeface="Arial" charset="0"/>
              </a:rPr>
              <a:t>that is difficult to calculate for other than simple electrode geometries”. Also, these authors, based on previous information from Hasted, J. B. (1973), reported that </a:t>
            </a:r>
            <a:r>
              <a:rPr lang="en-US" sz="1400" u="sng" dirty="0">
                <a:latin typeface="+mj-lt"/>
                <a:cs typeface="Arial" charset="0"/>
              </a:rPr>
              <a:t>“there is no simple relation between the dielectric constant and the volumetric water content, “</a:t>
            </a:r>
            <a:r>
              <a:rPr lang="en-US" sz="1100" u="sng" dirty="0">
                <a:latin typeface="Arial" charset="0"/>
                <a:cs typeface="Arial" charset="0"/>
              </a:rPr>
              <a:t>So, the overall relation must be determined empirically by calibration against a standard technique”, Dean et al., (1987).</a:t>
            </a:r>
            <a:endParaRPr lang="en-US" sz="1100" u="sng" dirty="0">
              <a:latin typeface="+mj-lt"/>
              <a:cs typeface="Arial" charset="0"/>
            </a:endParaRPr>
          </a:p>
          <a:p>
            <a:pPr algn="just" eaLnBrk="0" hangingPunct="0">
              <a:defRPr/>
            </a:pPr>
            <a:r>
              <a:rPr lang="en-US" sz="1400" dirty="0">
                <a:latin typeface="+mj-lt"/>
                <a:cs typeface="Arial" charset="0"/>
              </a:rPr>
              <a:t>                                                                   </a:t>
            </a:r>
            <a:r>
              <a:rPr lang="en-US" sz="1400" b="1" dirty="0">
                <a:latin typeface="+mj-lt"/>
                <a:cs typeface="Arial" charset="0"/>
              </a:rPr>
              <a:t>F = f (</a:t>
            </a:r>
            <a:r>
              <a:rPr lang="en-US" sz="1400" b="1" dirty="0" err="1">
                <a:latin typeface="+mj-lt"/>
                <a:cs typeface="Arial" charset="0"/>
              </a:rPr>
              <a:t>Ɵv</a:t>
            </a:r>
            <a:r>
              <a:rPr lang="en-US" sz="1400" b="1" dirty="0">
                <a:latin typeface="+mj-lt"/>
                <a:cs typeface="Arial" charset="0"/>
              </a:rPr>
              <a:t>)                                                                    </a:t>
            </a:r>
            <a:r>
              <a:rPr lang="en-US" sz="1400" dirty="0">
                <a:latin typeface="+mj-lt"/>
                <a:cs typeface="Arial" charset="0"/>
              </a:rPr>
              <a:t>[3] </a:t>
            </a:r>
          </a:p>
          <a:p>
            <a:pPr algn="just" eaLnBrk="0" hangingPunct="0">
              <a:defRPr/>
            </a:pPr>
            <a:r>
              <a:rPr lang="en-US" sz="1400" u="sng" dirty="0">
                <a:latin typeface="+mj-lt"/>
                <a:cs typeface="Arial" charset="0"/>
              </a:rPr>
              <a:t> </a:t>
            </a:r>
          </a:p>
          <a:p>
            <a:pPr algn="just" eaLnBrk="0" hangingPunct="0">
              <a:defRPr/>
            </a:pPr>
            <a:r>
              <a:rPr lang="en-US" sz="1400" dirty="0">
                <a:latin typeface="+mj-lt"/>
                <a:cs typeface="Arial" charset="0"/>
              </a:rPr>
              <a:t>Data on the generalized relationship between the </a:t>
            </a:r>
            <a:r>
              <a:rPr lang="en-US" sz="1400" b="1" dirty="0" err="1">
                <a:latin typeface="+mj-lt"/>
                <a:cs typeface="Arial" charset="0"/>
              </a:rPr>
              <a:t>Ɵv</a:t>
            </a:r>
            <a:r>
              <a:rPr lang="en-US" sz="1400" dirty="0">
                <a:latin typeface="+mj-lt"/>
                <a:cs typeface="Arial" charset="0"/>
              </a:rPr>
              <a:t> (m</a:t>
            </a:r>
            <a:r>
              <a:rPr lang="en-US" sz="1400" dirty="0">
                <a:latin typeface="Times New Roman"/>
                <a:cs typeface="Times New Roman"/>
              </a:rPr>
              <a:t>3</a:t>
            </a:r>
            <a:r>
              <a:rPr lang="en-US" sz="1400" dirty="0">
                <a:latin typeface="+mj-lt"/>
                <a:cs typeface="Arial" charset="0"/>
              </a:rPr>
              <a:t>/m3) and the </a:t>
            </a:r>
            <a:r>
              <a:rPr lang="en-US" sz="1400" u="sng" dirty="0">
                <a:latin typeface="+mj-lt"/>
                <a:cs typeface="Arial" charset="0"/>
              </a:rPr>
              <a:t>dimensionless </a:t>
            </a:r>
            <a:r>
              <a:rPr lang="en-US" sz="1400" b="1" u="sng" dirty="0">
                <a:latin typeface="+mj-lt"/>
                <a:cs typeface="Arial" charset="0"/>
              </a:rPr>
              <a:t>S</a:t>
            </a:r>
            <a:r>
              <a:rPr lang="en-US" sz="1400" u="sng" dirty="0">
                <a:latin typeface="+mj-lt"/>
                <a:cs typeface="Arial" charset="0"/>
              </a:rPr>
              <a:t>caled </a:t>
            </a:r>
            <a:r>
              <a:rPr lang="en-US" sz="1400" b="1" u="sng" dirty="0">
                <a:latin typeface="+mj-lt"/>
                <a:cs typeface="Arial" charset="0"/>
              </a:rPr>
              <a:t>O</a:t>
            </a:r>
            <a:r>
              <a:rPr lang="en-US" sz="1400" u="sng" dirty="0">
                <a:latin typeface="+mj-lt"/>
                <a:cs typeface="Arial" charset="0"/>
              </a:rPr>
              <a:t>utput </a:t>
            </a:r>
            <a:r>
              <a:rPr lang="en-US" sz="1400" dirty="0">
                <a:latin typeface="+mj-lt"/>
                <a:cs typeface="Arial" charset="0"/>
              </a:rPr>
              <a:t>of a specific sensor [ex.: frequency (SF); or voltage (SV)], for different EM sensors based on capacitance and impedance calibrated under laboratory conditions were presented by </a:t>
            </a:r>
            <a:r>
              <a:rPr lang="en-US" sz="1400" dirty="0" err="1">
                <a:latin typeface="+mj-lt"/>
                <a:cs typeface="Arial" charset="0"/>
              </a:rPr>
              <a:t>Paltineanu</a:t>
            </a:r>
            <a:r>
              <a:rPr lang="en-US" sz="1400" dirty="0">
                <a:latin typeface="+mj-lt"/>
                <a:cs typeface="Arial" charset="0"/>
              </a:rPr>
              <a:t>, I. C. and I. </a:t>
            </a:r>
            <a:r>
              <a:rPr lang="en-US" sz="1400" dirty="0" err="1">
                <a:latin typeface="+mj-lt"/>
                <a:cs typeface="Arial" charset="0"/>
              </a:rPr>
              <a:t>Paltineanu</a:t>
            </a:r>
            <a:r>
              <a:rPr lang="en-US" sz="1400" dirty="0">
                <a:latin typeface="+mj-lt"/>
                <a:cs typeface="Arial" charset="0"/>
              </a:rPr>
              <a:t> (2007):</a:t>
            </a:r>
          </a:p>
          <a:p>
            <a:pPr algn="just" eaLnBrk="0" hangingPunct="0">
              <a:defRPr/>
            </a:pPr>
            <a:r>
              <a:rPr lang="en-US" sz="1600" b="1" dirty="0">
                <a:latin typeface="+mj-lt"/>
                <a:cs typeface="Arial" charset="0"/>
              </a:rPr>
              <a:t>                                                   </a:t>
            </a:r>
          </a:p>
          <a:p>
            <a:pPr algn="just" eaLnBrk="0" hangingPunct="0">
              <a:defRPr/>
            </a:pPr>
            <a:r>
              <a:rPr lang="en-US" sz="1600" b="1" dirty="0">
                <a:latin typeface="+mj-lt"/>
                <a:cs typeface="Arial" charset="0"/>
              </a:rPr>
              <a:t>                                                      </a:t>
            </a:r>
            <a:r>
              <a:rPr lang="en-US" sz="1600" b="1" dirty="0" err="1">
                <a:latin typeface="+mj-lt"/>
                <a:cs typeface="Arial" charset="0"/>
              </a:rPr>
              <a:t>Ɵv</a:t>
            </a:r>
            <a:r>
              <a:rPr lang="en-US" sz="1600" b="1" dirty="0">
                <a:latin typeface="+mj-lt"/>
                <a:cs typeface="Arial" charset="0"/>
              </a:rPr>
              <a:t> = </a:t>
            </a:r>
            <a:r>
              <a:rPr lang="en-US" sz="1600" b="1" dirty="0" err="1">
                <a:latin typeface="+mj-lt"/>
                <a:cs typeface="Arial" charset="0"/>
              </a:rPr>
              <a:t>aSO</a:t>
            </a:r>
            <a:r>
              <a:rPr lang="en-US" sz="1600" b="1" baseline="30000" dirty="0" err="1">
                <a:latin typeface="+mj-lt"/>
                <a:cs typeface="Arial" charset="0"/>
              </a:rPr>
              <a:t>b</a:t>
            </a:r>
            <a:r>
              <a:rPr lang="en-US" sz="1600" b="1" baseline="30000" dirty="0">
                <a:latin typeface="+mj-lt"/>
                <a:cs typeface="Arial" charset="0"/>
              </a:rPr>
              <a:t> </a:t>
            </a:r>
            <a:r>
              <a:rPr lang="en-US" sz="1600" b="1" dirty="0">
                <a:latin typeface="+mj-lt"/>
                <a:cs typeface="Arial" charset="0"/>
              </a:rPr>
              <a:t>                                                                </a:t>
            </a:r>
            <a:r>
              <a:rPr lang="en-US" sz="1600" dirty="0">
                <a:latin typeface="+mj-lt"/>
                <a:cs typeface="Arial" charset="0"/>
              </a:rPr>
              <a:t>[</a:t>
            </a:r>
            <a:r>
              <a:rPr lang="en-US" sz="1400" dirty="0">
                <a:latin typeface="+mj-lt"/>
                <a:cs typeface="Arial" charset="0"/>
              </a:rPr>
              <a:t>4]                       </a:t>
            </a:r>
          </a:p>
          <a:p>
            <a:pPr algn="just" eaLnBrk="0" hangingPunct="0">
              <a:defRPr/>
            </a:pPr>
            <a:r>
              <a:rPr lang="en-US" sz="1400" b="1" dirty="0">
                <a:latin typeface="+mj-lt"/>
                <a:cs typeface="Arial" charset="0"/>
              </a:rPr>
              <a:t>                                               </a:t>
            </a:r>
          </a:p>
          <a:p>
            <a:pPr algn="just" eaLnBrk="0" hangingPunct="0">
              <a:defRPr/>
            </a:pPr>
            <a:r>
              <a:rPr lang="en-US" sz="1400" b="1" dirty="0">
                <a:latin typeface="+mj-lt"/>
                <a:cs typeface="Arial" charset="0"/>
              </a:rPr>
              <a:t>                                                      SO = (</a:t>
            </a:r>
            <a:r>
              <a:rPr lang="en-US" sz="1400" b="1" dirty="0" err="1">
                <a:latin typeface="+mj-lt"/>
                <a:cs typeface="Arial" charset="0"/>
              </a:rPr>
              <a:t>Oair</a:t>
            </a:r>
            <a:r>
              <a:rPr lang="en-US" sz="1400" b="1" dirty="0">
                <a:latin typeface="+mj-lt"/>
                <a:cs typeface="Arial" charset="0"/>
              </a:rPr>
              <a:t> – </a:t>
            </a:r>
            <a:r>
              <a:rPr lang="en-US" sz="1400" b="1" dirty="0" err="1">
                <a:latin typeface="+mj-lt"/>
                <a:cs typeface="Arial" charset="0"/>
              </a:rPr>
              <a:t>Osoil</a:t>
            </a:r>
            <a:r>
              <a:rPr lang="en-US" sz="1400" b="1" dirty="0">
                <a:latin typeface="+mj-lt"/>
                <a:cs typeface="Arial" charset="0"/>
              </a:rPr>
              <a:t>)(</a:t>
            </a:r>
            <a:r>
              <a:rPr lang="en-US" sz="1400" b="1" dirty="0" err="1">
                <a:latin typeface="+mj-lt"/>
                <a:cs typeface="Arial" charset="0"/>
              </a:rPr>
              <a:t>Oair</a:t>
            </a:r>
            <a:r>
              <a:rPr lang="en-US" sz="1400" b="1" dirty="0">
                <a:latin typeface="+mj-lt"/>
                <a:cs typeface="Arial" charset="0"/>
              </a:rPr>
              <a:t> - </a:t>
            </a:r>
            <a:r>
              <a:rPr lang="en-US" sz="1400" b="1" dirty="0" err="1">
                <a:latin typeface="+mj-lt"/>
                <a:cs typeface="Arial" charset="0"/>
              </a:rPr>
              <a:t>Owater</a:t>
            </a:r>
            <a:r>
              <a:rPr lang="en-US" sz="1400" b="1" dirty="0">
                <a:latin typeface="+mj-lt"/>
                <a:cs typeface="Arial" charset="0"/>
              </a:rPr>
              <a:t>)</a:t>
            </a:r>
            <a:r>
              <a:rPr lang="en-US" sz="1400" b="1" baseline="30000" dirty="0">
                <a:latin typeface="+mj-lt"/>
                <a:cs typeface="Arial" charset="0"/>
              </a:rPr>
              <a:t>-1</a:t>
            </a:r>
            <a:r>
              <a:rPr lang="en-US" sz="1400" b="1" dirty="0">
                <a:latin typeface="+mj-lt"/>
                <a:cs typeface="Arial" charset="0"/>
              </a:rPr>
              <a:t>                                         </a:t>
            </a:r>
            <a:r>
              <a:rPr lang="en-US" sz="1400" dirty="0">
                <a:latin typeface="+mj-lt"/>
                <a:cs typeface="Arial" charset="0"/>
              </a:rPr>
              <a:t>[5]</a:t>
            </a:r>
          </a:p>
          <a:p>
            <a:pPr algn="just" eaLnBrk="0" hangingPunct="0">
              <a:defRPr/>
            </a:pPr>
            <a:endParaRPr lang="en-US" sz="1400" dirty="0">
              <a:latin typeface="+mj-lt"/>
              <a:cs typeface="Arial" charset="0"/>
            </a:endParaRPr>
          </a:p>
          <a:p>
            <a:pPr algn="just" eaLnBrk="0" hangingPunct="0">
              <a:defRPr/>
            </a:pPr>
            <a:r>
              <a:rPr lang="en-US" sz="1400" dirty="0">
                <a:latin typeface="+mj-lt"/>
                <a:cs typeface="Arial" charset="0"/>
              </a:rPr>
              <a:t>where: </a:t>
            </a:r>
            <a:r>
              <a:rPr lang="en-US" sz="1400" b="1" dirty="0">
                <a:latin typeface="+mj-lt"/>
                <a:cs typeface="Arial" charset="0"/>
              </a:rPr>
              <a:t>O</a:t>
            </a:r>
            <a:r>
              <a:rPr lang="en-US" sz="1400" dirty="0">
                <a:latin typeface="+mj-lt"/>
                <a:cs typeface="Arial" charset="0"/>
              </a:rPr>
              <a:t> is the specific sensor’s output (ex. frequency - F, or voltage - V) measured  in air, in distilled water, and in soil at room temperature (~22˚C). Coefficients (</a:t>
            </a:r>
            <a:r>
              <a:rPr lang="en-US" sz="1400" b="1" dirty="0">
                <a:latin typeface="+mj-lt"/>
                <a:cs typeface="Arial" charset="0"/>
              </a:rPr>
              <a:t>a</a:t>
            </a:r>
            <a:r>
              <a:rPr lang="en-US" sz="1400" dirty="0">
                <a:latin typeface="+mj-lt"/>
                <a:cs typeface="Arial" charset="0"/>
              </a:rPr>
              <a:t>) and (</a:t>
            </a:r>
            <a:r>
              <a:rPr lang="en-US" sz="1400" b="1" dirty="0">
                <a:latin typeface="+mj-lt"/>
                <a:cs typeface="Arial" charset="0"/>
              </a:rPr>
              <a:t>b</a:t>
            </a:r>
            <a:r>
              <a:rPr lang="en-US" sz="1400" dirty="0">
                <a:latin typeface="+mj-lt"/>
                <a:cs typeface="Arial" charset="0"/>
              </a:rPr>
              <a:t>) in formula [4] are </a:t>
            </a:r>
            <a:r>
              <a:rPr lang="en-US" sz="1400" u="sng" dirty="0">
                <a:latin typeface="+mj-lt"/>
                <a:cs typeface="Arial" charset="0"/>
              </a:rPr>
              <a:t>obtained experimentally by laboratory calibration under controlled conditions</a:t>
            </a:r>
            <a:r>
              <a:rPr lang="en-US" sz="1400" dirty="0">
                <a:latin typeface="+mj-lt"/>
                <a:cs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362200" y="609600"/>
          <a:ext cx="4629150" cy="5562600"/>
        </p:xfrm>
        <a:graphic>
          <a:graphicData uri="http://schemas.openxmlformats.org/presentationml/2006/ole">
            <p:oleObj spid="_x0000_s1030" name="Drawing" r:id="rId3" imgW="1318232" imgH="1738181"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762000"/>
          <a:ext cx="7315200" cy="5410200"/>
        </p:xfrm>
        <a:graphic>
          <a:graphicData uri="http://schemas.openxmlformats.org/drawingml/2006/table">
            <a:tbl>
              <a:tblPr/>
              <a:tblGrid>
                <a:gridCol w="2824480"/>
                <a:gridCol w="2458720"/>
                <a:gridCol w="2032000"/>
              </a:tblGrid>
              <a:tr h="435796">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Model name and type:</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Independent laboratory calibration</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References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796">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EnviroSCAN, </a:t>
                      </a:r>
                      <a:r>
                        <a:rPr lang="en-US" sz="1200" dirty="0">
                          <a:solidFill>
                            <a:srgbClr val="000000"/>
                          </a:solidFill>
                          <a:latin typeface="Times New Roman"/>
                          <a:ea typeface="Times New Roman"/>
                          <a:cs typeface="Times New Roman"/>
                        </a:rPr>
                        <a:t>Fringe</a:t>
                      </a:r>
                      <a:r>
                        <a:rPr lang="en-US" sz="1200" b="1" dirty="0">
                          <a:solidFill>
                            <a:srgbClr val="000000"/>
                          </a:solidFill>
                          <a:latin typeface="Times New Roman"/>
                          <a:ea typeface="Times New Roman"/>
                          <a:cs typeface="Times New Roman"/>
                        </a:rPr>
                        <a:t> </a:t>
                      </a:r>
                      <a:r>
                        <a:rPr lang="en-US" sz="1200" dirty="0">
                          <a:solidFill>
                            <a:srgbClr val="000000"/>
                          </a:solidFill>
                          <a:latin typeface="Times New Roman"/>
                          <a:ea typeface="Times New Roman"/>
                          <a:cs typeface="Times New Roman"/>
                        </a:rPr>
                        <a:t>Capacitance (100 - 150 MHz)</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Paltineanu, I. C., et al., 1993*</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796">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semi permanent probe for soil water content,</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soils, EC</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Mead, R. M., et al., 1995</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796">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multiple pairs of cylindrical brass electrodes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temp.</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Paltineanu, I. C., and J. L. Starr, 1997</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796">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 </a:t>
                      </a:r>
                      <a:r>
                        <a:rPr lang="en-US" sz="1200" u="sng" dirty="0">
                          <a:solidFill>
                            <a:srgbClr val="000000"/>
                          </a:solidFill>
                          <a:latin typeface="Times New Roman"/>
                          <a:ea typeface="Times New Roman"/>
                          <a:cs typeface="Times New Roman"/>
                        </a:rPr>
                        <a:t>of equal heights (25 mm); </a:t>
                      </a:r>
                      <a:r>
                        <a:rPr lang="en-US" sz="1200" dirty="0">
                          <a:solidFill>
                            <a:srgbClr val="000000"/>
                          </a:solidFill>
                          <a:latin typeface="Times New Roman"/>
                          <a:ea typeface="Times New Roman"/>
                          <a:cs typeface="Times New Roman"/>
                        </a:rPr>
                        <a:t>O.D. (50.4 mm);</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EC, temp.</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Baumhardt, R.L., et al., 2000</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with separation space (12.6 mm).</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Williams, B., et al., 2003</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std. liquids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Kelleners et al., 2004a</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796">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Manufacturer:</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EC, temp.</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Scobie, M., 2006</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Sentek Sensor Technologies Pty.</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temp.</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Evett, S. R., et al., 2006</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 Stepney, SA, Australia</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std. liquids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Schwank, M., et al., 2006</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9428">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(United States Patent - US5418466)</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EC</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Gabriel, L. J., et al., 2010.</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Watson et al, 1995</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Mounzer, O., et al., 2010</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Rowland, R., et al., 2011</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std. liquids, EC, soil</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Avanzi, F., et al., 2013</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685800"/>
          <a:ext cx="7315199" cy="5562599"/>
        </p:xfrm>
        <a:graphic>
          <a:graphicData uri="http://schemas.openxmlformats.org/drawingml/2006/table">
            <a:tbl>
              <a:tblPr/>
              <a:tblGrid>
                <a:gridCol w="2971800"/>
                <a:gridCol w="2122713"/>
                <a:gridCol w="2220686"/>
              </a:tblGrid>
              <a:tr h="477759">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Model name and type</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Independent laboratory calibration</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References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14">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Hydra Probe</a:t>
                      </a:r>
                      <a:r>
                        <a:rPr lang="en-US" sz="1200" dirty="0">
                          <a:solidFill>
                            <a:srgbClr val="000000"/>
                          </a:solidFill>
                          <a:latin typeface="Times New Roman"/>
                          <a:ea typeface="Times New Roman"/>
                          <a:cs typeface="Times New Roman"/>
                        </a:rPr>
                        <a:t>,</a:t>
                      </a:r>
                      <a:r>
                        <a:rPr lang="en-US" sz="1200" b="1" dirty="0">
                          <a:solidFill>
                            <a:srgbClr val="000000"/>
                          </a:solidFill>
                          <a:latin typeface="Times New Roman"/>
                          <a:ea typeface="Times New Roman"/>
                          <a:cs typeface="Times New Roman"/>
                        </a:rPr>
                        <a:t> </a:t>
                      </a:r>
                      <a:r>
                        <a:rPr lang="en-US" sz="1200" dirty="0">
                          <a:solidFill>
                            <a:srgbClr val="000000"/>
                          </a:solidFill>
                          <a:latin typeface="Times New Roman"/>
                          <a:ea typeface="Times New Roman"/>
                          <a:cs typeface="Times New Roman"/>
                        </a:rPr>
                        <a:t>Impedance (50 MHz):</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(in air, water, std. liquids, soils)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 unpublished data</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portable and semi permanent probe for</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Paltineanu, I. C., 2000*</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soil water/EC/temperature, permittivity,</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soils, freeze-thaw</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Hanek, L. G., et al., 2001</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59">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four parallel stainless steel electrodes,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std. liquids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Seyfried, M. S., and M. D. Murdock, 2002</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359">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(1 in the center + 3 peripheral parallel shield rods)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Loiskandl, W., et al., 2003</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59">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of (4 mm diameter  X  58 mm length/each).</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 std. liquids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Seyfried, M. S., and M. D. Murdock, 2004</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soils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Bosch, D. D., 2004</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Manufacturer</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soils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Leao, T. P., and E. Perfect., 2007</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Vitel, Inc.</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soils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Leao, T. P., at al., 2010</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59">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 Chantilly, VA, USA</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std. liquids, undisturbed soil cores</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Logsdon, S. D., et al., 2010</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(United States Patent - US5479104 A)</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soils(organic)</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Mortl, A., et al., 2011</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Campbell, J. E., 1995</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air, water, repacked soil</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Vaz, C. M. P., et al., 2013</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Stevens Water Monitoring Systems, Inc.</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10">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 Beaverton, OR, USA</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65314" marR="653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1102436164"/>
              </p:ext>
            </p:extLst>
          </p:nvPr>
        </p:nvGraphicFramePr>
        <p:xfrm>
          <a:off x="685800" y="1219200"/>
          <a:ext cx="7696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Rectangle 3"/>
          <p:cNvSpPr>
            <a:spLocks noChangeArrowheads="1"/>
          </p:cNvSpPr>
          <p:nvPr/>
        </p:nvSpPr>
        <p:spPr bwMode="auto">
          <a:xfrm>
            <a:off x="914400" y="874713"/>
            <a:ext cx="7239000"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buFontTx/>
              <a:buAutoNum type="arabicPeriod"/>
            </a:pPr>
            <a:r>
              <a:rPr lang="en-US" altLang="en-US" sz="1400" b="1" dirty="0">
                <a:latin typeface="Times New Roman" panose="02020603050405020304" pitchFamily="18" charset="0"/>
              </a:rPr>
              <a:t> Bench top testing in air, and in distilled water, at room temperature (~ 22</a:t>
            </a:r>
            <a:r>
              <a:rPr lang="en-US" altLang="en-US" sz="1400" b="1" baseline="30000" dirty="0">
                <a:latin typeface="Times New Roman" panose="02020603050405020304" pitchFamily="18" charset="0"/>
              </a:rPr>
              <a:t>0</a:t>
            </a:r>
            <a:r>
              <a:rPr lang="en-US" altLang="en-US" sz="1400" b="1" dirty="0">
                <a:latin typeface="Times New Roman" panose="02020603050405020304" pitchFamily="18" charset="0"/>
              </a:rPr>
              <a:t> C):</a:t>
            </a:r>
            <a:endParaRPr lang="en-US"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TM02900720[[fn=Integral]]</Template>
  <TotalTime>275</TotalTime>
  <Words>2212</Words>
  <Application>Microsoft Office PowerPoint</Application>
  <PresentationFormat>On-screen Show (4:3)</PresentationFormat>
  <Paragraphs>335</Paragraphs>
  <Slides>26</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0" baseType="lpstr">
      <vt:lpstr>HDOfficeLightV0</vt:lpstr>
      <vt:lpstr>Drawing</vt:lpstr>
      <vt:lpstr>SPW 7.0 Graph</vt:lpstr>
      <vt:lpstr>Chart</vt:lpstr>
      <vt:lpstr>    Geological Society of America (GSA) Annual Meeting Baltimore, Maryland, USA, November 1 - 4, 2015    </vt:lpstr>
      <vt:lpstr>i) to search (data mining) both published papers and unpublished reports (in the last two decades) for methods and techniques used in:           “manufacturer's bench testing” and/or                 “independent laboratory or field calibration studies”         of EM soil water measurement sensors and probes;  ii) to critically analyze the available data, interpret, and to find similarities and differences in characterizing the sensors direct output or the scaled response (frequency, voltage, etc) performed in:        air and distilled water (at room temperature ~22 deg C.);               reference (standard) dielectric liquids;              controlled repacked soils of known intrinsic characteristics (texture, clay   mineralogy, organic content, etc..). </vt:lpstr>
      <vt:lpstr>iii) to recommend a minimal set of experimental protocols for mandatory:       - “description of a specific sensor's characteristics”;       - “test requirements” to be performed in:   - air and in distilled water at room temperature(~ 22 deg. Celsius);    - reference (standard) dielectric liquids;   - controlled repacked soils of known intrinsic characteristics (texture, clay  mineralogy, organic content, etc..);       - “statistical analysis and interpretation procedures”;  in order to be taken into consideration for future international standardization proposals. </vt:lpstr>
      <vt:lpstr>Slide 4</vt:lpstr>
      <vt:lpstr>Slide 5</vt:lpstr>
      <vt:lpstr>Slide 6</vt:lpstr>
      <vt:lpstr>Slide 7</vt:lpstr>
      <vt:lpstr>Slide 8</vt:lpstr>
      <vt:lpstr>Slide 9</vt:lpstr>
      <vt:lpstr>Slide 10</vt:lpstr>
      <vt:lpstr>Slide 11</vt:lpstr>
      <vt:lpstr>Slide 12</vt:lpstr>
      <vt:lpstr>Picture 1. Experimental setup, using a 50 T hydraulic press, and details of volumetric soil water content and bulk density sampling (5 brass rings around the sensor) for laboratory calibration of fringe capacitance probe EnviroSCAN (Sentek Technologies), as reported by Paltineanu and Starr, (1997).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Geological Society of America (GSA) Annual Meeting Baltimore, Maryland, USA, November 1 - 4, 2015</dc:title>
  <dc:creator>Ioan Paltineanu</dc:creator>
  <cp:lastModifiedBy>Ioan Paltineanu</cp:lastModifiedBy>
  <cp:revision>37</cp:revision>
  <dcterms:created xsi:type="dcterms:W3CDTF">2015-10-20T17:21:52Z</dcterms:created>
  <dcterms:modified xsi:type="dcterms:W3CDTF">2015-11-02T22:47:07Z</dcterms:modified>
</cp:coreProperties>
</file>