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26"/>
  </p:notesMasterIdLst>
  <p:handoutMasterIdLst>
    <p:handoutMasterId r:id="rId27"/>
  </p:handoutMasterIdLst>
  <p:sldIdLst>
    <p:sldId id="256" r:id="rId3"/>
    <p:sldId id="257" r:id="rId4"/>
    <p:sldId id="271" r:id="rId5"/>
    <p:sldId id="270" r:id="rId6"/>
    <p:sldId id="277" r:id="rId7"/>
    <p:sldId id="289" r:id="rId8"/>
    <p:sldId id="274" r:id="rId9"/>
    <p:sldId id="275" r:id="rId10"/>
    <p:sldId id="276" r:id="rId11"/>
    <p:sldId id="278" r:id="rId12"/>
    <p:sldId id="286" r:id="rId13"/>
    <p:sldId id="291" r:id="rId14"/>
    <p:sldId id="282" r:id="rId15"/>
    <p:sldId id="267" r:id="rId16"/>
    <p:sldId id="281" r:id="rId17"/>
    <p:sldId id="284" r:id="rId18"/>
    <p:sldId id="290" r:id="rId19"/>
    <p:sldId id="280" r:id="rId20"/>
    <p:sldId id="279" r:id="rId21"/>
    <p:sldId id="260" r:id="rId22"/>
    <p:sldId id="283" r:id="rId23"/>
    <p:sldId id="285" r:id="rId24"/>
    <p:sldId id="288" r:id="rId25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185" autoAdjust="0"/>
    <p:restoredTop sz="95274" autoAdjust="0"/>
  </p:normalViewPr>
  <p:slideViewPr>
    <p:cSldViewPr>
      <p:cViewPr varScale="1">
        <p:scale>
          <a:sx n="68" d="100"/>
          <a:sy n="68" d="100"/>
        </p:scale>
        <p:origin x="-428" y="-76"/>
      </p:cViewPr>
      <p:guideLst>
        <p:guide orient="horz" pos="2160"/>
        <p:guide pos="383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63" d="100"/>
          <a:sy n="63" d="100"/>
        </p:scale>
        <p:origin x="1986" y="108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pPr/>
              <a:t>10/31/2015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pPr/>
              <a:t>10/31/2015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Click to edit Master text styles</a:t>
            </a:r>
          </a:p>
          <a:p>
            <a:pPr lvl="1"/>
            <a:r>
              <a:rPr/>
              <a:t>Second level</a:t>
            </a:r>
          </a:p>
          <a:p>
            <a:pPr lvl="2"/>
            <a:r>
              <a:rPr/>
              <a:t>Third level</a:t>
            </a:r>
          </a:p>
          <a:p>
            <a:pPr lvl="3"/>
            <a:r>
              <a:rPr/>
              <a:t>Fourth level</a:t>
            </a:r>
          </a:p>
          <a:p>
            <a:pPr lvl="4"/>
            <a:r>
              <a:rPr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xmlns="" val="674356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10/31/2015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126793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10/31/2015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211791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10/31/2015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614472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10/31/2015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058797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10/31/2015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8329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10/31/2015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4182491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10/31/2015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31561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10/31/2015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1405966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10/31/2015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962116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pPr/>
              <a:t>10/31/2015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3617694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/>
              <a:pPr/>
              <a:t>10/31/2015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812" y="1524000"/>
            <a:ext cx="11810999" cy="2057400"/>
          </a:xfrm>
        </p:spPr>
        <p:txBody>
          <a:bodyPr/>
          <a:lstStyle/>
          <a:p>
            <a:pPr algn="ctr"/>
            <a:r>
              <a:rPr lang="en-US" sz="3200" i="1" cap="all" dirty="0"/>
              <a:t>P</a:t>
            </a:r>
            <a:r>
              <a:rPr lang="en-US" sz="3200" i="1" cap="all" dirty="0" smtClean="0"/>
              <a:t>otential </a:t>
            </a:r>
            <a:r>
              <a:rPr lang="en-US" sz="3200" i="1" cap="all" dirty="0"/>
              <a:t>over-development and aquifer co-mingling </a:t>
            </a:r>
            <a:r>
              <a:rPr lang="en-US" sz="3200" i="1" cap="all" dirty="0" smtClean="0"/>
              <a:t/>
            </a:r>
            <a:br>
              <a:rPr lang="en-US" sz="3200" i="1" cap="all" dirty="0" smtClean="0"/>
            </a:br>
            <a:r>
              <a:rPr lang="en-US" sz="3200" i="1" cap="all" dirty="0" smtClean="0"/>
              <a:t>in </a:t>
            </a:r>
            <a:r>
              <a:rPr lang="en-US" sz="3200" i="1" cap="all" dirty="0"/>
              <a:t>the </a:t>
            </a:r>
            <a:r>
              <a:rPr lang="en-US" sz="3200" i="1" cap="all" dirty="0" err="1"/>
              <a:t>Hensell</a:t>
            </a:r>
            <a:r>
              <a:rPr lang="en-US" sz="3200" i="1" cap="all" dirty="0"/>
              <a:t> “Middle Trinity” aquifer</a:t>
            </a:r>
            <a:r>
              <a:rPr lang="en-US" sz="3200" i="1" cap="all" dirty="0" smtClean="0"/>
              <a:t>;</a:t>
            </a:r>
            <a:br>
              <a:rPr lang="en-US" sz="3200" i="1" cap="all" dirty="0" smtClean="0"/>
            </a:br>
            <a:r>
              <a:rPr lang="en-US" sz="3200" i="1" cap="all" dirty="0" smtClean="0"/>
              <a:t> </a:t>
            </a:r>
            <a:r>
              <a:rPr lang="en-US" sz="3600" i="1" cap="all" dirty="0" smtClean="0"/>
              <a:t/>
            </a:r>
            <a:br>
              <a:rPr lang="en-US" sz="3600" i="1" cap="all" dirty="0" smtClean="0"/>
            </a:br>
            <a:r>
              <a:rPr lang="en-US" sz="3200" i="1" cap="all" dirty="0" smtClean="0"/>
              <a:t>A </a:t>
            </a:r>
            <a:r>
              <a:rPr lang="en-US" sz="3200" i="1" cap="all" dirty="0"/>
              <a:t>study with bi-partisan management </a:t>
            </a:r>
            <a:r>
              <a:rPr lang="en-US" sz="3200" i="1" cap="all" dirty="0" smtClean="0"/>
              <a:t>support</a:t>
            </a:r>
            <a:r>
              <a:rPr lang="en-US" sz="2800" i="1" cap="all" dirty="0" smtClean="0"/>
              <a:t>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2" y="4876800"/>
            <a:ext cx="9296399" cy="1371600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800" dirty="0" smtClean="0"/>
              <a:t>Jim Tucker</a:t>
            </a:r>
          </a:p>
          <a:p>
            <a:endParaRPr lang="en-US" dirty="0" smtClean="0"/>
          </a:p>
          <a:p>
            <a:pPr algn="ctr"/>
            <a:r>
              <a:rPr lang="en-US" dirty="0" smtClean="0"/>
              <a:t>Baylor University – Southern Trinity Groundwater Conservation District – Clearwater Underground Water Conservation District</a:t>
            </a:r>
            <a:endParaRPr lang="en-US" dirty="0"/>
          </a:p>
        </p:txBody>
      </p:sp>
      <p:pic>
        <p:nvPicPr>
          <p:cNvPr id="23554" name="Picture 2" descr="https://blog.openlibhums.org/wp-content/uploads/2015/02/baylor_logo2-2galy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812" y="152400"/>
            <a:ext cx="3448133" cy="121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2011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274638"/>
            <a:ext cx="9525000" cy="1020762"/>
          </a:xfrm>
        </p:spPr>
        <p:txBody>
          <a:bodyPr/>
          <a:lstStyle/>
          <a:p>
            <a:r>
              <a:rPr lang="en-US" dirty="0" smtClean="0"/>
              <a:t>Groundwater Conservation Districts (GCDs)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Groundwater Conservation Districts were formed to serve as a management entity to protect and regulate the groundwater</a:t>
            </a:r>
          </a:p>
          <a:p>
            <a:r>
              <a:rPr lang="en-US" sz="2800" dirty="0" smtClean="0"/>
              <a:t>Bell County – Clearwater Underground Water Conservation District</a:t>
            </a:r>
          </a:p>
          <a:p>
            <a:r>
              <a:rPr lang="en-US" sz="2800" dirty="0" smtClean="0"/>
              <a:t>McLennan County – Southern Trinity Underground Water Conservation District</a:t>
            </a:r>
          </a:p>
          <a:p>
            <a:r>
              <a:rPr lang="en-US" dirty="0" smtClean="0"/>
              <a:t>Funding for </a:t>
            </a:r>
            <a:r>
              <a:rPr lang="en-US" dirty="0" err="1" smtClean="0"/>
              <a:t>hydrogeologic</a:t>
            </a:r>
            <a:r>
              <a:rPr lang="en-US" dirty="0" smtClean="0"/>
              <a:t> research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2945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Declining Water Levels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12" y="1676400"/>
            <a:ext cx="4191000" cy="4267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Groundwater Conservation Districts manage their district, but the entire area has a hydrologic connection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41812" y="1905000"/>
            <a:ext cx="7362825" cy="46302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37412" y="6503405"/>
            <a:ext cx="2438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LBG Guyton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032524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Declining Water Levels</a:t>
            </a:r>
            <a:endParaRPr lang="en-US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5812" y="1981200"/>
            <a:ext cx="771387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427412" y="1600200"/>
            <a:ext cx="7162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Change in water levels 2006-2010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828212" y="5867400"/>
            <a:ext cx="2209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 smtClean="0"/>
              <a:t>Keister</a:t>
            </a:r>
            <a:r>
              <a:rPr lang="en-US" sz="2400" dirty="0" smtClean="0"/>
              <a:t>, 2014</a:t>
            </a:r>
            <a:endParaRPr lang="en-US" sz="24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Desired Future Conditions (DFCs)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The Groundwater Conservation Districts set desired future conditions or DFCs for a 50 year period</a:t>
            </a:r>
          </a:p>
          <a:p>
            <a:r>
              <a:rPr lang="en-US" sz="3200" dirty="0" smtClean="0"/>
              <a:t>These DFCs are based on historic water levels changes, current production rates, and Managed Available Groundwater (MAG) </a:t>
            </a:r>
          </a:p>
          <a:p>
            <a:r>
              <a:rPr lang="en-US" sz="3200" dirty="0" smtClean="0"/>
              <a:t>Middle Trinity DFCs</a:t>
            </a:r>
          </a:p>
          <a:p>
            <a:pPr lvl="1"/>
            <a:r>
              <a:rPr lang="en-US" sz="2800" dirty="0" smtClean="0"/>
              <a:t>Bell County: 286 </a:t>
            </a:r>
            <a:r>
              <a:rPr lang="en-US" sz="2800" dirty="0" err="1" smtClean="0"/>
              <a:t>ft</a:t>
            </a:r>
            <a:r>
              <a:rPr lang="en-US" sz="2800" dirty="0" smtClean="0"/>
              <a:t>/50 years or </a:t>
            </a:r>
            <a:r>
              <a:rPr lang="en-US" sz="2800" dirty="0" smtClean="0">
                <a:solidFill>
                  <a:srgbClr val="FFFF00"/>
                </a:solidFill>
              </a:rPr>
              <a:t>5.72 </a:t>
            </a:r>
            <a:r>
              <a:rPr lang="en-US" sz="2800" dirty="0" err="1" smtClean="0">
                <a:solidFill>
                  <a:srgbClr val="FFFF00"/>
                </a:solidFill>
              </a:rPr>
              <a:t>ft</a:t>
            </a:r>
            <a:r>
              <a:rPr lang="en-US" sz="2800" dirty="0" smtClean="0">
                <a:solidFill>
                  <a:srgbClr val="FFFF00"/>
                </a:solidFill>
              </a:rPr>
              <a:t>/</a:t>
            </a:r>
            <a:r>
              <a:rPr lang="en-US" sz="2800" dirty="0" err="1" smtClean="0">
                <a:solidFill>
                  <a:srgbClr val="FFFF00"/>
                </a:solidFill>
              </a:rPr>
              <a:t>yr</a:t>
            </a:r>
            <a:endParaRPr lang="en-US" sz="2800" dirty="0" smtClean="0">
              <a:solidFill>
                <a:srgbClr val="FFFF00"/>
              </a:solidFill>
            </a:endParaRPr>
          </a:p>
          <a:p>
            <a:pPr lvl="1"/>
            <a:r>
              <a:rPr lang="en-US" sz="2800" dirty="0" smtClean="0"/>
              <a:t>McLennan County: 489 </a:t>
            </a:r>
            <a:r>
              <a:rPr lang="en-US" sz="2800" dirty="0" err="1" smtClean="0"/>
              <a:t>ft</a:t>
            </a:r>
            <a:r>
              <a:rPr lang="en-US" sz="2800" dirty="0" smtClean="0"/>
              <a:t>/50 years or </a:t>
            </a:r>
            <a:r>
              <a:rPr lang="en-US" sz="280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9.78 </a:t>
            </a:r>
            <a:r>
              <a:rPr lang="en-US" sz="2800" dirty="0" err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ft</a:t>
            </a:r>
            <a:r>
              <a:rPr lang="en-US" sz="2800" dirty="0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/</a:t>
            </a:r>
            <a:r>
              <a:rPr lang="en-US" sz="2800" dirty="0" err="1">
                <a:solidFill>
                  <a:srgbClr val="FFFF00"/>
                </a:solidFill>
                <a:uFill>
                  <a:solidFill>
                    <a:srgbClr val="FFFF00"/>
                  </a:solidFill>
                </a:uFill>
              </a:rPr>
              <a:t>yr</a:t>
            </a:r>
            <a:endParaRPr lang="en-US" sz="2800" dirty="0">
              <a:solidFill>
                <a:srgbClr val="FFFF00"/>
              </a:solidFill>
              <a:uFill>
                <a:solidFill>
                  <a:srgbClr val="FFFF00"/>
                </a:solidFill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5864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DFCs and Declining Water Levels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10435" y="1936173"/>
            <a:ext cx="9144000" cy="4267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Middle Trinity is experiencing observed water level declines ranging from 2-10 feet annually.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46812" y="3048000"/>
            <a:ext cx="573405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7012" y="3048000"/>
            <a:ext cx="5600700" cy="30480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2513012" y="4267200"/>
            <a:ext cx="3276600" cy="1066800"/>
          </a:xfrm>
          <a:prstGeom prst="straightConnector1">
            <a:avLst/>
          </a:prstGeom>
          <a:ln w="25400">
            <a:solidFill>
              <a:srgbClr val="C0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7237412" y="3810000"/>
            <a:ext cx="4495800" cy="1143000"/>
          </a:xfrm>
          <a:prstGeom prst="straightConnector1">
            <a:avLst/>
          </a:prstGeom>
          <a:ln w="25400">
            <a:solidFill>
              <a:srgbClr val="C00000"/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84362" y="6172200"/>
            <a:ext cx="2286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STGCD.org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8189912" y="6161809"/>
            <a:ext cx="2590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CUWCD.org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3656012" y="3962400"/>
            <a:ext cx="1981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-1.67 feet/yr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99612" y="3657600"/>
            <a:ext cx="20574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-12.44 feet/yr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008812" y="4648200"/>
            <a:ext cx="2209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DFC = 5.72 ft/yr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98612" y="4953000"/>
            <a:ext cx="21336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DFC=9.78 ft/yr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5807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2" y="274638"/>
            <a:ext cx="9448800" cy="1020762"/>
          </a:xfrm>
        </p:spPr>
        <p:txBody>
          <a:bodyPr/>
          <a:lstStyle/>
          <a:p>
            <a:r>
              <a:rPr lang="en-US" dirty="0" smtClean="0"/>
              <a:t>Co-Mingling and Water Quality Degradation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The Upper Trinity aquifer or the Upper Glen Rose Formation is a highly fractured limestone bearing brackish water</a:t>
            </a:r>
          </a:p>
          <a:p>
            <a:r>
              <a:rPr lang="en-US" sz="2800" dirty="0" smtClean="0"/>
              <a:t>The Upper Glen Rose is a formation with seams of gypsum that dissolve into solution causing high levels of total dissolved solids in the water</a:t>
            </a:r>
          </a:p>
          <a:p>
            <a:r>
              <a:rPr lang="en-US" sz="2800" dirty="0" smtClean="0"/>
              <a:t>Decreasing head levels in the Middle Trinity may be allowing brackish water from the Upper Trinity to migrate downward, degrading water quality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xmlns="" val="65965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274638"/>
            <a:ext cx="9829800" cy="1020762"/>
          </a:xfrm>
        </p:spPr>
        <p:txBody>
          <a:bodyPr/>
          <a:lstStyle/>
          <a:p>
            <a:r>
              <a:rPr lang="en-US" dirty="0"/>
              <a:t>Possible Migration Pathways for Co-mingling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2812" y="1828801"/>
            <a:ext cx="10363200" cy="43434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pathway of migration may be natural, artificial, or both</a:t>
            </a:r>
          </a:p>
          <a:p>
            <a:r>
              <a:rPr lang="en-US" sz="2800" dirty="0" smtClean="0"/>
              <a:t>The fractured nature of the Glen Rose limestone may provide a natural conduit for migration</a:t>
            </a:r>
          </a:p>
          <a:p>
            <a:r>
              <a:rPr lang="en-US" sz="2800" dirty="0" smtClean="0"/>
              <a:t>Alternately, poorly completed wells may allow migration along the outer well casing, or through the well column in wells screened in both the Middle Trinity and Upper Trinity aquifers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555" y="5012420"/>
            <a:ext cx="5953125" cy="168592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2617" y="5512482"/>
            <a:ext cx="5384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23600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Migration Pathways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012" y="1676400"/>
            <a:ext cx="373380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89412" y="1676400"/>
            <a:ext cx="3810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51812" y="1676400"/>
            <a:ext cx="388620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Chemistry and Co-mingling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Within the study area, 26 wells were randomly selected to be sampled</a:t>
            </a:r>
          </a:p>
          <a:p>
            <a:r>
              <a:rPr lang="en-US" sz="2800" dirty="0" smtClean="0"/>
              <a:t>The analysis focused on TDS and the ionic concentrations of Na, K, Ca, Mg, Cl, HCO</a:t>
            </a:r>
            <a:r>
              <a:rPr lang="en-US" sz="2800" baseline="-25000" dirty="0" smtClean="0"/>
              <a:t>3</a:t>
            </a:r>
            <a:r>
              <a:rPr lang="en-US" sz="2800" dirty="0" smtClean="0"/>
              <a:t>, and SO</a:t>
            </a:r>
            <a:r>
              <a:rPr lang="en-US" sz="2800" baseline="-25000" dirty="0" smtClean="0"/>
              <a:t>4</a:t>
            </a:r>
          </a:p>
          <a:p>
            <a:r>
              <a:rPr lang="en-US" sz="2800" dirty="0" smtClean="0"/>
              <a:t>In the ion analysis, SO</a:t>
            </a:r>
            <a:r>
              <a:rPr lang="en-US" sz="2800" baseline="-25000" dirty="0" smtClean="0"/>
              <a:t>4 </a:t>
            </a:r>
            <a:r>
              <a:rPr lang="en-US" sz="2800" dirty="0" smtClean="0"/>
              <a:t> was used as a indicator for potential co-mingling, as gypsum (CaSO4) dissociates into Ca + SO</a:t>
            </a:r>
            <a:r>
              <a:rPr lang="en-US" sz="2800" baseline="-25000" dirty="0" smtClean="0"/>
              <a:t>4</a:t>
            </a: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56491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Chemistry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Stiff diagrams were generated to show spatial variation of the wells sampled within the study area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5412" y="2928974"/>
            <a:ext cx="6724649" cy="3849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0764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Overview Part 1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522412" y="1600200"/>
            <a:ext cx="9296398" cy="4267200"/>
          </a:xfrm>
        </p:spPr>
        <p:txBody>
          <a:bodyPr>
            <a:normAutofit/>
          </a:bodyPr>
          <a:lstStyle/>
          <a:p>
            <a:r>
              <a:rPr lang="en-US" sz="2800" dirty="0"/>
              <a:t>Population Growth, </a:t>
            </a:r>
            <a:r>
              <a:rPr lang="en-US" sz="2800" dirty="0" smtClean="0"/>
              <a:t>Groundwater Production</a:t>
            </a:r>
            <a:r>
              <a:rPr lang="en-US" sz="2800" dirty="0"/>
              <a:t>, and </a:t>
            </a:r>
            <a:r>
              <a:rPr lang="en-US" sz="2800" dirty="0" smtClean="0"/>
              <a:t>Management</a:t>
            </a:r>
            <a:endParaRPr lang="en-US" sz="2800" dirty="0"/>
          </a:p>
          <a:p>
            <a:pPr lvl="1"/>
            <a:r>
              <a:rPr lang="en-US" sz="2400" dirty="0" smtClean="0"/>
              <a:t>Extent of aquifer and identification of study area </a:t>
            </a:r>
          </a:p>
          <a:p>
            <a:pPr lvl="1"/>
            <a:r>
              <a:rPr lang="en-US" sz="2400" dirty="0" smtClean="0"/>
              <a:t>Growth </a:t>
            </a:r>
            <a:r>
              <a:rPr lang="en-US" sz="2400" dirty="0"/>
              <a:t>locations and high production areas</a:t>
            </a:r>
          </a:p>
          <a:p>
            <a:pPr lvl="1"/>
            <a:r>
              <a:rPr lang="en-US" sz="2400" dirty="0"/>
              <a:t>Purpose and cooperation between groundwater conservation districts in Groundwater Management Area </a:t>
            </a:r>
            <a:r>
              <a:rPr lang="en-US" sz="2400" dirty="0" smtClean="0"/>
              <a:t>8</a:t>
            </a:r>
          </a:p>
          <a:p>
            <a:r>
              <a:rPr lang="en-US" sz="2800" dirty="0" smtClean="0"/>
              <a:t>Introduction to the Middle Trinity Aquifer</a:t>
            </a:r>
          </a:p>
          <a:p>
            <a:pPr lvl="1"/>
            <a:r>
              <a:rPr lang="en-US" sz="2400" dirty="0" smtClean="0"/>
              <a:t>Regional stratigraphy</a:t>
            </a:r>
          </a:p>
          <a:p>
            <a:pPr lvl="1"/>
            <a:r>
              <a:rPr lang="en-US" sz="2400" dirty="0" smtClean="0"/>
              <a:t>Depositional environment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xmlns="" val="2128536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Chemistry Analysis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82729" y="1607045"/>
            <a:ext cx="9709804" cy="5154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2728" y="1616643"/>
            <a:ext cx="9683683" cy="51729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2727" y="1607045"/>
            <a:ext cx="9683684" cy="51391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82726" y="1601583"/>
            <a:ext cx="9683685" cy="5194945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6551612" y="4176630"/>
            <a:ext cx="3999542" cy="229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515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Preliminary 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2" y="1752601"/>
            <a:ext cx="9143999" cy="4419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Increased drawdown is occurring across GCD boundaries in the Middle Trinity in southern Bell County:</a:t>
            </a:r>
          </a:p>
          <a:p>
            <a:pPr lvl="1"/>
            <a:r>
              <a:rPr lang="en-US" sz="2400" dirty="0" smtClean="0"/>
              <a:t>Recommendations for cooperation in future management strategies will be submitted to the GCD boards</a:t>
            </a:r>
          </a:p>
          <a:p>
            <a:r>
              <a:rPr lang="en-US" sz="2800" dirty="0" smtClean="0"/>
              <a:t>The water quality of the Middle Trinity in Northern Bell County appears to be adversely </a:t>
            </a:r>
            <a:r>
              <a:rPr lang="en-US" sz="2800" dirty="0" smtClean="0"/>
              <a:t>effected </a:t>
            </a:r>
            <a:r>
              <a:rPr lang="en-US" sz="2800" dirty="0" smtClean="0"/>
              <a:t>by possible co-mingling:</a:t>
            </a:r>
            <a:endParaRPr lang="en-US" sz="2800" dirty="0"/>
          </a:p>
          <a:p>
            <a:pPr lvl="1"/>
            <a:r>
              <a:rPr lang="en-US" sz="2400" dirty="0" smtClean="0"/>
              <a:t>Natural migration: water movement through fractured limestone in the Upper Trinity</a:t>
            </a:r>
          </a:p>
          <a:p>
            <a:pPr lvl="1"/>
            <a:r>
              <a:rPr lang="en-US" sz="2400" dirty="0" smtClean="0"/>
              <a:t>Artificial migration: poorly completed wells allow migration along the well column</a:t>
            </a:r>
          </a:p>
        </p:txBody>
      </p:sp>
    </p:spTree>
    <p:extLst>
      <p:ext uri="{BB962C8B-B14F-4D97-AF65-F5344CB8AC3E}">
        <p14:creationId xmlns:p14="http://schemas.microsoft.com/office/powerpoint/2010/main" xmlns="" val="1872352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Cooperation with GCDs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2" y="1828801"/>
            <a:ext cx="9143999" cy="4343400"/>
          </a:xfrm>
        </p:spPr>
        <p:txBody>
          <a:bodyPr/>
          <a:lstStyle/>
          <a:p>
            <a:r>
              <a:rPr lang="en-US" dirty="0" smtClean="0"/>
              <a:t>Single County GCDs have historically managed their county without  cooperation or sharing ideas with neighboring GCDs</a:t>
            </a:r>
          </a:p>
          <a:p>
            <a:r>
              <a:rPr lang="en-US" dirty="0" smtClean="0"/>
              <a:t>Since the aquifers flow across county lines it is important to have GCDs working with each other to set similar DFCs</a:t>
            </a:r>
          </a:p>
          <a:p>
            <a:r>
              <a:rPr lang="en-US" dirty="0" smtClean="0"/>
              <a:t>Through this research, lines of communication have been enhanced between the GCDs of Bell and McLennan County, with the hope that future management strategies will be implemented across district 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02624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5812" y="208897"/>
            <a:ext cx="3133616" cy="11522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23012" y="298883"/>
            <a:ext cx="3450635" cy="1109568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2" y="1828801"/>
            <a:ext cx="9220199" cy="4343400"/>
          </a:xfrm>
        </p:spPr>
        <p:txBody>
          <a:bodyPr/>
          <a:lstStyle/>
          <a:p>
            <a:r>
              <a:rPr lang="en-US" sz="4000" dirty="0"/>
              <a:t>Special thanks to:</a:t>
            </a:r>
          </a:p>
          <a:p>
            <a:pPr marL="0" indent="0" algn="ctr">
              <a:buNone/>
            </a:pPr>
            <a:r>
              <a:rPr lang="en-US" dirty="0"/>
              <a:t>The Southern Trinity Groundwater Conservation District </a:t>
            </a:r>
          </a:p>
          <a:p>
            <a:pPr marL="0" indent="0" algn="ctr">
              <a:buNone/>
            </a:pPr>
            <a:r>
              <a:rPr lang="en-US" dirty="0"/>
              <a:t>The Clearwater Underground Water Conservation District</a:t>
            </a:r>
          </a:p>
          <a:p>
            <a:pPr marL="0" indent="0" algn="ctr">
              <a:buNone/>
            </a:pPr>
            <a:r>
              <a:rPr lang="en-US" dirty="0"/>
              <a:t>My Advising Committee: Dr. </a:t>
            </a:r>
            <a:r>
              <a:rPr lang="en-US" dirty="0" err="1"/>
              <a:t>Yelderman</a:t>
            </a:r>
            <a:r>
              <a:rPr lang="en-US" dirty="0"/>
              <a:t>, Dr. James, and Dr. Tubbs</a:t>
            </a:r>
          </a:p>
          <a:p>
            <a:pPr marL="0" indent="0" algn="ctr">
              <a:buNone/>
            </a:pPr>
            <a:r>
              <a:rPr lang="en-US" dirty="0"/>
              <a:t>Scooter Radcliffe</a:t>
            </a:r>
          </a:p>
          <a:p>
            <a:pPr marL="0" indent="0" algn="ctr">
              <a:buNone/>
            </a:pPr>
            <a:r>
              <a:rPr lang="en-US" dirty="0"/>
              <a:t>Dirk Aaron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64945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Overview Part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Desired Future Conditions and Declining Water Levels</a:t>
            </a:r>
          </a:p>
          <a:p>
            <a:pPr lvl="1"/>
            <a:r>
              <a:rPr lang="en-US" sz="2400" dirty="0"/>
              <a:t>Defining Desired Future </a:t>
            </a:r>
            <a:r>
              <a:rPr lang="en-US" sz="2400" dirty="0" smtClean="0"/>
              <a:t>Conditions</a:t>
            </a:r>
            <a:endParaRPr lang="en-US" sz="2400" dirty="0"/>
          </a:p>
          <a:p>
            <a:r>
              <a:rPr lang="en-US" sz="2800" dirty="0" smtClean="0"/>
              <a:t>Co-mingling Between the Upper and Middle Trinity Aquifers</a:t>
            </a:r>
          </a:p>
          <a:p>
            <a:pPr lvl="1"/>
            <a:r>
              <a:rPr lang="en-US" sz="2400" dirty="0"/>
              <a:t>Water migration into the freshwater Middle Trinity Aquifer from the high TDS Upper Trinity Aquifer</a:t>
            </a:r>
          </a:p>
          <a:p>
            <a:pPr lvl="1"/>
            <a:r>
              <a:rPr lang="en-US" sz="2400" dirty="0"/>
              <a:t>Migration pathways, natural or artificial</a:t>
            </a:r>
          </a:p>
          <a:p>
            <a:pPr lvl="1"/>
            <a:r>
              <a:rPr lang="en-US" sz="2400" dirty="0"/>
              <a:t>Chemical analysis of Middle Trinity water in the study </a:t>
            </a:r>
            <a:r>
              <a:rPr lang="en-US" sz="2400" dirty="0" smtClean="0"/>
              <a:t>area</a:t>
            </a:r>
            <a:endParaRPr lang="en-US" dirty="0" smtClean="0"/>
          </a:p>
          <a:p>
            <a:r>
              <a:rPr lang="en-US" sz="2800" dirty="0" smtClean="0"/>
              <a:t>Preliminary Conclusions</a:t>
            </a:r>
          </a:p>
          <a:p>
            <a:pPr marL="274320" lvl="1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1040155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274638"/>
            <a:ext cx="9677400" cy="1020762"/>
          </a:xfrm>
        </p:spPr>
        <p:txBody>
          <a:bodyPr/>
          <a:lstStyle/>
          <a:p>
            <a:pPr algn="ctr"/>
            <a:r>
              <a:rPr lang="en-US" dirty="0" smtClean="0"/>
              <a:t>Study Area – McLennan and Bell County, TX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412" y="1600200"/>
            <a:ext cx="5169552" cy="4904448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932612" y="2590800"/>
            <a:ext cx="4961791" cy="3167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6612" y="3810000"/>
            <a:ext cx="3352800" cy="396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9782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 Growth and Production Needs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12" y="1828800"/>
            <a:ext cx="8305800" cy="4267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Texas populations are expected to increase by 60% by 2030</a:t>
            </a:r>
          </a:p>
          <a:p>
            <a:r>
              <a:rPr lang="en-US" sz="3200" dirty="0" smtClean="0"/>
              <a:t>In central Texas this population growth is concentrated along the I-35 corridor, which runs through the study area</a:t>
            </a:r>
          </a:p>
          <a:p>
            <a:r>
              <a:rPr lang="en-US" sz="3200" dirty="0" smtClean="0"/>
              <a:t>The Middle Trinity Aquifer is primarily produced to meet domestic, municipal, and agricultural demands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455024" y="1524000"/>
            <a:ext cx="3362325" cy="5000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13812" y="6524625"/>
            <a:ext cx="2743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/>
              <a:t>http://tti.tamu.edu/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976770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9012" y="274638"/>
            <a:ext cx="9677400" cy="1020762"/>
          </a:xfrm>
        </p:spPr>
        <p:txBody>
          <a:bodyPr/>
          <a:lstStyle/>
          <a:p>
            <a:r>
              <a:rPr lang="en-US" dirty="0" smtClean="0"/>
              <a:t>Population Growth and Water Level Declines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12" y="1905000"/>
            <a:ext cx="4343400" cy="4267200"/>
          </a:xfrm>
        </p:spPr>
        <p:txBody>
          <a:bodyPr>
            <a:normAutofit/>
          </a:bodyPr>
          <a:lstStyle/>
          <a:p>
            <a:r>
              <a:rPr lang="en-US" sz="3200" dirty="0"/>
              <a:t>P</a:t>
            </a:r>
            <a:r>
              <a:rPr lang="en-US" sz="3200" dirty="0" smtClean="0"/>
              <a:t>opulation growth along I-35 is increasing production </a:t>
            </a:r>
          </a:p>
          <a:p>
            <a:r>
              <a:rPr lang="en-US" sz="3200" dirty="0" smtClean="0"/>
              <a:t>Water levels declines along the I-35 corridor are compounded by clusters of high capacity wells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0412" y="1676400"/>
            <a:ext cx="7086600" cy="4343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03812" y="6096000"/>
            <a:ext cx="72390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Water level changes 2011-2014 – CUWCD.org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8055083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0012" y="274638"/>
            <a:ext cx="9677400" cy="1020762"/>
          </a:xfrm>
        </p:spPr>
        <p:txBody>
          <a:bodyPr/>
          <a:lstStyle/>
          <a:p>
            <a:r>
              <a:rPr lang="en-US" dirty="0"/>
              <a:t>Introduction </a:t>
            </a:r>
            <a:r>
              <a:rPr lang="en-US" dirty="0" smtClean="0"/>
              <a:t>to the Middle Trinity Aquifer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812" y="1821504"/>
            <a:ext cx="7162800" cy="4731695"/>
          </a:xfrm>
        </p:spPr>
        <p:txBody>
          <a:bodyPr/>
          <a:lstStyle/>
          <a:p>
            <a:r>
              <a:rPr lang="en-US" sz="3200" dirty="0">
                <a:solidFill>
                  <a:prstClr val="white"/>
                </a:solidFill>
              </a:rPr>
              <a:t>The Trinity aquifer, stretches from Southern Oklahoma to Central </a:t>
            </a:r>
            <a:r>
              <a:rPr lang="en-US" sz="3200" dirty="0" smtClean="0">
                <a:solidFill>
                  <a:prstClr val="white"/>
                </a:solidFill>
              </a:rPr>
              <a:t>Texas</a:t>
            </a:r>
          </a:p>
          <a:p>
            <a:r>
              <a:rPr lang="en-US" sz="3200" dirty="0" smtClean="0">
                <a:solidFill>
                  <a:prstClr val="white"/>
                </a:solidFill>
              </a:rPr>
              <a:t>It is a major aquifer system with three aquifers: </a:t>
            </a:r>
            <a:endParaRPr lang="en-US" sz="3200" dirty="0">
              <a:solidFill>
                <a:prstClr val="white"/>
              </a:solidFill>
            </a:endParaRPr>
          </a:p>
          <a:p>
            <a:pPr lvl="1"/>
            <a:r>
              <a:rPr lang="en-US" sz="2800" dirty="0" smtClean="0">
                <a:solidFill>
                  <a:prstClr val="white"/>
                </a:solidFill>
              </a:rPr>
              <a:t>Upper Trinity </a:t>
            </a:r>
          </a:p>
          <a:p>
            <a:pPr lvl="1"/>
            <a:r>
              <a:rPr lang="en-US" sz="2800" dirty="0" smtClean="0">
                <a:solidFill>
                  <a:prstClr val="white"/>
                </a:solidFill>
              </a:rPr>
              <a:t>Middle Trinity </a:t>
            </a:r>
          </a:p>
          <a:p>
            <a:pPr lvl="1"/>
            <a:r>
              <a:rPr lang="en-US" sz="2800" dirty="0" smtClean="0">
                <a:solidFill>
                  <a:prstClr val="white"/>
                </a:solidFill>
              </a:rPr>
              <a:t>Lower Trinity</a:t>
            </a:r>
          </a:p>
          <a:p>
            <a:r>
              <a:rPr lang="en-US" sz="3200" dirty="0" smtClean="0">
                <a:solidFill>
                  <a:prstClr val="white"/>
                </a:solidFill>
              </a:rPr>
              <a:t>The Middle Trinity or </a:t>
            </a:r>
            <a:r>
              <a:rPr lang="en-US" sz="3200" dirty="0" err="1" smtClean="0">
                <a:solidFill>
                  <a:prstClr val="white"/>
                </a:solidFill>
              </a:rPr>
              <a:t>Hensell</a:t>
            </a:r>
            <a:r>
              <a:rPr lang="en-US" sz="3200" dirty="0" smtClean="0">
                <a:solidFill>
                  <a:prstClr val="white"/>
                </a:solidFill>
              </a:rPr>
              <a:t> Formation is a freshwater sandstone aquifer </a:t>
            </a:r>
          </a:p>
          <a:p>
            <a:endParaRPr lang="en-US" dirty="0">
              <a:solidFill>
                <a:prstClr val="white"/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89812" y="1652153"/>
            <a:ext cx="4621174" cy="4876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913812" y="6460974"/>
            <a:ext cx="18288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smtClean="0"/>
              <a:t>CUWCD.org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3770038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Middle Trinity Aquifer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3411" y="1600200"/>
            <a:ext cx="8229601" cy="5181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33012" y="6096000"/>
            <a:ext cx="205581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 err="1" smtClean="0"/>
              <a:t>Keister</a:t>
            </a:r>
            <a:r>
              <a:rPr lang="en-US" sz="2400" dirty="0" smtClean="0"/>
              <a:t>, 2014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xmlns="" val="2347879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Depositional Environment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2" y="1905000"/>
            <a:ext cx="7239000" cy="4267200"/>
          </a:xfrm>
        </p:spPr>
        <p:txBody>
          <a:bodyPr/>
          <a:lstStyle/>
          <a:p>
            <a:r>
              <a:rPr lang="en-US" sz="3200" dirty="0" smtClean="0"/>
              <a:t>The Middle Trinity aquifer or </a:t>
            </a:r>
            <a:r>
              <a:rPr lang="en-US" sz="3200" dirty="0" err="1" smtClean="0"/>
              <a:t>Hensell</a:t>
            </a:r>
            <a:r>
              <a:rPr lang="en-US" sz="3200" dirty="0" smtClean="0"/>
              <a:t> Formation is a sandstone that was deposited during the Cretaceous period</a:t>
            </a:r>
          </a:p>
          <a:p>
            <a:endParaRPr lang="en-US" sz="3200" dirty="0" smtClean="0"/>
          </a:p>
          <a:p>
            <a:r>
              <a:rPr lang="en-US" sz="3200" dirty="0" smtClean="0"/>
              <a:t>It is a result of a series of transgressive and regressive near shore shifts part of the Western Interior Seaway</a:t>
            </a:r>
          </a:p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5612" y="1981200"/>
            <a:ext cx="3267075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8451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F09A44C-857D-42FD-9219-94A36248C2C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0</TotalTime>
  <Words>893</Words>
  <Application>Microsoft Office PowerPoint</Application>
  <PresentationFormat>Custom</PresentationFormat>
  <Paragraphs>101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Chalkboard 16x9</vt:lpstr>
      <vt:lpstr>Potential over-development and aquifer co-mingling  in the Hensell “Middle Trinity” aquifer;   A study with bi-partisan management support </vt:lpstr>
      <vt:lpstr>Presentation Overview Part 1</vt:lpstr>
      <vt:lpstr>Presentation Overview Part 2</vt:lpstr>
      <vt:lpstr>Study Area – McLennan and Bell County, TX</vt:lpstr>
      <vt:lpstr>Population Growth and Production Needs</vt:lpstr>
      <vt:lpstr>Population Growth and Water Level Declines</vt:lpstr>
      <vt:lpstr>Introduction to the Middle Trinity Aquifer</vt:lpstr>
      <vt:lpstr>Middle Trinity Aquifer</vt:lpstr>
      <vt:lpstr>Depositional Environment</vt:lpstr>
      <vt:lpstr>Groundwater Conservation Districts (GCDs)</vt:lpstr>
      <vt:lpstr>Declining Water Levels </vt:lpstr>
      <vt:lpstr>Declining Water Levels</vt:lpstr>
      <vt:lpstr>Desired Future Conditions (DFCs)</vt:lpstr>
      <vt:lpstr>DFCs and Declining Water Levels</vt:lpstr>
      <vt:lpstr>Co-Mingling and Water Quality Degradation</vt:lpstr>
      <vt:lpstr>Possible Migration Pathways for Co-mingling</vt:lpstr>
      <vt:lpstr>Migration Pathways</vt:lpstr>
      <vt:lpstr>Water Chemistry and Co-mingling</vt:lpstr>
      <vt:lpstr>Water Chemistry Analysis</vt:lpstr>
      <vt:lpstr>Water Chemistry Analysis</vt:lpstr>
      <vt:lpstr>Preliminary Conclusions</vt:lpstr>
      <vt:lpstr>Cooperation with GCDs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2015-10-25T21:20:47Z</dcterms:created>
  <dcterms:modified xsi:type="dcterms:W3CDTF">2015-11-01T15:22:04Z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TC028048469991</vt:lpwstr>
  </property>
</Properties>
</file>