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2" r:id="rId2"/>
    <p:sldId id="453" r:id="rId3"/>
    <p:sldId id="381" r:id="rId4"/>
    <p:sldId id="389" r:id="rId5"/>
    <p:sldId id="382" r:id="rId6"/>
    <p:sldId id="386" r:id="rId7"/>
    <p:sldId id="387" r:id="rId8"/>
    <p:sldId id="423" r:id="rId9"/>
    <p:sldId id="388" r:id="rId10"/>
    <p:sldId id="384" r:id="rId11"/>
    <p:sldId id="383" r:id="rId12"/>
    <p:sldId id="401" r:id="rId13"/>
    <p:sldId id="395" r:id="rId14"/>
    <p:sldId id="402" r:id="rId15"/>
    <p:sldId id="400" r:id="rId16"/>
    <p:sldId id="403" r:id="rId17"/>
    <p:sldId id="404" r:id="rId18"/>
    <p:sldId id="398" r:id="rId19"/>
    <p:sldId id="421" r:id="rId20"/>
    <p:sldId id="451" r:id="rId21"/>
    <p:sldId id="258" r:id="rId22"/>
    <p:sldId id="267" r:id="rId23"/>
    <p:sldId id="260" r:id="rId24"/>
    <p:sldId id="257" r:id="rId25"/>
    <p:sldId id="424" r:id="rId26"/>
    <p:sldId id="408" r:id="rId27"/>
    <p:sldId id="429" r:id="rId28"/>
    <p:sldId id="431" r:id="rId29"/>
    <p:sldId id="409" r:id="rId30"/>
    <p:sldId id="304" r:id="rId31"/>
    <p:sldId id="410" r:id="rId32"/>
    <p:sldId id="411" r:id="rId33"/>
    <p:sldId id="434" r:id="rId34"/>
    <p:sldId id="438" r:id="rId35"/>
    <p:sldId id="432" r:id="rId36"/>
    <p:sldId id="273" r:id="rId37"/>
    <p:sldId id="274" r:id="rId38"/>
    <p:sldId id="415" r:id="rId39"/>
    <p:sldId id="417" r:id="rId40"/>
    <p:sldId id="418" r:id="rId41"/>
    <p:sldId id="439" r:id="rId42"/>
    <p:sldId id="441" r:id="rId43"/>
    <p:sldId id="442" r:id="rId44"/>
    <p:sldId id="450" r:id="rId45"/>
    <p:sldId id="449" r:id="rId46"/>
    <p:sldId id="444" r:id="rId47"/>
    <p:sldId id="443" r:id="rId48"/>
    <p:sldId id="422" r:id="rId49"/>
    <p:sldId id="419" r:id="rId50"/>
    <p:sldId id="285" r:id="rId51"/>
    <p:sldId id="286" r:id="rId52"/>
    <p:sldId id="287" r:id="rId53"/>
    <p:sldId id="289" r:id="rId54"/>
    <p:sldId id="290" r:id="rId55"/>
    <p:sldId id="295" r:id="rId56"/>
    <p:sldId id="296" r:id="rId57"/>
    <p:sldId id="297" r:id="rId58"/>
    <p:sldId id="345" r:id="rId59"/>
    <p:sldId id="338" r:id="rId60"/>
    <p:sldId id="337" r:id="rId61"/>
    <p:sldId id="336" r:id="rId62"/>
    <p:sldId id="335" r:id="rId63"/>
    <p:sldId id="334" r:id="rId64"/>
    <p:sldId id="333" r:id="rId65"/>
    <p:sldId id="329" r:id="rId66"/>
    <p:sldId id="454" r:id="rId67"/>
    <p:sldId id="455" r:id="rId68"/>
    <p:sldId id="298" r:id="rId69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56C4EB7-9A8E-48E9-AE06-402031544605}">
          <p14:sldIdLst>
            <p14:sldId id="452"/>
            <p14:sldId id="453"/>
            <p14:sldId id="381"/>
            <p14:sldId id="389"/>
            <p14:sldId id="382"/>
            <p14:sldId id="386"/>
            <p14:sldId id="387"/>
            <p14:sldId id="423"/>
            <p14:sldId id="388"/>
            <p14:sldId id="384"/>
            <p14:sldId id="383"/>
            <p14:sldId id="401"/>
            <p14:sldId id="395"/>
            <p14:sldId id="402"/>
            <p14:sldId id="400"/>
            <p14:sldId id="403"/>
            <p14:sldId id="404"/>
            <p14:sldId id="398"/>
            <p14:sldId id="421"/>
            <p14:sldId id="451"/>
          </p14:sldIdLst>
        </p14:section>
        <p14:section name="Sección sin título" id="{75266E20-7C5F-4EF9-9288-6EFC3B3953F7}">
          <p14:sldIdLst>
            <p14:sldId id="258"/>
            <p14:sldId id="267"/>
            <p14:sldId id="260"/>
            <p14:sldId id="257"/>
            <p14:sldId id="424"/>
            <p14:sldId id="408"/>
            <p14:sldId id="429"/>
            <p14:sldId id="431"/>
            <p14:sldId id="409"/>
            <p14:sldId id="304"/>
            <p14:sldId id="410"/>
            <p14:sldId id="411"/>
            <p14:sldId id="434"/>
            <p14:sldId id="438"/>
            <p14:sldId id="432"/>
            <p14:sldId id="273"/>
            <p14:sldId id="274"/>
            <p14:sldId id="415"/>
            <p14:sldId id="417"/>
            <p14:sldId id="418"/>
            <p14:sldId id="439"/>
            <p14:sldId id="441"/>
            <p14:sldId id="442"/>
            <p14:sldId id="450"/>
            <p14:sldId id="449"/>
            <p14:sldId id="444"/>
            <p14:sldId id="443"/>
            <p14:sldId id="422"/>
            <p14:sldId id="419"/>
            <p14:sldId id="285"/>
            <p14:sldId id="286"/>
            <p14:sldId id="287"/>
            <p14:sldId id="289"/>
            <p14:sldId id="290"/>
            <p14:sldId id="295"/>
            <p14:sldId id="296"/>
            <p14:sldId id="297"/>
            <p14:sldId id="345"/>
            <p14:sldId id="338"/>
            <p14:sldId id="337"/>
            <p14:sldId id="336"/>
            <p14:sldId id="335"/>
            <p14:sldId id="334"/>
            <p14:sldId id="333"/>
            <p14:sldId id="329"/>
            <p14:sldId id="454"/>
            <p14:sldId id="455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9" autoAdjust="0"/>
    <p:restoredTop sz="94660"/>
  </p:normalViewPr>
  <p:slideViewPr>
    <p:cSldViewPr>
      <p:cViewPr>
        <p:scale>
          <a:sx n="60" d="100"/>
          <a:sy n="60" d="100"/>
        </p:scale>
        <p:origin x="972" y="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037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764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54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640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86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126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632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406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875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967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331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FDA08-7C62-4093-BC20-CE37DF847707}" type="datetimeFigureOut">
              <a:rPr lang="es-CO" smtClean="0"/>
              <a:t>16/11/2015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B3380-80CB-4E2B-817E-E6EDC946D88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295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gsc-gsa.csp.escience.cn/dct/page/70039" TargetMode="External"/><Relationship Id="rId2" Type="http://schemas.openxmlformats.org/officeDocument/2006/relationships/hyperlink" Target="http://revistas.uis.edu.co/index.php/revistaboletindegeologia/article/view/839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ubs.usgs.gov/of/2000/ofr-00-0284/" TargetMode="External"/><Relationship Id="rId4" Type="http://schemas.openxmlformats.org/officeDocument/2006/relationships/hyperlink" Target="http://osso.univalle.edu.co/index.php/sismologia/84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9512" y="1268760"/>
            <a:ext cx="878497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b="1" dirty="0"/>
              <a:t>THE SEISMICITY OF THE ALGECIRAS FAULT SYSTEM, SOUTHWESTERN </a:t>
            </a:r>
            <a:r>
              <a:rPr lang="es-CO" sz="3200" b="1" dirty="0" smtClean="0"/>
              <a:t>COLOMBIA</a:t>
            </a:r>
            <a:endParaRPr lang="es-CO" dirty="0" smtClean="0"/>
          </a:p>
          <a:p>
            <a:endParaRPr lang="es-CO" dirty="0"/>
          </a:p>
          <a:p>
            <a:pPr algn="ctr"/>
            <a:r>
              <a:rPr lang="es-CO" b="1" dirty="0"/>
              <a:t>GERMÁN CHICANGANA </a:t>
            </a:r>
            <a:r>
              <a:rPr lang="es-CO" dirty="0"/>
              <a:t>Facultad de Ingeniería Civil, Universidad Santo Tomas, Villavicencio, Colombia, germanchicangana@usantotomas.edu.co</a:t>
            </a:r>
          </a:p>
          <a:p>
            <a:pPr algn="ctr"/>
            <a:r>
              <a:rPr lang="es-CO" b="1" dirty="0"/>
              <a:t>CARLOS ALBERTO VARGAS-JIMENEZ</a:t>
            </a:r>
            <a:r>
              <a:rPr lang="es-CO" dirty="0"/>
              <a:t> Departamento de </a:t>
            </a:r>
            <a:r>
              <a:rPr lang="es-CO" dirty="0" err="1"/>
              <a:t>Geociencias</a:t>
            </a:r>
            <a:r>
              <a:rPr lang="es-CO" dirty="0"/>
              <a:t>, Universidad Nacional de Colombia, Bogotá D.C, Colombia</a:t>
            </a:r>
          </a:p>
          <a:p>
            <a:pPr algn="ctr"/>
            <a:r>
              <a:rPr lang="es-CO" b="1" dirty="0"/>
              <a:t>HÉCTOR MORA - PAEZ</a:t>
            </a:r>
            <a:r>
              <a:rPr lang="es-CO" dirty="0"/>
              <a:t> GEORED, Servicio Geológico Colombiano, Bogotá D.C., Colombia </a:t>
            </a:r>
            <a:endParaRPr lang="es-CO" dirty="0"/>
          </a:p>
        </p:txBody>
      </p:sp>
      <p:pic>
        <p:nvPicPr>
          <p:cNvPr id="4" name="Imagen 3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1430" r="70774" b="90595"/>
          <a:stretch/>
        </p:blipFill>
        <p:spPr>
          <a:xfrm>
            <a:off x="1835696" y="172560"/>
            <a:ext cx="992517" cy="90872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8" t="782" r="16111" b="90595"/>
          <a:stretch/>
        </p:blipFill>
        <p:spPr>
          <a:xfrm>
            <a:off x="2771800" y="398148"/>
            <a:ext cx="2600964" cy="4385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3" y="56095"/>
            <a:ext cx="1880789" cy="85262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2449"/>
            <a:ext cx="720080" cy="86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nimeta\Desktop\Grupo de Geofísica - Universidad Nacional de Colombia_files\unal-ciencias.pn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1" t="14354"/>
          <a:stretch/>
        </p:blipFill>
        <p:spPr bwMode="auto">
          <a:xfrm>
            <a:off x="5940152" y="218338"/>
            <a:ext cx="1152128" cy="7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55" t="9641" r="68263" b="81499"/>
          <a:stretch/>
        </p:blipFill>
        <p:spPr>
          <a:xfrm>
            <a:off x="7073375" y="212449"/>
            <a:ext cx="2035129" cy="763174"/>
          </a:xfrm>
          <a:prstGeom prst="rect">
            <a:avLst/>
          </a:prstGeom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DD3131"/>
              </a:clrFrom>
              <a:clrTo>
                <a:srgbClr val="DD313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2" t="52742" r="2976" b="37713"/>
          <a:stretch/>
        </p:blipFill>
        <p:spPr bwMode="auto">
          <a:xfrm>
            <a:off x="6359396" y="4631147"/>
            <a:ext cx="1514468" cy="101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33" descr="Plantilla Johann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9" t="87955" r="56021" b="4146"/>
          <a:stretch>
            <a:fillRect/>
          </a:stretch>
        </p:blipFill>
        <p:spPr bwMode="auto">
          <a:xfrm>
            <a:off x="7955100" y="4631146"/>
            <a:ext cx="1008177" cy="101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1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8000"/>
          <a:stretch/>
        </p:blipFill>
        <p:spPr>
          <a:xfrm>
            <a:off x="1288406" y="0"/>
            <a:ext cx="6883994" cy="688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7958"/>
          <a:stretch/>
        </p:blipFill>
        <p:spPr>
          <a:xfrm>
            <a:off x="1259632" y="14113"/>
            <a:ext cx="6912768" cy="68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63962" cy="686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9 Rectángulo"/>
          <p:cNvSpPr/>
          <p:nvPr/>
        </p:nvSpPr>
        <p:spPr>
          <a:xfrm>
            <a:off x="14709" y="1556792"/>
            <a:ext cx="89497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 smtClean="0"/>
              <a:t>  </a:t>
            </a:r>
            <a:r>
              <a:rPr lang="es-CO" sz="2800" dirty="0" err="1" smtClean="0"/>
              <a:t>The</a:t>
            </a:r>
            <a:r>
              <a:rPr lang="es-CO" sz="2800" dirty="0" smtClean="0"/>
              <a:t> </a:t>
            </a:r>
            <a:r>
              <a:rPr lang="es-CO" sz="2800" dirty="0" err="1"/>
              <a:t>o</a:t>
            </a:r>
            <a:r>
              <a:rPr lang="es-CO" sz="2800" dirty="0" err="1" smtClean="0"/>
              <a:t>rigin</a:t>
            </a:r>
            <a:r>
              <a:rPr lang="es-CO" sz="2800" dirty="0" smtClean="0"/>
              <a:t> of </a:t>
            </a:r>
            <a:r>
              <a:rPr lang="es-CO" sz="2800" dirty="0" err="1" smtClean="0"/>
              <a:t>the</a:t>
            </a:r>
            <a:r>
              <a:rPr lang="es-CO" sz="2800" dirty="0" smtClean="0"/>
              <a:t> local </a:t>
            </a:r>
            <a:r>
              <a:rPr lang="es-CO" sz="2800" dirty="0" err="1" smtClean="0"/>
              <a:t>shallow</a:t>
            </a:r>
            <a:r>
              <a:rPr lang="es-CO" sz="2800" dirty="0" smtClean="0"/>
              <a:t> </a:t>
            </a:r>
            <a:r>
              <a:rPr lang="es-CO" sz="2800" dirty="0" err="1" smtClean="0"/>
              <a:t>seismicity</a:t>
            </a:r>
            <a:endParaRPr lang="es-CO" sz="2800" dirty="0"/>
          </a:p>
          <a:p>
            <a:pPr algn="just"/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129059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115616" y="226423"/>
            <a:ext cx="7313245" cy="6514945"/>
            <a:chOff x="1115616" y="226423"/>
            <a:chExt cx="7313245" cy="651494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13474" t="12594" r="35057" b="6689"/>
            <a:stretch/>
          </p:blipFill>
          <p:spPr>
            <a:xfrm>
              <a:off x="1115616" y="269165"/>
              <a:ext cx="7013756" cy="6184171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6876256" y="6402814"/>
              <a:ext cx="1552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 smtClean="0"/>
                <a:t>Font et al., 2013</a:t>
              </a:r>
              <a:endParaRPr lang="es-CO" sz="1600" b="1" dirty="0"/>
            </a:p>
          </p:txBody>
        </p:sp>
        <p:sp>
          <p:nvSpPr>
            <p:cNvPr id="6" name="Forma libre 5"/>
            <p:cNvSpPr/>
            <p:nvPr/>
          </p:nvSpPr>
          <p:spPr>
            <a:xfrm>
              <a:off x="1854857" y="226423"/>
              <a:ext cx="513874" cy="705394"/>
            </a:xfrm>
            <a:custGeom>
              <a:avLst/>
              <a:gdLst>
                <a:gd name="connsiteX0" fmla="*/ 69 w 513874"/>
                <a:gd name="connsiteY0" fmla="*/ 0 h 705394"/>
                <a:gd name="connsiteX1" fmla="*/ 26194 w 513874"/>
                <a:gd name="connsiteY1" fmla="*/ 43543 h 705394"/>
                <a:gd name="connsiteX2" fmla="*/ 43612 w 513874"/>
                <a:gd name="connsiteY2" fmla="*/ 121920 h 705394"/>
                <a:gd name="connsiteX3" fmla="*/ 69737 w 513874"/>
                <a:gd name="connsiteY3" fmla="*/ 139337 h 705394"/>
                <a:gd name="connsiteX4" fmla="*/ 121989 w 513874"/>
                <a:gd name="connsiteY4" fmla="*/ 209006 h 705394"/>
                <a:gd name="connsiteX5" fmla="*/ 156823 w 513874"/>
                <a:gd name="connsiteY5" fmla="*/ 261257 h 705394"/>
                <a:gd name="connsiteX6" fmla="*/ 182949 w 513874"/>
                <a:gd name="connsiteY6" fmla="*/ 313508 h 705394"/>
                <a:gd name="connsiteX7" fmla="*/ 226492 w 513874"/>
                <a:gd name="connsiteY7" fmla="*/ 348343 h 705394"/>
                <a:gd name="connsiteX8" fmla="*/ 235200 w 513874"/>
                <a:gd name="connsiteY8" fmla="*/ 374468 h 705394"/>
                <a:gd name="connsiteX9" fmla="*/ 261326 w 513874"/>
                <a:gd name="connsiteY9" fmla="*/ 383177 h 705394"/>
                <a:gd name="connsiteX10" fmla="*/ 278743 w 513874"/>
                <a:gd name="connsiteY10" fmla="*/ 435428 h 705394"/>
                <a:gd name="connsiteX11" fmla="*/ 296160 w 513874"/>
                <a:gd name="connsiteY11" fmla="*/ 452846 h 705394"/>
                <a:gd name="connsiteX12" fmla="*/ 330994 w 513874"/>
                <a:gd name="connsiteY12" fmla="*/ 505097 h 705394"/>
                <a:gd name="connsiteX13" fmla="*/ 357120 w 513874"/>
                <a:gd name="connsiteY13" fmla="*/ 513806 h 705394"/>
                <a:gd name="connsiteX14" fmla="*/ 374537 w 513874"/>
                <a:gd name="connsiteY14" fmla="*/ 539931 h 705394"/>
                <a:gd name="connsiteX15" fmla="*/ 400663 w 513874"/>
                <a:gd name="connsiteY15" fmla="*/ 557348 h 705394"/>
                <a:gd name="connsiteX16" fmla="*/ 409372 w 513874"/>
                <a:gd name="connsiteY16" fmla="*/ 583474 h 705394"/>
                <a:gd name="connsiteX17" fmla="*/ 435497 w 513874"/>
                <a:gd name="connsiteY17" fmla="*/ 609600 h 705394"/>
                <a:gd name="connsiteX18" fmla="*/ 452914 w 513874"/>
                <a:gd name="connsiteY18" fmla="*/ 635726 h 705394"/>
                <a:gd name="connsiteX19" fmla="*/ 479040 w 513874"/>
                <a:gd name="connsiteY19" fmla="*/ 696686 h 705394"/>
                <a:gd name="connsiteX20" fmla="*/ 505166 w 513874"/>
                <a:gd name="connsiteY20" fmla="*/ 705394 h 705394"/>
                <a:gd name="connsiteX21" fmla="*/ 513874 w 513874"/>
                <a:gd name="connsiteY21" fmla="*/ 679268 h 705394"/>
                <a:gd name="connsiteX22" fmla="*/ 505166 w 513874"/>
                <a:gd name="connsiteY22" fmla="*/ 653143 h 705394"/>
                <a:gd name="connsiteX23" fmla="*/ 452914 w 513874"/>
                <a:gd name="connsiteY23" fmla="*/ 583474 h 705394"/>
                <a:gd name="connsiteX24" fmla="*/ 444206 w 513874"/>
                <a:gd name="connsiteY24" fmla="*/ 557348 h 705394"/>
                <a:gd name="connsiteX25" fmla="*/ 418080 w 513874"/>
                <a:gd name="connsiteY25" fmla="*/ 548640 h 705394"/>
                <a:gd name="connsiteX26" fmla="*/ 391954 w 513874"/>
                <a:gd name="connsiteY26" fmla="*/ 531223 h 705394"/>
                <a:gd name="connsiteX27" fmla="*/ 357120 w 513874"/>
                <a:gd name="connsiteY27" fmla="*/ 478971 h 705394"/>
                <a:gd name="connsiteX28" fmla="*/ 348412 w 513874"/>
                <a:gd name="connsiteY28" fmla="*/ 452846 h 705394"/>
                <a:gd name="connsiteX29" fmla="*/ 304869 w 513874"/>
                <a:gd name="connsiteY29" fmla="*/ 409303 h 705394"/>
                <a:gd name="connsiteX30" fmla="*/ 278743 w 513874"/>
                <a:gd name="connsiteY30" fmla="*/ 357051 h 705394"/>
                <a:gd name="connsiteX31" fmla="*/ 270034 w 513874"/>
                <a:gd name="connsiteY31" fmla="*/ 330926 h 705394"/>
                <a:gd name="connsiteX32" fmla="*/ 217783 w 513874"/>
                <a:gd name="connsiteY32" fmla="*/ 261257 h 705394"/>
                <a:gd name="connsiteX33" fmla="*/ 191657 w 513874"/>
                <a:gd name="connsiteY33" fmla="*/ 209006 h 705394"/>
                <a:gd name="connsiteX34" fmla="*/ 174240 w 513874"/>
                <a:gd name="connsiteY34" fmla="*/ 191588 h 705394"/>
                <a:gd name="connsiteX35" fmla="*/ 139406 w 513874"/>
                <a:gd name="connsiteY35" fmla="*/ 139337 h 705394"/>
                <a:gd name="connsiteX36" fmla="*/ 113280 w 513874"/>
                <a:gd name="connsiteY36" fmla="*/ 113211 h 705394"/>
                <a:gd name="connsiteX37" fmla="*/ 95863 w 513874"/>
                <a:gd name="connsiteY37" fmla="*/ 87086 h 705394"/>
                <a:gd name="connsiteX38" fmla="*/ 69737 w 513874"/>
                <a:gd name="connsiteY38" fmla="*/ 78377 h 705394"/>
                <a:gd name="connsiteX39" fmla="*/ 34903 w 513874"/>
                <a:gd name="connsiteY39" fmla="*/ 43543 h 705394"/>
                <a:gd name="connsiteX40" fmla="*/ 69 w 513874"/>
                <a:gd name="connsiteY40" fmla="*/ 0 h 70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13874" h="705394">
                  <a:moveTo>
                    <a:pt x="69" y="0"/>
                  </a:moveTo>
                  <a:cubicBezTo>
                    <a:pt x="-1382" y="0"/>
                    <a:pt x="20410" y="27636"/>
                    <a:pt x="26194" y="43543"/>
                  </a:cubicBezTo>
                  <a:cubicBezTo>
                    <a:pt x="26477" y="44322"/>
                    <a:pt x="34484" y="110510"/>
                    <a:pt x="43612" y="121920"/>
                  </a:cubicBezTo>
                  <a:cubicBezTo>
                    <a:pt x="50150" y="130093"/>
                    <a:pt x="61029" y="133531"/>
                    <a:pt x="69737" y="139337"/>
                  </a:cubicBezTo>
                  <a:cubicBezTo>
                    <a:pt x="109127" y="198420"/>
                    <a:pt x="89771" y="176786"/>
                    <a:pt x="121989" y="209006"/>
                  </a:cubicBezTo>
                  <a:cubicBezTo>
                    <a:pt x="137293" y="254919"/>
                    <a:pt x="120582" y="217768"/>
                    <a:pt x="156823" y="261257"/>
                  </a:cubicBezTo>
                  <a:cubicBezTo>
                    <a:pt x="204010" y="317882"/>
                    <a:pt x="149286" y="257403"/>
                    <a:pt x="182949" y="313508"/>
                  </a:cubicBezTo>
                  <a:cubicBezTo>
                    <a:pt x="191223" y="327298"/>
                    <a:pt x="214623" y="340430"/>
                    <a:pt x="226492" y="348343"/>
                  </a:cubicBezTo>
                  <a:cubicBezTo>
                    <a:pt x="229395" y="357051"/>
                    <a:pt x="228709" y="367977"/>
                    <a:pt x="235200" y="374468"/>
                  </a:cubicBezTo>
                  <a:cubicBezTo>
                    <a:pt x="241691" y="380959"/>
                    <a:pt x="255990" y="375707"/>
                    <a:pt x="261326" y="383177"/>
                  </a:cubicBezTo>
                  <a:cubicBezTo>
                    <a:pt x="271997" y="398116"/>
                    <a:pt x="265762" y="422446"/>
                    <a:pt x="278743" y="435428"/>
                  </a:cubicBezTo>
                  <a:cubicBezTo>
                    <a:pt x="284549" y="441234"/>
                    <a:pt x="291234" y="446277"/>
                    <a:pt x="296160" y="452846"/>
                  </a:cubicBezTo>
                  <a:cubicBezTo>
                    <a:pt x="308719" y="469592"/>
                    <a:pt x="311136" y="498477"/>
                    <a:pt x="330994" y="505097"/>
                  </a:cubicBezTo>
                  <a:lnTo>
                    <a:pt x="357120" y="513806"/>
                  </a:lnTo>
                  <a:cubicBezTo>
                    <a:pt x="362926" y="522514"/>
                    <a:pt x="367136" y="532530"/>
                    <a:pt x="374537" y="539931"/>
                  </a:cubicBezTo>
                  <a:cubicBezTo>
                    <a:pt x="381938" y="547332"/>
                    <a:pt x="394125" y="549175"/>
                    <a:pt x="400663" y="557348"/>
                  </a:cubicBezTo>
                  <a:cubicBezTo>
                    <a:pt x="406398" y="564516"/>
                    <a:pt x="404280" y="575836"/>
                    <a:pt x="409372" y="583474"/>
                  </a:cubicBezTo>
                  <a:cubicBezTo>
                    <a:pt x="416203" y="593721"/>
                    <a:pt x="427613" y="600139"/>
                    <a:pt x="435497" y="609600"/>
                  </a:cubicBezTo>
                  <a:cubicBezTo>
                    <a:pt x="442197" y="617641"/>
                    <a:pt x="447108" y="627017"/>
                    <a:pt x="452914" y="635726"/>
                  </a:cubicBezTo>
                  <a:cubicBezTo>
                    <a:pt x="458143" y="656642"/>
                    <a:pt x="460247" y="681652"/>
                    <a:pt x="479040" y="696686"/>
                  </a:cubicBezTo>
                  <a:cubicBezTo>
                    <a:pt x="486208" y="702420"/>
                    <a:pt x="496457" y="702491"/>
                    <a:pt x="505166" y="705394"/>
                  </a:cubicBezTo>
                  <a:cubicBezTo>
                    <a:pt x="508069" y="696685"/>
                    <a:pt x="513874" y="688448"/>
                    <a:pt x="513874" y="679268"/>
                  </a:cubicBezTo>
                  <a:cubicBezTo>
                    <a:pt x="513874" y="670089"/>
                    <a:pt x="509624" y="661167"/>
                    <a:pt x="505166" y="653143"/>
                  </a:cubicBezTo>
                  <a:cubicBezTo>
                    <a:pt x="480547" y="608828"/>
                    <a:pt x="479341" y="609900"/>
                    <a:pt x="452914" y="583474"/>
                  </a:cubicBezTo>
                  <a:cubicBezTo>
                    <a:pt x="450011" y="574765"/>
                    <a:pt x="450697" y="563839"/>
                    <a:pt x="444206" y="557348"/>
                  </a:cubicBezTo>
                  <a:cubicBezTo>
                    <a:pt x="437715" y="550857"/>
                    <a:pt x="426291" y="552745"/>
                    <a:pt x="418080" y="548640"/>
                  </a:cubicBezTo>
                  <a:cubicBezTo>
                    <a:pt x="408718" y="543959"/>
                    <a:pt x="400663" y="537029"/>
                    <a:pt x="391954" y="531223"/>
                  </a:cubicBezTo>
                  <a:cubicBezTo>
                    <a:pt x="380343" y="513806"/>
                    <a:pt x="363739" y="498830"/>
                    <a:pt x="357120" y="478971"/>
                  </a:cubicBezTo>
                  <a:cubicBezTo>
                    <a:pt x="354217" y="470263"/>
                    <a:pt x="353920" y="460189"/>
                    <a:pt x="348412" y="452846"/>
                  </a:cubicBezTo>
                  <a:cubicBezTo>
                    <a:pt x="336096" y="436425"/>
                    <a:pt x="304869" y="409303"/>
                    <a:pt x="304869" y="409303"/>
                  </a:cubicBezTo>
                  <a:cubicBezTo>
                    <a:pt x="282980" y="343638"/>
                    <a:pt x="312506" y="424575"/>
                    <a:pt x="278743" y="357051"/>
                  </a:cubicBezTo>
                  <a:cubicBezTo>
                    <a:pt x="274638" y="348841"/>
                    <a:pt x="274757" y="338797"/>
                    <a:pt x="270034" y="330926"/>
                  </a:cubicBezTo>
                  <a:cubicBezTo>
                    <a:pt x="239088" y="279350"/>
                    <a:pt x="253927" y="369686"/>
                    <a:pt x="217783" y="261257"/>
                  </a:cubicBezTo>
                  <a:cubicBezTo>
                    <a:pt x="208584" y="233662"/>
                    <a:pt x="210951" y="233124"/>
                    <a:pt x="191657" y="209006"/>
                  </a:cubicBezTo>
                  <a:cubicBezTo>
                    <a:pt x="186528" y="202595"/>
                    <a:pt x="179166" y="198157"/>
                    <a:pt x="174240" y="191588"/>
                  </a:cubicBezTo>
                  <a:cubicBezTo>
                    <a:pt x="161681" y="174842"/>
                    <a:pt x="154208" y="154139"/>
                    <a:pt x="139406" y="139337"/>
                  </a:cubicBezTo>
                  <a:cubicBezTo>
                    <a:pt x="130697" y="130628"/>
                    <a:pt x="121165" y="122672"/>
                    <a:pt x="113280" y="113211"/>
                  </a:cubicBezTo>
                  <a:cubicBezTo>
                    <a:pt x="106580" y="105171"/>
                    <a:pt x="104036" y="93624"/>
                    <a:pt x="95863" y="87086"/>
                  </a:cubicBezTo>
                  <a:cubicBezTo>
                    <a:pt x="88695" y="81351"/>
                    <a:pt x="78446" y="81280"/>
                    <a:pt x="69737" y="78377"/>
                  </a:cubicBezTo>
                  <a:cubicBezTo>
                    <a:pt x="46516" y="8710"/>
                    <a:pt x="81348" y="89986"/>
                    <a:pt x="34903" y="43543"/>
                  </a:cubicBezTo>
                  <a:cubicBezTo>
                    <a:pt x="6022" y="14663"/>
                    <a:pt x="1520" y="0"/>
                    <a:pt x="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Forma libre 6"/>
            <p:cNvSpPr/>
            <p:nvPr/>
          </p:nvSpPr>
          <p:spPr>
            <a:xfrm>
              <a:off x="6094488" y="269966"/>
              <a:ext cx="463338" cy="627694"/>
            </a:xfrm>
            <a:custGeom>
              <a:avLst/>
              <a:gdLst>
                <a:gd name="connsiteX0" fmla="*/ 1512 w 463338"/>
                <a:gd name="connsiteY0" fmla="*/ 627017 h 627694"/>
                <a:gd name="connsiteX1" fmla="*/ 36346 w 463338"/>
                <a:gd name="connsiteY1" fmla="*/ 566057 h 627694"/>
                <a:gd name="connsiteX2" fmla="*/ 62472 w 463338"/>
                <a:gd name="connsiteY2" fmla="*/ 513805 h 627694"/>
                <a:gd name="connsiteX3" fmla="*/ 88598 w 463338"/>
                <a:gd name="connsiteY3" fmla="*/ 505097 h 627694"/>
                <a:gd name="connsiteX4" fmla="*/ 123432 w 463338"/>
                <a:gd name="connsiteY4" fmla="*/ 452845 h 627694"/>
                <a:gd name="connsiteX5" fmla="*/ 166975 w 463338"/>
                <a:gd name="connsiteY5" fmla="*/ 374468 h 627694"/>
                <a:gd name="connsiteX6" fmla="*/ 201809 w 463338"/>
                <a:gd name="connsiteY6" fmla="*/ 330925 h 627694"/>
                <a:gd name="connsiteX7" fmla="*/ 245352 w 463338"/>
                <a:gd name="connsiteY7" fmla="*/ 252548 h 627694"/>
                <a:gd name="connsiteX8" fmla="*/ 262769 w 463338"/>
                <a:gd name="connsiteY8" fmla="*/ 226423 h 627694"/>
                <a:gd name="connsiteX9" fmla="*/ 297603 w 463338"/>
                <a:gd name="connsiteY9" fmla="*/ 182880 h 627694"/>
                <a:gd name="connsiteX10" fmla="*/ 323729 w 463338"/>
                <a:gd name="connsiteY10" fmla="*/ 130628 h 627694"/>
                <a:gd name="connsiteX11" fmla="*/ 349855 w 463338"/>
                <a:gd name="connsiteY11" fmla="*/ 113211 h 627694"/>
                <a:gd name="connsiteX12" fmla="*/ 384689 w 463338"/>
                <a:gd name="connsiteY12" fmla="*/ 60960 h 627694"/>
                <a:gd name="connsiteX13" fmla="*/ 402106 w 463338"/>
                <a:gd name="connsiteY13" fmla="*/ 34834 h 627694"/>
                <a:gd name="connsiteX14" fmla="*/ 454358 w 463338"/>
                <a:gd name="connsiteY14" fmla="*/ 0 h 627694"/>
                <a:gd name="connsiteX15" fmla="*/ 463066 w 463338"/>
                <a:gd name="connsiteY15" fmla="*/ 26125 h 627694"/>
                <a:gd name="connsiteX16" fmla="*/ 445649 w 463338"/>
                <a:gd name="connsiteY16" fmla="*/ 43543 h 627694"/>
                <a:gd name="connsiteX17" fmla="*/ 410815 w 463338"/>
                <a:gd name="connsiteY17" fmla="*/ 95794 h 627694"/>
                <a:gd name="connsiteX18" fmla="*/ 393398 w 463338"/>
                <a:gd name="connsiteY18" fmla="*/ 121920 h 627694"/>
                <a:gd name="connsiteX19" fmla="*/ 384689 w 463338"/>
                <a:gd name="connsiteY19" fmla="*/ 148045 h 627694"/>
                <a:gd name="connsiteX20" fmla="*/ 358563 w 463338"/>
                <a:gd name="connsiteY20" fmla="*/ 156754 h 627694"/>
                <a:gd name="connsiteX21" fmla="*/ 332438 w 463338"/>
                <a:gd name="connsiteY21" fmla="*/ 174171 h 627694"/>
                <a:gd name="connsiteX22" fmla="*/ 315021 w 463338"/>
                <a:gd name="connsiteY22" fmla="*/ 226423 h 627694"/>
                <a:gd name="connsiteX23" fmla="*/ 280186 w 463338"/>
                <a:gd name="connsiteY23" fmla="*/ 269965 h 627694"/>
                <a:gd name="connsiteX24" fmla="*/ 245352 w 463338"/>
                <a:gd name="connsiteY24" fmla="*/ 322217 h 627694"/>
                <a:gd name="connsiteX25" fmla="*/ 219226 w 463338"/>
                <a:gd name="connsiteY25" fmla="*/ 330925 h 627694"/>
                <a:gd name="connsiteX26" fmla="*/ 184392 w 463338"/>
                <a:gd name="connsiteY26" fmla="*/ 374468 h 627694"/>
                <a:gd name="connsiteX27" fmla="*/ 149558 w 463338"/>
                <a:gd name="connsiteY27" fmla="*/ 426720 h 627694"/>
                <a:gd name="connsiteX28" fmla="*/ 132141 w 463338"/>
                <a:gd name="connsiteY28" fmla="*/ 452845 h 627694"/>
                <a:gd name="connsiteX29" fmla="*/ 114723 w 463338"/>
                <a:gd name="connsiteY29" fmla="*/ 470263 h 627694"/>
                <a:gd name="connsiteX30" fmla="*/ 88598 w 463338"/>
                <a:gd name="connsiteY30" fmla="*/ 522514 h 627694"/>
                <a:gd name="connsiteX31" fmla="*/ 79889 w 463338"/>
                <a:gd name="connsiteY31" fmla="*/ 548640 h 627694"/>
                <a:gd name="connsiteX32" fmla="*/ 53763 w 463338"/>
                <a:gd name="connsiteY32" fmla="*/ 566057 h 627694"/>
                <a:gd name="connsiteX33" fmla="*/ 45055 w 463338"/>
                <a:gd name="connsiteY33" fmla="*/ 592183 h 627694"/>
                <a:gd name="connsiteX34" fmla="*/ 1512 w 463338"/>
                <a:gd name="connsiteY34" fmla="*/ 627017 h 62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63338" h="627694">
                  <a:moveTo>
                    <a:pt x="1512" y="627017"/>
                  </a:moveTo>
                  <a:cubicBezTo>
                    <a:pt x="61" y="622663"/>
                    <a:pt x="-8075" y="621584"/>
                    <a:pt x="36346" y="566057"/>
                  </a:cubicBezTo>
                  <a:cubicBezTo>
                    <a:pt x="64390" y="531002"/>
                    <a:pt x="21692" y="546428"/>
                    <a:pt x="62472" y="513805"/>
                  </a:cubicBezTo>
                  <a:cubicBezTo>
                    <a:pt x="69640" y="508071"/>
                    <a:pt x="79889" y="508000"/>
                    <a:pt x="88598" y="505097"/>
                  </a:cubicBezTo>
                  <a:cubicBezTo>
                    <a:pt x="100209" y="487680"/>
                    <a:pt x="116812" y="472704"/>
                    <a:pt x="123432" y="452845"/>
                  </a:cubicBezTo>
                  <a:cubicBezTo>
                    <a:pt x="138761" y="406862"/>
                    <a:pt x="127050" y="434356"/>
                    <a:pt x="166975" y="374468"/>
                  </a:cubicBezTo>
                  <a:cubicBezTo>
                    <a:pt x="188945" y="341513"/>
                    <a:pt x="176993" y="355743"/>
                    <a:pt x="201809" y="330925"/>
                  </a:cubicBezTo>
                  <a:cubicBezTo>
                    <a:pt x="217138" y="284942"/>
                    <a:pt x="205427" y="312436"/>
                    <a:pt x="245352" y="252548"/>
                  </a:cubicBezTo>
                  <a:cubicBezTo>
                    <a:pt x="251158" y="243840"/>
                    <a:pt x="255369" y="233824"/>
                    <a:pt x="262769" y="226423"/>
                  </a:cubicBezTo>
                  <a:cubicBezTo>
                    <a:pt x="278968" y="210224"/>
                    <a:pt x="286618" y="204849"/>
                    <a:pt x="297603" y="182880"/>
                  </a:cubicBezTo>
                  <a:cubicBezTo>
                    <a:pt x="311768" y="154550"/>
                    <a:pt x="298773" y="155584"/>
                    <a:pt x="323729" y="130628"/>
                  </a:cubicBezTo>
                  <a:cubicBezTo>
                    <a:pt x="331130" y="123227"/>
                    <a:pt x="341146" y="119017"/>
                    <a:pt x="349855" y="113211"/>
                  </a:cubicBezTo>
                  <a:lnTo>
                    <a:pt x="384689" y="60960"/>
                  </a:lnTo>
                  <a:cubicBezTo>
                    <a:pt x="390495" y="52251"/>
                    <a:pt x="393397" y="40640"/>
                    <a:pt x="402106" y="34834"/>
                  </a:cubicBezTo>
                  <a:lnTo>
                    <a:pt x="454358" y="0"/>
                  </a:lnTo>
                  <a:cubicBezTo>
                    <a:pt x="457261" y="8708"/>
                    <a:pt x="464866" y="17124"/>
                    <a:pt x="463066" y="26125"/>
                  </a:cubicBezTo>
                  <a:cubicBezTo>
                    <a:pt x="461456" y="34176"/>
                    <a:pt x="450575" y="36974"/>
                    <a:pt x="445649" y="43543"/>
                  </a:cubicBezTo>
                  <a:cubicBezTo>
                    <a:pt x="433090" y="60289"/>
                    <a:pt x="422426" y="78377"/>
                    <a:pt x="410815" y="95794"/>
                  </a:cubicBezTo>
                  <a:cubicBezTo>
                    <a:pt x="405009" y="104503"/>
                    <a:pt x="396708" y="111991"/>
                    <a:pt x="393398" y="121920"/>
                  </a:cubicBezTo>
                  <a:cubicBezTo>
                    <a:pt x="390495" y="130628"/>
                    <a:pt x="391180" y="141554"/>
                    <a:pt x="384689" y="148045"/>
                  </a:cubicBezTo>
                  <a:cubicBezTo>
                    <a:pt x="378198" y="154536"/>
                    <a:pt x="366774" y="152649"/>
                    <a:pt x="358563" y="156754"/>
                  </a:cubicBezTo>
                  <a:cubicBezTo>
                    <a:pt x="349202" y="161435"/>
                    <a:pt x="341146" y="168365"/>
                    <a:pt x="332438" y="174171"/>
                  </a:cubicBezTo>
                  <a:cubicBezTo>
                    <a:pt x="326632" y="191588"/>
                    <a:pt x="328003" y="213441"/>
                    <a:pt x="315021" y="226423"/>
                  </a:cubicBezTo>
                  <a:cubicBezTo>
                    <a:pt x="290202" y="251240"/>
                    <a:pt x="302158" y="237008"/>
                    <a:pt x="280186" y="269965"/>
                  </a:cubicBezTo>
                  <a:cubicBezTo>
                    <a:pt x="271056" y="297356"/>
                    <a:pt x="273310" y="303579"/>
                    <a:pt x="245352" y="322217"/>
                  </a:cubicBezTo>
                  <a:cubicBezTo>
                    <a:pt x="237714" y="327309"/>
                    <a:pt x="227935" y="328022"/>
                    <a:pt x="219226" y="330925"/>
                  </a:cubicBezTo>
                  <a:cubicBezTo>
                    <a:pt x="199616" y="389760"/>
                    <a:pt x="226813" y="325987"/>
                    <a:pt x="184392" y="374468"/>
                  </a:cubicBezTo>
                  <a:cubicBezTo>
                    <a:pt x="170608" y="390222"/>
                    <a:pt x="161169" y="409303"/>
                    <a:pt x="149558" y="426720"/>
                  </a:cubicBezTo>
                  <a:cubicBezTo>
                    <a:pt x="143752" y="435428"/>
                    <a:pt x="139542" y="445444"/>
                    <a:pt x="132141" y="452845"/>
                  </a:cubicBezTo>
                  <a:lnTo>
                    <a:pt x="114723" y="470263"/>
                  </a:lnTo>
                  <a:cubicBezTo>
                    <a:pt x="92837" y="535925"/>
                    <a:pt x="122359" y="454992"/>
                    <a:pt x="88598" y="522514"/>
                  </a:cubicBezTo>
                  <a:cubicBezTo>
                    <a:pt x="84493" y="530725"/>
                    <a:pt x="85624" y="541472"/>
                    <a:pt x="79889" y="548640"/>
                  </a:cubicBezTo>
                  <a:cubicBezTo>
                    <a:pt x="73351" y="556813"/>
                    <a:pt x="62472" y="560251"/>
                    <a:pt x="53763" y="566057"/>
                  </a:cubicBezTo>
                  <a:cubicBezTo>
                    <a:pt x="50860" y="574766"/>
                    <a:pt x="49160" y="583972"/>
                    <a:pt x="45055" y="592183"/>
                  </a:cubicBezTo>
                  <a:cubicBezTo>
                    <a:pt x="34070" y="614153"/>
                    <a:pt x="2963" y="631371"/>
                    <a:pt x="1512" y="62701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1691680" y="4294837"/>
            <a:ext cx="389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…</a:t>
            </a:r>
            <a:r>
              <a:rPr lang="es-CO" b="1" dirty="0" err="1" smtClean="0"/>
              <a:t>This</a:t>
            </a:r>
            <a:r>
              <a:rPr lang="es-CO" b="1" dirty="0" smtClean="0"/>
              <a:t> case </a:t>
            </a:r>
            <a:r>
              <a:rPr lang="es-CO" b="1" dirty="0" err="1" smtClean="0"/>
              <a:t>is</a:t>
            </a:r>
            <a:r>
              <a:rPr lang="es-CO" b="1" dirty="0" smtClean="0"/>
              <a:t> similar to </a:t>
            </a:r>
            <a:r>
              <a:rPr lang="es-CO" b="1" dirty="0" err="1" smtClean="0"/>
              <a:t>the</a:t>
            </a:r>
            <a:r>
              <a:rPr lang="es-CO" b="1" dirty="0" smtClean="0"/>
              <a:t> </a:t>
            </a:r>
            <a:r>
              <a:rPr lang="es-CO" b="1" dirty="0" err="1" smtClean="0"/>
              <a:t>Ecuadorian</a:t>
            </a:r>
            <a:r>
              <a:rPr lang="es-CO" b="1" dirty="0" smtClean="0"/>
              <a:t> </a:t>
            </a:r>
          </a:p>
          <a:p>
            <a:r>
              <a:rPr lang="es-CO" b="1" dirty="0" smtClean="0"/>
              <a:t>regional </a:t>
            </a:r>
            <a:r>
              <a:rPr lang="es-CO" b="1" dirty="0" err="1" smtClean="0"/>
              <a:t>seismotectonic</a:t>
            </a:r>
            <a:r>
              <a:rPr lang="es-CO" b="1" dirty="0" smtClean="0"/>
              <a:t> </a:t>
            </a:r>
            <a:r>
              <a:rPr lang="es-CO" b="1" dirty="0" err="1" smtClean="0"/>
              <a:t>scketch</a:t>
            </a:r>
            <a:r>
              <a:rPr lang="es-CO" b="1" dirty="0" smtClean="0"/>
              <a:t>…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8437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415562" y="0"/>
            <a:ext cx="6604486" cy="6858000"/>
            <a:chOff x="2415562" y="0"/>
            <a:chExt cx="6604486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562" y="0"/>
              <a:ext cx="4312876" cy="6858000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6876256" y="6402814"/>
              <a:ext cx="21437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 err="1" smtClean="0"/>
                <a:t>Chicangana</a:t>
              </a:r>
              <a:r>
                <a:rPr lang="es-CO" sz="1600" b="1" dirty="0" smtClean="0"/>
                <a:t> et al., 2015</a:t>
              </a:r>
              <a:endParaRPr lang="es-CO" sz="1600" b="1" dirty="0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6795203" y="2420888"/>
            <a:ext cx="20972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…</a:t>
            </a:r>
            <a:r>
              <a:rPr lang="es-CO" b="1" dirty="0" err="1" smtClean="0"/>
              <a:t>Relationship</a:t>
            </a:r>
            <a:r>
              <a:rPr lang="es-CO" b="1" dirty="0" smtClean="0"/>
              <a:t> </a:t>
            </a:r>
            <a:r>
              <a:rPr lang="es-CO" b="1" dirty="0" err="1" smtClean="0"/>
              <a:t>between</a:t>
            </a:r>
            <a:endParaRPr lang="es-CO" b="1" dirty="0" smtClean="0"/>
          </a:p>
          <a:p>
            <a:r>
              <a:rPr lang="es-CO" b="1" dirty="0" err="1" smtClean="0"/>
              <a:t>Northern</a:t>
            </a:r>
            <a:r>
              <a:rPr lang="es-CO" b="1" dirty="0" smtClean="0"/>
              <a:t> Andes </a:t>
            </a:r>
            <a:r>
              <a:rPr lang="es-CO" b="1" dirty="0" err="1" smtClean="0"/>
              <a:t>orogenic</a:t>
            </a:r>
            <a:endParaRPr lang="es-CO" b="1" dirty="0" smtClean="0"/>
          </a:p>
          <a:p>
            <a:r>
              <a:rPr lang="es-CO" b="1" dirty="0" err="1"/>
              <a:t>e</a:t>
            </a:r>
            <a:r>
              <a:rPr lang="es-CO" b="1" dirty="0" err="1" smtClean="0"/>
              <a:t>volution</a:t>
            </a:r>
            <a:r>
              <a:rPr lang="es-CO" b="1" dirty="0" smtClean="0"/>
              <a:t> and </a:t>
            </a:r>
            <a:r>
              <a:rPr lang="es-CO" b="1" dirty="0" err="1" smtClean="0"/>
              <a:t>the</a:t>
            </a:r>
            <a:r>
              <a:rPr lang="es-CO" b="1" dirty="0" smtClean="0"/>
              <a:t> </a:t>
            </a:r>
            <a:r>
              <a:rPr lang="es-CO" b="1" dirty="0" err="1" smtClean="0"/>
              <a:t>subduction</a:t>
            </a:r>
            <a:r>
              <a:rPr lang="es-CO" b="1" dirty="0" smtClean="0"/>
              <a:t> </a:t>
            </a:r>
          </a:p>
          <a:p>
            <a:r>
              <a:rPr lang="es-CO" b="1" dirty="0" err="1" smtClean="0"/>
              <a:t>development</a:t>
            </a:r>
            <a:r>
              <a:rPr lang="es-CO" b="1" dirty="0" smtClean="0"/>
              <a:t>  </a:t>
            </a:r>
            <a:r>
              <a:rPr lang="es-CO" b="1" dirty="0" err="1" smtClean="0"/>
              <a:t>from</a:t>
            </a:r>
            <a:r>
              <a:rPr lang="es-CO" b="1" dirty="0" smtClean="0"/>
              <a:t> 5 to 2,5 </a:t>
            </a:r>
            <a:r>
              <a:rPr lang="es-CO" b="1" dirty="0" err="1" smtClean="0"/>
              <a:t>millions</a:t>
            </a:r>
            <a:r>
              <a:rPr lang="es-CO" b="1" dirty="0" smtClean="0"/>
              <a:t> </a:t>
            </a:r>
            <a:r>
              <a:rPr lang="es-CO" b="1" dirty="0" err="1" smtClean="0"/>
              <a:t>years</a:t>
            </a:r>
            <a:r>
              <a:rPr lang="es-CO" b="1" dirty="0" smtClean="0"/>
              <a:t> …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40710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759854"/>
            <a:ext cx="9144000" cy="4541354"/>
            <a:chOff x="0" y="883396"/>
            <a:chExt cx="9144000" cy="441781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3396"/>
              <a:ext cx="9144000" cy="441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2 Flecha derecha"/>
            <p:cNvSpPr/>
            <p:nvPr/>
          </p:nvSpPr>
          <p:spPr>
            <a:xfrm>
              <a:off x="5364088" y="3933056"/>
              <a:ext cx="1224136" cy="64807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scene3d>
              <a:camera prst="orthographicFront">
                <a:rot lat="0" lon="2400000" rev="60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3 Flecha derecha"/>
            <p:cNvSpPr/>
            <p:nvPr/>
          </p:nvSpPr>
          <p:spPr>
            <a:xfrm>
              <a:off x="4716016" y="4293096"/>
              <a:ext cx="1224136" cy="64807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scene3d>
              <a:camera prst="orthographicFront">
                <a:rot lat="0" lon="2400000" rev="8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4 Flecha derecha"/>
            <p:cNvSpPr/>
            <p:nvPr/>
          </p:nvSpPr>
          <p:spPr>
            <a:xfrm>
              <a:off x="6084168" y="4005064"/>
              <a:ext cx="1224136" cy="64807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scene3d>
              <a:camera prst="orthographicFront">
                <a:rot lat="0" lon="2400000" rev="4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5 Flecha abajo"/>
            <p:cNvSpPr/>
            <p:nvPr/>
          </p:nvSpPr>
          <p:spPr>
            <a:xfrm>
              <a:off x="2627784" y="2348880"/>
              <a:ext cx="360040" cy="648072"/>
            </a:xfrm>
            <a:prstGeom prst="downArrow">
              <a:avLst/>
            </a:prstGeom>
            <a:noFill/>
            <a:ln>
              <a:solidFill>
                <a:schemeClr val="bg1"/>
              </a:solidFill>
            </a:ln>
            <a:scene3d>
              <a:camera prst="orthographicFront">
                <a:rot lat="1800000" lon="7800000" rev="7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6 Flecha abajo"/>
            <p:cNvSpPr/>
            <p:nvPr/>
          </p:nvSpPr>
          <p:spPr>
            <a:xfrm>
              <a:off x="4355976" y="2636912"/>
              <a:ext cx="360040" cy="648072"/>
            </a:xfrm>
            <a:prstGeom prst="downArrow">
              <a:avLst/>
            </a:prstGeom>
            <a:noFill/>
            <a:ln>
              <a:solidFill>
                <a:schemeClr val="bg1"/>
              </a:solidFill>
            </a:ln>
            <a:scene3d>
              <a:camera prst="orthographicFront">
                <a:rot lat="3000000" lon="9600000" rev="96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7 Flecha abajo"/>
            <p:cNvSpPr/>
            <p:nvPr/>
          </p:nvSpPr>
          <p:spPr>
            <a:xfrm>
              <a:off x="3851920" y="1700808"/>
              <a:ext cx="360040" cy="648072"/>
            </a:xfrm>
            <a:prstGeom prst="downArrow">
              <a:avLst/>
            </a:prstGeom>
            <a:noFill/>
            <a:ln>
              <a:solidFill>
                <a:schemeClr val="bg1"/>
              </a:solidFill>
            </a:ln>
            <a:scene3d>
              <a:camera prst="orthographicFront">
                <a:rot lat="2400000" lon="8400000" rev="7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6876256" y="6402814"/>
            <a:ext cx="2143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 err="1" smtClean="0"/>
              <a:t>Chicangana</a:t>
            </a:r>
            <a:r>
              <a:rPr lang="es-CO" sz="1600" b="1" dirty="0" smtClean="0"/>
              <a:t> et al., 2013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31646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 Imagen" descr="D:\ARCHIVOS\XVI Congreso Geológico Peruano\Sub panoramic.ti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4"/>
          <a:stretch/>
        </p:blipFill>
        <p:spPr bwMode="auto">
          <a:xfrm>
            <a:off x="467544" y="1124744"/>
            <a:ext cx="8352928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6876256" y="6402814"/>
            <a:ext cx="2143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 err="1" smtClean="0"/>
              <a:t>Chicangana</a:t>
            </a:r>
            <a:r>
              <a:rPr lang="es-CO" sz="1600" b="1" dirty="0" smtClean="0"/>
              <a:t> et al., 2013</a:t>
            </a:r>
            <a:endParaRPr lang="es-CO" sz="16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195736" y="44624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…</a:t>
            </a:r>
            <a:r>
              <a:rPr lang="es-CO" b="1" dirty="0" err="1" smtClean="0"/>
              <a:t>Intermediate</a:t>
            </a:r>
            <a:r>
              <a:rPr lang="es-CO" b="1" dirty="0" smtClean="0"/>
              <a:t> to </a:t>
            </a:r>
            <a:r>
              <a:rPr lang="es-CO" b="1" dirty="0" err="1" smtClean="0"/>
              <a:t>very</a:t>
            </a:r>
            <a:r>
              <a:rPr lang="es-CO" b="1" dirty="0" smtClean="0"/>
              <a:t> </a:t>
            </a:r>
            <a:r>
              <a:rPr lang="es-CO" b="1" dirty="0" err="1" smtClean="0"/>
              <a:t>deep</a:t>
            </a:r>
            <a:r>
              <a:rPr lang="es-CO" b="1" dirty="0" smtClean="0"/>
              <a:t> </a:t>
            </a:r>
            <a:r>
              <a:rPr lang="es-CO" b="1" dirty="0" err="1" smtClean="0"/>
              <a:t>seismicity</a:t>
            </a:r>
            <a:r>
              <a:rPr lang="es-CO" b="1" dirty="0" smtClean="0"/>
              <a:t> </a:t>
            </a:r>
            <a:r>
              <a:rPr lang="es-CO" b="1" dirty="0" err="1" smtClean="0"/>
              <a:t>obey</a:t>
            </a:r>
            <a:r>
              <a:rPr lang="es-CO" b="1" dirty="0" smtClean="0"/>
              <a:t> to </a:t>
            </a:r>
            <a:r>
              <a:rPr lang="es-CO" b="1" dirty="0" err="1" smtClean="0"/>
              <a:t>the</a:t>
            </a:r>
            <a:r>
              <a:rPr lang="es-CO" b="1" dirty="0" smtClean="0"/>
              <a:t>  </a:t>
            </a:r>
            <a:r>
              <a:rPr lang="es-CO" b="1" dirty="0" err="1" smtClean="0"/>
              <a:t>deepening</a:t>
            </a:r>
            <a:r>
              <a:rPr lang="es-CO" b="1" dirty="0" smtClean="0"/>
              <a:t> </a:t>
            </a:r>
            <a:r>
              <a:rPr lang="es-CO" b="1" dirty="0" err="1" smtClean="0"/>
              <a:t>development</a:t>
            </a:r>
            <a:r>
              <a:rPr lang="es-CO" b="1" dirty="0" smtClean="0"/>
              <a:t> of </a:t>
            </a:r>
            <a:r>
              <a:rPr lang="es-CO" b="1" dirty="0" err="1" smtClean="0"/>
              <a:t>subduction</a:t>
            </a:r>
            <a:r>
              <a:rPr lang="es-CO" b="1" dirty="0" smtClean="0"/>
              <a:t> </a:t>
            </a:r>
            <a:r>
              <a:rPr lang="es-CO" b="1" dirty="0" err="1" smtClean="0"/>
              <a:t>slabs</a:t>
            </a:r>
            <a:r>
              <a:rPr lang="es-CO" b="1" dirty="0" smtClean="0"/>
              <a:t>…</a:t>
            </a:r>
            <a:r>
              <a:rPr lang="es-CO" b="1" dirty="0" err="1" smtClean="0"/>
              <a:t>This</a:t>
            </a:r>
            <a:r>
              <a:rPr lang="es-CO" b="1" dirty="0" smtClean="0"/>
              <a:t> shows </a:t>
            </a:r>
            <a:r>
              <a:rPr lang="es-CO" b="1" dirty="0" err="1" smtClean="0"/>
              <a:t>the</a:t>
            </a:r>
            <a:r>
              <a:rPr lang="es-CO" b="1" dirty="0" smtClean="0"/>
              <a:t> </a:t>
            </a:r>
            <a:r>
              <a:rPr lang="es-CO" b="1" dirty="0" err="1" smtClean="0"/>
              <a:t>origin</a:t>
            </a:r>
            <a:r>
              <a:rPr lang="es-CO" b="1" dirty="0" smtClean="0"/>
              <a:t> of </a:t>
            </a:r>
            <a:r>
              <a:rPr lang="es-CO" b="1" dirty="0" err="1" smtClean="0"/>
              <a:t>the</a:t>
            </a:r>
            <a:r>
              <a:rPr lang="es-CO" b="1" dirty="0" smtClean="0"/>
              <a:t> </a:t>
            </a:r>
            <a:r>
              <a:rPr lang="es-CO" b="1" dirty="0" err="1" smtClean="0"/>
              <a:t>main</a:t>
            </a:r>
            <a:r>
              <a:rPr lang="es-CO" b="1" dirty="0" smtClean="0"/>
              <a:t> </a:t>
            </a:r>
            <a:r>
              <a:rPr lang="es-CO" b="1" dirty="0" err="1" smtClean="0"/>
              <a:t>stresses</a:t>
            </a:r>
            <a:r>
              <a:rPr lang="es-CO" b="1" dirty="0" smtClean="0"/>
              <a:t> in </a:t>
            </a:r>
            <a:r>
              <a:rPr lang="es-CO" b="1" dirty="0" err="1" smtClean="0"/>
              <a:t>Colombian</a:t>
            </a:r>
            <a:r>
              <a:rPr lang="es-CO" b="1" dirty="0" smtClean="0"/>
              <a:t> </a:t>
            </a:r>
            <a:r>
              <a:rPr lang="es-CO" b="1" dirty="0" err="1" smtClean="0"/>
              <a:t>territory</a:t>
            </a:r>
            <a:r>
              <a:rPr lang="es-CO" b="1" dirty="0" smtClean="0"/>
              <a:t>…  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1252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611560" y="326175"/>
            <a:ext cx="8029662" cy="6327342"/>
            <a:chOff x="611560" y="326175"/>
            <a:chExt cx="8029662" cy="632734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7" t="17208" r="22069" b="10792"/>
            <a:stretch/>
          </p:blipFill>
          <p:spPr bwMode="auto">
            <a:xfrm>
              <a:off x="611560" y="326175"/>
              <a:ext cx="7272808" cy="6327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CuadroTexto 6"/>
            <p:cNvSpPr txBox="1"/>
            <p:nvPr/>
          </p:nvSpPr>
          <p:spPr>
            <a:xfrm>
              <a:off x="6588224" y="1124744"/>
              <a:ext cx="2052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 smtClean="0"/>
                <a:t>INGEOMINAS, 2009</a:t>
              </a:r>
              <a:endParaRPr lang="es-CO" b="1" dirty="0"/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611560" y="44624"/>
            <a:ext cx="853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err="1" smtClean="0"/>
              <a:t>Seismicity</a:t>
            </a:r>
            <a:r>
              <a:rPr lang="es-CO" sz="1600" b="1" dirty="0" smtClean="0"/>
              <a:t> regional </a:t>
            </a:r>
            <a:r>
              <a:rPr lang="es-CO" sz="1600" b="1" dirty="0" err="1" smtClean="0"/>
              <a:t>map</a:t>
            </a:r>
            <a:r>
              <a:rPr lang="es-CO" sz="1600" b="1" dirty="0" smtClean="0"/>
              <a:t> of Colombia </a:t>
            </a:r>
            <a:r>
              <a:rPr lang="es-CO" sz="1600" b="1" dirty="0" err="1" smtClean="0"/>
              <a:t>Territory</a:t>
            </a:r>
            <a:r>
              <a:rPr lang="es-CO" sz="1600" b="1" dirty="0" smtClean="0"/>
              <a:t> </a:t>
            </a:r>
            <a:r>
              <a:rPr lang="es-CO" sz="1600" b="1" dirty="0" err="1" smtClean="0"/>
              <a:t>by</a:t>
            </a:r>
            <a:r>
              <a:rPr lang="es-CO" sz="1600" b="1" dirty="0" smtClean="0"/>
              <a:t> </a:t>
            </a:r>
            <a:r>
              <a:rPr lang="es-CO" sz="1600" b="1" dirty="0" err="1" smtClean="0"/>
              <a:t>Colombian</a:t>
            </a:r>
            <a:r>
              <a:rPr lang="es-CO" sz="1600" b="1" dirty="0" smtClean="0"/>
              <a:t> </a:t>
            </a:r>
            <a:r>
              <a:rPr lang="es-CO" sz="1600" b="1" dirty="0" err="1" smtClean="0"/>
              <a:t>National</a:t>
            </a:r>
            <a:r>
              <a:rPr lang="es-CO" sz="1600" b="1" dirty="0" smtClean="0"/>
              <a:t> </a:t>
            </a:r>
            <a:r>
              <a:rPr lang="es-CO" sz="1600" b="1" dirty="0" err="1" smtClean="0"/>
              <a:t>Seismological</a:t>
            </a:r>
            <a:r>
              <a:rPr lang="es-CO" sz="1600" b="1" dirty="0" smtClean="0"/>
              <a:t> Network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37318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90010" y="980728"/>
            <a:ext cx="8802470" cy="5307106"/>
            <a:chOff x="90010" y="980728"/>
            <a:chExt cx="8802470" cy="5307106"/>
          </a:xfrm>
        </p:grpSpPr>
        <p:grpSp>
          <p:nvGrpSpPr>
            <p:cNvPr id="10" name="Grupo 9"/>
            <p:cNvGrpSpPr/>
            <p:nvPr/>
          </p:nvGrpSpPr>
          <p:grpSpPr>
            <a:xfrm>
              <a:off x="90010" y="980728"/>
              <a:ext cx="8802470" cy="4536504"/>
              <a:chOff x="-108520" y="260648"/>
              <a:chExt cx="8910990" cy="4536504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 rotWithShape="1">
              <a:blip r:embed="rId2"/>
              <a:srcRect l="15588" t="57768" r="36855" b="6689"/>
              <a:stretch/>
            </p:blipFill>
            <p:spPr>
              <a:xfrm>
                <a:off x="-108520" y="1052736"/>
                <a:ext cx="8910990" cy="3744416"/>
              </a:xfrm>
              <a:prstGeom prst="rect">
                <a:avLst/>
              </a:prstGeom>
            </p:spPr>
          </p:pic>
          <p:cxnSp>
            <p:nvCxnSpPr>
              <p:cNvPr id="4" name="Conector recto de flecha 3"/>
              <p:cNvCxnSpPr/>
              <p:nvPr/>
            </p:nvCxnSpPr>
            <p:spPr>
              <a:xfrm>
                <a:off x="1187624" y="1340768"/>
                <a:ext cx="1656184" cy="0"/>
              </a:xfrm>
              <a:prstGeom prst="straightConnector1">
                <a:avLst/>
              </a:prstGeom>
              <a:ln w="508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ector recto de flecha 4"/>
              <p:cNvCxnSpPr/>
              <p:nvPr/>
            </p:nvCxnSpPr>
            <p:spPr>
              <a:xfrm flipH="1">
                <a:off x="6804248" y="1196752"/>
                <a:ext cx="1584176" cy="0"/>
              </a:xfrm>
              <a:prstGeom prst="straightConnector1">
                <a:avLst/>
              </a:prstGeom>
              <a:ln w="508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recto de flecha 8"/>
              <p:cNvCxnSpPr/>
              <p:nvPr/>
            </p:nvCxnSpPr>
            <p:spPr>
              <a:xfrm>
                <a:off x="6228184" y="260648"/>
                <a:ext cx="0" cy="72008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CuadroTexto 10"/>
            <p:cNvSpPr txBox="1"/>
            <p:nvPr/>
          </p:nvSpPr>
          <p:spPr>
            <a:xfrm>
              <a:off x="6876256" y="5949280"/>
              <a:ext cx="1552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 smtClean="0"/>
                <a:t>Font et al., 2013</a:t>
              </a:r>
              <a:endParaRPr lang="es-CO" sz="1600" b="1" dirty="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1691680" y="5734997"/>
            <a:ext cx="389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…</a:t>
            </a:r>
            <a:r>
              <a:rPr lang="es-CO" b="1" dirty="0" err="1" smtClean="0"/>
              <a:t>This</a:t>
            </a:r>
            <a:r>
              <a:rPr lang="es-CO" b="1" dirty="0" smtClean="0"/>
              <a:t> case </a:t>
            </a:r>
            <a:r>
              <a:rPr lang="es-CO" b="1" dirty="0" err="1" smtClean="0"/>
              <a:t>is</a:t>
            </a:r>
            <a:r>
              <a:rPr lang="es-CO" b="1" dirty="0" smtClean="0"/>
              <a:t> similar to </a:t>
            </a:r>
            <a:r>
              <a:rPr lang="es-CO" b="1" dirty="0" err="1" smtClean="0"/>
              <a:t>the</a:t>
            </a:r>
            <a:r>
              <a:rPr lang="es-CO" b="1" dirty="0" smtClean="0"/>
              <a:t> </a:t>
            </a:r>
            <a:r>
              <a:rPr lang="es-CO" b="1" dirty="0" err="1" smtClean="0"/>
              <a:t>Ecuadorian</a:t>
            </a:r>
            <a:r>
              <a:rPr lang="es-CO" b="1" dirty="0" smtClean="0"/>
              <a:t> </a:t>
            </a:r>
          </a:p>
          <a:p>
            <a:r>
              <a:rPr lang="es-CO" b="1" dirty="0" smtClean="0"/>
              <a:t>regional </a:t>
            </a:r>
            <a:r>
              <a:rPr lang="es-CO" b="1" dirty="0" err="1" smtClean="0"/>
              <a:t>seismotectonic</a:t>
            </a:r>
            <a:r>
              <a:rPr lang="es-CO" b="1" dirty="0" smtClean="0"/>
              <a:t> </a:t>
            </a:r>
            <a:r>
              <a:rPr lang="es-CO" b="1" dirty="0" err="1" smtClean="0"/>
              <a:t>scketch</a:t>
            </a:r>
            <a:r>
              <a:rPr lang="es-CO" b="1" dirty="0" smtClean="0"/>
              <a:t>…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3136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63962" cy="686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9 Rectángulo"/>
          <p:cNvSpPr/>
          <p:nvPr/>
        </p:nvSpPr>
        <p:spPr>
          <a:xfrm>
            <a:off x="14709" y="1556792"/>
            <a:ext cx="894977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 err="1" smtClean="0"/>
              <a:t>Faults</a:t>
            </a:r>
            <a:endParaRPr lang="es-CO" sz="44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  <a:p>
            <a:pPr marL="514350" indent="-514350" algn="just">
              <a:buAutoNum type="arabicPeriod"/>
            </a:pPr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  <a:p>
            <a:pPr algn="just"/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57488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1520" y="555059"/>
            <a:ext cx="8712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 err="1"/>
              <a:t>The</a:t>
            </a:r>
            <a:r>
              <a:rPr lang="es-CO" dirty="0"/>
              <a:t> Algeciras </a:t>
            </a:r>
            <a:r>
              <a:rPr lang="es-CO" dirty="0" err="1"/>
              <a:t>Fault</a:t>
            </a:r>
            <a:r>
              <a:rPr lang="es-CO" dirty="0"/>
              <a:t> </a:t>
            </a:r>
            <a:r>
              <a:rPr lang="es-CO" dirty="0" err="1"/>
              <a:t>System</a:t>
            </a:r>
            <a:r>
              <a:rPr lang="es-CO" dirty="0"/>
              <a:t> (AFS) </a:t>
            </a:r>
            <a:r>
              <a:rPr lang="es-CO" dirty="0" err="1"/>
              <a:t>is</a:t>
            </a:r>
            <a:r>
              <a:rPr lang="es-CO" dirty="0"/>
              <a:t> </a:t>
            </a:r>
            <a:r>
              <a:rPr lang="es-CO" dirty="0" err="1"/>
              <a:t>located</a:t>
            </a:r>
            <a:r>
              <a:rPr lang="es-CO" dirty="0"/>
              <a:t> in </a:t>
            </a:r>
            <a:r>
              <a:rPr lang="es-CO" dirty="0" err="1"/>
              <a:t>the</a:t>
            </a:r>
            <a:r>
              <a:rPr lang="es-CO" dirty="0"/>
              <a:t> Eastern Cordillera, </a:t>
            </a:r>
            <a:r>
              <a:rPr lang="es-CO" dirty="0" err="1"/>
              <a:t>south</a:t>
            </a:r>
            <a:r>
              <a:rPr lang="es-CO" dirty="0"/>
              <a:t> western Colombia. In </a:t>
            </a:r>
            <a:r>
              <a:rPr lang="es-CO" dirty="0" err="1"/>
              <a:t>this</a:t>
            </a:r>
            <a:r>
              <a:rPr lang="es-CO" dirty="0"/>
              <a:t> </a:t>
            </a:r>
            <a:r>
              <a:rPr lang="es-CO" dirty="0" err="1"/>
              <a:t>fault</a:t>
            </a:r>
            <a:r>
              <a:rPr lang="es-CO" dirty="0"/>
              <a:t> </a:t>
            </a:r>
            <a:r>
              <a:rPr lang="es-CO" dirty="0" err="1"/>
              <a:t>system</a:t>
            </a:r>
            <a:r>
              <a:rPr lang="es-CO" dirty="0"/>
              <a:t> has </a:t>
            </a:r>
            <a:r>
              <a:rPr lang="es-CO" dirty="0" err="1"/>
              <a:t>been</a:t>
            </a:r>
            <a:r>
              <a:rPr lang="es-CO" dirty="0"/>
              <a:t> </a:t>
            </a:r>
            <a:r>
              <a:rPr lang="es-CO" dirty="0" err="1"/>
              <a:t>allocated</a:t>
            </a:r>
            <a:r>
              <a:rPr lang="es-CO" dirty="0"/>
              <a:t> at </a:t>
            </a:r>
            <a:r>
              <a:rPr lang="es-CO" dirty="0" err="1"/>
              <a:t>least</a:t>
            </a:r>
            <a:r>
              <a:rPr lang="es-CO" dirty="0"/>
              <a:t> </a:t>
            </a:r>
            <a:r>
              <a:rPr lang="es-CO" dirty="0" err="1"/>
              <a:t>four</a:t>
            </a:r>
            <a:r>
              <a:rPr lang="es-CO" dirty="0"/>
              <a:t> </a:t>
            </a:r>
            <a:r>
              <a:rPr lang="es-CO" dirty="0" err="1"/>
              <a:t>big</a:t>
            </a:r>
            <a:r>
              <a:rPr lang="es-CO" dirty="0"/>
              <a:t> </a:t>
            </a:r>
            <a:r>
              <a:rPr lang="es-CO" dirty="0" err="1"/>
              <a:t>earthquakes</a:t>
            </a:r>
            <a:r>
              <a:rPr lang="es-CO" dirty="0"/>
              <a:t> in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last</a:t>
            </a:r>
            <a:r>
              <a:rPr lang="es-CO" dirty="0"/>
              <a:t> 230 </a:t>
            </a:r>
            <a:r>
              <a:rPr lang="es-CO" dirty="0" err="1"/>
              <a:t>years</a:t>
            </a:r>
            <a:r>
              <a:rPr lang="es-CO" dirty="0"/>
              <a:t>. </a:t>
            </a:r>
            <a:r>
              <a:rPr lang="es-CO" dirty="0" err="1"/>
              <a:t>All</a:t>
            </a:r>
            <a:r>
              <a:rPr lang="es-CO" dirty="0"/>
              <a:t> </a:t>
            </a:r>
            <a:r>
              <a:rPr lang="es-CO" dirty="0" err="1"/>
              <a:t>these</a:t>
            </a:r>
            <a:r>
              <a:rPr lang="es-CO" dirty="0"/>
              <a:t> </a:t>
            </a:r>
            <a:r>
              <a:rPr lang="es-CO" dirty="0" err="1"/>
              <a:t>earthquakes</a:t>
            </a:r>
            <a:r>
              <a:rPr lang="es-CO" dirty="0"/>
              <a:t> has </a:t>
            </a:r>
            <a:r>
              <a:rPr lang="es-CO" dirty="0" err="1"/>
              <a:t>affected</a:t>
            </a:r>
            <a:r>
              <a:rPr lang="es-CO" dirty="0"/>
              <a:t> </a:t>
            </a:r>
            <a:r>
              <a:rPr lang="es-CO" dirty="0" err="1"/>
              <a:t>mainly</a:t>
            </a:r>
            <a:r>
              <a:rPr lang="es-CO" dirty="0"/>
              <a:t> to Bogotá, and </a:t>
            </a:r>
            <a:r>
              <a:rPr lang="es-CO" dirty="0" err="1"/>
              <a:t>all</a:t>
            </a:r>
            <a:r>
              <a:rPr lang="es-CO" dirty="0"/>
              <a:t> </a:t>
            </a:r>
            <a:r>
              <a:rPr lang="es-CO" dirty="0" err="1"/>
              <a:t>these</a:t>
            </a:r>
            <a:r>
              <a:rPr lang="es-CO" dirty="0"/>
              <a:t> </a:t>
            </a:r>
            <a:r>
              <a:rPr lang="es-CO" dirty="0" err="1"/>
              <a:t>earthquakes</a:t>
            </a:r>
            <a:r>
              <a:rPr lang="es-CO" dirty="0"/>
              <a:t> has </a:t>
            </a:r>
            <a:r>
              <a:rPr lang="es-CO" dirty="0" err="1"/>
              <a:t>been</a:t>
            </a:r>
            <a:r>
              <a:rPr lang="es-CO" dirty="0"/>
              <a:t> magnitudes (M) &gt; 7.0. </a:t>
            </a:r>
          </a:p>
          <a:p>
            <a:pPr algn="just"/>
            <a:r>
              <a:rPr lang="es-CO" dirty="0" err="1"/>
              <a:t>It</a:t>
            </a:r>
            <a:r>
              <a:rPr lang="es-CO" dirty="0"/>
              <a:t> </a:t>
            </a:r>
            <a:r>
              <a:rPr lang="es-CO" dirty="0" err="1"/>
              <a:t>described</a:t>
            </a:r>
            <a:r>
              <a:rPr lang="es-CO" dirty="0"/>
              <a:t> </a:t>
            </a:r>
            <a:r>
              <a:rPr lang="es-CO" dirty="0" err="1"/>
              <a:t>herein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seismicity</a:t>
            </a:r>
            <a:r>
              <a:rPr lang="es-CO" dirty="0"/>
              <a:t> </a:t>
            </a:r>
            <a:r>
              <a:rPr lang="es-CO" dirty="0" err="1"/>
              <a:t>registered</a:t>
            </a:r>
            <a:r>
              <a:rPr lang="es-CO" dirty="0"/>
              <a:t> </a:t>
            </a:r>
            <a:r>
              <a:rPr lang="es-CO" dirty="0" err="1"/>
              <a:t>by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Colombian</a:t>
            </a:r>
            <a:r>
              <a:rPr lang="es-CO" dirty="0"/>
              <a:t> </a:t>
            </a:r>
            <a:r>
              <a:rPr lang="es-CO" dirty="0" err="1"/>
              <a:t>National</a:t>
            </a:r>
            <a:r>
              <a:rPr lang="es-CO" dirty="0"/>
              <a:t> </a:t>
            </a:r>
            <a:r>
              <a:rPr lang="es-CO" dirty="0" err="1"/>
              <a:t>Seismological</a:t>
            </a:r>
            <a:r>
              <a:rPr lang="es-CO" dirty="0"/>
              <a:t> Network. </a:t>
            </a:r>
            <a:r>
              <a:rPr lang="es-CO" dirty="0" err="1"/>
              <a:t>Also</a:t>
            </a:r>
            <a:r>
              <a:rPr lang="es-CO" dirty="0"/>
              <a:t>, </a:t>
            </a:r>
            <a:r>
              <a:rPr lang="es-CO" dirty="0" err="1"/>
              <a:t>it</a:t>
            </a:r>
            <a:r>
              <a:rPr lang="es-CO" dirty="0"/>
              <a:t> shows </a:t>
            </a:r>
            <a:r>
              <a:rPr lang="es-CO" dirty="0" err="1"/>
              <a:t>the</a:t>
            </a:r>
            <a:r>
              <a:rPr lang="es-CO" dirty="0"/>
              <a:t> regional </a:t>
            </a:r>
            <a:r>
              <a:rPr lang="es-CO" dirty="0" err="1"/>
              <a:t>geotectonic</a:t>
            </a:r>
            <a:r>
              <a:rPr lang="es-CO" dirty="0"/>
              <a:t> </a:t>
            </a:r>
            <a:r>
              <a:rPr lang="es-CO" dirty="0" err="1"/>
              <a:t>skecht</a:t>
            </a:r>
            <a:r>
              <a:rPr lang="es-CO" dirty="0"/>
              <a:t>. </a:t>
            </a:r>
            <a:r>
              <a:rPr lang="es-CO" dirty="0" err="1"/>
              <a:t>The</a:t>
            </a:r>
            <a:r>
              <a:rPr lang="es-CO" dirty="0"/>
              <a:t> AFS </a:t>
            </a:r>
            <a:r>
              <a:rPr lang="es-CO" dirty="0" err="1"/>
              <a:t>is</a:t>
            </a:r>
            <a:r>
              <a:rPr lang="es-CO" dirty="0"/>
              <a:t> </a:t>
            </a:r>
            <a:r>
              <a:rPr lang="es-CO" dirty="0" err="1"/>
              <a:t>shaped</a:t>
            </a:r>
            <a:r>
              <a:rPr lang="es-CO" dirty="0"/>
              <a:t> </a:t>
            </a:r>
            <a:r>
              <a:rPr lang="es-CO" dirty="0" err="1"/>
              <a:t>by</a:t>
            </a:r>
            <a:r>
              <a:rPr lang="es-CO" dirty="0"/>
              <a:t> </a:t>
            </a:r>
            <a:r>
              <a:rPr lang="es-CO" dirty="0" err="1"/>
              <a:t>three</a:t>
            </a:r>
            <a:r>
              <a:rPr lang="es-CO" dirty="0"/>
              <a:t> </a:t>
            </a:r>
            <a:r>
              <a:rPr lang="es-CO" dirty="0" err="1"/>
              <a:t>thrust</a:t>
            </a:r>
            <a:r>
              <a:rPr lang="es-CO" dirty="0"/>
              <a:t> </a:t>
            </a:r>
            <a:r>
              <a:rPr lang="es-CO" dirty="0" err="1"/>
              <a:t>faults</a:t>
            </a:r>
            <a:r>
              <a:rPr lang="es-CO" dirty="0"/>
              <a:t>. </a:t>
            </a:r>
            <a:r>
              <a:rPr lang="es-CO" dirty="0" err="1"/>
              <a:t>From</a:t>
            </a:r>
            <a:r>
              <a:rPr lang="es-CO" dirty="0"/>
              <a:t> </a:t>
            </a:r>
            <a:r>
              <a:rPr lang="es-CO" dirty="0" err="1"/>
              <a:t>north</a:t>
            </a:r>
            <a:r>
              <a:rPr lang="es-CO" dirty="0"/>
              <a:t> to </a:t>
            </a:r>
            <a:r>
              <a:rPr lang="es-CO" dirty="0" err="1"/>
              <a:t>south</a:t>
            </a:r>
            <a:r>
              <a:rPr lang="es-CO" dirty="0"/>
              <a:t> </a:t>
            </a:r>
            <a:r>
              <a:rPr lang="es-CO" dirty="0" err="1"/>
              <a:t>these</a:t>
            </a:r>
            <a:r>
              <a:rPr lang="es-CO" dirty="0"/>
              <a:t> are: </a:t>
            </a:r>
            <a:r>
              <a:rPr lang="es-CO" dirty="0" err="1"/>
              <a:t>Guayuriba</a:t>
            </a:r>
            <a:r>
              <a:rPr lang="es-CO" dirty="0"/>
              <a:t> </a:t>
            </a:r>
            <a:r>
              <a:rPr lang="es-CO" dirty="0" err="1"/>
              <a:t>Fault</a:t>
            </a:r>
            <a:r>
              <a:rPr lang="es-CO" dirty="0"/>
              <a:t> (160 km </a:t>
            </a:r>
            <a:r>
              <a:rPr lang="es-CO" dirty="0" err="1"/>
              <a:t>long</a:t>
            </a:r>
            <a:r>
              <a:rPr lang="es-CO" dirty="0"/>
              <a:t>), </a:t>
            </a:r>
            <a:r>
              <a:rPr lang="es-CO" dirty="0" err="1"/>
              <a:t>the</a:t>
            </a:r>
            <a:r>
              <a:rPr lang="es-CO" dirty="0"/>
              <a:t> Algeciras </a:t>
            </a:r>
            <a:r>
              <a:rPr lang="es-CO" dirty="0" err="1"/>
              <a:t>Fault</a:t>
            </a:r>
            <a:r>
              <a:rPr lang="es-CO" dirty="0"/>
              <a:t> (149  km </a:t>
            </a:r>
            <a:r>
              <a:rPr lang="es-CO" dirty="0" err="1"/>
              <a:t>long</a:t>
            </a:r>
            <a:r>
              <a:rPr lang="es-CO" dirty="0"/>
              <a:t>), and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Garzon</a:t>
            </a:r>
            <a:r>
              <a:rPr lang="es-CO" dirty="0"/>
              <a:t> - Pitalito </a:t>
            </a:r>
            <a:r>
              <a:rPr lang="es-CO" dirty="0" err="1"/>
              <a:t>Fault</a:t>
            </a:r>
            <a:r>
              <a:rPr lang="es-CO" dirty="0"/>
              <a:t> (128 km </a:t>
            </a:r>
            <a:r>
              <a:rPr lang="es-CO" dirty="0" err="1"/>
              <a:t>long</a:t>
            </a:r>
            <a:r>
              <a:rPr lang="es-CO" dirty="0"/>
              <a:t>). </a:t>
            </a:r>
            <a:r>
              <a:rPr lang="es-CO" dirty="0" err="1"/>
              <a:t>The</a:t>
            </a:r>
            <a:r>
              <a:rPr lang="es-CO" dirty="0"/>
              <a:t> AFS </a:t>
            </a:r>
            <a:r>
              <a:rPr lang="es-CO" dirty="0" err="1"/>
              <a:t>is</a:t>
            </a:r>
            <a:r>
              <a:rPr lang="es-CO" dirty="0"/>
              <a:t> </a:t>
            </a:r>
            <a:r>
              <a:rPr lang="es-CO" dirty="0" err="1"/>
              <a:t>very</a:t>
            </a:r>
            <a:r>
              <a:rPr lang="es-CO" dirty="0"/>
              <a:t> </a:t>
            </a:r>
            <a:r>
              <a:rPr lang="es-CO" dirty="0" err="1"/>
              <a:t>near</a:t>
            </a:r>
            <a:r>
              <a:rPr lang="es-CO" dirty="0"/>
              <a:t> to 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Colombian</a:t>
            </a:r>
            <a:r>
              <a:rPr lang="es-CO" dirty="0"/>
              <a:t> - </a:t>
            </a:r>
            <a:r>
              <a:rPr lang="es-CO" dirty="0" err="1"/>
              <a:t>Ecuadorian</a:t>
            </a:r>
            <a:r>
              <a:rPr lang="es-CO" dirty="0"/>
              <a:t> </a:t>
            </a:r>
            <a:r>
              <a:rPr lang="es-CO" dirty="0" err="1"/>
              <a:t>trench</a:t>
            </a:r>
            <a:r>
              <a:rPr lang="es-CO" dirty="0"/>
              <a:t> </a:t>
            </a:r>
            <a:r>
              <a:rPr lang="es-CO" dirty="0" err="1"/>
              <a:t>that</a:t>
            </a:r>
            <a:r>
              <a:rPr lang="es-CO" dirty="0"/>
              <a:t> </a:t>
            </a:r>
            <a:r>
              <a:rPr lang="es-CO" dirty="0" err="1"/>
              <a:t>is</a:t>
            </a:r>
            <a:r>
              <a:rPr lang="es-CO" dirty="0"/>
              <a:t> </a:t>
            </a:r>
            <a:r>
              <a:rPr lang="es-CO" dirty="0" err="1"/>
              <a:t>related</a:t>
            </a:r>
            <a:r>
              <a:rPr lang="es-CO" dirty="0"/>
              <a:t> </a:t>
            </a:r>
            <a:r>
              <a:rPr lang="es-CO" dirty="0" err="1"/>
              <a:t>with</a:t>
            </a:r>
            <a:r>
              <a:rPr lang="es-CO" dirty="0"/>
              <a:t> 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subduction</a:t>
            </a:r>
            <a:r>
              <a:rPr lang="es-CO" dirty="0"/>
              <a:t> of </a:t>
            </a:r>
            <a:r>
              <a:rPr lang="es-CO" dirty="0" err="1"/>
              <a:t>the</a:t>
            </a:r>
            <a:r>
              <a:rPr lang="es-CO" dirty="0"/>
              <a:t> Nazca </a:t>
            </a:r>
            <a:r>
              <a:rPr lang="es-CO" dirty="0" err="1"/>
              <a:t>plate</a:t>
            </a:r>
            <a:r>
              <a:rPr lang="es-CO" dirty="0"/>
              <a:t> </a:t>
            </a:r>
            <a:r>
              <a:rPr lang="es-CO" dirty="0" err="1"/>
              <a:t>under</a:t>
            </a:r>
            <a:r>
              <a:rPr lang="es-CO" dirty="0"/>
              <a:t> South </a:t>
            </a:r>
            <a:r>
              <a:rPr lang="es-CO" dirty="0" err="1"/>
              <a:t>America</a:t>
            </a:r>
            <a:r>
              <a:rPr lang="es-CO" dirty="0"/>
              <a:t>. Nazca </a:t>
            </a:r>
            <a:r>
              <a:rPr lang="es-CO" dirty="0" err="1"/>
              <a:t>plate</a:t>
            </a:r>
            <a:r>
              <a:rPr lang="es-CO" dirty="0"/>
              <a:t> converges </a:t>
            </a:r>
            <a:r>
              <a:rPr lang="es-CO" dirty="0" err="1"/>
              <a:t>with</a:t>
            </a:r>
            <a:r>
              <a:rPr lang="es-CO" dirty="0"/>
              <a:t> South </a:t>
            </a:r>
            <a:r>
              <a:rPr lang="es-CO" dirty="0" err="1"/>
              <a:t>America</a:t>
            </a:r>
            <a:r>
              <a:rPr lang="es-CO" dirty="0"/>
              <a:t> to a </a:t>
            </a:r>
            <a:r>
              <a:rPr lang="es-CO" dirty="0" err="1"/>
              <a:t>speed</a:t>
            </a:r>
            <a:r>
              <a:rPr lang="es-CO" dirty="0"/>
              <a:t> of 7 cm/</a:t>
            </a:r>
            <a:r>
              <a:rPr lang="es-CO" dirty="0" err="1"/>
              <a:t>year</a:t>
            </a:r>
            <a:r>
              <a:rPr lang="es-CO" dirty="0"/>
              <a:t>. </a:t>
            </a:r>
            <a:r>
              <a:rPr lang="es-CO" dirty="0" err="1"/>
              <a:t>From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Colombian</a:t>
            </a:r>
            <a:r>
              <a:rPr lang="es-CO" dirty="0"/>
              <a:t> </a:t>
            </a:r>
            <a:r>
              <a:rPr lang="es-CO" dirty="0" err="1"/>
              <a:t>trench</a:t>
            </a:r>
            <a:r>
              <a:rPr lang="es-CO" dirty="0"/>
              <a:t> to </a:t>
            </a:r>
            <a:r>
              <a:rPr lang="es-CO" dirty="0" err="1"/>
              <a:t>the</a:t>
            </a:r>
            <a:r>
              <a:rPr lang="es-CO" dirty="0"/>
              <a:t> Eastern Cordillera </a:t>
            </a:r>
            <a:r>
              <a:rPr lang="es-CO" dirty="0" err="1"/>
              <a:t>from</a:t>
            </a:r>
            <a:r>
              <a:rPr lang="es-CO" dirty="0"/>
              <a:t> 2°N to 4°N </a:t>
            </a:r>
            <a:r>
              <a:rPr lang="es-CO" dirty="0" err="1"/>
              <a:t>there</a:t>
            </a:r>
            <a:r>
              <a:rPr lang="es-CO" dirty="0"/>
              <a:t> are </a:t>
            </a:r>
            <a:r>
              <a:rPr lang="es-CO" dirty="0" err="1"/>
              <a:t>less</a:t>
            </a:r>
            <a:r>
              <a:rPr lang="es-CO" dirty="0"/>
              <a:t> </a:t>
            </a:r>
            <a:r>
              <a:rPr lang="es-CO" dirty="0" err="1"/>
              <a:t>than</a:t>
            </a:r>
            <a:r>
              <a:rPr lang="es-CO" dirty="0"/>
              <a:t> 200 km </a:t>
            </a:r>
            <a:r>
              <a:rPr lang="es-CO" dirty="0" err="1"/>
              <a:t>away</a:t>
            </a:r>
            <a:r>
              <a:rPr lang="es-CO" dirty="0"/>
              <a:t>. In </a:t>
            </a:r>
            <a:r>
              <a:rPr lang="es-CO" dirty="0" err="1"/>
              <a:t>this</a:t>
            </a:r>
            <a:r>
              <a:rPr lang="es-CO" dirty="0"/>
              <a:t> región a retro </a:t>
            </a:r>
            <a:r>
              <a:rPr lang="es-CO" dirty="0" err="1"/>
              <a:t>arc</a:t>
            </a:r>
            <a:r>
              <a:rPr lang="es-CO" dirty="0"/>
              <a:t> </a:t>
            </a:r>
            <a:r>
              <a:rPr lang="es-CO" dirty="0" err="1"/>
              <a:t>basin</a:t>
            </a:r>
            <a:r>
              <a:rPr lang="es-CO" dirty="0"/>
              <a:t> </a:t>
            </a:r>
            <a:r>
              <a:rPr lang="es-CO" dirty="0" err="1"/>
              <a:t>located</a:t>
            </a:r>
            <a:r>
              <a:rPr lang="es-CO" dirty="0"/>
              <a:t> </a:t>
            </a:r>
            <a:r>
              <a:rPr lang="es-CO" dirty="0" err="1"/>
              <a:t>between</a:t>
            </a:r>
            <a:r>
              <a:rPr lang="es-CO" dirty="0"/>
              <a:t> Central and Eastern cordilleras. </a:t>
            </a:r>
            <a:r>
              <a:rPr lang="es-CO" dirty="0" err="1"/>
              <a:t>This</a:t>
            </a:r>
            <a:r>
              <a:rPr lang="es-CO" dirty="0"/>
              <a:t> </a:t>
            </a:r>
            <a:r>
              <a:rPr lang="es-CO" dirty="0" err="1"/>
              <a:t>basin</a:t>
            </a:r>
            <a:r>
              <a:rPr lang="es-CO" dirty="0"/>
              <a:t> </a:t>
            </a:r>
            <a:r>
              <a:rPr lang="es-CO" dirty="0" err="1"/>
              <a:t>is</a:t>
            </a:r>
            <a:r>
              <a:rPr lang="es-CO" dirty="0"/>
              <a:t> </a:t>
            </a:r>
            <a:r>
              <a:rPr lang="es-CO" dirty="0" err="1"/>
              <a:t>known</a:t>
            </a:r>
            <a:r>
              <a:rPr lang="es-CO" dirty="0"/>
              <a:t> as Alto Magdalena Valley (AMV). In </a:t>
            </a:r>
            <a:r>
              <a:rPr lang="es-CO" dirty="0" err="1"/>
              <a:t>this</a:t>
            </a:r>
            <a:r>
              <a:rPr lang="es-CO" dirty="0"/>
              <a:t> región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lithosphere</a:t>
            </a:r>
            <a:r>
              <a:rPr lang="es-CO" dirty="0"/>
              <a:t> </a:t>
            </a:r>
            <a:r>
              <a:rPr lang="es-CO" dirty="0" err="1"/>
              <a:t>is</a:t>
            </a:r>
            <a:r>
              <a:rPr lang="es-CO" dirty="0"/>
              <a:t> </a:t>
            </a:r>
            <a:r>
              <a:rPr lang="es-CO" dirty="0" err="1"/>
              <a:t>formed</a:t>
            </a:r>
            <a:r>
              <a:rPr lang="es-CO" dirty="0"/>
              <a:t> </a:t>
            </a:r>
            <a:r>
              <a:rPr lang="es-CO" dirty="0" err="1"/>
              <a:t>by</a:t>
            </a:r>
            <a:r>
              <a:rPr lang="es-CO" dirty="0"/>
              <a:t> </a:t>
            </a:r>
            <a:r>
              <a:rPr lang="es-CO" dirty="0" err="1"/>
              <a:t>three</a:t>
            </a:r>
            <a:r>
              <a:rPr lang="es-CO" dirty="0"/>
              <a:t> </a:t>
            </a:r>
            <a:r>
              <a:rPr lang="es-CO" dirty="0" err="1"/>
              <a:t>plates</a:t>
            </a:r>
            <a:r>
              <a:rPr lang="es-CO" dirty="0"/>
              <a:t> </a:t>
            </a:r>
            <a:r>
              <a:rPr lang="es-CO" dirty="0" err="1"/>
              <a:t>that</a:t>
            </a:r>
            <a:r>
              <a:rPr lang="es-CO" dirty="0"/>
              <a:t> </a:t>
            </a:r>
            <a:r>
              <a:rPr lang="es-CO" dirty="0" err="1"/>
              <a:t>from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west</a:t>
            </a:r>
            <a:r>
              <a:rPr lang="es-CO" dirty="0"/>
              <a:t> to </a:t>
            </a:r>
            <a:r>
              <a:rPr lang="es-CO" dirty="0" err="1"/>
              <a:t>east</a:t>
            </a:r>
            <a:r>
              <a:rPr lang="es-CO" dirty="0"/>
              <a:t> are: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old</a:t>
            </a:r>
            <a:r>
              <a:rPr lang="es-CO" dirty="0"/>
              <a:t> </a:t>
            </a:r>
            <a:r>
              <a:rPr lang="es-CO" dirty="0" err="1"/>
              <a:t>oceanic</a:t>
            </a:r>
            <a:r>
              <a:rPr lang="es-CO" dirty="0"/>
              <a:t> </a:t>
            </a:r>
            <a:r>
              <a:rPr lang="es-CO" dirty="0" err="1"/>
              <a:t>Caribbean</a:t>
            </a:r>
            <a:r>
              <a:rPr lang="es-CO" dirty="0"/>
              <a:t> </a:t>
            </a:r>
            <a:r>
              <a:rPr lang="es-CO" dirty="0" err="1"/>
              <a:t>plate</a:t>
            </a:r>
            <a:r>
              <a:rPr lang="es-CO" dirty="0"/>
              <a:t> </a:t>
            </a:r>
            <a:r>
              <a:rPr lang="es-CO" dirty="0" err="1"/>
              <a:t>that</a:t>
            </a:r>
            <a:r>
              <a:rPr lang="es-CO" dirty="0"/>
              <a:t> </a:t>
            </a:r>
            <a:r>
              <a:rPr lang="es-CO" dirty="0" err="1"/>
              <a:t>limits</a:t>
            </a:r>
            <a:r>
              <a:rPr lang="es-CO" dirty="0"/>
              <a:t> </a:t>
            </a:r>
            <a:r>
              <a:rPr lang="es-CO" dirty="0" err="1"/>
              <a:t>with</a:t>
            </a:r>
            <a:r>
              <a:rPr lang="es-CO" dirty="0"/>
              <a:t> Romeral </a:t>
            </a:r>
            <a:r>
              <a:rPr lang="es-CO" dirty="0" err="1"/>
              <a:t>Fault</a:t>
            </a:r>
            <a:r>
              <a:rPr lang="es-CO" dirty="0"/>
              <a:t>  </a:t>
            </a:r>
            <a:r>
              <a:rPr lang="es-CO" dirty="0" err="1"/>
              <a:t>System</a:t>
            </a:r>
            <a:r>
              <a:rPr lang="es-CO" dirty="0"/>
              <a:t> </a:t>
            </a:r>
            <a:r>
              <a:rPr lang="es-CO" dirty="0" err="1"/>
              <a:t>with</a:t>
            </a:r>
            <a:r>
              <a:rPr lang="es-CO" dirty="0"/>
              <a:t> </a:t>
            </a:r>
            <a:r>
              <a:rPr lang="es-CO" dirty="0" err="1"/>
              <a:t>old</a:t>
            </a:r>
            <a:r>
              <a:rPr lang="es-CO" dirty="0"/>
              <a:t> continental </a:t>
            </a:r>
            <a:r>
              <a:rPr lang="es-CO" dirty="0" err="1"/>
              <a:t>Mesoproterozoic</a:t>
            </a:r>
            <a:r>
              <a:rPr lang="es-CO" dirty="0"/>
              <a:t> </a:t>
            </a:r>
            <a:r>
              <a:rPr lang="es-CO" dirty="0" err="1"/>
              <a:t>Grevillian</a:t>
            </a:r>
            <a:r>
              <a:rPr lang="es-CO" dirty="0"/>
              <a:t> (</a:t>
            </a:r>
            <a:r>
              <a:rPr lang="es-CO" dirty="0" err="1"/>
              <a:t>or</a:t>
            </a:r>
            <a:r>
              <a:rPr lang="es-CO" dirty="0"/>
              <a:t> </a:t>
            </a:r>
            <a:r>
              <a:rPr lang="es-CO" dirty="0" err="1"/>
              <a:t>Mexican</a:t>
            </a:r>
            <a:r>
              <a:rPr lang="es-CO" dirty="0"/>
              <a:t> </a:t>
            </a:r>
            <a:r>
              <a:rPr lang="es-CO" dirty="0" err="1"/>
              <a:t>Oaxaquian</a:t>
            </a:r>
            <a:r>
              <a:rPr lang="es-CO" dirty="0"/>
              <a:t> </a:t>
            </a:r>
            <a:r>
              <a:rPr lang="es-CO" dirty="0" err="1"/>
              <a:t>terrane</a:t>
            </a:r>
            <a:r>
              <a:rPr lang="es-CO" dirty="0"/>
              <a:t>) </a:t>
            </a:r>
            <a:r>
              <a:rPr lang="es-CO" dirty="0" err="1"/>
              <a:t>toward</a:t>
            </a:r>
            <a:r>
              <a:rPr lang="es-CO" dirty="0"/>
              <a:t> </a:t>
            </a:r>
            <a:r>
              <a:rPr lang="es-CO" dirty="0" err="1"/>
              <a:t>east</a:t>
            </a:r>
            <a:r>
              <a:rPr lang="es-CO" dirty="0"/>
              <a:t>, and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old</a:t>
            </a:r>
            <a:r>
              <a:rPr lang="es-CO" dirty="0"/>
              <a:t> continental </a:t>
            </a:r>
            <a:r>
              <a:rPr lang="es-CO" dirty="0" err="1"/>
              <a:t>crust</a:t>
            </a:r>
            <a:r>
              <a:rPr lang="es-CO" dirty="0"/>
              <a:t> of </a:t>
            </a:r>
            <a:r>
              <a:rPr lang="es-CO" dirty="0" err="1"/>
              <a:t>the</a:t>
            </a:r>
            <a:r>
              <a:rPr lang="es-CO" dirty="0"/>
              <a:t> Amazon </a:t>
            </a:r>
            <a:r>
              <a:rPr lang="es-CO" dirty="0" err="1"/>
              <a:t>Craton</a:t>
            </a:r>
            <a:r>
              <a:rPr lang="es-CO" dirty="0"/>
              <a:t> </a:t>
            </a:r>
            <a:r>
              <a:rPr lang="es-CO" dirty="0" err="1"/>
              <a:t>that</a:t>
            </a:r>
            <a:r>
              <a:rPr lang="es-CO" dirty="0"/>
              <a:t> </a:t>
            </a:r>
            <a:r>
              <a:rPr lang="es-CO" dirty="0" err="1"/>
              <a:t>limits</a:t>
            </a:r>
            <a:r>
              <a:rPr lang="es-CO" dirty="0"/>
              <a:t> </a:t>
            </a:r>
            <a:r>
              <a:rPr lang="es-CO" dirty="0" err="1"/>
              <a:t>by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AFS and NE </a:t>
            </a:r>
            <a:r>
              <a:rPr lang="es-CO" dirty="0" err="1"/>
              <a:t>trending</a:t>
            </a:r>
            <a:r>
              <a:rPr lang="es-CO" dirty="0"/>
              <a:t> </a:t>
            </a:r>
            <a:r>
              <a:rPr lang="es-CO" dirty="0" err="1"/>
              <a:t>subparallels</a:t>
            </a:r>
            <a:r>
              <a:rPr lang="es-CO" dirty="0"/>
              <a:t> </a:t>
            </a:r>
            <a:r>
              <a:rPr lang="es-CO" dirty="0" err="1"/>
              <a:t>faults</a:t>
            </a:r>
            <a:r>
              <a:rPr lang="es-CO" dirty="0"/>
              <a:t> </a:t>
            </a:r>
            <a:r>
              <a:rPr lang="es-CO" dirty="0" err="1"/>
              <a:t>with</a:t>
            </a:r>
            <a:r>
              <a:rPr lang="es-CO" dirty="0"/>
              <a:t> </a:t>
            </a:r>
            <a:r>
              <a:rPr lang="es-CO" dirty="0" err="1"/>
              <a:t>Mesoproterozoc</a:t>
            </a:r>
            <a:r>
              <a:rPr lang="es-CO" dirty="0"/>
              <a:t> </a:t>
            </a:r>
            <a:r>
              <a:rPr lang="es-CO" dirty="0" err="1"/>
              <a:t>Grenvillian</a:t>
            </a:r>
            <a:r>
              <a:rPr lang="es-CO" dirty="0"/>
              <a:t> </a:t>
            </a:r>
            <a:r>
              <a:rPr lang="es-CO" dirty="0" err="1"/>
              <a:t>terrane</a:t>
            </a:r>
            <a:r>
              <a:rPr lang="es-CO" dirty="0"/>
              <a:t> </a:t>
            </a:r>
            <a:r>
              <a:rPr lang="es-CO" dirty="0" err="1"/>
              <a:t>toward</a:t>
            </a:r>
            <a:r>
              <a:rPr lang="es-CO" dirty="0"/>
              <a:t> </a:t>
            </a:r>
            <a:r>
              <a:rPr lang="es-CO" dirty="0" err="1"/>
              <a:t>west</a:t>
            </a:r>
            <a:r>
              <a:rPr lang="es-CO" dirty="0"/>
              <a:t>.  </a:t>
            </a:r>
          </a:p>
          <a:p>
            <a:pPr algn="just"/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geotectonic</a:t>
            </a:r>
            <a:r>
              <a:rPr lang="es-CO" dirty="0"/>
              <a:t> </a:t>
            </a:r>
            <a:r>
              <a:rPr lang="es-CO" dirty="0" err="1"/>
              <a:t>analysis</a:t>
            </a:r>
            <a:r>
              <a:rPr lang="es-CO" dirty="0"/>
              <a:t> </a:t>
            </a:r>
            <a:r>
              <a:rPr lang="es-CO" dirty="0" err="1"/>
              <a:t>realized</a:t>
            </a:r>
            <a:r>
              <a:rPr lang="es-CO" dirty="0"/>
              <a:t> </a:t>
            </a:r>
            <a:r>
              <a:rPr lang="es-CO" dirty="0" err="1"/>
              <a:t>here</a:t>
            </a:r>
            <a:r>
              <a:rPr lang="es-CO" dirty="0"/>
              <a:t> </a:t>
            </a:r>
            <a:r>
              <a:rPr lang="es-CO" dirty="0" err="1"/>
              <a:t>help</a:t>
            </a:r>
            <a:r>
              <a:rPr lang="es-CO" dirty="0"/>
              <a:t> to </a:t>
            </a:r>
            <a:r>
              <a:rPr lang="es-CO" dirty="0" err="1"/>
              <a:t>improve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knowledge</a:t>
            </a:r>
            <a:r>
              <a:rPr lang="es-CO" dirty="0"/>
              <a:t> of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scope</a:t>
            </a:r>
            <a:r>
              <a:rPr lang="es-CO" dirty="0"/>
              <a:t> of </a:t>
            </a:r>
            <a:r>
              <a:rPr lang="es-CO" dirty="0" err="1"/>
              <a:t>seismic</a:t>
            </a:r>
            <a:r>
              <a:rPr lang="es-CO" dirty="0"/>
              <a:t> </a:t>
            </a:r>
            <a:r>
              <a:rPr lang="es-CO" dirty="0" err="1"/>
              <a:t>hazard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dirty="0" err="1"/>
              <a:t>this</a:t>
            </a:r>
            <a:r>
              <a:rPr lang="es-CO" dirty="0"/>
              <a:t> </a:t>
            </a:r>
            <a:r>
              <a:rPr lang="es-CO" dirty="0" err="1"/>
              <a:t>fault</a:t>
            </a:r>
            <a:r>
              <a:rPr lang="es-CO" dirty="0"/>
              <a:t> </a:t>
            </a:r>
            <a:r>
              <a:rPr lang="es-CO" dirty="0" err="1"/>
              <a:t>system</a:t>
            </a:r>
            <a:r>
              <a:rPr lang="es-CO" dirty="0"/>
              <a:t> </a:t>
            </a:r>
            <a:r>
              <a:rPr lang="es-CO" dirty="0" err="1"/>
              <a:t>which</a:t>
            </a:r>
            <a:r>
              <a:rPr lang="es-CO" dirty="0"/>
              <a:t> </a:t>
            </a:r>
            <a:r>
              <a:rPr lang="es-CO" dirty="0" err="1"/>
              <a:t>not</a:t>
            </a:r>
            <a:r>
              <a:rPr lang="es-CO" dirty="0"/>
              <a:t> </a:t>
            </a:r>
            <a:r>
              <a:rPr lang="es-CO" dirty="0" err="1"/>
              <a:t>only</a:t>
            </a:r>
            <a:r>
              <a:rPr lang="es-CO" dirty="0"/>
              <a:t> </a:t>
            </a:r>
            <a:r>
              <a:rPr lang="es-CO" dirty="0" err="1"/>
              <a:t>affects</a:t>
            </a:r>
            <a:r>
              <a:rPr lang="es-CO" dirty="0"/>
              <a:t> </a:t>
            </a:r>
            <a:r>
              <a:rPr lang="es-CO" dirty="0" err="1"/>
              <a:t>its</a:t>
            </a:r>
            <a:r>
              <a:rPr lang="es-CO" dirty="0"/>
              <a:t> </a:t>
            </a:r>
            <a:r>
              <a:rPr lang="es-CO" dirty="0" err="1"/>
              <a:t>area</a:t>
            </a:r>
            <a:r>
              <a:rPr lang="es-CO" dirty="0"/>
              <a:t> of </a:t>
            </a:r>
            <a:r>
              <a:rPr lang="es-CO" dirty="0" err="1"/>
              <a:t>influence</a:t>
            </a:r>
            <a:r>
              <a:rPr lang="es-CO" dirty="0"/>
              <a:t> </a:t>
            </a:r>
            <a:r>
              <a:rPr lang="es-CO" dirty="0" err="1"/>
              <a:t>but</a:t>
            </a:r>
            <a:r>
              <a:rPr lang="es-CO" dirty="0"/>
              <a:t> </a:t>
            </a:r>
            <a:r>
              <a:rPr lang="es-CO" dirty="0" err="1"/>
              <a:t>also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center and </a:t>
            </a:r>
            <a:r>
              <a:rPr lang="es-CO" dirty="0" err="1"/>
              <a:t>west</a:t>
            </a:r>
            <a:r>
              <a:rPr lang="es-CO" dirty="0"/>
              <a:t> of </a:t>
            </a:r>
            <a:r>
              <a:rPr lang="es-CO" dirty="0" err="1"/>
              <a:t>the</a:t>
            </a:r>
            <a:r>
              <a:rPr lang="es-CO" dirty="0"/>
              <a:t> country, a </a:t>
            </a:r>
            <a:r>
              <a:rPr lang="es-CO" dirty="0" err="1"/>
              <a:t>region</a:t>
            </a:r>
            <a:r>
              <a:rPr lang="es-CO" dirty="0"/>
              <a:t> </a:t>
            </a:r>
            <a:r>
              <a:rPr lang="es-CO" dirty="0" err="1"/>
              <a:t>inhabited</a:t>
            </a:r>
            <a:r>
              <a:rPr lang="es-CO" dirty="0"/>
              <a:t> </a:t>
            </a:r>
            <a:r>
              <a:rPr lang="es-CO" dirty="0" err="1"/>
              <a:t>by</a:t>
            </a:r>
            <a:r>
              <a:rPr lang="es-CO" dirty="0"/>
              <a:t> more </a:t>
            </a:r>
            <a:r>
              <a:rPr lang="es-CO" dirty="0" err="1"/>
              <a:t>than</a:t>
            </a:r>
            <a:r>
              <a:rPr lang="es-CO" dirty="0"/>
              <a:t> 65% of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population</a:t>
            </a:r>
            <a:r>
              <a:rPr lang="es-CO" dirty="0"/>
              <a:t> of Colombia.</a:t>
            </a:r>
            <a:endParaRPr lang="es-CO" dirty="0"/>
          </a:p>
        </p:txBody>
      </p:sp>
      <p:sp>
        <p:nvSpPr>
          <p:cNvPr id="3" name="CuadroTexto 2"/>
          <p:cNvSpPr txBox="1"/>
          <p:nvPr/>
        </p:nvSpPr>
        <p:spPr>
          <a:xfrm>
            <a:off x="3696585" y="44624"/>
            <a:ext cx="1955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/>
              <a:t>ABSTRACT</a:t>
            </a:r>
            <a:endParaRPr lang="es-CO" sz="3200" b="1" dirty="0"/>
          </a:p>
        </p:txBody>
      </p:sp>
    </p:spTree>
    <p:extLst>
      <p:ext uri="{BB962C8B-B14F-4D97-AF65-F5344CB8AC3E}">
        <p14:creationId xmlns:p14="http://schemas.microsoft.com/office/powerpoint/2010/main" val="38258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63962" cy="686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9 Rectángulo"/>
          <p:cNvSpPr/>
          <p:nvPr/>
        </p:nvSpPr>
        <p:spPr>
          <a:xfrm>
            <a:off x="14709" y="1556792"/>
            <a:ext cx="894977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 err="1" smtClean="0"/>
              <a:t>Guayuriba</a:t>
            </a:r>
            <a:r>
              <a:rPr lang="es-CO" sz="4400" dirty="0" smtClean="0"/>
              <a:t> </a:t>
            </a:r>
            <a:r>
              <a:rPr lang="es-CO" sz="4400" dirty="0" err="1" smtClean="0"/>
              <a:t>Fault</a:t>
            </a:r>
            <a:endParaRPr lang="es-CO" sz="44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  <a:p>
            <a:pPr marL="514350" indent="-514350" algn="just">
              <a:buAutoNum type="arabicPeriod"/>
            </a:pPr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  <a:p>
            <a:pPr algn="just"/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229676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1162050"/>
            <a:ext cx="82391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1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6" y="0"/>
            <a:ext cx="8342348" cy="68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6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-20638" y="911225"/>
            <a:ext cx="9129713" cy="5038725"/>
            <a:chOff x="-20638" y="911225"/>
            <a:chExt cx="9129713" cy="503872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638" y="911225"/>
              <a:ext cx="9129713" cy="503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2 Conector recto"/>
            <p:cNvCxnSpPr/>
            <p:nvPr/>
          </p:nvCxnSpPr>
          <p:spPr>
            <a:xfrm>
              <a:off x="3779838" y="2205038"/>
              <a:ext cx="1223962" cy="122396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4 Conector recto"/>
            <p:cNvCxnSpPr/>
            <p:nvPr/>
          </p:nvCxnSpPr>
          <p:spPr>
            <a:xfrm>
              <a:off x="3779838" y="2205038"/>
              <a:ext cx="0" cy="287337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6 Conector recto"/>
            <p:cNvCxnSpPr/>
            <p:nvPr/>
          </p:nvCxnSpPr>
          <p:spPr>
            <a:xfrm>
              <a:off x="5003800" y="3429000"/>
              <a:ext cx="0" cy="28733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5 CuadroTexto"/>
            <p:cNvSpPr txBox="1">
              <a:spLocks noChangeArrowheads="1"/>
            </p:cNvSpPr>
            <p:nvPr/>
          </p:nvSpPr>
          <p:spPr bwMode="auto">
            <a:xfrm>
              <a:off x="3563938" y="2492375"/>
              <a:ext cx="4286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altLang="es-CO" b="1">
                  <a:solidFill>
                    <a:schemeClr val="bg1"/>
                  </a:solidFill>
                </a:rPr>
                <a:t>A´</a:t>
              </a:r>
            </a:p>
          </p:txBody>
        </p:sp>
        <p:sp>
          <p:nvSpPr>
            <p:cNvPr id="8" name="8 CuadroTexto"/>
            <p:cNvSpPr txBox="1">
              <a:spLocks noChangeArrowheads="1"/>
            </p:cNvSpPr>
            <p:nvPr/>
          </p:nvSpPr>
          <p:spPr bwMode="auto">
            <a:xfrm>
              <a:off x="4868863" y="3708400"/>
              <a:ext cx="3508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CO" altLang="es-CO" b="1">
                  <a:solidFill>
                    <a:schemeClr val="bg1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7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r="9351"/>
          <a:stretch>
            <a:fillRect/>
          </a:stretch>
        </p:blipFill>
        <p:spPr bwMode="auto">
          <a:xfrm>
            <a:off x="0" y="0"/>
            <a:ext cx="914400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6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-43058" y="-134508"/>
            <a:ext cx="9187058" cy="7017892"/>
            <a:chOff x="-43058" y="-134508"/>
            <a:chExt cx="9187058" cy="7017892"/>
          </a:xfrm>
        </p:grpSpPr>
        <p:pic>
          <p:nvPicPr>
            <p:cNvPr id="2" name="Picture 2" descr="http://2cingenieros.com.co/pagina/wp-content/uploads/2015/03/uribe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058" y="-134508"/>
              <a:ext cx="9187058" cy="7017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Conector recto de flecha 3"/>
            <p:cNvCxnSpPr/>
            <p:nvPr/>
          </p:nvCxnSpPr>
          <p:spPr>
            <a:xfrm>
              <a:off x="1475656" y="155679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2843808" y="134076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>
              <a:off x="4716016" y="119675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de flecha 6"/>
            <p:cNvCxnSpPr/>
            <p:nvPr/>
          </p:nvCxnSpPr>
          <p:spPr>
            <a:xfrm>
              <a:off x="6012160" y="105273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>
              <a:off x="8676456" y="69269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21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2670" b="5541"/>
          <a:stretch/>
        </p:blipFill>
        <p:spPr>
          <a:xfrm>
            <a:off x="755576" y="0"/>
            <a:ext cx="7463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2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1220094"/>
            <a:ext cx="9144000" cy="4417812"/>
            <a:chOff x="0" y="1220094"/>
            <a:chExt cx="9144000" cy="441781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20094"/>
              <a:ext cx="9144000" cy="4417812"/>
            </a:xfrm>
            <a:prstGeom prst="rect">
              <a:avLst/>
            </a:prstGeom>
          </p:spPr>
        </p:pic>
        <p:cxnSp>
          <p:nvCxnSpPr>
            <p:cNvPr id="3" name="Conector recto de flecha 2"/>
            <p:cNvCxnSpPr/>
            <p:nvPr/>
          </p:nvCxnSpPr>
          <p:spPr>
            <a:xfrm>
              <a:off x="1403648" y="357301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de flecha 3"/>
            <p:cNvCxnSpPr/>
            <p:nvPr/>
          </p:nvCxnSpPr>
          <p:spPr>
            <a:xfrm>
              <a:off x="3203848" y="285293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4788024" y="249289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>
              <a:off x="6084168" y="206084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de flecha 6"/>
            <p:cNvCxnSpPr/>
            <p:nvPr/>
          </p:nvCxnSpPr>
          <p:spPr>
            <a:xfrm>
              <a:off x="7236296" y="170080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>
              <a:off x="8244408" y="126876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/>
            <p:nvPr/>
          </p:nvCxnSpPr>
          <p:spPr>
            <a:xfrm>
              <a:off x="7596336" y="142116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/>
            <p:cNvCxnSpPr/>
            <p:nvPr/>
          </p:nvCxnSpPr>
          <p:spPr>
            <a:xfrm>
              <a:off x="6660232" y="162880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/>
            <p:cNvCxnSpPr/>
            <p:nvPr/>
          </p:nvCxnSpPr>
          <p:spPr>
            <a:xfrm>
              <a:off x="5796136" y="184482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/>
            <p:nvPr/>
          </p:nvCxnSpPr>
          <p:spPr>
            <a:xfrm>
              <a:off x="5076056" y="206084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/>
            <p:cNvCxnSpPr/>
            <p:nvPr/>
          </p:nvCxnSpPr>
          <p:spPr>
            <a:xfrm>
              <a:off x="4211960" y="227687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/>
            <p:cNvCxnSpPr/>
            <p:nvPr/>
          </p:nvCxnSpPr>
          <p:spPr>
            <a:xfrm>
              <a:off x="3491880" y="256490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17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9 Rectángulo"/>
          <p:cNvSpPr/>
          <p:nvPr/>
        </p:nvSpPr>
        <p:spPr>
          <a:xfrm>
            <a:off x="14709" y="1556792"/>
            <a:ext cx="894977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 smtClean="0"/>
              <a:t>Algeciras </a:t>
            </a:r>
            <a:r>
              <a:rPr lang="es-CO" sz="4400" dirty="0" err="1" smtClean="0"/>
              <a:t>Fault</a:t>
            </a:r>
            <a:endParaRPr lang="es-CO" sz="44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  <a:p>
            <a:pPr marL="514350" indent="-514350" algn="just">
              <a:buAutoNum type="arabicPeriod"/>
            </a:pPr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  <a:p>
            <a:pPr algn="just"/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38916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1162050"/>
            <a:ext cx="82391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547664" y="19440"/>
            <a:ext cx="6096750" cy="6838560"/>
            <a:chOff x="1547664" y="19440"/>
            <a:chExt cx="6096750" cy="683856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2" t="2843" r="25000" b="4000"/>
            <a:stretch/>
          </p:blipFill>
          <p:spPr bwMode="auto">
            <a:xfrm>
              <a:off x="1547664" y="19440"/>
              <a:ext cx="6096750" cy="6838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3995936" y="2996952"/>
              <a:ext cx="936104" cy="93610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62315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>
            <a:off x="3203848" y="2780928"/>
            <a:ext cx="0" cy="4320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>
            <a:off x="4211960" y="2852936"/>
            <a:ext cx="0" cy="4320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>
            <a:off x="5508104" y="2780928"/>
            <a:ext cx="0" cy="4320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6948264" y="2924944"/>
            <a:ext cx="0" cy="4320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8028384" y="2996952"/>
            <a:ext cx="0" cy="4320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8748464" y="3068960"/>
            <a:ext cx="0" cy="4320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2123728" y="2564904"/>
            <a:ext cx="0" cy="4320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7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cxnSp>
          <p:nvCxnSpPr>
            <p:cNvPr id="4" name="Conector recto de flecha 3"/>
            <p:cNvCxnSpPr/>
            <p:nvPr/>
          </p:nvCxnSpPr>
          <p:spPr>
            <a:xfrm>
              <a:off x="3203848" y="299695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4860032" y="278092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>
              <a:off x="6300192" y="227687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de flecha 6"/>
            <p:cNvCxnSpPr/>
            <p:nvPr/>
          </p:nvCxnSpPr>
          <p:spPr>
            <a:xfrm>
              <a:off x="1187624" y="364502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10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>
            <a:off x="3419872" y="2924944"/>
            <a:ext cx="0" cy="4320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>
            <a:off x="5364088" y="3068960"/>
            <a:ext cx="0" cy="4320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>
            <a:off x="8100392" y="3068960"/>
            <a:ext cx="0" cy="4320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971600" y="2780928"/>
            <a:ext cx="0" cy="432048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67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cxnSp>
          <p:nvCxnSpPr>
            <p:cNvPr id="3" name="Conector recto de flecha 2"/>
            <p:cNvCxnSpPr/>
            <p:nvPr/>
          </p:nvCxnSpPr>
          <p:spPr>
            <a:xfrm>
              <a:off x="3203848" y="328498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de flecha 3"/>
            <p:cNvCxnSpPr/>
            <p:nvPr/>
          </p:nvCxnSpPr>
          <p:spPr>
            <a:xfrm>
              <a:off x="4499992" y="328498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7452320" y="314096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>
              <a:off x="1475656" y="328498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44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5229"/>
            <a:ext cx="9144000" cy="6842771"/>
            <a:chOff x="0" y="15229"/>
            <a:chExt cx="9144000" cy="684277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1" b="12608"/>
            <a:stretch/>
          </p:blipFill>
          <p:spPr>
            <a:xfrm>
              <a:off x="0" y="15229"/>
              <a:ext cx="9144000" cy="6842771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6" t="44254" r="2670" b="5541"/>
            <a:stretch/>
          </p:blipFill>
          <p:spPr>
            <a:xfrm>
              <a:off x="7624293" y="2996952"/>
              <a:ext cx="1519707" cy="3645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42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1220094"/>
            <a:ext cx="9144000" cy="4417812"/>
            <a:chOff x="0" y="1220094"/>
            <a:chExt cx="9144000" cy="441781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20094"/>
              <a:ext cx="9144000" cy="4417812"/>
            </a:xfrm>
            <a:prstGeom prst="rect">
              <a:avLst/>
            </a:prstGeom>
          </p:spPr>
        </p:pic>
        <p:cxnSp>
          <p:nvCxnSpPr>
            <p:cNvPr id="3" name="Conector recto de flecha 2"/>
            <p:cNvCxnSpPr/>
            <p:nvPr/>
          </p:nvCxnSpPr>
          <p:spPr>
            <a:xfrm>
              <a:off x="3203848" y="206084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de flecha 3"/>
            <p:cNvCxnSpPr/>
            <p:nvPr/>
          </p:nvCxnSpPr>
          <p:spPr>
            <a:xfrm>
              <a:off x="2483768" y="234888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1691680" y="256490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>
              <a:off x="251520" y="306896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de flecha 6"/>
            <p:cNvCxnSpPr/>
            <p:nvPr/>
          </p:nvCxnSpPr>
          <p:spPr>
            <a:xfrm>
              <a:off x="4355976" y="162880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>
              <a:off x="5364088" y="141277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/>
            <p:nvPr/>
          </p:nvCxnSpPr>
          <p:spPr>
            <a:xfrm>
              <a:off x="1115616" y="306896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/>
            <p:cNvCxnSpPr/>
            <p:nvPr/>
          </p:nvCxnSpPr>
          <p:spPr>
            <a:xfrm>
              <a:off x="2051720" y="270892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/>
            <p:cNvCxnSpPr/>
            <p:nvPr/>
          </p:nvCxnSpPr>
          <p:spPr>
            <a:xfrm>
              <a:off x="2771800" y="234888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/>
            <p:nvPr/>
          </p:nvCxnSpPr>
          <p:spPr>
            <a:xfrm>
              <a:off x="179512" y="342900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362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9 Rectángulo"/>
          <p:cNvSpPr/>
          <p:nvPr/>
        </p:nvSpPr>
        <p:spPr>
          <a:xfrm>
            <a:off x="14709" y="548680"/>
            <a:ext cx="8949779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dirty="0" smtClean="0"/>
              <a:t> </a:t>
            </a:r>
            <a:r>
              <a:rPr lang="es-CO" sz="4400" dirty="0" smtClean="0"/>
              <a:t>Garzón </a:t>
            </a:r>
            <a:r>
              <a:rPr lang="es-CO" sz="4400" dirty="0" smtClean="0"/>
              <a:t>- Pitalito </a:t>
            </a:r>
            <a:endParaRPr lang="es-CO" sz="4400" dirty="0" smtClean="0"/>
          </a:p>
          <a:p>
            <a:pPr algn="ctr"/>
            <a:r>
              <a:rPr lang="es-CO" sz="4400" dirty="0" smtClean="0"/>
              <a:t>and</a:t>
            </a:r>
            <a:endParaRPr lang="es-CO" sz="4400" dirty="0" smtClean="0"/>
          </a:p>
          <a:p>
            <a:pPr algn="ctr"/>
            <a:r>
              <a:rPr lang="es-CO" sz="4400" dirty="0" smtClean="0"/>
              <a:t>Suaza</a:t>
            </a:r>
          </a:p>
          <a:p>
            <a:pPr algn="ctr"/>
            <a:r>
              <a:rPr lang="es-CO" sz="4400" dirty="0" err="1" smtClean="0"/>
              <a:t>Faults</a:t>
            </a:r>
            <a:r>
              <a:rPr lang="es-CO" sz="4400" dirty="0" smtClean="0"/>
              <a:t> </a:t>
            </a:r>
            <a:endParaRPr lang="es-CO" sz="4400" dirty="0"/>
          </a:p>
          <a:p>
            <a:pPr algn="ctr"/>
            <a:endParaRPr lang="es-CO" sz="4400" dirty="0" smtClean="0"/>
          </a:p>
          <a:p>
            <a:pPr algn="ctr"/>
            <a:endParaRPr lang="es-CO" sz="44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  <a:p>
            <a:pPr marL="514350" indent="-514350" algn="just">
              <a:buAutoNum type="arabicPeriod"/>
            </a:pPr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  <a:p>
            <a:pPr algn="just"/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35146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1162050"/>
            <a:ext cx="82391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0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-36513" y="-369888"/>
            <a:ext cx="10098088" cy="7573963"/>
            <a:chOff x="-36513" y="-369888"/>
            <a:chExt cx="10098088" cy="7573963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3" y="-369888"/>
              <a:ext cx="10098088" cy="7573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Conector recto de flecha 2"/>
            <p:cNvCxnSpPr/>
            <p:nvPr/>
          </p:nvCxnSpPr>
          <p:spPr>
            <a:xfrm>
              <a:off x="8532440" y="335699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de flecha 3"/>
            <p:cNvCxnSpPr/>
            <p:nvPr/>
          </p:nvCxnSpPr>
          <p:spPr>
            <a:xfrm>
              <a:off x="7452320" y="292494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5796136" y="270892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>
              <a:off x="2195736" y="263691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de flecha 6"/>
            <p:cNvCxnSpPr/>
            <p:nvPr/>
          </p:nvCxnSpPr>
          <p:spPr>
            <a:xfrm>
              <a:off x="3347864" y="270892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14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79400" y="-246063"/>
            <a:ext cx="9604375" cy="7204076"/>
            <a:chOff x="-279400" y="-246063"/>
            <a:chExt cx="9604375" cy="7204076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9400" y="-246063"/>
              <a:ext cx="9604375" cy="7204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Conector recto de flecha 2"/>
            <p:cNvCxnSpPr/>
            <p:nvPr/>
          </p:nvCxnSpPr>
          <p:spPr>
            <a:xfrm>
              <a:off x="5004048" y="256490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de flecha 3"/>
            <p:cNvCxnSpPr/>
            <p:nvPr/>
          </p:nvCxnSpPr>
          <p:spPr>
            <a:xfrm>
              <a:off x="6156176" y="263691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05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331913" y="188913"/>
            <a:ext cx="6749477" cy="6510337"/>
            <a:chOff x="1331913" y="188913"/>
            <a:chExt cx="6749477" cy="651033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5" t="8418" r="25000" b="6149"/>
            <a:stretch>
              <a:fillRect/>
            </a:stretch>
          </p:blipFill>
          <p:spPr bwMode="auto">
            <a:xfrm>
              <a:off x="1331913" y="188913"/>
              <a:ext cx="6578600" cy="6510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CuadroTexto 4"/>
            <p:cNvSpPr txBox="1"/>
            <p:nvPr/>
          </p:nvSpPr>
          <p:spPr>
            <a:xfrm>
              <a:off x="6588224" y="3861048"/>
              <a:ext cx="1493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 smtClean="0"/>
                <a:t>Vergara, 1996</a:t>
              </a:r>
              <a:endParaRPr lang="es-CO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078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cxnSp>
          <p:nvCxnSpPr>
            <p:cNvPr id="4" name="Conector recto de flecha 3"/>
            <p:cNvCxnSpPr/>
            <p:nvPr/>
          </p:nvCxnSpPr>
          <p:spPr>
            <a:xfrm>
              <a:off x="395536" y="306896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2195736" y="299695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>
              <a:off x="5220072" y="314096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de flecha 6"/>
            <p:cNvCxnSpPr/>
            <p:nvPr/>
          </p:nvCxnSpPr>
          <p:spPr>
            <a:xfrm>
              <a:off x="6876256" y="306896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>
              <a:off x="251520" y="364502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/>
            <p:nvPr/>
          </p:nvCxnSpPr>
          <p:spPr>
            <a:xfrm>
              <a:off x="1691680" y="350100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/>
            <p:cNvCxnSpPr/>
            <p:nvPr/>
          </p:nvCxnSpPr>
          <p:spPr>
            <a:xfrm>
              <a:off x="3779912" y="335699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87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cxnSp>
          <p:nvCxnSpPr>
            <p:cNvPr id="3" name="Conector recto de flecha 2"/>
            <p:cNvCxnSpPr/>
            <p:nvPr/>
          </p:nvCxnSpPr>
          <p:spPr>
            <a:xfrm>
              <a:off x="3779912" y="335699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de flecha 3"/>
            <p:cNvCxnSpPr/>
            <p:nvPr/>
          </p:nvCxnSpPr>
          <p:spPr>
            <a:xfrm>
              <a:off x="2123728" y="350100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5940152" y="314096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>
              <a:off x="7884368" y="292494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12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cxnSp>
          <p:nvCxnSpPr>
            <p:cNvPr id="3" name="Conector recto de flecha 2"/>
            <p:cNvCxnSpPr/>
            <p:nvPr/>
          </p:nvCxnSpPr>
          <p:spPr>
            <a:xfrm>
              <a:off x="251520" y="306896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de flecha 3"/>
            <p:cNvCxnSpPr/>
            <p:nvPr/>
          </p:nvCxnSpPr>
          <p:spPr>
            <a:xfrm>
              <a:off x="1763688" y="335699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2987824" y="335699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>
              <a:off x="4572000" y="322136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de flecha 6"/>
            <p:cNvCxnSpPr/>
            <p:nvPr/>
          </p:nvCxnSpPr>
          <p:spPr>
            <a:xfrm>
              <a:off x="6084168" y="299695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>
              <a:off x="6948264" y="285293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/>
            <p:cNvCxnSpPr/>
            <p:nvPr/>
          </p:nvCxnSpPr>
          <p:spPr>
            <a:xfrm>
              <a:off x="683568" y="263691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/>
            <p:cNvCxnSpPr/>
            <p:nvPr/>
          </p:nvCxnSpPr>
          <p:spPr>
            <a:xfrm>
              <a:off x="1763688" y="263691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/>
            <p:cNvCxnSpPr/>
            <p:nvPr/>
          </p:nvCxnSpPr>
          <p:spPr>
            <a:xfrm>
              <a:off x="3131840" y="263691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/>
            <p:nvPr/>
          </p:nvCxnSpPr>
          <p:spPr>
            <a:xfrm>
              <a:off x="4211960" y="2636912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/>
            <p:cNvCxnSpPr/>
            <p:nvPr/>
          </p:nvCxnSpPr>
          <p:spPr>
            <a:xfrm>
              <a:off x="5436096" y="256490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9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cxnSp>
          <p:nvCxnSpPr>
            <p:cNvPr id="3" name="Conector recto de flecha 2"/>
            <p:cNvCxnSpPr/>
            <p:nvPr/>
          </p:nvCxnSpPr>
          <p:spPr>
            <a:xfrm>
              <a:off x="1619672" y="321297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de flecha 3"/>
            <p:cNvCxnSpPr/>
            <p:nvPr/>
          </p:nvCxnSpPr>
          <p:spPr>
            <a:xfrm>
              <a:off x="4211960" y="328498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7020272" y="321297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0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cxnSp>
          <p:nvCxnSpPr>
            <p:cNvPr id="3" name="Conector recto de flecha 2"/>
            <p:cNvCxnSpPr/>
            <p:nvPr/>
          </p:nvCxnSpPr>
          <p:spPr>
            <a:xfrm>
              <a:off x="1619672" y="285293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de flecha 3"/>
            <p:cNvCxnSpPr/>
            <p:nvPr/>
          </p:nvCxnSpPr>
          <p:spPr>
            <a:xfrm>
              <a:off x="2843808" y="278092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3995936" y="270892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>
              <a:off x="5436096" y="270892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35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cxnSp>
          <p:nvCxnSpPr>
            <p:cNvPr id="3" name="Conector recto de flecha 2"/>
            <p:cNvCxnSpPr/>
            <p:nvPr/>
          </p:nvCxnSpPr>
          <p:spPr>
            <a:xfrm>
              <a:off x="539552" y="357301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de flecha 3"/>
            <p:cNvCxnSpPr/>
            <p:nvPr/>
          </p:nvCxnSpPr>
          <p:spPr>
            <a:xfrm>
              <a:off x="2195736" y="357301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565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5496" y="0"/>
            <a:ext cx="9108504" cy="6785992"/>
            <a:chOff x="35496" y="0"/>
            <a:chExt cx="9108504" cy="678599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85" r="3346" b="13046"/>
            <a:stretch/>
          </p:blipFill>
          <p:spPr>
            <a:xfrm>
              <a:off x="35496" y="0"/>
              <a:ext cx="8992272" cy="6525344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6" t="44254" r="2670" b="5541"/>
            <a:stretch/>
          </p:blipFill>
          <p:spPr>
            <a:xfrm>
              <a:off x="7624293" y="3140968"/>
              <a:ext cx="1519707" cy="3645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0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1220094"/>
            <a:ext cx="9144000" cy="4417812"/>
            <a:chOff x="0" y="1220094"/>
            <a:chExt cx="9144000" cy="441781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20094"/>
              <a:ext cx="9144000" cy="4417812"/>
            </a:xfrm>
            <a:prstGeom prst="rect">
              <a:avLst/>
            </a:prstGeom>
          </p:spPr>
        </p:pic>
        <p:cxnSp>
          <p:nvCxnSpPr>
            <p:cNvPr id="3" name="Conector recto de flecha 2"/>
            <p:cNvCxnSpPr/>
            <p:nvPr/>
          </p:nvCxnSpPr>
          <p:spPr>
            <a:xfrm>
              <a:off x="4211960" y="2780928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de flecha 3"/>
            <p:cNvCxnSpPr/>
            <p:nvPr/>
          </p:nvCxnSpPr>
          <p:spPr>
            <a:xfrm>
              <a:off x="5796136" y="2204864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/>
            <p:cNvCxnSpPr/>
            <p:nvPr/>
          </p:nvCxnSpPr>
          <p:spPr>
            <a:xfrm>
              <a:off x="3059832" y="321297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de flecha 5"/>
            <p:cNvCxnSpPr/>
            <p:nvPr/>
          </p:nvCxnSpPr>
          <p:spPr>
            <a:xfrm>
              <a:off x="1619672" y="378904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de flecha 6"/>
            <p:cNvCxnSpPr/>
            <p:nvPr/>
          </p:nvCxnSpPr>
          <p:spPr>
            <a:xfrm>
              <a:off x="467544" y="4293096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de flecha 7"/>
            <p:cNvCxnSpPr/>
            <p:nvPr/>
          </p:nvCxnSpPr>
          <p:spPr>
            <a:xfrm>
              <a:off x="6876256" y="1628800"/>
              <a:ext cx="0" cy="432048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126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63962" cy="686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0"/>
            <a:ext cx="9217024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9 Rectángulo"/>
          <p:cNvSpPr/>
          <p:nvPr/>
        </p:nvSpPr>
        <p:spPr>
          <a:xfrm>
            <a:off x="14709" y="1556792"/>
            <a:ext cx="89497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endParaRPr lang="es-CO" sz="3600" dirty="0"/>
          </a:p>
          <a:p>
            <a:pPr algn="ctr"/>
            <a:r>
              <a:rPr lang="es-CO" sz="3600" dirty="0" err="1" smtClean="0"/>
              <a:t>Historical</a:t>
            </a:r>
            <a:r>
              <a:rPr lang="es-CO" sz="3600" dirty="0" smtClean="0"/>
              <a:t> </a:t>
            </a:r>
            <a:r>
              <a:rPr lang="es-CO" sz="3600" dirty="0" err="1" smtClean="0"/>
              <a:t>Seismicity</a:t>
            </a:r>
            <a:endParaRPr lang="es-CO" sz="3600" dirty="0" smtClean="0"/>
          </a:p>
          <a:p>
            <a:pPr marL="514350" indent="-514350" algn="just">
              <a:buAutoNum type="arabicPeriod"/>
            </a:pPr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  <a:p>
            <a:pPr marL="514350" indent="-514350" algn="just">
              <a:buAutoNum type="arabicPeriod"/>
            </a:pPr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  <a:p>
            <a:pPr algn="just"/>
            <a:endParaRPr lang="es-CO" sz="2800" dirty="0" smtClean="0"/>
          </a:p>
          <a:p>
            <a:pPr marL="514350" indent="-514350" algn="just">
              <a:buAutoNum type="arabicPeriod"/>
            </a:pP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13389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44" y="0"/>
            <a:ext cx="6046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7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908720"/>
            <a:ext cx="9144000" cy="4824536"/>
            <a:chOff x="0" y="908720"/>
            <a:chExt cx="9144000" cy="482453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l="4618" t="12595" r="10153" b="7672"/>
            <a:stretch/>
          </p:blipFill>
          <p:spPr>
            <a:xfrm>
              <a:off x="0" y="908720"/>
              <a:ext cx="9144000" cy="4809506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6588224" y="3861048"/>
              <a:ext cx="2052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 smtClean="0"/>
                <a:t>INGEOMINAS, 1999</a:t>
              </a:r>
              <a:endParaRPr lang="es-CO" b="1" dirty="0"/>
            </a:p>
          </p:txBody>
        </p:sp>
        <p:cxnSp>
          <p:nvCxnSpPr>
            <p:cNvPr id="5" name="Conector recto 4"/>
            <p:cNvCxnSpPr/>
            <p:nvPr/>
          </p:nvCxnSpPr>
          <p:spPr>
            <a:xfrm>
              <a:off x="6156176" y="1484784"/>
              <a:ext cx="1224136" cy="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/>
            <p:cNvCxnSpPr/>
            <p:nvPr/>
          </p:nvCxnSpPr>
          <p:spPr>
            <a:xfrm>
              <a:off x="2195736" y="5718226"/>
              <a:ext cx="1224136" cy="15030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/>
            <p:cNvCxnSpPr/>
            <p:nvPr/>
          </p:nvCxnSpPr>
          <p:spPr>
            <a:xfrm flipV="1">
              <a:off x="2195736" y="1484784"/>
              <a:ext cx="3960440" cy="4233442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3419872" y="1499814"/>
              <a:ext cx="3960440" cy="4233442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677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23528" y="191069"/>
            <a:ext cx="8813196" cy="6427442"/>
            <a:chOff x="3261814" y="191069"/>
            <a:chExt cx="8813196" cy="6427442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/>
            <a:srcRect l="32098" t="12826" r="30560" b="6763"/>
            <a:stretch/>
          </p:blipFill>
          <p:spPr>
            <a:xfrm>
              <a:off x="3261814" y="191069"/>
              <a:ext cx="5308979" cy="6427442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8374382" y="1050878"/>
              <a:ext cx="37006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4000" dirty="0" smtClean="0"/>
                <a:t>1785 </a:t>
              </a:r>
              <a:r>
                <a:rPr lang="es-CO" sz="4000" dirty="0" err="1" smtClean="0"/>
                <a:t>Earthquake</a:t>
              </a:r>
              <a:endParaRPr lang="es-CO" sz="4000" dirty="0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9239532" y="1912965"/>
              <a:ext cx="2606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Salcedo y Castaño, 2011</a:t>
              </a: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29933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539552" y="260648"/>
            <a:ext cx="7776864" cy="6408712"/>
            <a:chOff x="539552" y="188640"/>
            <a:chExt cx="7776864" cy="640871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7" t="13008" r="8163" b="5043"/>
            <a:stretch/>
          </p:blipFill>
          <p:spPr bwMode="auto">
            <a:xfrm>
              <a:off x="539552" y="188640"/>
              <a:ext cx="7776864" cy="591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3 CuadroTexto"/>
            <p:cNvSpPr txBox="1"/>
            <p:nvPr/>
          </p:nvSpPr>
          <p:spPr>
            <a:xfrm>
              <a:off x="1410193" y="6228020"/>
              <a:ext cx="1969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Sarabia et al., 2010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42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83568" y="59784"/>
            <a:ext cx="7776864" cy="6753592"/>
            <a:chOff x="683568" y="59784"/>
            <a:chExt cx="7776864" cy="675359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8" t="14485" r="16432" b="12427"/>
            <a:stretch/>
          </p:blipFill>
          <p:spPr bwMode="auto">
            <a:xfrm>
              <a:off x="683568" y="59784"/>
              <a:ext cx="7776864" cy="6753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3 CuadroTexto"/>
            <p:cNvSpPr txBox="1"/>
            <p:nvPr/>
          </p:nvSpPr>
          <p:spPr>
            <a:xfrm>
              <a:off x="3898887" y="6444044"/>
              <a:ext cx="1969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Sarabia et al., 2010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40880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395121" y="0"/>
            <a:ext cx="6345231" cy="6792078"/>
            <a:chOff x="1395121" y="0"/>
            <a:chExt cx="6345231" cy="679207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0" t="11744" r="17821" b="6077"/>
            <a:stretch/>
          </p:blipFill>
          <p:spPr bwMode="auto">
            <a:xfrm>
              <a:off x="1395121" y="0"/>
              <a:ext cx="6345231" cy="6792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3 CuadroTexto"/>
            <p:cNvSpPr txBox="1"/>
            <p:nvPr/>
          </p:nvSpPr>
          <p:spPr>
            <a:xfrm>
              <a:off x="5796136" y="4005064"/>
              <a:ext cx="1641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Espinosa., 2004</a:t>
              </a:r>
              <a:endParaRPr lang="es-ES" dirty="0"/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5551892" y="4377298"/>
            <a:ext cx="3700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dirty="0" smtClean="0"/>
              <a:t>1827 </a:t>
            </a:r>
            <a:r>
              <a:rPr lang="es-CO" sz="4000" dirty="0" err="1" smtClean="0"/>
              <a:t>Earthquake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23639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971600" y="476672"/>
            <a:ext cx="7488832" cy="6264696"/>
            <a:chOff x="971600" y="620688"/>
            <a:chExt cx="7488832" cy="6264696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0" t="15421" r="6794" b="9694"/>
            <a:stretch/>
          </p:blipFill>
          <p:spPr bwMode="auto">
            <a:xfrm>
              <a:off x="971600" y="620688"/>
              <a:ext cx="7488832" cy="5544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971600" y="1844824"/>
              <a:ext cx="7416824" cy="5040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3898887" y="6516052"/>
              <a:ext cx="1795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John </a:t>
              </a:r>
              <a:r>
                <a:rPr lang="es-ES" dirty="0" err="1" smtClean="0"/>
                <a:t>Milne</a:t>
              </a:r>
              <a:r>
                <a:rPr lang="es-ES" dirty="0" smtClean="0"/>
                <a:t>, </a:t>
              </a:r>
              <a:r>
                <a:rPr lang="es-ES" dirty="0" smtClean="0"/>
                <a:t>1911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15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26479" y="0"/>
            <a:ext cx="7657889" cy="6813376"/>
            <a:chOff x="226479" y="0"/>
            <a:chExt cx="7657889" cy="6813376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7" t="18914" r="22338" b="7997"/>
            <a:stretch/>
          </p:blipFill>
          <p:spPr bwMode="auto">
            <a:xfrm>
              <a:off x="1691680" y="0"/>
              <a:ext cx="6192688" cy="6811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3 CuadroTexto"/>
            <p:cNvSpPr txBox="1"/>
            <p:nvPr/>
          </p:nvSpPr>
          <p:spPr>
            <a:xfrm>
              <a:off x="226479" y="6444044"/>
              <a:ext cx="1969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Sarabia et al., 2010</a:t>
              </a:r>
              <a:endParaRPr lang="es-ES" dirty="0"/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5292080" y="260648"/>
            <a:ext cx="3816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dirty="0" smtClean="0"/>
              <a:t> 1917 </a:t>
            </a:r>
            <a:r>
              <a:rPr lang="es-CO" sz="4000" dirty="0" err="1" smtClean="0"/>
              <a:t>Earthquake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330262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5396" y="1"/>
            <a:ext cx="9197627" cy="6885383"/>
            <a:chOff x="35396" y="1"/>
            <a:chExt cx="9197627" cy="6885383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8" t="18074" r="5210" b="4407"/>
            <a:stretch/>
          </p:blipFill>
          <p:spPr bwMode="auto">
            <a:xfrm>
              <a:off x="35396" y="1"/>
              <a:ext cx="9197627" cy="6525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3 CuadroTexto"/>
            <p:cNvSpPr txBox="1"/>
            <p:nvPr/>
          </p:nvSpPr>
          <p:spPr>
            <a:xfrm>
              <a:off x="226479" y="6516052"/>
              <a:ext cx="1969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Sarabia et al., 2010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16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5174" r="3429"/>
          <a:stretch>
            <a:fillRect/>
          </a:stretch>
        </p:blipFill>
        <p:spPr bwMode="auto">
          <a:xfrm>
            <a:off x="1971675" y="285750"/>
            <a:ext cx="50292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3062" r="1591" b="2155"/>
          <a:stretch>
            <a:fillRect/>
          </a:stretch>
        </p:blipFill>
        <p:spPr bwMode="auto">
          <a:xfrm>
            <a:off x="71438" y="3429000"/>
            <a:ext cx="4214812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b="4070"/>
          <a:stretch>
            <a:fillRect/>
          </a:stretch>
        </p:blipFill>
        <p:spPr bwMode="auto">
          <a:xfrm>
            <a:off x="4357688" y="3275013"/>
            <a:ext cx="46482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3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5232" r="7643" b="11046"/>
          <a:stretch>
            <a:fillRect/>
          </a:stretch>
        </p:blipFill>
        <p:spPr bwMode="auto">
          <a:xfrm>
            <a:off x="428625" y="3868738"/>
            <a:ext cx="3929063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 r="7323" b="9154"/>
          <a:stretch>
            <a:fillRect/>
          </a:stretch>
        </p:blipFill>
        <p:spPr bwMode="auto">
          <a:xfrm>
            <a:off x="5214938" y="785813"/>
            <a:ext cx="348773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5511" r="4987" b="4724"/>
          <a:stretch>
            <a:fillRect/>
          </a:stretch>
        </p:blipFill>
        <p:spPr bwMode="auto">
          <a:xfrm>
            <a:off x="428625" y="571500"/>
            <a:ext cx="460851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2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4462" y="805538"/>
            <a:ext cx="9109538" cy="5728190"/>
            <a:chOff x="34462" y="805538"/>
            <a:chExt cx="9109538" cy="572819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0" r="1718" b="18164"/>
            <a:stretch/>
          </p:blipFill>
          <p:spPr bwMode="auto">
            <a:xfrm>
              <a:off x="34462" y="805538"/>
              <a:ext cx="9109538" cy="557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4" t="51618" r="37928" b="18164"/>
            <a:stretch/>
          </p:blipFill>
          <p:spPr bwMode="auto">
            <a:xfrm>
              <a:off x="2339752" y="2636912"/>
              <a:ext cx="6136436" cy="3896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CuadroTexto 4"/>
          <p:cNvSpPr txBox="1"/>
          <p:nvPr/>
        </p:nvSpPr>
        <p:spPr>
          <a:xfrm>
            <a:off x="5292080" y="5961474"/>
            <a:ext cx="3700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dirty="0" smtClean="0"/>
              <a:t>1967 </a:t>
            </a:r>
            <a:r>
              <a:rPr lang="es-CO" sz="4000" dirty="0" err="1" smtClean="0"/>
              <a:t>Earthquake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122302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260648"/>
            <a:ext cx="9144000" cy="6480720"/>
            <a:chOff x="0" y="260648"/>
            <a:chExt cx="9144000" cy="6480720"/>
          </a:xfrm>
        </p:grpSpPr>
        <p:grpSp>
          <p:nvGrpSpPr>
            <p:cNvPr id="7" name="Grupo 6"/>
            <p:cNvGrpSpPr/>
            <p:nvPr/>
          </p:nvGrpSpPr>
          <p:grpSpPr>
            <a:xfrm>
              <a:off x="0" y="260648"/>
              <a:ext cx="9144000" cy="6480720"/>
              <a:chOff x="0" y="260648"/>
              <a:chExt cx="9144000" cy="6480720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60648"/>
                <a:ext cx="9144000" cy="5805714"/>
              </a:xfrm>
              <a:prstGeom prst="rect">
                <a:avLst/>
              </a:prstGeom>
            </p:spPr>
          </p:pic>
          <p:grpSp>
            <p:nvGrpSpPr>
              <p:cNvPr id="4" name="Grupo 3"/>
              <p:cNvGrpSpPr/>
              <p:nvPr/>
            </p:nvGrpSpPr>
            <p:grpSpPr>
              <a:xfrm>
                <a:off x="4140720" y="5265136"/>
                <a:ext cx="4967784" cy="1476232"/>
                <a:chOff x="-682388" y="2320120"/>
                <a:chExt cx="12351224" cy="3152633"/>
              </a:xfrm>
            </p:grpSpPr>
            <p:pic>
              <p:nvPicPr>
                <p:cNvPr id="5" name="Imagen 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3253" t="59019" r="1924" b="22061"/>
                <a:stretch/>
              </p:blipFill>
              <p:spPr>
                <a:xfrm>
                  <a:off x="-682388" y="4088734"/>
                  <a:ext cx="12337577" cy="1384019"/>
                </a:xfrm>
                <a:prstGeom prst="rect">
                  <a:avLst/>
                </a:prstGeom>
              </p:spPr>
            </p:pic>
            <p:pic>
              <p:nvPicPr>
                <p:cNvPr id="6" name="Imagen 5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3358" t="13387" r="1818" b="61613"/>
                <a:stretch/>
              </p:blipFill>
              <p:spPr>
                <a:xfrm>
                  <a:off x="-668740" y="2320120"/>
                  <a:ext cx="12337576" cy="1828801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CuadroTexto 7"/>
            <p:cNvSpPr txBox="1"/>
            <p:nvPr/>
          </p:nvSpPr>
          <p:spPr>
            <a:xfrm>
              <a:off x="6801445" y="3861048"/>
              <a:ext cx="175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 smtClean="0"/>
                <a:t>Paris et al., 2000</a:t>
              </a:r>
              <a:endParaRPr lang="es-CO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016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4" t="7597" r="19946" b="9483"/>
          <a:stretch/>
        </p:blipFill>
        <p:spPr bwMode="auto">
          <a:xfrm>
            <a:off x="1521426" y="0"/>
            <a:ext cx="6146918" cy="681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99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36207" r="1724" b="28394"/>
          <a:stretch/>
        </p:blipFill>
        <p:spPr bwMode="auto">
          <a:xfrm>
            <a:off x="251520" y="1772816"/>
            <a:ext cx="8687607" cy="258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7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11719" r="9912" b="15039"/>
          <a:stretch>
            <a:fillRect/>
          </a:stretch>
        </p:blipFill>
        <p:spPr bwMode="auto">
          <a:xfrm>
            <a:off x="169863" y="285750"/>
            <a:ext cx="8759825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31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riority\larepublica_feb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34" y="188640"/>
            <a:ext cx="774519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0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Priority\tiempo_feb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7021"/>
            <a:ext cx="4464496" cy="647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652120" y="1556792"/>
            <a:ext cx="3953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 err="1" smtClean="0"/>
              <a:t>The</a:t>
            </a:r>
            <a:r>
              <a:rPr lang="es-CO" b="1" dirty="0" smtClean="0"/>
              <a:t> </a:t>
            </a:r>
            <a:r>
              <a:rPr lang="es-CO" b="1" dirty="0" err="1" smtClean="0"/>
              <a:t>Bogota</a:t>
            </a:r>
            <a:r>
              <a:rPr lang="es-CO" b="1" dirty="0" smtClean="0"/>
              <a:t> </a:t>
            </a:r>
            <a:r>
              <a:rPr lang="es-CO" b="1" dirty="0" err="1" smtClean="0"/>
              <a:t>metropolitan</a:t>
            </a:r>
            <a:r>
              <a:rPr lang="es-CO" b="1" dirty="0"/>
              <a:t> </a:t>
            </a:r>
            <a:r>
              <a:rPr lang="es-CO" b="1" dirty="0" err="1" smtClean="0"/>
              <a:t>area</a:t>
            </a:r>
            <a:r>
              <a:rPr lang="es-CO" b="1" dirty="0" smtClean="0"/>
              <a:t> </a:t>
            </a:r>
          </a:p>
          <a:p>
            <a:pPr algn="just"/>
            <a:r>
              <a:rPr lang="es-CO" b="1" dirty="0" smtClean="0"/>
              <a:t>has </a:t>
            </a:r>
            <a:r>
              <a:rPr lang="es-CO" b="1" dirty="0" err="1" smtClean="0"/>
              <a:t>much</a:t>
            </a:r>
            <a:r>
              <a:rPr lang="es-CO" b="1" dirty="0"/>
              <a:t> </a:t>
            </a:r>
            <a:r>
              <a:rPr lang="es-CO" b="1" dirty="0" err="1" smtClean="0"/>
              <a:t>vulnerability</a:t>
            </a:r>
            <a:r>
              <a:rPr lang="es-CO" b="1" dirty="0" smtClean="0"/>
              <a:t> to </a:t>
            </a:r>
            <a:r>
              <a:rPr lang="es-CO" b="1" dirty="0" err="1" smtClean="0"/>
              <a:t>this</a:t>
            </a:r>
            <a:r>
              <a:rPr lang="es-CO" b="1" dirty="0" smtClean="0"/>
              <a:t> </a:t>
            </a:r>
          </a:p>
          <a:p>
            <a:pPr algn="just"/>
            <a:r>
              <a:rPr lang="es-CO" b="1" dirty="0" err="1" smtClean="0"/>
              <a:t>Fault</a:t>
            </a:r>
            <a:r>
              <a:rPr lang="es-CO" b="1" dirty="0" smtClean="0"/>
              <a:t> </a:t>
            </a:r>
            <a:r>
              <a:rPr lang="es-CO" b="1" dirty="0" err="1" smtClean="0"/>
              <a:t>System</a:t>
            </a:r>
            <a:endParaRPr lang="es-CO" b="1" dirty="0" smtClean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086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8516721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65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1467" y="1566078"/>
            <a:ext cx="857101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b="1" dirty="0" err="1"/>
              <a:t>The</a:t>
            </a:r>
            <a:r>
              <a:rPr lang="es-CO" sz="2000" b="1" dirty="0"/>
              <a:t> AFS </a:t>
            </a:r>
            <a:r>
              <a:rPr lang="es-CO" sz="2000" b="1" dirty="0" err="1"/>
              <a:t>is</a:t>
            </a:r>
            <a:r>
              <a:rPr lang="es-CO" sz="2000" b="1" dirty="0"/>
              <a:t> a </a:t>
            </a:r>
            <a:r>
              <a:rPr lang="es-CO" sz="2000" b="1" dirty="0" err="1"/>
              <a:t>continuous</a:t>
            </a:r>
            <a:r>
              <a:rPr lang="es-CO" sz="2000" b="1" dirty="0"/>
              <a:t> </a:t>
            </a:r>
            <a:r>
              <a:rPr lang="es-CO" sz="2000" b="1" dirty="0" err="1"/>
              <a:t>compound</a:t>
            </a:r>
            <a:r>
              <a:rPr lang="es-CO" sz="2000" b="1" dirty="0"/>
              <a:t> </a:t>
            </a:r>
            <a:r>
              <a:rPr lang="es-CO" sz="2000" b="1" dirty="0" err="1"/>
              <a:t>fault</a:t>
            </a:r>
            <a:r>
              <a:rPr lang="es-CO" sz="2000" b="1" dirty="0"/>
              <a:t> </a:t>
            </a:r>
            <a:r>
              <a:rPr lang="es-CO" sz="2000" b="1" dirty="0" err="1"/>
              <a:t>system</a:t>
            </a:r>
            <a:r>
              <a:rPr lang="es-CO" sz="2000" b="1" dirty="0"/>
              <a:t> </a:t>
            </a:r>
            <a:r>
              <a:rPr lang="es-CO" sz="2000" b="1" dirty="0" err="1"/>
              <a:t>with</a:t>
            </a:r>
            <a:r>
              <a:rPr lang="es-CO" sz="2000" b="1" dirty="0"/>
              <a:t> 420 km (260 miles) </a:t>
            </a:r>
            <a:r>
              <a:rPr lang="es-CO" sz="2000" b="1" dirty="0" err="1"/>
              <a:t>long</a:t>
            </a:r>
            <a:r>
              <a:rPr lang="es-CO" sz="2000" b="1" dirty="0"/>
              <a:t>. </a:t>
            </a:r>
            <a:r>
              <a:rPr lang="es-CO" sz="2000" b="1" dirty="0" err="1"/>
              <a:t>Their</a:t>
            </a:r>
            <a:r>
              <a:rPr lang="es-CO" sz="2000" b="1" dirty="0"/>
              <a:t> </a:t>
            </a:r>
            <a:r>
              <a:rPr lang="es-CO" sz="2000" b="1" dirty="0" err="1"/>
              <a:t>morfotectonic</a:t>
            </a:r>
            <a:r>
              <a:rPr lang="es-CO" sz="2000" b="1" dirty="0"/>
              <a:t> </a:t>
            </a:r>
            <a:r>
              <a:rPr lang="es-CO" sz="2000" b="1" dirty="0" err="1"/>
              <a:t>features</a:t>
            </a:r>
            <a:r>
              <a:rPr lang="es-CO" sz="2000" b="1" dirty="0"/>
              <a:t> and </a:t>
            </a:r>
            <a:r>
              <a:rPr lang="es-CO" sz="2000" b="1" dirty="0" err="1"/>
              <a:t>neotectonic</a:t>
            </a:r>
            <a:r>
              <a:rPr lang="es-CO" sz="2000" b="1" dirty="0"/>
              <a:t> </a:t>
            </a:r>
            <a:r>
              <a:rPr lang="es-CO" sz="2000" b="1" dirty="0" err="1"/>
              <a:t>evidences</a:t>
            </a:r>
            <a:r>
              <a:rPr lang="es-CO" sz="2000" b="1" dirty="0"/>
              <a:t> </a:t>
            </a:r>
            <a:r>
              <a:rPr lang="es-CO" sz="2000" b="1" dirty="0" err="1"/>
              <a:t>verified</a:t>
            </a:r>
            <a:r>
              <a:rPr lang="es-CO" sz="2000" b="1" dirty="0"/>
              <a:t> shows </a:t>
            </a:r>
            <a:r>
              <a:rPr lang="es-CO" sz="2000" b="1" dirty="0" err="1"/>
              <a:t>that</a:t>
            </a:r>
            <a:r>
              <a:rPr lang="es-CO" sz="2000" b="1" dirty="0"/>
              <a:t> </a:t>
            </a:r>
            <a:r>
              <a:rPr lang="es-CO" sz="2000" b="1" dirty="0" err="1"/>
              <a:t>these</a:t>
            </a:r>
            <a:r>
              <a:rPr lang="es-CO" sz="2000" b="1" dirty="0"/>
              <a:t> </a:t>
            </a:r>
            <a:r>
              <a:rPr lang="es-CO" sz="2000" b="1" dirty="0" err="1"/>
              <a:t>faults</a:t>
            </a:r>
            <a:r>
              <a:rPr lang="es-CO" sz="2000" b="1" dirty="0"/>
              <a:t> </a:t>
            </a:r>
            <a:r>
              <a:rPr lang="es-CO" sz="2000" b="1" dirty="0" err="1"/>
              <a:t>have</a:t>
            </a:r>
            <a:r>
              <a:rPr lang="es-CO" sz="2000" b="1" dirty="0"/>
              <a:t> a </a:t>
            </a:r>
            <a:r>
              <a:rPr lang="es-CO" sz="2000" b="1" dirty="0" err="1"/>
              <a:t>very</a:t>
            </a:r>
            <a:r>
              <a:rPr lang="es-CO" sz="2000" b="1" dirty="0"/>
              <a:t> </a:t>
            </a:r>
            <a:r>
              <a:rPr lang="es-CO" sz="2000" b="1" dirty="0" err="1"/>
              <a:t>high</a:t>
            </a:r>
            <a:r>
              <a:rPr lang="es-CO" sz="2000" b="1" dirty="0"/>
              <a:t> </a:t>
            </a:r>
            <a:r>
              <a:rPr lang="es-CO" sz="2000" b="1" dirty="0" err="1"/>
              <a:t>tectonic</a:t>
            </a:r>
            <a:r>
              <a:rPr lang="es-CO" sz="2000" b="1" dirty="0"/>
              <a:t> </a:t>
            </a:r>
            <a:r>
              <a:rPr lang="es-CO" sz="2000" b="1" dirty="0" err="1"/>
              <a:t>activity</a:t>
            </a:r>
            <a:r>
              <a:rPr lang="es-CO" sz="2000" b="1" dirty="0"/>
              <a:t>. </a:t>
            </a:r>
            <a:endParaRPr lang="es-CO" sz="2000" b="1" dirty="0" smtClean="0"/>
          </a:p>
          <a:p>
            <a:pPr algn="just"/>
            <a:endParaRPr lang="es-CO" sz="2000" b="1" dirty="0"/>
          </a:p>
          <a:p>
            <a:pPr algn="just"/>
            <a:r>
              <a:rPr lang="es-CO" sz="2000" b="1" dirty="0" err="1"/>
              <a:t>These</a:t>
            </a:r>
            <a:r>
              <a:rPr lang="es-CO" sz="2000" b="1" dirty="0"/>
              <a:t> </a:t>
            </a:r>
            <a:r>
              <a:rPr lang="es-CO" sz="2000" b="1" dirty="0" err="1"/>
              <a:t>faults</a:t>
            </a:r>
            <a:r>
              <a:rPr lang="es-CO" sz="2000" b="1" dirty="0"/>
              <a:t> are </a:t>
            </a:r>
            <a:r>
              <a:rPr lang="es-CO" sz="2000" b="1" dirty="0" err="1"/>
              <a:t>predominantly</a:t>
            </a:r>
            <a:r>
              <a:rPr lang="es-CO" sz="2000" b="1" dirty="0"/>
              <a:t> reverse and </a:t>
            </a:r>
            <a:r>
              <a:rPr lang="es-CO" sz="2000" b="1" dirty="0" err="1"/>
              <a:t>the</a:t>
            </a:r>
            <a:r>
              <a:rPr lang="es-CO" sz="2000" b="1" dirty="0"/>
              <a:t> regional </a:t>
            </a:r>
            <a:r>
              <a:rPr lang="es-CO" sz="2000" b="1" dirty="0" err="1"/>
              <a:t>stresses</a:t>
            </a:r>
            <a:r>
              <a:rPr lang="es-CO" sz="2000" b="1" dirty="0"/>
              <a:t> </a:t>
            </a:r>
            <a:r>
              <a:rPr lang="es-CO" sz="2000" b="1" dirty="0" err="1"/>
              <a:t>that</a:t>
            </a:r>
            <a:r>
              <a:rPr lang="es-CO" sz="2000" b="1" dirty="0"/>
              <a:t>  are </a:t>
            </a:r>
            <a:r>
              <a:rPr lang="es-CO" sz="2000" b="1" dirty="0" err="1"/>
              <a:t>originated</a:t>
            </a:r>
            <a:r>
              <a:rPr lang="es-CO" sz="2000" b="1" dirty="0"/>
              <a:t> in </a:t>
            </a:r>
            <a:r>
              <a:rPr lang="es-CO" sz="2000" b="1" dirty="0" err="1"/>
              <a:t>the</a:t>
            </a:r>
            <a:r>
              <a:rPr lang="es-CO" sz="2000" b="1" dirty="0"/>
              <a:t> </a:t>
            </a:r>
            <a:r>
              <a:rPr lang="es-CO" sz="2000" b="1" dirty="0" err="1"/>
              <a:t>convergence</a:t>
            </a:r>
            <a:r>
              <a:rPr lang="es-CO" sz="2000" b="1" dirty="0"/>
              <a:t> </a:t>
            </a:r>
            <a:r>
              <a:rPr lang="es-CO" sz="2000" b="1" dirty="0" err="1"/>
              <a:t>between</a:t>
            </a:r>
            <a:r>
              <a:rPr lang="es-CO" sz="2000" b="1" dirty="0"/>
              <a:t> Nazca and South </a:t>
            </a:r>
            <a:r>
              <a:rPr lang="es-CO" sz="2000" b="1" dirty="0" err="1"/>
              <a:t>America</a:t>
            </a:r>
            <a:r>
              <a:rPr lang="es-CO" sz="2000" b="1" dirty="0"/>
              <a:t> </a:t>
            </a:r>
            <a:r>
              <a:rPr lang="es-CO" sz="2000" b="1" dirty="0" err="1"/>
              <a:t>plates</a:t>
            </a:r>
            <a:r>
              <a:rPr lang="es-CO" sz="2000" b="1" dirty="0" smtClean="0"/>
              <a:t>.</a:t>
            </a:r>
          </a:p>
          <a:p>
            <a:pPr algn="just"/>
            <a:endParaRPr lang="es-CO" sz="2000" b="1" dirty="0"/>
          </a:p>
          <a:p>
            <a:pPr algn="just"/>
            <a:r>
              <a:rPr lang="es-CO" sz="2000" b="1" dirty="0" err="1"/>
              <a:t>For</a:t>
            </a:r>
            <a:r>
              <a:rPr lang="es-CO" sz="2000" b="1" dirty="0"/>
              <a:t> </a:t>
            </a:r>
            <a:r>
              <a:rPr lang="es-CO" sz="2000" b="1" dirty="0" err="1"/>
              <a:t>future</a:t>
            </a:r>
            <a:r>
              <a:rPr lang="es-CO" sz="2000" b="1" dirty="0"/>
              <a:t> </a:t>
            </a:r>
            <a:r>
              <a:rPr lang="es-CO" sz="2000" b="1" dirty="0" err="1"/>
              <a:t>work</a:t>
            </a:r>
            <a:r>
              <a:rPr lang="es-CO" sz="2000" b="1" dirty="0"/>
              <a:t> </a:t>
            </a:r>
            <a:r>
              <a:rPr lang="es-CO" sz="2000" b="1" dirty="0" err="1"/>
              <a:t>is</a:t>
            </a:r>
            <a:r>
              <a:rPr lang="es-CO" sz="2000" b="1" dirty="0"/>
              <a:t> </a:t>
            </a:r>
            <a:r>
              <a:rPr lang="es-CO" sz="2000" b="1" dirty="0" err="1"/>
              <a:t>recommended</a:t>
            </a:r>
            <a:r>
              <a:rPr lang="es-CO" sz="2000" b="1" dirty="0"/>
              <a:t> </a:t>
            </a:r>
            <a:r>
              <a:rPr lang="es-CO" sz="2000" b="1" dirty="0" err="1"/>
              <a:t>calculated</a:t>
            </a:r>
            <a:r>
              <a:rPr lang="es-CO" sz="2000" b="1" dirty="0"/>
              <a:t> </a:t>
            </a:r>
            <a:r>
              <a:rPr lang="es-CO" sz="2000" b="1" dirty="0" err="1"/>
              <a:t>the</a:t>
            </a:r>
            <a:r>
              <a:rPr lang="es-CO" sz="2000" b="1" dirty="0"/>
              <a:t> </a:t>
            </a:r>
            <a:r>
              <a:rPr lang="es-CO" sz="2000" b="1" dirty="0" err="1"/>
              <a:t>dimensions</a:t>
            </a:r>
            <a:r>
              <a:rPr lang="es-CO" sz="2000" b="1" dirty="0"/>
              <a:t> of </a:t>
            </a:r>
            <a:r>
              <a:rPr lang="es-CO" sz="2000" b="1" dirty="0" err="1"/>
              <a:t>the</a:t>
            </a:r>
            <a:r>
              <a:rPr lang="es-CO" sz="2000" b="1" dirty="0"/>
              <a:t> </a:t>
            </a:r>
            <a:r>
              <a:rPr lang="es-CO" sz="2000" b="1" dirty="0" err="1"/>
              <a:t>seismogenic</a:t>
            </a:r>
            <a:r>
              <a:rPr lang="es-CO" sz="2000" b="1" dirty="0"/>
              <a:t> </a:t>
            </a:r>
            <a:r>
              <a:rPr lang="es-CO" sz="2000" b="1" dirty="0" err="1"/>
              <a:t>zones</a:t>
            </a:r>
            <a:r>
              <a:rPr lang="es-CO" sz="2000" b="1" dirty="0"/>
              <a:t> (</a:t>
            </a:r>
            <a:r>
              <a:rPr lang="es-CO" sz="2000" b="1" dirty="0" err="1"/>
              <a:t>asperities</a:t>
            </a:r>
            <a:r>
              <a:rPr lang="es-CO" sz="2000" b="1" dirty="0"/>
              <a:t>), and </a:t>
            </a:r>
            <a:r>
              <a:rPr lang="es-CO" sz="2000" b="1" dirty="0" err="1"/>
              <a:t>thus</a:t>
            </a:r>
            <a:r>
              <a:rPr lang="es-CO" sz="2000" b="1" dirty="0"/>
              <a:t> </a:t>
            </a:r>
            <a:r>
              <a:rPr lang="es-CO" sz="2000" b="1" dirty="0" err="1"/>
              <a:t>achieve</a:t>
            </a:r>
            <a:r>
              <a:rPr lang="es-CO" sz="2000" b="1" dirty="0"/>
              <a:t> </a:t>
            </a:r>
            <a:r>
              <a:rPr lang="es-CO" sz="2000" b="1" dirty="0" err="1"/>
              <a:t>estimate</a:t>
            </a:r>
            <a:r>
              <a:rPr lang="es-CO" sz="2000" b="1" dirty="0"/>
              <a:t> </a:t>
            </a:r>
            <a:r>
              <a:rPr lang="es-CO" sz="2000" b="1" dirty="0" err="1"/>
              <a:t>the</a:t>
            </a:r>
            <a:r>
              <a:rPr lang="es-CO" sz="2000" b="1" dirty="0"/>
              <a:t> máximum </a:t>
            </a:r>
            <a:r>
              <a:rPr lang="es-CO" sz="2000" b="1" dirty="0" err="1"/>
              <a:t>magnitude</a:t>
            </a:r>
            <a:r>
              <a:rPr lang="es-CO" sz="2000" b="1" dirty="0"/>
              <a:t> </a:t>
            </a:r>
            <a:r>
              <a:rPr lang="es-CO" sz="2000" b="1" dirty="0" err="1"/>
              <a:t>that</a:t>
            </a:r>
            <a:r>
              <a:rPr lang="es-CO" sz="2000" b="1" dirty="0"/>
              <a:t> can </a:t>
            </a:r>
            <a:r>
              <a:rPr lang="es-CO" sz="2000" b="1" dirty="0" err="1"/>
              <a:t>generate</a:t>
            </a:r>
            <a:r>
              <a:rPr lang="es-CO" sz="2000" b="1" dirty="0"/>
              <a:t> </a:t>
            </a:r>
            <a:r>
              <a:rPr lang="es-CO" sz="2000" b="1" dirty="0" err="1"/>
              <a:t>these</a:t>
            </a:r>
            <a:r>
              <a:rPr lang="es-CO" sz="2000" b="1" dirty="0"/>
              <a:t>.</a:t>
            </a:r>
          </a:p>
          <a:p>
            <a:pPr algn="just"/>
            <a:endParaRPr lang="es-CO" dirty="0"/>
          </a:p>
        </p:txBody>
      </p:sp>
      <p:sp>
        <p:nvSpPr>
          <p:cNvPr id="3" name="CuadroTexto 2"/>
          <p:cNvSpPr txBox="1"/>
          <p:nvPr/>
        </p:nvSpPr>
        <p:spPr>
          <a:xfrm>
            <a:off x="3347864" y="476672"/>
            <a:ext cx="2641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/>
              <a:t>CONCLUSIONS</a:t>
            </a:r>
            <a:endParaRPr lang="es-CO" sz="3200" b="1" dirty="0"/>
          </a:p>
        </p:txBody>
      </p:sp>
    </p:spTree>
    <p:extLst>
      <p:ext uri="{BB962C8B-B14F-4D97-AF65-F5344CB8AC3E}">
        <p14:creationId xmlns:p14="http://schemas.microsoft.com/office/powerpoint/2010/main" val="345276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6024" y="-27384"/>
            <a:ext cx="867645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SOME REFERENCES</a:t>
            </a:r>
          </a:p>
          <a:p>
            <a:pPr algn="ctr"/>
            <a:endParaRPr lang="es-CO" sz="1200" dirty="0"/>
          </a:p>
          <a:p>
            <a:r>
              <a:rPr lang="es-CO" sz="1100" dirty="0" err="1"/>
              <a:t>Chicangana</a:t>
            </a:r>
            <a:r>
              <a:rPr lang="es-CO" sz="1100" dirty="0"/>
              <a:t>, G., Vargas-Jiménez, C. A., </a:t>
            </a:r>
            <a:r>
              <a:rPr lang="es-CO" sz="1100" dirty="0" err="1"/>
              <a:t>Kammer</a:t>
            </a:r>
            <a:r>
              <a:rPr lang="es-CO" sz="1100" dirty="0"/>
              <a:t>, A., Hernández-Hernández, T. A., Ochoa – Gutiérrez, L. H. 2007. Caracterización </a:t>
            </a:r>
            <a:r>
              <a:rPr lang="es-CO" sz="1100" dirty="0" err="1"/>
              <a:t>Sismotectónica</a:t>
            </a:r>
            <a:r>
              <a:rPr lang="es-CO" sz="1100" dirty="0"/>
              <a:t> Regional Preliminar de un sector del Piedemonte Llanero colombiano: Corredor San Juan de </a:t>
            </a:r>
            <a:r>
              <a:rPr lang="es-CO" sz="1100" dirty="0" err="1"/>
              <a:t>Arama</a:t>
            </a:r>
            <a:r>
              <a:rPr lang="es-CO" sz="1100" dirty="0"/>
              <a:t> - </a:t>
            </a:r>
            <a:r>
              <a:rPr lang="es-CO" sz="1100" dirty="0" err="1"/>
              <a:t>Cumaral</a:t>
            </a:r>
            <a:r>
              <a:rPr lang="es-CO" sz="1100" dirty="0"/>
              <a:t>, Meta </a:t>
            </a:r>
            <a:r>
              <a:rPr lang="es-CO" sz="1100" i="1" dirty="0"/>
              <a:t>Boletín de Geología - UIS</a:t>
            </a:r>
            <a:r>
              <a:rPr lang="es-CO" sz="1100" dirty="0"/>
              <a:t>, 29</a:t>
            </a:r>
            <a:r>
              <a:rPr lang="es-CO" sz="1100" b="1" dirty="0"/>
              <a:t> </a:t>
            </a:r>
            <a:r>
              <a:rPr lang="es-CO" sz="1100" dirty="0"/>
              <a:t>(1): 61 – 74. </a:t>
            </a:r>
          </a:p>
          <a:p>
            <a:r>
              <a:rPr lang="es-CO" sz="1100" u="sng" dirty="0">
                <a:hlinkClick r:id="rId2"/>
              </a:rPr>
              <a:t>http://revistas.uis.edu.co/index.php/revistaboletindegeologia/article/view/839</a:t>
            </a:r>
            <a:endParaRPr lang="es-CO" sz="1100" dirty="0"/>
          </a:p>
          <a:p>
            <a:endParaRPr lang="es-CO" sz="1100" dirty="0" smtClean="0"/>
          </a:p>
          <a:p>
            <a:r>
              <a:rPr lang="es-CO" sz="1100" dirty="0" err="1" smtClean="0"/>
              <a:t>Chicangana</a:t>
            </a:r>
            <a:r>
              <a:rPr lang="es-CO" sz="1100" dirty="0"/>
              <a:t>, G., Pedraza, G, P., Vargas – Jiménez, C. 2012. Avances en el conocimiento de los patrones de </a:t>
            </a:r>
            <a:r>
              <a:rPr lang="es-CO" sz="1100" dirty="0" smtClean="0"/>
              <a:t>sismicidad superficial </a:t>
            </a:r>
            <a:r>
              <a:rPr lang="es-CO" sz="1100" dirty="0"/>
              <a:t>en el Piedemonte Llanero colombiano, Departamentos de Casanare y Meta, Colombia. Memorias del</a:t>
            </a:r>
            <a:r>
              <a:rPr lang="es-CO" sz="1100" i="1" dirty="0"/>
              <a:t> XVI Congreso Peruano de Geología</a:t>
            </a:r>
            <a:r>
              <a:rPr lang="es-CO" sz="1100" dirty="0"/>
              <a:t>, Lima, Perú. </a:t>
            </a:r>
            <a:endParaRPr lang="es-CO" sz="1100" dirty="0" smtClean="0"/>
          </a:p>
          <a:p>
            <a:endParaRPr lang="es-CO" sz="1100" dirty="0"/>
          </a:p>
          <a:p>
            <a:r>
              <a:rPr lang="es-ES" sz="1100" dirty="0" err="1"/>
              <a:t>Chicangana</a:t>
            </a:r>
            <a:r>
              <a:rPr lang="es-ES" sz="1100" dirty="0"/>
              <a:t>, G., Vargas – Jiménez, C. A. </a:t>
            </a:r>
            <a:r>
              <a:rPr lang="es-ES" sz="1100" dirty="0" smtClean="0"/>
              <a:t>2013. </a:t>
            </a:r>
            <a:r>
              <a:rPr lang="en-US" sz="1100" dirty="0"/>
              <a:t>The subduction geometry change under Colombia and orogenic evolution of the northern Andes in late Neogene times. </a:t>
            </a:r>
            <a:r>
              <a:rPr lang="en-US" sz="1100" u="sng" dirty="0"/>
              <a:t>In</a:t>
            </a:r>
            <a:r>
              <a:rPr lang="en-US" sz="1100" dirty="0"/>
              <a:t>: First Joint Scientific Meeting of GSC and GSA Roof of the World, Chengdu, China. Session A-2: Continental deformation and deep lithosphere processes. </a:t>
            </a:r>
            <a:r>
              <a:rPr lang="en-US" sz="1100" u="sng" dirty="0">
                <a:hlinkClick r:id="rId3"/>
              </a:rPr>
              <a:t>http://gsc-gsa.csp.escience.cn/dct/page/70039</a:t>
            </a:r>
            <a:endParaRPr lang="es-CO" sz="1100" dirty="0"/>
          </a:p>
          <a:p>
            <a:endParaRPr lang="es-CO" sz="1100" dirty="0"/>
          </a:p>
          <a:p>
            <a:r>
              <a:rPr lang="es-CO" sz="1100" dirty="0" smtClean="0"/>
              <a:t>Espinosa</a:t>
            </a:r>
            <a:r>
              <a:rPr lang="es-CO" sz="1100" dirty="0"/>
              <a:t>, Armando. 2004. </a:t>
            </a:r>
            <a:r>
              <a:rPr lang="es-CO" sz="1100" i="1" dirty="0"/>
              <a:t>La Historia Sísmica de Colombia (1500 – 1830)</a:t>
            </a:r>
            <a:r>
              <a:rPr lang="es-CO" sz="1100" dirty="0"/>
              <a:t>. Armenia, Colombia: GEDES -  Universidad del Quindío, CD - </a:t>
            </a:r>
            <a:r>
              <a:rPr lang="es-CO" sz="1100" dirty="0" err="1"/>
              <a:t>Room</a:t>
            </a:r>
            <a:r>
              <a:rPr lang="es-CO" sz="1100" dirty="0"/>
              <a:t>.</a:t>
            </a:r>
          </a:p>
          <a:p>
            <a:endParaRPr lang="es-CO" sz="1100" dirty="0"/>
          </a:p>
          <a:p>
            <a:r>
              <a:rPr lang="es-CO" sz="1100" dirty="0" smtClean="0"/>
              <a:t>Font</a:t>
            </a:r>
            <a:r>
              <a:rPr lang="es-CO" sz="1100" dirty="0"/>
              <a:t>, Y</a:t>
            </a:r>
            <a:r>
              <a:rPr lang="es-CO" sz="1100" dirty="0" smtClean="0"/>
              <a:t>., </a:t>
            </a:r>
            <a:r>
              <a:rPr lang="es-CO" sz="1100" dirty="0"/>
              <a:t>Segovia, M, Vaca, S., </a:t>
            </a:r>
            <a:r>
              <a:rPr lang="es-CO" sz="1100" dirty="0" err="1"/>
              <a:t>Theunissen</a:t>
            </a:r>
            <a:r>
              <a:rPr lang="es-CO" sz="1100" dirty="0"/>
              <a:t>, T. 2013. </a:t>
            </a:r>
            <a:r>
              <a:rPr lang="es-CO" sz="1100" dirty="0" err="1"/>
              <a:t>Seismicity</a:t>
            </a:r>
            <a:r>
              <a:rPr lang="es-CO" sz="1100" dirty="0"/>
              <a:t> </a:t>
            </a:r>
            <a:r>
              <a:rPr lang="es-CO" sz="1100" dirty="0" err="1"/>
              <a:t>patterns</a:t>
            </a:r>
            <a:r>
              <a:rPr lang="es-CO" sz="1100" dirty="0"/>
              <a:t> </a:t>
            </a:r>
            <a:r>
              <a:rPr lang="es-CO" sz="1100" dirty="0" err="1"/>
              <a:t>along</a:t>
            </a:r>
            <a:r>
              <a:rPr lang="es-CO" sz="1100" dirty="0"/>
              <a:t> </a:t>
            </a:r>
            <a:r>
              <a:rPr lang="es-CO" sz="1100" dirty="0" err="1"/>
              <a:t>the</a:t>
            </a:r>
            <a:r>
              <a:rPr lang="es-CO" sz="1100" dirty="0"/>
              <a:t> </a:t>
            </a:r>
            <a:r>
              <a:rPr lang="es-CO" sz="1100" dirty="0" err="1"/>
              <a:t>Ecuadorian</a:t>
            </a:r>
            <a:r>
              <a:rPr lang="es-CO" sz="1100" dirty="0"/>
              <a:t> </a:t>
            </a:r>
            <a:r>
              <a:rPr lang="es-CO" sz="1100" dirty="0" err="1"/>
              <a:t>subduction</a:t>
            </a:r>
            <a:r>
              <a:rPr lang="es-CO" sz="1100" dirty="0"/>
              <a:t> </a:t>
            </a:r>
            <a:r>
              <a:rPr lang="es-CO" sz="1100" dirty="0" err="1"/>
              <a:t>zone</a:t>
            </a:r>
            <a:r>
              <a:rPr lang="es-CO" sz="1100" dirty="0"/>
              <a:t>: new </a:t>
            </a:r>
            <a:r>
              <a:rPr lang="es-CO" sz="1100" dirty="0" err="1"/>
              <a:t>constraints</a:t>
            </a:r>
            <a:r>
              <a:rPr lang="es-CO" sz="1100" dirty="0"/>
              <a:t> </a:t>
            </a:r>
            <a:r>
              <a:rPr lang="es-CO" sz="1100" dirty="0" err="1"/>
              <a:t>from</a:t>
            </a:r>
            <a:r>
              <a:rPr lang="es-CO" sz="1100" dirty="0"/>
              <a:t> </a:t>
            </a:r>
            <a:r>
              <a:rPr lang="es-CO" sz="1100" dirty="0" err="1"/>
              <a:t>earthquake</a:t>
            </a:r>
            <a:r>
              <a:rPr lang="es-CO" sz="1100" dirty="0"/>
              <a:t> </a:t>
            </a:r>
            <a:r>
              <a:rPr lang="es-CO" sz="1100" dirty="0" err="1"/>
              <a:t>location</a:t>
            </a:r>
            <a:r>
              <a:rPr lang="es-CO" sz="1100" dirty="0"/>
              <a:t> in a 3-D </a:t>
            </a:r>
            <a:r>
              <a:rPr lang="es-CO" sz="1100" i="1" dirty="0"/>
              <a:t>a priori </a:t>
            </a:r>
            <a:r>
              <a:rPr lang="es-CO" sz="1100" dirty="0" err="1"/>
              <a:t>velocity</a:t>
            </a:r>
            <a:r>
              <a:rPr lang="es-CO" sz="1100" dirty="0"/>
              <a:t> </a:t>
            </a:r>
            <a:r>
              <a:rPr lang="es-CO" sz="1100" dirty="0" err="1"/>
              <a:t>model</a:t>
            </a:r>
            <a:r>
              <a:rPr lang="es-CO" sz="1100" dirty="0"/>
              <a:t>. </a:t>
            </a:r>
            <a:r>
              <a:rPr lang="es-CO" sz="1100" i="1" dirty="0" err="1"/>
              <a:t>Geophys</a:t>
            </a:r>
            <a:r>
              <a:rPr lang="es-CO" sz="1100" i="1" dirty="0"/>
              <a:t>. J. </a:t>
            </a:r>
            <a:r>
              <a:rPr lang="es-CO" sz="1100" i="1" dirty="0" err="1"/>
              <a:t>Int</a:t>
            </a:r>
            <a:r>
              <a:rPr lang="es-CO" sz="1100" i="1" dirty="0"/>
              <a:t>.</a:t>
            </a:r>
            <a:r>
              <a:rPr lang="es-CO" sz="1100" dirty="0"/>
              <a:t> </a:t>
            </a:r>
            <a:r>
              <a:rPr lang="es-CO" sz="1100" dirty="0" err="1"/>
              <a:t>doi</a:t>
            </a:r>
            <a:r>
              <a:rPr lang="es-CO" sz="1100" dirty="0"/>
              <a:t>: 10.1093/</a:t>
            </a:r>
            <a:r>
              <a:rPr lang="es-CO" sz="1100" dirty="0" err="1"/>
              <a:t>gji</a:t>
            </a:r>
            <a:r>
              <a:rPr lang="es-CO" sz="1100" dirty="0"/>
              <a:t>/ggs083</a:t>
            </a:r>
          </a:p>
          <a:p>
            <a:endParaRPr lang="es-CO" sz="1100" dirty="0" smtClean="0"/>
          </a:p>
          <a:p>
            <a:r>
              <a:rPr lang="es-CO" sz="1100" dirty="0" smtClean="0"/>
              <a:t>INGEOMINAS, 1999. FALLAS ACTIVAS DE COLOMBIA. Cd – </a:t>
            </a:r>
            <a:r>
              <a:rPr lang="es-CO" sz="1100" dirty="0" err="1" smtClean="0"/>
              <a:t>room</a:t>
            </a:r>
            <a:r>
              <a:rPr lang="es-CO" sz="1100" dirty="0" smtClean="0"/>
              <a:t>.</a:t>
            </a:r>
          </a:p>
          <a:p>
            <a:r>
              <a:rPr lang="es-CO" sz="1100" dirty="0"/>
              <a:t> </a:t>
            </a:r>
          </a:p>
          <a:p>
            <a:r>
              <a:rPr lang="en-GB" sz="1100" dirty="0"/>
              <a:t>IRIS (Incorporated Research Institutions for Seismology). 2005. “1967 Huila (Colombia) Earthquake Archive”. </a:t>
            </a:r>
            <a:r>
              <a:rPr lang="en-GB" sz="1100" i="1" dirty="0"/>
              <a:t>Incorporated Research Institutions for Seismology </a:t>
            </a:r>
            <a:r>
              <a:rPr lang="en-GB" sz="1100" dirty="0"/>
              <a:t>(</a:t>
            </a:r>
            <a:r>
              <a:rPr lang="en-GB" sz="1100" i="1" dirty="0"/>
              <a:t>IRIS</a:t>
            </a:r>
            <a:r>
              <a:rPr lang="en-GB" sz="1100" dirty="0"/>
              <a:t>). </a:t>
            </a:r>
            <a:r>
              <a:rPr lang="en-US" sz="1100" dirty="0"/>
              <a:t>http://www.iris.edu/seismo/quakes/1967huila/</a:t>
            </a:r>
            <a:endParaRPr lang="es-CO" sz="1100" dirty="0"/>
          </a:p>
          <a:p>
            <a:r>
              <a:rPr lang="es-CO" sz="1100" dirty="0"/>
              <a:t> </a:t>
            </a:r>
          </a:p>
          <a:p>
            <a:r>
              <a:rPr lang="es-CO" sz="1100" dirty="0"/>
              <a:t>OSSO. 2014. Campos de información específica en Sismología Histórica. Observatorio Sismológico del Suroccidente, Universidad del Valle, </a:t>
            </a:r>
            <a:r>
              <a:rPr lang="es-CO" sz="1100" dirty="0" smtClean="0"/>
              <a:t>Cali.</a:t>
            </a:r>
            <a:r>
              <a:rPr lang="de-DE" sz="1100" u="sng" dirty="0" smtClean="0">
                <a:hlinkClick r:id="rId4"/>
              </a:rPr>
              <a:t>http</a:t>
            </a:r>
            <a:r>
              <a:rPr lang="de-DE" sz="1100" u="sng" dirty="0">
                <a:hlinkClick r:id="rId4"/>
              </a:rPr>
              <a:t>://osso.univalle.edu.co/index.php/sismologia/84</a:t>
            </a:r>
            <a:r>
              <a:rPr lang="de-DE" sz="1100" dirty="0"/>
              <a:t> </a:t>
            </a:r>
            <a:endParaRPr lang="es-CO" sz="1100" dirty="0"/>
          </a:p>
          <a:p>
            <a:r>
              <a:rPr lang="es-CO" sz="1100" dirty="0"/>
              <a:t> </a:t>
            </a:r>
          </a:p>
          <a:p>
            <a:r>
              <a:rPr lang="de-DE" sz="1100" dirty="0"/>
              <a:t>París, G., Machette, M.N., Dart, R. L. and Haller, K. M. 2000. </a:t>
            </a:r>
            <a:r>
              <a:rPr lang="en-GB" sz="1100" dirty="0"/>
              <a:t>Database and Map of Quaternary faults and folds of Colombia and its offshore regions, Open – File Report 00 – 0284. </a:t>
            </a:r>
            <a:r>
              <a:rPr lang="es-CO" sz="1100" u="sng" dirty="0">
                <a:hlinkClick r:id="rId5"/>
              </a:rPr>
              <a:t>http://pubs.usgs.gov/of/2000/ofr-00-0284/</a:t>
            </a:r>
            <a:r>
              <a:rPr lang="es-CO" sz="1100" i="1" dirty="0"/>
              <a:t> </a:t>
            </a:r>
            <a:endParaRPr lang="es-CO" sz="1100" dirty="0"/>
          </a:p>
          <a:p>
            <a:endParaRPr lang="es-CO" sz="1100" dirty="0" smtClean="0"/>
          </a:p>
          <a:p>
            <a:r>
              <a:rPr lang="es-CO" sz="1100" dirty="0" smtClean="0"/>
              <a:t>Salcedo</a:t>
            </a:r>
            <a:r>
              <a:rPr lang="es-CO" sz="1100" dirty="0"/>
              <a:t>, E. y Castaño, C, A. N. 2011. Reevaluación </a:t>
            </a:r>
            <a:r>
              <a:rPr lang="es-CO" sz="1100" dirty="0" err="1"/>
              <a:t>macrosísmica</a:t>
            </a:r>
            <a:r>
              <a:rPr lang="es-CO" sz="1100" dirty="0"/>
              <a:t> del terremoto del 12 de julio de 1785 en Colombia. </a:t>
            </a:r>
            <a:r>
              <a:rPr lang="es-CO" sz="1100" i="1" dirty="0"/>
              <a:t>Boletín de Geología – UIS</a:t>
            </a:r>
            <a:r>
              <a:rPr lang="es-CO" sz="1100" dirty="0"/>
              <a:t>, 33 (2): 15 – 32.</a:t>
            </a:r>
          </a:p>
          <a:p>
            <a:r>
              <a:rPr lang="es-CO" sz="1100" dirty="0"/>
              <a:t> </a:t>
            </a:r>
          </a:p>
          <a:p>
            <a:r>
              <a:rPr lang="es-CO" sz="1100" dirty="0" smtClean="0"/>
              <a:t>Sarabia </a:t>
            </a:r>
            <a:r>
              <a:rPr lang="es-CO" sz="1100" dirty="0"/>
              <a:t>G, A. M., Cifuentes A, H. G., y Robertson, K. 2010. Análisis histórico de los sismos ocurridos en 1785 y en 1917 en el centro de Colombia. </a:t>
            </a:r>
            <a:r>
              <a:rPr lang="es-CO" sz="1100" i="1" dirty="0"/>
              <a:t>Cuadernos de Geografía - Revista Colombiana de Geografía</a:t>
            </a:r>
            <a:r>
              <a:rPr lang="es-CO" sz="1100" dirty="0"/>
              <a:t>,</a:t>
            </a:r>
            <a:r>
              <a:rPr lang="es-CO" sz="1100" i="1" dirty="0"/>
              <a:t> </a:t>
            </a:r>
            <a:r>
              <a:rPr lang="es-CO" sz="1100" dirty="0"/>
              <a:t>19:153-162. </a:t>
            </a:r>
          </a:p>
          <a:p>
            <a:r>
              <a:rPr lang="es-CO" sz="1100" dirty="0"/>
              <a:t>  </a:t>
            </a:r>
          </a:p>
          <a:p>
            <a:r>
              <a:rPr lang="pt-BR" sz="1100" dirty="0" err="1"/>
              <a:t>Velandia</a:t>
            </a:r>
            <a:r>
              <a:rPr lang="pt-BR" sz="1100" dirty="0"/>
              <a:t>, P, F., Acosta, J. </a:t>
            </a:r>
            <a:r>
              <a:rPr lang="pt-BR" sz="1100" dirty="0" err="1"/>
              <a:t>Terraza</a:t>
            </a:r>
            <a:r>
              <a:rPr lang="pt-BR" sz="1100" dirty="0"/>
              <a:t>, M, R.  </a:t>
            </a:r>
            <a:r>
              <a:rPr lang="en-GB" sz="1100" dirty="0"/>
              <a:t>y Villegas, H. </a:t>
            </a:r>
            <a:r>
              <a:rPr lang="pt-BR" sz="1100" dirty="0"/>
              <a:t>2005. </a:t>
            </a:r>
            <a:r>
              <a:rPr lang="en-US" sz="1100" dirty="0"/>
              <a:t>The current tectonic motion of the Northern Andes along the Algeciras Fault System in SW Colombia</a:t>
            </a:r>
            <a:r>
              <a:rPr lang="en-US" sz="1100" i="1" dirty="0"/>
              <a:t>. </a:t>
            </a:r>
            <a:r>
              <a:rPr lang="es-CO" sz="1100" i="1" dirty="0" err="1"/>
              <a:t>Tectonophysics</a:t>
            </a:r>
            <a:r>
              <a:rPr lang="es-CO" sz="1100" dirty="0"/>
              <a:t>, 399 (1- 4): 313-329</a:t>
            </a:r>
            <a:r>
              <a:rPr lang="es-CO" sz="1100" dirty="0" smtClean="0"/>
              <a:t>.</a:t>
            </a:r>
          </a:p>
          <a:p>
            <a:endParaRPr lang="es-CO" sz="1100" dirty="0"/>
          </a:p>
          <a:p>
            <a:r>
              <a:rPr lang="es-CO" sz="1100" dirty="0"/>
              <a:t>Vergara, H., 1996, Rasgos y Actividad </a:t>
            </a:r>
            <a:r>
              <a:rPr lang="es-CO" sz="1100" dirty="0" err="1"/>
              <a:t>Neotectónica</a:t>
            </a:r>
            <a:r>
              <a:rPr lang="es-CO" sz="1100" dirty="0"/>
              <a:t> en la Falla de Algeciras: Memorias VI (6</a:t>
            </a:r>
            <a:r>
              <a:rPr lang="es-CO" sz="1100" baseline="30000" dirty="0"/>
              <a:t>th</a:t>
            </a:r>
            <a:r>
              <a:rPr lang="es-CO" sz="1100" dirty="0"/>
              <a:t>) Congreso Colombiano de Geología, 10 p. (Bogotá).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117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7" b="46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995936" y="476672"/>
            <a:ext cx="2232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err="1" smtClean="0">
                <a:solidFill>
                  <a:schemeClr val="bg1"/>
                </a:solidFill>
              </a:rPr>
              <a:t>Thank</a:t>
            </a:r>
            <a:r>
              <a:rPr lang="es-CO" sz="3200" b="1" dirty="0" smtClean="0">
                <a:solidFill>
                  <a:schemeClr val="bg1"/>
                </a:solidFill>
              </a:rPr>
              <a:t> </a:t>
            </a:r>
            <a:r>
              <a:rPr lang="es-CO" sz="3200" b="1" dirty="0" err="1" smtClean="0">
                <a:solidFill>
                  <a:schemeClr val="bg1"/>
                </a:solidFill>
              </a:rPr>
              <a:t>You</a:t>
            </a:r>
            <a:r>
              <a:rPr lang="es-CO" sz="3200" b="1" dirty="0" smtClean="0">
                <a:solidFill>
                  <a:schemeClr val="bg1"/>
                </a:solidFill>
              </a:rPr>
              <a:t>…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0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339752" y="66341"/>
            <a:ext cx="6768752" cy="6703600"/>
            <a:chOff x="2339752" y="66341"/>
            <a:chExt cx="6768752" cy="670360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l="40591" t="10625" r="24542" b="5703"/>
            <a:stretch/>
          </p:blipFill>
          <p:spPr>
            <a:xfrm>
              <a:off x="2339752" y="66341"/>
              <a:ext cx="4968552" cy="6703600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7201315" y="5178678"/>
              <a:ext cx="19071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 err="1" smtClean="0"/>
                <a:t>Velandia</a:t>
              </a:r>
              <a:r>
                <a:rPr lang="es-CO" sz="1600" b="1" dirty="0" smtClean="0"/>
                <a:t> et al., 2005</a:t>
              </a:r>
              <a:endParaRPr lang="es-CO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6309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5687" r="16241" b="4720"/>
          <a:stretch/>
        </p:blipFill>
        <p:spPr>
          <a:xfrm>
            <a:off x="107503" y="-228600"/>
            <a:ext cx="8856985" cy="696996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92280" y="6474822"/>
            <a:ext cx="1907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 err="1" smtClean="0"/>
              <a:t>Velandia</a:t>
            </a:r>
            <a:r>
              <a:rPr lang="es-CO" sz="1600" b="1" dirty="0" smtClean="0"/>
              <a:t> et al., 2005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82236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516857" y="188640"/>
            <a:ext cx="6439519" cy="6617605"/>
            <a:chOff x="-304666" y="-1251520"/>
            <a:chExt cx="9001000" cy="10153128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/>
            <a:srcRect l="744" t="12594" r="30076" b="7673"/>
            <a:stretch/>
          </p:blipFill>
          <p:spPr>
            <a:xfrm>
              <a:off x="-304666" y="3068960"/>
              <a:ext cx="9001000" cy="583264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l="744" t="10625" r="30076" b="11610"/>
            <a:stretch/>
          </p:blipFill>
          <p:spPr>
            <a:xfrm>
              <a:off x="-304666" y="-1251520"/>
              <a:ext cx="9001000" cy="5688632"/>
            </a:xfrm>
            <a:prstGeom prst="rect">
              <a:avLst/>
            </a:prstGeom>
          </p:spPr>
        </p:pic>
      </p:grpSp>
      <p:cxnSp>
        <p:nvCxnSpPr>
          <p:cNvPr id="6" name="Conector recto de flecha 5"/>
          <p:cNvCxnSpPr/>
          <p:nvPr/>
        </p:nvCxnSpPr>
        <p:spPr>
          <a:xfrm flipH="1" flipV="1">
            <a:off x="6372200" y="2564904"/>
            <a:ext cx="648072" cy="57606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 flipV="1">
            <a:off x="2699792" y="5877272"/>
            <a:ext cx="360040" cy="72008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3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</TotalTime>
  <Words>954</Words>
  <Application>Microsoft Office PowerPoint</Application>
  <PresentationFormat>Presentación en pantalla (4:3)</PresentationFormat>
  <Paragraphs>109</Paragraphs>
  <Slides>68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1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COLCIENCIAS</dc:creator>
  <cp:lastModifiedBy>gechicanganam</cp:lastModifiedBy>
  <cp:revision>143</cp:revision>
  <dcterms:created xsi:type="dcterms:W3CDTF">2014-05-05T22:33:32Z</dcterms:created>
  <dcterms:modified xsi:type="dcterms:W3CDTF">2015-11-17T01:28:51Z</dcterms:modified>
</cp:coreProperties>
</file>