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56" r:id="rId2"/>
    <p:sldId id="269" r:id="rId3"/>
    <p:sldId id="276" r:id="rId4"/>
    <p:sldId id="257" r:id="rId5"/>
    <p:sldId id="275" r:id="rId6"/>
    <p:sldId id="274" r:id="rId7"/>
    <p:sldId id="273" r:id="rId8"/>
    <p:sldId id="268" r:id="rId9"/>
    <p:sldId id="261" r:id="rId10"/>
    <p:sldId id="272" r:id="rId11"/>
    <p:sldId id="258" r:id="rId12"/>
    <p:sldId id="259" r:id="rId13"/>
    <p:sldId id="263" r:id="rId14"/>
    <p:sldId id="265" r:id="rId15"/>
    <p:sldId id="267" r:id="rId16"/>
    <p:sldId id="266" r:id="rId17"/>
    <p:sldId id="260" r:id="rId18"/>
    <p:sldId id="270" r:id="rId19"/>
    <p:sldId id="264" r:id="rId20"/>
    <p:sldId id="27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7" autoAdjust="0"/>
    <p:restoredTop sz="69283" autoAdjust="0"/>
  </p:normalViewPr>
  <p:slideViewPr>
    <p:cSldViewPr snapToGrid="0" snapToObjects="1">
      <p:cViewPr varScale="1">
        <p:scale>
          <a:sx n="66" d="100"/>
          <a:sy n="66" d="100"/>
        </p:scale>
        <p:origin x="-156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9A6AF-D788-744C-A1CC-9EE0EB00BECD}" type="datetimeFigureOut">
              <a:rPr lang="en-US" smtClean="0"/>
              <a:pPr/>
              <a:t>11/12/15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94118B-ED38-1F4A-A5D4-9614CF63D88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Mikayla</a:t>
            </a:r>
            <a:r>
              <a:rPr lang="en-US" b="1" baseline="0" dirty="0" smtClean="0"/>
              <a:t> Thomas</a:t>
            </a:r>
          </a:p>
          <a:p>
            <a:endParaRPr lang="en-US" b="1" baseline="0" dirty="0" smtClean="0"/>
          </a:p>
          <a:p>
            <a:r>
              <a:rPr lang="en-US" b="1" baseline="0" dirty="0" smtClean="0"/>
              <a:t>I was a</a:t>
            </a:r>
            <a:r>
              <a:rPr lang="en-US" b="1" dirty="0" smtClean="0"/>
              <a:t> Geo society </a:t>
            </a:r>
            <a:r>
              <a:rPr lang="en-US" b="1" dirty="0" smtClean="0"/>
              <a:t>2015</a:t>
            </a:r>
            <a:r>
              <a:rPr lang="en-US" b="1" baseline="0" dirty="0" smtClean="0"/>
              <a:t> GeoCorps </a:t>
            </a:r>
            <a:r>
              <a:rPr lang="en-US" b="1" baseline="0" dirty="0" smtClean="0"/>
              <a:t>participant at </a:t>
            </a:r>
            <a:r>
              <a:rPr lang="en-US" b="1" baseline="0" dirty="0" err="1" smtClean="0"/>
              <a:t>GreatSandDunesNatPark&amp;Preserve</a:t>
            </a:r>
            <a:r>
              <a:rPr lang="en-US" b="1" baseline="0" dirty="0" smtClean="0"/>
              <a:t> IN  CO </a:t>
            </a:r>
            <a:r>
              <a:rPr lang="en-US" b="1" baseline="0" dirty="0" smtClean="0"/>
              <a:t>throughout </a:t>
            </a:r>
            <a:r>
              <a:rPr lang="en-US" b="1" baseline="0" dirty="0" smtClean="0"/>
              <a:t>the summer months</a:t>
            </a:r>
          </a:p>
          <a:p>
            <a:endParaRPr lang="en-US" b="1" baseline="0" dirty="0" smtClean="0"/>
          </a:p>
          <a:p>
            <a:r>
              <a:rPr lang="en-US" b="1" baseline="0" dirty="0" smtClean="0"/>
              <a:t>Will be talking a little bit about my </a:t>
            </a:r>
            <a:r>
              <a:rPr lang="en-US" b="1" baseline="0" dirty="0" smtClean="0"/>
              <a:t>summer </a:t>
            </a:r>
            <a:r>
              <a:rPr lang="en-US" b="1" baseline="0" dirty="0" smtClean="0"/>
              <a:t>research that I completed in conjunction </a:t>
            </a:r>
            <a:r>
              <a:rPr lang="en-US" b="1" baseline="0" dirty="0" err="1" smtClean="0"/>
              <a:t>w</a:t>
            </a:r>
            <a:r>
              <a:rPr lang="en-US" b="1" baseline="0" dirty="0" smtClean="0"/>
              <a:t>/ A. VALDEZ</a:t>
            </a:r>
          </a:p>
          <a:p>
            <a:endParaRPr lang="en-US" b="1" baseline="0" dirty="0" smtClean="0"/>
          </a:p>
          <a:p>
            <a:r>
              <a:rPr lang="en-US" b="1" baseline="0" dirty="0" smtClean="0"/>
              <a:t>Which was essentially a…..</a:t>
            </a:r>
          </a:p>
          <a:p>
            <a:endParaRPr lang="en-US" b="1" baseline="0" dirty="0" smtClean="0"/>
          </a:p>
          <a:p>
            <a:r>
              <a:rPr lang="en-US" b="1" baseline="0" dirty="0" smtClean="0"/>
              <a:t>A COMPARISON OF</a:t>
            </a:r>
            <a:r>
              <a:rPr lang="en-US" b="1" baseline="0" dirty="0" smtClean="0"/>
              <a:t> DUNE </a:t>
            </a:r>
            <a:r>
              <a:rPr lang="en-US" b="1" baseline="0" dirty="0" smtClean="0"/>
              <a:t>HT. MEASUREMENT METHODS- COMPARING THE USE OF A DGPS AND TOTAL STATN</a:t>
            </a:r>
          </a:p>
          <a:p>
            <a:endParaRPr lang="en-US" b="1" baseline="0" dirty="0" smtClean="0"/>
          </a:p>
          <a:p>
            <a:r>
              <a:rPr lang="en-US" b="1" baseline="0" dirty="0" smtClean="0"/>
              <a:t>Excited to raise some eyebrows!!!!!</a:t>
            </a:r>
            <a:endParaRPr lang="en-US" b="1"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view</a:t>
            </a:r>
            <a:r>
              <a:rPr lang="en-US" baseline="0" dirty="0" smtClean="0"/>
              <a:t> from eyes in the sky of Shocky’s Dune–  a Star Dune</a:t>
            </a:r>
          </a:p>
          <a:p>
            <a:endParaRPr lang="en-US" baseline="0" dirty="0" smtClean="0"/>
          </a:p>
          <a:p>
            <a:r>
              <a:rPr lang="en-US" baseline="0" dirty="0" smtClean="0"/>
              <a:t>Explain the mechanisms for how we took shots and where GPS points were taken </a:t>
            </a:r>
          </a:p>
          <a:p>
            <a:endParaRPr lang="en-US" baseline="0" dirty="0" smtClean="0"/>
          </a:p>
          <a:p>
            <a:r>
              <a:rPr lang="en-US" dirty="0" smtClean="0"/>
              <a:t>16%- 15-30cm</a:t>
            </a:r>
            <a:r>
              <a:rPr lang="en-US" baseline="0" dirty="0" smtClean="0"/>
              <a:t> ---</a:t>
            </a:r>
            <a:r>
              <a:rPr lang="en-US" baseline="0" dirty="0" smtClean="0"/>
              <a:t>= </a:t>
            </a:r>
            <a:r>
              <a:rPr lang="en-US" baseline="0" dirty="0" err="1" smtClean="0"/>
              <a:t>shockingkly</a:t>
            </a:r>
            <a:r>
              <a:rPr lang="en-US" baseline="0" dirty="0" smtClean="0"/>
              <a:t> bad differentially corrected results</a:t>
            </a:r>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Differentially corrected data</a:t>
            </a:r>
            <a:r>
              <a:rPr lang="en-US" baseline="0" dirty="0" smtClean="0"/>
              <a:t> collected on Shocky’s dune were somewhat “Shocking” our results were quite poor. With only 16% of points taken with the </a:t>
            </a:r>
            <a:r>
              <a:rPr lang="en-US" baseline="0" dirty="0" err="1" smtClean="0"/>
              <a:t>gps</a:t>
            </a:r>
            <a:r>
              <a:rPr lang="en-US" baseline="0" dirty="0" smtClean="0"/>
              <a:t> being within 15-30cm</a:t>
            </a:r>
            <a:endParaRPr lang="en-US" dirty="0" smtClean="0"/>
          </a:p>
          <a:p>
            <a:r>
              <a:rPr lang="en-US" dirty="0" smtClean="0"/>
              <a:t> </a:t>
            </a:r>
          </a:p>
          <a:p>
            <a:r>
              <a:rPr lang="en-US" dirty="0" smtClean="0"/>
              <a:t>Inspired us to look</a:t>
            </a:r>
            <a:r>
              <a:rPr lang="en-US" baseline="0" dirty="0" smtClean="0"/>
              <a:t> deeper into things – ran </a:t>
            </a:r>
            <a:r>
              <a:rPr lang="en-US" baseline="0" dirty="0" err="1" smtClean="0"/>
              <a:t>gps</a:t>
            </a:r>
            <a:r>
              <a:rPr lang="en-US" baseline="0" dirty="0" smtClean="0"/>
              <a:t> to record 1pt every 20 sec for hour in fixed position- EVALUATE FLUCTUATION IN SATELITE RECONFIGURATION AND ELEVATION MEASURMT</a:t>
            </a:r>
          </a:p>
          <a:p>
            <a:endParaRPr lang="en-US" baseline="0" dirty="0" smtClean="0"/>
          </a:p>
          <a:p>
            <a:endParaRPr lang="en-US" dirty="0" smtClean="0"/>
          </a:p>
          <a:p>
            <a:r>
              <a:rPr lang="en-US" dirty="0" smtClean="0"/>
              <a:t>SEE NATURAL</a:t>
            </a:r>
            <a:r>
              <a:rPr lang="en-US" baseline="0" dirty="0" smtClean="0"/>
              <a:t> VARIATIONS IN SATELITE SIGNAL IN A FIXED POSITION. </a:t>
            </a:r>
          </a:p>
          <a:p>
            <a:endParaRPr lang="en-US" baseline="0" dirty="0" smtClean="0"/>
          </a:p>
          <a:p>
            <a:r>
              <a:rPr lang="en-US" b="1" baseline="0" dirty="0" smtClean="0"/>
              <a:t>Dramatic changes in GNSS Height Values caused by satellite reconfiguration due to </a:t>
            </a:r>
            <a:r>
              <a:rPr lang="en-US" b="1" baseline="0" dirty="0" err="1" smtClean="0"/>
              <a:t>atm</a:t>
            </a:r>
            <a:r>
              <a:rPr lang="en-US" b="1" baseline="0" dirty="0" smtClean="0"/>
              <a:t> (cloud) interference. </a:t>
            </a:r>
          </a:p>
          <a:p>
            <a:endParaRPr lang="en-US" baseline="0" dirty="0" smtClean="0"/>
          </a:p>
          <a:p>
            <a:r>
              <a:rPr lang="en-US" b="1" baseline="0" dirty="0" smtClean="0"/>
              <a:t>What I would have done differently</a:t>
            </a:r>
            <a:r>
              <a:rPr lang="en-US" b="1" baseline="0" dirty="0" smtClean="0"/>
              <a:t>: alter variables to see just how important the role of differential correction is in the Trimble’s reliability</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Mega-dune</a:t>
            </a:r>
            <a:r>
              <a:rPr lang="en-US" baseline="0" dirty="0" smtClean="0"/>
              <a:t> – point out the location of the total station, prism shots and base shot (used to project the base)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99.5%</a:t>
            </a:r>
            <a:r>
              <a:rPr lang="en-US" sz="1600" baseline="0" dirty="0" smtClean="0"/>
              <a:t>  of our differentially corrected results were within 5-15cm</a:t>
            </a:r>
          </a:p>
          <a:p>
            <a:endParaRPr lang="en-US" sz="1600" baseline="0" dirty="0" smtClean="0"/>
          </a:p>
          <a:p>
            <a:r>
              <a:rPr lang="en-US" sz="1600" baseline="0" dirty="0" smtClean="0"/>
              <a:t>Much better</a:t>
            </a:r>
            <a:r>
              <a:rPr lang="en-US" sz="1600" baseline="0" dirty="0" smtClean="0"/>
              <a:t> than </a:t>
            </a:r>
            <a:r>
              <a:rPr lang="en-US" sz="1600" baseline="0" dirty="0" err="1" smtClean="0"/>
              <a:t>shocky’s</a:t>
            </a:r>
            <a:r>
              <a:rPr lang="en-US" sz="1600" baseline="0" dirty="0" smtClean="0"/>
              <a:t> dune</a:t>
            </a:r>
          </a:p>
          <a:p>
            <a:endParaRPr lang="en-US" sz="1600" baseline="0" dirty="0" smtClean="0"/>
          </a:p>
          <a:p>
            <a:r>
              <a:rPr lang="en-US" sz="1600" baseline="0" dirty="0" smtClean="0"/>
              <a:t>All shots were within     3 inches of one other</a:t>
            </a:r>
            <a:endParaRPr lang="en-US" sz="1600"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TALLEST</a:t>
            </a:r>
            <a:r>
              <a:rPr lang="en-US" baseline="0" dirty="0" smtClean="0"/>
              <a:t> DUNE IN N. AMERICA–  LOCATED ON star dune on the western edge of the dune field</a:t>
            </a:r>
          </a:p>
          <a:p>
            <a:endParaRPr lang="en-US" baseline="0" dirty="0" smtClean="0"/>
          </a:p>
          <a:p>
            <a:r>
              <a:rPr lang="en-US" baseline="0" dirty="0" smtClean="0"/>
              <a:t>OUR DRIVER FOR THE RESEARCH. </a:t>
            </a:r>
            <a:r>
              <a:rPr lang="en-US" b="1" baseline="0" dirty="0" smtClean="0"/>
              <a:t>A PRIME EXAMPLE OF THE DIFFICULTY IN HAULING THE TOTAL STATION EQUIPMENT</a:t>
            </a:r>
          </a:p>
          <a:p>
            <a:endParaRPr lang="en-US" baseline="0" dirty="0" smtClean="0"/>
          </a:p>
          <a:p>
            <a:r>
              <a:rPr lang="en-US" baseline="0" dirty="0" smtClean="0"/>
              <a:t>Almost a</a:t>
            </a:r>
            <a:r>
              <a:rPr lang="en-US" baseline="0" dirty="0" smtClean="0"/>
              <a:t> 6 </a:t>
            </a:r>
            <a:r>
              <a:rPr lang="en-US" baseline="0" dirty="0" smtClean="0"/>
              <a:t>mile round trip hike in the hot sand—8hr climb</a:t>
            </a:r>
          </a:p>
          <a:p>
            <a:endParaRPr lang="en-US" baseline="0" dirty="0" smtClean="0"/>
          </a:p>
          <a:p>
            <a:r>
              <a:rPr lang="en-US" baseline="0" dirty="0" smtClean="0"/>
              <a:t>Point out base shot, and station where the total station was set up, and where we took the three shots on top</a:t>
            </a:r>
          </a:p>
          <a:p>
            <a:endParaRPr lang="en-US" baseline="0" dirty="0" smtClean="0"/>
          </a:p>
          <a:p>
            <a:r>
              <a:rPr lang="en-US" b="1" baseline="0" dirty="0" smtClean="0"/>
              <a:t>97% 5-15cm</a:t>
            </a:r>
          </a:p>
          <a:p>
            <a:endParaRPr lang="en-US" b="1" baseline="0" dirty="0" smtClean="0"/>
          </a:p>
          <a:p>
            <a:r>
              <a:rPr lang="en-US" b="1" baseline="0" dirty="0" smtClean="0"/>
              <a:t>750 ft------  229 meters tall</a:t>
            </a:r>
            <a:endParaRPr lang="en-US" b="1"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ABSOLUTE </a:t>
            </a:r>
            <a:r>
              <a:rPr lang="en-US" baseline="0" dirty="0" smtClean="0"/>
              <a:t>VALUE in yellow- most important detail</a:t>
            </a:r>
          </a:p>
          <a:p>
            <a:endParaRPr lang="en-US" baseline="0" dirty="0" smtClean="0"/>
          </a:p>
          <a:p>
            <a:r>
              <a:rPr lang="en-US" baseline="0" dirty="0" smtClean="0"/>
              <a:t>FOR THE PURPOSE OF MEASURING DUNES AND RELATIVE HEIGHTS, OUR RESEARCH WAS CONCLUSIVE ENOUGH FOR DETERMINING THAT A DIFFERENTIAL MAPPING-GRADE GPS IS A VIABLE OPTION FOR MEASURING ELEVATION ON CLEAR DAYS</a:t>
            </a:r>
            <a:r>
              <a:rPr lang="en-US" baseline="0" dirty="0" smtClean="0"/>
              <a:t> (with </a:t>
            </a:r>
            <a:r>
              <a:rPr lang="en-US" baseline="0" dirty="0" smtClean="0"/>
              <a:t>the base stations </a:t>
            </a:r>
            <a:r>
              <a:rPr lang="en-US" baseline="0" dirty="0" smtClean="0"/>
              <a:t>running)</a:t>
            </a:r>
          </a:p>
          <a:p>
            <a:endParaRPr lang="en-US" baseline="0" dirty="0" smtClean="0"/>
          </a:p>
          <a:p>
            <a:r>
              <a:rPr lang="en-US" baseline="0" dirty="0" smtClean="0"/>
              <a:t>Would like to:</a:t>
            </a:r>
          </a:p>
          <a:p>
            <a:endParaRPr lang="en-US" baseline="0" dirty="0" smtClean="0"/>
          </a:p>
          <a:p>
            <a:r>
              <a:rPr lang="en-US" b="1" baseline="0" dirty="0" smtClean="0"/>
              <a:t>LOOK AT NEW LIDAR DATA THAT WAS </a:t>
            </a:r>
            <a:r>
              <a:rPr lang="en-US" baseline="0" dirty="0" smtClean="0"/>
              <a:t>SCHEDULED FORMTHIS FALL- TO SEE JUST HOW CLOSE THE VALUES PRODUCED FROM THE TOTAL STATION AND GPS WOULD HAVE BEEN FROM THE ABSOLUTE AND REAL ELEVATION AT THOSE POINTS.</a:t>
            </a:r>
          </a:p>
        </p:txBody>
      </p:sp>
      <p:sp>
        <p:nvSpPr>
          <p:cNvPr id="4" name="Slide Number Placeholder 3"/>
          <p:cNvSpPr>
            <a:spLocks noGrp="1"/>
          </p:cNvSpPr>
          <p:nvPr>
            <p:ph type="sldNum" sz="quarter" idx="10"/>
          </p:nvPr>
        </p:nvSpPr>
        <p:spPr/>
        <p:txBody>
          <a:bodyPr/>
          <a:lstStyle/>
          <a:p>
            <a:fld id="{A394118B-ED38-1F4A-A5D4-9614CF63D882}"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TO GEOCORPS</a:t>
            </a:r>
            <a:r>
              <a:rPr lang="en-US" baseline="0" dirty="0" smtClean="0"/>
              <a:t> FOR PROVIDING A LIFE CHANGING MEMORABLE EXPERIENCE</a:t>
            </a:r>
          </a:p>
          <a:p>
            <a:endParaRPr lang="en-US" baseline="0" dirty="0" smtClean="0"/>
          </a:p>
          <a:p>
            <a:r>
              <a:rPr lang="en-US" baseline="0" dirty="0" smtClean="0"/>
              <a:t>THE SLU GEO DEPARTMENT FOR HELPING ME AND SUPPORTING ME IN GETTING</a:t>
            </a:r>
            <a:r>
              <a:rPr lang="en-US" baseline="0" dirty="0" smtClean="0"/>
              <a:t> THERE</a:t>
            </a:r>
            <a:endParaRPr lang="en-US" dirty="0" smtClean="0"/>
          </a:p>
          <a:p>
            <a:endParaRPr lang="en-US" dirty="0" smtClean="0"/>
          </a:p>
          <a:p>
            <a:r>
              <a:rPr lang="en-US" dirty="0" smtClean="0"/>
              <a:t>Thanks for being patient with me, teaching me to use equipment and understand its mechanisms</a:t>
            </a:r>
            <a:r>
              <a:rPr lang="en-US" baseline="0" dirty="0" smtClean="0"/>
              <a:t> </a:t>
            </a:r>
          </a:p>
          <a:p>
            <a:endParaRPr lang="en-US" baseline="0" dirty="0" smtClean="0"/>
          </a:p>
          <a:p>
            <a:r>
              <a:rPr lang="en-US" dirty="0" smtClean="0"/>
              <a:t>And</a:t>
            </a:r>
            <a:r>
              <a:rPr lang="en-US" baseline="0" dirty="0" smtClean="0"/>
              <a:t> of course taking me to see Jurassic world in 3D when it came out– well done covering the basics!</a:t>
            </a:r>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Currently</a:t>
            </a:r>
            <a:r>
              <a:rPr lang="en-US" baseline="0" dirty="0" smtClean="0"/>
              <a:t> a junior geology major at St. Lawrence University- a small liberal arts school in upstate NY</a:t>
            </a:r>
          </a:p>
          <a:p>
            <a:endParaRPr lang="en-US" baseline="0" dirty="0" smtClean="0"/>
          </a:p>
          <a:p>
            <a:r>
              <a:rPr lang="en-US" baseline="0" dirty="0" smtClean="0"/>
              <a:t>Aside from dedicating my time to the geology department, I  also participate in full time varsity athletics on the</a:t>
            </a:r>
            <a:r>
              <a:rPr lang="en-US" baseline="0" dirty="0" smtClean="0"/>
              <a:t> varsity women’s </a:t>
            </a:r>
            <a:r>
              <a:rPr lang="en-US" baseline="0" dirty="0" smtClean="0"/>
              <a:t>rowing team. </a:t>
            </a:r>
          </a:p>
          <a:p>
            <a:endParaRPr lang="en-US" baseline="0" dirty="0" smtClean="0"/>
          </a:p>
          <a:p>
            <a:r>
              <a:rPr lang="en-US" baseline="0" dirty="0" smtClean="0"/>
              <a:t>I was drawn primarily to applying for this job because of the dramatic landscape of the west- especially the opportunities for learning about Aeolian processes at GRSA. </a:t>
            </a:r>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had the opportunity to broaden</a:t>
            </a:r>
            <a:r>
              <a:rPr lang="en-US" baseline="0" dirty="0" smtClean="0"/>
              <a:t> my field horizons before initiating </a:t>
            </a:r>
            <a:r>
              <a:rPr lang="en-US" baseline="0" dirty="0" smtClean="0"/>
              <a:t>research</a:t>
            </a:r>
          </a:p>
          <a:p>
            <a:r>
              <a:rPr lang="en-US" baseline="0" dirty="0" smtClean="0"/>
              <a:t>-stream gauging </a:t>
            </a:r>
          </a:p>
          <a:p>
            <a:r>
              <a:rPr lang="en-US" baseline="0" dirty="0" smtClean="0"/>
              <a:t>-stream management</a:t>
            </a:r>
          </a:p>
          <a:p>
            <a:pPr>
              <a:buFontTx/>
              <a:buChar char="-"/>
            </a:pPr>
            <a:r>
              <a:rPr lang="en-US" baseline="0" dirty="0" smtClean="0"/>
              <a:t>Data collection and analysis used to protect park resources</a:t>
            </a:r>
          </a:p>
          <a:p>
            <a:pPr>
              <a:buFontTx/>
              <a:buChar char="-"/>
            </a:pPr>
            <a:r>
              <a:rPr lang="en-US" baseline="0" dirty="0" smtClean="0"/>
              <a:t> </a:t>
            </a:r>
            <a:r>
              <a:rPr lang="en-US" baseline="0" dirty="0" err="1" smtClean="0"/>
              <a:t>horray</a:t>
            </a:r>
            <a:r>
              <a:rPr lang="en-US" baseline="0" dirty="0" smtClean="0"/>
              <a:t> for the sledgehammer work!</a:t>
            </a:r>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At the beginning of my</a:t>
            </a:r>
            <a:r>
              <a:rPr lang="en-US" baseline="0" dirty="0" smtClean="0"/>
              <a:t> internship we attended the fourth annual international planetary dunes conference in Boise ID</a:t>
            </a:r>
          </a:p>
          <a:p>
            <a:endParaRPr lang="en-US" baseline="0" dirty="0" smtClean="0"/>
          </a:p>
          <a:p>
            <a:r>
              <a:rPr lang="en-US" baseline="0" dirty="0" smtClean="0"/>
              <a:t>On my first day of work I assisted my supervisor, Andrew, in measuring the height of the dune crests –  this was my first experience working with a mapping-grade dGPS and total-station let alone my first time on a dune!</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After working with this equipment, I soon realized how heavy and inconvenient the total station can be when working on 4-700ft dunes</a:t>
            </a:r>
            <a:endParaRPr lang="en-US" dirty="0" smtClean="0"/>
          </a:p>
          <a:p>
            <a:endParaRPr lang="en-US" baseline="0" dirty="0" smtClean="0"/>
          </a:p>
          <a:p>
            <a:r>
              <a:rPr lang="en-US" b="1" baseline="0" dirty="0" smtClean="0">
                <a:solidFill>
                  <a:schemeClr val="accent2"/>
                </a:solidFill>
              </a:rPr>
              <a:t>WHY MEASURE THE DUNES?- BETTER UNDERSTAND THE FREQUENCY AND MAGNITUDE OF VERTICAL &amp; HORIZONTAL DUNE MOVEMENT </a:t>
            </a:r>
          </a:p>
          <a:p>
            <a:endParaRPr lang="en-US" b="1" baseline="0" dirty="0" smtClean="0">
              <a:solidFill>
                <a:schemeClr val="accent2"/>
              </a:solidFill>
            </a:endParaRPr>
          </a:p>
          <a:p>
            <a:r>
              <a:rPr lang="en-US" b="1" baseline="0" dirty="0" smtClean="0">
                <a:solidFill>
                  <a:schemeClr val="accent2"/>
                </a:solidFill>
              </a:rPr>
              <a:t>Understand how local wind and weather regimes shape the characteristics and alterations of these </a:t>
            </a:r>
            <a:r>
              <a:rPr lang="en-US" b="1" baseline="0" dirty="0" smtClean="0">
                <a:solidFill>
                  <a:schemeClr val="accent2"/>
                </a:solidFill>
              </a:rPr>
              <a:t>dunes</a:t>
            </a:r>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Upon</a:t>
            </a:r>
            <a:r>
              <a:rPr lang="en-US" baseline="0" dirty="0" smtClean="0"/>
              <a:t> returning to the park..</a:t>
            </a:r>
            <a:r>
              <a:rPr lang="en-US" dirty="0" smtClean="0"/>
              <a:t> UPON RETURNING TO GREAT SAND DUNES… WE REALLY DECIDED TO PUT THIS PROJECT</a:t>
            </a:r>
            <a:r>
              <a:rPr lang="en-US" baseline="0" dirty="0" smtClean="0"/>
              <a:t> INTO ACTION</a:t>
            </a:r>
            <a:endParaRPr lang="en-US" dirty="0" smtClean="0"/>
          </a:p>
          <a:p>
            <a:endParaRPr lang="en-US" baseline="0" dirty="0" smtClean="0"/>
          </a:p>
          <a:p>
            <a:endParaRPr lang="en-US" baseline="0" dirty="0" smtClean="0"/>
          </a:p>
          <a:p>
            <a:pPr marL="228600" indent="-228600">
              <a:buAutoNum type="arabicPeriod"/>
            </a:pPr>
            <a:r>
              <a:rPr lang="en-US" baseline="0" dirty="0" smtClean="0"/>
              <a:t>We began to start tracking vertical and horizontal changes in dune heights</a:t>
            </a:r>
          </a:p>
          <a:p>
            <a:pPr marL="228600" indent="-228600">
              <a:buAutoNum type="arabicPeriod"/>
            </a:pPr>
            <a:r>
              <a:rPr lang="en-US" baseline="0" dirty="0" smtClean="0"/>
              <a:t>What a better place to do it than on open fields of dunes without obstructions on</a:t>
            </a:r>
            <a:r>
              <a:rPr lang="en-US" baseline="0" dirty="0" smtClean="0"/>
              <a:t> satellite </a:t>
            </a:r>
            <a:r>
              <a:rPr lang="en-US" baseline="0" dirty="0" smtClean="0"/>
              <a:t>signal</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UPON RETURNING TO GREAT SAND DUNES… WE REALLY DECIDED TO PUT THIS PROJECT</a:t>
            </a:r>
            <a:r>
              <a:rPr lang="en-US" baseline="0" dirty="0" smtClean="0"/>
              <a:t> INTO ACTION</a:t>
            </a:r>
            <a:endParaRPr lang="en-US" dirty="0" smtClean="0"/>
          </a:p>
          <a:p>
            <a:endParaRPr lang="en-US" dirty="0" smtClean="0"/>
          </a:p>
          <a:p>
            <a:r>
              <a:rPr lang="en-US" dirty="0" smtClean="0"/>
              <a:t>Lighten equipme</a:t>
            </a:r>
            <a:r>
              <a:rPr lang="en-US" baseline="0" dirty="0" smtClean="0"/>
              <a:t>nt load- 40lb of total weight included for the total-station pack. ultimately just want to see if removing the total station from the height </a:t>
            </a:r>
            <a:r>
              <a:rPr lang="en-US" baseline="0" dirty="0" err="1" smtClean="0"/>
              <a:t>measruing</a:t>
            </a:r>
            <a:r>
              <a:rPr lang="en-US" baseline="0" dirty="0" smtClean="0"/>
              <a:t> process as a whole</a:t>
            </a:r>
          </a:p>
          <a:p>
            <a:endParaRPr lang="en-US" baseline="0" dirty="0" smtClean="0"/>
          </a:p>
          <a:p>
            <a:r>
              <a:rPr lang="en-US" baseline="0" dirty="0" smtClean="0"/>
              <a:t>AGAIN I WANT TO STRESS THAT WE </a:t>
            </a:r>
            <a:r>
              <a:rPr lang="en-US" b="1" baseline="0" dirty="0" smtClean="0"/>
              <a:t>ARE NOT EVALUATING HOW ACCURATE THEY ARE TO THE ABSOLUTE VALUE OF ELEVATON</a:t>
            </a:r>
            <a:r>
              <a:rPr lang="en-US" baseline="0" dirty="0" smtClean="0"/>
              <a:t>- BUT COMPARE THE TWO METHODS TO ONE ANOTHER. THIS IS </a:t>
            </a:r>
            <a:r>
              <a:rPr lang="en-US" b="1" baseline="0" dirty="0" smtClean="0"/>
              <a:t>A relative </a:t>
            </a:r>
            <a:r>
              <a:rPr lang="en-US" baseline="0" dirty="0" smtClean="0"/>
              <a:t>EXPERIMENT WHO’S PURPOSE IS TO BETTER </a:t>
            </a:r>
            <a:r>
              <a:rPr lang="en-US" b="1" baseline="0" dirty="0" smtClean="0"/>
              <a:t>UNDERSTAND THE FUNCTIONALITY OF THE TRIMBLE</a:t>
            </a:r>
            <a:r>
              <a:rPr lang="en-US" baseline="0" dirty="0" smtClean="0"/>
              <a:t> FOR ANSWERING THE PROBLEM OF TRACKIND DUNE MOVEMENTS</a:t>
            </a:r>
          </a:p>
          <a:p>
            <a:endParaRPr lang="en-US" b="1" baseline="0" dirty="0" smtClean="0"/>
          </a:p>
          <a:p>
            <a:r>
              <a:rPr lang="en-US" b="1" baseline="0" dirty="0" smtClean="0"/>
              <a:t>WANT TO EMPLOY A MORE USER FRIENDLY, CHEAPER SOLUTION TO ANSWERING THE PROBLEM OF MEASURING AND TRACKING VERTICAL DUNE MOVEMENT </a:t>
            </a:r>
          </a:p>
          <a:p>
            <a:endParaRPr lang="en-US" b="1" baseline="0" dirty="0" smtClean="0"/>
          </a:p>
          <a:p>
            <a:r>
              <a:rPr lang="en-US" b="1" baseline="0" dirty="0" smtClean="0"/>
              <a:t>So apart from looking to lighten our load, this research was essentially in part, a test of how well a mapping grade dGPS unit can effectively interpret vertical elevation information.</a:t>
            </a:r>
            <a:endParaRPr lang="en-US" b="1"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2-3mm of a km accurate.. – SURVEY GRADE, EXPENSIVE, HARD TO LUG AROUND</a:t>
            </a:r>
            <a:r>
              <a:rPr lang="en-US" baseline="0" dirty="0" smtClean="0"/>
              <a:t>  (I love a challenge, but this was far more difficult than expected)</a:t>
            </a:r>
            <a:endParaRPr lang="en-US" dirty="0" smtClean="0"/>
          </a:p>
          <a:p>
            <a:endParaRPr lang="en-US" dirty="0" smtClean="0"/>
          </a:p>
          <a:p>
            <a:r>
              <a:rPr lang="en-US" dirty="0" smtClean="0"/>
              <a:t>Used as</a:t>
            </a:r>
            <a:r>
              <a:rPr lang="en-US" baseline="0" dirty="0" smtClean="0"/>
              <a:t> almost </a:t>
            </a:r>
            <a:r>
              <a:rPr lang="en-US" b="1" baseline="0" dirty="0" smtClean="0"/>
              <a:t>“the control” </a:t>
            </a:r>
            <a:r>
              <a:rPr lang="en-US" baseline="0" dirty="0" smtClean="0"/>
              <a:t>measurements in the experiment– often used in construction and </a:t>
            </a:r>
            <a:r>
              <a:rPr lang="en-US" baseline="0" dirty="0" err="1" smtClean="0"/>
              <a:t>ect</a:t>
            </a:r>
            <a:r>
              <a:rPr lang="en-US" baseline="0" dirty="0" smtClean="0"/>
              <a:t>.</a:t>
            </a:r>
          </a:p>
          <a:p>
            <a:endParaRPr lang="en-US" baseline="0" dirty="0" smtClean="0"/>
          </a:p>
          <a:p>
            <a:r>
              <a:rPr lang="en-US" baseline="0" dirty="0" smtClean="0"/>
              <a:t>Uses reflective prism to measure distance by the time it takes for a laser beam to be sent out to the prism and reflected back. WHILE DOING SO- Produces </a:t>
            </a:r>
            <a:r>
              <a:rPr lang="en-US" b="1" baseline="0" dirty="0" smtClean="0"/>
              <a:t>bearing (horizontal) and asmath (vertical) </a:t>
            </a:r>
            <a:r>
              <a:rPr lang="en-US" baseline="0" dirty="0" smtClean="0"/>
              <a:t>angle. – really</a:t>
            </a:r>
            <a:r>
              <a:rPr lang="en-US" baseline="0" dirty="0" smtClean="0"/>
              <a:t> conceptualizes </a:t>
            </a:r>
            <a:r>
              <a:rPr lang="en-US" baseline="0" dirty="0" smtClean="0"/>
              <a:t>for itself a three dimensional measurement!!!</a:t>
            </a:r>
          </a:p>
          <a:p>
            <a:endParaRPr lang="en-US" baseline="0" dirty="0" smtClean="0"/>
          </a:p>
          <a:p>
            <a:r>
              <a:rPr lang="en-US" baseline="0" dirty="0" smtClean="0"/>
              <a:t>Base shots helped predict a base to calculate elevation– each shot collects </a:t>
            </a:r>
            <a:r>
              <a:rPr lang="en-US" b="1" baseline="0" dirty="0" smtClean="0"/>
              <a:t>Northing, Easting and Z</a:t>
            </a:r>
            <a:r>
              <a:rPr lang="en-US" b="1" baseline="0" dirty="0" smtClean="0"/>
              <a:t>  </a:t>
            </a:r>
            <a:r>
              <a:rPr lang="en-US" b="1" baseline="0" dirty="0" smtClean="0"/>
              <a:t>Value –produce a three dimensional perception</a:t>
            </a:r>
          </a:p>
          <a:p>
            <a:endParaRPr lang="en-US" b="1" baseline="0" dirty="0" smtClean="0"/>
          </a:p>
          <a:p>
            <a:endParaRPr lang="en-US" b="1" baseline="0" dirty="0" smtClean="0"/>
          </a:p>
          <a:p>
            <a:r>
              <a:rPr lang="en-US" b="1" baseline="0" dirty="0" smtClean="0"/>
              <a:t> convert to UTM position, actual elev. And GNSS HEIGHT. &amp;take the difference</a:t>
            </a:r>
            <a:endParaRPr lang="en-US" b="1"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our mapping-grade Trimble– relatively inexpensive compared to the total station, by far more portable and user friendly---</a:t>
            </a:r>
          </a:p>
          <a:p>
            <a:r>
              <a:rPr lang="en-US" baseline="0" dirty="0" smtClean="0"/>
              <a:t>Using this in our project was intended to solve our question of whether the dGPS unit is reliable enough in terms of vertical measurements to employ instead of the total station.</a:t>
            </a:r>
            <a:endParaRPr lang="en-US" dirty="0" smtClean="0"/>
          </a:p>
          <a:p>
            <a:endParaRPr lang="en-US" dirty="0" smtClean="0"/>
          </a:p>
          <a:p>
            <a:r>
              <a:rPr lang="en-US" dirty="0" smtClean="0"/>
              <a:t>Known for submeter (horizontal) accuracy-</a:t>
            </a:r>
            <a:r>
              <a:rPr lang="en-US" b="1" dirty="0" smtClean="0"/>
              <a:t> vertical accuracy dependent</a:t>
            </a:r>
            <a:r>
              <a:rPr lang="en-US" b="1" baseline="0" dirty="0" smtClean="0"/>
              <a:t> on multiple conditions</a:t>
            </a:r>
          </a:p>
          <a:p>
            <a:endParaRPr lang="en-US" baseline="0" dirty="0" smtClean="0"/>
          </a:p>
          <a:p>
            <a:r>
              <a:rPr lang="en-US" baseline="0" dirty="0" smtClean="0"/>
              <a:t>Used to collect data for each location of total-station fore shots, also collecting spatial information for those particular locations later used to determine elevation.</a:t>
            </a:r>
          </a:p>
          <a:p>
            <a:endParaRPr lang="en-US" b="1" baseline="0" dirty="0" smtClean="0">
              <a:solidFill>
                <a:srgbClr val="C0504D"/>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accent2">
                    <a:lumMod val="75000"/>
                  </a:schemeClr>
                </a:solidFill>
                <a:latin typeface="+mn-lt"/>
                <a:ea typeface="+mn-ea"/>
                <a:cs typeface="+mn-cs"/>
              </a:rPr>
              <a:t>Its role in the research was not only to collect information about the places the total station measurements were being recorded, but also information about the vertical elevation of those localities as well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View </a:t>
            </a:r>
            <a:r>
              <a:rPr lang="en-US" dirty="0" smtClean="0"/>
              <a:t>from top of Shocky’s dune</a:t>
            </a:r>
            <a:endParaRPr lang="en-US" dirty="0"/>
          </a:p>
        </p:txBody>
      </p:sp>
      <p:sp>
        <p:nvSpPr>
          <p:cNvPr id="4" name="Slide Number Placeholder 3"/>
          <p:cNvSpPr>
            <a:spLocks noGrp="1"/>
          </p:cNvSpPr>
          <p:nvPr>
            <p:ph type="sldNum" sz="quarter" idx="10"/>
          </p:nvPr>
        </p:nvSpPr>
        <p:spPr/>
        <p:txBody>
          <a:bodyPr/>
          <a:lstStyle/>
          <a:p>
            <a:fld id="{A394118B-ED38-1F4A-A5D4-9614CF63D882}"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6EEDAB-CD3E-BD43-959A-FEFC15391822}" type="datetimeFigureOut">
              <a:rPr lang="en-US" smtClean="0"/>
              <a:pPr/>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EEDAB-CD3E-BD43-959A-FEFC15391822}" type="datetimeFigureOut">
              <a:rPr lang="en-US" smtClean="0"/>
              <a:pPr/>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EEDAB-CD3E-BD43-959A-FEFC15391822}" type="datetimeFigureOut">
              <a:rPr lang="en-US" smtClean="0"/>
              <a:pPr/>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EEDAB-CD3E-BD43-959A-FEFC15391822}" type="datetimeFigureOut">
              <a:rPr lang="en-US" smtClean="0"/>
              <a:pPr/>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6EEDAB-CD3E-BD43-959A-FEFC15391822}" type="datetimeFigureOut">
              <a:rPr lang="en-US" smtClean="0"/>
              <a:pPr/>
              <a:t>11/12/15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6EEDAB-CD3E-BD43-959A-FEFC15391822}" type="datetimeFigureOut">
              <a:rPr lang="en-US" smtClean="0"/>
              <a:pPr/>
              <a:t>11/12/15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6EEDAB-CD3E-BD43-959A-FEFC15391822}" type="datetimeFigureOut">
              <a:rPr lang="en-US" smtClean="0"/>
              <a:pPr/>
              <a:t>11/12/15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EEDAB-CD3E-BD43-959A-FEFC15391822}" type="datetimeFigureOut">
              <a:rPr lang="en-US" smtClean="0"/>
              <a:pPr/>
              <a:t>11/12/15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EEDAB-CD3E-BD43-959A-FEFC15391822}" type="datetimeFigureOut">
              <a:rPr lang="en-US" smtClean="0"/>
              <a:pPr/>
              <a:t>11/12/15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EEDAB-CD3E-BD43-959A-FEFC15391822}" type="datetimeFigureOut">
              <a:rPr lang="en-US" smtClean="0"/>
              <a:pPr/>
              <a:t>11/12/15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EEDAB-CD3E-BD43-959A-FEFC15391822}" type="datetimeFigureOut">
              <a:rPr lang="en-US" smtClean="0"/>
              <a:pPr/>
              <a:t>11/12/15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143EA7-63CD-A847-B0D1-C9B7911B70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EEDAB-CD3E-BD43-959A-FEFC15391822}" type="datetimeFigureOut">
              <a:rPr lang="en-US" smtClean="0"/>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143EA7-63CD-A847-B0D1-C9B7911B70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IMG_8994.jpg"/>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11340" y="529987"/>
            <a:ext cx="9132660" cy="2262158"/>
          </a:xfrm>
          <a:prstGeom prst="rect">
            <a:avLst/>
          </a:prstGeom>
          <a:noFill/>
        </p:spPr>
        <p:txBody>
          <a:bodyPr wrap="square" rtlCol="0">
            <a:spAutoFit/>
          </a:bodyPr>
          <a:lstStyle/>
          <a:p>
            <a:pPr algn="ctr"/>
            <a:r>
              <a:rPr lang="en-US" sz="4100" b="1" dirty="0" smtClean="0">
                <a:ln w="17780" cmpd="sng">
                  <a:solidFill>
                    <a:schemeClr val="tx1"/>
                  </a:solidFill>
                </a:ln>
                <a:solidFill>
                  <a:schemeClr val="bg1"/>
                </a:solidFill>
              </a:rPr>
              <a:t>A Comparison of Dune Height Measurement Methodologies –Total Station versus dGPS</a:t>
            </a:r>
          </a:p>
          <a:p>
            <a:endParaRPr lang="en-US" dirty="0"/>
          </a:p>
        </p:txBody>
      </p:sp>
      <p:pic>
        <p:nvPicPr>
          <p:cNvPr id="7" name="Picture 6" descr="NPS_GIP_GeoCorps_Logo"/>
          <p:cNvPicPr/>
          <p:nvPr/>
        </p:nvPicPr>
        <p:blipFill>
          <a:blip r:embed="rId4"/>
          <a:srcRect/>
          <a:stretch>
            <a:fillRect/>
          </a:stretch>
        </p:blipFill>
        <p:spPr bwMode="auto">
          <a:xfrm>
            <a:off x="408395" y="4343400"/>
            <a:ext cx="1926409" cy="1828800"/>
          </a:xfrm>
          <a:prstGeom prst="rect">
            <a:avLst/>
          </a:prstGeom>
          <a:noFill/>
          <a:ln w="9525">
            <a:noFill/>
            <a:miter lim="800000"/>
            <a:headEnd/>
            <a:tailEnd/>
          </a:ln>
        </p:spPr>
      </p:pic>
      <p:pic>
        <p:nvPicPr>
          <p:cNvPr id="8" name="Picture 7" descr="geocorps-logo_13 (2)"/>
          <p:cNvPicPr/>
          <p:nvPr/>
        </p:nvPicPr>
        <p:blipFill>
          <a:blip r:embed="rId5"/>
          <a:srcRect/>
          <a:stretch>
            <a:fillRect/>
          </a:stretch>
        </p:blipFill>
        <p:spPr bwMode="auto">
          <a:xfrm>
            <a:off x="2757675" y="4343400"/>
            <a:ext cx="1825171" cy="1828800"/>
          </a:xfrm>
          <a:prstGeom prst="rect">
            <a:avLst/>
          </a:prstGeom>
          <a:noFill/>
          <a:ln w="9525">
            <a:noFill/>
            <a:miter lim="800000"/>
            <a:headEnd/>
            <a:tailEnd/>
          </a:ln>
        </p:spPr>
      </p:pic>
      <p:pic>
        <p:nvPicPr>
          <p:cNvPr id="9" name="Picture 8" descr="Screen Shot 2015-09-24 at 8.56.31 AM.png"/>
          <p:cNvPicPr>
            <a:picLocks noChangeAspect="1"/>
          </p:cNvPicPr>
          <p:nvPr/>
        </p:nvPicPr>
        <p:blipFill>
          <a:blip r:embed="rId6"/>
          <a:stretch>
            <a:fillRect/>
          </a:stretch>
        </p:blipFill>
        <p:spPr>
          <a:xfrm>
            <a:off x="6831964" y="4343400"/>
            <a:ext cx="1880871" cy="1828800"/>
          </a:xfrm>
          <a:prstGeom prst="rect">
            <a:avLst/>
          </a:prstGeom>
        </p:spPr>
      </p:pic>
      <p:sp>
        <p:nvSpPr>
          <p:cNvPr id="10" name="TextBox 9"/>
          <p:cNvSpPr txBox="1"/>
          <p:nvPr/>
        </p:nvSpPr>
        <p:spPr>
          <a:xfrm>
            <a:off x="2334804" y="2554905"/>
            <a:ext cx="4724370" cy="861774"/>
          </a:xfrm>
          <a:prstGeom prst="rect">
            <a:avLst/>
          </a:prstGeom>
          <a:noFill/>
        </p:spPr>
        <p:txBody>
          <a:bodyPr wrap="none" rtlCol="0">
            <a:spAutoFit/>
          </a:bodyPr>
          <a:lstStyle/>
          <a:p>
            <a:pPr algn="ctr"/>
            <a:r>
              <a:rPr lang="en-US" sz="2500" b="1" dirty="0" smtClean="0"/>
              <a:t>Mikayla Thomas- Schenectady, NY</a:t>
            </a:r>
          </a:p>
          <a:p>
            <a:pPr algn="ctr"/>
            <a:r>
              <a:rPr lang="en-US" sz="2500" b="1" dirty="0" smtClean="0"/>
              <a:t>Andrew Valdez- Mosca, CO</a:t>
            </a:r>
            <a:endParaRPr lang="en-US" sz="2500" b="1" dirty="0"/>
          </a:p>
        </p:txBody>
      </p:sp>
      <p:pic>
        <p:nvPicPr>
          <p:cNvPr id="11" name="Picture 10" descr="NPS arrowhead trans background.gif"/>
          <p:cNvPicPr>
            <a:picLocks noChangeAspect="1"/>
          </p:cNvPicPr>
          <p:nvPr/>
        </p:nvPicPr>
        <p:blipFill>
          <a:blip r:embed="rId7"/>
          <a:stretch>
            <a:fillRect/>
          </a:stretch>
        </p:blipFill>
        <p:spPr>
          <a:xfrm>
            <a:off x="4948326" y="4343401"/>
            <a:ext cx="1410555" cy="1828800"/>
          </a:xfrm>
          <a:prstGeom prst="rect">
            <a:avLst/>
          </a:prstGeom>
          <a:solidFill>
            <a:schemeClr val="bg1"/>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IMG_0743.jpg"/>
          <p:cNvPicPr>
            <a:picLocks noChangeAspect="1"/>
          </p:cNvPicPr>
          <p:nvPr/>
        </p:nvPicPr>
        <p:blipFill>
          <a:blip r:embed="rId3"/>
          <a:stretch>
            <a:fillRect/>
          </a:stretch>
        </p:blipFill>
        <p:spPr>
          <a:xfrm>
            <a:off x="2000250" y="0"/>
            <a:ext cx="5143500" cy="6858000"/>
          </a:xfrm>
          <a:prstGeom prst="rect">
            <a:avLst/>
          </a:prstGeom>
        </p:spPr>
      </p:pic>
      <p:sp>
        <p:nvSpPr>
          <p:cNvPr id="5" name="TextBox 4"/>
          <p:cNvSpPr txBox="1"/>
          <p:nvPr/>
        </p:nvSpPr>
        <p:spPr>
          <a:xfrm>
            <a:off x="0" y="364981"/>
            <a:ext cx="9144000" cy="707886"/>
          </a:xfrm>
          <a:prstGeom prst="rect">
            <a:avLst/>
          </a:prstGeom>
          <a:noFill/>
        </p:spPr>
        <p:txBody>
          <a:bodyPr wrap="square" rtlCol="0">
            <a:spAutoFit/>
          </a:bodyPr>
          <a:lstStyle/>
          <a:p>
            <a:pPr algn="ctr"/>
            <a:r>
              <a:rPr lang="en-US" sz="4000" b="1" dirty="0" smtClean="0">
                <a:ln>
                  <a:solidFill>
                    <a:schemeClr val="tx1"/>
                  </a:solidFill>
                </a:ln>
                <a:solidFill>
                  <a:srgbClr val="FFFFFF"/>
                </a:solidFill>
              </a:rPr>
              <a:t>Trimble GeoXH GPS</a:t>
            </a:r>
            <a:endParaRPr lang="en-US" sz="4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0210.jpg"/>
          <p:cNvPicPr>
            <a:picLocks noGrp="1" noChangeAspect="1"/>
          </p:cNvPicPr>
          <p:nvPr>
            <p:ph idx="1"/>
          </p:nvPr>
        </p:nvPicPr>
        <p:blipFill>
          <a:blip r:embed="rId3"/>
          <a:srcRect l="-18187" r="-18187"/>
          <a:stretch>
            <a:fillRect/>
          </a:stretch>
        </p:blipFill>
        <p:spPr>
          <a:xfrm>
            <a:off x="-1720124" y="0"/>
            <a:ext cx="12682339" cy="68580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hocky's Dune.jpg"/>
          <p:cNvPicPr>
            <a:picLocks noGrp="1" noChangeAspect="1"/>
          </p:cNvPicPr>
          <p:nvPr>
            <p:ph idx="1"/>
          </p:nvPr>
        </p:nvPicPr>
        <p:blipFill>
          <a:blip r:embed="rId3"/>
          <a:srcRect l="-68502" r="-68502"/>
          <a:stretch>
            <a:fillRect/>
          </a:stretch>
        </p:blipFill>
        <p:spPr>
          <a:xfrm>
            <a:off x="-2271521" y="0"/>
            <a:ext cx="13687042" cy="6858000"/>
          </a:xfrm>
        </p:spPr>
      </p:pic>
      <p:sp>
        <p:nvSpPr>
          <p:cNvPr id="5" name="TextBox 4"/>
          <p:cNvSpPr txBox="1"/>
          <p:nvPr/>
        </p:nvSpPr>
        <p:spPr>
          <a:xfrm>
            <a:off x="457200" y="274638"/>
            <a:ext cx="8229600" cy="707886"/>
          </a:xfrm>
          <a:prstGeom prst="rect">
            <a:avLst/>
          </a:prstGeom>
          <a:noFill/>
        </p:spPr>
        <p:txBody>
          <a:bodyPr wrap="square" rtlCol="0">
            <a:spAutoFit/>
          </a:bodyPr>
          <a:lstStyle/>
          <a:p>
            <a:pPr algn="ctr"/>
            <a:r>
              <a:rPr lang="en-US" sz="4000" b="1" dirty="0" smtClean="0">
                <a:ln>
                  <a:solidFill>
                    <a:schemeClr val="tx1"/>
                  </a:solidFill>
                </a:ln>
                <a:solidFill>
                  <a:srgbClr val="FFFFFF"/>
                </a:solidFill>
              </a:rPr>
              <a:t>Shocky’s Dune</a:t>
            </a:r>
            <a:endParaRPr lang="en-US"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creen Shot 2015-09-20 at 10.19.50 AM.png"/>
          <p:cNvPicPr>
            <a:picLocks noGrp="1" noChangeAspect="1"/>
          </p:cNvPicPr>
          <p:nvPr>
            <p:ph idx="1"/>
          </p:nvPr>
        </p:nvPicPr>
        <p:blipFill>
          <a:blip r:embed="rId3"/>
          <a:srcRect l="-11409" r="-11409"/>
          <a:stretch>
            <a:fillRect/>
          </a:stretch>
        </p:blipFill>
        <p:spPr>
          <a:xfrm>
            <a:off x="0" y="251060"/>
            <a:ext cx="9489734" cy="6057663"/>
          </a:xfrm>
        </p:spPr>
      </p:pic>
      <p:sp>
        <p:nvSpPr>
          <p:cNvPr id="5" name="TextBox 4"/>
          <p:cNvSpPr txBox="1"/>
          <p:nvPr/>
        </p:nvSpPr>
        <p:spPr>
          <a:xfrm>
            <a:off x="360398" y="0"/>
            <a:ext cx="461665" cy="6858000"/>
          </a:xfrm>
          <a:prstGeom prst="rect">
            <a:avLst/>
          </a:prstGeom>
          <a:noFill/>
        </p:spPr>
        <p:txBody>
          <a:bodyPr vert="vert270" wrap="square" rtlCol="0">
            <a:spAutoFit/>
          </a:bodyPr>
          <a:lstStyle/>
          <a:p>
            <a:pPr algn="ctr"/>
            <a:r>
              <a:rPr lang="en-US" dirty="0" smtClean="0"/>
              <a:t>GNSS Height/ Elevation (</a:t>
            </a:r>
            <a:r>
              <a:rPr lang="en-US" dirty="0" err="1" smtClean="0"/>
              <a:t>m</a:t>
            </a:r>
            <a:r>
              <a:rPr lang="en-US" dirty="0" smtClean="0"/>
              <a:t>)</a:t>
            </a:r>
            <a:endParaRPr lang="en-US" dirty="0"/>
          </a:p>
        </p:txBody>
      </p:sp>
      <p:sp>
        <p:nvSpPr>
          <p:cNvPr id="6" name="TextBox 5"/>
          <p:cNvSpPr txBox="1"/>
          <p:nvPr/>
        </p:nvSpPr>
        <p:spPr>
          <a:xfrm>
            <a:off x="0" y="6308724"/>
            <a:ext cx="9144001" cy="369332"/>
          </a:xfrm>
          <a:prstGeom prst="rect">
            <a:avLst/>
          </a:prstGeom>
          <a:noFill/>
        </p:spPr>
        <p:txBody>
          <a:bodyPr wrap="square" rtlCol="0" anchor="t">
            <a:spAutoFit/>
          </a:bodyPr>
          <a:lstStyle/>
          <a:p>
            <a:pPr algn="ctr"/>
            <a:r>
              <a:rPr lang="en-US" dirty="0" smtClean="0"/>
              <a:t>Positions Collected (Every 20 seconds)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igh Dune2015.jpg"/>
          <p:cNvPicPr>
            <a:picLocks noGrp="1" noChangeAspect="1"/>
          </p:cNvPicPr>
          <p:nvPr>
            <p:ph idx="1"/>
          </p:nvPr>
        </p:nvPicPr>
        <p:blipFill>
          <a:blip r:embed="rId3"/>
          <a:srcRect l="-69136" r="-69136"/>
          <a:stretch>
            <a:fillRect/>
          </a:stretch>
        </p:blipFill>
        <p:spPr>
          <a:xfrm>
            <a:off x="-1822862" y="0"/>
            <a:ext cx="12789725" cy="6858000"/>
          </a:xfrm>
        </p:spPr>
      </p:pic>
      <p:sp>
        <p:nvSpPr>
          <p:cNvPr id="6" name="TextBox 5"/>
          <p:cNvSpPr txBox="1"/>
          <p:nvPr/>
        </p:nvSpPr>
        <p:spPr>
          <a:xfrm>
            <a:off x="457200" y="274638"/>
            <a:ext cx="8229600" cy="707886"/>
          </a:xfrm>
          <a:prstGeom prst="rect">
            <a:avLst/>
          </a:prstGeom>
          <a:noFill/>
        </p:spPr>
        <p:txBody>
          <a:bodyPr wrap="square" rtlCol="0">
            <a:spAutoFit/>
          </a:bodyPr>
          <a:lstStyle/>
          <a:p>
            <a:pPr algn="ctr"/>
            <a:r>
              <a:rPr lang="en-US" sz="4000" b="1" dirty="0" smtClean="0">
                <a:ln>
                  <a:solidFill>
                    <a:schemeClr val="tx1"/>
                  </a:solidFill>
                </a:ln>
                <a:solidFill>
                  <a:srgbClr val="FFFFFF"/>
                </a:solidFill>
              </a:rPr>
              <a:t>High Dune</a:t>
            </a:r>
            <a:endParaRPr lang="en-US" sz="4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9184 (1).jpg"/>
          <p:cNvPicPr>
            <a:picLocks noGrp="1" noChangeAspect="1"/>
          </p:cNvPicPr>
          <p:nvPr>
            <p:ph idx="1"/>
          </p:nvPr>
        </p:nvPicPr>
        <p:blipFill>
          <a:blip r:embed="rId3"/>
          <a:srcRect l="-18187" r="-18187"/>
          <a:stretch>
            <a:fillRect/>
          </a:stretch>
        </p:blipFill>
        <p:spPr>
          <a:xfrm>
            <a:off x="-1753955" y="-120601"/>
            <a:ext cx="12667029" cy="6978601"/>
          </a:xfrm>
        </p:spPr>
      </p:pic>
      <p:sp>
        <p:nvSpPr>
          <p:cNvPr id="8" name="Down Arrow 7"/>
          <p:cNvSpPr/>
          <p:nvPr/>
        </p:nvSpPr>
        <p:spPr>
          <a:xfrm rot="1738455">
            <a:off x="2852531" y="968179"/>
            <a:ext cx="309958" cy="997802"/>
          </a:xfrm>
          <a:prstGeom prst="down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4523836" y="2724175"/>
            <a:ext cx="214062" cy="243761"/>
          </a:xfrm>
          <a:prstGeom prst="star5">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4" name="Content Placeholder 3" descr="Star Dune2015.jpg"/>
          <p:cNvPicPr>
            <a:picLocks noGrp="1" noChangeAspect="1"/>
          </p:cNvPicPr>
          <p:nvPr>
            <p:ph idx="1"/>
          </p:nvPr>
        </p:nvPicPr>
        <p:blipFill>
          <a:blip r:embed="rId3"/>
          <a:srcRect l="-69136" r="-69136"/>
          <a:stretch>
            <a:fillRect/>
          </a:stretch>
        </p:blipFill>
        <p:spPr>
          <a:xfrm>
            <a:off x="-1732989" y="0"/>
            <a:ext cx="12609979" cy="6858000"/>
          </a:xfrm>
        </p:spPr>
      </p:pic>
      <p:sp>
        <p:nvSpPr>
          <p:cNvPr id="5" name="TextBox 4"/>
          <p:cNvSpPr txBox="1"/>
          <p:nvPr/>
        </p:nvSpPr>
        <p:spPr>
          <a:xfrm>
            <a:off x="1503083" y="274638"/>
            <a:ext cx="8229600" cy="707886"/>
          </a:xfrm>
          <a:prstGeom prst="rect">
            <a:avLst/>
          </a:prstGeom>
          <a:noFill/>
        </p:spPr>
        <p:txBody>
          <a:bodyPr wrap="square" rtlCol="0">
            <a:spAutoFit/>
          </a:bodyPr>
          <a:lstStyle/>
          <a:p>
            <a:pPr algn="ctr"/>
            <a:r>
              <a:rPr lang="en-US" sz="4000" b="1" dirty="0" smtClean="0">
                <a:ln>
                  <a:solidFill>
                    <a:schemeClr val="tx1"/>
                  </a:solidFill>
                </a:ln>
                <a:solidFill>
                  <a:srgbClr val="FFFFFF"/>
                </a:solidFill>
              </a:rPr>
              <a:t>Star Dune</a:t>
            </a:r>
            <a:endParaRPr lang="en-US" sz="4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690.jpg"/>
          <p:cNvPicPr>
            <a:picLocks noGrp="1" noChangeAspect="1"/>
          </p:cNvPicPr>
          <p:nvPr>
            <p:ph idx="1"/>
          </p:nvPr>
        </p:nvPicPr>
        <p:blipFill>
          <a:blip r:embed="rId2"/>
          <a:srcRect l="-18187" r="-18187"/>
          <a:stretch>
            <a:fillRect/>
          </a:stretch>
        </p:blipFill>
        <p:spPr>
          <a:xfrm>
            <a:off x="-1753955" y="0"/>
            <a:ext cx="12580088"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IMG_0757.jpg"/>
          <p:cNvPicPr>
            <a:picLocks noChangeAspect="1"/>
          </p:cNvPicPr>
          <p:nvPr/>
        </p:nvPicPr>
        <p:blipFill>
          <a:blip r:embed="rId2"/>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creen Shot 2015-09-20 at 10.30.19 AM.png"/>
          <p:cNvPicPr>
            <a:picLocks noGrp="1" noChangeAspect="1"/>
          </p:cNvPicPr>
          <p:nvPr>
            <p:ph idx="1"/>
          </p:nvPr>
        </p:nvPicPr>
        <p:blipFill>
          <a:blip r:embed="rId3"/>
          <a:srcRect t="-26366" b="-26366"/>
          <a:stretch>
            <a:fillRect/>
          </a:stretch>
        </p:blipFill>
        <p:spPr>
          <a:xfrm>
            <a:off x="0" y="846757"/>
            <a:ext cx="9144000" cy="5279406"/>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DSCN0916.jpg"/>
          <p:cNvPicPr>
            <a:picLocks noChangeAspect="1"/>
          </p:cNvPicPr>
          <p:nvPr/>
        </p:nvPicPr>
        <p:blipFill>
          <a:blip r:embed="rId3"/>
          <a:stretch>
            <a:fillRect/>
          </a:stretch>
        </p:blipFill>
        <p:spPr>
          <a:xfrm>
            <a:off x="-4931884" y="-928180"/>
            <a:ext cx="3899543" cy="2924657"/>
          </a:xfrm>
          <a:prstGeom prst="rect">
            <a:avLst/>
          </a:prstGeom>
        </p:spPr>
      </p:pic>
      <p:pic>
        <p:nvPicPr>
          <p:cNvPr id="5" name="Picture 4" descr="IMG_6479.jpg"/>
          <p:cNvPicPr>
            <a:picLocks noChangeAspect="1"/>
          </p:cNvPicPr>
          <p:nvPr/>
        </p:nvPicPr>
        <p:blipFill>
          <a:blip r:embed="rId4"/>
          <a:stretch>
            <a:fillRect/>
          </a:stretch>
        </p:blipFill>
        <p:spPr>
          <a:xfrm>
            <a:off x="243211" y="1162267"/>
            <a:ext cx="4470901" cy="4470901"/>
          </a:xfrm>
          <a:prstGeom prst="rect">
            <a:avLst/>
          </a:prstGeom>
        </p:spPr>
      </p:pic>
      <p:pic>
        <p:nvPicPr>
          <p:cNvPr id="6" name="Picture 5" descr="IMG_6524.jpg"/>
          <p:cNvPicPr>
            <a:picLocks noChangeAspect="1"/>
          </p:cNvPicPr>
          <p:nvPr/>
        </p:nvPicPr>
        <p:blipFill>
          <a:blip r:embed="rId5"/>
          <a:stretch>
            <a:fillRect/>
          </a:stretch>
        </p:blipFill>
        <p:spPr>
          <a:xfrm>
            <a:off x="5039840" y="0"/>
            <a:ext cx="3899543" cy="3728753"/>
          </a:xfrm>
          <a:prstGeom prst="rect">
            <a:avLst/>
          </a:prstGeom>
        </p:spPr>
      </p:pic>
      <p:pic>
        <p:nvPicPr>
          <p:cNvPr id="7" name="Picture 6" descr="ny.jpg"/>
          <p:cNvPicPr>
            <a:picLocks noChangeAspect="1"/>
          </p:cNvPicPr>
          <p:nvPr/>
        </p:nvPicPr>
        <p:blipFill>
          <a:blip r:embed="rId6"/>
          <a:stretch>
            <a:fillRect/>
          </a:stretch>
        </p:blipFill>
        <p:spPr>
          <a:xfrm>
            <a:off x="5039839" y="3924058"/>
            <a:ext cx="3899543" cy="2933942"/>
          </a:xfrm>
          <a:prstGeom prst="rect">
            <a:avLst/>
          </a:prstGeom>
        </p:spPr>
      </p:pic>
      <p:sp>
        <p:nvSpPr>
          <p:cNvPr id="8" name="5-Point Star 7"/>
          <p:cNvSpPr/>
          <p:nvPr/>
        </p:nvSpPr>
        <p:spPr>
          <a:xfrm>
            <a:off x="6854654" y="4176763"/>
            <a:ext cx="451140" cy="403897"/>
          </a:xfrm>
          <a:prstGeom prst="star5">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un 8"/>
          <p:cNvSpPr/>
          <p:nvPr/>
        </p:nvSpPr>
        <p:spPr>
          <a:xfrm flipH="1" flipV="1">
            <a:off x="5507026" y="5229244"/>
            <a:ext cx="265994" cy="269283"/>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039840" y="4859912"/>
            <a:ext cx="1133780" cy="369332"/>
          </a:xfrm>
          <a:prstGeom prst="rect">
            <a:avLst/>
          </a:prstGeom>
          <a:noFill/>
        </p:spPr>
        <p:txBody>
          <a:bodyPr wrap="square" rtlCol="0">
            <a:spAutoFit/>
          </a:bodyPr>
          <a:lstStyle/>
          <a:p>
            <a:r>
              <a:rPr lang="en-US" dirty="0" smtClean="0"/>
              <a:t>Buffalo</a:t>
            </a:r>
            <a:endParaRPr lang="en-US" dirty="0"/>
          </a:p>
        </p:txBody>
      </p:sp>
      <p:sp>
        <p:nvSpPr>
          <p:cNvPr id="12" name="Sun 11"/>
          <p:cNvSpPr/>
          <p:nvPr/>
        </p:nvSpPr>
        <p:spPr>
          <a:xfrm flipH="1" flipV="1">
            <a:off x="7746188" y="5363885"/>
            <a:ext cx="265994" cy="269283"/>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126515" y="5498527"/>
            <a:ext cx="1239345" cy="369332"/>
          </a:xfrm>
          <a:prstGeom prst="rect">
            <a:avLst/>
          </a:prstGeom>
          <a:noFill/>
        </p:spPr>
        <p:txBody>
          <a:bodyPr wrap="square" rtlCol="0">
            <a:spAutoFit/>
          </a:bodyPr>
          <a:lstStyle/>
          <a:p>
            <a:r>
              <a:rPr lang="en-US" dirty="0" smtClean="0"/>
              <a:t>Albany </a:t>
            </a:r>
            <a:endParaRPr lang="en-US" dirty="0"/>
          </a:p>
        </p:txBody>
      </p:sp>
      <p:sp>
        <p:nvSpPr>
          <p:cNvPr id="11" name="TextBox 10"/>
          <p:cNvSpPr txBox="1"/>
          <p:nvPr/>
        </p:nvSpPr>
        <p:spPr>
          <a:xfrm>
            <a:off x="7305795" y="4211328"/>
            <a:ext cx="1633588" cy="369332"/>
          </a:xfrm>
          <a:prstGeom prst="rect">
            <a:avLst/>
          </a:prstGeom>
          <a:noFill/>
        </p:spPr>
        <p:txBody>
          <a:bodyPr wrap="square" rtlCol="0">
            <a:spAutoFit/>
          </a:bodyPr>
          <a:lstStyle/>
          <a:p>
            <a:r>
              <a:rPr lang="en-US" dirty="0" smtClean="0"/>
              <a:t>St. Lawrence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Picture 4" descr="IMG_8991.jpg"/>
          <p:cNvPicPr>
            <a:picLocks noChangeAspect="1"/>
          </p:cNvPicPr>
          <p:nvPr/>
        </p:nvPicPr>
        <p:blipFill>
          <a:blip r:embed="rId3"/>
          <a:stretch>
            <a:fillRect/>
          </a:stretch>
        </p:blipFill>
        <p:spPr>
          <a:xfrm>
            <a:off x="0" y="0"/>
            <a:ext cx="5143500" cy="6858000"/>
          </a:xfrm>
          <a:prstGeom prst="rect">
            <a:avLst/>
          </a:prstGeom>
        </p:spPr>
      </p:pic>
      <p:pic>
        <p:nvPicPr>
          <p:cNvPr id="6" name="Picture 5" descr="IMG_9932.jpg"/>
          <p:cNvPicPr>
            <a:picLocks noChangeAspect="1"/>
          </p:cNvPicPr>
          <p:nvPr/>
        </p:nvPicPr>
        <p:blipFill>
          <a:blip r:embed="rId4"/>
          <a:stretch>
            <a:fillRect/>
          </a:stretch>
        </p:blipFill>
        <p:spPr>
          <a:xfrm>
            <a:off x="5115025" y="0"/>
            <a:ext cx="4028975" cy="3021731"/>
          </a:xfrm>
          <a:prstGeom prst="rect">
            <a:avLst/>
          </a:prstGeom>
        </p:spPr>
      </p:pic>
      <p:sp>
        <p:nvSpPr>
          <p:cNvPr id="7" name="TextBox 6"/>
          <p:cNvSpPr txBox="1"/>
          <p:nvPr/>
        </p:nvSpPr>
        <p:spPr>
          <a:xfrm>
            <a:off x="5145950" y="3021731"/>
            <a:ext cx="3998049" cy="3785652"/>
          </a:xfrm>
          <a:prstGeom prst="rect">
            <a:avLst/>
          </a:prstGeom>
          <a:noFill/>
        </p:spPr>
        <p:txBody>
          <a:bodyPr wrap="square" rtlCol="0">
            <a:spAutoFit/>
          </a:bodyPr>
          <a:lstStyle/>
          <a:p>
            <a:pPr algn="ctr"/>
            <a:r>
              <a:rPr lang="en-US" sz="2400" dirty="0" smtClean="0">
                <a:solidFill>
                  <a:srgbClr val="EEECE1"/>
                </a:solidFill>
              </a:rPr>
              <a:t>Andrew Valdez &amp; Friends at Great Sand Dunes National Park and Preserve</a:t>
            </a:r>
          </a:p>
          <a:p>
            <a:pPr algn="ctr"/>
            <a:endParaRPr lang="en-US" sz="2400" dirty="0" smtClean="0">
              <a:solidFill>
                <a:srgbClr val="EEECE1"/>
              </a:solidFill>
            </a:endParaRPr>
          </a:p>
          <a:p>
            <a:pPr algn="ctr"/>
            <a:r>
              <a:rPr lang="en-US" sz="2400" dirty="0" smtClean="0">
                <a:solidFill>
                  <a:srgbClr val="EEECE1"/>
                </a:solidFill>
              </a:rPr>
              <a:t>The GeoCorps/Geological Society of America</a:t>
            </a:r>
          </a:p>
          <a:p>
            <a:pPr algn="ctr"/>
            <a:endParaRPr lang="en-US" sz="2400" dirty="0" smtClean="0">
              <a:solidFill>
                <a:srgbClr val="EEECE1"/>
              </a:solidFill>
            </a:endParaRPr>
          </a:p>
          <a:p>
            <a:pPr algn="ctr"/>
            <a:r>
              <a:rPr lang="en-US" sz="2400" dirty="0" smtClean="0">
                <a:solidFill>
                  <a:srgbClr val="EEECE1"/>
                </a:solidFill>
              </a:rPr>
              <a:t>St. Lawrence Geology Department</a:t>
            </a:r>
          </a:p>
          <a:p>
            <a:endParaRPr lang="en-US" sz="2400" dirty="0">
              <a:solidFill>
                <a:schemeClr val="bg2"/>
              </a:solidFill>
            </a:endParaRPr>
          </a:p>
        </p:txBody>
      </p:sp>
      <p:sp>
        <p:nvSpPr>
          <p:cNvPr id="8" name="TextBox 7"/>
          <p:cNvSpPr txBox="1"/>
          <p:nvPr/>
        </p:nvSpPr>
        <p:spPr>
          <a:xfrm>
            <a:off x="459901" y="175191"/>
            <a:ext cx="3998049" cy="923330"/>
          </a:xfrm>
          <a:prstGeom prst="rect">
            <a:avLst/>
          </a:prstGeom>
          <a:noFill/>
        </p:spPr>
        <p:txBody>
          <a:bodyPr wrap="square" rtlCol="0">
            <a:spAutoFit/>
          </a:bodyPr>
          <a:lstStyle/>
          <a:p>
            <a:pPr algn="ctr"/>
            <a:r>
              <a:rPr lang="en-US" sz="3600" b="1" dirty="0" smtClean="0">
                <a:ln>
                  <a:solidFill>
                    <a:schemeClr val="tx1"/>
                  </a:solidFill>
                </a:ln>
                <a:solidFill>
                  <a:srgbClr val="FFFFFF"/>
                </a:solidFill>
              </a:rPr>
              <a:t>Acknowledgements</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36292"/>
            <a:ext cx="4971703" cy="1246490"/>
          </a:xfrm>
        </p:spPr>
        <p:txBody>
          <a:bodyPr>
            <a:normAutofit fontScale="90000"/>
          </a:bodyPr>
          <a:lstStyle/>
          <a:p>
            <a:r>
              <a:rPr lang="en-US" b="1" dirty="0" smtClean="0">
                <a:ln>
                  <a:solidFill>
                    <a:schemeClr val="tx1"/>
                  </a:solidFill>
                </a:ln>
                <a:solidFill>
                  <a:srgbClr val="FFFFFF"/>
                </a:solidFill>
              </a:rPr>
              <a:t>My Summer Experience at the Park:</a:t>
            </a:r>
            <a:endParaRPr lang="en-US" dirty="0"/>
          </a:p>
        </p:txBody>
      </p:sp>
      <p:pic>
        <p:nvPicPr>
          <p:cNvPr id="4" name="Picture 3" descr="IMG_9990.jpg"/>
          <p:cNvPicPr>
            <a:picLocks noChangeAspect="1"/>
          </p:cNvPicPr>
          <p:nvPr/>
        </p:nvPicPr>
        <p:blipFill>
          <a:blip r:embed="rId3"/>
          <a:stretch>
            <a:fillRect/>
          </a:stretch>
        </p:blipFill>
        <p:spPr>
          <a:xfrm>
            <a:off x="4997714" y="3293317"/>
            <a:ext cx="3522412" cy="3299357"/>
          </a:xfrm>
          <a:prstGeom prst="rect">
            <a:avLst/>
          </a:prstGeom>
        </p:spPr>
      </p:pic>
      <p:pic>
        <p:nvPicPr>
          <p:cNvPr id="5" name="Picture 4" descr="IMG_9499.jpg"/>
          <p:cNvPicPr>
            <a:picLocks noChangeAspect="1"/>
          </p:cNvPicPr>
          <p:nvPr/>
        </p:nvPicPr>
        <p:blipFill>
          <a:blip r:embed="rId4"/>
          <a:stretch>
            <a:fillRect/>
          </a:stretch>
        </p:blipFill>
        <p:spPr>
          <a:xfrm>
            <a:off x="4971703" y="0"/>
            <a:ext cx="3075903" cy="3075903"/>
          </a:xfrm>
          <a:prstGeom prst="rect">
            <a:avLst/>
          </a:prstGeom>
        </p:spPr>
      </p:pic>
      <p:pic>
        <p:nvPicPr>
          <p:cNvPr id="6" name="Picture 5" descr="IMG_9890 (1).jpg"/>
          <p:cNvPicPr>
            <a:picLocks noChangeAspect="1"/>
          </p:cNvPicPr>
          <p:nvPr/>
        </p:nvPicPr>
        <p:blipFill>
          <a:blip r:embed="rId5"/>
          <a:stretch>
            <a:fillRect/>
          </a:stretch>
        </p:blipFill>
        <p:spPr>
          <a:xfrm>
            <a:off x="759884" y="1772188"/>
            <a:ext cx="3615365" cy="482048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8932_2.jpg"/>
          <p:cNvPicPr>
            <a:picLocks noGrp="1" noChangeAspect="1"/>
          </p:cNvPicPr>
          <p:nvPr>
            <p:ph idx="1"/>
          </p:nvPr>
        </p:nvPicPr>
        <p:blipFill>
          <a:blip r:embed="rId3"/>
          <a:srcRect l="-18195" r="-18195"/>
          <a:stretch>
            <a:fillRect/>
          </a:stretch>
        </p:blipFill>
        <p:spPr>
          <a:xfrm>
            <a:off x="-1696443" y="0"/>
            <a:ext cx="12598178" cy="6858000"/>
          </a:xfrm>
        </p:spPr>
      </p:pic>
      <p:pic>
        <p:nvPicPr>
          <p:cNvPr id="5" name="Picture 4" descr="Screen Shot 2015-11-01 at 10.05.41 PM.png"/>
          <p:cNvPicPr>
            <a:picLocks noChangeAspect="1"/>
          </p:cNvPicPr>
          <p:nvPr/>
        </p:nvPicPr>
        <p:blipFill>
          <a:blip r:embed="rId4">
            <a:alphaModFix amt="90000"/>
          </a:blip>
          <a:stretch>
            <a:fillRect/>
          </a:stretch>
        </p:blipFill>
        <p:spPr>
          <a:xfrm>
            <a:off x="0" y="0"/>
            <a:ext cx="2080064" cy="2780717"/>
          </a:xfrm>
          <a:prstGeom prst="rect">
            <a:avLst/>
          </a:prstGeom>
          <a:effectLst>
            <a:softEdge rad="50800"/>
          </a:effectLst>
        </p:spPr>
      </p:pic>
      <p:sp>
        <p:nvSpPr>
          <p:cNvPr id="6" name="Sun 5"/>
          <p:cNvSpPr/>
          <p:nvPr/>
        </p:nvSpPr>
        <p:spPr>
          <a:xfrm flipH="1" flipV="1">
            <a:off x="191206" y="1828837"/>
            <a:ext cx="265994" cy="269283"/>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913454"/>
            <a:ext cx="1015412" cy="369332"/>
          </a:xfrm>
          <a:prstGeom prst="rect">
            <a:avLst/>
          </a:prstGeom>
          <a:noFill/>
        </p:spPr>
        <p:txBody>
          <a:bodyPr wrap="square" rtlCol="0">
            <a:spAutoFit/>
          </a:bodyPr>
          <a:lstStyle/>
          <a:p>
            <a:r>
              <a:rPr lang="en-US" dirty="0" smtClean="0"/>
              <a:t>Boise</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8918.jpg"/>
          <p:cNvPicPr>
            <a:picLocks noGrp="1" noChangeAspect="1"/>
          </p:cNvPicPr>
          <p:nvPr>
            <p:ph idx="1"/>
          </p:nvPr>
        </p:nvPicPr>
        <p:blipFill>
          <a:blip r:embed="rId2"/>
          <a:srcRect l="-71205" r="-71205"/>
          <a:stretch>
            <a:fillRect/>
          </a:stretch>
        </p:blipFill>
        <p:spPr>
          <a:xfrm>
            <a:off x="-1616207" y="0"/>
            <a:ext cx="12376414" cy="6806551"/>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IMG_8862.jpg"/>
          <p:cNvPicPr>
            <a:picLocks noGrp="1" noChangeAspect="1"/>
          </p:cNvPicPr>
          <p:nvPr>
            <p:ph idx="1"/>
          </p:nvPr>
        </p:nvPicPr>
        <p:blipFill>
          <a:blip r:embed="rId2"/>
          <a:srcRect l="-71221" r="-71221"/>
          <a:stretch>
            <a:fillRect/>
          </a:stretch>
        </p:blipFill>
        <p:spPr/>
      </p:pic>
      <p:pic>
        <p:nvPicPr>
          <p:cNvPr id="7" name="Picture 6" descr="IMG_8984.jpg"/>
          <p:cNvPicPr>
            <a:picLocks noChangeAspect="1"/>
          </p:cNvPicPr>
          <p:nvPr/>
        </p:nvPicPr>
        <p:blipFill>
          <a:blip r:embed="rId3"/>
          <a:stretch>
            <a:fillRect/>
          </a:stretch>
        </p:blipFill>
        <p:spPr>
          <a:xfrm>
            <a:off x="1695819" y="0"/>
            <a:ext cx="5752363"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IMG_9170.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hoto1 (6).jpg"/>
          <p:cNvPicPr>
            <a:picLocks noGrp="1" noChangeAspect="1"/>
          </p:cNvPicPr>
          <p:nvPr>
            <p:ph idx="1"/>
          </p:nvPr>
        </p:nvPicPr>
        <p:blipFill>
          <a:blip r:embed="rId3"/>
          <a:srcRect l="-18187" r="-18187"/>
          <a:stretch>
            <a:fillRect/>
          </a:stretch>
        </p:blipFill>
        <p:spPr>
          <a:xfrm rot="5400000">
            <a:off x="3069460" y="1157956"/>
            <a:ext cx="7606991" cy="4542088"/>
          </a:xfrm>
        </p:spPr>
      </p:pic>
      <p:sp>
        <p:nvSpPr>
          <p:cNvPr id="3" name="TextBox 2"/>
          <p:cNvSpPr txBox="1"/>
          <p:nvPr/>
        </p:nvSpPr>
        <p:spPr>
          <a:xfrm>
            <a:off x="1" y="218989"/>
            <a:ext cx="4825056" cy="5632311"/>
          </a:xfrm>
          <a:prstGeom prst="rect">
            <a:avLst/>
          </a:prstGeom>
          <a:noFill/>
        </p:spPr>
        <p:txBody>
          <a:bodyPr wrap="square" rtlCol="0">
            <a:spAutoFit/>
          </a:bodyPr>
          <a:lstStyle/>
          <a:p>
            <a:r>
              <a:rPr lang="en-US" sz="4000" dirty="0" smtClean="0">
                <a:ln>
                  <a:solidFill>
                    <a:schemeClr val="tx1"/>
                  </a:solidFill>
                </a:ln>
                <a:solidFill>
                  <a:srgbClr val="EEECE1"/>
                </a:solidFill>
              </a:rPr>
              <a:t>The purpose of this research was to evaluate the relative vertical accuracy of a Trimble GeoXH mapping-grade dGPS in comparison to a Nikon DTM-520 Total Station</a:t>
            </a:r>
            <a:endParaRPr lang="en-US" sz="4000" dirty="0">
              <a:ln>
                <a:solidFill>
                  <a:schemeClr val="tx1"/>
                </a:solidFill>
              </a:ln>
              <a:solidFill>
                <a:srgbClr val="EEECE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IMG_0693.jpg"/>
          <p:cNvPicPr>
            <a:picLocks noGrp="1" noChangeAspect="1"/>
          </p:cNvPicPr>
          <p:nvPr>
            <p:ph idx="1"/>
          </p:nvPr>
        </p:nvPicPr>
        <p:blipFill>
          <a:blip r:embed="rId3"/>
          <a:srcRect l="-71233" r="-71233"/>
          <a:stretch>
            <a:fillRect/>
          </a:stretch>
        </p:blipFill>
        <p:spPr>
          <a:xfrm>
            <a:off x="-1944848" y="0"/>
            <a:ext cx="13033696" cy="6858000"/>
          </a:xfrm>
        </p:spPr>
      </p:pic>
      <p:sp>
        <p:nvSpPr>
          <p:cNvPr id="3" name="TextBox 2"/>
          <p:cNvSpPr txBox="1"/>
          <p:nvPr/>
        </p:nvSpPr>
        <p:spPr>
          <a:xfrm>
            <a:off x="0" y="358588"/>
            <a:ext cx="9144000" cy="984885"/>
          </a:xfrm>
          <a:prstGeom prst="rect">
            <a:avLst/>
          </a:prstGeom>
          <a:noFill/>
        </p:spPr>
        <p:txBody>
          <a:bodyPr wrap="square" rtlCol="0">
            <a:spAutoFit/>
          </a:bodyPr>
          <a:lstStyle/>
          <a:p>
            <a:pPr algn="ctr"/>
            <a:r>
              <a:rPr lang="en-US" sz="4000" b="1" dirty="0" smtClean="0">
                <a:ln>
                  <a:solidFill>
                    <a:schemeClr val="tx1"/>
                  </a:solidFill>
                </a:ln>
                <a:solidFill>
                  <a:srgbClr val="FFFFFF"/>
                </a:solidFill>
              </a:rPr>
              <a:t>Nikon DTM-520 Total Station </a:t>
            </a:r>
            <a:endParaRPr lang="en-US" sz="4000"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46327</TotalTime>
  <Words>1397</Words>
  <Application>Microsoft Macintosh PowerPoint</Application>
  <PresentationFormat>On-screen Show (4:3)</PresentationFormat>
  <Paragraphs>151</Paragraphs>
  <Slides>20</Slides>
  <Notes>16</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Slide 1</vt:lpstr>
      <vt:lpstr>Slide 2</vt:lpstr>
      <vt:lpstr>My Summer Experience at the Park:</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vt:lpstr>
      <vt:lpstr>Slide 17</vt:lpstr>
      <vt:lpstr>Slide 18</vt:lpstr>
      <vt:lpstr>Slide 19</vt:lpstr>
      <vt:lpstr>Slide 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mikayla Thomas</dc:creator>
  <cp:lastModifiedBy>mikayla Thomas</cp:lastModifiedBy>
  <cp:revision>68</cp:revision>
  <dcterms:created xsi:type="dcterms:W3CDTF">2015-11-13T00:12:05Z</dcterms:created>
  <dcterms:modified xsi:type="dcterms:W3CDTF">2015-11-13T00:18:41Z</dcterms:modified>
</cp:coreProperties>
</file>