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1" r:id="rId2"/>
  </p:sldMasterIdLst>
  <p:notesMasterIdLst>
    <p:notesMasterId r:id="rId4"/>
  </p:notesMasterIdLst>
  <p:sldIdLst>
    <p:sldId id="256" r:id="rId3"/>
  </p:sldIdLst>
  <p:sldSz cx="36576000" cy="36576000"/>
  <p:notesSz cx="9144000" cy="6858000"/>
  <p:defaultTextStyle>
    <a:defPPr>
      <a:defRPr lang="en-US"/>
    </a:defPPr>
    <a:lvl1pPr marL="0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90044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80088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70132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60176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50220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40264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30309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20353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203" autoAdjust="0"/>
  </p:normalViewPr>
  <p:slideViewPr>
    <p:cSldViewPr snapToGrid="0" snapToObjects="1">
      <p:cViewPr>
        <p:scale>
          <a:sx n="33" d="100"/>
          <a:sy n="33" d="100"/>
        </p:scale>
        <p:origin x="-1536" y="640"/>
      </p:cViewPr>
      <p:guideLst>
        <p:guide orient="horz" pos="11520"/>
        <p:guide pos="11520"/>
      </p:guideLst>
    </p:cSldViewPr>
  </p:slideViewPr>
  <p:notesTextViewPr>
    <p:cViewPr>
      <p:scale>
        <a:sx n="100" d="100"/>
        <a:sy n="100" d="100"/>
      </p:scale>
      <p:origin x="0" y="4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1E0A8-1918-EC4B-840E-4BB67ECC64BF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86125" y="514350"/>
            <a:ext cx="2571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78B5C-25DC-304F-8CB9-8780E66048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8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r>
              <a:rPr lang="en-US" baseline="0" dirty="0" smtClean="0"/>
              <a:t> GSA, correct for ripple profile angle</a:t>
            </a:r>
          </a:p>
          <a:p>
            <a:r>
              <a:rPr lang="en-US" dirty="0"/>
              <a:t>http://www.hq.nasa.gov/alsj/of2005-1190_figs_040-059.pdf</a:t>
            </a:r>
          </a:p>
          <a:p>
            <a:r>
              <a:rPr lang="en-US" dirty="0"/>
              <a:t>Holsapple &amp; Schmidt,</a:t>
            </a:r>
            <a:r>
              <a:rPr lang="en-US" baseline="0" dirty="0"/>
              <a:t> 1982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8B5C-25DC-304F-8CB9-8780E660484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3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1362270"/>
            <a:ext cx="31089600" cy="7840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20726400"/>
            <a:ext cx="25603200" cy="9347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9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8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7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6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50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40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30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20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78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17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1464739"/>
            <a:ext cx="8229600" cy="312081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464739"/>
            <a:ext cx="24079200" cy="31208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51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1362270"/>
            <a:ext cx="31089600" cy="7840133"/>
          </a:xfrm>
        </p:spPr>
        <p:txBody>
          <a:bodyPr anchor="b"/>
          <a:lstStyle>
            <a:lvl1pPr>
              <a:defRPr sz="24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20726400"/>
            <a:ext cx="25603200" cy="934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800">
                <a:solidFill>
                  <a:schemeClr val="tx2"/>
                </a:solidFill>
              </a:defRPr>
            </a:lvl1pPr>
            <a:lvl2pPr marL="209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8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7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6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50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40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30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20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2" y="23503469"/>
            <a:ext cx="31089600" cy="7264400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2" y="15502472"/>
            <a:ext cx="31089600" cy="8000997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2"/>
                </a:solidFill>
              </a:defRPr>
            </a:lvl1pPr>
            <a:lvl2pPr marL="2090044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80088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7013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6017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5022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4026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3030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2035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8534403"/>
            <a:ext cx="16154400" cy="24138469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2800" y="8534403"/>
            <a:ext cx="16154400" cy="24138469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187269"/>
            <a:ext cx="16160752" cy="3412064"/>
          </a:xfrm>
        </p:spPr>
        <p:txBody>
          <a:bodyPr anchor="t"/>
          <a:lstStyle>
            <a:lvl1pPr marL="0" indent="0">
              <a:buNone/>
              <a:defRPr sz="9100" b="1"/>
            </a:lvl1pPr>
            <a:lvl2pPr marL="2090044" indent="0">
              <a:buNone/>
              <a:defRPr sz="9100" b="1"/>
            </a:lvl2pPr>
            <a:lvl3pPr marL="4180088" indent="0">
              <a:buNone/>
              <a:defRPr sz="8200" b="1"/>
            </a:lvl3pPr>
            <a:lvl4pPr marL="6270132" indent="0">
              <a:buNone/>
              <a:defRPr sz="7300" b="1"/>
            </a:lvl4pPr>
            <a:lvl5pPr marL="8360176" indent="0">
              <a:buNone/>
              <a:defRPr sz="7300" b="1"/>
            </a:lvl5pPr>
            <a:lvl6pPr marL="10450220" indent="0">
              <a:buNone/>
              <a:defRPr sz="7300" b="1"/>
            </a:lvl6pPr>
            <a:lvl7pPr marL="12540264" indent="0">
              <a:buNone/>
              <a:defRPr sz="7300" b="1"/>
            </a:lvl7pPr>
            <a:lvl8pPr marL="14630309" indent="0">
              <a:buNone/>
              <a:defRPr sz="7300" b="1"/>
            </a:lvl8pPr>
            <a:lvl9pPr marL="16720353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11599333"/>
            <a:ext cx="16160752" cy="21073536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0102" y="8187269"/>
            <a:ext cx="16167100" cy="3412064"/>
          </a:xfrm>
        </p:spPr>
        <p:txBody>
          <a:bodyPr anchor="t"/>
          <a:lstStyle>
            <a:lvl1pPr marL="0" indent="0">
              <a:buNone/>
              <a:defRPr sz="9100" b="1"/>
            </a:lvl1pPr>
            <a:lvl2pPr marL="2090044" indent="0">
              <a:buNone/>
              <a:defRPr sz="9100" b="1"/>
            </a:lvl2pPr>
            <a:lvl3pPr marL="4180088" indent="0">
              <a:buNone/>
              <a:defRPr sz="8200" b="1"/>
            </a:lvl3pPr>
            <a:lvl4pPr marL="6270132" indent="0">
              <a:buNone/>
              <a:defRPr sz="7300" b="1"/>
            </a:lvl4pPr>
            <a:lvl5pPr marL="8360176" indent="0">
              <a:buNone/>
              <a:defRPr sz="7300" b="1"/>
            </a:lvl5pPr>
            <a:lvl6pPr marL="10450220" indent="0">
              <a:buNone/>
              <a:defRPr sz="7300" b="1"/>
            </a:lvl6pPr>
            <a:lvl7pPr marL="12540264" indent="0">
              <a:buNone/>
              <a:defRPr sz="7300" b="1"/>
            </a:lvl7pPr>
            <a:lvl8pPr marL="14630309" indent="0">
              <a:buNone/>
              <a:defRPr sz="7300" b="1"/>
            </a:lvl8pPr>
            <a:lvl9pPr marL="16720353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0102" y="11599333"/>
            <a:ext cx="16167100" cy="21073536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2" y="1456267"/>
            <a:ext cx="12033252" cy="6197600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0200" y="1456269"/>
            <a:ext cx="20447000" cy="31216603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2" y="7653869"/>
            <a:ext cx="12033252" cy="25019003"/>
          </a:xfrm>
        </p:spPr>
        <p:txBody>
          <a:bodyPr/>
          <a:lstStyle>
            <a:lvl1pPr marL="0" indent="0">
              <a:buNone/>
              <a:defRPr sz="6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2090044" indent="0">
              <a:buNone/>
              <a:defRPr sz="5500"/>
            </a:lvl2pPr>
            <a:lvl3pPr marL="4180088" indent="0">
              <a:buNone/>
              <a:defRPr sz="4600"/>
            </a:lvl3pPr>
            <a:lvl4pPr marL="6270132" indent="0">
              <a:buNone/>
              <a:defRPr sz="4100"/>
            </a:lvl4pPr>
            <a:lvl5pPr marL="8360176" indent="0">
              <a:buNone/>
              <a:defRPr sz="4100"/>
            </a:lvl5pPr>
            <a:lvl6pPr marL="10450220" indent="0">
              <a:buNone/>
              <a:defRPr sz="4100"/>
            </a:lvl6pPr>
            <a:lvl7pPr marL="12540264" indent="0">
              <a:buNone/>
              <a:defRPr sz="4100"/>
            </a:lvl7pPr>
            <a:lvl8pPr marL="14630309" indent="0">
              <a:buNone/>
              <a:defRPr sz="4100"/>
            </a:lvl8pPr>
            <a:lvl9pPr marL="16720353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18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9152" y="25603200"/>
            <a:ext cx="21945600" cy="3022603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9152" y="3268133"/>
            <a:ext cx="21945600" cy="21945600"/>
          </a:xfrm>
        </p:spPr>
        <p:txBody>
          <a:bodyPr/>
          <a:lstStyle>
            <a:lvl1pPr marL="0" indent="0">
              <a:buNone/>
              <a:defRPr sz="14600"/>
            </a:lvl1pPr>
            <a:lvl2pPr marL="2090044" indent="0">
              <a:buNone/>
              <a:defRPr sz="12800"/>
            </a:lvl2pPr>
            <a:lvl3pPr marL="4180088" indent="0">
              <a:buNone/>
              <a:defRPr sz="11000"/>
            </a:lvl3pPr>
            <a:lvl4pPr marL="6270132" indent="0">
              <a:buNone/>
              <a:defRPr sz="9100"/>
            </a:lvl4pPr>
            <a:lvl5pPr marL="8360176" indent="0">
              <a:buNone/>
              <a:defRPr sz="9100"/>
            </a:lvl5pPr>
            <a:lvl6pPr marL="10450220" indent="0">
              <a:buNone/>
              <a:defRPr sz="9100"/>
            </a:lvl6pPr>
            <a:lvl7pPr marL="12540264" indent="0">
              <a:buNone/>
              <a:defRPr sz="9100"/>
            </a:lvl7pPr>
            <a:lvl8pPr marL="14630309" indent="0">
              <a:buNone/>
              <a:defRPr sz="9100"/>
            </a:lvl8pPr>
            <a:lvl9pPr marL="16720353" indent="0">
              <a:buNone/>
              <a:defRPr sz="91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9152" y="28625803"/>
            <a:ext cx="21945600" cy="4292597"/>
          </a:xfrm>
        </p:spPr>
        <p:txBody>
          <a:bodyPr anchor="t"/>
          <a:lstStyle>
            <a:lvl1pPr marL="0" indent="0">
              <a:buNone/>
              <a:defRPr sz="6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2090044" indent="0">
              <a:buNone/>
              <a:defRPr sz="5500"/>
            </a:lvl2pPr>
            <a:lvl3pPr marL="4180088" indent="0">
              <a:buNone/>
              <a:defRPr sz="4600"/>
            </a:lvl3pPr>
            <a:lvl4pPr marL="6270132" indent="0">
              <a:buNone/>
              <a:defRPr sz="4100"/>
            </a:lvl4pPr>
            <a:lvl5pPr marL="8360176" indent="0">
              <a:buNone/>
              <a:defRPr sz="4100"/>
            </a:lvl5pPr>
            <a:lvl6pPr marL="10450220" indent="0">
              <a:buNone/>
              <a:defRPr sz="4100"/>
            </a:lvl6pPr>
            <a:lvl7pPr marL="12540264" indent="0">
              <a:buNone/>
              <a:defRPr sz="4100"/>
            </a:lvl7pPr>
            <a:lvl8pPr marL="14630309" indent="0">
              <a:buNone/>
              <a:defRPr sz="4100"/>
            </a:lvl8pPr>
            <a:lvl9pPr marL="16720353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1464739"/>
            <a:ext cx="8229600" cy="312081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464739"/>
            <a:ext cx="24079200" cy="312081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2" y="23503469"/>
            <a:ext cx="31089600" cy="7264400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2" y="15502472"/>
            <a:ext cx="31089600" cy="8000997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90044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80088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7013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6017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5022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4026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3030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2035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0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8534403"/>
            <a:ext cx="16154400" cy="24138469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92800" y="8534403"/>
            <a:ext cx="16154400" cy="24138469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3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187269"/>
            <a:ext cx="16160752" cy="341206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90044" indent="0">
              <a:buNone/>
              <a:defRPr sz="9100" b="1"/>
            </a:lvl2pPr>
            <a:lvl3pPr marL="4180088" indent="0">
              <a:buNone/>
              <a:defRPr sz="8200" b="1"/>
            </a:lvl3pPr>
            <a:lvl4pPr marL="6270132" indent="0">
              <a:buNone/>
              <a:defRPr sz="7300" b="1"/>
            </a:lvl4pPr>
            <a:lvl5pPr marL="8360176" indent="0">
              <a:buNone/>
              <a:defRPr sz="7300" b="1"/>
            </a:lvl5pPr>
            <a:lvl6pPr marL="10450220" indent="0">
              <a:buNone/>
              <a:defRPr sz="7300" b="1"/>
            </a:lvl6pPr>
            <a:lvl7pPr marL="12540264" indent="0">
              <a:buNone/>
              <a:defRPr sz="7300" b="1"/>
            </a:lvl7pPr>
            <a:lvl8pPr marL="14630309" indent="0">
              <a:buNone/>
              <a:defRPr sz="7300" b="1"/>
            </a:lvl8pPr>
            <a:lvl9pPr marL="16720353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11599333"/>
            <a:ext cx="16160752" cy="21073536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0102" y="8187269"/>
            <a:ext cx="16167100" cy="3412064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90044" indent="0">
              <a:buNone/>
              <a:defRPr sz="9100" b="1"/>
            </a:lvl2pPr>
            <a:lvl3pPr marL="4180088" indent="0">
              <a:buNone/>
              <a:defRPr sz="8200" b="1"/>
            </a:lvl3pPr>
            <a:lvl4pPr marL="6270132" indent="0">
              <a:buNone/>
              <a:defRPr sz="7300" b="1"/>
            </a:lvl4pPr>
            <a:lvl5pPr marL="8360176" indent="0">
              <a:buNone/>
              <a:defRPr sz="7300" b="1"/>
            </a:lvl5pPr>
            <a:lvl6pPr marL="10450220" indent="0">
              <a:buNone/>
              <a:defRPr sz="7300" b="1"/>
            </a:lvl6pPr>
            <a:lvl7pPr marL="12540264" indent="0">
              <a:buNone/>
              <a:defRPr sz="7300" b="1"/>
            </a:lvl7pPr>
            <a:lvl8pPr marL="14630309" indent="0">
              <a:buNone/>
              <a:defRPr sz="7300" b="1"/>
            </a:lvl8pPr>
            <a:lvl9pPr marL="16720353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0102" y="11599333"/>
            <a:ext cx="16167100" cy="21073536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6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43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22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2" y="1456267"/>
            <a:ext cx="12033252" cy="6197600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0200" y="1456269"/>
            <a:ext cx="20447000" cy="31216603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2" y="7653869"/>
            <a:ext cx="12033252" cy="25019003"/>
          </a:xfrm>
        </p:spPr>
        <p:txBody>
          <a:bodyPr/>
          <a:lstStyle>
            <a:lvl1pPr marL="0" indent="0">
              <a:buNone/>
              <a:defRPr sz="6400"/>
            </a:lvl1pPr>
            <a:lvl2pPr marL="2090044" indent="0">
              <a:buNone/>
              <a:defRPr sz="5500"/>
            </a:lvl2pPr>
            <a:lvl3pPr marL="4180088" indent="0">
              <a:buNone/>
              <a:defRPr sz="4600"/>
            </a:lvl3pPr>
            <a:lvl4pPr marL="6270132" indent="0">
              <a:buNone/>
              <a:defRPr sz="4100"/>
            </a:lvl4pPr>
            <a:lvl5pPr marL="8360176" indent="0">
              <a:buNone/>
              <a:defRPr sz="4100"/>
            </a:lvl5pPr>
            <a:lvl6pPr marL="10450220" indent="0">
              <a:buNone/>
              <a:defRPr sz="4100"/>
            </a:lvl6pPr>
            <a:lvl7pPr marL="12540264" indent="0">
              <a:buNone/>
              <a:defRPr sz="4100"/>
            </a:lvl7pPr>
            <a:lvl8pPr marL="14630309" indent="0">
              <a:buNone/>
              <a:defRPr sz="4100"/>
            </a:lvl8pPr>
            <a:lvl9pPr marL="16720353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8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9152" y="25603200"/>
            <a:ext cx="21945600" cy="3022603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9152" y="3268133"/>
            <a:ext cx="21945600" cy="21945600"/>
          </a:xfrm>
        </p:spPr>
        <p:txBody>
          <a:bodyPr/>
          <a:lstStyle>
            <a:lvl1pPr marL="0" indent="0">
              <a:buNone/>
              <a:defRPr sz="14600"/>
            </a:lvl1pPr>
            <a:lvl2pPr marL="2090044" indent="0">
              <a:buNone/>
              <a:defRPr sz="12800"/>
            </a:lvl2pPr>
            <a:lvl3pPr marL="4180088" indent="0">
              <a:buNone/>
              <a:defRPr sz="11000"/>
            </a:lvl3pPr>
            <a:lvl4pPr marL="6270132" indent="0">
              <a:buNone/>
              <a:defRPr sz="9100"/>
            </a:lvl4pPr>
            <a:lvl5pPr marL="8360176" indent="0">
              <a:buNone/>
              <a:defRPr sz="9100"/>
            </a:lvl5pPr>
            <a:lvl6pPr marL="10450220" indent="0">
              <a:buNone/>
              <a:defRPr sz="9100"/>
            </a:lvl6pPr>
            <a:lvl7pPr marL="12540264" indent="0">
              <a:buNone/>
              <a:defRPr sz="9100"/>
            </a:lvl7pPr>
            <a:lvl8pPr marL="14630309" indent="0">
              <a:buNone/>
              <a:defRPr sz="9100"/>
            </a:lvl8pPr>
            <a:lvl9pPr marL="16720353" indent="0">
              <a:buNone/>
              <a:defRPr sz="91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9152" y="28625803"/>
            <a:ext cx="21945600" cy="4292597"/>
          </a:xfrm>
        </p:spPr>
        <p:txBody>
          <a:bodyPr/>
          <a:lstStyle>
            <a:lvl1pPr marL="0" indent="0">
              <a:buNone/>
              <a:defRPr sz="6400"/>
            </a:lvl1pPr>
            <a:lvl2pPr marL="2090044" indent="0">
              <a:buNone/>
              <a:defRPr sz="5500"/>
            </a:lvl2pPr>
            <a:lvl3pPr marL="4180088" indent="0">
              <a:buNone/>
              <a:defRPr sz="4600"/>
            </a:lvl3pPr>
            <a:lvl4pPr marL="6270132" indent="0">
              <a:buNone/>
              <a:defRPr sz="4100"/>
            </a:lvl4pPr>
            <a:lvl5pPr marL="8360176" indent="0">
              <a:buNone/>
              <a:defRPr sz="4100"/>
            </a:lvl5pPr>
            <a:lvl6pPr marL="10450220" indent="0">
              <a:buNone/>
              <a:defRPr sz="4100"/>
            </a:lvl6pPr>
            <a:lvl7pPr marL="12540264" indent="0">
              <a:buNone/>
              <a:defRPr sz="4100"/>
            </a:lvl7pPr>
            <a:lvl8pPr marL="14630309" indent="0">
              <a:buNone/>
              <a:defRPr sz="4100"/>
            </a:lvl8pPr>
            <a:lvl9pPr marL="16720353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1464736"/>
            <a:ext cx="32918400" cy="6096000"/>
          </a:xfrm>
          <a:prstGeom prst="rect">
            <a:avLst/>
          </a:prstGeom>
        </p:spPr>
        <p:txBody>
          <a:bodyPr vert="horz" lIns="418009" tIns="209004" rIns="418009" bIns="2090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534403"/>
            <a:ext cx="32918400" cy="24138469"/>
          </a:xfrm>
          <a:prstGeom prst="rect">
            <a:avLst/>
          </a:prstGeom>
        </p:spPr>
        <p:txBody>
          <a:bodyPr vert="horz" lIns="418009" tIns="209004" rIns="418009" bIns="2090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33900536"/>
            <a:ext cx="8534400" cy="1947333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96800" y="33900536"/>
            <a:ext cx="11582400" cy="1947333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2800" y="33900536"/>
            <a:ext cx="8534400" cy="1947333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91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90044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7533" indent="-1567533" algn="l" defTabSz="2090044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6322" indent="-1306278" algn="l" defTabSz="2090044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5110" indent="-1045022" algn="l" defTabSz="2090044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154" indent="-1045022" algn="l" defTabSz="2090044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405198" indent="-1045022" algn="l" defTabSz="2090044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95242" indent="-1045022" algn="l" defTabSz="2090044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85287" indent="-1045022" algn="l" defTabSz="2090044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75331" indent="-1045022" algn="l" defTabSz="2090044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65375" indent="-1045022" algn="l" defTabSz="2090044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9004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90044" algn="l" defTabSz="209004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80088" algn="l" defTabSz="209004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132" algn="l" defTabSz="209004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60176" algn="l" defTabSz="209004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50220" algn="l" defTabSz="209004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40264" algn="l" defTabSz="209004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309" algn="l" defTabSz="209004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20353" algn="l" defTabSz="2090044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2438400"/>
            <a:ext cx="32918400" cy="6096000"/>
          </a:xfrm>
          <a:prstGeom prst="rect">
            <a:avLst/>
          </a:prstGeom>
        </p:spPr>
        <p:txBody>
          <a:bodyPr vert="horz" lIns="418009" tIns="209004" rIns="418009" bIns="209004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534403"/>
            <a:ext cx="32918400" cy="24138469"/>
          </a:xfrm>
          <a:prstGeom prst="rect">
            <a:avLst/>
          </a:prstGeom>
        </p:spPr>
        <p:txBody>
          <a:bodyPr vert="horz" lIns="418009" tIns="209004" rIns="418009" bIns="209004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33900536"/>
            <a:ext cx="8534400" cy="1947333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E9D5-DCD6-2C45-831C-5D1FBE244F71}" type="datetimeFigureOut">
              <a:rPr lang="en-US" smtClean="0"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96800" y="33900536"/>
            <a:ext cx="11582400" cy="1947333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2800" y="33900536"/>
            <a:ext cx="8534400" cy="1947333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636F1-8F7F-E94B-8503-328E65A066B8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4180088" rtl="0" eaLnBrk="1" latinLnBrk="0" hangingPunct="1">
        <a:spcBef>
          <a:spcPct val="0"/>
        </a:spcBef>
        <a:buNone/>
        <a:defRPr sz="229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567533" indent="-1567533" algn="l" defTabSz="4180088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6322" indent="-1306278" algn="l" defTabSz="4180088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5110" indent="-1045022" algn="l" defTabSz="4180088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154" indent="-1045022" algn="l" defTabSz="4180088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405198" indent="-1045022" algn="l" defTabSz="4180088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95242" indent="-1045022" algn="l" defTabSz="4180088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85287" indent="-1045022" algn="l" defTabSz="4180088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75331" indent="-1045022" algn="l" defTabSz="4180088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65375" indent="-1045022" algn="l" defTabSz="4180088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8008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90044" algn="l" defTabSz="418008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80088" algn="l" defTabSz="418008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132" algn="l" defTabSz="418008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60176" algn="l" defTabSz="418008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50220" algn="l" defTabSz="418008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40264" algn="l" defTabSz="418008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309" algn="l" defTabSz="418008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20353" algn="l" defTabSz="418008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hyperlink" Target="http://www.lpi.usra.edu/publications/books/CB-954/CB-954.intro.html" TargetMode="External"/><Relationship Id="rId16" Type="http://schemas.openxmlformats.org/officeDocument/2006/relationships/hyperlink" Target="http://www.lpi.usra.edu/exploration/training/illustrations/impactEjecta/" TargetMode="External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t="1143"/>
          <a:stretch/>
        </p:blipFill>
        <p:spPr>
          <a:xfrm>
            <a:off x="0" y="11820237"/>
            <a:ext cx="10243918" cy="10077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40228" y="17858016"/>
            <a:ext cx="9363239" cy="821763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Baskerville"/>
                <a:cs typeface="Baskerville"/>
              </a:rPr>
              <a:t>6. Laser topography profile of deposited ejecta simulant. The left &amp; right asterisks show the ejecta’s Center of Mass at landing (</a:t>
            </a:r>
            <a:r>
              <a:rPr lang="en-US" sz="4400" i="1" dirty="0">
                <a:latin typeface="Baskerville"/>
                <a:cs typeface="Baskerville"/>
              </a:rPr>
              <a:t>left</a:t>
            </a:r>
            <a:r>
              <a:rPr lang="en-US" sz="4400" dirty="0">
                <a:latin typeface="Baskerville"/>
                <a:cs typeface="Baskerville"/>
              </a:rPr>
              <a:t>) and after sliding, bouncing, &amp; rolling (</a:t>
            </a:r>
            <a:r>
              <a:rPr lang="en-US" sz="4400" i="1" dirty="0">
                <a:latin typeface="Baskerville"/>
                <a:cs typeface="Baskerville"/>
              </a:rPr>
              <a:t>right</a:t>
            </a:r>
            <a:r>
              <a:rPr lang="en-US" sz="4400" dirty="0">
                <a:latin typeface="Baskerville"/>
                <a:cs typeface="Baskerville"/>
              </a:rPr>
              <a:t>). The CoM displaced 0.21 m from where ejecta originally landed. </a:t>
            </a:r>
            <a:r>
              <a:rPr lang="en-US" sz="4400" dirty="0">
                <a:solidFill>
                  <a:srgbClr val="FF0000"/>
                </a:solidFill>
                <a:latin typeface="Baskerville"/>
                <a:cs typeface="Baskerville"/>
              </a:rPr>
              <a:t>Red </a:t>
            </a:r>
            <a:r>
              <a:rPr lang="en-US" sz="4400" dirty="0">
                <a:latin typeface="Baskerville"/>
                <a:cs typeface="Baskerville"/>
              </a:rPr>
              <a:t>points are gravel topography and </a:t>
            </a:r>
            <a:r>
              <a:rPr lang="en-US" sz="4400" dirty="0">
                <a:solidFill>
                  <a:srgbClr val="0000FF"/>
                </a:solidFill>
                <a:latin typeface="Baskerville"/>
                <a:cs typeface="Baskerville"/>
              </a:rPr>
              <a:t>blue</a:t>
            </a:r>
            <a:r>
              <a:rPr lang="en-US" sz="4400" dirty="0">
                <a:latin typeface="Baskerville"/>
                <a:cs typeface="Baskerville"/>
              </a:rPr>
              <a:t> points are non-selected points on the floor. The post-sliding CoM approximately corresponds with continuous-discontinuous transition zone.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00" y="0"/>
            <a:ext cx="26289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Baskerville Old Face"/>
                <a:cs typeface="Baskerville Old Face"/>
              </a:rPr>
              <a:t>Ejecta Emplacement: Scalable Experimental Results</a:t>
            </a:r>
          </a:p>
          <a:p>
            <a:r>
              <a:rPr lang="en-US" sz="6600" i="1" dirty="0">
                <a:latin typeface="Baskerville"/>
                <a:cs typeface="Baskerville"/>
              </a:rPr>
              <a:t>Kirby Runyon</a:t>
            </a:r>
            <a:r>
              <a:rPr lang="en-US" sz="6600" i="1" baseline="30000" dirty="0">
                <a:latin typeface="Baskerville"/>
                <a:cs typeface="Baskerville"/>
              </a:rPr>
              <a:t>1</a:t>
            </a:r>
            <a:r>
              <a:rPr lang="en-US" sz="6600" i="1" dirty="0">
                <a:latin typeface="Baskerville"/>
                <a:cs typeface="Baskerville"/>
              </a:rPr>
              <a:t>, Olivier Barnouin</a:t>
            </a:r>
            <a:r>
              <a:rPr lang="en-US" sz="6600" i="1" baseline="30000" dirty="0">
                <a:latin typeface="Baskerville"/>
                <a:cs typeface="Baskerville"/>
              </a:rPr>
              <a:t>2</a:t>
            </a:r>
            <a:r>
              <a:rPr lang="en-US" sz="6600" i="1" dirty="0">
                <a:latin typeface="Baskerville"/>
                <a:cs typeface="Baskerville"/>
              </a:rPr>
              <a:t>. </a:t>
            </a:r>
            <a:r>
              <a:rPr lang="en-US" sz="6600" i="1" baseline="30000" dirty="0">
                <a:latin typeface="Baskerville"/>
                <a:cs typeface="Baskerville"/>
              </a:rPr>
              <a:t>1</a:t>
            </a:r>
            <a:r>
              <a:rPr lang="en-US" sz="6600" i="1" dirty="0">
                <a:latin typeface="Baskerville"/>
                <a:cs typeface="Baskerville"/>
              </a:rPr>
              <a:t>Johns Hopkins University, Baltimore, MD; kirby.runyon@jhuapl.edu. </a:t>
            </a:r>
            <a:r>
              <a:rPr lang="en-US" sz="6600" i="1" baseline="30000" dirty="0">
                <a:latin typeface="Baskerville"/>
                <a:cs typeface="Baskerville"/>
              </a:rPr>
              <a:t>2</a:t>
            </a:r>
            <a:r>
              <a:rPr lang="en-US" sz="6600" i="1" dirty="0">
                <a:latin typeface="Baskerville"/>
                <a:cs typeface="Baskerville"/>
              </a:rPr>
              <a:t>JHU/Applied Physics Laboratory, Laurel, MD, USA.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544" y="3344203"/>
            <a:ext cx="36576000" cy="17543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Baskerville"/>
                <a:cs typeface="Baskerville"/>
              </a:rPr>
              <a:t>Key points: Lab ejecta curtain simulant matches velocity &amp; mass curves predicted from theory. | Nondimensionalizing allows power-law size scaling to planetary regimes. | Ejecta “blanket” slides after deposition.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5098530"/>
            <a:ext cx="36576000" cy="5144020"/>
            <a:chOff x="0" y="3999088"/>
            <a:chExt cx="36576000" cy="51440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999088"/>
              <a:ext cx="9144000" cy="514402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000" y="3999088"/>
              <a:ext cx="9144000" cy="514402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8000" y="3999088"/>
              <a:ext cx="9144000" cy="514402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32000" y="3999088"/>
              <a:ext cx="9144000" cy="514402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493486" y="20785526"/>
            <a:ext cx="15589027" cy="34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Baskerville"/>
                <a:cs typeface="Baskerville"/>
              </a:rPr>
              <a:t>4. Using high-speed video and catchment buckets to catch the gravel, we can measure the velocity and mass distribution of the just-landed ejecta curtain (before it can slide laterally) &amp; compare it to theory. Velocity &amp; mass data points match theory curves corresponding to a terrestrial crater of radius = 1.4 m.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43531" y="24333399"/>
            <a:ext cx="8015957" cy="557753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10242550"/>
            <a:ext cx="36576000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Baskerville"/>
                <a:cs typeface="Baskerville"/>
              </a:rPr>
              <a:t>1. The ejecta catapult at APL simulates a wedge of ejecta curtain. It assumes a hypothetical impact crater formed behind it. It can fling up to 10s of kg of pea gravel as ejecta simulant a speeds between 1-10 m/s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826" y="12144018"/>
            <a:ext cx="4608925" cy="5049572"/>
          </a:xfrm>
          <a:prstGeom prst="rect">
            <a:avLst/>
          </a:prstGeom>
          <a:ln>
            <a:solidFill>
              <a:srgbClr val="400080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123305" y="21897819"/>
            <a:ext cx="10243918" cy="41549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Baskerville"/>
                <a:cs typeface="Baskerville"/>
              </a:rPr>
              <a:t>2. Impact crater ejecta is a major agent of geomorphic change &amp; mobilizes planetary regolith with implications for sample provenance interpretation. Original figure credit: Oberbeck, 1975. Inset credit: USGS </a:t>
            </a:r>
            <a:r>
              <a:rPr lang="cs-CZ" sz="4400" dirty="0">
                <a:latin typeface="Baskerville"/>
                <a:cs typeface="Baskerville"/>
              </a:rPr>
              <a:t>Photo P447, F106756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/>
          <a:srcRect l="27546" t="27980" r="10670"/>
          <a:stretch/>
        </p:blipFill>
        <p:spPr>
          <a:xfrm>
            <a:off x="26544" y="26729911"/>
            <a:ext cx="10619750" cy="558101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2591" y="32486381"/>
            <a:ext cx="10619750" cy="41549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Baskerville"/>
                <a:cs typeface="Baskerville"/>
              </a:rPr>
              <a:t>3. This still frame from our high-speed camera (1200 fps) shows the deposition and continued bouncing and rolling of ejecta post-landing (moving left to right): ejecta deposition is a dynamic, landslide-like process that can garden regolith. Lines are 25 cm apart.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0243918" y="12144017"/>
            <a:ext cx="15615571" cy="8443685"/>
            <a:chOff x="20960429" y="11874418"/>
            <a:chExt cx="15615571" cy="844368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960429" y="11874418"/>
              <a:ext cx="15615571" cy="844368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20960429" y="19718867"/>
              <a:ext cx="1662504" cy="599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779069" y="30103367"/>
            <a:ext cx="16061159" cy="6220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dirty="0">
                <a:latin typeface="Baskerville"/>
                <a:cs typeface="Baskerville"/>
              </a:rPr>
              <a:t>5. </a:t>
            </a:r>
            <a:r>
              <a:rPr lang="en-US" sz="4400" i="1" dirty="0">
                <a:latin typeface="Baskerville"/>
                <a:cs typeface="Baskerville"/>
              </a:rPr>
              <a:t>Left</a:t>
            </a:r>
            <a:r>
              <a:rPr lang="en-US" sz="4400" dirty="0">
                <a:latin typeface="Baskerville"/>
                <a:cs typeface="Baskerville"/>
              </a:rPr>
              <a:t> Non-dimensionalizing the velocity theory and data into the gravity-scaled velocity (π</a:t>
            </a:r>
            <a:r>
              <a:rPr lang="en-US" sz="4400" baseline="-25000" dirty="0">
                <a:latin typeface="Baskerville"/>
                <a:cs typeface="Baskerville"/>
              </a:rPr>
              <a:t>2</a:t>
            </a:r>
            <a:r>
              <a:rPr lang="en-US" sz="4400" dirty="0">
                <a:latin typeface="Baskerville"/>
                <a:cs typeface="Baskerville"/>
              </a:rPr>
              <a:t> = 3.22</a:t>
            </a:r>
            <a:r>
              <a:rPr lang="en-US" sz="4400" i="1" dirty="0">
                <a:latin typeface="Baskerville"/>
                <a:cs typeface="Baskerville"/>
              </a:rPr>
              <a:t>gr</a:t>
            </a:r>
            <a:r>
              <a:rPr lang="en-US" sz="4400" dirty="0">
                <a:latin typeface="Baskerville"/>
                <a:cs typeface="Baskerville"/>
              </a:rPr>
              <a:t>/</a:t>
            </a:r>
            <a:r>
              <a:rPr lang="en-US" sz="4400" i="1" dirty="0">
                <a:latin typeface="Baskerville"/>
                <a:cs typeface="Baskerville"/>
              </a:rPr>
              <a:t>v</a:t>
            </a:r>
            <a:r>
              <a:rPr lang="en-US" sz="4400" baseline="30000" dirty="0">
                <a:latin typeface="Baskerville"/>
                <a:cs typeface="Baskerville"/>
              </a:rPr>
              <a:t>2</a:t>
            </a:r>
            <a:r>
              <a:rPr lang="en-US" sz="4400" dirty="0">
                <a:latin typeface="Baskerville"/>
                <a:cs typeface="Baskerville"/>
              </a:rPr>
              <a:t>) and crater-radius-normalized landing distance will allow applying power-law scaling rules to predict ejecta properties on other planets.</a:t>
            </a:r>
          </a:p>
          <a:p>
            <a:pPr algn="just">
              <a:lnSpc>
                <a:spcPct val="130000"/>
              </a:lnSpc>
            </a:pPr>
            <a:r>
              <a:rPr lang="en-US" sz="4400" i="1" dirty="0">
                <a:latin typeface="Baskerville"/>
                <a:cs typeface="Baskerville"/>
              </a:rPr>
              <a:t>Right </a:t>
            </a:r>
            <a:r>
              <a:rPr lang="en-US" sz="4400" dirty="0">
                <a:latin typeface="Baskerville"/>
                <a:cs typeface="Baskerville"/>
              </a:rPr>
              <a:t>The goal is for one power law to describe a broad range of ejecta velocities, gravities, and excavation efficiency as demonstrated in this figure from Holsapple &amp; Schmidt (1982).</a:t>
            </a:r>
            <a:endParaRPr lang="en-US" sz="4400" i="1" dirty="0">
              <a:latin typeface="Baskerville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23009" y="11874418"/>
            <a:ext cx="9859390" cy="5905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72340" y="24525831"/>
            <a:ext cx="6697787" cy="490530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68346" y="12144018"/>
            <a:ext cx="3396962" cy="3825947"/>
          </a:xfrm>
          <a:prstGeom prst="rect">
            <a:avLst/>
          </a:prstGeom>
          <a:ln>
            <a:solidFill>
              <a:srgbClr val="660066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6840228" y="26054927"/>
            <a:ext cx="9735772" cy="1117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/>
            <a:r>
              <a:rPr lang="en-US" sz="3600" dirty="0">
                <a:latin typeface="Baskerville"/>
                <a:cs typeface="Baskerville"/>
              </a:rPr>
              <a:t>References:</a:t>
            </a:r>
          </a:p>
          <a:p>
            <a:pPr marL="457200" indent="-457200" algn="just"/>
            <a:r>
              <a:rPr lang="en-US" sz="3600" dirty="0">
                <a:latin typeface="Baskerville"/>
                <a:cs typeface="Baskerville"/>
              </a:rPr>
              <a:t>French, B.M., 1998, Traces of Catastrophe: </a:t>
            </a:r>
            <a:r>
              <a:rPr lang="en-US" sz="3600" dirty="0">
                <a:latin typeface="Baskerville"/>
                <a:cs typeface="Baskerville"/>
                <a:hlinkClick r:id="rId15"/>
              </a:rPr>
              <a:t>http://www.lpi.usra.edu</a:t>
            </a:r>
            <a:r>
              <a:rPr lang="en-US" sz="3600">
                <a:latin typeface="Baskerville"/>
                <a:cs typeface="Baskerville"/>
                <a:hlinkClick r:id="rId15"/>
              </a:rPr>
              <a:t>/publications/books/CB-954/CB-954.intro.html</a:t>
            </a:r>
            <a:r>
              <a:rPr lang="en-US" sz="3600">
                <a:latin typeface="Baskerville"/>
                <a:cs typeface="Baskerville"/>
              </a:rPr>
              <a:t>, LPI Contribution No. </a:t>
            </a:r>
            <a:r>
              <a:rPr lang="en-US" sz="3600" dirty="0">
                <a:latin typeface="Baskerville"/>
                <a:cs typeface="Baskerville"/>
              </a:rPr>
              <a:t>954.</a:t>
            </a:r>
          </a:p>
          <a:p>
            <a:pPr marL="457200" indent="-457200" algn="just"/>
            <a:r>
              <a:rPr lang="en-US" sz="3600" dirty="0">
                <a:latin typeface="Baskerville"/>
                <a:cs typeface="Baskerville"/>
              </a:rPr>
              <a:t>Holsapple, K.A., Schmidt, R.M., 1982, On the scaling of crater dimensions 2. Impact Processes: JGR, v. 87, No. B3, p. 1849-1870.</a:t>
            </a:r>
          </a:p>
          <a:p>
            <a:pPr marL="457200" indent="-457200" algn="just"/>
            <a:r>
              <a:rPr lang="en-US" sz="3600" dirty="0">
                <a:latin typeface="Baskerville"/>
                <a:cs typeface="Baskerville"/>
              </a:rPr>
              <a:t>Kring, D.A., Higher Educational Resources: </a:t>
            </a:r>
            <a:r>
              <a:rPr lang="en-US" sz="3600" dirty="0">
                <a:latin typeface="Baskerville"/>
                <a:cs typeface="Baskerville"/>
                <a:hlinkClick r:id="rId16"/>
              </a:rPr>
              <a:t>http://www.lpi.usra.edu</a:t>
            </a:r>
            <a:r>
              <a:rPr lang="en-US" sz="3600">
                <a:latin typeface="Baskerville"/>
                <a:cs typeface="Baskerville"/>
                <a:hlinkClick r:id="rId16"/>
              </a:rPr>
              <a:t>/exploration/training/illustrations/impactEjecta/</a:t>
            </a:r>
            <a:r>
              <a:rPr lang="en-US" sz="3600">
                <a:latin typeface="Baskerville"/>
                <a:cs typeface="Baskerville"/>
              </a:rPr>
              <a:t> Center for Lunar Science &amp; Exploration</a:t>
            </a:r>
          </a:p>
          <a:p>
            <a:pPr marL="457200" indent="-457200" algn="just"/>
            <a:r>
              <a:rPr lang="en-US" sz="3600" dirty="0">
                <a:latin typeface="Baskerville"/>
                <a:cs typeface="Baskerville"/>
              </a:rPr>
              <a:t>Melosh, H.J. 1989, Impact cratering: A geologic process: Oxford UP, ISBN 0-19-504284-0.</a:t>
            </a:r>
          </a:p>
          <a:p>
            <a:pPr marL="457200" indent="-457200" algn="just"/>
            <a:r>
              <a:rPr lang="en-US" sz="3600" dirty="0">
                <a:latin typeface="Baskerville"/>
                <a:cs typeface="Baskerville"/>
              </a:rPr>
              <a:t>Oberbeck, V.R., 1975, The role of ballistic erosion and sedimentation in lunar stratigraphy: Reviews of Geophys., Space Phys., p. 337-362.</a:t>
            </a:r>
          </a:p>
          <a:p>
            <a:pPr marL="457200" indent="-457200" algn="just"/>
            <a:r>
              <a:rPr lang="en-US" sz="3600" dirty="0">
                <a:latin typeface="Baskerville"/>
                <a:cs typeface="Baskerville"/>
              </a:rPr>
              <a:t>USGS “gray literature” http://www.hq.nasa.gov/alsj/of2005-1190_figs_040-059.pdf</a:t>
            </a:r>
          </a:p>
          <a:p>
            <a:pPr marL="457200" indent="-457200" algn="just"/>
            <a:endParaRPr lang="en-US" sz="3600" dirty="0">
              <a:latin typeface="Baskerville"/>
              <a:cs typeface="Baskervil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162211" y="94382"/>
            <a:ext cx="4273097" cy="2592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541558" y="0"/>
            <a:ext cx="8917697" cy="26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4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defRPr sz="4400">
            <a:latin typeface="Baskerville"/>
            <a:cs typeface="Baskerville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994</TotalTime>
  <Words>654</Words>
  <Application>Microsoft Macintosh PowerPoint</Application>
  <PresentationFormat>Custom</PresentationFormat>
  <Paragraphs>21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Default Theme</vt:lpstr>
      <vt:lpstr>Twilight</vt:lpstr>
      <vt:lpstr>PowerPoint Presentation</vt:lpstr>
    </vt:vector>
  </TitlesOfParts>
  <Company>JHU 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Kirby D. Runyon</dc:creator>
  <cp:lastModifiedBy>Kirby D. Runyon</cp:lastModifiedBy>
  <cp:revision>44</cp:revision>
  <dcterms:created xsi:type="dcterms:W3CDTF">2015-09-04T19:20:15Z</dcterms:created>
  <dcterms:modified xsi:type="dcterms:W3CDTF">2015-11-02T21:05:08Z</dcterms:modified>
</cp:coreProperties>
</file>