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sldIdLst>
    <p:sldId id="275" r:id="rId2"/>
    <p:sldId id="354" r:id="rId3"/>
    <p:sldId id="319" r:id="rId4"/>
    <p:sldId id="316" r:id="rId5"/>
    <p:sldId id="333" r:id="rId6"/>
    <p:sldId id="329" r:id="rId7"/>
    <p:sldId id="345" r:id="rId8"/>
    <p:sldId id="301" r:id="rId9"/>
    <p:sldId id="349" r:id="rId10"/>
    <p:sldId id="325" r:id="rId11"/>
    <p:sldId id="261" r:id="rId12"/>
    <p:sldId id="350" r:id="rId13"/>
    <p:sldId id="326" r:id="rId14"/>
    <p:sldId id="348" r:id="rId15"/>
    <p:sldId id="327" r:id="rId16"/>
    <p:sldId id="352" r:id="rId17"/>
    <p:sldId id="331" r:id="rId18"/>
    <p:sldId id="332" r:id="rId19"/>
    <p:sldId id="343" r:id="rId20"/>
    <p:sldId id="353" r:id="rId21"/>
    <p:sldId id="315" r:id="rId22"/>
    <p:sldId id="355" r:id="rId23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B0C"/>
    <a:srgbClr val="0000FF"/>
    <a:srgbClr val="33CCFF"/>
    <a:srgbClr val="66FFFF"/>
    <a:srgbClr val="8C332C"/>
    <a:srgbClr val="9D501B"/>
    <a:srgbClr val="5EB5B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70" tIns="44886" rIns="89770" bIns="44886" numCol="1" anchor="t" anchorCtr="0" compatLnSpc="1">
            <a:prstTxWarp prst="textNoShape">
              <a:avLst/>
            </a:prstTxWarp>
          </a:bodyPr>
          <a:lstStyle>
            <a:lvl1pPr defTabSz="89852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70" tIns="44886" rIns="89770" bIns="44886" numCol="1" anchor="t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70" tIns="44886" rIns="89770" bIns="44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70" tIns="44886" rIns="89770" bIns="44886" numCol="1" anchor="b" anchorCtr="0" compatLnSpc="1">
            <a:prstTxWarp prst="textNoShape">
              <a:avLst/>
            </a:prstTxWarp>
          </a:bodyPr>
          <a:lstStyle>
            <a:lvl1pPr defTabSz="89852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70" tIns="44886" rIns="89770" bIns="44886" numCol="1" anchor="b" anchorCtr="0" compatLnSpc="1">
            <a:prstTxWarp prst="textNoShape">
              <a:avLst/>
            </a:prstTxWarp>
          </a:bodyPr>
          <a:lstStyle>
            <a:lvl1pPr algn="r" defTabSz="898525" eaLnBrk="1" hangingPunct="1">
              <a:defRPr sz="1200" smtClean="0"/>
            </a:lvl1pPr>
          </a:lstStyle>
          <a:p>
            <a:pPr>
              <a:defRPr/>
            </a:pPr>
            <a:fld id="{50506CBE-999F-429C-9D34-6FCFA5CA9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88110B-6136-442C-9F3B-1000A5535EB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One other complicating factor about SLR on a regional basis. 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What happens when you take a block of ice and spread it over the ocean.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Reduced grav attraction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Change moment of innertia/rotation axis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Elastic rebound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Viscous flow of displaced mantle.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</a:rPr>
              <a:t>1,2,3 happen for our purposes, immediately; 4 takes 10s of thousands of years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Combined effects of gravitation, mantle flow and rebound, change in rotation axis.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In general sea level fall close to ice sheets. Enhanced relative to water addition in the far field.</a:t>
            </a: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F22537-1855-437D-A605-CD123992B360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9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376C9-9131-4B28-A11B-9717A89E8BFF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14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896B86-5484-40B4-8D38-66B9472CEA1F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03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B7D8E7-7375-4D10-AF24-843D0A81C623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20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FCC4FF-0876-4812-A7F4-C671ED9D0CBE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3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2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1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F352EF-AF87-4CF1-A736-0BC95B6D80C6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Before we make projections, need to know what</a:t>
            </a:r>
            <a:r>
              <a:rPr lang="ja-JP" altLang="en-US" smtClean="0">
                <a:latin typeface="Arial" panose="020B0604020202020204" pitchFamily="34" charset="0"/>
              </a:rPr>
              <a:t>’</a:t>
            </a:r>
            <a:r>
              <a:rPr lang="en-US" altLang="ja-JP" smtClean="0">
                <a:latin typeface="Arial" panose="020B0604020202020204" pitchFamily="34" charset="0"/>
              </a:rPr>
              <a:t>s happened globally. 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Since the last ice age, long term SLR of 130 m in 20k years; some fast some slow. Superimposed in red is the present rate of rise.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The proportion has changed over the past two decades. Different sources. Ocean warming and expanding, mass additions from ice. Cuurent rate seems to be accelerating.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2F9EA8-2815-4C2C-8AA8-4409402530C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1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Since the last ice age, long term SLR of 130 m in 20k years; some fast some slow. Superimposed in red is the present rate of rise.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The proportion has changed over the past two decades. Different sources. Ocean warming and expanding, mass additions from ice. </a:t>
            </a:r>
            <a:r>
              <a:rPr lang="en-US" altLang="en-US" dirty="0" err="1" smtClean="0">
                <a:latin typeface="Arial" panose="020B0604020202020204" pitchFamily="34" charset="0"/>
              </a:rPr>
              <a:t>Cuurent</a:t>
            </a:r>
            <a:r>
              <a:rPr lang="en-US" altLang="en-US" dirty="0" smtClean="0">
                <a:latin typeface="Arial" panose="020B0604020202020204" pitchFamily="34" charset="0"/>
              </a:rPr>
              <a:t> rate seems to be accelerating.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F286C5-5184-4334-9DE1-94B1641DC81F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4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</a:rPr>
              <a:t>Regional sea level trends</a:t>
            </a:r>
            <a:r>
              <a:rPr lang="en-US" altLang="en-US" dirty="0" smtClean="0">
                <a:latin typeface="Arial" panose="020B0604020202020204" pitchFamily="34" charset="0"/>
              </a:rPr>
              <a:t> range from </a:t>
            </a:r>
            <a:r>
              <a:rPr lang="en-US" altLang="en-US" b="1" dirty="0" smtClean="0">
                <a:latin typeface="Arial" panose="020B0604020202020204" pitchFamily="34" charset="0"/>
              </a:rPr>
              <a:t>2.4 </a:t>
            </a:r>
            <a:r>
              <a:rPr lang="en-US" altLang="en-US" b="1" dirty="0" smtClean="0">
                <a:latin typeface="Arial" panose="020B0604020202020204" pitchFamily="34" charset="0"/>
              </a:rPr>
              <a:t>to </a:t>
            </a:r>
            <a:r>
              <a:rPr lang="en-US" altLang="en-US" b="1" dirty="0" smtClean="0">
                <a:latin typeface="Arial" panose="020B0604020202020204" pitchFamily="34" charset="0"/>
              </a:rPr>
              <a:t>4.1 </a:t>
            </a:r>
            <a:r>
              <a:rPr lang="en-US" altLang="en-US" b="1" dirty="0" smtClean="0">
                <a:latin typeface="Arial" panose="020B0604020202020204" pitchFamily="34" charset="0"/>
              </a:rPr>
              <a:t>mm/</a:t>
            </a:r>
            <a:r>
              <a:rPr lang="en-US" altLang="en-US" b="1" dirty="0" err="1" smtClean="0">
                <a:latin typeface="Arial" panose="020B0604020202020204" pitchFamily="34" charset="0"/>
              </a:rPr>
              <a:t>yr</a:t>
            </a:r>
            <a:r>
              <a:rPr lang="en-US" altLang="en-US" dirty="0" smtClean="0">
                <a:latin typeface="Arial" panose="020B0604020202020204" pitchFamily="34" charset="0"/>
              </a:rPr>
              <a:t>, or </a:t>
            </a:r>
            <a:r>
              <a:rPr lang="en-US" altLang="en-US" b="1" dirty="0" smtClean="0">
                <a:latin typeface="Arial" panose="020B0604020202020204" pitchFamily="34" charset="0"/>
              </a:rPr>
              <a:t>0.1-0.16 in/</a:t>
            </a:r>
            <a:r>
              <a:rPr lang="en-US" altLang="en-US" b="1" dirty="0" err="1" smtClean="0">
                <a:latin typeface="Arial" panose="020B0604020202020204" pitchFamily="34" charset="0"/>
              </a:rPr>
              <a:t>yr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(NOAA). </a:t>
            </a:r>
          </a:p>
        </p:txBody>
      </p:sp>
    </p:spTree>
    <p:extLst>
      <p:ext uri="{BB962C8B-B14F-4D97-AF65-F5344CB8AC3E}">
        <p14:creationId xmlns:p14="http://schemas.microsoft.com/office/powerpoint/2010/main" val="230870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/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7" tIns="45337" rIns="90677" bIns="4533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FC8A76-48FC-4B8A-BD68-82CA6C05F44E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5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BA3546-154A-4ED3-AF08-53D4346DAD6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90B27-E940-4B7D-8FCE-FAD0584C1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16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3ABD-0771-4D6F-825F-EEF189DB72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3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89864-B005-4007-B043-87D730C62E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9F40-18D1-411D-B0C8-DC72BCC02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1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16AF4-E1E8-460A-8381-99C4E4C3FE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94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82D9A-2D25-4C03-A4AA-2C9C07D48E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0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8B82-587D-4CCB-BEEC-99C815BD70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7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3ED9D-536B-4520-A560-836601C88F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51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C351B-2AC8-4A6A-AF67-ED9DCF620E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4BDE6-5B3C-4AB4-885A-EF10C446AB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7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D76E-39C0-4D65-94B5-BF5C38B10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B60FF-82A7-4D5B-AF16-244A6428D8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3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EDACEC-4767-41F5-983C-1D543954E3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.gov/planyc" TargetMode="External"/><Relationship Id="rId7" Type="http://schemas.openxmlformats.org/officeDocument/2006/relationships/hyperlink" Target="http://www.nyas.org/Publications/Annal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nysustainablecities.org/" TargetMode="External"/><Relationship Id="rId5" Type="http://schemas.openxmlformats.org/officeDocument/2006/relationships/hyperlink" Target="http://www.ccrun.org/" TargetMode="External"/><Relationship Id="rId4" Type="http://schemas.openxmlformats.org/officeDocument/2006/relationships/hyperlink" Target="http://www.nyc.gov/resilienc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</a:rPr>
              <a:t>Facing Higher Sea Levels and Increased    Coastal Flooding in New York City </a:t>
            </a:r>
            <a:r>
              <a:rPr lang="en-US" altLang="en-US" sz="3600" b="1" dirty="0" smtClean="0">
                <a:solidFill>
                  <a:schemeClr val="hlink"/>
                </a:solidFill>
              </a:rPr>
              <a:t/>
            </a:r>
            <a:br>
              <a:rPr lang="en-US" altLang="en-US" sz="3600" b="1" dirty="0" smtClean="0">
                <a:solidFill>
                  <a:schemeClr val="hlink"/>
                </a:solidFill>
              </a:rPr>
            </a:br>
            <a:r>
              <a:rPr lang="en-US" altLang="en-US" sz="2800" dirty="0" smtClean="0">
                <a:solidFill>
                  <a:schemeClr val="accent2"/>
                </a:solidFill>
              </a:rPr>
              <a:t/>
            </a:r>
            <a:br>
              <a:rPr lang="en-US" altLang="en-US" sz="2800" dirty="0" smtClean="0">
                <a:solidFill>
                  <a:schemeClr val="accent2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Vivien Gornitz, Radley M. Horton, Daniel Bader, Cynthia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Rosenzweig</a:t>
            </a:r>
            <a:r>
              <a:rPr lang="en-US" altLang="en-US" sz="2400" dirty="0" smtClean="0">
                <a:solidFill>
                  <a:srgbClr val="C00000"/>
                </a:solidFill>
              </a:rPr>
              <a:t>, and  Philip Orton</a:t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/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Columbia University, NASA/Goddard Institute for Space Studies,</a:t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and Stevens Institute of Technology </a:t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/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GSA Annual Meeting</a:t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November 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>
                <a:solidFill>
                  <a:srgbClr val="5EB5BC"/>
                </a:solidFill>
              </a:rPr>
              <a:t/>
            </a:r>
            <a:br>
              <a:rPr lang="en-US" altLang="en-US" sz="3600" smtClean="0">
                <a:solidFill>
                  <a:srgbClr val="5EB5BC"/>
                </a:solidFill>
              </a:rPr>
            </a:br>
            <a:r>
              <a:rPr lang="en-US" altLang="en-US" sz="3200" smtClean="0">
                <a:solidFill>
                  <a:srgbClr val="5EB5BC"/>
                </a:solidFill>
              </a:rPr>
              <a:t>New NPCC2 Sea Level Rise and </a:t>
            </a:r>
            <a:br>
              <a:rPr lang="en-US" altLang="en-US" sz="3200" smtClean="0">
                <a:solidFill>
                  <a:srgbClr val="5EB5BC"/>
                </a:solidFill>
              </a:rPr>
            </a:br>
            <a:r>
              <a:rPr lang="en-US" altLang="en-US" sz="3200" smtClean="0">
                <a:solidFill>
                  <a:srgbClr val="5EB5BC"/>
                </a:solidFill>
              </a:rPr>
              <a:t>Coastal Flood methodology</a:t>
            </a:r>
            <a:br>
              <a:rPr lang="en-US" altLang="en-US" sz="3200" smtClean="0">
                <a:solidFill>
                  <a:srgbClr val="5EB5BC"/>
                </a:solidFill>
              </a:rPr>
            </a:br>
            <a:endParaRPr lang="en-US" altLang="en-US" sz="3200" smtClean="0">
              <a:solidFill>
                <a:srgbClr val="5EB5B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r>
              <a:rPr lang="en-US" altLang="en-US" sz="2400" smtClean="0"/>
              <a:t>CMIP5 GCMs and IPCC RCP scenarios—thermal expansion and local dynamic sea height</a:t>
            </a:r>
          </a:p>
          <a:p>
            <a:r>
              <a:rPr lang="en-US" altLang="en-US" sz="2400" smtClean="0"/>
              <a:t>Updated rates of ice mass loss from glaciers, small ice caps, and ice sheets </a:t>
            </a:r>
          </a:p>
          <a:p>
            <a:r>
              <a:rPr lang="en-US" altLang="en-US" sz="2400" smtClean="0"/>
              <a:t>Latest GIA and gravitational/rotational corrections</a:t>
            </a:r>
          </a:p>
          <a:p>
            <a:r>
              <a:rPr lang="en-US" altLang="en-US" sz="2400" smtClean="0"/>
              <a:t>Land water storage contributions to sea level rise</a:t>
            </a:r>
          </a:p>
          <a:p>
            <a:r>
              <a:rPr lang="en-US" altLang="en-US" sz="2400" smtClean="0"/>
              <a:t>Coupled sea level rise and FEMA ADCIRC/SWAN model simulations of tropical and extra-tropical cyclones for 100-year flood zones.</a:t>
            </a:r>
          </a:p>
        </p:txBody>
      </p:sp>
      <p:sp>
        <p:nvSpPr>
          <p:cNvPr id="20484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62EB72-3AC7-4116-AFBD-20B60B154AE4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Models</a:t>
            </a:r>
            <a:r>
              <a:rPr lang="en-US" sz="40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and Emissions Scenarios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99"/>
                </a:solidFill>
              </a:rPr>
              <a:t>24 CMIP5 GCMs (thermal expansion; dynamic ocean changes)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99"/>
                </a:solidFill>
              </a:rPr>
              <a:t>2 IPCC Representative Concentration Pathway scenarios: RCP 4.5 and RCP 8.5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99"/>
                </a:solidFill>
              </a:rPr>
              <a:t>10</a:t>
            </a:r>
            <a:r>
              <a:rPr lang="en-US" altLang="en-US" sz="2800" baseline="30000" dirty="0" smtClean="0">
                <a:solidFill>
                  <a:srgbClr val="333399"/>
                </a:solidFill>
              </a:rPr>
              <a:t>th</a:t>
            </a:r>
            <a:r>
              <a:rPr lang="en-US" altLang="en-US" sz="2800" dirty="0" smtClean="0">
                <a:solidFill>
                  <a:srgbClr val="333399"/>
                </a:solidFill>
              </a:rPr>
              <a:t>, 25</a:t>
            </a:r>
            <a:r>
              <a:rPr lang="en-US" altLang="en-US" sz="2800" baseline="30000" dirty="0" smtClean="0">
                <a:solidFill>
                  <a:srgbClr val="333399"/>
                </a:solidFill>
              </a:rPr>
              <a:t>th</a:t>
            </a:r>
            <a:r>
              <a:rPr lang="en-US" altLang="en-US" sz="2800" dirty="0" smtClean="0">
                <a:solidFill>
                  <a:srgbClr val="333399"/>
                </a:solidFill>
              </a:rPr>
              <a:t>, 75</a:t>
            </a:r>
            <a:r>
              <a:rPr lang="en-US" altLang="en-US" sz="2800" baseline="30000" dirty="0" smtClean="0">
                <a:solidFill>
                  <a:srgbClr val="333399"/>
                </a:solidFill>
              </a:rPr>
              <a:t>th</a:t>
            </a:r>
            <a:r>
              <a:rPr lang="en-US" altLang="en-US" sz="2800" dirty="0" smtClean="0">
                <a:solidFill>
                  <a:srgbClr val="333399"/>
                </a:solidFill>
              </a:rPr>
              <a:t>, and 90</a:t>
            </a:r>
            <a:r>
              <a:rPr lang="en-US" altLang="en-US" sz="2800" baseline="30000" dirty="0" smtClean="0">
                <a:solidFill>
                  <a:srgbClr val="333399"/>
                </a:solidFill>
              </a:rPr>
              <a:t>th</a:t>
            </a:r>
            <a:r>
              <a:rPr lang="en-US" altLang="en-US" sz="2800" dirty="0" smtClean="0">
                <a:solidFill>
                  <a:srgbClr val="333399"/>
                </a:solidFill>
              </a:rPr>
              <a:t> percentiles from model-based distribution, literature, expert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99"/>
                </a:solidFill>
              </a:rPr>
              <a:t>1 or more grid boxes per model cover the study area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400" dirty="0" smtClean="0">
              <a:solidFill>
                <a:srgbClr val="333399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400" dirty="0" smtClean="0">
                <a:solidFill>
                  <a:srgbClr val="333399"/>
                </a:solidFill>
              </a:rPr>
              <a:t>New York City Panel on Climate Change, Climate Risk Information 2013; Building the Climate Base for Climate Resiliency 2015</a:t>
            </a:r>
            <a:r>
              <a:rPr lang="en-US" altLang="en-US" sz="2800" dirty="0" smtClean="0">
                <a:solidFill>
                  <a:srgbClr val="333399"/>
                </a:solidFill>
              </a:rPr>
              <a:t> </a:t>
            </a:r>
            <a:r>
              <a:rPr lang="en-US" altLang="en-US" sz="1500" dirty="0" smtClean="0">
                <a:hlinkClick r:id="rId3"/>
              </a:rPr>
              <a:t>www.nyc.gov/planyc</a:t>
            </a:r>
            <a:r>
              <a:rPr lang="en-US" altLang="en-US" sz="1500" dirty="0" smtClean="0"/>
              <a:t>, </a:t>
            </a:r>
            <a:r>
              <a:rPr lang="en-US" altLang="en-US" sz="1500" dirty="0" smtClean="0">
                <a:hlinkClick r:id="rId4"/>
              </a:rPr>
              <a:t>www.nyc.gov/resiliency</a:t>
            </a:r>
            <a:r>
              <a:rPr lang="en-US" altLang="en-US" sz="1500" dirty="0" smtClean="0"/>
              <a:t>, </a:t>
            </a:r>
            <a:r>
              <a:rPr lang="en-US" altLang="en-US" sz="1500" dirty="0" smtClean="0">
                <a:hlinkClick r:id="rId5"/>
              </a:rPr>
              <a:t>www.ccrun.org</a:t>
            </a:r>
            <a:r>
              <a:rPr lang="en-US" altLang="en-US" sz="1500" dirty="0" smtClean="0"/>
              <a:t>, </a:t>
            </a:r>
            <a:r>
              <a:rPr lang="en-US" altLang="en-US" sz="1500" dirty="0" smtClean="0">
                <a:hlinkClick r:id="rId6"/>
              </a:rPr>
              <a:t>www.cunysustainablecities.org</a:t>
            </a:r>
            <a:r>
              <a:rPr lang="en-US" altLang="en-US" sz="1500" dirty="0" smtClean="0"/>
              <a:t>, </a:t>
            </a:r>
            <a:r>
              <a:rPr lang="en-US" altLang="en-US" sz="1500" dirty="0" smtClean="0">
                <a:hlinkClick r:id="rId7"/>
              </a:rPr>
              <a:t>www.nyas.org/Publications/Annals/</a:t>
            </a:r>
            <a:r>
              <a:rPr lang="en-US" altLang="en-US" sz="15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rgbClr val="333399"/>
              </a:solidFill>
            </a:endParaRPr>
          </a:p>
        </p:txBody>
      </p:sp>
      <p:sp>
        <p:nvSpPr>
          <p:cNvPr id="21508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A2BBA2-67B6-486C-96B2-C2AB2C02969B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271463"/>
            <a:ext cx="8686800" cy="307975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en-US" altLang="en-US" sz="2000" b="1" dirty="0" smtClean="0">
                <a:solidFill>
                  <a:srgbClr val="17375E"/>
                </a:solidFill>
              </a:rPr>
              <a:t>  </a:t>
            </a:r>
            <a:r>
              <a:rPr lang="en-US" altLang="en-US" sz="3100" b="1" dirty="0" smtClean="0">
                <a:solidFill>
                  <a:srgbClr val="0070C0"/>
                </a:solidFill>
              </a:rPr>
              <a:t>Mass redistribution from ice loss creates a </a:t>
            </a:r>
            <a:r>
              <a:rPr lang="ja-JP" altLang="en-US" sz="3100" b="1" dirty="0" smtClean="0">
                <a:solidFill>
                  <a:srgbClr val="0070C0"/>
                </a:solidFill>
              </a:rPr>
              <a:t>“</a:t>
            </a:r>
            <a:r>
              <a:rPr lang="en-US" altLang="ja-JP" sz="3100" b="1" dirty="0" smtClean="0">
                <a:solidFill>
                  <a:srgbClr val="0070C0"/>
                </a:solidFill>
              </a:rPr>
              <a:t>fingerprint</a:t>
            </a:r>
            <a:r>
              <a:rPr lang="ja-JP" altLang="en-US" sz="3100" b="1" dirty="0" smtClean="0">
                <a:solidFill>
                  <a:srgbClr val="0070C0"/>
                </a:solidFill>
              </a:rPr>
              <a:t>”</a:t>
            </a:r>
            <a:r>
              <a:rPr lang="en-US" altLang="ja-JP" sz="2700" b="1" dirty="0" smtClean="0">
                <a:solidFill>
                  <a:srgbClr val="0070C0"/>
                </a:solidFill>
              </a:rPr>
              <a:t> </a:t>
            </a:r>
            <a:endParaRPr lang="en-US" altLang="en-US" sz="2700" b="1" dirty="0" smtClean="0">
              <a:solidFill>
                <a:srgbClr val="0070C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299244" y="956205"/>
            <a:ext cx="8229600" cy="5051425"/>
          </a:xfrm>
        </p:spPr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At the Battery:</a:t>
            </a:r>
          </a:p>
          <a:p>
            <a:pPr marL="398463" lvl="1" indent="-223838"/>
            <a:r>
              <a:rPr lang="en-US" altLang="en-US" sz="1900" dirty="0" smtClean="0"/>
              <a:t>1 m SLR equivalent ice loss from Greenland=~0.6 m SLR</a:t>
            </a:r>
          </a:p>
          <a:p>
            <a:pPr marL="398463" lvl="1" indent="-223838"/>
            <a:r>
              <a:rPr lang="en-US" altLang="en-US" sz="1900" dirty="0" smtClean="0"/>
              <a:t>1 m SLR from Antarctica = ~1.2m SLR</a:t>
            </a:r>
          </a:p>
        </p:txBody>
      </p:sp>
      <p:pic>
        <p:nvPicPr>
          <p:cNvPr id="23556" name="Picture 4" descr="Untitled Image 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 b="58272"/>
          <a:stretch>
            <a:fillRect/>
          </a:stretch>
        </p:blipFill>
        <p:spPr bwMode="auto">
          <a:xfrm>
            <a:off x="-752475" y="2887663"/>
            <a:ext cx="11006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1700" y="5999163"/>
            <a:ext cx="2609850" cy="46196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0"/>
                </a:solidFill>
                <a:latin typeface="Calibri" panose="020F0502020204030204" pitchFamily="34" charset="0"/>
              </a:rPr>
              <a:t>Greenland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16538" y="5999163"/>
            <a:ext cx="3370262" cy="461962"/>
          </a:xfrm>
          <a:prstGeom prst="rect">
            <a:avLst/>
          </a:prstGeom>
          <a:noFill/>
          <a:ln w="317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0"/>
                </a:solidFill>
                <a:latin typeface="Calibri" panose="020F0502020204030204" pitchFamily="34" charset="0"/>
              </a:rPr>
              <a:t>Antarctica</a:t>
            </a:r>
          </a:p>
        </p:txBody>
      </p:sp>
      <p:sp>
        <p:nvSpPr>
          <p:cNvPr id="23559" name="Rectangle 10"/>
          <p:cNvSpPr txBox="1">
            <a:spLocks noGrp="1" noChangeArrowheads="1"/>
          </p:cNvSpPr>
          <p:nvPr/>
        </p:nvSpPr>
        <p:spPr bwMode="auto">
          <a:xfrm>
            <a:off x="0" y="6577013"/>
            <a:ext cx="3656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898989"/>
                </a:solidFill>
                <a:sym typeface="Arial" panose="020B0604020202020204" pitchFamily="34" charset="0"/>
              </a:rPr>
              <a:t>DRAFT – DO NOT CITE OR DISTRIBUTE</a:t>
            </a:r>
          </a:p>
        </p:txBody>
      </p:sp>
      <p:sp>
        <p:nvSpPr>
          <p:cNvPr id="23560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3C331F-0E30-483E-9B33-88BA1AB1FC56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rgbClr val="4597A0"/>
                </a:solidFill>
              </a:rPr>
              <a:t/>
            </a:r>
            <a:br>
              <a:rPr lang="en-US" altLang="en-US" sz="4000" dirty="0" smtClean="0">
                <a:solidFill>
                  <a:srgbClr val="4597A0"/>
                </a:solidFill>
              </a:rPr>
            </a:br>
            <a:r>
              <a:rPr lang="en-US" altLang="en-US" sz="4000" dirty="0" smtClean="0">
                <a:solidFill>
                  <a:srgbClr val="0070C0"/>
                </a:solidFill>
              </a:rPr>
              <a:t>Sea Level Rise Methodology</a:t>
            </a:r>
            <a:r>
              <a:rPr lang="en-US" altLang="en-US" sz="4000" dirty="0" smtClean="0">
                <a:solidFill>
                  <a:srgbClr val="4597A0"/>
                </a:solidFill>
              </a:rPr>
              <a:t/>
            </a:r>
            <a:br>
              <a:rPr lang="en-US" altLang="en-US" sz="4000" dirty="0" smtClean="0">
                <a:solidFill>
                  <a:srgbClr val="4597A0"/>
                </a:solidFill>
              </a:rPr>
            </a:br>
            <a:endParaRPr lang="en-US" altLang="en-US" sz="4000" dirty="0" smtClean="0">
              <a:solidFill>
                <a:srgbClr val="4597A0"/>
              </a:solidFill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7924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AC1B0C"/>
                </a:solidFill>
              </a:rPr>
              <a:t>Sea level rise projections are the sum of seven components: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Thermal expansion (global)--CMIP5 data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Changes in dynamic ocean height (local)—CMIP5 data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Ice mass loss, ice sheets (global)—expert judgment; </a:t>
            </a:r>
            <a:r>
              <a:rPr lang="en-US" altLang="en-US" sz="1800" dirty="0" err="1" smtClean="0">
                <a:solidFill>
                  <a:srgbClr val="AC1B0C"/>
                </a:solidFill>
              </a:rPr>
              <a:t>probabalistic</a:t>
            </a:r>
            <a:r>
              <a:rPr lang="en-US" altLang="en-US" sz="1800" dirty="0" smtClean="0">
                <a:solidFill>
                  <a:srgbClr val="AC1B0C"/>
                </a:solidFill>
              </a:rPr>
              <a:t> analysis, and literature survey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Ice mass loss, glaciers and ice caps (global)—ranges taken from two recent studies and literature survey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Gravitational, rotational, and </a:t>
            </a:r>
            <a:r>
              <a:rPr lang="en-US" altLang="en-US" sz="1800" dirty="0" err="1" smtClean="0">
                <a:solidFill>
                  <a:srgbClr val="AC1B0C"/>
                </a:solidFill>
              </a:rPr>
              <a:t>isostatic</a:t>
            </a:r>
            <a:r>
              <a:rPr lang="en-US" altLang="en-US" sz="1800" dirty="0" smtClean="0">
                <a:solidFill>
                  <a:srgbClr val="AC1B0C"/>
                </a:solidFill>
              </a:rPr>
              <a:t> </a:t>
            </a:r>
            <a:r>
              <a:rPr lang="ja-JP" altLang="en-US" sz="1800" dirty="0" smtClean="0">
                <a:solidFill>
                  <a:srgbClr val="AC1B0C"/>
                </a:solidFill>
              </a:rPr>
              <a:t>“</a:t>
            </a:r>
            <a:r>
              <a:rPr lang="en-US" altLang="ja-JP" sz="1800" dirty="0" smtClean="0">
                <a:solidFill>
                  <a:srgbClr val="AC1B0C"/>
                </a:solidFill>
              </a:rPr>
              <a:t>fingerprinting</a:t>
            </a:r>
            <a:r>
              <a:rPr lang="ja-JP" altLang="en-US" sz="1800" dirty="0" smtClean="0">
                <a:solidFill>
                  <a:srgbClr val="AC1B0C"/>
                </a:solidFill>
              </a:rPr>
              <a:t>”</a:t>
            </a:r>
            <a:r>
              <a:rPr lang="en-US" altLang="ja-JP" sz="1800" dirty="0" smtClean="0">
                <a:solidFill>
                  <a:srgbClr val="AC1B0C"/>
                </a:solidFill>
              </a:rPr>
              <a:t>—coefficients (ratios) linking sources of recent ice mass losses to local sea level changes—literature survey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Vertical land movements (GIA) (local)--ICE-5G v1.3 VM2_L90, </a:t>
            </a:r>
            <a:r>
              <a:rPr lang="en-US" altLang="en-US" sz="1800" dirty="0" err="1" smtClean="0">
                <a:solidFill>
                  <a:srgbClr val="AC1B0C"/>
                </a:solidFill>
              </a:rPr>
              <a:t>Peltier</a:t>
            </a:r>
            <a:r>
              <a:rPr lang="en-US" altLang="en-US" sz="1800" dirty="0" smtClean="0">
                <a:solidFill>
                  <a:srgbClr val="AC1B0C"/>
                </a:solidFill>
              </a:rPr>
              <a:t>, 2012 (PSMSL); 2004</a:t>
            </a:r>
            <a:r>
              <a:rPr lang="en-US" altLang="en-US" dirty="0" smtClean="0">
                <a:solidFill>
                  <a:srgbClr val="AC1B0C"/>
                </a:solidFill>
              </a:rPr>
              <a:t> </a:t>
            </a:r>
            <a:endParaRPr lang="en-US" altLang="en-US" sz="1800" dirty="0" smtClean="0">
              <a:solidFill>
                <a:srgbClr val="AC1B0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dirty="0" smtClean="0">
                <a:solidFill>
                  <a:srgbClr val="AC1B0C"/>
                </a:solidFill>
              </a:rPr>
              <a:t>Land water storage (global)—from IPCC 2013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800" dirty="0" smtClean="0">
              <a:solidFill>
                <a:srgbClr val="AC1B0C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AC1B0C"/>
                </a:solidFill>
              </a:rPr>
              <a:t>Time slices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olidFill>
                  <a:srgbClr val="AC1B0C"/>
                </a:solidFill>
              </a:rPr>
              <a:t>	</a:t>
            </a:r>
            <a:r>
              <a:rPr lang="en-US" altLang="en-US" sz="1800" dirty="0" smtClean="0">
                <a:solidFill>
                  <a:srgbClr val="AC1B0C"/>
                </a:solidFill>
              </a:rPr>
              <a:t>--2020s, 2050s, 2080s, 2100 (10-year average centered around decade)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solidFill>
                  <a:srgbClr val="AC1B0C"/>
                </a:solidFill>
              </a:rPr>
              <a:t>	--sea level rise relative to base period 2000-2004</a:t>
            </a:r>
            <a:r>
              <a:rPr lang="en-US" altLang="en-US" sz="2000" dirty="0" smtClean="0">
                <a:solidFill>
                  <a:srgbClr val="AC1B0C"/>
                </a:solidFill>
              </a:rPr>
              <a:t>	</a:t>
            </a:r>
          </a:p>
          <a:p>
            <a:pPr lvl="2">
              <a:lnSpc>
                <a:spcPct val="80000"/>
              </a:lnSpc>
            </a:pPr>
            <a:endParaRPr lang="en-US" altLang="en-US" sz="1500" dirty="0" smtClean="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5867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   	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5605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699CE0-DE98-4715-8FBB-D33BA0091506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 idx="4294967295"/>
          </p:nvPr>
        </p:nvSpPr>
        <p:spPr>
          <a:xfrm>
            <a:off x="0" y="382588"/>
            <a:ext cx="8686800" cy="307975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en-US" altLang="en-US" sz="2400" b="1" dirty="0" smtClean="0">
                <a:solidFill>
                  <a:schemeClr val="hlink"/>
                </a:solidFill>
              </a:rPr>
              <a:t>    </a:t>
            </a:r>
            <a:r>
              <a:rPr lang="en-US" altLang="en-US" sz="3100" b="1" dirty="0" smtClean="0">
                <a:solidFill>
                  <a:srgbClr val="0070C0"/>
                </a:solidFill>
              </a:rPr>
              <a:t>Treatment of Uncertainty</a:t>
            </a:r>
          </a:p>
        </p:txBody>
      </p:sp>
      <p:sp>
        <p:nvSpPr>
          <p:cNvPr id="27653" name="Content Placeholder 5"/>
          <p:cNvSpPr>
            <a:spLocks noGrp="1"/>
          </p:cNvSpPr>
          <p:nvPr>
            <p:ph idx="4294967295"/>
          </p:nvPr>
        </p:nvSpPr>
        <p:spPr>
          <a:xfrm>
            <a:off x="0" y="1209675"/>
            <a:ext cx="4478338" cy="4978400"/>
          </a:xfrm>
        </p:spPr>
        <p:txBody>
          <a:bodyPr/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NPCC2 uncertainty distributions are based on ranges of climate model outputs and literature-derived likelihoods for different future greenhouse gas emission scenarios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altLang="en-US" sz="1800" dirty="0" smtClean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Model-based results may not encompass the full range of possible future outcomes</a:t>
            </a:r>
          </a:p>
          <a:p>
            <a:pPr marL="233363" indent="-233363">
              <a:buFont typeface="Wingdings" panose="05000000000000000000" pitchFamily="2" charset="2"/>
              <a:buNone/>
            </a:pPr>
            <a:endParaRPr lang="en-US" altLang="en-US" sz="1800" dirty="0" smtClean="0"/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altLang="en-US" sz="1800" dirty="0" smtClean="0"/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altLang="en-US" sz="1800" dirty="0" smtClean="0"/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255713" y="4260850"/>
            <a:ext cx="92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27652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45BA2A-6CF9-46CC-815D-480A55A32FF1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200150"/>
            <a:ext cx="4392612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878388" y="4746625"/>
            <a:ext cx="42656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Idealized model-based output distribution for 2050s sea level rise relative to the 2000-2004 base period. Based on 24 global climate models and 2 representative concentrations pathways. The 10th, 25th, 75th, and 90th percentiles of the distribution are illustrated.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7286625" y="5910263"/>
            <a:ext cx="1509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NPCC2 CRI,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Sea Level Rise Projections for NYC</a:t>
            </a:r>
          </a:p>
        </p:txBody>
      </p:sp>
      <p:sp>
        <p:nvSpPr>
          <p:cNvPr id="29699" name="Rectangle 10"/>
          <p:cNvSpPr txBox="1">
            <a:spLocks noGrp="1" noChangeArrowheads="1"/>
          </p:cNvSpPr>
          <p:nvPr/>
        </p:nvSpPr>
        <p:spPr bwMode="auto">
          <a:xfrm>
            <a:off x="0" y="6577013"/>
            <a:ext cx="3656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898989"/>
                </a:solidFill>
                <a:sym typeface="Arial" panose="020B0604020202020204" pitchFamily="34" charset="0"/>
              </a:rPr>
              <a:t>NPCC, 2015</a:t>
            </a:r>
          </a:p>
        </p:txBody>
      </p:sp>
      <p:sp>
        <p:nvSpPr>
          <p:cNvPr id="29700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B8F838-165E-4DE0-8BD9-C86FC8676F44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85628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686800" cy="349250"/>
          </a:xfrm>
        </p:spPr>
        <p:txBody>
          <a:bodyPr lIns="0" tIns="0" rIns="0" bIns="0" anchor="t"/>
          <a:lstStyle/>
          <a:p>
            <a:pPr algn="l"/>
            <a:r>
              <a:rPr lang="en-US" altLang="en-US" sz="2000" b="1" dirty="0">
                <a:solidFill>
                  <a:srgbClr val="17375E"/>
                </a:solidFill>
              </a:rPr>
              <a:t> </a:t>
            </a:r>
            <a:r>
              <a:rPr lang="en-US" altLang="en-US" sz="2000" b="1" dirty="0" smtClean="0">
                <a:solidFill>
                  <a:srgbClr val="17375E"/>
                </a:solidFill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NPCC2 Coastal Flood Heights and Recurrence Periods </a:t>
            </a:r>
          </a:p>
        </p:txBody>
      </p:sp>
      <p:sp>
        <p:nvSpPr>
          <p:cNvPr id="30725" name="Content Placeholder 5"/>
          <p:cNvSpPr>
            <a:spLocks noGrp="1"/>
          </p:cNvSpPr>
          <p:nvPr>
            <p:ph idx="4294967295"/>
          </p:nvPr>
        </p:nvSpPr>
        <p:spPr>
          <a:xfrm>
            <a:off x="0" y="769938"/>
            <a:ext cx="9034463" cy="57991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 smtClean="0"/>
              <a:t> </a:t>
            </a:r>
          </a:p>
          <a:p>
            <a:pPr marL="0" indent="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marL="0" indent="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255713" y="4260850"/>
            <a:ext cx="92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30724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720B12-EE70-410C-A946-6D2928675860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 idx="4294967295"/>
          </p:nvPr>
        </p:nvSpPr>
        <p:spPr>
          <a:xfrm>
            <a:off x="-1" y="285750"/>
            <a:ext cx="9034463" cy="307975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en-US" altLang="en-US" sz="2000" b="1" dirty="0" smtClean="0">
                <a:solidFill>
                  <a:srgbClr val="17375E"/>
                </a:solidFill>
              </a:rPr>
              <a:t>  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Annual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700" b="1" dirty="0" smtClean="0">
                <a:solidFill>
                  <a:srgbClr val="0070C0"/>
                </a:solidFill>
              </a:rPr>
              <a:t>Likelihood (1% Chance) of Today’s 100-year flood</a:t>
            </a:r>
          </a:p>
        </p:txBody>
      </p:sp>
      <p:sp>
        <p:nvSpPr>
          <p:cNvPr id="32773" name="Content Placeholder 5"/>
          <p:cNvSpPr>
            <a:spLocks noGrp="1"/>
          </p:cNvSpPr>
          <p:nvPr>
            <p:ph idx="4294967295"/>
          </p:nvPr>
        </p:nvSpPr>
        <p:spPr>
          <a:xfrm>
            <a:off x="0" y="769938"/>
            <a:ext cx="9034463" cy="57991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 smtClean="0"/>
              <a:t> </a:t>
            </a:r>
          </a:p>
          <a:p>
            <a:pPr marL="0" indent="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  <a:p>
            <a:pPr marL="0" indent="0"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255713" y="4260850"/>
            <a:ext cx="92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32772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AF9E18-1E63-47F8-A428-2D8781A7719B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0" y="48768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Calibri" panose="020F0502020204030204" pitchFamily="34" charset="0"/>
              </a:rPr>
              <a:t>Coastal flooding is very likely to increase in frequency, extent, and height as a result of increased sea levels</a:t>
            </a:r>
            <a:endParaRPr lang="en-US" altLang="en-US" sz="2000" b="1" i="1"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24882"/>
              </p:ext>
            </p:extLst>
          </p:nvPr>
        </p:nvGraphicFramePr>
        <p:xfrm>
          <a:off x="609600" y="990600"/>
          <a:ext cx="7391400" cy="3009900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  <a:gridCol w="1847850"/>
              </a:tblGrid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Annual chance of 100-year flood (1%)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Low estimate (10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percentile)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Middle range (25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to 75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percentile)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High estimate (90</a:t>
                      </a:r>
                      <a:r>
                        <a:rPr kumimoji="0" lang="en-US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percentile)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2020s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 – 1.4%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2050s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1.6 – 2.4%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2080s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2.0 – 5.4%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8686800" cy="307975"/>
          </a:xfrm>
        </p:spPr>
        <p:txBody>
          <a:bodyPr lIns="0" tIns="0" rIns="0" bIns="0" anchor="t">
            <a:noAutofit/>
          </a:bodyPr>
          <a:lstStyle/>
          <a:p>
            <a:r>
              <a:rPr lang="en-US" altLang="en-US" sz="2400" b="1" dirty="0" smtClean="0">
                <a:solidFill>
                  <a:srgbClr val="17375E"/>
                </a:solidFill>
              </a:rPr>
              <a:t> 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NPCC2 Future Coastal Flood Risk Maps</a:t>
            </a:r>
            <a:r>
              <a:rPr lang="en-US" altLang="en-US" sz="2400" b="1" dirty="0" smtClean="0">
                <a:solidFill>
                  <a:srgbClr val="17375E"/>
                </a:solidFill>
              </a:rPr>
              <a:t> </a:t>
            </a:r>
          </a:p>
        </p:txBody>
      </p:sp>
      <p:sp>
        <p:nvSpPr>
          <p:cNvPr id="34821" name="Content Placeholder 5"/>
          <p:cNvSpPr>
            <a:spLocks noGrp="1"/>
          </p:cNvSpPr>
          <p:nvPr>
            <p:ph idx="4294967295"/>
          </p:nvPr>
        </p:nvSpPr>
        <p:spPr>
          <a:xfrm>
            <a:off x="109538" y="762000"/>
            <a:ext cx="9034462" cy="57991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smtClean="0"/>
              <a:t> </a:t>
            </a:r>
          </a:p>
          <a:p>
            <a:pPr marL="0" indent="0">
              <a:buFont typeface="Wingdings" panose="05000000000000000000" pitchFamily="2" charset="2"/>
              <a:buChar char="§"/>
            </a:pPr>
            <a:endParaRPr lang="en-US" altLang="en-US" sz="2000" smtClean="0"/>
          </a:p>
          <a:p>
            <a:pPr marL="0" indent="0">
              <a:buFont typeface="Wingdings" panose="05000000000000000000" pitchFamily="2" charset="2"/>
              <a:buChar char="§"/>
            </a:pPr>
            <a:endParaRPr lang="en-US" altLang="en-US" sz="2000" smtClean="0"/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255713" y="4260850"/>
            <a:ext cx="92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34820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03D2D3-3E87-436E-A8A0-EFA57EE9C9F8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246063" y="77788"/>
            <a:ext cx="8897937" cy="830262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70C0"/>
                </a:solidFill>
              </a:rPr>
              <a:t>Flood Return Curves: Comparison Between Static vs Hydrodynamic Flooding Methods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0" y="1417638"/>
            <a:ext cx="2438400" cy="4525962"/>
          </a:xfrm>
        </p:spPr>
        <p:txBody>
          <a:bodyPr/>
          <a:lstStyle/>
          <a:p>
            <a:pPr marL="228600" indent="-228600"/>
            <a:r>
              <a:rPr lang="ja-JP" altLang="en-US" sz="2400" dirty="0" smtClean="0"/>
              <a:t>“</a:t>
            </a:r>
            <a:r>
              <a:rPr lang="en-US" altLang="ja-JP" sz="2400" dirty="0" smtClean="0"/>
              <a:t>FEMA-style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flood hazard assessments with sea level rise—static vs hydrodynamic modeling</a:t>
            </a:r>
          </a:p>
          <a:p>
            <a:pPr marL="685800" lvl="1" indent="-228600"/>
            <a:r>
              <a:rPr lang="en-US" altLang="en-US" sz="2000" dirty="0" smtClean="0"/>
              <a:t>100-year, 500-year flood heights; return periods</a:t>
            </a:r>
          </a:p>
        </p:txBody>
      </p:sp>
      <p:sp>
        <p:nvSpPr>
          <p:cNvPr id="36868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C67765-9EA8-4803-953C-D0BB42A3A2E3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6869" name="Picture 8" descr="returnperiod_bat_vsFEMAslrsuper_sl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4349" b="5334"/>
          <a:stretch>
            <a:fillRect/>
          </a:stretch>
        </p:blipFill>
        <p:spPr bwMode="auto">
          <a:xfrm>
            <a:off x="5562600" y="1340879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returnperiod_how2_vsFEMAslrsuper_sl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6250" b="5334"/>
          <a:stretch>
            <a:fillRect/>
          </a:stretch>
        </p:blipFill>
        <p:spPr bwMode="auto">
          <a:xfrm>
            <a:off x="2362200" y="214254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returnperiod_midland_vsFEMAslrsuper_sl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8333" b="568"/>
          <a:stretch>
            <a:fillRect/>
          </a:stretch>
        </p:blipFill>
        <p:spPr bwMode="auto">
          <a:xfrm>
            <a:off x="5358685" y="4452938"/>
            <a:ext cx="33528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2"/>
          <p:cNvSpPr txBox="1">
            <a:spLocks noChangeArrowheads="1"/>
          </p:cNvSpPr>
          <p:nvPr/>
        </p:nvSpPr>
        <p:spPr bwMode="auto">
          <a:xfrm>
            <a:off x="7772400" y="2362200"/>
            <a:ext cx="825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Battery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4038600" y="4038600"/>
            <a:ext cx="1589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Howard Beach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7097713" y="6096000"/>
            <a:ext cx="15890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Midland Beach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Hurricane Sandy over the mid-Atlantic states</a:t>
            </a:r>
            <a:endParaRPr lang="en-US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70D808-519A-4EC8-8675-7EBF9BC220A9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172" name="Picture 2" descr="http://eoimages.gsfc.nasa.gov/images/imagerecords/79000/79556/sandy_vir_2012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858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46063" y="7938"/>
            <a:ext cx="8897937" cy="830262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</a:rPr>
              <a:t>Differences between static and hydrodynamic 100-yr flood heights for2050s sea Level rise</a:t>
            </a:r>
          </a:p>
        </p:txBody>
      </p:sp>
      <p:sp>
        <p:nvSpPr>
          <p:cNvPr id="37891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CC6E71-5309-4BF2-8FB3-FA0A411DF030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755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Increasing New York City’</a:t>
            </a:r>
            <a:r>
              <a:rPr lang="en-US" altLang="ja-JP" sz="3200" dirty="0" smtClean="0">
                <a:solidFill>
                  <a:srgbClr val="0070C0"/>
                </a:solidFill>
              </a:rPr>
              <a:t>s Coastal Resilience </a:t>
            </a:r>
            <a:endParaRPr lang="en-US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Identify high risk flood-prone areas – new LIDAR mapping</a:t>
            </a:r>
          </a:p>
          <a:p>
            <a:r>
              <a:rPr lang="en-US" altLang="ja-JP" sz="2000" dirty="0" smtClean="0"/>
              <a:t>Incorporate </a:t>
            </a:r>
            <a:r>
              <a:rPr lang="en-US" altLang="ja-JP" sz="2000" dirty="0"/>
              <a:t>sea level rise </a:t>
            </a:r>
            <a:r>
              <a:rPr lang="en-US" altLang="ja-JP" sz="2000" dirty="0" smtClean="0"/>
              <a:t>data into</a:t>
            </a:r>
            <a:r>
              <a:rPr lang="en-US" altLang="en-US" sz="2000" dirty="0"/>
              <a:t> FEMA</a:t>
            </a:r>
            <a:r>
              <a:rPr lang="ja-JP" altLang="en-US" sz="2000" dirty="0"/>
              <a:t>’</a:t>
            </a:r>
            <a:r>
              <a:rPr lang="en-US" altLang="ja-JP" sz="2000" dirty="0"/>
              <a:t>s </a:t>
            </a:r>
            <a:r>
              <a:rPr lang="en-US" altLang="ja-JP" sz="2000" dirty="0" smtClean="0"/>
              <a:t>new 100-year </a:t>
            </a:r>
            <a:r>
              <a:rPr lang="en-US" altLang="ja-JP" sz="2000" dirty="0"/>
              <a:t>flood </a:t>
            </a:r>
            <a:r>
              <a:rPr lang="en-US" altLang="ja-JP" sz="2000" dirty="0" smtClean="0"/>
              <a:t>maps </a:t>
            </a:r>
            <a:endParaRPr lang="en-US" altLang="ja-JP" sz="2000" dirty="0"/>
          </a:p>
          <a:p>
            <a:r>
              <a:rPr lang="en-US" altLang="en-US" sz="2000" dirty="0" smtClean="0"/>
              <a:t>Adapt existing storm emergency preparations to climate change</a:t>
            </a:r>
          </a:p>
          <a:p>
            <a:r>
              <a:rPr lang="en-US" altLang="en-US" sz="2000" dirty="0" smtClean="0"/>
              <a:t>Improve coastal defenses: strengthen and raise seawalls; build more dikes, levees, floodgates</a:t>
            </a:r>
          </a:p>
          <a:p>
            <a:r>
              <a:rPr lang="en-US" altLang="en-US" sz="2000" dirty="0" smtClean="0"/>
              <a:t>Raise land elevation, restore beach dunes</a:t>
            </a:r>
          </a:p>
          <a:p>
            <a:r>
              <a:rPr lang="en-US" altLang="en-US" sz="2000" dirty="0" smtClean="0"/>
              <a:t>Create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soft edges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to dampen wave and tide energy – planting native vegetation; reducing land-sea slope</a:t>
            </a:r>
          </a:p>
          <a:p>
            <a:r>
              <a:rPr lang="en-US" altLang="en-US" sz="2000" dirty="0" smtClean="0"/>
              <a:t>Restore or construct new wetlands, beaches, and offshore reefs </a:t>
            </a:r>
          </a:p>
          <a:p>
            <a:endParaRPr lang="en-US" altLang="en-US" sz="2000" dirty="0" smtClean="0"/>
          </a:p>
        </p:txBody>
      </p:sp>
      <p:sp>
        <p:nvSpPr>
          <p:cNvPr id="38916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5E7CEB-40B7-47D7-B4D6-5EDC02236D46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58422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Examine effects of climate change on extreme events in the New York Metro region</a:t>
            </a:r>
          </a:p>
          <a:p>
            <a:pPr marL="1261872" lvl="4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Sea level rise and storm surges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Coastal and urban flooding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Extreme precipitation (and temperature) events</a:t>
            </a:r>
          </a:p>
          <a:p>
            <a:pPr marL="347472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Determine physical processes that govern extreme coastal storm flooding on annual to decadal timescales</a:t>
            </a:r>
          </a:p>
          <a:p>
            <a:pPr marL="347472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Establish historical/recent baselines and trends in frequency, intensity, and physical impacts</a:t>
            </a:r>
          </a:p>
          <a:p>
            <a:pPr marL="347472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Establish uncertainties in projections of future sea level rise and extreme coastal flooding events</a:t>
            </a:r>
          </a:p>
          <a:p>
            <a:pPr marL="347472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Anticipate expected impacts of extreme climate events on people and infrastructure.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5842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NPCC3 Climate Change Science Goals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70C0"/>
                </a:solidFill>
              </a:rPr>
              <a:t>Hurricane Sandy: </a:t>
            </a:r>
            <a:r>
              <a:rPr lang="en-US" altLang="en-US" sz="2800" dirty="0" smtClean="0">
                <a:solidFill>
                  <a:srgbClr val="0070C0"/>
                </a:solidFill>
              </a:rPr>
              <a:t>Water</a:t>
            </a:r>
            <a:r>
              <a:rPr lang="en-US" altLang="en-US" sz="3200" dirty="0" smtClean="0">
                <a:solidFill>
                  <a:srgbClr val="0070C0"/>
                </a:solidFill>
              </a:rPr>
              <a:t> Rushing Into World Trade Center Site</a:t>
            </a:r>
            <a:endParaRPr lang="en-US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88DADF-6885-4896-9A80-8D126FB34DE3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7724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82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</a:rPr>
              <a:t>THE TOP 20 COASTAL STORM FLOODS</a:t>
            </a:r>
            <a:br>
              <a:rPr lang="en-US" altLang="en-US" sz="2400" b="1" dirty="0" smtClean="0">
                <a:solidFill>
                  <a:srgbClr val="0070C0"/>
                </a:solidFill>
              </a:rPr>
            </a:br>
            <a:r>
              <a:rPr lang="en-US" altLang="en-US" sz="2400" b="1" dirty="0" smtClean="0">
                <a:solidFill>
                  <a:srgbClr val="0070C0"/>
                </a:solidFill>
              </a:rPr>
              <a:t>THE BATTERY—NEW YORK CITY—LAST 77 YEARS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83734"/>
            <a:ext cx="8305800" cy="5105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 smtClean="0"/>
              <a:t>	</a:t>
            </a:r>
            <a:r>
              <a:rPr lang="en-US" altLang="en-US" sz="6400" b="1" dirty="0" smtClean="0"/>
              <a:t>STORM			DATE	      WATER LEVEL (NAVD) FT  	 M</a:t>
            </a:r>
            <a:r>
              <a:rPr lang="en-US" altLang="en-US" sz="6400" dirty="0" smtClean="0"/>
              <a:t>								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>
                <a:solidFill>
                  <a:srgbClr val="AC1B0C"/>
                </a:solidFill>
              </a:rPr>
              <a:t>Hurricane Sandy		10/29/2012		11.1		3.38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Hurricane Donna		9/12/60			7.22		2.21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 Dec. </a:t>
            </a:r>
            <a:r>
              <a:rPr lang="ja-JP" altLang="en-US" sz="6400" dirty="0" smtClean="0"/>
              <a:t>’</a:t>
            </a:r>
            <a:r>
              <a:rPr lang="en-US" altLang="ja-JP" sz="6400" dirty="0" smtClean="0"/>
              <a:t>92		12/11/92		6.92		2.11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Hurricane Irene		8/28/2011		6.72		2.05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11/25/50		6.34		1.93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Ash Wednesday storm		3/6-7/62		6.14		1.87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3/13-14/2010		6.06		1.85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Halloween (</a:t>
            </a:r>
            <a:r>
              <a:rPr lang="ja-JP" altLang="en-US" sz="6400" dirty="0" smtClean="0"/>
              <a:t>“</a:t>
            </a:r>
            <a:r>
              <a:rPr lang="en-US" altLang="ja-JP" sz="6400" dirty="0" smtClean="0"/>
              <a:t>Perfect Storm</a:t>
            </a:r>
            <a:r>
              <a:rPr lang="ja-JP" altLang="en-US" sz="6400" dirty="0" smtClean="0"/>
              <a:t>”</a:t>
            </a:r>
            <a:r>
              <a:rPr lang="en-US" altLang="ja-JP" sz="6400" dirty="0" smtClean="0"/>
              <a:t>)	10/31/91		5.95		1.81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Blizzard of </a:t>
            </a:r>
            <a:r>
              <a:rPr lang="ja-JP" altLang="en-US" sz="6400" dirty="0" smtClean="0"/>
              <a:t>’</a:t>
            </a:r>
            <a:r>
              <a:rPr lang="en-US" altLang="ja-JP" sz="6400" dirty="0" smtClean="0"/>
              <a:t>84		3/29/84			5.75		1.75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1/2/87			5.60		1.70</a:t>
            </a:r>
          </a:p>
          <a:p>
            <a:pPr>
              <a:lnSpc>
                <a:spcPct val="80000"/>
              </a:lnSpc>
            </a:pPr>
            <a:r>
              <a:rPr lang="ja-JP" altLang="en-US" sz="6400" dirty="0" smtClean="0"/>
              <a:t>“</a:t>
            </a:r>
            <a:r>
              <a:rPr lang="en-US" altLang="ja-JP" sz="6400" dirty="0" smtClean="0"/>
              <a:t>Storm of the Century</a:t>
            </a:r>
            <a:r>
              <a:rPr lang="ja-JP" altLang="en-US" sz="6400" dirty="0" smtClean="0"/>
              <a:t>”</a:t>
            </a:r>
            <a:r>
              <a:rPr lang="en-US" altLang="ja-JP" sz="6400" dirty="0" smtClean="0"/>
              <a:t>	3/14/93			5.58		1.70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11/12/68		5.58		1.70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4/13/61			5.56		1.69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2/19/60			5.54		1.68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3/20/96			5.51		1.68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err="1" smtClean="0"/>
              <a:t>easter</a:t>
            </a:r>
            <a:r>
              <a:rPr lang="en-US" altLang="ja-JP" sz="6400" dirty="0" smtClean="0"/>
              <a:t>			10/19/96		5.49		1.67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Hurricane Gloria		9/27/85			5.45		1.66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Long Island Express		9/21/38			5.43		1.65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Hurricane of 1944		9/14/44			5.43		1.65</a:t>
            </a:r>
          </a:p>
          <a:p>
            <a:pPr>
              <a:lnSpc>
                <a:spcPct val="80000"/>
              </a:lnSpc>
            </a:pPr>
            <a:r>
              <a:rPr lang="en-US" altLang="en-US" sz="6400" dirty="0" smtClean="0"/>
              <a:t>Nor</a:t>
            </a:r>
            <a:r>
              <a:rPr lang="ja-JP" altLang="en-US" sz="6400" dirty="0" smtClean="0"/>
              <a:t>’</a:t>
            </a:r>
            <a:r>
              <a:rPr lang="en-US" altLang="ja-JP" sz="6400" dirty="0" smtClean="0"/>
              <a:t>Ida			11/13-14/2009		4.79		1.46 </a:t>
            </a:r>
            <a:endParaRPr lang="en-US" altLang="en-US" sz="6400" dirty="0" smtClean="0"/>
          </a:p>
        </p:txBody>
      </p:sp>
      <p:sp>
        <p:nvSpPr>
          <p:cNvPr id="9220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443EC35-B24C-4FA6-B364-FBFF9BB332DB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9144000" cy="307975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en-US" altLang="en-US" sz="2400" b="1" dirty="0">
                <a:solidFill>
                  <a:srgbClr val="17375E"/>
                </a:solidFill>
              </a:rPr>
              <a:t> </a:t>
            </a:r>
            <a:r>
              <a:rPr lang="en-US" altLang="en-US" sz="2400" b="1" dirty="0" smtClean="0">
                <a:solidFill>
                  <a:srgbClr val="17375E"/>
                </a:solidFill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New York City Panel on Climate Change (NPCC2)</a:t>
            </a:r>
          </a:p>
        </p:txBody>
      </p:sp>
      <p:sp>
        <p:nvSpPr>
          <p:cNvPr id="10245" name="Content Placeholder 5"/>
          <p:cNvSpPr>
            <a:spLocks noGrp="1"/>
          </p:cNvSpPr>
          <p:nvPr>
            <p:ph idx="4294967295"/>
          </p:nvPr>
        </p:nvSpPr>
        <p:spPr>
          <a:xfrm>
            <a:off x="0" y="609600"/>
            <a:ext cx="5213350" cy="57150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After Hurricane Sandy, Mayor Bloomberg convened the second New York City Panel on Climate Change (NPCC2), January 2013.</a:t>
            </a:r>
          </a:p>
          <a:p>
            <a:pPr marL="233363" indent="-233363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233363" indent="-23336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i="1" dirty="0" smtClean="0"/>
              <a:t>Climate Risk Information 2013</a:t>
            </a:r>
            <a:r>
              <a:rPr lang="en-US" altLang="en-US" sz="2000" dirty="0" smtClean="0"/>
              <a:t> provides latest climate change projections and future coastal flood risk maps for NYC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</a:t>
            </a:r>
            <a:r>
              <a:rPr lang="en-US" altLang="ja-JP" sz="2000" i="1" dirty="0" smtClean="0"/>
              <a:t>Special Initiative for Rebuilding and Resiliency</a:t>
            </a:r>
            <a:r>
              <a:rPr lang="en-US" altLang="ja-JP" sz="2000" dirty="0" smtClean="0"/>
              <a:t> (SIRR).</a:t>
            </a:r>
          </a:p>
          <a:p>
            <a:pPr marL="233363" indent="-233363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altLang="en-US" sz="2000" i="1" dirty="0" smtClean="0"/>
              <a:t>Building the Knowledge Base for Climate Resiliency.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New York City Panel on Climate Change 2015 </a:t>
            </a:r>
            <a:r>
              <a:rPr lang="en-US" altLang="en-US" sz="2000" dirty="0" smtClean="0"/>
              <a:t>Report.</a:t>
            </a:r>
            <a:endParaRPr lang="en-US" altLang="en-US" sz="2000" i="1" dirty="0" smtClean="0"/>
          </a:p>
          <a:p>
            <a:pPr marL="633413" lvl="1" indent="-23336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Available online at the New York Academy of Sciences </a:t>
            </a:r>
          </a:p>
          <a:p>
            <a:pPr marL="233363" indent="-233363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marL="233363" indent="-233363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255713" y="4260850"/>
            <a:ext cx="92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0244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1FB74D-6C58-409D-B12A-F397AF22C4F0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609600"/>
            <a:ext cx="221297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2098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200378" y="42686"/>
            <a:ext cx="8686800" cy="606425"/>
          </a:xfrm>
        </p:spPr>
        <p:txBody>
          <a:bodyPr lIns="0" tIns="0" rIns="0" bIns="0" anchor="t"/>
          <a:lstStyle/>
          <a:p>
            <a:r>
              <a:rPr lang="en-US" altLang="en-US" sz="2800" b="1" dirty="0" smtClean="0">
                <a:solidFill>
                  <a:srgbClr val="17375E"/>
                </a:solidFill>
              </a:rPr>
              <a:t>   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Global sea level trends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4483100" y="1239838"/>
            <a:ext cx="53721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</a:rPr>
              <a:t>Main sources since 1990s: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</a:rPr>
              <a:t>- ocean warming ~ 30-40 %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latin typeface="Calibri" panose="020F0502020204030204" pitchFamily="34" charset="0"/>
              </a:rPr>
              <a:t>glaciers melting ~ 30%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latin typeface="Calibri" panose="020F0502020204030204" pitchFamily="34" charset="0"/>
              </a:rPr>
              <a:t>ice sheets: recent increase to &gt;25%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</a:rPr>
              <a:t>- Proportions vary over this period!</a:t>
            </a:r>
            <a:r>
              <a:rPr lang="en-US" altLang="en-US" sz="180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2292" name="Picture 2" descr="Post_Glacial_Sea_Level_pres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9544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04800" y="44196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After Robert A. Rohde, from published data </a:t>
            </a:r>
          </a:p>
        </p:txBody>
      </p:sp>
      <p:pic>
        <p:nvPicPr>
          <p:cNvPr id="122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7" b="15555"/>
          <a:stretch>
            <a:fillRect/>
          </a:stretch>
        </p:blipFill>
        <p:spPr bwMode="auto">
          <a:xfrm>
            <a:off x="3657600" y="3124200"/>
            <a:ext cx="5486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1447800" y="5780088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IPCC, 2013; Nerem et al.,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www.sealevel.colorado.edu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5537200" y="524192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1.7 ± 0.2mm/yr 1900-2010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3.3 ± 0.4 mm/yr 1993-2015</a:t>
            </a:r>
          </a:p>
        </p:txBody>
      </p:sp>
      <p:sp>
        <p:nvSpPr>
          <p:cNvPr id="12297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BA83FF-F1D3-42FA-80F8-E6BD614F765D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3403EE-1AC5-406E-8700-9B80610B5681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19163" y="228600"/>
            <a:ext cx="7243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Observed Sea Level Rise, 1856 - 2014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The Battery, New York 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609600" y="102374"/>
            <a:ext cx="1042035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RATES OF SEA LEVEL RISE</a:t>
            </a:r>
            <a:endParaRPr lang="en-US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NEW YORK METROPOLITAN REGION</a:t>
            </a:r>
            <a:endParaRPr lang="en-US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5EB5BC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      LOCATION	             SEA LEVEL RISE (mm/</a:t>
            </a:r>
            <a:r>
              <a:rPr lang="en-US" altLang="en-US" sz="1800" b="1" dirty="0" err="1">
                <a:latin typeface="Calibri" panose="020F0502020204030204" pitchFamily="34" charset="0"/>
              </a:rPr>
              <a:t>yr</a:t>
            </a:r>
            <a:r>
              <a:rPr lang="en-US" altLang="en-US" sz="1800" b="1" dirty="0">
                <a:latin typeface="Calibri" panose="020F0502020204030204" pitchFamily="34" charset="0"/>
              </a:rPr>
              <a:t>)                   PERIOD (years)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Atlantic City			4.08</a:t>
            </a:r>
            <a:r>
              <a:rPr lang="en-US" altLang="en-US" sz="1800" dirty="0"/>
              <a:t> </a:t>
            </a:r>
            <a:r>
              <a:rPr lang="en-US" altLang="en-US" sz="1800" b="1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1911-2014</a:t>
            </a: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Sandy Hook, NJ</a:t>
            </a:r>
            <a:r>
              <a:rPr lang="en-US" altLang="en-US" sz="1800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4.08</a:t>
            </a:r>
            <a:r>
              <a:rPr lang="en-US" altLang="en-US" sz="1800" b="1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1932-2014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NYC, the Battery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2.84</a:t>
            </a:r>
            <a:r>
              <a:rPr lang="en-US" altLang="en-US" sz="1800" b="1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1856-2014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>
                <a:latin typeface="Calibri" panose="020F0502020204030204" pitchFamily="34" charset="0"/>
              </a:rPr>
              <a:t>Montauk, NY			</a:t>
            </a:r>
            <a:r>
              <a:rPr lang="sv-SE" altLang="en-US" sz="1800" b="1" dirty="0" smtClean="0">
                <a:latin typeface="Calibri" panose="020F0502020204030204" pitchFamily="34" charset="0"/>
              </a:rPr>
              <a:t>3.24</a:t>
            </a:r>
            <a:r>
              <a:rPr lang="sv-SE" altLang="en-US" sz="1800" b="1" dirty="0">
                <a:latin typeface="Calibri" panose="020F0502020204030204" pitchFamily="34" charset="0"/>
              </a:rPr>
              <a:t>			</a:t>
            </a:r>
            <a:r>
              <a:rPr lang="sv-SE" altLang="en-US" sz="1800" b="1" dirty="0" smtClean="0">
                <a:latin typeface="Calibri" panose="020F0502020204030204" pitchFamily="34" charset="0"/>
              </a:rPr>
              <a:t>1947-2014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>
                <a:latin typeface="Calibri" panose="020F0502020204030204" pitchFamily="34" charset="0"/>
              </a:rPr>
              <a:t/>
            </a:r>
            <a:br>
              <a:rPr lang="sv-SE" altLang="en-US" sz="1800" b="1" dirty="0">
                <a:latin typeface="Calibri" panose="020F0502020204030204" pitchFamily="34" charset="0"/>
              </a:rPr>
            </a:br>
            <a:r>
              <a:rPr lang="sv-SE" altLang="en-US" sz="1800" b="1" dirty="0">
                <a:latin typeface="Calibri" panose="020F0502020204030204" pitchFamily="34" charset="0"/>
              </a:rPr>
              <a:t>Port Jefferson, NY			2.44			1957-1992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Willets/Kings Point, NY</a:t>
            </a:r>
            <a:r>
              <a:rPr lang="en-US" altLang="en-US" sz="1800" dirty="0">
                <a:latin typeface="Calibri" panose="020F0502020204030204" pitchFamily="34" charset="0"/>
              </a:rPr>
              <a:t>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2.52</a:t>
            </a:r>
            <a:r>
              <a:rPr lang="en-US" altLang="en-US" sz="1800" b="1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1931-2014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Bridgeport, CT</a:t>
            </a:r>
            <a:r>
              <a:rPr lang="en-US" altLang="en-US" sz="1800" dirty="0">
                <a:latin typeface="Calibri" panose="020F0502020204030204" pitchFamily="34" charset="0"/>
              </a:rPr>
              <a:t>		</a:t>
            </a:r>
            <a:r>
              <a:rPr lang="en-US" altLang="en-US" sz="1800" b="1" dirty="0">
                <a:latin typeface="Calibri" panose="020F0502020204030204" pitchFamily="34" charset="0"/>
              </a:rPr>
              <a:t>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2.87</a:t>
            </a:r>
            <a:r>
              <a:rPr lang="en-US" altLang="en-US" sz="1800" dirty="0" smtClean="0"/>
              <a:t> </a:t>
            </a:r>
            <a:r>
              <a:rPr lang="en-US" altLang="en-US" sz="1800" b="1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1964-2014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New London, CT</a:t>
            </a:r>
            <a:r>
              <a:rPr lang="en-US" altLang="en-US" sz="1800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2.58</a:t>
            </a:r>
            <a:r>
              <a:rPr lang="en-US" altLang="en-US" sz="1800" b="1" dirty="0">
                <a:latin typeface="Calibri" panose="020F0502020204030204" pitchFamily="34" charset="0"/>
              </a:rPr>
              <a:t>			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1938-2014</a:t>
            </a:r>
            <a:endParaRPr lang="en-US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              </a:t>
            </a:r>
            <a:r>
              <a:rPr lang="en-US" altLang="en-US" sz="1600" dirty="0">
                <a:latin typeface="Calibri" panose="020F0502020204030204" pitchFamily="34" charset="0"/>
              </a:rPr>
              <a:t>Data from NOAA, Oct. </a:t>
            </a:r>
            <a:r>
              <a:rPr lang="en-US" altLang="en-US" sz="1600" dirty="0" smtClean="0">
                <a:latin typeface="Calibri" panose="020F0502020204030204" pitchFamily="34" charset="0"/>
              </a:rPr>
              <a:t>27, 2015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16387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9491E2-2B63-4B38-B107-C3C6BC8696C8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Straight Arrow Connector 29"/>
          <p:cNvCxnSpPr>
            <a:cxnSpLocks noChangeShapeType="1"/>
            <a:stCxn id="18443" idx="2"/>
          </p:cNvCxnSpPr>
          <p:nvPr/>
        </p:nvCxnSpPr>
        <p:spPr bwMode="auto">
          <a:xfrm>
            <a:off x="6497638" y="3963988"/>
            <a:ext cx="6350" cy="2070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5" name="Straight Arrow Connector 29"/>
          <p:cNvCxnSpPr>
            <a:cxnSpLocks noChangeShapeType="1"/>
            <a:stCxn id="18445" idx="2"/>
          </p:cNvCxnSpPr>
          <p:nvPr/>
        </p:nvCxnSpPr>
        <p:spPr bwMode="auto">
          <a:xfrm>
            <a:off x="3360738" y="2887663"/>
            <a:ext cx="3175" cy="1154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Straight Arrow Connector 29"/>
          <p:cNvCxnSpPr>
            <a:cxnSpLocks noChangeShapeType="1"/>
            <a:stCxn id="18441" idx="2"/>
          </p:cNvCxnSpPr>
          <p:nvPr/>
        </p:nvCxnSpPr>
        <p:spPr bwMode="auto">
          <a:xfrm>
            <a:off x="4929188" y="3963988"/>
            <a:ext cx="0" cy="2063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Straight Arrow Connector 29"/>
          <p:cNvCxnSpPr>
            <a:cxnSpLocks noChangeShapeType="1"/>
            <a:stCxn id="18444" idx="2"/>
          </p:cNvCxnSpPr>
          <p:nvPr/>
        </p:nvCxnSpPr>
        <p:spPr bwMode="auto">
          <a:xfrm>
            <a:off x="1857375" y="2887663"/>
            <a:ext cx="0" cy="1154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7454900" y="-381000"/>
            <a:ext cx="1308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1054100" y="4025900"/>
            <a:ext cx="3006725" cy="5842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Solid earth/gravitation/rotation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latin typeface="Calibri" panose="020F0502020204030204" pitchFamily="34" charset="0"/>
              </a:rPr>
              <a:t>“</a:t>
            </a:r>
            <a:r>
              <a:rPr lang="en-US" altLang="ja-JP" sz="1600">
                <a:latin typeface="Calibri" panose="020F0502020204030204" pitchFamily="34" charset="0"/>
              </a:rPr>
              <a:t>Fingerprint</a:t>
            </a:r>
            <a:r>
              <a:rPr lang="ja-JP" altLang="en-US" sz="1600">
                <a:latin typeface="Calibri" panose="020F0502020204030204" pitchFamily="34" charset="0"/>
              </a:rPr>
              <a:t>”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1219200" y="6027738"/>
            <a:ext cx="7315200" cy="46037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NYC sea level change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4224338" y="3232150"/>
            <a:ext cx="14081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Steric/Dynamic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ocean changes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7361238" y="2982913"/>
            <a:ext cx="12795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Glacial Isostatic Adjustment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5856288" y="3232150"/>
            <a:ext cx="12811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Land Water Storage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217613" y="2155825"/>
            <a:ext cx="12795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Glacier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mass balance </a:t>
            </a:r>
          </a:p>
        </p:txBody>
      </p: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2720975" y="2155825"/>
            <a:ext cx="12811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Ice sheet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mass balance  </a:t>
            </a:r>
          </a:p>
        </p:txBody>
      </p:sp>
      <p:cxnSp>
        <p:nvCxnSpPr>
          <p:cNvPr id="18446" name="Straight Arrow Connector 29"/>
          <p:cNvCxnSpPr>
            <a:cxnSpLocks noChangeShapeType="1"/>
            <a:stCxn id="18439" idx="2"/>
          </p:cNvCxnSpPr>
          <p:nvPr/>
        </p:nvCxnSpPr>
        <p:spPr bwMode="auto">
          <a:xfrm>
            <a:off x="2557463" y="4610100"/>
            <a:ext cx="0" cy="14176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Arrow Connector 29"/>
          <p:cNvCxnSpPr>
            <a:cxnSpLocks noChangeShapeType="1"/>
            <a:stCxn id="18442" idx="2"/>
          </p:cNvCxnSpPr>
          <p:nvPr/>
        </p:nvCxnSpPr>
        <p:spPr bwMode="auto">
          <a:xfrm flipH="1">
            <a:off x="7989888" y="4213225"/>
            <a:ext cx="11112" cy="18145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Title 74"/>
          <p:cNvSpPr>
            <a:spLocks noGrp="1"/>
          </p:cNvSpPr>
          <p:nvPr>
            <p:ph type="title" idx="4294967295"/>
          </p:nvPr>
        </p:nvSpPr>
        <p:spPr>
          <a:xfrm>
            <a:off x="184944" y="609600"/>
            <a:ext cx="4368800" cy="533400"/>
          </a:xfrm>
        </p:spPr>
        <p:txBody>
          <a:bodyPr lIns="0" tIns="0" rIns="0" bIns="0" anchor="t">
            <a:no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</a:rPr>
              <a:t>Components of SLR in NPCC2  scenarios </a:t>
            </a:r>
          </a:p>
        </p:txBody>
      </p:sp>
      <p:graphicFrame>
        <p:nvGraphicFramePr>
          <p:cNvPr id="18449" name="Object 2"/>
          <p:cNvGraphicFramePr>
            <a:graphicFrameLocks noChangeAspect="1"/>
          </p:cNvGraphicFramePr>
          <p:nvPr/>
        </p:nvGraphicFramePr>
        <p:xfrm>
          <a:off x="5105400" y="0"/>
          <a:ext cx="38862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CorelDRAW" r:id="rId4" imgW="8166100" imgH="5308600" progId="">
                  <p:embed/>
                </p:oleObj>
              </mc:Choice>
              <mc:Fallback>
                <p:oleObj name="CorelDRAW" r:id="rId4" imgW="8166100" imgH="530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0"/>
                        <a:ext cx="3886200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Box 19"/>
          <p:cNvSpPr txBox="1">
            <a:spLocks noChangeArrowheads="1"/>
          </p:cNvSpPr>
          <p:nvPr/>
        </p:nvSpPr>
        <p:spPr bwMode="auto">
          <a:xfrm>
            <a:off x="7391400" y="304800"/>
            <a:ext cx="1600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 u="sng"/>
              <a:t>Fingerprinting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Gravitational, Rotational, Isostatic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763000" y="762000"/>
            <a:ext cx="152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Rectangle 6"/>
          <p:cNvSpPr txBox="1">
            <a:spLocks noGrp="1" noChangeArrowheads="1"/>
          </p:cNvSpPr>
          <p:nvPr/>
        </p:nvSpPr>
        <p:spPr bwMode="auto">
          <a:xfrm>
            <a:off x="8796338" y="6569075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FB158F-6ED4-416D-A785-7DD057E39CD7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1268</Words>
  <Application>Microsoft Office PowerPoint</Application>
  <PresentationFormat>On-screen Show (4:3)</PresentationFormat>
  <Paragraphs>236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CorelDRAW</vt:lpstr>
      <vt:lpstr>Facing Higher Sea Levels and Increased    Coastal Flooding in New York City   Vivien Gornitz, Radley M. Horton, Daniel Bader, Cynthia Rosenzweig, and  Philip Orton  Columbia University, NASA/Goddard Institute for Space Studies, and Stevens Institute of Technology   GSA Annual Meeting November 3, 2015</vt:lpstr>
      <vt:lpstr>Hurricane Sandy over the mid-Atlantic states</vt:lpstr>
      <vt:lpstr>Hurricane Sandy: Water Rushing Into World Trade Center Site</vt:lpstr>
      <vt:lpstr>THE TOP 20 COASTAL STORM FLOODS THE BATTERY—NEW YORK CITY—LAST 77 YEARS</vt:lpstr>
      <vt:lpstr>  New York City Panel on Climate Change (NPCC2)</vt:lpstr>
      <vt:lpstr>   Global sea level trends</vt:lpstr>
      <vt:lpstr>PowerPoint Presentation</vt:lpstr>
      <vt:lpstr>PowerPoint Presentation</vt:lpstr>
      <vt:lpstr>Components of SLR in NPCC2  scenarios </vt:lpstr>
      <vt:lpstr> New NPCC2 Sea Level Rise and  Coastal Flood methodology </vt:lpstr>
      <vt:lpstr>Models and Emissions Scenarios</vt:lpstr>
      <vt:lpstr>  Mass redistribution from ice loss creates a “fingerprint” </vt:lpstr>
      <vt:lpstr> Sea Level Rise Methodology </vt:lpstr>
      <vt:lpstr>    Treatment of Uncertainty</vt:lpstr>
      <vt:lpstr>Sea Level Rise Projections for NYC</vt:lpstr>
      <vt:lpstr>  NPCC2 Coastal Flood Heights and Recurrence Periods </vt:lpstr>
      <vt:lpstr>   Annual Likelihood (1% Chance) of Today’s 100-year flood</vt:lpstr>
      <vt:lpstr>  NPCC2 Future Coastal Flood Risk Maps </vt:lpstr>
      <vt:lpstr>Flood Return Curves: Comparison Between Static vs Hydrodynamic Flooding Methods</vt:lpstr>
      <vt:lpstr>Differences between static and hydrodynamic 100-yr flood heights for2050s sea Level rise</vt:lpstr>
      <vt:lpstr>Increasing New York City’s Coastal Resilience </vt:lpstr>
      <vt:lpstr>PowerPoint Presentation</vt:lpstr>
    </vt:vector>
  </TitlesOfParts>
  <Company>Unknown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Sea Level Rise Methodology</dc:title>
  <dc:creator>reserved</dc:creator>
  <cp:lastModifiedBy>Gornitz, Vivien M. (GISS-611.0)[COLUMBIA UNIVERSITY]</cp:lastModifiedBy>
  <cp:revision>191</cp:revision>
  <dcterms:created xsi:type="dcterms:W3CDTF">2008-04-04T00:09:13Z</dcterms:created>
  <dcterms:modified xsi:type="dcterms:W3CDTF">2015-10-27T21:20:06Z</dcterms:modified>
</cp:coreProperties>
</file>