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sldIdLst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mjoop\Documents\mark.joop\documents\Speleogenesis\H2S%20vs%20%20temp%20&amp;%20salinit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962682840551333"/>
          <c:y val="6.6428401186881328E-2"/>
          <c:w val="0.80218932062495252"/>
          <c:h val="0.7331011000310736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pKa1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</c:numCache>
            </c:numRef>
          </c:xVal>
          <c:yVal>
            <c:numRef>
              <c:f>Sheet1!$B$2:$B$10</c:f>
              <c:numCache>
                <c:formatCode>General</c:formatCode>
                <c:ptCount val="9"/>
                <c:pt idx="0">
                  <c:v>7.0129999999999999</c:v>
                </c:pt>
                <c:pt idx="1">
                  <c:v>6.9269999999999996</c:v>
                </c:pt>
                <c:pt idx="2">
                  <c:v>6.8849999999999998</c:v>
                </c:pt>
                <c:pt idx="3">
                  <c:v>6.7839999999999998</c:v>
                </c:pt>
                <c:pt idx="4">
                  <c:v>6.7140000000000004</c:v>
                </c:pt>
                <c:pt idx="5">
                  <c:v>6.657</c:v>
                </c:pt>
                <c:pt idx="6">
                  <c:v>6.6760000000000002</c:v>
                </c:pt>
                <c:pt idx="7">
                  <c:v>6.593</c:v>
                </c:pt>
                <c:pt idx="8">
                  <c:v>6.5529999999999999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6753768"/>
        <c:axId val="296756512"/>
      </c:scatterChart>
      <c:valAx>
        <c:axId val="296753768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T </a:t>
                </a:r>
                <a:r>
                  <a:rPr lang="en-US" sz="1600" b="1">
                    <a:latin typeface="Calibri" panose="020F0502020204030204" pitchFamily="34" charset="0"/>
                  </a:rPr>
                  <a:t>⁰C</a:t>
                </a:r>
                <a:endParaRPr lang="en-US" sz="16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756512"/>
        <c:crosses val="autoZero"/>
        <c:crossBetween val="midCat"/>
      </c:valAx>
      <c:valAx>
        <c:axId val="296756512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pK</a:t>
                </a:r>
                <a:r>
                  <a:rPr lang="en-US" sz="1600" b="1" baseline="-25000"/>
                  <a:t>a1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6753768"/>
        <c:crosses val="autoZero"/>
        <c:crossBetween val="midCat"/>
      </c:valAx>
      <c:spPr>
        <a:noFill/>
        <a:ln w="1270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0.46655</cdr:x>
      <cdr:y>0.35381</cdr:y>
    </cdr:from>
    <cdr:to>
      <cdr:x>0.54063</cdr:x>
      <cdr:y>0.40588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5531" y="1618069"/>
          <a:ext cx="423208" cy="2381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S = 5</a:t>
          </a:r>
        </a:p>
      </cdr:txBody>
    </cdr:sp>
  </cdr:relSizeAnchor>
  <cdr:relSizeAnchor xmlns:cdr="http://schemas.openxmlformats.org/drawingml/2006/chartDrawing">
    <cdr:from>
      <cdr:x>0.55571</cdr:x>
      <cdr:y>0.50162</cdr:y>
    </cdr:from>
    <cdr:to>
      <cdr:x>0.64974</cdr:x>
      <cdr:y>0.55647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74906" y="2294084"/>
          <a:ext cx="537209" cy="250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S = 20</a:t>
          </a:r>
        </a:p>
      </cdr:txBody>
    </cdr:sp>
  </cdr:relSizeAnchor>
  <cdr:relSizeAnchor xmlns:cdr="http://schemas.openxmlformats.org/drawingml/2006/chartDrawing">
    <cdr:from>
      <cdr:x>0.63216</cdr:x>
      <cdr:y>0.62696</cdr:y>
    </cdr:from>
    <cdr:to>
      <cdr:x>0.72376</cdr:x>
      <cdr:y>0.6808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11660" y="2867298"/>
          <a:ext cx="523366" cy="2462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S = 35</a:t>
          </a:r>
        </a:p>
      </cdr:txBody>
    </cdr:sp>
  </cdr:relSizeAnchor>
  <cdr:relSizeAnchor xmlns:cdr="http://schemas.openxmlformats.org/drawingml/2006/chartDrawing">
    <cdr:from>
      <cdr:x>0.2677</cdr:x>
      <cdr:y>0.16292</cdr:y>
    </cdr:from>
    <cdr:to>
      <cdr:x>0.80794</cdr:x>
      <cdr:y>0.58353</cdr:y>
    </cdr:to>
    <cdr:sp macro="" textlink="">
      <cdr:nvSpPr>
        <cdr:cNvPr id="5" name="Freeform 4"/>
        <cdr:cNvSpPr/>
      </cdr:nvSpPr>
      <cdr:spPr>
        <a:xfrm xmlns:a="http://schemas.openxmlformats.org/drawingml/2006/main">
          <a:off x="1529423" y="745065"/>
          <a:ext cx="3086541" cy="1923609"/>
        </a:xfrm>
        <a:custGeom xmlns:a="http://schemas.openxmlformats.org/drawingml/2006/main">
          <a:avLst/>
          <a:gdLst>
            <a:gd name="connsiteX0" fmla="*/ 0 w 3097530"/>
            <a:gd name="connsiteY0" fmla="*/ 0 h 1897380"/>
            <a:gd name="connsiteX1" fmla="*/ 1565910 w 3097530"/>
            <a:gd name="connsiteY1" fmla="*/ 1303020 h 1897380"/>
            <a:gd name="connsiteX2" fmla="*/ 3097530 w 3097530"/>
            <a:gd name="connsiteY2" fmla="*/ 1897380 h 189738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</a:cxnLst>
          <a:rect l="l" t="t" r="r" b="b"/>
          <a:pathLst>
            <a:path w="3097530" h="1897380">
              <a:moveTo>
                <a:pt x="0" y="0"/>
              </a:moveTo>
              <a:cubicBezTo>
                <a:pt x="524827" y="493395"/>
                <a:pt x="1049655" y="986790"/>
                <a:pt x="1565910" y="1303020"/>
              </a:cubicBezTo>
              <a:cubicBezTo>
                <a:pt x="2082165" y="1619250"/>
                <a:pt x="2589847" y="1758315"/>
                <a:pt x="3097530" y="1897380"/>
              </a:cubicBezTo>
            </a:path>
          </a:pathLst>
        </a:cu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0.27178</cdr:x>
      <cdr:y>0.27362</cdr:y>
    </cdr:from>
    <cdr:to>
      <cdr:x>0.80794</cdr:x>
      <cdr:y>0.671</cdr:y>
    </cdr:to>
    <cdr:sp macro="" textlink="">
      <cdr:nvSpPr>
        <cdr:cNvPr id="6" name="Freeform 5"/>
        <cdr:cNvSpPr/>
      </cdr:nvSpPr>
      <cdr:spPr>
        <a:xfrm xmlns:a="http://schemas.openxmlformats.org/drawingml/2006/main">
          <a:off x="1552724" y="1251355"/>
          <a:ext cx="3063240" cy="1817370"/>
        </a:xfrm>
        <a:custGeom xmlns:a="http://schemas.openxmlformats.org/drawingml/2006/main">
          <a:avLst/>
          <a:gdLst>
            <a:gd name="connsiteX0" fmla="*/ 0 w 3063240"/>
            <a:gd name="connsiteY0" fmla="*/ 0 h 1874520"/>
            <a:gd name="connsiteX1" fmla="*/ 1520190 w 3063240"/>
            <a:gd name="connsiteY1" fmla="*/ 1200150 h 1874520"/>
            <a:gd name="connsiteX2" fmla="*/ 3063240 w 3063240"/>
            <a:gd name="connsiteY2" fmla="*/ 1874520 h 187452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</a:cxnLst>
          <a:rect l="l" t="t" r="r" b="b"/>
          <a:pathLst>
            <a:path w="3063240" h="1874520">
              <a:moveTo>
                <a:pt x="0" y="0"/>
              </a:moveTo>
              <a:cubicBezTo>
                <a:pt x="504825" y="443865"/>
                <a:pt x="1009650" y="887730"/>
                <a:pt x="1520190" y="1200150"/>
              </a:cubicBezTo>
              <a:cubicBezTo>
                <a:pt x="2030730" y="1512570"/>
                <a:pt x="2546985" y="1693545"/>
                <a:pt x="3063240" y="1874520"/>
              </a:cubicBezTo>
            </a:path>
          </a:pathLst>
        </a:cu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0.27178</cdr:x>
      <cdr:y>0.3286</cdr:y>
    </cdr:from>
    <cdr:to>
      <cdr:x>0.80794</cdr:x>
      <cdr:y>0.73349</cdr:y>
    </cdr:to>
    <cdr:sp macro="" textlink="">
      <cdr:nvSpPr>
        <cdr:cNvPr id="8" name="Freeform 7"/>
        <cdr:cNvSpPr/>
      </cdr:nvSpPr>
      <cdr:spPr>
        <a:xfrm xmlns:a="http://schemas.openxmlformats.org/drawingml/2006/main">
          <a:off x="1552724" y="1502815"/>
          <a:ext cx="3063240" cy="1851660"/>
        </a:xfrm>
        <a:custGeom xmlns:a="http://schemas.openxmlformats.org/drawingml/2006/main">
          <a:avLst/>
          <a:gdLst>
            <a:gd name="connsiteX0" fmla="*/ 0 w 3063240"/>
            <a:gd name="connsiteY0" fmla="*/ 0 h 1851660"/>
            <a:gd name="connsiteX1" fmla="*/ 1520190 w 3063240"/>
            <a:gd name="connsiteY1" fmla="*/ 1268730 h 1851660"/>
            <a:gd name="connsiteX2" fmla="*/ 3063240 w 3063240"/>
            <a:gd name="connsiteY2" fmla="*/ 1851660 h 185166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</a:cxnLst>
          <a:rect l="l" t="t" r="r" b="b"/>
          <a:pathLst>
            <a:path w="3063240" h="1851660">
              <a:moveTo>
                <a:pt x="0" y="0"/>
              </a:moveTo>
              <a:cubicBezTo>
                <a:pt x="504825" y="480060"/>
                <a:pt x="1009650" y="960120"/>
                <a:pt x="1520190" y="1268730"/>
              </a:cubicBezTo>
              <a:cubicBezTo>
                <a:pt x="2030730" y="1577340"/>
                <a:pt x="2546985" y="1714500"/>
                <a:pt x="3063240" y="1851660"/>
              </a:cubicBezTo>
            </a:path>
          </a:pathLst>
        </a:cu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0.6599</cdr:x>
      <cdr:y>0.89844</cdr:y>
    </cdr:from>
    <cdr:to>
      <cdr:x>0.74098</cdr:x>
      <cdr:y>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770143" y="4108854"/>
          <a:ext cx="463229" cy="464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0.51332</cdr:x>
      <cdr:y>0.93361</cdr:y>
    </cdr:from>
    <cdr:to>
      <cdr:x>0.97685</cdr:x>
      <cdr:y>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932740" y="4269684"/>
          <a:ext cx="2648242" cy="3036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Data from </a:t>
          </a:r>
          <a:r>
            <a:rPr lang="en-US" sz="1100" dirty="0" err="1" smtClean="0"/>
            <a:t>Millero</a:t>
          </a:r>
          <a:r>
            <a:rPr lang="en-US" sz="1100" dirty="0" smtClean="0"/>
            <a:t>, </a:t>
          </a:r>
          <a:r>
            <a:rPr lang="en-US" sz="1100" dirty="0" err="1" smtClean="0"/>
            <a:t>Plese</a:t>
          </a:r>
          <a:r>
            <a:rPr lang="en-US" sz="1100" dirty="0" smtClean="0"/>
            <a:t>, &amp; Fernandez, 1988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62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3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82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227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52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84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167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290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30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15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39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3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056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38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256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963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904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430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472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715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0561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2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6225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680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938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67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2255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649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811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4753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0329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338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00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7441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814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7670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1140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0564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03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7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1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9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85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6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E8A3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0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E8A3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76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E8A3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98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E8A3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790E-1246-4164-AC4E-9B7B911004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44BF2-7EE0-4579-85C0-70ECCFA69D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7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E8A3"/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580" y="1"/>
            <a:ext cx="9425940" cy="17953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survival of dissolved H</a:t>
            </a:r>
            <a:r>
              <a:rPr lang="en-US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is very pH, temperature, and salinity dependent: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H</a:t>
            </a:r>
            <a:r>
              <a:rPr lang="en-US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+ H</a:t>
            </a:r>
            <a:r>
              <a:rPr lang="en-US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 + HS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20" y="2101965"/>
            <a:ext cx="4946809" cy="455849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219786" y="1081669"/>
            <a:ext cx="1193180" cy="713678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Straight Connector 6"/>
          <p:cNvCxnSpPr>
            <a:stCxn id="5" idx="2"/>
          </p:cNvCxnSpPr>
          <p:nvPr/>
        </p:nvCxnSpPr>
        <p:spPr>
          <a:xfrm flipH="1">
            <a:off x="2715064" y="1438508"/>
            <a:ext cx="504722" cy="17927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9739" y="1438508"/>
            <a:ext cx="1725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d</a:t>
            </a:r>
            <a:r>
              <a:rPr lang="en-US" sz="2400" dirty="0" smtClean="0">
                <a:solidFill>
                  <a:prstClr val="black"/>
                </a:solidFill>
              </a:rPr>
              <a:t>iprotic acid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916038" y="1083209"/>
            <a:ext cx="956603" cy="676284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2" name="Straight Connector 11"/>
          <p:cNvCxnSpPr>
            <a:stCxn id="10" idx="6"/>
          </p:cNvCxnSpPr>
          <p:nvPr/>
        </p:nvCxnSpPr>
        <p:spPr>
          <a:xfrm>
            <a:off x="8872641" y="1421351"/>
            <a:ext cx="464235" cy="24798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321479" y="1438508"/>
            <a:ext cx="185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pKa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 = 19 ± 2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/>
          </p:nvPr>
        </p:nvGraphicFramePr>
        <p:xfrm>
          <a:off x="5991955" y="2087127"/>
          <a:ext cx="5713243" cy="4573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1287" y="72737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cs typeface="Arial" panose="020B0604020202020204" pitchFamily="34" charset="0"/>
              </a:rPr>
              <a:t>Fig. 1</a:t>
            </a:r>
            <a:endParaRPr 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26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19807" y="457200"/>
            <a:ext cx="8551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Chemistry of Spring Water of Active Sulfuric Acid Caves</a:t>
            </a:r>
            <a:endParaRPr lang="en-US" sz="2400" b="1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2069431" y="1431755"/>
          <a:ext cx="8205536" cy="4126839"/>
        </p:xfrm>
        <a:graphic>
          <a:graphicData uri="http://schemas.openxmlformats.org/drawingml/2006/table">
            <a:tbl>
              <a:tblPr/>
              <a:tblGrid>
                <a:gridCol w="2917874"/>
                <a:gridCol w="1277556"/>
                <a:gridCol w="757070"/>
                <a:gridCol w="804387"/>
                <a:gridCol w="839875"/>
                <a:gridCol w="851704"/>
                <a:gridCol w="757070"/>
              </a:tblGrid>
              <a:tr h="373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CAVE/COUNTRY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CAVE SPRING WATER PARAMETERS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Temperature °C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mg/L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 mg/L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mg/L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mg/L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Cueva de Villa Luz, Mexico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6.61-7.3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920-940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782-814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ND-2.2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Frasassi Caves, Italy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13.1-13.7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6.9-7.4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≤240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≤22.2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Acquasanta Terme Caves, Italy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33.1-43.4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6.58-6.75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669-957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1697-3100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13.0-28.1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Montecchio Cave, Italy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31.3-36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Parrano Cave, Italy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Serpents Cave, France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35.5-46.6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Aghia Paraskevi Caves, Greece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6.35-7.0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19,467.5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Lower Kane Cave, USA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22.6-24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6.8-7.25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182-319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12.3-14.5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Fairy Cave, USA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736" y="87868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5737" y="320388"/>
            <a:ext cx="569579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prstClr val="black"/>
                </a:solidFill>
              </a:rPr>
              <a:t>H</a:t>
            </a:r>
            <a:r>
              <a:rPr lang="en-US" sz="5400" b="1" baseline="-25000" dirty="0">
                <a:solidFill>
                  <a:prstClr val="black"/>
                </a:solidFill>
              </a:rPr>
              <a:t>2</a:t>
            </a:r>
            <a:r>
              <a:rPr lang="en-US" sz="5400" b="1" dirty="0">
                <a:solidFill>
                  <a:prstClr val="black"/>
                </a:solidFill>
              </a:rPr>
              <a:t>S + 2O</a:t>
            </a:r>
            <a:r>
              <a:rPr lang="en-US" sz="5400" b="1" baseline="-25000" dirty="0">
                <a:solidFill>
                  <a:prstClr val="black"/>
                </a:solidFill>
              </a:rPr>
              <a:t>2</a:t>
            </a:r>
            <a:r>
              <a:rPr lang="en-US" sz="5400" b="1" dirty="0">
                <a:solidFill>
                  <a:prstClr val="black"/>
                </a:solidFill>
              </a:rPr>
              <a:t> </a:t>
            </a:r>
            <a:r>
              <a:rPr lang="en-US" sz="5400" dirty="0" smtClean="0">
                <a:solidFill>
                  <a:prstClr val="black"/>
                </a:solidFill>
              </a:rPr>
              <a:t>      </a:t>
            </a:r>
            <a:r>
              <a:rPr lang="en-US" sz="5400" b="1" dirty="0">
                <a:solidFill>
                  <a:prstClr val="black"/>
                </a:solidFill>
              </a:rPr>
              <a:t>H</a:t>
            </a:r>
            <a:r>
              <a:rPr lang="en-US" sz="5400" b="1" baseline="-25000" dirty="0">
                <a:solidFill>
                  <a:prstClr val="black"/>
                </a:solidFill>
              </a:rPr>
              <a:t>2</a:t>
            </a:r>
            <a:r>
              <a:rPr lang="en-US" sz="5400" b="1" dirty="0">
                <a:solidFill>
                  <a:prstClr val="black"/>
                </a:solidFill>
              </a:rPr>
              <a:t>SO</a:t>
            </a:r>
            <a:r>
              <a:rPr lang="en-US" sz="5400" b="1" baseline="-25000" dirty="0">
                <a:solidFill>
                  <a:prstClr val="black"/>
                </a:solidFill>
              </a:rPr>
              <a:t>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Not Equal 2"/>
          <p:cNvSpPr/>
          <p:nvPr/>
        </p:nvSpPr>
        <p:spPr>
          <a:xfrm>
            <a:off x="6400801" y="401505"/>
            <a:ext cx="733926" cy="757989"/>
          </a:xfrm>
          <a:prstGeom prst="mathNotEqua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63483" y="1422914"/>
            <a:ext cx="82402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prstClr val="black"/>
                </a:solidFill>
              </a:rPr>
              <a:t>2H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5400" b="1" dirty="0" smtClean="0">
                <a:solidFill>
                  <a:prstClr val="black"/>
                </a:solidFill>
              </a:rPr>
              <a:t>S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(</a:t>
            </a:r>
            <a:r>
              <a:rPr lang="en-US" sz="5400" b="1" baseline="-25000" dirty="0" err="1" smtClean="0">
                <a:solidFill>
                  <a:prstClr val="black"/>
                </a:solidFill>
              </a:rPr>
              <a:t>aq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) </a:t>
            </a:r>
            <a:r>
              <a:rPr lang="en-US" sz="5400" b="1" dirty="0">
                <a:solidFill>
                  <a:prstClr val="black"/>
                </a:solidFill>
              </a:rPr>
              <a:t>+ </a:t>
            </a:r>
            <a:r>
              <a:rPr lang="en-US" sz="5400" b="1" dirty="0" smtClean="0">
                <a:solidFill>
                  <a:prstClr val="black"/>
                </a:solidFill>
              </a:rPr>
              <a:t>O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2(</a:t>
            </a:r>
            <a:r>
              <a:rPr lang="en-US" sz="5400" b="1" baseline="-25000" dirty="0" err="1" smtClean="0">
                <a:solidFill>
                  <a:prstClr val="black"/>
                </a:solidFill>
              </a:rPr>
              <a:t>aq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) </a:t>
            </a:r>
            <a:r>
              <a:rPr lang="en-US" sz="5400" b="1" dirty="0" smtClean="0">
                <a:solidFill>
                  <a:prstClr val="black"/>
                </a:solidFill>
              </a:rPr>
              <a:t>→ 2S + 2H</a:t>
            </a:r>
            <a:r>
              <a:rPr lang="en-US" sz="54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5400" b="1" dirty="0" smtClean="0">
                <a:solidFill>
                  <a:prstClr val="black"/>
                </a:solidFill>
              </a:rPr>
              <a:t>O</a:t>
            </a:r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359" y="2550695"/>
            <a:ext cx="111540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Further oxidation yields SO</a:t>
            </a:r>
            <a:r>
              <a:rPr lang="en-US" sz="2800" baseline="-25000" dirty="0" smtClean="0">
                <a:solidFill>
                  <a:prstClr val="black"/>
                </a:solidFill>
              </a:rPr>
              <a:t>3</a:t>
            </a:r>
            <a:r>
              <a:rPr lang="en-US" sz="2800" dirty="0" smtClean="0">
                <a:solidFill>
                  <a:prstClr val="black"/>
                </a:solidFill>
              </a:rPr>
              <a:t>, S</a:t>
            </a:r>
            <a:r>
              <a:rPr lang="en-US" sz="2800" baseline="-25000" dirty="0" smtClean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O</a:t>
            </a:r>
            <a:r>
              <a:rPr lang="en-US" sz="2800" baseline="-25000" dirty="0" smtClean="0">
                <a:solidFill>
                  <a:prstClr val="black"/>
                </a:solidFill>
              </a:rPr>
              <a:t>3</a:t>
            </a:r>
            <a:r>
              <a:rPr lang="en-US" sz="2800" dirty="0" smtClean="0">
                <a:solidFill>
                  <a:prstClr val="black"/>
                </a:solidFill>
              </a:rPr>
              <a:t>, and finally SO</a:t>
            </a:r>
            <a:r>
              <a:rPr lang="en-US" sz="2800" baseline="-25000" dirty="0" smtClean="0">
                <a:solidFill>
                  <a:prstClr val="black"/>
                </a:solidFill>
              </a:rPr>
              <a:t>4</a:t>
            </a:r>
            <a:r>
              <a:rPr lang="en-US" sz="2800" dirty="0" smtClean="0">
                <a:solidFill>
                  <a:prstClr val="black"/>
                </a:solidFill>
              </a:rPr>
              <a:t>. Biotic oxidation enhances the rate by 3 or more orders of magnitude, but the outcome is the same.</a:t>
            </a:r>
          </a:p>
          <a:p>
            <a:r>
              <a:rPr lang="en-US" sz="4400" baseline="-25000" dirty="0" smtClean="0">
                <a:solidFill>
                  <a:prstClr val="black"/>
                </a:solidFill>
              </a:rPr>
              <a:t>Sulfuric acid is the world’s number one industrial chemical, and over 230 million metric tons were produced in 2012. It is produced in a 4-step process:</a:t>
            </a:r>
            <a:r>
              <a:rPr lang="en-US" sz="2800" baseline="-25000" dirty="0" smtClean="0">
                <a:solidFill>
                  <a:prstClr val="black"/>
                </a:solidFill>
              </a:rPr>
              <a:t> </a:t>
            </a:r>
            <a:endParaRPr lang="en-US" sz="2800" baseline="-250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069" y="4977700"/>
            <a:ext cx="11482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</a:rPr>
              <a:t>S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(s)</a:t>
            </a:r>
            <a:r>
              <a:rPr lang="en-US" sz="4000" b="1" dirty="0" smtClean="0">
                <a:solidFill>
                  <a:prstClr val="black"/>
                </a:solidFill>
              </a:rPr>
              <a:t> + 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 </a:t>
            </a:r>
            <a:r>
              <a:rPr lang="en-US" sz="4000" b="1" dirty="0">
                <a:solidFill>
                  <a:prstClr val="black"/>
                </a:solidFill>
              </a:rPr>
              <a:t>→ </a:t>
            </a:r>
            <a:r>
              <a:rPr lang="en-US" sz="4000" b="1" dirty="0" smtClean="0">
                <a:solidFill>
                  <a:prstClr val="black"/>
                </a:solidFill>
              </a:rPr>
              <a:t>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, 2SO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 + 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 → 2SO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3</a:t>
            </a:r>
            <a:r>
              <a:rPr lang="en-US" sz="4000" b="1" dirty="0" smtClean="0">
                <a:solidFill>
                  <a:prstClr val="black"/>
                </a:solidFill>
              </a:rPr>
              <a:t>, 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3 </a:t>
            </a:r>
            <a:r>
              <a:rPr lang="en-US" sz="4000" b="1" dirty="0" smtClean="0">
                <a:solidFill>
                  <a:prstClr val="black"/>
                </a:solidFill>
              </a:rPr>
              <a:t>+ H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O → H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4</a:t>
            </a:r>
            <a:endParaRPr lang="en-US" sz="4000" b="1" baseline="-25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72036" y="5838350"/>
            <a:ext cx="6431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</a:rPr>
              <a:t>2H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S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(g) </a:t>
            </a:r>
            <a:r>
              <a:rPr lang="en-US" sz="4000" b="1" dirty="0">
                <a:solidFill>
                  <a:prstClr val="black"/>
                </a:solidFill>
              </a:rPr>
              <a:t>+ </a:t>
            </a:r>
            <a:r>
              <a:rPr lang="en-US" sz="4000" b="1" dirty="0" smtClean="0">
                <a:solidFill>
                  <a:prstClr val="black"/>
                </a:solidFill>
              </a:rPr>
              <a:t>3O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2(g) </a:t>
            </a:r>
            <a:r>
              <a:rPr lang="en-US" sz="4000" b="1" dirty="0">
                <a:solidFill>
                  <a:prstClr val="black"/>
                </a:solidFill>
              </a:rPr>
              <a:t>→ </a:t>
            </a:r>
            <a:r>
              <a:rPr lang="en-US" sz="4000" b="1" dirty="0" smtClean="0">
                <a:solidFill>
                  <a:prstClr val="black"/>
                </a:solidFill>
              </a:rPr>
              <a:t>2SO</a:t>
            </a:r>
            <a:r>
              <a:rPr lang="en-US" sz="4000" b="1" baseline="-25000" dirty="0" smtClean="0">
                <a:solidFill>
                  <a:prstClr val="black"/>
                </a:solidFill>
              </a:rPr>
              <a:t>2</a:t>
            </a:r>
            <a:r>
              <a:rPr lang="en-US" sz="4000" b="1" dirty="0" smtClean="0">
                <a:solidFill>
                  <a:prstClr val="black"/>
                </a:solidFill>
              </a:rPr>
              <a:t> </a:t>
            </a:r>
            <a:r>
              <a:rPr lang="en-US" sz="4000" b="1" dirty="0">
                <a:solidFill>
                  <a:prstClr val="black"/>
                </a:solidFill>
              </a:rPr>
              <a:t>+ 2H</a:t>
            </a:r>
            <a:r>
              <a:rPr lang="en-US" sz="4000" b="1" baseline="-25000" dirty="0">
                <a:solidFill>
                  <a:prstClr val="black"/>
                </a:solidFill>
              </a:rPr>
              <a:t>2</a:t>
            </a:r>
            <a:r>
              <a:rPr lang="en-US" sz="4000" b="1" dirty="0">
                <a:solidFill>
                  <a:prstClr val="black"/>
                </a:solidFill>
              </a:rPr>
              <a:t>O</a:t>
            </a:r>
            <a:endParaRPr lang="en-US" sz="4000" baseline="-250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29287" y="5736042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&gt;200 ⁰C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625" y="104549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 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8413" y="6007627"/>
            <a:ext cx="334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 as an alternative sulfur source: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25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mjoop\Documents\IMG_20140423_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872" y="0"/>
            <a:ext cx="6881519" cy="688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385271" y="1218962"/>
            <a:ext cx="1710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</a:t>
            </a:r>
            <a:r>
              <a:rPr lang="en-US" sz="20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ypsum rinds</a:t>
            </a:r>
            <a:endParaRPr lang="en-US" sz="20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5" name="Straight Arrow Connector 4"/>
          <p:cNvCxnSpPr>
            <a:stCxn id="3" idx="3"/>
          </p:cNvCxnSpPr>
          <p:nvPr/>
        </p:nvCxnSpPr>
        <p:spPr>
          <a:xfrm flipV="1">
            <a:off x="9095996" y="1218963"/>
            <a:ext cx="497555" cy="2000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6882063" y="1118937"/>
            <a:ext cx="503209" cy="3121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99281" y="5450305"/>
            <a:ext cx="1056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biofilms</a:t>
            </a:r>
            <a:endParaRPr lang="en-US" sz="20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41231" y="642155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pipe</a:t>
            </a:r>
            <a:endParaRPr lang="en-US" sz="2000" b="1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711607" y="842210"/>
            <a:ext cx="340277" cy="2000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7504" y="588020"/>
            <a:ext cx="4573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A modern analog outside of </a:t>
            </a:r>
            <a:r>
              <a:rPr lang="en-US" sz="3200" dirty="0" err="1" smtClean="0">
                <a:solidFill>
                  <a:prstClr val="black"/>
                </a:solidFill>
              </a:rPr>
              <a:t>speleogenesis</a:t>
            </a:r>
            <a:r>
              <a:rPr lang="en-US" sz="3200" dirty="0" smtClean="0">
                <a:solidFill>
                  <a:prstClr val="black"/>
                </a:solidFill>
              </a:rPr>
              <a:t>:</a:t>
            </a:r>
          </a:p>
          <a:p>
            <a:endParaRPr lang="en-US" sz="2400" dirty="0">
              <a:solidFill>
                <a:prstClr val="black"/>
              </a:solidFill>
            </a:endParaRPr>
          </a:p>
          <a:p>
            <a:r>
              <a:rPr lang="en-US" sz="3200" dirty="0" smtClean="0">
                <a:solidFill>
                  <a:srgbClr val="FF3300"/>
                </a:solidFill>
              </a:rPr>
              <a:t>Biogenic Sulfide Corrosion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504" y="2905174"/>
            <a:ext cx="45734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Internal corrosion of concrete wastewater pipes and tanks (man-made caves) due to anaerobic </a:t>
            </a:r>
            <a:r>
              <a:rPr lang="en-US" dirty="0" smtClean="0">
                <a:solidFill>
                  <a:prstClr val="black"/>
                </a:solidFill>
              </a:rPr>
              <a:t>sulfate-reducing bacteria </a:t>
            </a:r>
            <a:r>
              <a:rPr lang="en-US" dirty="0" smtClean="0">
                <a:solidFill>
                  <a:prstClr val="black"/>
                </a:solidFill>
              </a:rPr>
              <a:t>generating H</a:t>
            </a:r>
            <a:r>
              <a:rPr lang="en-US" baseline="-25000" dirty="0" smtClean="0">
                <a:solidFill>
                  <a:prstClr val="black"/>
                </a:solidFill>
              </a:rPr>
              <a:t>2</a:t>
            </a:r>
            <a:r>
              <a:rPr lang="en-US" dirty="0" smtClean="0">
                <a:solidFill>
                  <a:prstClr val="black"/>
                </a:solidFill>
              </a:rPr>
              <a:t>S, which is oxidized to sulfur in the condensate, which aerobic </a:t>
            </a:r>
            <a:r>
              <a:rPr lang="en-US" dirty="0" smtClean="0">
                <a:solidFill>
                  <a:prstClr val="black"/>
                </a:solidFill>
              </a:rPr>
              <a:t>sulfur-oxidizing bacteria </a:t>
            </a:r>
            <a:r>
              <a:rPr lang="en-US" dirty="0" smtClean="0">
                <a:solidFill>
                  <a:prstClr val="black"/>
                </a:solidFill>
              </a:rPr>
              <a:t>metabolize into H</a:t>
            </a:r>
            <a:r>
              <a:rPr lang="en-US" baseline="-25000" dirty="0" smtClean="0">
                <a:solidFill>
                  <a:prstClr val="black"/>
                </a:solidFill>
              </a:rPr>
              <a:t>2</a:t>
            </a:r>
            <a:r>
              <a:rPr lang="en-US" dirty="0" smtClean="0">
                <a:solidFill>
                  <a:prstClr val="black"/>
                </a:solidFill>
              </a:rPr>
              <a:t>SO</a:t>
            </a:r>
            <a:r>
              <a:rPr lang="en-US" baseline="-25000" dirty="0" smtClean="0">
                <a:solidFill>
                  <a:prstClr val="black"/>
                </a:solidFill>
              </a:rPr>
              <a:t>4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Only occurs if the pipe or tank is partially full (air space above water is required)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The acid converts CaCO</a:t>
            </a:r>
            <a:r>
              <a:rPr lang="en-US" baseline="-25000" dirty="0" smtClean="0">
                <a:solidFill>
                  <a:prstClr val="black"/>
                </a:solidFill>
              </a:rPr>
              <a:t>3</a:t>
            </a:r>
            <a:r>
              <a:rPr lang="en-US" dirty="0" smtClean="0">
                <a:solidFill>
                  <a:prstClr val="black"/>
                </a:solidFill>
              </a:rPr>
              <a:t> into gypsum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 process studied since the 1940s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737" y="80772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Fig.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372</Words>
  <Application>Microsoft Office PowerPoint</Application>
  <PresentationFormat>Widescreen</PresentationFormat>
  <Paragraphs>107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 Unicode MS</vt:lpstr>
      <vt:lpstr>Arial</vt:lpstr>
      <vt:lpstr>Arial Rounded MT Bold</vt:lpstr>
      <vt:lpstr>Calibri</vt:lpstr>
      <vt:lpstr>Calibri Light</vt:lpstr>
      <vt:lpstr>Office Theme</vt:lpstr>
      <vt:lpstr>2_Office Theme</vt:lpstr>
      <vt:lpstr>1_Office Theme</vt:lpstr>
      <vt:lpstr>3_Office Theme</vt:lpstr>
      <vt:lpstr>The survival of dissolved H2S is very pH, temperature, and salinity dependent:             H2S + H2O → H3O + HS</vt:lpstr>
      <vt:lpstr>PowerPoint Presentation</vt:lpstr>
      <vt:lpstr>PowerPoint Presentation</vt:lpstr>
      <vt:lpstr>PowerPoint Presentation</vt:lpstr>
    </vt:vector>
  </TitlesOfParts>
  <Company>New Mexico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Joop</dc:creator>
  <cp:lastModifiedBy>Mark Joop</cp:lastModifiedBy>
  <cp:revision>4</cp:revision>
  <dcterms:created xsi:type="dcterms:W3CDTF">2015-11-14T04:55:15Z</dcterms:created>
  <dcterms:modified xsi:type="dcterms:W3CDTF">2015-11-14T05:56:23Z</dcterms:modified>
</cp:coreProperties>
</file>