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5" r:id="rId3"/>
    <p:sldId id="334" r:id="rId4"/>
    <p:sldId id="346" r:id="rId5"/>
    <p:sldId id="347" r:id="rId6"/>
    <p:sldId id="304" r:id="rId7"/>
    <p:sldId id="287" r:id="rId8"/>
    <p:sldId id="343" r:id="rId9"/>
    <p:sldId id="344" r:id="rId10"/>
    <p:sldId id="305" r:id="rId11"/>
    <p:sldId id="348" r:id="rId12"/>
    <p:sldId id="306" r:id="rId13"/>
    <p:sldId id="309" r:id="rId14"/>
    <p:sldId id="311" r:id="rId15"/>
    <p:sldId id="342" r:id="rId16"/>
    <p:sldId id="313" r:id="rId17"/>
    <p:sldId id="318" r:id="rId18"/>
    <p:sldId id="337" r:id="rId19"/>
    <p:sldId id="323" r:id="rId20"/>
    <p:sldId id="335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4733" autoAdjust="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96DF-79AE-7141-87E0-9A6ACE6A170E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D8D0-F70B-F040-84A8-0536D41A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9FF1-BD53-6540-A3D3-3C1EE68686DD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C7C2C-76D2-9041-93A2-0253C92A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2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1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previous models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3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7C2C-76D2-9041-93A2-0253C92AC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5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00EE-2564-CC48-817D-679CADD2D14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E5DF-FADA-FE4C-B51F-53A7898D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amaca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4029060" cy="17395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796161"/>
            <a:ext cx="9164501" cy="1265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200" b="1" dirty="0" smtClean="0">
                <a:latin typeface="Century Schoolbook"/>
                <a:cs typeface="Century Schoolbook"/>
              </a:rPr>
              <a:t>MIOCENE ARC MAGMATISM IN WESTERN PANAMA AND ITS CONSTRAINTS ON MANTLE WEDGE 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Century Schoolbook"/>
                <a:cs typeface="Century Schoolbook"/>
              </a:rPr>
              <a:t>AND TECTONIC CHANGE</a:t>
            </a:r>
            <a:endParaRPr lang="en-US" sz="2200" b="1" dirty="0">
              <a:latin typeface="Century Schoolbook"/>
              <a:cs typeface="Century Schoolbook"/>
            </a:endParaRPr>
          </a:p>
        </p:txBody>
      </p:sp>
      <p:pic>
        <p:nvPicPr>
          <p:cNvPr id="7" name="Picture 6" descr="canalepana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43" y="5440073"/>
            <a:ext cx="2115847" cy="1433919"/>
          </a:xfrm>
          <a:prstGeom prst="rect">
            <a:avLst/>
          </a:prstGeom>
        </p:spPr>
      </p:pic>
      <p:pic>
        <p:nvPicPr>
          <p:cNvPr id="2" name="Picture 1" descr="redeyedfro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025"/>
            <a:ext cx="2032000" cy="1418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5" y="5439024"/>
            <a:ext cx="2867839" cy="1433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121" y="3"/>
            <a:ext cx="3500059" cy="1739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7277" y="5440073"/>
            <a:ext cx="2157224" cy="1433919"/>
          </a:xfrm>
          <a:prstGeom prst="rect">
            <a:avLst/>
          </a:prstGeom>
        </p:spPr>
      </p:pic>
      <p:pic>
        <p:nvPicPr>
          <p:cNvPr id="12" name="Picture 11" descr="Boquete-Panama-Hotels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420" y="4"/>
            <a:ext cx="1701665" cy="173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2251" y="3188888"/>
            <a:ext cx="4983685" cy="103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/>
              <a:t>Ruiguang</a:t>
            </a:r>
            <a:r>
              <a:rPr lang="en-US" sz="2600" dirty="0" smtClean="0">
                <a:latin typeface="Century Schoolbook"/>
                <a:cs typeface="Century Schoolbook"/>
              </a:rPr>
              <a:t> </a:t>
            </a:r>
            <a:r>
              <a:rPr lang="en-US" sz="2600" dirty="0" smtClean="0"/>
              <a:t>Pan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(rp13n</a:t>
            </a:r>
            <a:r>
              <a:rPr lang="en-US" altLang="zh-CN" sz="2600" dirty="0"/>
              <a:t>@my.fsu.edu</a:t>
            </a:r>
            <a:r>
              <a:rPr lang="en-US" altLang="zh-CN" sz="2600" dirty="0" smtClean="0"/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600" dirty="0" smtClean="0"/>
              <a:t>David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W.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Farris (</a:t>
            </a:r>
            <a:r>
              <a:rPr lang="en-US" altLang="zh-CN" sz="2600" dirty="0" err="1"/>
              <a:t>dwfarris@fsu.edu</a:t>
            </a:r>
            <a:r>
              <a:rPr lang="en-US" altLang="zh-CN" sz="2600" dirty="0"/>
              <a:t> )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2286000" y="435865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/>
              <a:t>Earth, Ocean and Atmospheric Science </a:t>
            </a:r>
            <a:endParaRPr lang="en-US" sz="2200" dirty="0" smtClean="0"/>
          </a:p>
          <a:p>
            <a:pPr algn="ctr"/>
            <a:r>
              <a:rPr lang="en-US" sz="2200" dirty="0" smtClean="0"/>
              <a:t>Florida </a:t>
            </a:r>
            <a:r>
              <a:rPr lang="en-US" sz="2200" dirty="0"/>
              <a:t>State </a:t>
            </a:r>
            <a:r>
              <a:rPr lang="en-US" sz="2200" dirty="0" smtClean="0"/>
              <a:t>University</a:t>
            </a:r>
          </a:p>
          <a:p>
            <a:pPr algn="ctr"/>
            <a:r>
              <a:rPr lang="en-US" sz="2200" dirty="0" smtClean="0"/>
              <a:t>Nov. 1, 2015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-2139755" y="17395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773" y="1192194"/>
            <a:ext cx="3357902" cy="481262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300" dirty="0" smtClean="0">
                <a:solidFill>
                  <a:srgbClr val="FF0000"/>
                </a:solidFill>
              </a:rPr>
              <a:t>SiO</a:t>
            </a:r>
            <a:r>
              <a:rPr lang="en-US" altLang="zh-CN" sz="23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300" dirty="0" smtClean="0"/>
              <a:t>: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45 </a:t>
            </a:r>
            <a:r>
              <a:rPr lang="en-US" sz="2300" dirty="0"/>
              <a:t>wt</a:t>
            </a:r>
            <a:r>
              <a:rPr lang="en-US" sz="2300" dirty="0" smtClean="0"/>
              <a:t>.% </a:t>
            </a:r>
            <a:r>
              <a:rPr lang="en-US" sz="2300" dirty="0"/>
              <a:t>to 64 wt</a:t>
            </a:r>
            <a:r>
              <a:rPr lang="en-US" sz="2300" dirty="0" smtClean="0"/>
              <a:t>.% </a:t>
            </a:r>
            <a:endParaRPr lang="en-US" sz="2300" dirty="0" smtClean="0"/>
          </a:p>
          <a:p>
            <a:pPr>
              <a:buFont typeface="Wingdings" charset="2"/>
              <a:buChar char="Ø"/>
            </a:pPr>
            <a:endParaRPr lang="en-US" sz="2300" dirty="0" smtClean="0"/>
          </a:p>
          <a:p>
            <a:pPr>
              <a:buFont typeface="Wingdings" charset="2"/>
              <a:buChar char="Ø"/>
            </a:pPr>
            <a:r>
              <a:rPr lang="en-US" sz="2300" dirty="0" smtClean="0">
                <a:solidFill>
                  <a:srgbClr val="FF0000"/>
                </a:solidFill>
              </a:rPr>
              <a:t>Low-</a:t>
            </a:r>
            <a:r>
              <a:rPr lang="en-US" sz="2300" dirty="0" err="1" smtClean="0">
                <a:solidFill>
                  <a:srgbClr val="FF0000"/>
                </a:solidFill>
              </a:rPr>
              <a:t>MgO</a:t>
            </a:r>
            <a:r>
              <a:rPr lang="en-US" altLang="zh-CN" sz="2300" dirty="0" smtClean="0"/>
              <a:t>: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0.35 </a:t>
            </a:r>
            <a:r>
              <a:rPr lang="en-US" sz="2300" dirty="0"/>
              <a:t>wt</a:t>
            </a:r>
            <a:r>
              <a:rPr lang="en-US" sz="2300" dirty="0" smtClean="0"/>
              <a:t>.%</a:t>
            </a:r>
            <a:r>
              <a:rPr lang="en-US" sz="2300" dirty="0"/>
              <a:t>-3.43 </a:t>
            </a:r>
            <a:r>
              <a:rPr lang="en-US" sz="2300" dirty="0" smtClean="0"/>
              <a:t>wt</a:t>
            </a:r>
            <a:r>
              <a:rPr lang="en-US" altLang="zh-CN" sz="2300" dirty="0"/>
              <a:t>.</a:t>
            </a:r>
            <a:r>
              <a:rPr lang="en-US" sz="2300" dirty="0" smtClean="0"/>
              <a:t>%</a:t>
            </a:r>
          </a:p>
          <a:p>
            <a:pPr>
              <a:buFont typeface="Wingdings" charset="2"/>
              <a:buChar char="Ø"/>
            </a:pPr>
            <a:endParaRPr lang="en-US" sz="2300" dirty="0" smtClean="0"/>
          </a:p>
          <a:p>
            <a:pPr>
              <a:buFont typeface="Wingdings" charset="2"/>
              <a:buChar char="Ø"/>
            </a:pPr>
            <a:r>
              <a:rPr lang="en-US" sz="2300" dirty="0" smtClean="0">
                <a:solidFill>
                  <a:srgbClr val="FF0000"/>
                </a:solidFill>
              </a:rPr>
              <a:t>Very High-K</a:t>
            </a:r>
            <a:r>
              <a:rPr lang="en-US" sz="2300" baseline="-25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O</a:t>
            </a:r>
            <a:r>
              <a:rPr lang="en-US" altLang="zh-CN" sz="2300" dirty="0" smtClean="0">
                <a:solidFill>
                  <a:srgbClr val="FF0000"/>
                </a:solidFill>
              </a:rPr>
              <a:t>:</a:t>
            </a:r>
            <a:r>
              <a:rPr lang="zh-CN" altLang="en-US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 smtClean="0"/>
              <a:t>2.0</a:t>
            </a:r>
            <a:r>
              <a:rPr lang="en-US" sz="2300" dirty="0" smtClean="0"/>
              <a:t>wt.% </a:t>
            </a:r>
            <a:r>
              <a:rPr lang="en-US" altLang="zh-CN" sz="2300" dirty="0" smtClean="0"/>
              <a:t>-5.2</a:t>
            </a:r>
            <a:r>
              <a:rPr lang="en-US" sz="2300" dirty="0"/>
              <a:t>wt</a:t>
            </a:r>
            <a:r>
              <a:rPr lang="en-US" sz="2300" dirty="0" smtClean="0"/>
              <a:t>.% </a:t>
            </a:r>
            <a:endParaRPr lang="en-US" sz="2300" dirty="0" smtClean="0"/>
          </a:p>
          <a:p>
            <a:pPr>
              <a:buFont typeface="Wingdings" charset="2"/>
              <a:buChar char="Ø"/>
            </a:pPr>
            <a:endParaRPr lang="en-US" sz="2300" dirty="0" smtClean="0"/>
          </a:p>
          <a:p>
            <a:pPr>
              <a:buFont typeface="Wingdings" charset="2"/>
              <a:buChar char="Ø"/>
            </a:pPr>
            <a:r>
              <a:rPr lang="en-US" sz="2300" dirty="0" smtClean="0"/>
              <a:t>Moderate </a:t>
            </a:r>
            <a:r>
              <a:rPr lang="en-US" sz="2300" dirty="0"/>
              <a:t>depletion </a:t>
            </a:r>
            <a:r>
              <a:rPr lang="en-US" sz="2300" dirty="0" smtClean="0">
                <a:solidFill>
                  <a:srgbClr val="FF0000"/>
                </a:solidFill>
              </a:rPr>
              <a:t>in </a:t>
            </a:r>
            <a:r>
              <a:rPr lang="en-US" sz="2300" dirty="0" err="1" smtClean="0">
                <a:solidFill>
                  <a:srgbClr val="FF0000"/>
                </a:solidFill>
              </a:rPr>
              <a:t>FeOt</a:t>
            </a:r>
            <a:r>
              <a:rPr lang="en-US" sz="2300" dirty="0" smtClean="0">
                <a:solidFill>
                  <a:srgbClr val="FF0000"/>
                </a:solidFill>
              </a:rPr>
              <a:t> and</a:t>
            </a:r>
            <a:r>
              <a:rPr lang="zh-CN" altLang="en-US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 err="1" smtClean="0">
                <a:solidFill>
                  <a:srgbClr val="FF0000"/>
                </a:solidFill>
              </a:rPr>
              <a:t>CaO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1" y="89671"/>
            <a:ext cx="4815706" cy="65248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Major Element Chemistry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920" y="774594"/>
            <a:ext cx="5589130" cy="5648270"/>
            <a:chOff x="-2754" y="952824"/>
            <a:chExt cx="5589130" cy="5648270"/>
          </a:xfrm>
        </p:grpSpPr>
        <p:pic>
          <p:nvPicPr>
            <p:cNvPr id="7" name="Picture 6" descr="major SiO2 - Copy - Copy (2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54" y="952824"/>
              <a:ext cx="5589130" cy="56482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2269" y="2368088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8081" y="2100456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269" y="3140070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5165" y="3705807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4669" y="5943679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Major Element </a:t>
            </a:r>
            <a:r>
              <a:rPr lang="en-US" sz="3600" dirty="0" err="1" smtClean="0"/>
              <a:t>Chemistry:AFM</a:t>
            </a:r>
            <a:r>
              <a:rPr lang="zh-CN" altLang="en-US" sz="3600" dirty="0" smtClean="0"/>
              <a:t> </a:t>
            </a:r>
            <a:r>
              <a:rPr lang="en-US" sz="3600" dirty="0"/>
              <a:t>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1423238"/>
            <a:ext cx="5378883" cy="4685265"/>
            <a:chOff x="4636938" y="89671"/>
            <a:chExt cx="4439709" cy="4004909"/>
          </a:xfrm>
        </p:grpSpPr>
        <p:pic>
          <p:nvPicPr>
            <p:cNvPr id="5" name="Picture 4" descr="AFM (3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938" y="89671"/>
              <a:ext cx="4439709" cy="40049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8951795">
              <a:off x="5524837" y="2451042"/>
              <a:ext cx="111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Bocas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Toro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6029011" y="1912926"/>
            <a:ext cx="2938137" cy="369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 smtClean="0"/>
              <a:t>AFM</a:t>
            </a:r>
            <a:r>
              <a:rPr lang="zh-CN" altLang="en-US" sz="2400" dirty="0" smtClean="0"/>
              <a:t> </a:t>
            </a:r>
            <a:r>
              <a:rPr lang="en-US" sz="2400" dirty="0"/>
              <a:t>Diagram</a:t>
            </a:r>
            <a:r>
              <a:rPr lang="en-US" sz="2400" dirty="0" smtClean="0"/>
              <a:t>: the Bocas samples exhibit high </a:t>
            </a:r>
            <a:r>
              <a:rPr lang="en-US" sz="2400" dirty="0" err="1" smtClean="0"/>
              <a:t>calc</a:t>
            </a:r>
            <a:r>
              <a:rPr lang="en-US" sz="2400" dirty="0" smtClean="0"/>
              <a:t>-alkaline igneous characteristics, and shows similar features to </a:t>
            </a:r>
            <a:r>
              <a:rPr lang="en-US" sz="2400" dirty="0" err="1" smtClean="0"/>
              <a:t>backarc</a:t>
            </a:r>
            <a:r>
              <a:rPr lang="en-US" sz="2400" dirty="0" smtClean="0"/>
              <a:t> alkaline and </a:t>
            </a:r>
            <a:r>
              <a:rPr lang="en-US" sz="2400" dirty="0" err="1" smtClean="0"/>
              <a:t>calc</a:t>
            </a:r>
            <a:r>
              <a:rPr lang="en-US" sz="2400" dirty="0" smtClean="0"/>
              <a:t>-alkaline groups</a:t>
            </a:r>
            <a:r>
              <a:rPr lang="en-US" altLang="zh-CN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597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8"/>
            <a:ext cx="9144000" cy="767892"/>
          </a:xfrm>
        </p:spPr>
        <p:txBody>
          <a:bodyPr>
            <a:noAutofit/>
          </a:bodyPr>
          <a:lstStyle/>
          <a:p>
            <a:r>
              <a:rPr lang="en-US" sz="2800" dirty="0" smtClean="0"/>
              <a:t>TAS Diagram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sz="2800" dirty="0"/>
              <a:t>Subdivision of </a:t>
            </a:r>
            <a:r>
              <a:rPr lang="en-US" sz="2800" dirty="0" err="1" smtClean="0"/>
              <a:t>Subalkaline</a:t>
            </a:r>
            <a:r>
              <a:rPr lang="en-US" sz="2800" dirty="0" smtClean="0"/>
              <a:t> </a:t>
            </a:r>
            <a:r>
              <a:rPr lang="en-US" sz="2800" dirty="0"/>
              <a:t>rocks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237" y="1072839"/>
            <a:ext cx="3883337" cy="2573908"/>
          </a:xfrm>
        </p:spPr>
        <p:txBody>
          <a:bodyPr>
            <a:normAutofit/>
          </a:bodyPr>
          <a:lstStyle/>
          <a:p>
            <a:pPr marL="0">
              <a:buFont typeface="Wingdings" charset="2"/>
              <a:buChar char="Ø"/>
            </a:pPr>
            <a:r>
              <a:rPr lang="en-US" sz="2400" dirty="0"/>
              <a:t>L</a:t>
            </a:r>
            <a:r>
              <a:rPr lang="en-US" sz="2400" dirty="0" smtClean="0"/>
              <a:t>ithology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basaltic </a:t>
            </a:r>
            <a:r>
              <a:rPr lang="en-US" sz="2400" dirty="0" err="1" smtClean="0"/>
              <a:t>trachy</a:t>
            </a:r>
            <a:r>
              <a:rPr lang="en-US" sz="2400" dirty="0" smtClean="0"/>
              <a:t> </a:t>
            </a:r>
            <a:r>
              <a:rPr lang="en-US" sz="2400" dirty="0" err="1"/>
              <a:t>andesites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sz="2400" dirty="0" err="1" smtClean="0"/>
              <a:t>trachy</a:t>
            </a:r>
            <a:r>
              <a:rPr lang="en-US" sz="2400" dirty="0" smtClean="0"/>
              <a:t> </a:t>
            </a:r>
            <a:r>
              <a:rPr lang="en-US" sz="2400" dirty="0" err="1" smtClean="0"/>
              <a:t>andesites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 marL="0">
              <a:buFont typeface="Wingdings" charset="2"/>
              <a:buChar char="Ø"/>
            </a:pPr>
            <a:r>
              <a:rPr lang="en-US" altLang="zh-CN" sz="2400" dirty="0"/>
              <a:t>Bocas del</a:t>
            </a:r>
            <a:r>
              <a:rPr lang="zh-CN" altLang="en-US" sz="2400" dirty="0"/>
              <a:t> </a:t>
            </a:r>
            <a:r>
              <a:rPr lang="en-US" altLang="zh-CN" sz="2400" dirty="0"/>
              <a:t>Toro</a:t>
            </a:r>
            <a:r>
              <a:rPr lang="zh-CN" altLang="en-US" sz="2400" dirty="0"/>
              <a:t> </a:t>
            </a:r>
            <a:r>
              <a:rPr lang="en-US" altLang="zh-CN" sz="2400" dirty="0"/>
              <a:t>fractional</a:t>
            </a:r>
            <a:r>
              <a:rPr lang="zh-CN" altLang="en-US" sz="2400" dirty="0"/>
              <a:t> </a:t>
            </a:r>
            <a:r>
              <a:rPr lang="en-US" altLang="zh-CN" sz="2400" dirty="0"/>
              <a:t>crystallization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similar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 err="1" smtClean="0"/>
              <a:t>backarc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alkaline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group</a:t>
            </a:r>
            <a:r>
              <a:rPr lang="en-US" altLang="zh-CN" sz="2400" dirty="0" smtClean="0"/>
              <a:t>.</a:t>
            </a:r>
          </a:p>
          <a:p>
            <a:pPr marL="0">
              <a:buFont typeface="Wingdings" charset="2"/>
              <a:buChar char="Ø"/>
            </a:pPr>
            <a:endParaRPr lang="en-US" altLang="zh-CN" sz="2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4767" y="4598280"/>
            <a:ext cx="3550640" cy="197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" charset="2"/>
              <a:buChar char="Ø"/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vs. SiO</a:t>
            </a:r>
            <a:r>
              <a:rPr lang="en-US" sz="2400" baseline="-25000" dirty="0" smtClean="0"/>
              <a:t>2</a:t>
            </a:r>
            <a:r>
              <a:rPr lang="en-US" altLang="zh-CN" sz="2400" dirty="0" smtClean="0"/>
              <a:t>: 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Bocas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samples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belong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/>
              <a:t> </a:t>
            </a:r>
            <a:r>
              <a:rPr lang="en-US" altLang="zh-CN" sz="2400" dirty="0" err="1" smtClean="0"/>
              <a:t>Shoshonite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series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highest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content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K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O</a:t>
            </a:r>
            <a:endParaRPr lang="en-US" sz="2400" dirty="0"/>
          </a:p>
        </p:txBody>
      </p:sp>
      <p:pic>
        <p:nvPicPr>
          <p:cNvPr id="4" name="Picture 3" descr="Bocasgroup Type-3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" y="780092"/>
            <a:ext cx="4932330" cy="3582980"/>
          </a:xfrm>
          <a:prstGeom prst="rect">
            <a:avLst/>
          </a:prstGeom>
        </p:spPr>
      </p:pic>
      <p:pic>
        <p:nvPicPr>
          <p:cNvPr id="5" name="Picture 4" descr="K2O-SiO2 -Bocas group 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407" y="3810287"/>
            <a:ext cx="5198593" cy="3038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71460">
            <a:off x="1411461" y="2229588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Bocas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del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Toro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20203">
            <a:off x="5047226" y="4724977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Bocas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del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Toro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5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8" y="105477"/>
            <a:ext cx="9144000" cy="6813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/>
              <a:t>Trace Element Geochemistry</a:t>
            </a:r>
            <a:r>
              <a:rPr lang="zh-CN" altLang="en-US" sz="2500" dirty="0" smtClean="0"/>
              <a:t> </a:t>
            </a:r>
            <a:r>
              <a:rPr lang="en-US" altLang="zh-CN" sz="2500" dirty="0" smtClean="0"/>
              <a:t>and</a:t>
            </a:r>
            <a:r>
              <a:rPr lang="zh-CN" altLang="en-US" sz="2500" dirty="0" smtClean="0"/>
              <a:t> </a:t>
            </a:r>
            <a:r>
              <a:rPr lang="en-US" sz="2500" dirty="0"/>
              <a:t>Tectonic </a:t>
            </a:r>
            <a:r>
              <a:rPr lang="en-US" sz="2500" dirty="0" smtClean="0"/>
              <a:t>Discrimination Diagram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8" y="4036634"/>
            <a:ext cx="5136446" cy="26393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Enriching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in LILEs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elements(K,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Rb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Cs,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Sr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etc.)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depletion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sz="2400" dirty="0" err="1"/>
              <a:t>Nb</a:t>
            </a:r>
            <a:r>
              <a:rPr lang="en-US" sz="2400" dirty="0"/>
              <a:t> and Ta </a:t>
            </a:r>
            <a:r>
              <a:rPr lang="en-US" sz="2400" dirty="0" smtClean="0"/>
              <a:t>content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>
              <a:buFont typeface="Wingdings" charset="2"/>
              <a:buChar char="Ø"/>
            </a:pPr>
            <a:endParaRPr lang="en-US" altLang="zh-CN" sz="1600" dirty="0" smtClean="0"/>
          </a:p>
          <a:p>
            <a:pPr>
              <a:buFont typeface="Wingdings" charset="2"/>
              <a:buChar char="Ø"/>
            </a:pPr>
            <a:r>
              <a:rPr lang="en-US" sz="2400" dirty="0" err="1"/>
              <a:t>Hf</a:t>
            </a:r>
            <a:r>
              <a:rPr lang="en-US" sz="2400" dirty="0"/>
              <a:t>/3-Th-Ta diagram: </a:t>
            </a:r>
            <a:r>
              <a:rPr lang="en-US" sz="2400" dirty="0" smtClean="0"/>
              <a:t>All Bocas del Toro rocks fall </a:t>
            </a:r>
            <a:r>
              <a:rPr lang="en-US" sz="2400" dirty="0"/>
              <a:t>into the volcanic arc basalts area. </a:t>
            </a:r>
          </a:p>
          <a:p>
            <a:pPr>
              <a:buFont typeface="Wingdings" charset="2"/>
              <a:buChar char="Ø"/>
            </a:pPr>
            <a:endParaRPr lang="en-US" altLang="zh-CN" sz="2400" dirty="0" smtClean="0"/>
          </a:p>
        </p:txBody>
      </p:sp>
      <p:pic>
        <p:nvPicPr>
          <p:cNvPr id="4" name="Picture 3" descr="Backup_of_Hf-Th-Ta (4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56" y="3531685"/>
            <a:ext cx="3787442" cy="3326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6960" y="4908374"/>
            <a:ext cx="1274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Bocas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del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Toro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61707" y="5185373"/>
            <a:ext cx="526608" cy="963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68" y="656554"/>
            <a:ext cx="6734714" cy="28751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8201" y="2690752"/>
            <a:ext cx="53768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Bocas: High-K, </a:t>
            </a:r>
            <a:r>
              <a:rPr lang="en-US" sz="1600" b="1" dirty="0" err="1" smtClean="0">
                <a:solidFill>
                  <a:srgbClr val="FF0000"/>
                </a:solidFill>
              </a:rPr>
              <a:t>Rb</a:t>
            </a:r>
            <a:r>
              <a:rPr lang="en-US" sz="1600" b="1" dirty="0" smtClean="0">
                <a:solidFill>
                  <a:srgbClr val="FF0000"/>
                </a:solidFill>
              </a:rPr>
              <a:t>, Cs, Ba;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Decreased negative anomaly in Ta relative to arc background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30019" y="2184027"/>
            <a:ext cx="573073" cy="506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3092" y="2506086"/>
            <a:ext cx="140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en-US" altLang="zh-CN" sz="1600" dirty="0" smtClean="0">
                <a:solidFill>
                  <a:srgbClr val="FF0000"/>
                </a:solidFill>
              </a:rPr>
              <a:t>ocas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del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Toro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21" y="99464"/>
            <a:ext cx="5833035" cy="6135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Enriched Mantle Source Influx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312918"/>
            <a:ext cx="9144002" cy="719448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Bocas </a:t>
            </a:r>
            <a:r>
              <a:rPr lang="en-US" sz="2000" dirty="0" smtClean="0"/>
              <a:t>del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Toro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samples </a:t>
            </a:r>
            <a:r>
              <a:rPr lang="en-US" sz="2000" dirty="0"/>
              <a:t>inherit lots of chemical nature from the enriched </a:t>
            </a:r>
            <a:r>
              <a:rPr lang="en-US" sz="2000" dirty="0" smtClean="0"/>
              <a:t>slab 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mantle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wedge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show clear feature of </a:t>
            </a:r>
            <a:r>
              <a:rPr lang="en-US" sz="2000" dirty="0" smtClean="0"/>
              <a:t>enriching in OIB </a:t>
            </a:r>
            <a:r>
              <a:rPr lang="en-US" sz="2000" dirty="0"/>
              <a:t>elements (Ta, La, </a:t>
            </a:r>
            <a:r>
              <a:rPr lang="en-US" sz="2000" dirty="0" err="1"/>
              <a:t>Th</a:t>
            </a:r>
            <a:r>
              <a:rPr lang="en-US" sz="2000" dirty="0"/>
              <a:t>, etc.)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5985895"/>
            <a:ext cx="897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Bocas </a:t>
            </a:r>
            <a:r>
              <a:rPr lang="en-US" sz="2000" dirty="0" smtClean="0"/>
              <a:t>samples have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lowest </a:t>
            </a:r>
            <a:r>
              <a:rPr lang="en-US" sz="2000" dirty="0"/>
              <a:t>and </a:t>
            </a:r>
            <a:r>
              <a:rPr lang="en-US" sz="2000" dirty="0" smtClean="0"/>
              <a:t>closest value </a:t>
            </a:r>
            <a:r>
              <a:rPr lang="en-US" sz="2000" dirty="0"/>
              <a:t>of (Ba/La)/N value with that of the </a:t>
            </a:r>
            <a:r>
              <a:rPr lang="en-US" sz="2000" dirty="0" err="1" smtClean="0"/>
              <a:t>Cocos</a:t>
            </a:r>
            <a:r>
              <a:rPr lang="en-US" sz="2000" dirty="0" smtClean="0"/>
              <a:t> tracks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sz="2000" dirty="0"/>
              <a:t>melting products of the Galapagos hot spot </a:t>
            </a:r>
            <a:r>
              <a:rPr lang="en-US" altLang="zh-CN" sz="2000" dirty="0" smtClean="0"/>
              <a:t>).</a:t>
            </a:r>
            <a:endParaRPr lang="en-US" sz="2000" dirty="0" smtClean="0"/>
          </a:p>
        </p:txBody>
      </p:sp>
      <p:pic>
        <p:nvPicPr>
          <p:cNvPr id="12" name="Picture 11" descr="../../BocasDelToro/Data%20and%20Pics/Ta%20to%20Yb%20vs%20Th%20to%20Yb%20-%20group%20-%20Cop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797" y="774565"/>
            <a:ext cx="6894317" cy="449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8942968">
            <a:off x="5887191" y="4173783"/>
            <a:ext cx="2009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Cocos</a:t>
            </a:r>
            <a:r>
              <a:rPr lang="en-US" sz="1400" b="1" dirty="0" smtClean="0">
                <a:solidFill>
                  <a:srgbClr val="FF0000"/>
                </a:solidFill>
              </a:rPr>
              <a:t> Ridge Evolution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442025">
            <a:off x="2501716" y="4368391"/>
            <a:ext cx="181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Cocos</a:t>
            </a:r>
            <a:r>
              <a:rPr lang="en-US" sz="1400" b="1" dirty="0" smtClean="0">
                <a:solidFill>
                  <a:srgbClr val="FF0000"/>
                </a:solidFill>
              </a:rPr>
              <a:t> Ridge Evolution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60517" y="2215005"/>
            <a:ext cx="435826" cy="3252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9" y="3816846"/>
            <a:ext cx="463258" cy="325281"/>
          </a:xfrm>
          <a:prstGeom prst="ellipse">
            <a:avLst/>
          </a:prstGeom>
          <a:noFill/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76005" y="3816846"/>
            <a:ext cx="463258" cy="325281"/>
          </a:xfrm>
          <a:prstGeom prst="ellipse">
            <a:avLst/>
          </a:prstGeom>
          <a:noFill/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7231" y="1479511"/>
            <a:ext cx="463258" cy="325281"/>
          </a:xfrm>
          <a:prstGeom prst="ellipse">
            <a:avLst/>
          </a:prstGeom>
          <a:noFill/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5711" y="2076505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Bocas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del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Toro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13" idx="1"/>
            <a:endCxn id="4" idx="7"/>
          </p:cNvCxnSpPr>
          <p:nvPr/>
        </p:nvCxnSpPr>
        <p:spPr>
          <a:xfrm flipH="1">
            <a:off x="2832518" y="2215005"/>
            <a:ext cx="283193" cy="47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9126" y="2124141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Bocas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del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Toro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endCxn id="11" idx="5"/>
          </p:cNvCxnSpPr>
          <p:nvPr/>
        </p:nvCxnSpPr>
        <p:spPr>
          <a:xfrm flipH="1" flipV="1">
            <a:off x="6242646" y="1757156"/>
            <a:ext cx="374500" cy="481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3869" y="3239121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Bocas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del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Toro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  <a:endCxn id="10" idx="1"/>
          </p:cNvCxnSpPr>
          <p:nvPr/>
        </p:nvCxnSpPr>
        <p:spPr>
          <a:xfrm>
            <a:off x="2153465" y="3516120"/>
            <a:ext cx="390383" cy="348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45952" y="3097488"/>
            <a:ext cx="111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Bocas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del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b="1" dirty="0" smtClean="0">
                <a:solidFill>
                  <a:schemeClr val="accent5">
                    <a:lumMod val="75000"/>
                  </a:schemeClr>
                </a:solidFill>
              </a:rPr>
              <a:t>Toro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38472" y="3374488"/>
            <a:ext cx="601687" cy="489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0755" y="2769525"/>
            <a:ext cx="96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(La/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Sm</a:t>
            </a:r>
            <a:r>
              <a:rPr lang="en-US" altLang="zh-CN" sz="1600" dirty="0" smtClean="0">
                <a:solidFill>
                  <a:srgbClr val="FF0000"/>
                </a:solidFill>
              </a:rPr>
              <a:t>)N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2029" y="2735203"/>
            <a:ext cx="669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Ta/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7658" y="5016387"/>
            <a:ext cx="669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Ta/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9185" y="1671587"/>
            <a:ext cx="127762" cy="300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5873" y="1738712"/>
            <a:ext cx="915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(Ba/La)N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5006" y="3875396"/>
            <a:ext cx="127762" cy="3007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833277" y="3839162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Ba/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0182" y="5029525"/>
            <a:ext cx="412321" cy="1483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84424" y="4967128"/>
            <a:ext cx="669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Ta/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8866" y="1699662"/>
            <a:ext cx="127762" cy="3007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183814" y="1656523"/>
            <a:ext cx="679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61702" y="3905956"/>
            <a:ext cx="127762" cy="3007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195436" y="3861967"/>
            <a:ext cx="65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La/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Yb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094"/>
          </a:xfrm>
        </p:spPr>
        <p:txBody>
          <a:bodyPr>
            <a:noAutofit/>
          </a:bodyPr>
          <a:lstStyle/>
          <a:p>
            <a:r>
              <a:rPr lang="en-US" sz="2800" dirty="0" err="1"/>
              <a:t>Pb-Nd</a:t>
            </a:r>
            <a:r>
              <a:rPr lang="en-US" sz="2800" dirty="0"/>
              <a:t> isotopes </a:t>
            </a:r>
          </a:p>
        </p:txBody>
      </p:sp>
      <p:pic>
        <p:nvPicPr>
          <p:cNvPr id="4" name="Picture 3" descr="../../BocasDelToro/Data%20and%20Pics/208Pb-143Nb-206Pb%20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54" y="748267"/>
            <a:ext cx="3792220" cy="47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an:Users:ruiguangpan:Desktop:OneDrive:BocasDelToro:Data and Pics:Isotope Mode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002" y="717287"/>
            <a:ext cx="5055046" cy="38878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57187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Younger </a:t>
            </a:r>
            <a:r>
              <a:rPr lang="en-US" sz="2400" dirty="0"/>
              <a:t>rocks have relative stronger enriched geochemical signature of OIB. </a:t>
            </a:r>
            <a:r>
              <a:rPr lang="en-US" sz="2400" dirty="0" smtClean="0"/>
              <a:t>The </a:t>
            </a:r>
            <a:r>
              <a:rPr lang="en-US" sz="2400" dirty="0" err="1"/>
              <a:t>backarc</a:t>
            </a:r>
            <a:r>
              <a:rPr lang="en-US" sz="2400" dirty="0"/>
              <a:t> alkaline rocks fall into the </a:t>
            </a:r>
            <a:r>
              <a:rPr lang="en-US" sz="2400" dirty="0" err="1"/>
              <a:t>Cocos</a:t>
            </a:r>
            <a:r>
              <a:rPr lang="en-US" sz="2400" dirty="0"/>
              <a:t> </a:t>
            </a:r>
            <a:r>
              <a:rPr lang="en-US" sz="2400" dirty="0" smtClean="0"/>
              <a:t>Ridge area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1040" y="4235834"/>
            <a:ext cx="136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dirty="0" err="1" smtClean="0"/>
              <a:t>Gazel</a:t>
            </a:r>
            <a:r>
              <a:rPr lang="en-US" dirty="0" smtClean="0"/>
              <a:t> 2009</a:t>
            </a:r>
            <a:r>
              <a:rPr lang="en-US" altLang="zh-CN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4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8"/>
            <a:ext cx="8229600" cy="5019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Major element Model-MELTS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5437070"/>
            <a:ext cx="9279469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choose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sample</a:t>
            </a:r>
            <a:r>
              <a:rPr lang="zh-CN" altLang="en-US" sz="2000" dirty="0" smtClean="0"/>
              <a:t> </a:t>
            </a:r>
            <a:r>
              <a:rPr lang="en-US" sz="2000" dirty="0"/>
              <a:t>GUA </a:t>
            </a:r>
            <a:r>
              <a:rPr lang="en-US" sz="2000" dirty="0" smtClean="0"/>
              <a:t>33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sz="2000" dirty="0" err="1"/>
              <a:t>Abratis</a:t>
            </a:r>
            <a:r>
              <a:rPr lang="en-US" sz="2000" dirty="0"/>
              <a:t> et al. 2001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starting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sample,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which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highest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MgO</a:t>
            </a:r>
            <a:r>
              <a:rPr lang="en-US" altLang="zh-CN" sz="2000" dirty="0" smtClean="0"/>
              <a:t>(</a:t>
            </a:r>
            <a:r>
              <a:rPr lang="en-US" sz="2000" dirty="0"/>
              <a:t>8.91 wt. %</a:t>
            </a:r>
            <a:r>
              <a:rPr lang="en-US" altLang="zh-CN" sz="2000" dirty="0" smtClean="0"/>
              <a:t>),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Mg#(</a:t>
            </a:r>
            <a:r>
              <a:rPr lang="en-US" sz="2000" dirty="0"/>
              <a:t>100Mg/(</a:t>
            </a:r>
            <a:r>
              <a:rPr lang="en-US" sz="2000" dirty="0" err="1"/>
              <a:t>Mg+Fe</a:t>
            </a:r>
            <a:r>
              <a:rPr lang="en-US" sz="2000" dirty="0"/>
              <a:t>) </a:t>
            </a:r>
            <a:r>
              <a:rPr lang="en-US" altLang="zh-CN" sz="2000" dirty="0" smtClean="0"/>
              <a:t>,</a:t>
            </a:r>
            <a:r>
              <a:rPr lang="en-US" sz="2000" dirty="0"/>
              <a:t> relative higher </a:t>
            </a:r>
            <a:r>
              <a:rPr lang="en-US" sz="2000" dirty="0" smtClean="0"/>
              <a:t>Ni</a:t>
            </a:r>
            <a:r>
              <a:rPr lang="en-US" sz="2000" dirty="0"/>
              <a:t>, Cr </a:t>
            </a:r>
            <a:r>
              <a:rPr lang="en-US" sz="2000" dirty="0" smtClean="0"/>
              <a:t>concentration</a:t>
            </a:r>
            <a:r>
              <a:rPr lang="en-US" altLang="zh-CN" sz="2000" dirty="0" smtClean="0"/>
              <a:t>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altLang="zh-CN" sz="2000" dirty="0" smtClean="0"/>
              <a:t>Parameters: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1350</a:t>
            </a:r>
            <a:r>
              <a:rPr lang="en-US" sz="2000" dirty="0"/>
              <a:t>°- 700° </a:t>
            </a:r>
            <a:r>
              <a:rPr lang="en-US" sz="2000" dirty="0" smtClean="0"/>
              <a:t>C</a:t>
            </a:r>
            <a:r>
              <a:rPr lang="en-US" altLang="zh-CN" sz="2000" dirty="0" smtClean="0"/>
              <a:t>;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3 </a:t>
            </a:r>
            <a:r>
              <a:rPr lang="en-US" sz="2000" dirty="0"/>
              <a:t>wt. %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 smtClean="0"/>
              <a:t>content</a:t>
            </a:r>
            <a:r>
              <a:rPr lang="en-US" altLang="zh-CN" sz="2000" dirty="0" smtClean="0"/>
              <a:t>;</a:t>
            </a:r>
            <a:r>
              <a:rPr lang="zh-CN" altLang="en-US" sz="2000" dirty="0" smtClean="0"/>
              <a:t> </a:t>
            </a:r>
            <a:r>
              <a:rPr lang="en-US" sz="2000" dirty="0"/>
              <a:t>Ni-</a:t>
            </a:r>
            <a:r>
              <a:rPr lang="en-US" sz="2000" dirty="0" err="1"/>
              <a:t>NiO</a:t>
            </a:r>
            <a:r>
              <a:rPr lang="en-US" sz="2000" dirty="0"/>
              <a:t> oxygen </a:t>
            </a:r>
            <a:r>
              <a:rPr lang="en-US" sz="2000" dirty="0" smtClean="0"/>
              <a:t>fugacity</a:t>
            </a:r>
            <a:r>
              <a:rPr lang="en-US" altLang="zh-CN" sz="2000" dirty="0" smtClean="0"/>
              <a:t>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0.1-10kbar.</a:t>
            </a:r>
            <a:r>
              <a:rPr lang="en-US" sz="2000" dirty="0" smtClean="0"/>
              <a:t> </a:t>
            </a:r>
            <a:endParaRPr lang="en-US" altLang="zh-CN" sz="2000" dirty="0" smtClean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When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pressure </a:t>
            </a:r>
            <a:r>
              <a:rPr lang="en-US" sz="2000" dirty="0"/>
              <a:t>is </a:t>
            </a:r>
            <a:r>
              <a:rPr lang="en-US" sz="2000" dirty="0" smtClean="0"/>
              <a:t>0.5- </a:t>
            </a:r>
            <a:r>
              <a:rPr lang="en-US" sz="2000" dirty="0"/>
              <a:t>1kbars</a:t>
            </a:r>
            <a:r>
              <a:rPr lang="en-US" altLang="zh-CN" sz="2000" dirty="0"/>
              <a:t>.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C</a:t>
            </a:r>
            <a:r>
              <a:rPr lang="en-US" sz="2000" dirty="0" smtClean="0"/>
              <a:t>rystallizing </a:t>
            </a:r>
            <a:r>
              <a:rPr lang="en-US" sz="2000" dirty="0"/>
              <a:t>from around 1200 ° C to 900° C</a:t>
            </a:r>
            <a:r>
              <a:rPr lang="en-US" altLang="zh-CN" sz="2000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9208" y="588603"/>
            <a:ext cx="7793877" cy="4874595"/>
            <a:chOff x="599208" y="588603"/>
            <a:chExt cx="7793877" cy="4874595"/>
          </a:xfrm>
        </p:grpSpPr>
        <p:grpSp>
          <p:nvGrpSpPr>
            <p:cNvPr id="11" name="Group 10"/>
            <p:cNvGrpSpPr/>
            <p:nvPr/>
          </p:nvGrpSpPr>
          <p:grpSpPr>
            <a:xfrm>
              <a:off x="599208" y="588603"/>
              <a:ext cx="7793877" cy="4822209"/>
              <a:chOff x="599208" y="588603"/>
              <a:chExt cx="7793877" cy="482220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29256" y="588603"/>
                <a:ext cx="7663829" cy="4822209"/>
                <a:chOff x="712092" y="588603"/>
                <a:chExt cx="7837538" cy="5135136"/>
              </a:xfrm>
            </p:grpSpPr>
            <p:pic>
              <p:nvPicPr>
                <p:cNvPr id="5" name="Picture 4" descr="GUA 33 MELTS - Copy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092" y="588603"/>
                  <a:ext cx="7837538" cy="5135136"/>
                </a:xfrm>
                <a:prstGeom prst="rect">
                  <a:avLst/>
                </a:prstGeom>
              </p:spPr>
            </p:pic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781173" y="2431860"/>
                  <a:ext cx="294280" cy="2788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1812149" y="2541395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1kbars</a:t>
                  </a:r>
                  <a:endParaRPr 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285542" y="2323433"/>
                  <a:ext cx="247816" cy="217962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915639" y="2540286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5kbars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533358" y="1332102"/>
                  <a:ext cx="247815" cy="697030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442246" y="993548"/>
                  <a:ext cx="89559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0.5kbars</a:t>
                  </a:r>
                  <a:endParaRPr lang="en-US" sz="16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2075453" y="1672872"/>
                  <a:ext cx="476502" cy="5266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2365180" y="1328498"/>
                  <a:ext cx="8955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0.1kbars</a:t>
                  </a:r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141879" y="2199517"/>
                  <a:ext cx="8955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0.1kbars</a:t>
                  </a:r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8" name="Straight Arrow Connector 17"/>
                <p:cNvCxnSpPr>
                  <a:stCxn id="17" idx="1"/>
                </p:cNvCxnSpPr>
                <p:nvPr/>
              </p:nvCxnSpPr>
              <p:spPr>
                <a:xfrm flipH="1" flipV="1">
                  <a:off x="5372011" y="1858747"/>
                  <a:ext cx="769868" cy="510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372011" y="1672872"/>
                  <a:ext cx="451652" cy="1037802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5915680" y="2538072"/>
                  <a:ext cx="89559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0.5kbars</a:t>
                  </a:r>
                  <a:endParaRPr lang="en-US" sz="16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145272" y="1328498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1kbars</a:t>
                  </a:r>
                  <a:endParaRPr 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25" idx="1"/>
                </p:cNvCxnSpPr>
                <p:nvPr/>
              </p:nvCxnSpPr>
              <p:spPr>
                <a:xfrm flipH="1">
                  <a:off x="5372011" y="1497775"/>
                  <a:ext cx="773262" cy="356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5432145" y="1049686"/>
                  <a:ext cx="713128" cy="0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145272" y="880409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5kbars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5432145" y="4454893"/>
                  <a:ext cx="391518" cy="610191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5896547" y="4895807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5kbars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5432145" y="4257132"/>
                  <a:ext cx="0" cy="9772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5453760" y="5072258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1kbars</a:t>
                  </a:r>
                  <a:endParaRPr lang="en-US" sz="1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H="1">
                  <a:off x="5432145" y="3856897"/>
                  <a:ext cx="761421" cy="0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6220898" y="3687620"/>
                  <a:ext cx="89559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0.5kbars</a:t>
                  </a:r>
                  <a:endParaRPr lang="en-US" sz="16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5432145" y="3516127"/>
                  <a:ext cx="761421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284506" y="3346850"/>
                  <a:ext cx="8955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0.1kbars</a:t>
                  </a:r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1533358" y="4026174"/>
                  <a:ext cx="185531" cy="58361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1465937" y="3680413"/>
                  <a:ext cx="7398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5kbars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 flipH="1">
                  <a:off x="1718889" y="4895807"/>
                  <a:ext cx="61895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2330558" y="4733704"/>
                  <a:ext cx="2011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0.1,</a:t>
                  </a:r>
                  <a:r>
                    <a:rPr lang="zh-CN" altLang="en-US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zh-CN" sz="16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0.5, </a:t>
                  </a:r>
                  <a:r>
                    <a:rPr lang="en-US" altLang="zh-CN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1</a:t>
                  </a:r>
                  <a:r>
                    <a:rPr lang="zh-CN" altLang="en-US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zh-CN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and</a:t>
                  </a:r>
                  <a:r>
                    <a:rPr lang="zh-CN" altLang="en-US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zh-CN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5</a:t>
                  </a:r>
                  <a:r>
                    <a:rPr lang="zh-CN" altLang="en-US" sz="16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zh-CN" sz="1600" dirty="0" err="1" smtClean="0"/>
                    <a:t>kbars</a:t>
                  </a:r>
                  <a:endParaRPr lang="en-US" sz="1600" dirty="0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6477776" y="5292607"/>
                <a:ext cx="283879" cy="1050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37657" y="3946919"/>
                <a:ext cx="127762" cy="3007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5581" y="1576652"/>
                <a:ext cx="127762" cy="3007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99500" y="4015276"/>
                <a:ext cx="127762" cy="1384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77157" y="5280450"/>
                <a:ext cx="283879" cy="1050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77157" y="2896684"/>
                <a:ext cx="283879" cy="1050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60612" y="2895662"/>
                <a:ext cx="283879" cy="1050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485584" y="1592571"/>
                <a:ext cx="55041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/>
                  <a:t>SiO2</a:t>
                </a:r>
                <a:endParaRPr lang="en-US" sz="15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6200000">
                <a:off x="467933" y="3930319"/>
                <a:ext cx="60785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err="1" smtClean="0"/>
                  <a:t>FeO</a:t>
                </a:r>
                <a:r>
                  <a:rPr lang="en-US" sz="1500" b="1" dirty="0" smtClean="0"/>
                  <a:t>+</a:t>
                </a:r>
                <a:endParaRPr lang="en-US" sz="15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6200000">
                <a:off x="4365232" y="3871995"/>
                <a:ext cx="5180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/>
                  <a:t>K2O</a:t>
                </a:r>
                <a:endParaRPr lang="en-US" sz="15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4296898" y="1415069"/>
                <a:ext cx="58610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err="1" smtClean="0"/>
                  <a:t>MnO</a:t>
                </a:r>
                <a:endParaRPr lang="en-US" sz="15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528341" y="5138072"/>
              <a:ext cx="5740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MgO</a:t>
              </a:r>
              <a:endParaRPr lang="en-US" sz="15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09312" y="5140033"/>
              <a:ext cx="5740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 smtClean="0"/>
                <a:t>MgO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466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5" y="105788"/>
            <a:ext cx="7371976" cy="66665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Trace Element Model 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Partial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Melting</a:t>
            </a:r>
            <a:r>
              <a:rPr lang="zh-CN" altLang="en-US" sz="3200" dirty="0"/>
              <a:t> </a:t>
            </a:r>
            <a:r>
              <a:rPr lang="en-US" altLang="zh-CN" sz="3200" dirty="0"/>
              <a:t>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3" y="5057814"/>
            <a:ext cx="8958138" cy="168014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/>
              <a:t>Model #</a:t>
            </a:r>
            <a:r>
              <a:rPr lang="en-US" sz="2000" dirty="0" smtClean="0"/>
              <a:t>1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sz="2000" dirty="0"/>
              <a:t>mantle wedge </a:t>
            </a:r>
            <a:r>
              <a:rPr lang="en-US" altLang="zh-CN" sz="2000" dirty="0" smtClean="0"/>
              <a:t>+</a:t>
            </a:r>
            <a:r>
              <a:rPr lang="en-US" sz="2000" dirty="0" smtClean="0"/>
              <a:t>0.</a:t>
            </a:r>
            <a:r>
              <a:rPr lang="en-US" altLang="zh-CN" sz="2000" dirty="0" smtClean="0"/>
              <a:t>5</a:t>
            </a:r>
            <a:r>
              <a:rPr lang="en-US" sz="2000" dirty="0" smtClean="0"/>
              <a:t>% </a:t>
            </a:r>
            <a:r>
              <a:rPr lang="en-US" sz="2000" dirty="0"/>
              <a:t>sediments 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</a:t>
            </a:r>
            <a:r>
              <a:rPr lang="en-US" sz="2000" dirty="0" smtClean="0"/>
              <a:t>.5</a:t>
            </a:r>
            <a:r>
              <a:rPr lang="en-US" sz="2000" dirty="0"/>
              <a:t>% </a:t>
            </a:r>
            <a:r>
              <a:rPr lang="en-US" sz="2000" dirty="0" smtClean="0"/>
              <a:t>OIB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F=5%</a:t>
            </a:r>
          </a:p>
          <a:p>
            <a:pPr>
              <a:buFont typeface="Wingdings" charset="2"/>
              <a:buChar char="Ø"/>
            </a:pPr>
            <a:r>
              <a:rPr lang="en-US" altLang="zh-CN" sz="2000" dirty="0" smtClean="0"/>
              <a:t>Depleted Mantle: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inverting 8</a:t>
            </a:r>
            <a:r>
              <a:rPr lang="en-US" sz="2000" dirty="0"/>
              <a:t>% melt fraction </a:t>
            </a:r>
            <a:r>
              <a:rPr lang="en-US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sample SO-144-</a:t>
            </a:r>
            <a:r>
              <a:rPr lang="en-US" sz="2000" dirty="0" smtClean="0"/>
              <a:t>1</a:t>
            </a:r>
            <a:r>
              <a:rPr lang="en-US" altLang="zh-CN" sz="2000" dirty="0" smtClean="0"/>
              <a:t>(</a:t>
            </a:r>
            <a:r>
              <a:rPr lang="nb-NO" sz="2000" dirty="0"/>
              <a:t>Werner et al., 2003</a:t>
            </a:r>
            <a:r>
              <a:rPr lang="en-US" altLang="zh-CN" sz="20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Sediment </a:t>
            </a:r>
            <a:r>
              <a:rPr lang="zh-CN" altLang="zh-CN" sz="2000" dirty="0"/>
              <a:t>=</a:t>
            </a:r>
            <a:r>
              <a:rPr lang="en-US" sz="2000" dirty="0" smtClean="0"/>
              <a:t>30</a:t>
            </a:r>
            <a:r>
              <a:rPr lang="en-US" sz="2000" dirty="0"/>
              <a:t>% </a:t>
            </a:r>
            <a:r>
              <a:rPr lang="en-US" sz="2000" dirty="0" smtClean="0"/>
              <a:t>carbonate </a:t>
            </a:r>
            <a:r>
              <a:rPr lang="en-US" altLang="zh-CN" sz="2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70% </a:t>
            </a:r>
            <a:r>
              <a:rPr lang="en-US" sz="2000" dirty="0" err="1" smtClean="0"/>
              <a:t>hemipelagic</a:t>
            </a:r>
            <a:r>
              <a:rPr lang="en-US" sz="2000" dirty="0" smtClean="0"/>
              <a:t> </a:t>
            </a:r>
            <a:r>
              <a:rPr lang="en-US" sz="2000" dirty="0"/>
              <a:t>sediments</a:t>
            </a:r>
            <a:r>
              <a:rPr lang="en-US" altLang="zh-CN" sz="2000" dirty="0"/>
              <a:t>.</a:t>
            </a:r>
            <a:endParaRPr lang="en-US" altLang="zh-CN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L</a:t>
            </a:r>
            <a:r>
              <a:rPr lang="en-US" sz="2000" dirty="0"/>
              <a:t>/C</a:t>
            </a:r>
            <a:r>
              <a:rPr lang="en-US" sz="2000" baseline="-25000" dirty="0"/>
              <a:t>0</a:t>
            </a:r>
            <a:r>
              <a:rPr lang="en-US" sz="2000" dirty="0"/>
              <a:t> = 1/F *[1 - (1 - F)^1/D</a:t>
            </a:r>
            <a:r>
              <a:rPr lang="en-US" sz="2000" baseline="-25000" dirty="0"/>
              <a:t>0</a:t>
            </a:r>
            <a:r>
              <a:rPr lang="en-US" sz="2000" dirty="0"/>
              <a:t>] </a:t>
            </a:r>
            <a:endParaRPr lang="en-US" altLang="zh-CN" sz="2000" dirty="0" smtClean="0"/>
          </a:p>
          <a:p>
            <a:pPr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9" name="Picture 8" descr="trace m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4" y="834404"/>
            <a:ext cx="7047183" cy="3980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8738" y="4735299"/>
            <a:ext cx="264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(Revised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dirty="0" err="1" smtClean="0"/>
              <a:t>Gazel</a:t>
            </a:r>
            <a:r>
              <a:rPr lang="en-US" dirty="0" smtClean="0"/>
              <a:t> 2009</a:t>
            </a:r>
            <a:r>
              <a:rPr lang="en-US" altLang="zh-CN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96781" y="2325864"/>
            <a:ext cx="412356" cy="23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09137" y="237213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fit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when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F=5%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645" y="3869458"/>
            <a:ext cx="171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Depleted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Mantle)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6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72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Arc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Basalt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Simulating Model</a:t>
            </a:r>
            <a:endParaRPr lang="en-US" sz="3200" dirty="0"/>
          </a:p>
        </p:txBody>
      </p:sp>
      <p:pic>
        <p:nvPicPr>
          <p:cNvPr id="4" name="Content Placeholder 3" descr="Bocas simulat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668" y="537244"/>
            <a:ext cx="8546374" cy="47744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640" y="2935538"/>
            <a:ext cx="4393402" cy="2415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208" y="2846782"/>
            <a:ext cx="2226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Bocas-070106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(with 5% fluid from slab)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515" y="3274092"/>
            <a:ext cx="2328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(with </a:t>
            </a:r>
            <a:r>
              <a:rPr lang="en-US" altLang="zh-CN" sz="1600" dirty="0" smtClean="0">
                <a:solidFill>
                  <a:srgbClr val="FF0000"/>
                </a:solidFill>
              </a:rPr>
              <a:t>~1</a:t>
            </a:r>
            <a:r>
              <a:rPr lang="en-US" sz="1600" dirty="0" smtClean="0">
                <a:solidFill>
                  <a:srgbClr val="FF0000"/>
                </a:solidFill>
              </a:rPr>
              <a:t>% </a:t>
            </a:r>
            <a:r>
              <a:rPr lang="en-US" sz="1600" dirty="0">
                <a:solidFill>
                  <a:srgbClr val="FF0000"/>
                </a:solidFill>
              </a:rPr>
              <a:t>fluid from slab)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327980"/>
            <a:ext cx="9144000" cy="1497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The model suggests that the partial melt fraction is about </a:t>
            </a:r>
            <a:r>
              <a:rPr lang="en-US" sz="2000" dirty="0" smtClean="0">
                <a:solidFill>
                  <a:srgbClr val="FF0000"/>
                </a:solidFill>
              </a:rPr>
              <a:t>3.5-6%</a:t>
            </a:r>
            <a:r>
              <a:rPr lang="en-US" sz="2000" dirty="0" smtClean="0"/>
              <a:t>, and melting occurred in very </a:t>
            </a:r>
            <a:r>
              <a:rPr lang="en-US" sz="2000" dirty="0" smtClean="0">
                <a:solidFill>
                  <a:srgbClr val="FF0000"/>
                </a:solidFill>
              </a:rPr>
              <a:t>dry conditions</a:t>
            </a:r>
            <a:r>
              <a:rPr lang="en-US" altLang="zh-CN" sz="2000" dirty="0" smtClean="0"/>
              <a:t>.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The melting pressure: </a:t>
            </a:r>
            <a:r>
              <a:rPr lang="en-US" sz="2000" dirty="0" smtClean="0">
                <a:solidFill>
                  <a:srgbClr val="FF0000"/>
                </a:solidFill>
              </a:rPr>
              <a:t>1.8 to 1.9 </a:t>
            </a:r>
            <a:r>
              <a:rPr lang="en-US" sz="2000" dirty="0" err="1" smtClean="0">
                <a:solidFill>
                  <a:srgbClr val="FF0000"/>
                </a:solidFill>
              </a:rPr>
              <a:t>Gpa</a:t>
            </a:r>
            <a:r>
              <a:rPr lang="en-US" sz="2000" dirty="0" smtClean="0">
                <a:solidFill>
                  <a:srgbClr val="FF0000"/>
                </a:solidFill>
              </a:rPr>
              <a:t>(~60km) </a:t>
            </a:r>
            <a:r>
              <a:rPr lang="en-US" sz="2000" dirty="0" smtClean="0"/>
              <a:t>, and the melting temperature </a:t>
            </a:r>
            <a:r>
              <a:rPr lang="en-US" sz="2000" dirty="0" smtClean="0">
                <a:solidFill>
                  <a:srgbClr val="FF0000"/>
                </a:solidFill>
              </a:rPr>
              <a:t>1150-1350°C</a:t>
            </a:r>
            <a:r>
              <a:rPr lang="en-US" sz="2000" dirty="0" smtClean="0"/>
              <a:t>, and the slab temperature is </a:t>
            </a:r>
            <a:r>
              <a:rPr lang="en-US" sz="2000" dirty="0" smtClean="0">
                <a:solidFill>
                  <a:srgbClr val="FF0000"/>
                </a:solidFill>
              </a:rPr>
              <a:t>964°C</a:t>
            </a:r>
            <a:r>
              <a:rPr lang="en-US" sz="2000" dirty="0" smtClean="0"/>
              <a:t> with the slab pressure </a:t>
            </a:r>
            <a:r>
              <a:rPr lang="en-US" sz="2000" dirty="0" smtClean="0">
                <a:solidFill>
                  <a:srgbClr val="FF0000"/>
                </a:solidFill>
              </a:rPr>
              <a:t>5Gpa(165km)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12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97737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102255"/>
            <a:ext cx="8596539" cy="53112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1152"/>
              </a:spcBef>
              <a:buAutoNum type="arabicParenR"/>
            </a:pPr>
            <a:r>
              <a:rPr lang="en-US" sz="2300" dirty="0" smtClean="0"/>
              <a:t>The Bocas del Toro arc rocks contain an enriched OIB-signature component, which may have </a:t>
            </a:r>
            <a:r>
              <a:rPr lang="en-US" sz="2300" dirty="0" err="1" smtClean="0"/>
              <a:t>influxed</a:t>
            </a:r>
            <a:r>
              <a:rPr lang="en-US" sz="2300" dirty="0" smtClean="0"/>
              <a:t> into the mantle wedge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by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~1.5%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of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the</a:t>
            </a:r>
            <a:r>
              <a:rPr lang="zh-CN" altLang="en-US" sz="2300" dirty="0" smtClean="0"/>
              <a:t> </a:t>
            </a:r>
            <a:r>
              <a:rPr lang="en-US" altLang="zh-CN" sz="2300" dirty="0" err="1" smtClean="0"/>
              <a:t>Cocos</a:t>
            </a:r>
            <a:r>
              <a:rPr lang="zh-CN" altLang="en-US" sz="2300" dirty="0" smtClean="0"/>
              <a:t> </a:t>
            </a:r>
            <a:r>
              <a:rPr lang="en-US" altLang="zh-CN" sz="2300" dirty="0"/>
              <a:t>tracks</a:t>
            </a:r>
            <a:r>
              <a:rPr lang="zh-CN" altLang="en-US" sz="2300" dirty="0"/>
              <a:t> </a:t>
            </a:r>
            <a:r>
              <a:rPr lang="en-US" sz="2300" dirty="0"/>
              <a:t>by 12 </a:t>
            </a:r>
            <a:r>
              <a:rPr lang="en-US" sz="2300" dirty="0" smtClean="0"/>
              <a:t>Ma</a:t>
            </a:r>
            <a:r>
              <a:rPr lang="en-US" altLang="zh-CN" sz="2300" dirty="0" smtClean="0"/>
              <a:t>.</a:t>
            </a:r>
            <a:endParaRPr lang="en-US" altLang="zh-CN" sz="2300" dirty="0"/>
          </a:p>
          <a:p>
            <a:pPr marL="514350" indent="-514350">
              <a:lnSpc>
                <a:spcPct val="120000"/>
              </a:lnSpc>
              <a:spcBef>
                <a:spcPts val="1152"/>
              </a:spcBef>
              <a:buAutoNum type="arabicParenR"/>
            </a:pPr>
            <a:r>
              <a:rPr lang="en-US" sz="2300" dirty="0"/>
              <a:t>The partial melting fraction is about 3.5-6%</a:t>
            </a:r>
            <a:r>
              <a:rPr lang="zh-CN" altLang="en-US" sz="2300" dirty="0"/>
              <a:t> </a:t>
            </a:r>
            <a:r>
              <a:rPr lang="en-US" sz="2300" dirty="0"/>
              <a:t>in the very dry condition. The melting pressure ranges from 1.8 to 1.9 </a:t>
            </a:r>
            <a:r>
              <a:rPr lang="en-US" sz="2300" dirty="0" err="1"/>
              <a:t>Gpa</a:t>
            </a:r>
            <a:r>
              <a:rPr lang="zh-CN" altLang="en-US" sz="2300" dirty="0"/>
              <a:t> </a:t>
            </a:r>
            <a:r>
              <a:rPr lang="en-US" sz="2400" dirty="0"/>
              <a:t>(~60km) </a:t>
            </a:r>
            <a:r>
              <a:rPr lang="en-US" altLang="zh-CN" sz="2300" dirty="0" smtClean="0"/>
              <a:t>with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the melting temperature 1150-1350°C</a:t>
            </a:r>
            <a:r>
              <a:rPr lang="en-US" altLang="zh-CN" sz="2300" dirty="0" smtClean="0"/>
              <a:t>.</a:t>
            </a:r>
          </a:p>
          <a:p>
            <a:pPr marL="514350" lvl="0" indent="-514350">
              <a:lnSpc>
                <a:spcPct val="120000"/>
              </a:lnSpc>
              <a:spcBef>
                <a:spcPts val="1152"/>
              </a:spcBef>
              <a:buFont typeface="Arial"/>
              <a:buAutoNum type="arabicParenR"/>
            </a:pPr>
            <a:r>
              <a:rPr lang="en-US" sz="2400" dirty="0"/>
              <a:t>The slab pressure and temperature during </a:t>
            </a:r>
            <a:r>
              <a:rPr lang="en-US" sz="2400" dirty="0" smtClean="0"/>
              <a:t>dehydration </a:t>
            </a:r>
            <a:r>
              <a:rPr lang="en-US" sz="2400" dirty="0"/>
              <a:t>is around 5 </a:t>
            </a:r>
            <a:r>
              <a:rPr lang="en-US" sz="2400" dirty="0" err="1"/>
              <a:t>GPa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altLang="zh-CN" sz="2400" dirty="0" smtClean="0"/>
              <a:t>~</a:t>
            </a:r>
            <a:r>
              <a:rPr lang="en-US" sz="2400" dirty="0" smtClean="0"/>
              <a:t>165km </a:t>
            </a:r>
            <a:r>
              <a:rPr lang="en-US" sz="2400" dirty="0"/>
              <a:t>in depth) and ~964 ° C, respectively, and the estimated slab </a:t>
            </a:r>
            <a:r>
              <a:rPr lang="en-US" sz="2400" dirty="0" smtClean="0"/>
              <a:t>melts </a:t>
            </a:r>
            <a:r>
              <a:rPr lang="en-US" sz="2400" dirty="0"/>
              <a:t>from </a:t>
            </a:r>
            <a:r>
              <a:rPr lang="en-US" sz="2400" dirty="0" smtClean="0"/>
              <a:t>altered oceanic crust(AOC) and </a:t>
            </a:r>
            <a:r>
              <a:rPr lang="en-US" sz="2400" dirty="0"/>
              <a:t>sediments are 5% and 25%, </a:t>
            </a:r>
            <a:r>
              <a:rPr lang="en-US" sz="2400" dirty="0" smtClean="0"/>
              <a:t>respectively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based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Arc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Basalt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Simulator</a:t>
            </a:r>
            <a:r>
              <a:rPr lang="en-US" sz="2400" dirty="0" smtClean="0"/>
              <a:t>.</a:t>
            </a:r>
            <a:endParaRPr lang="en-US" altLang="zh-CN" sz="2300" dirty="0" smtClean="0"/>
          </a:p>
          <a:p>
            <a:pPr marL="514350" indent="-514350">
              <a:lnSpc>
                <a:spcPct val="120000"/>
              </a:lnSpc>
              <a:spcBef>
                <a:spcPts val="1152"/>
              </a:spcBef>
              <a:buAutoNum type="arabicParenR"/>
            </a:pPr>
            <a:r>
              <a:rPr lang="en-US" sz="2300" dirty="0" smtClean="0"/>
              <a:t>The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fractional crystallization was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under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the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pressure of 0.5-1kbars</a:t>
            </a:r>
            <a:r>
              <a:rPr lang="en-US" altLang="zh-CN" sz="2300" dirty="0" smtClean="0"/>
              <a:t>,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and</a:t>
            </a:r>
            <a:r>
              <a:rPr lang="zh-CN" altLang="en-US" sz="2300" dirty="0" smtClean="0"/>
              <a:t> </a:t>
            </a:r>
            <a:r>
              <a:rPr lang="en-US" sz="2300" dirty="0" smtClean="0"/>
              <a:t>the minerals started to crystallize from around 1200 ° C to 900° C</a:t>
            </a:r>
            <a:r>
              <a:rPr lang="en-US" altLang="zh-CN" sz="2300" dirty="0" smtClean="0"/>
              <a:t>.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This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Low</a:t>
            </a:r>
            <a:r>
              <a:rPr lang="zh-CN" altLang="en-US" sz="2300" dirty="0"/>
              <a:t> </a:t>
            </a:r>
            <a:r>
              <a:rPr lang="en-US" altLang="zh-CN" sz="2300" dirty="0" smtClean="0"/>
              <a:t>pressure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condition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suggests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that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the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crustal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extension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occurred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at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the</a:t>
            </a:r>
            <a:r>
              <a:rPr lang="zh-CN" altLang="en-US" sz="2300" dirty="0" smtClean="0"/>
              <a:t> </a:t>
            </a:r>
            <a:r>
              <a:rPr lang="en-US" altLang="zh-CN" sz="2300" dirty="0" smtClean="0"/>
              <a:t>time.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endParaRPr lang="en-US" sz="23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300" dirty="0" smtClean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2990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16" y="274638"/>
            <a:ext cx="2361700" cy="87158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689"/>
            <a:ext cx="8229600" cy="47630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Geologic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</a:t>
            </a:r>
            <a:r>
              <a:rPr lang="en-US" dirty="0" smtClean="0"/>
              <a:t>ypothesis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Sampling and D</a:t>
            </a:r>
            <a:r>
              <a:rPr lang="en-US" dirty="0" smtClean="0"/>
              <a:t>ata Collection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Major</a:t>
            </a:r>
            <a:r>
              <a:rPr lang="en-US" altLang="zh-CN" dirty="0" smtClean="0"/>
              <a:t>, Trace</a:t>
            </a:r>
            <a:r>
              <a:rPr lang="en-US" dirty="0" smtClean="0"/>
              <a:t> element and Isotope Geochemistry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Major Element Model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Fractional Crystallization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Trace Element Model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Melting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Arc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asalt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Simulating Model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altLang="zh-CN" dirty="0" smtClean="0"/>
              <a:t>Conclusions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4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858337"/>
            <a:ext cx="6976533" cy="2649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Thanks</a:t>
            </a:r>
            <a:r>
              <a:rPr lang="en-US" altLang="zh-CN" sz="4800" dirty="0" smtClean="0"/>
              <a:t>!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smtClean="0"/>
              <a:t>Questions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&amp; Comments</a:t>
            </a: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944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74702"/>
            <a:ext cx="3821883" cy="5789155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75823"/>
            <a:ext cx="3118261" cy="525462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Hypothesis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16767" y="503850"/>
            <a:ext cx="4127228" cy="554756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Hypothesis: We propose that the geochemical variations showed the Bocas </a:t>
            </a:r>
            <a:r>
              <a:rPr lang="en-US" altLang="zh-CN" sz="2800" dirty="0" smtClean="0">
                <a:solidFill>
                  <a:srgbClr val="FF0000"/>
                </a:solidFill>
              </a:rPr>
              <a:t>del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Toro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arc rocks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are caused by the influx of enriched geochemical components into the mantle wedge, and  low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pressure</a:t>
            </a:r>
            <a:r>
              <a:rPr lang="en-US" sz="2800" dirty="0" smtClean="0">
                <a:solidFill>
                  <a:srgbClr val="FF0000"/>
                </a:solidFill>
              </a:rPr>
              <a:t> fractional crystallization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caused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by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crustal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extension</a:t>
            </a:r>
            <a:r>
              <a:rPr lang="zh-CN" alt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74608">
            <a:off x="2933701" y="3022600"/>
            <a:ext cx="355600" cy="2413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316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17"/>
            <a:ext cx="8229600" cy="7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4702"/>
            <a:ext cx="3821883" cy="57891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74901" y="967855"/>
            <a:ext cx="6438629" cy="5635489"/>
            <a:chOff x="2374898" y="967854"/>
            <a:chExt cx="6438629" cy="56354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9100" y="2754585"/>
              <a:ext cx="3835400" cy="382335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374898" y="2667000"/>
              <a:ext cx="317502" cy="241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781300" y="2527300"/>
              <a:ext cx="1447800" cy="139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80150" y="2908300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2-8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300" y="967854"/>
              <a:ext cx="3378200" cy="17613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353572" y="6264789"/>
              <a:ext cx="14599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/>
                <a:t>,</a:t>
              </a:r>
              <a:r>
                <a:rPr lang="zh-CN" altLang="en-US" sz="1600" dirty="0" smtClean="0"/>
                <a:t> </a:t>
              </a:r>
              <a:r>
                <a:rPr lang="en-US" sz="1600" dirty="0" err="1" smtClean="0"/>
                <a:t>Abratis</a:t>
              </a:r>
              <a:r>
                <a:rPr lang="en-US" sz="1600" dirty="0" smtClean="0"/>
                <a:t> </a:t>
              </a:r>
              <a:r>
                <a:rPr lang="en-US" sz="1600" dirty="0"/>
                <a:t>(2001)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44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4702"/>
            <a:ext cx="3821883" cy="57891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33702" y="145238"/>
            <a:ext cx="6210300" cy="6264789"/>
            <a:chOff x="2933700" y="145237"/>
            <a:chExt cx="6210300" cy="6264789"/>
          </a:xfrm>
        </p:grpSpPr>
        <p:grpSp>
          <p:nvGrpSpPr>
            <p:cNvPr id="6" name="Group 5"/>
            <p:cNvGrpSpPr/>
            <p:nvPr/>
          </p:nvGrpSpPr>
          <p:grpSpPr>
            <a:xfrm>
              <a:off x="2933700" y="145237"/>
              <a:ext cx="6210300" cy="6264789"/>
              <a:chOff x="2933700" y="145237"/>
              <a:chExt cx="6210300" cy="626478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33700" y="145237"/>
                <a:ext cx="4914900" cy="6264789"/>
                <a:chOff x="2933700" y="145237"/>
                <a:chExt cx="4914900" cy="6264789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1674608">
                  <a:off x="2933700" y="3022600"/>
                  <a:ext cx="355600" cy="2413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0"/>
                      </a:schemeClr>
                    </a:gs>
                  </a:gsLst>
                  <a:lin ang="16200000" scaled="0"/>
                  <a:tileRect/>
                </a:gradFill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1270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pic>
              <p:nvPicPr>
                <p:cNvPr id="11" name="Picture 10" descr="Farris -Bocas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3716" y="145237"/>
                  <a:ext cx="2944884" cy="6264789"/>
                </a:xfrm>
                <a:prstGeom prst="rect">
                  <a:avLst/>
                </a:prstGeom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441700" y="2527300"/>
                  <a:ext cx="1600200" cy="558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7937500" y="5746234"/>
                <a:ext cx="1206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(</a:t>
                </a:r>
                <a:r>
                  <a:rPr lang="en-US" sz="1600" dirty="0" smtClean="0"/>
                  <a:t>F</a:t>
                </a:r>
                <a:r>
                  <a:rPr lang="en-US" altLang="zh-CN" sz="1600" dirty="0" smtClean="0"/>
                  <a:t>arris,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2011</a:t>
                </a:r>
                <a:r>
                  <a:rPr lang="zh-CN" altLang="en-US" sz="1600" dirty="0"/>
                  <a:t>)</a:t>
                </a:r>
                <a:endParaRPr lang="en-US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50335" y="3148427"/>
              <a:ext cx="96643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8-12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9717"/>
            <a:ext cx="4189158" cy="7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3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17"/>
            <a:ext cx="8229600" cy="716002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Sampling </a:t>
            </a:r>
            <a:r>
              <a:rPr lang="en-US" sz="2800" dirty="0"/>
              <a:t>and D</a:t>
            </a:r>
            <a:r>
              <a:rPr lang="en-US" sz="2800" dirty="0" smtClean="0"/>
              <a:t>ata Collection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2" y="4468284"/>
            <a:ext cx="9013748" cy="2389716"/>
          </a:xfrm>
        </p:spPr>
        <p:txBody>
          <a:bodyPr>
            <a:noAutofit/>
          </a:bodyPr>
          <a:lstStyle/>
          <a:p>
            <a:pPr marL="0">
              <a:lnSpc>
                <a:spcPct val="110000"/>
              </a:lnSpc>
              <a:buFont typeface="Wingdings" charset="2"/>
              <a:buChar char="Ø"/>
            </a:pPr>
            <a:r>
              <a:rPr lang="en-US" altLang="zh-CN" sz="2000" dirty="0" smtClean="0"/>
              <a:t>Data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Background: 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Miocene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rocks 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western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Panama and eastern Costa Rica.</a:t>
            </a:r>
            <a:endParaRPr lang="en-US" sz="2000" dirty="0" smtClean="0"/>
          </a:p>
          <a:p>
            <a:pPr marL="0">
              <a:lnSpc>
                <a:spcPct val="110000"/>
              </a:lnSpc>
              <a:buFont typeface="Wingdings" charset="2"/>
              <a:buChar char="Ø"/>
            </a:pPr>
            <a:r>
              <a:rPr lang="en-US" altLang="zh-CN" sz="2000" dirty="0" smtClean="0"/>
              <a:t>Grouping</a:t>
            </a:r>
            <a:r>
              <a:rPr lang="en-US" altLang="zh-CN" sz="2000" dirty="0"/>
              <a:t>: </a:t>
            </a:r>
            <a:r>
              <a:rPr lang="en-US" altLang="zh-CN" sz="2000" dirty="0" smtClean="0"/>
              <a:t>Five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groups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their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geochemistry,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ages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tectonic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background: </a:t>
            </a:r>
            <a:r>
              <a:rPr lang="en-US" altLang="zh-CN" sz="2000" dirty="0" smtClean="0">
                <a:solidFill>
                  <a:srgbClr val="FF0000"/>
                </a:solidFill>
              </a:rPr>
              <a:t>1) </a:t>
            </a:r>
            <a:r>
              <a:rPr lang="en-US" sz="2000" dirty="0" err="1" smtClean="0">
                <a:solidFill>
                  <a:srgbClr val="FF0000"/>
                </a:solidFill>
              </a:rPr>
              <a:t>Tholeiite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(17-11 Ma) </a:t>
            </a:r>
            <a:r>
              <a:rPr lang="en-US" sz="2000" dirty="0"/>
              <a:t>(</a:t>
            </a:r>
            <a:r>
              <a:rPr lang="en-US" sz="2000" dirty="0" err="1"/>
              <a:t>Abratis</a:t>
            </a:r>
            <a:r>
              <a:rPr lang="en-US" sz="2000" dirty="0"/>
              <a:t> et al. 2001, Wegner et al. 2010)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FF0000"/>
                </a:solidFill>
              </a:rPr>
              <a:t>2) </a:t>
            </a:r>
            <a:r>
              <a:rPr lang="en-US" sz="2000" dirty="0" err="1">
                <a:solidFill>
                  <a:srgbClr val="FF0000"/>
                </a:solidFill>
              </a:rPr>
              <a:t>Calc</a:t>
            </a:r>
            <a:r>
              <a:rPr lang="en-US" sz="2000" dirty="0">
                <a:solidFill>
                  <a:srgbClr val="FF0000"/>
                </a:solidFill>
              </a:rPr>
              <a:t>-alkaline (12-8 Ma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(</a:t>
            </a:r>
            <a:r>
              <a:rPr lang="en-US" sz="2000" dirty="0" err="1"/>
              <a:t>Abratis</a:t>
            </a:r>
            <a:r>
              <a:rPr lang="en-US" sz="2000" dirty="0"/>
              <a:t> et al. 2001, Wegner et al. 2010), </a:t>
            </a:r>
            <a:r>
              <a:rPr lang="en-US" sz="2000" dirty="0">
                <a:solidFill>
                  <a:srgbClr val="FF0000"/>
                </a:solidFill>
              </a:rPr>
              <a:t>3) Bocas </a:t>
            </a:r>
            <a:r>
              <a:rPr lang="en-US" altLang="zh-CN" sz="2000" dirty="0">
                <a:solidFill>
                  <a:srgbClr val="FF0000"/>
                </a:solidFill>
              </a:rPr>
              <a:t>del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Toro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(12-8 Ma)</a:t>
            </a:r>
            <a:r>
              <a:rPr lang="en-US" sz="2000" dirty="0"/>
              <a:t> </a:t>
            </a:r>
            <a:r>
              <a:rPr lang="en-US" sz="2000" dirty="0" smtClean="0"/>
              <a:t>(own data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Coates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2003</a:t>
            </a:r>
            <a:r>
              <a:rPr lang="en-US" sz="2000" dirty="0" smtClean="0"/>
              <a:t>)</a:t>
            </a:r>
            <a:r>
              <a:rPr lang="zh-CN" alt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4) </a:t>
            </a:r>
            <a:r>
              <a:rPr lang="en-US" sz="2000" dirty="0" err="1" smtClean="0">
                <a:solidFill>
                  <a:srgbClr val="FF0000"/>
                </a:solidFill>
              </a:rPr>
              <a:t>Backarc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alkaline (</a:t>
            </a:r>
            <a:r>
              <a:rPr lang="en-US" altLang="zh-CN" sz="2000" dirty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Ma) </a:t>
            </a:r>
            <a:r>
              <a:rPr lang="en-US" sz="2000" dirty="0"/>
              <a:t>(</a:t>
            </a:r>
            <a:r>
              <a:rPr lang="en-US" sz="2000" dirty="0" err="1"/>
              <a:t>Abratis</a:t>
            </a:r>
            <a:r>
              <a:rPr lang="en-US" sz="2000" dirty="0"/>
              <a:t> et al. 2001)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FF0000"/>
                </a:solidFill>
              </a:rPr>
              <a:t>5) </a:t>
            </a:r>
            <a:r>
              <a:rPr lang="en-US" sz="2000" dirty="0" err="1">
                <a:solidFill>
                  <a:srgbClr val="FF0000"/>
                </a:solidFill>
              </a:rPr>
              <a:t>Adakite</a:t>
            </a:r>
            <a:r>
              <a:rPr lang="en-US" sz="2000" dirty="0">
                <a:solidFill>
                  <a:srgbClr val="FF0000"/>
                </a:solidFill>
              </a:rPr>
              <a:t> (&lt; 2 Ma)</a:t>
            </a:r>
            <a:r>
              <a:rPr lang="en-US" sz="2000" dirty="0" smtClean="0"/>
              <a:t>groups(Hidalgo et al. 2014)</a:t>
            </a:r>
            <a:r>
              <a:rPr lang="en-US" altLang="zh-CN" sz="2000" dirty="0" smtClean="0"/>
              <a:t>.</a:t>
            </a:r>
            <a:endParaRPr lang="en-US" sz="2000" dirty="0"/>
          </a:p>
        </p:txBody>
      </p:sp>
      <p:pic>
        <p:nvPicPr>
          <p:cNvPr id="5" name="Picture 4" descr="../../BocasDelToro/Data%20and%20Pics/Panama%20sample%20location%20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943" y="772220"/>
            <a:ext cx="6805596" cy="352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496781" y="1814504"/>
            <a:ext cx="758736" cy="610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5517" y="1814504"/>
            <a:ext cx="15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Bocas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2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74" y="129384"/>
            <a:ext cx="2655249" cy="556867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Geologic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Setting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21555" y="59348"/>
            <a:ext cx="55224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Study Area</a:t>
            </a:r>
            <a:r>
              <a:rPr lang="en-US" sz="2200" dirty="0">
                <a:solidFill>
                  <a:srgbClr val="FF0000"/>
                </a:solidFill>
              </a:rPr>
              <a:t>: </a:t>
            </a:r>
            <a:r>
              <a:rPr lang="en-US" sz="2200" dirty="0" smtClean="0">
                <a:solidFill>
                  <a:prstClr val="black"/>
                </a:solidFill>
              </a:rPr>
              <a:t>The</a:t>
            </a:r>
            <a:r>
              <a:rPr lang="zh-CN" alt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Bocas del Toro basin</a:t>
            </a:r>
            <a:r>
              <a:rPr lang="zh-CN" alt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and ad</a:t>
            </a:r>
            <a:r>
              <a:rPr lang="en-US" altLang="zh-CN" sz="2200" dirty="0">
                <a:solidFill>
                  <a:prstClr val="black"/>
                </a:solidFill>
              </a:rPr>
              <a:t>jacent</a:t>
            </a:r>
            <a:r>
              <a:rPr lang="zh-CN" altLang="en-US" sz="2200" dirty="0">
                <a:solidFill>
                  <a:prstClr val="black"/>
                </a:solidFill>
              </a:rPr>
              <a:t> </a:t>
            </a:r>
            <a:r>
              <a:rPr lang="en-US" altLang="zh-CN" sz="2200" dirty="0">
                <a:solidFill>
                  <a:prstClr val="black"/>
                </a:solidFill>
              </a:rPr>
              <a:t>arc</a:t>
            </a:r>
            <a:r>
              <a:rPr lang="zh-CN" altLang="en-US" sz="2200" dirty="0">
                <a:solidFill>
                  <a:prstClr val="black"/>
                </a:solidFill>
              </a:rPr>
              <a:t> </a:t>
            </a:r>
            <a:r>
              <a:rPr lang="en-US" altLang="zh-CN" sz="2200" dirty="0">
                <a:solidFill>
                  <a:prstClr val="black"/>
                </a:solidFill>
              </a:rPr>
              <a:t>areas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smtClean="0">
                <a:solidFill>
                  <a:prstClr val="black"/>
                </a:solidFill>
              </a:rPr>
              <a:t>Western Panama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1477" y="1239585"/>
            <a:ext cx="2939504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Valiente</a:t>
            </a:r>
            <a:r>
              <a:rPr lang="en-US" sz="2000" dirty="0" smtClean="0">
                <a:solidFill>
                  <a:srgbClr val="FF0000"/>
                </a:solidFill>
              </a:rPr>
              <a:t> Formation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16.4 -12.0 Ma</a:t>
            </a:r>
            <a:r>
              <a:rPr lang="en-US" altLang="zh-CN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Columnar</a:t>
            </a:r>
            <a:r>
              <a:rPr lang="zh-CN" altLang="en-US" sz="2000" dirty="0" smtClean="0"/>
              <a:t> </a:t>
            </a:r>
            <a:r>
              <a:rPr lang="en-US" sz="2000" dirty="0"/>
              <a:t>basalt and flow breccia, </a:t>
            </a:r>
            <a:r>
              <a:rPr lang="en-US" sz="2000" dirty="0" err="1"/>
              <a:t>v</a:t>
            </a:r>
            <a:r>
              <a:rPr lang="en-US" sz="2000" dirty="0" err="1" smtClean="0"/>
              <a:t>olcaniclastic</a:t>
            </a:r>
            <a:r>
              <a:rPr lang="en-US" sz="2000" dirty="0" smtClean="0"/>
              <a:t> deposits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en-US" sz="2000" dirty="0" smtClean="0"/>
              <a:t> marine </a:t>
            </a:r>
            <a:r>
              <a:rPr lang="en-US" sz="2000" dirty="0"/>
              <a:t>deposits</a:t>
            </a:r>
          </a:p>
          <a:p>
            <a:pPr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Punta </a:t>
            </a:r>
            <a:r>
              <a:rPr lang="en-US" sz="2000" dirty="0" err="1" smtClean="0">
                <a:solidFill>
                  <a:srgbClr val="FF0000"/>
                </a:solidFill>
              </a:rPr>
              <a:t>Alegre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Formation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21.5-18.3 Ma</a:t>
            </a:r>
            <a:r>
              <a:rPr lang="en-US" altLang="zh-CN" sz="2000" dirty="0" smtClean="0">
                <a:solidFill>
                  <a:srgbClr val="FF0000"/>
                </a:solidFill>
              </a:rPr>
              <a:t>)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: </a:t>
            </a:r>
            <a:r>
              <a:rPr lang="en-US" sz="2000" dirty="0"/>
              <a:t>Mudstone to</a:t>
            </a:r>
            <a:r>
              <a:rPr lang="zh-CN" altLang="en-US" sz="2000" dirty="0"/>
              <a:t> </a:t>
            </a:r>
            <a:r>
              <a:rPr lang="en-US" sz="2000" dirty="0" err="1"/>
              <a:t>Foraminiferal</a:t>
            </a:r>
            <a:r>
              <a:rPr lang="en-US" sz="2000" dirty="0"/>
              <a:t> </a:t>
            </a:r>
            <a:r>
              <a:rPr lang="en-US" altLang="zh-CN" sz="2000" dirty="0" smtClean="0"/>
              <a:t>O</a:t>
            </a:r>
            <a:r>
              <a:rPr lang="en-US" sz="2000" dirty="0" smtClean="0"/>
              <a:t>oze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" y="899781"/>
            <a:ext cx="6071476" cy="4320199"/>
            <a:chOff x="0" y="899781"/>
            <a:chExt cx="5253103" cy="371599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899781"/>
              <a:ext cx="5253103" cy="3715993"/>
              <a:chOff x="0" y="899781"/>
              <a:chExt cx="5253103" cy="3715993"/>
            </a:xfrm>
          </p:grpSpPr>
          <p:pic>
            <p:nvPicPr>
              <p:cNvPr id="8" name="Picture 7" descr="Pan:Users:ruiguangpan:Downloads:Bocas island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99781"/>
                <a:ext cx="5253103" cy="37159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12471" y="4144078"/>
                <a:ext cx="103444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8-12</a:t>
                </a:r>
                <a:r>
                  <a:rPr lang="zh-CN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Ma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1912471" y="3735294"/>
                <a:ext cx="194236" cy="4087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3453913" y="4264757"/>
              <a:ext cx="17991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solidFill>
                    <a:srgbClr val="FF0000"/>
                  </a:solidFill>
                </a:rPr>
                <a:t>Coates</a:t>
              </a:r>
              <a:r>
                <a:rPr lang="fr-FR" sz="1600" dirty="0">
                  <a:solidFill>
                    <a:srgbClr val="FF0000"/>
                  </a:solidFill>
                </a:rPr>
                <a:t> et al. (</a:t>
              </a:r>
              <a:r>
                <a:rPr lang="fr-FR" sz="1600" dirty="0" smtClean="0">
                  <a:solidFill>
                    <a:srgbClr val="FF0000"/>
                  </a:solidFill>
                </a:rPr>
                <a:t>2003)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3755" y="5557826"/>
            <a:ext cx="8967226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8.1– 5.3 Ma: </a:t>
            </a:r>
            <a:r>
              <a:rPr lang="en-US" sz="2000" dirty="0"/>
              <a:t>Basal sandstone to </a:t>
            </a:r>
            <a:r>
              <a:rPr lang="en-US" sz="2000" dirty="0" smtClean="0"/>
              <a:t>mudstone</a:t>
            </a:r>
          </a:p>
          <a:p>
            <a:pPr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5.3</a:t>
            </a:r>
            <a:r>
              <a:rPr lang="en-US" sz="2000" dirty="0">
                <a:solidFill>
                  <a:srgbClr val="FF0000"/>
                </a:solidFill>
              </a:rPr>
              <a:t>–3.5 Ma: </a:t>
            </a:r>
            <a:r>
              <a:rPr lang="en-US" sz="2000" dirty="0" smtClean="0">
                <a:solidFill>
                  <a:srgbClr val="000000"/>
                </a:solidFill>
              </a:rPr>
              <a:t>Regressive deposition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5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03" y="118099"/>
            <a:ext cx="4638855" cy="614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 Pictures and Rock Types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97322" y="6043114"/>
            <a:ext cx="741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Interbedded</a:t>
            </a:r>
            <a:r>
              <a:rPr lang="en-US" sz="2400" dirty="0" smtClean="0"/>
              <a:t> lavas: mainly </a:t>
            </a:r>
            <a:r>
              <a:rPr lang="en-US" sz="2400" dirty="0" err="1"/>
              <a:t>trachy</a:t>
            </a:r>
            <a:r>
              <a:rPr lang="en-US" sz="2400" dirty="0"/>
              <a:t>-basalt to </a:t>
            </a:r>
            <a:r>
              <a:rPr lang="en-US" sz="2400" dirty="0" err="1"/>
              <a:t>trachy</a:t>
            </a:r>
            <a:r>
              <a:rPr lang="en-US" sz="2400" dirty="0"/>
              <a:t>-andesite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3" name="Picture 2" descr="field sampling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2" y="732495"/>
            <a:ext cx="7196074" cy="52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295" y="0"/>
            <a:ext cx="2864191" cy="734729"/>
          </a:xfrm>
        </p:spPr>
        <p:txBody>
          <a:bodyPr>
            <a:normAutofit/>
          </a:bodyPr>
          <a:lstStyle/>
          <a:p>
            <a:r>
              <a:rPr lang="en-US" sz="3200" dirty="0"/>
              <a:t>Mineralogy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0733" y="1542706"/>
            <a:ext cx="30732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Glassy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brecciated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texture</a:t>
            </a:r>
            <a:r>
              <a:rPr lang="en-US" altLang="zh-CN" sz="2400" dirty="0" smtClean="0"/>
              <a:t>.</a:t>
            </a:r>
          </a:p>
          <a:p>
            <a:pPr indent="-342900">
              <a:lnSpc>
                <a:spcPct val="120000"/>
              </a:lnSpc>
              <a:buFont typeface="Wingdings" charset="2"/>
              <a:buChar char="Ø"/>
            </a:pPr>
            <a:endParaRPr lang="en-US" sz="2400" dirty="0" smtClean="0"/>
          </a:p>
          <a:p>
            <a:pPr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M</a:t>
            </a:r>
            <a:r>
              <a:rPr lang="en-US" altLang="zh-CN" sz="2400" dirty="0" smtClean="0"/>
              <a:t>ain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minerals are plagioclase</a:t>
            </a:r>
            <a:r>
              <a:rPr lang="en-US" sz="2400" dirty="0"/>
              <a:t>, </a:t>
            </a:r>
            <a:r>
              <a:rPr lang="en-US" sz="2400" dirty="0" smtClean="0"/>
              <a:t>pyroxene,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amphibole</a:t>
            </a:r>
            <a:r>
              <a:rPr lang="en-US" sz="2400" dirty="0" smtClean="0"/>
              <a:t> and </a:t>
            </a:r>
            <a:r>
              <a:rPr lang="en-US" sz="2400" dirty="0"/>
              <a:t>some minor minerals, for </a:t>
            </a:r>
            <a:r>
              <a:rPr lang="en-US" sz="2400" dirty="0" smtClean="0"/>
              <a:t>example, feldspar, </a:t>
            </a:r>
            <a:r>
              <a:rPr lang="en-US" sz="2400" dirty="0" err="1" smtClean="0"/>
              <a:t>biotite</a:t>
            </a:r>
            <a:r>
              <a:rPr lang="en-US" sz="2400" dirty="0" smtClean="0"/>
              <a:t>, etc</a:t>
            </a:r>
            <a:r>
              <a:rPr lang="en-US" sz="2400" dirty="0"/>
              <a:t>. </a:t>
            </a:r>
            <a:endParaRPr lang="en-US" sz="2400" dirty="0" smtClean="0"/>
          </a:p>
          <a:p>
            <a:pPr indent="-342900">
              <a:lnSpc>
                <a:spcPct val="120000"/>
              </a:lnSpc>
              <a:buFont typeface="Wingdings" charset="2"/>
              <a:buChar char="Ø"/>
            </a:pPr>
            <a:endParaRPr lang="en-US" sz="2400" dirty="0"/>
          </a:p>
          <a:p>
            <a:pPr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Marine deposition</a:t>
            </a:r>
            <a:endParaRPr lang="en-US" sz="2400" dirty="0"/>
          </a:p>
        </p:txBody>
      </p:sp>
      <p:pic>
        <p:nvPicPr>
          <p:cNvPr id="4" name="Picture 3" descr="Mineralo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" y="718234"/>
            <a:ext cx="5989749" cy="61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2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9898</TotalTime>
  <Words>1287</Words>
  <Application>Microsoft Macintosh PowerPoint</Application>
  <PresentationFormat>On-screen Show (4:3)</PresentationFormat>
  <Paragraphs>160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Outline</vt:lpstr>
      <vt:lpstr>Hypothesis</vt:lpstr>
      <vt:lpstr>Previous Models</vt:lpstr>
      <vt:lpstr>Previous Models</vt:lpstr>
      <vt:lpstr>Sampling and Data Collection</vt:lpstr>
      <vt:lpstr>Geologic Setting</vt:lpstr>
      <vt:lpstr>Field Pictures and Rock Types</vt:lpstr>
      <vt:lpstr>Mineralogy </vt:lpstr>
      <vt:lpstr>Major Element Chemistry</vt:lpstr>
      <vt:lpstr>Major Element Chemistry:AFM Diagram</vt:lpstr>
      <vt:lpstr>TAS Diagram and Subdivision of Subalkaline rocks </vt:lpstr>
      <vt:lpstr>Trace Element Geochemistry and Tectonic Discrimination Diagram</vt:lpstr>
      <vt:lpstr>Enriched Mantle Source Influx </vt:lpstr>
      <vt:lpstr>Pb-Nd isotopes </vt:lpstr>
      <vt:lpstr>Major element Model-MELTS</vt:lpstr>
      <vt:lpstr>Trace Element Model : Partial Melting Process</vt:lpstr>
      <vt:lpstr>Arc Basalt Simulating Model</vt:lpstr>
      <vt:lpstr>Conclusions</vt:lpstr>
      <vt:lpstr>PowerPoint Presentation</vt:lpstr>
    </vt:vector>
  </TitlesOfParts>
  <Company>FSU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Ruiguang Pan</dc:creator>
  <cp:lastModifiedBy>Ruiguang Pan</cp:lastModifiedBy>
  <cp:revision>383</cp:revision>
  <cp:lastPrinted>2015-10-30T18:36:24Z</cp:lastPrinted>
  <dcterms:created xsi:type="dcterms:W3CDTF">2015-02-02T16:10:09Z</dcterms:created>
  <dcterms:modified xsi:type="dcterms:W3CDTF">2015-11-12T22:15:24Z</dcterms:modified>
</cp:coreProperties>
</file>