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Montserrat"/>
      <p:regular r:id="rId23"/>
      <p:bold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Response truncation of a container such as XML is usually obvious as it is incomplete.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data format is not in such a container.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Multipart MIME is available but not simple to interpret on the receiving end.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half-open ecosystem, we have no idea what the technology stack is on the other end; make usage as easy as possible.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SOAP, no esoteric headers.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advantages: known ports and know protocol, good for firewalls.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also have an R library in preparation for release.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443450" y="2906211"/>
            <a:ext cx="6154500" cy="1187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b="1" baseline="0" i="0" sz="5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1pPr>
            <a:lvl2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5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5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5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5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5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5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5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5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" name="Shape 9"/>
          <p:cNvSpPr/>
          <p:nvPr/>
        </p:nvSpPr>
        <p:spPr>
          <a:xfrm>
            <a:off x="581050" y="4392917"/>
            <a:ext cx="6016799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- Gold">
    <p:bg>
      <p:bgPr>
        <a:solidFill>
          <a:srgbClr val="783F04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457200" y="118972"/>
            <a:ext cx="82296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958675"/>
            <a:ext cx="8312999" cy="39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1pPr>
            <a:lvl2pPr rtl="0"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2pPr>
            <a:lvl3pPr rtl="0"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3pPr>
            <a:lvl4pPr rtl="0"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4pPr>
            <a:lvl5pPr rtl="0"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5pPr>
            <a:lvl6pPr rtl="0"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6pPr>
            <a:lvl7pPr rtl="0"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7pPr>
            <a:lvl8pPr rtl="0"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8pPr>
            <a:lvl9pPr rtl="0"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" name="Shape 13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 - Teal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565775" y="1583342"/>
            <a:ext cx="6009299" cy="11597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b="1" baseline="0" i="0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1pPr>
            <a:lvl2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481675" y="3494042"/>
            <a:ext cx="6093599" cy="819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b="0" baseline="0" i="0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b="0" baseline="0" i="0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2pPr>
            <a:lvl3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b="0" baseline="0" i="0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3pPr>
            <a:lvl4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b="0" baseline="0" i="0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4pPr>
            <a:lvl5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b="0" baseline="0" i="0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5pPr>
            <a:lvl6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b="0" baseline="0" i="0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6pPr>
            <a:lvl7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b="0" baseline="0" i="0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7pPr>
            <a:lvl8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b="0" baseline="0" i="0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8pPr>
            <a:lvl9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b="0" baseline="0" i="0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9pPr>
          </a:lstStyle>
          <a:p/>
        </p:txBody>
      </p:sp>
      <p:sp>
        <p:nvSpPr>
          <p:cNvPr id="17" name="Shape 17"/>
          <p:cNvSpPr/>
          <p:nvPr/>
        </p:nvSpPr>
        <p:spPr>
          <a:xfrm>
            <a:off x="581050" y="3055517"/>
            <a:ext cx="6016799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 - Gold">
    <p:bg>
      <p:bgPr>
        <a:solidFill>
          <a:srgbClr val="783F04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x="565775" y="1583342"/>
            <a:ext cx="6009299" cy="11597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b="1" baseline="0" i="0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1pPr>
            <a:lvl2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marL="0" marR="0" rtl="0" algn="ctr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481675" y="3494042"/>
            <a:ext cx="6093599" cy="819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b="0" baseline="0" i="0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b="0" baseline="0" i="0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2pPr>
            <a:lvl3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b="0" baseline="0" i="0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3pPr>
            <a:lvl4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b="0" baseline="0" i="0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4pPr>
            <a:lvl5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b="0" baseline="0" i="0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5pPr>
            <a:lvl6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b="0" baseline="0" i="0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6pPr>
            <a:lvl7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b="0" baseline="0" i="0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7pPr>
            <a:lvl8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b="0" baseline="0" i="0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8pPr>
            <a:lvl9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b="0" baseline="0" i="0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9pPr>
          </a:lstStyle>
          <a:p/>
        </p:txBody>
      </p:sp>
      <p:sp>
        <p:nvSpPr>
          <p:cNvPr id="21" name="Shape 21"/>
          <p:cNvSpPr/>
          <p:nvPr/>
        </p:nvSpPr>
        <p:spPr>
          <a:xfrm>
            <a:off x="581050" y="3055517"/>
            <a:ext cx="6016799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1 column - Gold">
    <p:bg>
      <p:bgPr>
        <a:solidFill>
          <a:srgbClr val="783F04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447618"/>
            <a:ext cx="82296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561950" y="1880792"/>
            <a:ext cx="8020199" cy="281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1pPr>
            <a:lvl2pPr rtl="0"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2pPr>
            <a:lvl3pPr rtl="0"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3pPr>
            <a:lvl4pPr rtl="0"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4pPr>
            <a:lvl5pPr rtl="0"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5pPr>
            <a:lvl6pPr rtl="0"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6pPr>
            <a:lvl7pPr rtl="0"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7pPr>
            <a:lvl8pPr rtl="0"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8pPr>
            <a:lvl9pPr rtl="0"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5" name="Shape 25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2 columns - Gold">
    <p:bg>
      <p:bgPr>
        <a:solidFill>
          <a:srgbClr val="783F04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447618"/>
            <a:ext cx="82296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57200" y="1852208"/>
            <a:ext cx="3561000" cy="30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5131069" y="1852125"/>
            <a:ext cx="3600000" cy="30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" name="Shape 30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 - Gold">
    <p:bg>
      <p:bgPr>
        <a:solidFill>
          <a:srgbClr val="783F04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447618"/>
            <a:ext cx="82296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97575" y="1846386"/>
            <a:ext cx="2691000" cy="2838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3226491" y="1846386"/>
            <a:ext cx="2691000" cy="2838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3" type="body"/>
          </p:nvPr>
        </p:nvSpPr>
        <p:spPr>
          <a:xfrm>
            <a:off x="6055407" y="1846386"/>
            <a:ext cx="2691000" cy="2838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defRPr sz="1800">
                <a:latin typeface="Roboto"/>
                <a:ea typeface="Roboto"/>
                <a:cs typeface="Roboto"/>
                <a:sym typeface="Roboto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defRPr sz="1800">
                <a:latin typeface="Roboto"/>
                <a:ea typeface="Roboto"/>
                <a:cs typeface="Roboto"/>
                <a:sym typeface="Roboto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6" name="Shape 36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imple BlueOrange">
    <p:bg>
      <p:bgPr>
        <a:solidFill>
          <a:srgbClr val="783F04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6167"/>
            <a:ext cx="8229600" cy="572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/>
          <p:nvPr/>
        </p:nvSpPr>
        <p:spPr>
          <a:xfrm>
            <a:off x="2584275" y="4565605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 - Gold">
    <p:bg>
      <p:bgPr>
        <a:solidFill>
          <a:srgbClr val="783F04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588700" y="4406305"/>
            <a:ext cx="7966499" cy="278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360"/>
              </a:spcBef>
              <a:buFont typeface="Roboto"/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rtl="0">
              <a:spcBef>
                <a:spcPts val="0"/>
              </a:spcBef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rtl="0">
              <a:spcBef>
                <a:spcPts val="0"/>
              </a:spcBef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rtl="0">
              <a:spcBef>
                <a:spcPts val="0"/>
              </a:spcBef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rtl="0">
              <a:spcBef>
                <a:spcPts val="0"/>
              </a:spcBef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rtl="0">
              <a:spcBef>
                <a:spcPts val="0"/>
              </a:spcBef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rtl="0">
              <a:spcBef>
                <a:spcPts val="0"/>
              </a:spcBef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rtl="0">
              <a:spcBef>
                <a:spcPts val="0"/>
              </a:spcBef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rtl="0">
              <a:spcBef>
                <a:spcPts val="0"/>
              </a:spcBef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2" name="Shape 42"/>
          <p:cNvSpPr/>
          <p:nvPr/>
        </p:nvSpPr>
        <p:spPr>
          <a:xfrm>
            <a:off x="2584275" y="451668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C4587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447618"/>
            <a:ext cx="82296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tserrat"/>
              <a:buNone/>
              <a:defRPr b="1" baseline="0" i="0" sz="3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defRPr>
            </a:lvl1pPr>
            <a:lvl2pPr indent="0" marL="0" marR="0" rtl="0" algn="l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3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marL="0" marR="0" rtl="0" algn="l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3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marL="0" marR="0" rtl="0" algn="l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3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marL="0" marR="0" rtl="0" algn="l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3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marL="0" marR="0" rtl="0" algn="l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3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marL="0" marR="0" rtl="0" algn="l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3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marL="0" marR="0" rtl="0" algn="l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3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marL="0" marR="0" rtl="0" algn="l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 baseline="0" i="0" sz="3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561950" y="1880792"/>
            <a:ext cx="8020199" cy="281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9050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Open Sans"/>
              <a:buChar char="○"/>
              <a:defRPr b="0" baseline="0" i="0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1pPr>
            <a:lvl2pPr indent="15240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Open Sans"/>
              <a:buChar char="●"/>
              <a:defRPr b="0" baseline="0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2pPr>
            <a:lvl3pPr indent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b="0" baseline="0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3pPr>
            <a:lvl4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b="0" baseline="0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4pPr>
            <a:lvl5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b="0" baseline="0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5pPr>
            <a:lvl6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b="0" baseline="0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6pPr>
            <a:lvl7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b="0" baseline="0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7pPr>
            <a:lvl8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b="0" baseline="0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8pPr>
            <a:lvl9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  <a:defRPr b="0" baseline="0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Relationship Id="rId4" Type="http://schemas.openxmlformats.org/officeDocument/2006/relationships/image" Target="../media/image02.png"/><Relationship Id="rId5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C4587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ctrTitle"/>
          </p:nvPr>
        </p:nvSpPr>
        <p:spPr>
          <a:xfrm>
            <a:off x="372150" y="265825"/>
            <a:ext cx="8399700" cy="2339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b="0" baseline="0" i="0" lang="en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The Web Service based approach for data distribution at the IRIS DMC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372150" y="3189775"/>
            <a:ext cx="8572799" cy="18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2200" u="none" cap="none" strike="noStrike">
                <a:solidFill>
                  <a:srgbClr val="CACACA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Chad Trabant, Tim Ahern, Robert Weekly, Yazan Suleiman, Mike Stults, Mick Van Fossen, Bruce Weertman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IRIS Data Management Center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2200" u="none" cap="none" strike="noStrike">
                <a:solidFill>
                  <a:srgbClr val="CACACA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GSA 2015 :: 324-8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2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  <a:rtl val="0"/>
            </a:endParaRPr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3200" y="4042025"/>
            <a:ext cx="901749" cy="781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C4587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50" y="108711"/>
            <a:ext cx="8229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b="0" baseline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The rise of web service data extraction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912" y="857212"/>
            <a:ext cx="6238024" cy="4256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7077375" y="3353650"/>
            <a:ext cx="1904699" cy="1556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715" y="96556"/>
                </a:moveTo>
                <a:lnTo>
                  <a:pt x="-68552" y="130365"/>
                </a:lnTo>
                <a:lnTo>
                  <a:pt x="-106801" y="103915"/>
                </a:lnTo>
              </a:path>
            </a:pathLst>
          </a:custGeom>
          <a:solidFill>
            <a:srgbClr val="FFFFFF"/>
          </a:solidFill>
          <a:ln cap="flat" cmpd="sng" w="25400">
            <a:solidFill>
              <a:srgbClr val="330F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2011675" rIns="91425" tIns="1463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"/>
              <a:buNone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Mid-2014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"/>
              <a:buNone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All non-real time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"/>
              <a:buNone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data extracted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"/>
              <a:buNone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with WS</a:t>
            </a:r>
          </a:p>
        </p:txBody>
      </p:sp>
      <p:sp>
        <p:nvSpPr>
          <p:cNvPr id="117" name="Shape 117"/>
          <p:cNvSpPr/>
          <p:nvPr/>
        </p:nvSpPr>
        <p:spPr>
          <a:xfrm>
            <a:off x="7077375" y="916400"/>
            <a:ext cx="1849200" cy="9212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789" y="20427"/>
                </a:moveTo>
                <a:lnTo>
                  <a:pt x="-60937" y="33304"/>
                </a:lnTo>
                <a:lnTo>
                  <a:pt x="-89096" y="99807"/>
                </a:lnTo>
              </a:path>
            </a:pathLst>
          </a:custGeom>
          <a:solidFill>
            <a:srgbClr val="FFFFFF"/>
          </a:solidFill>
          <a:ln cap="flat" cmpd="sng" w="25400">
            <a:solidFill>
              <a:srgbClr val="330F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1920225" rIns="91425" tIns="914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"/>
              <a:buNone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Blues are direct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"/>
              <a:buNone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web service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"/>
              <a:buNone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data extraction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C4587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50" y="108711"/>
            <a:ext cx="8229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b="0" baseline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Limitations and challenges 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49" y="996800"/>
            <a:ext cx="8481476" cy="38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Char char="○"/>
            </a:pPr>
            <a:r>
              <a:rPr b="0" baseline="0" i="0" lang="en" sz="2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HTTP header and query status are sent prior to sending data.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Char char="●"/>
            </a:pPr>
            <a:r>
              <a:rPr b="0" baseline="0" i="0" lang="en" sz="2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Streaming data of unknown size, client does not know how much to expect.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Char char="●"/>
            </a:pPr>
            <a:r>
              <a:rPr b="0" baseline="0" i="0" lang="en" sz="2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If a delivery is truncated there is no easy way to inform the client.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Char char="○"/>
            </a:pPr>
            <a:r>
              <a:rPr b="0" baseline="0" i="0" lang="en" sz="2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Connections left idle for long periods are prone to timeouts.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Char char="○"/>
            </a:pPr>
            <a:r>
              <a:rPr b="0" baseline="0" i="0" lang="en" sz="2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No simple multiple “thing” (e.g. files) delivery options.  The option we are adopting is ZIP archives as a container for multiple things.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783F04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50" y="108711"/>
            <a:ext cx="8229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b="0" baseline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Key advantages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50" y="996800"/>
            <a:ext cx="8229600" cy="38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0" baseline="0" i="0" lang="en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Directly usable by scientific target audience.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0" baseline="0" i="0" lang="en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Well suited for integration into workflows.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0" baseline="0" i="0" lang="en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An abstraction layer for both internal and external uses.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b="0" baseline="0" i="0" lang="en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A foundation for more advanced cyber infrastructure: cataloging, federation, cross-domain brokering, etc.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3200" y="4042025"/>
            <a:ext cx="901749" cy="781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C4587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50" y="108711"/>
            <a:ext cx="8229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b="0" baseline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Daily web service usage (</a:t>
            </a:r>
            <a:r>
              <a:rPr b="0" baseline="0" i="0" lang="en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bonus panel)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50" y="996800"/>
            <a:ext cx="8229600" cy="38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524" y="916400"/>
            <a:ext cx="7842950" cy="415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C4587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0950" y="1716000"/>
            <a:ext cx="687798" cy="687798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53" name="Shape 53"/>
          <p:cNvSpPr txBox="1"/>
          <p:nvPr>
            <p:ph type="title"/>
          </p:nvPr>
        </p:nvSpPr>
        <p:spPr>
          <a:xfrm>
            <a:off x="457250" y="108711"/>
            <a:ext cx="8229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The IRIS Data Management Center (DMC)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457250" y="996800"/>
            <a:ext cx="7622400" cy="18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" sz="2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The Incorporated Research Institutions for Seismology (IRIS):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0" baseline="0" i="0" lang="en" sz="2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A consortium of over 100 US universities dedicated to the operation of science facilities for the acquisition, management, and distribution of seismological data.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457200" y="2850300"/>
            <a:ext cx="8229600" cy="180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b="1" baseline="0" i="0" lang="en" sz="2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The IRIS Data Management Center: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b="0" baseline="0" i="0" lang="en" sz="2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Data center facility.  Archiving, curating and distributing primarily seismic data since 1998.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</a:pPr>
            <a:r>
              <a:t/>
            </a:r>
            <a:endParaRPr b="0" baseline="0" i="0" sz="2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137" y="775124"/>
            <a:ext cx="6378300" cy="4286399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33676" y="775112"/>
            <a:ext cx="6464100" cy="4286399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C4587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50" y="108711"/>
            <a:ext cx="8229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b="0" baseline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Key characteristics of DMC WS approach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50" y="996800"/>
            <a:ext cx="8229600" cy="38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baseline="0" i="0" lang="en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Build services for end users:</a:t>
            </a:r>
          </a:p>
          <a:p>
            <a:pPr indent="-3937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AutoNum type="arabicPeriod"/>
            </a:pPr>
            <a:r>
              <a:rPr b="0" baseline="0" i="0" lang="en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Use a subset of HTTP in a RESTful-style</a:t>
            </a:r>
          </a:p>
          <a:p>
            <a:pPr indent="-3937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AutoNum type="arabicPeriod"/>
            </a:pPr>
            <a:r>
              <a:rPr b="0" baseline="0" i="0" lang="en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Documentation for target end users (scientists!)</a:t>
            </a:r>
          </a:p>
          <a:p>
            <a:pPr indent="-3937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AutoNum type="arabicPeriod"/>
            </a:pPr>
            <a:r>
              <a:rPr b="0" baseline="0" i="0" lang="en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Tools and clients at multiple levels</a:t>
            </a:r>
          </a:p>
          <a:p>
            <a:pPr indent="-3937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AutoNum type="arabicPeriod"/>
            </a:pPr>
            <a:r>
              <a:rPr b="0" baseline="0" i="0" lang="en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Data in useful formats</a:t>
            </a:r>
          </a:p>
          <a:p>
            <a:pPr indent="-3937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Roboto"/>
              <a:buAutoNum type="arabicPeriod"/>
            </a:pPr>
            <a:r>
              <a:rPr b="0" baseline="0" i="0" lang="en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Standardization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C4587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50" y="108711"/>
            <a:ext cx="8229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b="0" baseline="0" i="0" lang="en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1. Use a subset of HTTP in a RESTful-style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250" y="996800"/>
            <a:ext cx="8229600" cy="4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0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HTTP support is ubiquitous, leverage by:</a:t>
            </a: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Char char="○"/>
            </a:pPr>
            <a:r>
              <a:rPr b="0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using only core HTTP features</a:t>
            </a:r>
          </a:p>
          <a:p>
            <a:pPr indent="-342900" lvl="0" marL="3429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Char char="○"/>
            </a:pPr>
            <a:r>
              <a:rPr b="0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using a RESTful calling convention</a:t>
            </a: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0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The goal: broad compatibility &amp; usability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r>
              <a:t/>
            </a:r>
            <a:endParaRPr b="0" baseline="0" i="0" sz="22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0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Notable deviations: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Char char="○"/>
            </a:pPr>
            <a:r>
              <a:rPr b="0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Use of query parameters over path, not “pure” REST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Roboto"/>
              <a:buChar char="○"/>
            </a:pPr>
            <a:r>
              <a:rPr b="0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Complex queries submitted as plain, structured text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C4587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50" y="108729"/>
            <a:ext cx="8229600" cy="10073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b="0" baseline="0" i="0" lang="en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2. Documentation for target end users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b="0" baseline="0" i="0" lang="en" sz="2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Written for mortals, usable by technologists</a:t>
            </a: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862" y="1116196"/>
            <a:ext cx="5283898" cy="3960598"/>
          </a:xfrm>
          <a:prstGeom prst="rect">
            <a:avLst/>
          </a:prstGeom>
          <a:noFill/>
          <a:ln cap="flat" cmpd="sng" w="9525">
            <a:solidFill>
              <a:srgbClr val="A6A6A6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76" name="Shape 76"/>
          <p:cNvSpPr/>
          <p:nvPr/>
        </p:nvSpPr>
        <p:spPr>
          <a:xfrm>
            <a:off x="6509548" y="1785898"/>
            <a:ext cx="1904699" cy="35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999" y="22499"/>
                </a:moveTo>
                <a:lnTo>
                  <a:pt x="-20000" y="22499"/>
                </a:lnTo>
                <a:lnTo>
                  <a:pt x="-67009" y="-82599"/>
                </a:lnTo>
              </a:path>
            </a:pathLst>
          </a:custGeom>
          <a:solidFill>
            <a:srgbClr val="FFFFFF"/>
          </a:solidFill>
          <a:ln cap="flat" cmpd="sng" w="25400">
            <a:solidFill>
              <a:srgbClr val="330F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1920225" rIns="91425" tIns="457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"/>
              <a:buNone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URL Builder</a:t>
            </a:r>
          </a:p>
        </p:txBody>
      </p:sp>
      <p:sp>
        <p:nvSpPr>
          <p:cNvPr id="77" name="Shape 77"/>
          <p:cNvSpPr/>
          <p:nvPr/>
        </p:nvSpPr>
        <p:spPr>
          <a:xfrm>
            <a:off x="6509548" y="2367883"/>
            <a:ext cx="1904699" cy="35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999" y="22499"/>
                </a:moveTo>
                <a:lnTo>
                  <a:pt x="-20000" y="22499"/>
                </a:lnTo>
                <a:lnTo>
                  <a:pt x="-71046" y="-71401"/>
                </a:lnTo>
              </a:path>
            </a:pathLst>
          </a:custGeom>
          <a:solidFill>
            <a:srgbClr val="FFFFFF"/>
          </a:solidFill>
          <a:ln cap="flat" cmpd="sng" w="25400">
            <a:solidFill>
              <a:srgbClr val="330F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2011675" rIns="91425" tIns="457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"/>
              <a:buNone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Description</a:t>
            </a:r>
          </a:p>
        </p:txBody>
      </p:sp>
      <p:sp>
        <p:nvSpPr>
          <p:cNvPr id="78" name="Shape 78"/>
          <p:cNvSpPr/>
          <p:nvPr/>
        </p:nvSpPr>
        <p:spPr>
          <a:xfrm>
            <a:off x="6509548" y="2881364"/>
            <a:ext cx="1904699" cy="4433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999" y="22500"/>
                </a:moveTo>
                <a:lnTo>
                  <a:pt x="-20000" y="22500"/>
                </a:lnTo>
                <a:lnTo>
                  <a:pt x="-64590" y="-10471"/>
                </a:lnTo>
              </a:path>
            </a:pathLst>
          </a:custGeom>
          <a:solidFill>
            <a:srgbClr val="FFFFFF"/>
          </a:solidFill>
          <a:ln cap="flat" cmpd="sng" w="25400">
            <a:solidFill>
              <a:srgbClr val="330F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2011675" rIns="91425" tIns="548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"/>
              <a:buNone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Query Parameters</a:t>
            </a:r>
          </a:p>
        </p:txBody>
      </p:sp>
      <p:sp>
        <p:nvSpPr>
          <p:cNvPr id="79" name="Shape 79"/>
          <p:cNvSpPr/>
          <p:nvPr/>
        </p:nvSpPr>
        <p:spPr>
          <a:xfrm>
            <a:off x="6509548" y="3481969"/>
            <a:ext cx="1904699" cy="357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999" y="22499"/>
                </a:moveTo>
                <a:lnTo>
                  <a:pt x="-20000" y="22499"/>
                </a:lnTo>
                <a:lnTo>
                  <a:pt x="-80731" y="158999"/>
                </a:lnTo>
              </a:path>
            </a:pathLst>
          </a:custGeom>
          <a:solidFill>
            <a:srgbClr val="FFFFFF"/>
          </a:solidFill>
          <a:ln cap="flat" cmpd="sng" w="25400">
            <a:solidFill>
              <a:srgbClr val="330F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2011675" rIns="91425" tIns="365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"/>
              <a:buNone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Examples</a:t>
            </a:r>
          </a:p>
        </p:txBody>
      </p:sp>
      <p:sp>
        <p:nvSpPr>
          <p:cNvPr id="80" name="Shape 80"/>
          <p:cNvSpPr/>
          <p:nvPr/>
        </p:nvSpPr>
        <p:spPr>
          <a:xfrm>
            <a:off x="6509550" y="4017775"/>
            <a:ext cx="1904699" cy="784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999" y="22499"/>
                </a:moveTo>
                <a:lnTo>
                  <a:pt x="-20000" y="22499"/>
                </a:lnTo>
                <a:lnTo>
                  <a:pt x="-51522" y="90045"/>
                </a:lnTo>
              </a:path>
            </a:pathLst>
          </a:custGeom>
          <a:solidFill>
            <a:srgbClr val="FFFFFF"/>
          </a:solidFill>
          <a:ln cap="flat" cmpd="sng" w="25400">
            <a:solidFill>
              <a:srgbClr val="330F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1828800" rIns="0" tIns="731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"/>
              <a:buNone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Detailed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"/>
              <a:buNone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Parameter Desc.</a:t>
            </a:r>
          </a:p>
        </p:txBody>
      </p:sp>
      <p:sp>
        <p:nvSpPr>
          <p:cNvPr id="81" name="Shape 81"/>
          <p:cNvSpPr/>
          <p:nvPr/>
        </p:nvSpPr>
        <p:spPr>
          <a:xfrm>
            <a:off x="6509548" y="1291590"/>
            <a:ext cx="1904699" cy="36575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2143" y="25870"/>
                </a:moveTo>
                <a:lnTo>
                  <a:pt x="-13622" y="25870"/>
                </a:lnTo>
                <a:lnTo>
                  <a:pt x="-225607" y="34199"/>
                </a:lnTo>
              </a:path>
            </a:pathLst>
          </a:custGeom>
          <a:solidFill>
            <a:srgbClr val="FFFFFF"/>
          </a:solidFill>
          <a:ln cap="flat" cmpd="sng" w="25400">
            <a:solidFill>
              <a:srgbClr val="330F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1737350" rIns="0" tIns="18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"/>
              <a:buNone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Relevant Links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C4587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50" y="108711"/>
            <a:ext cx="8229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b="0" baseline="0" i="0" lang="en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2.5 </a:t>
            </a:r>
            <a:r>
              <a:rPr b="0" baseline="0" i="0" lang="en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URL Builders: </a:t>
            </a:r>
            <a:r>
              <a:rPr b="0" baseline="0" i="0" lang="en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documentation &amp; tool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8100" y="1119600"/>
            <a:ext cx="6083099" cy="3980700"/>
          </a:xfrm>
          <a:prstGeom prst="rect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88" name="Shape 88"/>
          <p:cNvSpPr/>
          <p:nvPr/>
        </p:nvSpPr>
        <p:spPr>
          <a:xfrm flipH="1">
            <a:off x="525699" y="1216303"/>
            <a:ext cx="1904699" cy="573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2143" y="25870"/>
                </a:moveTo>
                <a:lnTo>
                  <a:pt x="-12620" y="27901"/>
                </a:lnTo>
                <a:lnTo>
                  <a:pt x="-23712" y="36090"/>
                </a:lnTo>
              </a:path>
            </a:pathLst>
          </a:custGeom>
          <a:solidFill>
            <a:srgbClr val="FFFFFF"/>
          </a:solidFill>
          <a:ln cap="flat" cmpd="sng" w="25400">
            <a:solidFill>
              <a:srgbClr val="330F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0" rIns="1920225" tIns="6400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"/>
              <a:buNone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Service Parameters</a:t>
            </a:r>
          </a:p>
        </p:txBody>
      </p:sp>
      <p:sp>
        <p:nvSpPr>
          <p:cNvPr id="89" name="Shape 89"/>
          <p:cNvSpPr/>
          <p:nvPr/>
        </p:nvSpPr>
        <p:spPr>
          <a:xfrm flipH="1">
            <a:off x="525699" y="3921225"/>
            <a:ext cx="1904699" cy="82199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2143" y="25870"/>
                </a:moveTo>
                <a:lnTo>
                  <a:pt x="-21247" y="28616"/>
                </a:lnTo>
                <a:lnTo>
                  <a:pt x="-36033" y="94288"/>
                </a:lnTo>
              </a:path>
            </a:pathLst>
          </a:custGeom>
          <a:solidFill>
            <a:srgbClr val="FFFFFF"/>
          </a:solidFill>
          <a:ln cap="flat" cmpd="sng" w="25400">
            <a:solidFill>
              <a:srgbClr val="330F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1828800" tIns="822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"/>
              <a:buNone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URL dynamically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"/>
              <a:buNone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Generated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"/>
              <a:buNone/>
            </a:pPr>
            <a:r>
              <a:rPr b="0" baseline="0" i="0" lang="en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from parameters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185825" y="1916825"/>
            <a:ext cx="2386200" cy="1853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0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Useful for simple queries, service exploration and prototyping.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C4587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50" y="108711"/>
            <a:ext cx="8229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b="0" baseline="0" i="0" lang="en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3. Tools and clients at multiple levels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57250" y="996800"/>
            <a:ext cx="8229600" cy="4078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Tools we created: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Char char="○"/>
            </a:pPr>
            <a:r>
              <a:rPr b="0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URL Builders, simple web UIs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Char char="○"/>
            </a:pPr>
            <a:r>
              <a:rPr b="0" baseline="0" i="0" lang="en" sz="2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Wilber: a web UI for earthquake-oriented data requests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Char char="○"/>
            </a:pPr>
            <a:r>
              <a:rPr b="0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Fetch scripts: command-line data access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Char char="○"/>
            </a:pPr>
            <a:r>
              <a:rPr b="0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IRIS-WS: Java library for data access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Char char="○"/>
            </a:pPr>
            <a:r>
              <a:rPr b="0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irisFetch.m: MATLAB® interface for data access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Char char="○"/>
            </a:pPr>
            <a:r>
              <a:rPr b="0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R library coming soon</a:t>
            </a: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Tools others have created that use our web services:</a:t>
            </a: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0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ObsPy (Python), Standing Order for Data (SOD), and many more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C4587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50" y="108711"/>
            <a:ext cx="8229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b="0" baseline="0" i="0" lang="en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4. Data in useful formats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50" y="996800"/>
            <a:ext cx="8229600" cy="2710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Deliver data in a small set of formats for maximum usability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Char char="○"/>
            </a:pPr>
            <a:r>
              <a:rPr b="0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Domain-specific standards: SEED, StationXML &amp; QuakeML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Char char="○"/>
            </a:pPr>
            <a:r>
              <a:rPr b="0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Processed data format (</a:t>
            </a:r>
            <a:r>
              <a:rPr b="0" baseline="0" i="0" lang="en" sz="2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de facto)</a:t>
            </a:r>
            <a:r>
              <a:rPr b="0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: SAC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Char char="○"/>
            </a:pPr>
            <a:r>
              <a:rPr b="0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Plots, when applicable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Roboto"/>
              <a:buChar char="○"/>
            </a:pPr>
            <a:r>
              <a:rPr b="0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Text data, the lowest common denominator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47332" l="0" r="0" t="0"/>
          <a:stretch/>
        </p:blipFill>
        <p:spPr>
          <a:xfrm>
            <a:off x="181875" y="3707600"/>
            <a:ext cx="8777450" cy="131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C4587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50" y="108711"/>
            <a:ext cx="8229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b="0" baseline="0" i="0" lang="en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5. Standardization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57249" y="996800"/>
            <a:ext cx="8556120" cy="4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1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Propose, adopt and promote web services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Char char="○"/>
            </a:pPr>
            <a:r>
              <a:rPr b="0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In 2013 the International Federation of Seismograph Networks (FDSN) adopted 3 standard service interfaces modeled on our services.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Char char="●"/>
            </a:pPr>
            <a:r>
              <a:rPr b="0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Today: 15+ FDSN data centers hosting 32 endpoints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Char char="●"/>
            </a:pPr>
            <a:r>
              <a:rPr b="0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Enabling global, federated search and uniform access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Roboto"/>
              <a:buChar char="○"/>
            </a:pPr>
            <a:r>
              <a:rPr b="0" baseline="0" i="0" lang="en" sz="2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In the EarthCube GeoWS Building Block project we are working to extend our service model to other sub domains of geoscience.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BlueOrang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