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0" r:id="rId3"/>
    <p:sldId id="261" r:id="rId4"/>
    <p:sldId id="258" r:id="rId5"/>
    <p:sldId id="260" r:id="rId6"/>
    <p:sldId id="284" r:id="rId7"/>
    <p:sldId id="262" r:id="rId8"/>
    <p:sldId id="266" r:id="rId9"/>
    <p:sldId id="267" r:id="rId10"/>
    <p:sldId id="268" r:id="rId11"/>
    <p:sldId id="287" r:id="rId12"/>
    <p:sldId id="269" r:id="rId13"/>
    <p:sldId id="272" r:id="rId14"/>
    <p:sldId id="288" r:id="rId15"/>
    <p:sldId id="299" r:id="rId16"/>
    <p:sldId id="298" r:id="rId17"/>
    <p:sldId id="293" r:id="rId18"/>
    <p:sldId id="294" r:id="rId19"/>
    <p:sldId id="295" r:id="rId20"/>
    <p:sldId id="296" r:id="rId21"/>
    <p:sldId id="276" r:id="rId22"/>
    <p:sldId id="277" r:id="rId23"/>
    <p:sldId id="278" r:id="rId24"/>
    <p:sldId id="29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rk\Documents\Dan\Homework\32-699%20Thesis\Statistical%20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rk\Documents\Dan\Homework\32-699%20Thesis\Statistical%20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rk\Documents\Dan\Homework\32-699%20Thesis\Statistical%20Summar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ith%20Loves%20Dan\Dropbox\Dan\GSA%202015\Abstract%20stuff\Statistical%20Summary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ith%20Loves%20Dan\Dropbox\Dan\GSA%202015\Abstract%20stuff\Statistical%20Summary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'Landsat 8'!$A$17</c:f>
              <c:strCache>
                <c:ptCount val="1"/>
                <c:pt idx="0">
                  <c:v>Diff means (X1 - X2)</c:v>
                </c:pt>
              </c:strCache>
            </c:strRef>
          </c:tx>
          <c:spPr>
            <a:solidFill>
              <a:schemeClr val="accent2"/>
            </a:solidFill>
          </c:spPr>
          <c:dLbls>
            <c:numFmt formatCode="0.00" sourceLinked="0"/>
            <c:spPr>
              <a:solidFill>
                <a:schemeClr val="bg1"/>
              </a:solidFill>
            </c:spPr>
            <c:txPr>
              <a:bodyPr rot="0" vert="horz"/>
              <a:lstStyle/>
              <a:p>
                <a:pPr>
                  <a:defRPr sz="1200">
                    <a:latin typeface="Calibri" pitchFamily="34" charset="0"/>
                  </a:defRPr>
                </a:pPr>
                <a:endParaRPr lang="en-US"/>
              </a:p>
            </c:txPr>
            <c:dLblPos val="outEnd"/>
            <c:showVal val="1"/>
          </c:dLbls>
          <c:val>
            <c:numRef>
              <c:f>'Landsat 8'!$B$17:$L$17</c:f>
              <c:numCache>
                <c:formatCode>General</c:formatCode>
                <c:ptCount val="11"/>
                <c:pt idx="0">
                  <c:v>917.43898000000081</c:v>
                </c:pt>
                <c:pt idx="1">
                  <c:v>1051.9088249999986</c:v>
                </c:pt>
                <c:pt idx="2">
                  <c:v>1154.8051109999997</c:v>
                </c:pt>
                <c:pt idx="3">
                  <c:v>896.84307600000102</c:v>
                </c:pt>
                <c:pt idx="4">
                  <c:v>961.2269610000003</c:v>
                </c:pt>
                <c:pt idx="5">
                  <c:v>1401.4630179999986</c:v>
                </c:pt>
                <c:pt idx="6">
                  <c:v>1065.4317909999991</c:v>
                </c:pt>
                <c:pt idx="7">
                  <c:v>1296.2507780000001</c:v>
                </c:pt>
                <c:pt idx="8">
                  <c:v>8.4707210000005819</c:v>
                </c:pt>
                <c:pt idx="9">
                  <c:v>85.673111999996749</c:v>
                </c:pt>
                <c:pt idx="10">
                  <c:v>129.67498799999692</c:v>
                </c:pt>
              </c:numCache>
            </c:numRef>
          </c:val>
        </c:ser>
        <c:axId val="76324224"/>
        <c:axId val="76330112"/>
      </c:barChart>
      <c:catAx>
        <c:axId val="76324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n-US"/>
          </a:p>
        </c:txPr>
        <c:crossAx val="76330112"/>
        <c:crosses val="autoZero"/>
        <c:auto val="1"/>
        <c:lblAlgn val="ctr"/>
        <c:lblOffset val="100"/>
      </c:catAx>
      <c:valAx>
        <c:axId val="7633011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n-US"/>
          </a:p>
        </c:txPr>
        <c:crossAx val="7632422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'For Word'!$O$8</c:f>
              <c:strCache>
                <c:ptCount val="1"/>
                <c:pt idx="0">
                  <c:v>Value</c:v>
                </c:pt>
              </c:strCache>
            </c:strRef>
          </c:tx>
          <c:val>
            <c:numRef>
              <c:f>'For Word'!$O$9:$O$13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'For Word'!$P$8</c:f>
              <c:strCache>
                <c:ptCount val="1"/>
                <c:pt idx="0">
                  <c:v>Number of cells</c:v>
                </c:pt>
              </c:strCache>
            </c:strRef>
          </c:tx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val>
            <c:numRef>
              <c:f>'For Word'!$P$9:$P$13</c:f>
              <c:numCache>
                <c:formatCode>General</c:formatCode>
                <c:ptCount val="5"/>
                <c:pt idx="0">
                  <c:v>2069</c:v>
                </c:pt>
                <c:pt idx="1">
                  <c:v>3288</c:v>
                </c:pt>
                <c:pt idx="2">
                  <c:v>7339</c:v>
                </c:pt>
                <c:pt idx="3">
                  <c:v>23037</c:v>
                </c:pt>
                <c:pt idx="4">
                  <c:v>151163</c:v>
                </c:pt>
              </c:numCache>
            </c:numRef>
          </c:val>
        </c:ser>
        <c:axId val="76342784"/>
        <c:axId val="76344320"/>
      </c:barChart>
      <c:catAx>
        <c:axId val="76342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76344320"/>
        <c:crosses val="autoZero"/>
        <c:auto val="1"/>
        <c:lblAlgn val="ctr"/>
        <c:lblOffset val="100"/>
      </c:catAx>
      <c:valAx>
        <c:axId val="763443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n-US"/>
          </a:p>
        </c:txPr>
        <c:crossAx val="7634278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034951881014675"/>
          <c:y val="2.8252405949256338E-2"/>
          <c:w val="0.85520603674540685"/>
          <c:h val="0.8326195683872849"/>
        </c:manualLayout>
      </c:layout>
      <c:barChart>
        <c:barDir val="col"/>
        <c:grouping val="clustered"/>
        <c:ser>
          <c:idx val="0"/>
          <c:order val="0"/>
          <c:val>
            <c:numRef>
              <c:f>'For Word'!$O$32:$O$40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</c:ser>
        <c:ser>
          <c:idx val="1"/>
          <c:order val="1"/>
          <c:dLbls>
            <c:spPr>
              <a:solidFill>
                <a:schemeClr val="bg1"/>
              </a:solidFill>
            </c:spPr>
            <c:showVal val="1"/>
          </c:dLbls>
          <c:val>
            <c:numRef>
              <c:f>'For Word'!$P$32:$P$40</c:f>
              <c:numCache>
                <c:formatCode>General</c:formatCode>
                <c:ptCount val="9"/>
                <c:pt idx="0">
                  <c:v>5606</c:v>
                </c:pt>
                <c:pt idx="1">
                  <c:v>8607</c:v>
                </c:pt>
                <c:pt idx="2">
                  <c:v>10374</c:v>
                </c:pt>
                <c:pt idx="3">
                  <c:v>10542</c:v>
                </c:pt>
                <c:pt idx="4">
                  <c:v>18239</c:v>
                </c:pt>
                <c:pt idx="5">
                  <c:v>23965</c:v>
                </c:pt>
                <c:pt idx="6">
                  <c:v>30986</c:v>
                </c:pt>
                <c:pt idx="7">
                  <c:v>35629</c:v>
                </c:pt>
                <c:pt idx="8">
                  <c:v>42984</c:v>
                </c:pt>
              </c:numCache>
            </c:numRef>
          </c:val>
        </c:ser>
        <c:axId val="76499200"/>
        <c:axId val="76525568"/>
      </c:barChart>
      <c:catAx>
        <c:axId val="76499200"/>
        <c:scaling>
          <c:orientation val="minMax"/>
        </c:scaling>
        <c:axPos val="b"/>
        <c:tickLblPos val="nextTo"/>
        <c:crossAx val="76525568"/>
        <c:crosses val="autoZero"/>
        <c:auto val="1"/>
        <c:lblAlgn val="ctr"/>
        <c:lblOffset val="100"/>
      </c:catAx>
      <c:valAx>
        <c:axId val="7652556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crossAx val="7649920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radarChart>
        <c:radarStyle val="marker"/>
        <c:ser>
          <c:idx val="0"/>
          <c:order val="0"/>
          <c:tx>
            <c:v>Localities</c:v>
          </c:tx>
          <c:cat>
            <c:strRef>
              <c:f>'Slope - Aspect'!$A$11:$A$18</c:f>
              <c:strCache>
                <c:ptCount val="8"/>
                <c:pt idx="0">
                  <c:v>N</c:v>
                </c:pt>
                <c:pt idx="1">
                  <c:v>NE</c:v>
                </c:pt>
                <c:pt idx="2">
                  <c:v>E</c:v>
                </c:pt>
                <c:pt idx="3">
                  <c:v>SE</c:v>
                </c:pt>
                <c:pt idx="4">
                  <c:v>S</c:v>
                </c:pt>
                <c:pt idx="5">
                  <c:v>SW</c:v>
                </c:pt>
                <c:pt idx="6">
                  <c:v>W</c:v>
                </c:pt>
                <c:pt idx="7">
                  <c:v>NW</c:v>
                </c:pt>
              </c:strCache>
            </c:strRef>
          </c:cat>
          <c:val>
            <c:numRef>
              <c:f>'Slope - Aspect'!$F$11:$F$18</c:f>
              <c:numCache>
                <c:formatCode>General</c:formatCode>
                <c:ptCount val="8"/>
                <c:pt idx="0">
                  <c:v>0</c:v>
                </c:pt>
                <c:pt idx="1">
                  <c:v>6.8181818181818139</c:v>
                </c:pt>
                <c:pt idx="2">
                  <c:v>11.363636363636374</c:v>
                </c:pt>
                <c:pt idx="3">
                  <c:v>18.181818181818201</c:v>
                </c:pt>
                <c:pt idx="4">
                  <c:v>11.363636363636374</c:v>
                </c:pt>
                <c:pt idx="5">
                  <c:v>9.0909090909090988</c:v>
                </c:pt>
                <c:pt idx="6">
                  <c:v>29.545454545454547</c:v>
                </c:pt>
                <c:pt idx="7">
                  <c:v>13.636363636363635</c:v>
                </c:pt>
              </c:numCache>
            </c:numRef>
          </c:val>
        </c:ser>
        <c:ser>
          <c:idx val="1"/>
          <c:order val="1"/>
          <c:tx>
            <c:v>Cedar Mountain Fm</c:v>
          </c:tx>
          <c:cat>
            <c:strRef>
              <c:f>'Slope - Aspect'!$A$11:$A$18</c:f>
              <c:strCache>
                <c:ptCount val="8"/>
                <c:pt idx="0">
                  <c:v>N</c:v>
                </c:pt>
                <c:pt idx="1">
                  <c:v>NE</c:v>
                </c:pt>
                <c:pt idx="2">
                  <c:v>E</c:v>
                </c:pt>
                <c:pt idx="3">
                  <c:v>SE</c:v>
                </c:pt>
                <c:pt idx="4">
                  <c:v>S</c:v>
                </c:pt>
                <c:pt idx="5">
                  <c:v>SW</c:v>
                </c:pt>
                <c:pt idx="6">
                  <c:v>W</c:v>
                </c:pt>
                <c:pt idx="7">
                  <c:v>NW</c:v>
                </c:pt>
              </c:strCache>
            </c:strRef>
          </c:cat>
          <c:val>
            <c:numRef>
              <c:f>'Slope - Aspect'!$G$11:$G$18</c:f>
              <c:numCache>
                <c:formatCode>General</c:formatCode>
                <c:ptCount val="8"/>
                <c:pt idx="0">
                  <c:v>13.871069854357074</c:v>
                </c:pt>
                <c:pt idx="1">
                  <c:v>15.731021937362568</c:v>
                </c:pt>
                <c:pt idx="2">
                  <c:v>11.264595978180807</c:v>
                </c:pt>
                <c:pt idx="3">
                  <c:v>9.2091277404865437</c:v>
                </c:pt>
                <c:pt idx="4">
                  <c:v>8.9620423440263988</c:v>
                </c:pt>
                <c:pt idx="5">
                  <c:v>10.919760157870149</c:v>
                </c:pt>
                <c:pt idx="6">
                  <c:v>13.735955073378639</c:v>
                </c:pt>
                <c:pt idx="7">
                  <c:v>16.30641160735005</c:v>
                </c:pt>
              </c:numCache>
            </c:numRef>
          </c:val>
        </c:ser>
        <c:axId val="77005952"/>
        <c:axId val="77007488"/>
      </c:radarChart>
      <c:catAx>
        <c:axId val="77005952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7007488"/>
        <c:crosses val="autoZero"/>
        <c:auto val="1"/>
        <c:lblAlgn val="ctr"/>
        <c:lblOffset val="100"/>
      </c:catAx>
      <c:valAx>
        <c:axId val="77007488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005952"/>
        <c:crosses val="autoZero"/>
        <c:crossBetween val="between"/>
      </c:valAx>
    </c:plotArea>
    <c:legend>
      <c:legendPos val="r"/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240772703294668E-2"/>
          <c:y val="5.1400554097404488E-2"/>
          <c:w val="0.87765505845231062"/>
          <c:h val="0.75056758530183576"/>
        </c:manualLayout>
      </c:layout>
      <c:barChart>
        <c:barDir val="col"/>
        <c:grouping val="clustered"/>
        <c:ser>
          <c:idx val="1"/>
          <c:order val="0"/>
          <c:tx>
            <c:strRef>
              <c:f>'Slope - Aspect (2)'!$C$21</c:f>
              <c:strCache>
                <c:ptCount val="1"/>
                <c:pt idx="0">
                  <c:v>BYU Localities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'Slope - Aspect (2)'!$A$22:$A$36</c:f>
              <c:strCache>
                <c:ptCount val="15"/>
                <c:pt idx="0">
                  <c:v>0°-5°</c:v>
                </c:pt>
                <c:pt idx="1">
                  <c:v>5°-10°</c:v>
                </c:pt>
                <c:pt idx="2">
                  <c:v>10°-15°</c:v>
                </c:pt>
                <c:pt idx="3">
                  <c:v>15°-20°</c:v>
                </c:pt>
                <c:pt idx="4">
                  <c:v>20°-25°</c:v>
                </c:pt>
                <c:pt idx="5">
                  <c:v>25°-30°</c:v>
                </c:pt>
                <c:pt idx="6">
                  <c:v>30°-35°</c:v>
                </c:pt>
                <c:pt idx="7">
                  <c:v>35°-40°</c:v>
                </c:pt>
                <c:pt idx="8">
                  <c:v>40°-45°</c:v>
                </c:pt>
                <c:pt idx="9">
                  <c:v>45°-50°</c:v>
                </c:pt>
                <c:pt idx="10">
                  <c:v>50°-55°</c:v>
                </c:pt>
                <c:pt idx="11">
                  <c:v>55°-60°</c:v>
                </c:pt>
                <c:pt idx="12">
                  <c:v>60°-65°</c:v>
                </c:pt>
                <c:pt idx="13">
                  <c:v>65°-70°</c:v>
                </c:pt>
                <c:pt idx="14">
                  <c:v>70°-75°</c:v>
                </c:pt>
              </c:strCache>
            </c:strRef>
          </c:cat>
          <c:val>
            <c:numRef>
              <c:f>'Slope - Aspect (2)'!$C$22:$C$36</c:f>
              <c:numCache>
                <c:formatCode>0.00%</c:formatCode>
                <c:ptCount val="15"/>
                <c:pt idx="0">
                  <c:v>8.6021505376344162E-2</c:v>
                </c:pt>
                <c:pt idx="1">
                  <c:v>7.5268817204301092E-2</c:v>
                </c:pt>
                <c:pt idx="2">
                  <c:v>5.376344086021511E-2</c:v>
                </c:pt>
                <c:pt idx="3">
                  <c:v>4.3010752688172046E-2</c:v>
                </c:pt>
                <c:pt idx="4">
                  <c:v>0.13978494623655913</c:v>
                </c:pt>
                <c:pt idx="5">
                  <c:v>0.23655913978494636</c:v>
                </c:pt>
                <c:pt idx="6">
                  <c:v>0.16129032258064521</c:v>
                </c:pt>
                <c:pt idx="7">
                  <c:v>0.12903225806451613</c:v>
                </c:pt>
                <c:pt idx="8">
                  <c:v>5.376344086021511E-2</c:v>
                </c:pt>
                <c:pt idx="9">
                  <c:v>1.0752688172043012E-2</c:v>
                </c:pt>
                <c:pt idx="10">
                  <c:v>0</c:v>
                </c:pt>
                <c:pt idx="11">
                  <c:v>0</c:v>
                </c:pt>
                <c:pt idx="12">
                  <c:v>1.0752688172043012E-2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3"/>
          <c:order val="1"/>
          <c:tx>
            <c:strRef>
              <c:f>'Slope - Aspect (2)'!$E$21</c:f>
              <c:strCache>
                <c:ptCount val="1"/>
                <c:pt idx="0">
                  <c:v>Cedar Mountain Formation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'Slope - Aspect (2)'!$A$22:$A$36</c:f>
              <c:strCache>
                <c:ptCount val="15"/>
                <c:pt idx="0">
                  <c:v>0°-5°</c:v>
                </c:pt>
                <c:pt idx="1">
                  <c:v>5°-10°</c:v>
                </c:pt>
                <c:pt idx="2">
                  <c:v>10°-15°</c:v>
                </c:pt>
                <c:pt idx="3">
                  <c:v>15°-20°</c:v>
                </c:pt>
                <c:pt idx="4">
                  <c:v>20°-25°</c:v>
                </c:pt>
                <c:pt idx="5">
                  <c:v>25°-30°</c:v>
                </c:pt>
                <c:pt idx="6">
                  <c:v>30°-35°</c:v>
                </c:pt>
                <c:pt idx="7">
                  <c:v>35°-40°</c:v>
                </c:pt>
                <c:pt idx="8">
                  <c:v>40°-45°</c:v>
                </c:pt>
                <c:pt idx="9">
                  <c:v>45°-50°</c:v>
                </c:pt>
                <c:pt idx="10">
                  <c:v>50°-55°</c:v>
                </c:pt>
                <c:pt idx="11">
                  <c:v>55°-60°</c:v>
                </c:pt>
                <c:pt idx="12">
                  <c:v>60°-65°</c:v>
                </c:pt>
                <c:pt idx="13">
                  <c:v>65°-70°</c:v>
                </c:pt>
                <c:pt idx="14">
                  <c:v>70°-75°</c:v>
                </c:pt>
              </c:strCache>
            </c:strRef>
          </c:cat>
          <c:val>
            <c:numRef>
              <c:f>'Slope - Aspect (2)'!$E$22:$E$36</c:f>
              <c:numCache>
                <c:formatCode>0.00%</c:formatCode>
                <c:ptCount val="15"/>
                <c:pt idx="0">
                  <c:v>0.38474560620069431</c:v>
                </c:pt>
                <c:pt idx="1">
                  <c:v>0.29699138281094817</c:v>
                </c:pt>
                <c:pt idx="2">
                  <c:v>0.13700083835677421</c:v>
                </c:pt>
                <c:pt idx="3">
                  <c:v>7.4040332010256033E-2</c:v>
                </c:pt>
                <c:pt idx="4">
                  <c:v>4.9451689035470307E-2</c:v>
                </c:pt>
                <c:pt idx="5">
                  <c:v>2.9288596891380067E-2</c:v>
                </c:pt>
                <c:pt idx="6">
                  <c:v>1.6393545293695792E-2</c:v>
                </c:pt>
                <c:pt idx="7">
                  <c:v>7.4821448650210691E-3</c:v>
                </c:pt>
                <c:pt idx="8">
                  <c:v>2.653000111275988E-3</c:v>
                </c:pt>
                <c:pt idx="9">
                  <c:v>1.1525220906136093E-3</c:v>
                </c:pt>
                <c:pt idx="10">
                  <c:v>4.9389642477830733E-4</c:v>
                </c:pt>
                <c:pt idx="11">
                  <c:v>2.1847379450529725E-4</c:v>
                </c:pt>
                <c:pt idx="12">
                  <c:v>6.8163823885652617E-5</c:v>
                </c:pt>
                <c:pt idx="13">
                  <c:v>1.8351798738444933E-5</c:v>
                </c:pt>
                <c:pt idx="14">
                  <c:v>1.4564919633686466E-6</c:v>
                </c:pt>
              </c:numCache>
            </c:numRef>
          </c:val>
        </c:ser>
        <c:axId val="77031296"/>
        <c:axId val="77032832"/>
      </c:barChart>
      <c:catAx>
        <c:axId val="77031296"/>
        <c:scaling>
          <c:orientation val="minMax"/>
        </c:scaling>
        <c:axPos val="b"/>
        <c:tickLblPos val="nextTo"/>
        <c:crossAx val="77032832"/>
        <c:crosses val="autoZero"/>
        <c:auto val="1"/>
        <c:lblAlgn val="ctr"/>
        <c:lblOffset val="100"/>
      </c:catAx>
      <c:valAx>
        <c:axId val="770328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0%" sourceLinked="1"/>
        <c:tickLblPos val="nextTo"/>
        <c:crossAx val="7703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02018066712387"/>
          <c:y val="0.23232397580737191"/>
          <c:w val="0.40130450582945232"/>
          <c:h val="0.13120259424093728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503960-7324-41C1-AC25-5DCE86F667F6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66B458-8760-4E4A-B966-0FB70C955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925 - Sit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200400"/>
            <a:ext cx="33528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6705600" cy="1828800"/>
          </a:xfrm>
        </p:spPr>
        <p:txBody>
          <a:bodyPr>
            <a:normAutofit fontScale="90000"/>
          </a:bodyPr>
          <a:lstStyle/>
          <a:p>
            <a:r>
              <a:rPr lang="en-US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Fossil Locality Predictive Model for the Early Cretaceous Cedar Mountain Formation, Utah, USA</a:t>
            </a:r>
            <a:endParaRPr lang="en-US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Daniel Burk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Weighted Suitability Analysis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Reclassification of band values</a:t>
            </a:r>
          </a:p>
          <a:p>
            <a:r>
              <a:rPr lang="en-US" dirty="0" smtClean="0">
                <a:latin typeface="Calibri" pitchFamily="34" charset="0"/>
              </a:rPr>
              <a:t>Weights assigned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384225"/>
          <a:ext cx="8686800" cy="97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414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3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4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6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10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11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3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Weight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Results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Weighted Suitability Analysis Results - First Ite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3755" cy="5403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Field Testing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10 high potential sample sites chosen (30m x 30m pixels)</a:t>
            </a:r>
          </a:p>
          <a:p>
            <a:r>
              <a:rPr lang="en-US" dirty="0" smtClean="0">
                <a:latin typeface="Calibri" pitchFamily="34" charset="0"/>
              </a:rPr>
              <a:t>Vertebrate fossils found at only one site</a:t>
            </a:r>
          </a:p>
          <a:p>
            <a:r>
              <a:rPr lang="en-US" dirty="0" smtClean="0">
                <a:latin typeface="Calibri" pitchFamily="34" charset="0"/>
              </a:rPr>
              <a:t>Observations: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Steep slopes too dangerous to prospect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Flat slopes had little to no rock outcrop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Model too inclusive</a:t>
            </a:r>
          </a:p>
          <a:p>
            <a:pPr lvl="1"/>
            <a:endParaRPr lang="en-US" dirty="0" smtClean="0">
              <a:latin typeface="Calibri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762000" y="4876800"/>
          <a:ext cx="7467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Reanalysis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Bands 10 and 11 removed</a:t>
            </a:r>
          </a:p>
          <a:p>
            <a:r>
              <a:rPr lang="en-US" dirty="0" smtClean="0">
                <a:latin typeface="Calibri" pitchFamily="34" charset="0"/>
              </a:rPr>
              <a:t>Bands reclassified to offer larger range of potential</a:t>
            </a:r>
          </a:p>
          <a:p>
            <a:r>
              <a:rPr lang="en-US" dirty="0" smtClean="0">
                <a:latin typeface="Calibri" pitchFamily="34" charset="0"/>
              </a:rPr>
              <a:t>Weights re-assigned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505200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3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4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6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 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Weight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Reanalysis results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Weighted Suitability Analysis Results - Second Ite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46646" y="1524000"/>
            <a:ext cx="9190646" cy="5430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Unable to field test at this time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No other existing model looks exclusively at spectral reflectance data.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2057400"/>
          <a:ext cx="8153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534566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Number of cells assigned to each fossil potential value for the revised model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Surface Aspect % of Total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91439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39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Surface slope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73225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75% of BYU fossil localities occur on slopes between 15° and 38° (±1 standard deviation).  Only 17% of CMF exposures are in that range.  Slopes greater than 45° excluded from the model.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Refined Model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Weighted Suitability Analysis Results - Third Iteration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024" y="1543313"/>
            <a:ext cx="8909294" cy="5264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 Comparison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Iteration Comparison1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835" y="1537569"/>
            <a:ext cx="5714365" cy="5194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What is a Predictive Model?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 GIS based model attempting to determine fossil locality potential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1.  Start with known fossil localities</a:t>
            </a:r>
          </a:p>
          <a:p>
            <a:r>
              <a:rPr lang="en-US" dirty="0" smtClean="0">
                <a:latin typeface="Calibri" pitchFamily="34" charset="0"/>
              </a:rPr>
              <a:t>2.  Compare their characteristics to other places</a:t>
            </a:r>
          </a:p>
          <a:p>
            <a:r>
              <a:rPr lang="en-US" dirty="0" smtClean="0">
                <a:latin typeface="Calibri" pitchFamily="34" charset="0"/>
              </a:rPr>
              <a:t>3.  Find similar areas</a:t>
            </a:r>
          </a:p>
          <a:p>
            <a:r>
              <a:rPr lang="en-US" dirty="0" smtClean="0">
                <a:latin typeface="Calibri" pitchFamily="34" charset="0"/>
              </a:rPr>
              <a:t>4.  Go look for fossils there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 Check and 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Additional Field Work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Known fossil localities checked against model for internal consistency</a:t>
            </a:r>
          </a:p>
          <a:p>
            <a:r>
              <a:rPr lang="en-US" dirty="0" smtClean="0">
                <a:latin typeface="Calibri" pitchFamily="34" charset="0"/>
              </a:rPr>
              <a:t>Additional outside sources of locality data</a:t>
            </a:r>
          </a:p>
          <a:p>
            <a:r>
              <a:rPr lang="en-US" dirty="0" smtClean="0">
                <a:latin typeface="Calibri" pitchFamily="34" charset="0"/>
              </a:rPr>
              <a:t>Additional field work data obtained</a:t>
            </a:r>
          </a:p>
          <a:p>
            <a:r>
              <a:rPr lang="en-US" dirty="0" smtClean="0">
                <a:latin typeface="Calibri" pitchFamily="34" charset="0"/>
              </a:rPr>
              <a:t>Mixed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267200"/>
          <a:ext cx="84582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497"/>
                <a:gridCol w="341761"/>
                <a:gridCol w="466930"/>
                <a:gridCol w="466930"/>
                <a:gridCol w="466930"/>
                <a:gridCol w="466930"/>
                <a:gridCol w="466930"/>
                <a:gridCol w="466930"/>
                <a:gridCol w="466930"/>
                <a:gridCol w="466930"/>
                <a:gridCol w="1049942"/>
                <a:gridCol w="66956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Fossil Potential Value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Outside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BYU Localities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PBDB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Field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Unresolved Issues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Geologic map accuracy</a:t>
            </a:r>
            <a:endParaRPr lang="en-US" b="1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Microfossil, plant, invertebrate, trace fossil sites ignored</a:t>
            </a:r>
          </a:p>
          <a:p>
            <a:r>
              <a:rPr lang="en-US" dirty="0" smtClean="0">
                <a:latin typeface="Calibri" pitchFamily="34" charset="0"/>
              </a:rPr>
              <a:t>Relative importance of sites not distinguished</a:t>
            </a:r>
          </a:p>
          <a:p>
            <a:r>
              <a:rPr lang="en-US" dirty="0" smtClean="0">
                <a:latin typeface="Calibri" pitchFamily="34" charset="0"/>
              </a:rPr>
              <a:t>Different datasets used different projected coordinate systems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Conclusion/Lessons Learned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Successful creation of model</a:t>
            </a:r>
          </a:p>
          <a:p>
            <a:r>
              <a:rPr lang="en-US" dirty="0" smtClean="0">
                <a:latin typeface="Calibri" pitchFamily="34" charset="0"/>
              </a:rPr>
              <a:t>High fossil potential areas identified</a:t>
            </a:r>
          </a:p>
          <a:p>
            <a:r>
              <a:rPr lang="en-US" dirty="0" smtClean="0">
                <a:latin typeface="Calibri" pitchFamily="34" charset="0"/>
              </a:rPr>
              <a:t>Landsat 8 data alone not sufficient</a:t>
            </a:r>
          </a:p>
          <a:p>
            <a:r>
              <a:rPr lang="en-US" dirty="0" smtClean="0">
                <a:latin typeface="Calibri" pitchFamily="34" charset="0"/>
              </a:rPr>
              <a:t>Knowledge of environmental factors crucial</a:t>
            </a:r>
          </a:p>
          <a:p>
            <a:r>
              <a:rPr lang="en-US" smtClean="0">
                <a:latin typeface="Calibri" pitchFamily="34" charset="0"/>
              </a:rPr>
              <a:t>GI/GO: Model is no better than the input data</a:t>
            </a:r>
          </a:p>
          <a:p>
            <a:r>
              <a:rPr lang="en-US" smtClean="0">
                <a:latin typeface="Calibri" pitchFamily="34" charset="0"/>
              </a:rPr>
              <a:t>Models </a:t>
            </a:r>
            <a:r>
              <a:rPr lang="en-US" dirty="0" smtClean="0">
                <a:latin typeface="Calibri" pitchFamily="34" charset="0"/>
              </a:rPr>
              <a:t>are no substitute for field work, but can be a useful aid to maximize time and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 of References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r>
              <a:rPr lang="en-US" sz="1000" dirty="0" smtClean="0">
                <a:latin typeface="Calibri" pitchFamily="34" charset="0"/>
              </a:rPr>
              <a:t>Conroy, G.C., Emerson, C.W., Anemone, R.L., and Townsend, K.E.B., 2012. Let your fingers do the walking: A simple spectral signature model for ‘remote’ fossil prospecting. </a:t>
            </a:r>
            <a:r>
              <a:rPr lang="en-US" sz="1000" i="1" dirty="0" smtClean="0">
                <a:latin typeface="Calibri" pitchFamily="34" charset="0"/>
              </a:rPr>
              <a:t>Journal of Human Evolution</a:t>
            </a:r>
            <a:r>
              <a:rPr lang="en-US" sz="1000" dirty="0" smtClean="0">
                <a:latin typeface="Calibri" pitchFamily="34" charset="0"/>
              </a:rPr>
              <a:t>, 63, 79–84.</a:t>
            </a:r>
          </a:p>
          <a:p>
            <a:r>
              <a:rPr lang="en-US" sz="1000" dirty="0" smtClean="0">
                <a:latin typeface="Calibri" pitchFamily="34" charset="0"/>
              </a:rPr>
              <a:t>Doelling, H.H., 2002. Geologic Map of the Moab and Eastern Part of the San Rafael Desert 30’x60’ Quadrangles, Grand and Emery Counties, </a:t>
            </a:r>
            <a:r>
              <a:rPr lang="en-US" sz="1000" dirty="0" err="1" smtClean="0">
                <a:latin typeface="Calibri" pitchFamily="34" charset="0"/>
              </a:rPr>
              <a:t>Uah</a:t>
            </a:r>
            <a:r>
              <a:rPr lang="en-US" sz="1000" dirty="0" smtClean="0">
                <a:latin typeface="Calibri" pitchFamily="34" charset="0"/>
              </a:rPr>
              <a:t>, and Mesa county, Colorado.</a:t>
            </a:r>
          </a:p>
          <a:p>
            <a:r>
              <a:rPr lang="en-US" sz="1000" dirty="0" err="1" smtClean="0">
                <a:latin typeface="Calibri" pitchFamily="34" charset="0"/>
              </a:rPr>
              <a:t>Egeland</a:t>
            </a:r>
            <a:r>
              <a:rPr lang="en-US" sz="1000" dirty="0" smtClean="0">
                <a:latin typeface="Calibri" pitchFamily="34" charset="0"/>
              </a:rPr>
              <a:t>, C.P., Nicholson, C.M., and Gasparian, B., 2010. Using GIS and Ecological Variables to Identify High Potential Areas for Paleoanthropological Survey: An Example from Northern Armenia. </a:t>
            </a:r>
            <a:r>
              <a:rPr lang="en-US" sz="1000" i="1" dirty="0" smtClean="0">
                <a:latin typeface="Calibri" pitchFamily="34" charset="0"/>
              </a:rPr>
              <a:t>Journal of Ecological Anthropology</a:t>
            </a:r>
            <a:r>
              <a:rPr lang="en-US" sz="1000" dirty="0" smtClean="0">
                <a:latin typeface="Calibri" pitchFamily="34" charset="0"/>
              </a:rPr>
              <a:t>, 14 (1), 89–98.</a:t>
            </a:r>
          </a:p>
          <a:p>
            <a:r>
              <a:rPr lang="en-US" sz="1000" dirty="0" smtClean="0">
                <a:latin typeface="Calibri" pitchFamily="34" charset="0"/>
              </a:rPr>
              <a:t>Emerson, C.W. and Anemone, R.L., 2012. An artificial neural network-based approach to identifying mammalian fossil localities in the Great Divide Basin, Wyoming. </a:t>
            </a:r>
            <a:r>
              <a:rPr lang="en-US" sz="1000" i="1" dirty="0" smtClean="0">
                <a:latin typeface="Calibri" pitchFamily="34" charset="0"/>
              </a:rPr>
              <a:t>Remote Sensing Letters</a:t>
            </a:r>
            <a:r>
              <a:rPr lang="en-US" sz="1000" dirty="0" smtClean="0">
                <a:latin typeface="Calibri" pitchFamily="34" charset="0"/>
              </a:rPr>
              <a:t>, 3 (5), 453–460.</a:t>
            </a:r>
          </a:p>
          <a:p>
            <a:r>
              <a:rPr lang="en-US" sz="1000" dirty="0" smtClean="0">
                <a:latin typeface="Calibri" pitchFamily="34" charset="0"/>
              </a:rPr>
              <a:t>Hendrix, B., Moeller, A., </a:t>
            </a:r>
            <a:r>
              <a:rPr lang="en-US" sz="1000" dirty="0" err="1" smtClean="0">
                <a:latin typeface="Calibri" pitchFamily="34" charset="0"/>
              </a:rPr>
              <a:t>Ludvigson</a:t>
            </a:r>
            <a:r>
              <a:rPr lang="en-US" sz="1000" dirty="0" smtClean="0">
                <a:latin typeface="Calibri" pitchFamily="34" charset="0"/>
              </a:rPr>
              <a:t>, G.A., </a:t>
            </a:r>
            <a:r>
              <a:rPr lang="en-US" sz="1000" dirty="0" err="1" smtClean="0">
                <a:latin typeface="Calibri" pitchFamily="34" charset="0"/>
              </a:rPr>
              <a:t>Joeckel</a:t>
            </a:r>
            <a:r>
              <a:rPr lang="en-US" sz="1000" dirty="0" smtClean="0">
                <a:latin typeface="Calibri" pitchFamily="34" charset="0"/>
              </a:rPr>
              <a:t>, R.M., and Kirkland, J.I., 2015. A New Approach to Date </a:t>
            </a:r>
            <a:r>
              <a:rPr lang="en-US" sz="1000" dirty="0" err="1" smtClean="0">
                <a:latin typeface="Calibri" pitchFamily="34" charset="0"/>
              </a:rPr>
              <a:t>Paleosols</a:t>
            </a:r>
            <a:r>
              <a:rPr lang="en-US" sz="1000" dirty="0" smtClean="0">
                <a:latin typeface="Calibri" pitchFamily="34" charset="0"/>
              </a:rPr>
              <a:t> in Terrestrial Strata: A Case Study Using U-PB Zircon Ages for the Yellow Cat Member of the Cedar Mountain Formation of Eastern Utah. Presented at the 2015 GSA Annual Meeting, Baltimore, Maryland, USA: Geological Society of America.</a:t>
            </a:r>
          </a:p>
          <a:p>
            <a:r>
              <a:rPr lang="en-US" sz="1000" dirty="0" err="1" smtClean="0">
                <a:latin typeface="Calibri" pitchFamily="34" charset="0"/>
              </a:rPr>
              <a:t>Jasinski</a:t>
            </a:r>
            <a:r>
              <a:rPr lang="en-US" sz="1000" dirty="0" smtClean="0">
                <a:latin typeface="Calibri" pitchFamily="34" charset="0"/>
              </a:rPr>
              <a:t>, S. and Dodson, P., 2015. </a:t>
            </a:r>
            <a:r>
              <a:rPr lang="en-US" sz="1000" dirty="0" err="1" smtClean="0">
                <a:latin typeface="Calibri" pitchFamily="34" charset="0"/>
              </a:rPr>
              <a:t>Biostratigraphy</a:t>
            </a:r>
            <a:r>
              <a:rPr lang="en-US" sz="1000" dirty="0" smtClean="0">
                <a:latin typeface="Calibri" pitchFamily="34" charset="0"/>
              </a:rPr>
              <a:t>, </a:t>
            </a:r>
            <a:r>
              <a:rPr lang="en-US" sz="1000" dirty="0" err="1" smtClean="0">
                <a:latin typeface="Calibri" pitchFamily="34" charset="0"/>
              </a:rPr>
              <a:t>Paleobiogeography</a:t>
            </a:r>
            <a:r>
              <a:rPr lang="en-US" sz="1000" dirty="0" smtClean="0">
                <a:latin typeface="Calibri" pitchFamily="34" charset="0"/>
              </a:rPr>
              <a:t>, and Evolution of </a:t>
            </a:r>
            <a:r>
              <a:rPr lang="en-US" sz="1000" dirty="0" err="1" smtClean="0">
                <a:latin typeface="Calibri" pitchFamily="34" charset="0"/>
              </a:rPr>
              <a:t>Dromaeosaurids</a:t>
            </a:r>
            <a:r>
              <a:rPr lang="en-US" sz="1000" dirty="0" smtClean="0">
                <a:latin typeface="Calibri" pitchFamily="34" charset="0"/>
              </a:rPr>
              <a:t> (</a:t>
            </a:r>
            <a:r>
              <a:rPr lang="en-US" sz="1000" dirty="0" err="1" smtClean="0">
                <a:latin typeface="Calibri" pitchFamily="34" charset="0"/>
              </a:rPr>
              <a:t>Dinsauria</a:t>
            </a:r>
            <a:r>
              <a:rPr lang="en-US" sz="1000" dirty="0" smtClean="0">
                <a:latin typeface="Calibri" pitchFamily="34" charset="0"/>
              </a:rPr>
              <a:t>: </a:t>
            </a:r>
            <a:r>
              <a:rPr lang="en-US" sz="1000" dirty="0" err="1" smtClean="0">
                <a:latin typeface="Calibri" pitchFamily="34" charset="0"/>
              </a:rPr>
              <a:t>Dromaeosauridae</a:t>
            </a:r>
            <a:r>
              <a:rPr lang="en-US" sz="1000" dirty="0" smtClean="0">
                <a:latin typeface="Calibri" pitchFamily="34" charset="0"/>
              </a:rPr>
              <a:t>) in North America. Presented at the 2015 GSA Annual Meeting, Baltimore, Maryland, USA: Geological Society of America.</a:t>
            </a:r>
          </a:p>
          <a:p>
            <a:r>
              <a:rPr lang="en-US" sz="1000" dirty="0" err="1" smtClean="0">
                <a:latin typeface="Calibri" pitchFamily="34" charset="0"/>
              </a:rPr>
              <a:t>Ludvigson</a:t>
            </a:r>
            <a:r>
              <a:rPr lang="en-US" sz="1000" dirty="0" smtClean="0">
                <a:latin typeface="Calibri" pitchFamily="34" charset="0"/>
              </a:rPr>
              <a:t>, G.A., Gonzalez, L.A., </a:t>
            </a:r>
            <a:r>
              <a:rPr lang="en-US" sz="1000" dirty="0" err="1" smtClean="0">
                <a:latin typeface="Calibri" pitchFamily="34" charset="0"/>
              </a:rPr>
              <a:t>Joeckel</a:t>
            </a:r>
            <a:r>
              <a:rPr lang="en-US" sz="1000" dirty="0" smtClean="0">
                <a:latin typeface="Calibri" pitchFamily="34" charset="0"/>
              </a:rPr>
              <a:t>, R.M., and Moeller, A., 2015. Terrestrial Carbonate Records of Cretaceous (</a:t>
            </a:r>
            <a:r>
              <a:rPr lang="en-US" sz="1000" dirty="0" err="1" smtClean="0">
                <a:latin typeface="Calibri" pitchFamily="34" charset="0"/>
              </a:rPr>
              <a:t>Aptian-Albian</a:t>
            </a:r>
            <a:r>
              <a:rPr lang="en-US" sz="1000" dirty="0" smtClean="0">
                <a:latin typeface="Calibri" pitchFamily="34" charset="0"/>
              </a:rPr>
              <a:t>) Carbon Isotope Excursions from Deposits in North America and China. Presented at the 2015 GSA Annual Meeting, Baltimore, Maryland, USA: Geological Society of America.</a:t>
            </a:r>
          </a:p>
          <a:p>
            <a:r>
              <a:rPr lang="en-US" sz="1000" dirty="0" smtClean="0">
                <a:latin typeface="Calibri" pitchFamily="34" charset="0"/>
              </a:rPr>
              <a:t>Malakhov, D.V., Dyke, G.J., and King, C., 2009. Remote Sensing Applied to Paleontology- Exploration of Upper Cretaceous Sediments in Kazakhstan for Potential Fossil Sites. </a:t>
            </a:r>
            <a:r>
              <a:rPr lang="en-US" sz="1000" i="1" dirty="0" smtClean="0">
                <a:latin typeface="Calibri" pitchFamily="34" charset="0"/>
              </a:rPr>
              <a:t>Palaeontologia Electronica</a:t>
            </a:r>
            <a:r>
              <a:rPr lang="en-US" sz="1000" dirty="0" smtClean="0">
                <a:latin typeface="Calibri" pitchFamily="34" charset="0"/>
              </a:rPr>
              <a:t>, 12 (2), 1–10.</a:t>
            </a:r>
          </a:p>
          <a:p>
            <a:r>
              <a:rPr lang="en-US" sz="1000" dirty="0" smtClean="0">
                <a:latin typeface="Calibri" pitchFamily="34" charset="0"/>
              </a:rPr>
              <a:t>Oheim, K., 2007. Fossil site prediction using geographic information systems (GIS) and suitability analysis: The Two Medicine Formation, MT, a test case. </a:t>
            </a:r>
            <a:r>
              <a:rPr lang="en-US" sz="1000" i="1" dirty="0" smtClean="0">
                <a:latin typeface="Calibri" pitchFamily="34" charset="0"/>
              </a:rPr>
              <a:t>Palaeogeography, Palaeoclimatology, Palaeoecology</a:t>
            </a:r>
            <a:r>
              <a:rPr lang="en-US" sz="1000" dirty="0" smtClean="0">
                <a:latin typeface="Calibri" pitchFamily="34" charset="0"/>
              </a:rPr>
              <a:t>, 251 (3/4), 354–365.]</a:t>
            </a:r>
          </a:p>
          <a:p>
            <a:r>
              <a:rPr lang="en-US" sz="1000" dirty="0" err="1" smtClean="0">
                <a:latin typeface="Calibri" pitchFamily="34" charset="0"/>
              </a:rPr>
              <a:t>Senter</a:t>
            </a:r>
            <a:r>
              <a:rPr lang="en-US" sz="1000" dirty="0" smtClean="0">
                <a:latin typeface="Calibri" pitchFamily="34" charset="0"/>
              </a:rPr>
              <a:t>, P., Kirkland, J.I., Bird, J., and Bartlett, J.A., 2010. A new </a:t>
            </a:r>
            <a:r>
              <a:rPr lang="en-US" sz="1000" dirty="0" err="1" smtClean="0">
                <a:latin typeface="Calibri" pitchFamily="34" charset="0"/>
              </a:rPr>
              <a:t>troodontid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theropod</a:t>
            </a:r>
            <a:r>
              <a:rPr lang="en-US" sz="1000" dirty="0" smtClean="0">
                <a:latin typeface="Calibri" pitchFamily="34" charset="0"/>
              </a:rPr>
              <a:t> dinosaur from the Lower Cretaceous of Utah. </a:t>
            </a:r>
            <a:r>
              <a:rPr lang="en-US" sz="1000" dirty="0" err="1" smtClean="0">
                <a:latin typeface="Calibri" pitchFamily="34" charset="0"/>
              </a:rPr>
              <a:t>PLoS</a:t>
            </a:r>
            <a:r>
              <a:rPr lang="en-US" sz="1000" dirty="0" smtClean="0">
                <a:latin typeface="Calibri" pitchFamily="34" charset="0"/>
              </a:rPr>
              <a:t> One, 5 (12), 1–5.</a:t>
            </a:r>
          </a:p>
          <a:p>
            <a:r>
              <a:rPr lang="en-US" sz="1000" dirty="0" err="1" smtClean="0">
                <a:latin typeface="Calibri" pitchFamily="34" charset="0"/>
              </a:rPr>
              <a:t>Senter</a:t>
            </a:r>
            <a:r>
              <a:rPr lang="en-US" sz="1000" dirty="0" smtClean="0">
                <a:latin typeface="Calibri" pitchFamily="34" charset="0"/>
              </a:rPr>
              <a:t>, P., Kirkland, J.I., and </a:t>
            </a:r>
            <a:r>
              <a:rPr lang="en-US" sz="1000" dirty="0" err="1" smtClean="0">
                <a:latin typeface="Calibri" pitchFamily="34" charset="0"/>
              </a:rPr>
              <a:t>DeBlieux</a:t>
            </a:r>
            <a:r>
              <a:rPr lang="en-US" sz="1000" dirty="0" smtClean="0">
                <a:latin typeface="Calibri" pitchFamily="34" charset="0"/>
              </a:rPr>
              <a:t>, D.D., 2012a. </a:t>
            </a:r>
            <a:r>
              <a:rPr lang="en-US" sz="1000" dirty="0" err="1" smtClean="0">
                <a:latin typeface="Calibri" pitchFamily="34" charset="0"/>
              </a:rPr>
              <a:t>Martharaptor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greenriverensis</a:t>
            </a:r>
            <a:r>
              <a:rPr lang="en-US" sz="1000" dirty="0" smtClean="0">
                <a:latin typeface="Calibri" pitchFamily="34" charset="0"/>
              </a:rPr>
              <a:t>, a new </a:t>
            </a:r>
            <a:r>
              <a:rPr lang="en-US" sz="1000" dirty="0" err="1" smtClean="0">
                <a:latin typeface="Calibri" pitchFamily="34" charset="0"/>
              </a:rPr>
              <a:t>theropod</a:t>
            </a:r>
            <a:r>
              <a:rPr lang="en-US" sz="1000" dirty="0" smtClean="0">
                <a:latin typeface="Calibri" pitchFamily="34" charset="0"/>
              </a:rPr>
              <a:t> dinosaur from the Lower Cretaceous of Utah. </a:t>
            </a:r>
            <a:r>
              <a:rPr lang="en-US" sz="1000" dirty="0" err="1" smtClean="0">
                <a:latin typeface="Calibri" pitchFamily="34" charset="0"/>
              </a:rPr>
              <a:t>PLoS</a:t>
            </a:r>
            <a:r>
              <a:rPr lang="en-US" sz="1000" dirty="0" smtClean="0">
                <a:latin typeface="Calibri" pitchFamily="34" charset="0"/>
              </a:rPr>
              <a:t> One, 7 (8), 1-12.</a:t>
            </a:r>
          </a:p>
          <a:p>
            <a:r>
              <a:rPr lang="en-US" sz="1000" dirty="0" err="1" smtClean="0">
                <a:latin typeface="Calibri" pitchFamily="34" charset="0"/>
              </a:rPr>
              <a:t>Senter</a:t>
            </a:r>
            <a:r>
              <a:rPr lang="en-US" sz="1000" dirty="0" smtClean="0">
                <a:latin typeface="Calibri" pitchFamily="34" charset="0"/>
              </a:rPr>
              <a:t>, P., Kirkland, J.I., </a:t>
            </a:r>
            <a:r>
              <a:rPr lang="en-US" sz="1000" dirty="0" err="1" smtClean="0">
                <a:latin typeface="Calibri" pitchFamily="34" charset="0"/>
              </a:rPr>
              <a:t>DeBlieux</a:t>
            </a:r>
            <a:r>
              <a:rPr lang="en-US" sz="1000" dirty="0" smtClean="0">
                <a:latin typeface="Calibri" pitchFamily="34" charset="0"/>
              </a:rPr>
              <a:t>, D.D., Madsen, S., and </a:t>
            </a:r>
            <a:r>
              <a:rPr lang="en-US" sz="1000" dirty="0" err="1" smtClean="0">
                <a:latin typeface="Calibri" pitchFamily="34" charset="0"/>
              </a:rPr>
              <a:t>Toth</a:t>
            </a:r>
            <a:r>
              <a:rPr lang="en-US" sz="1000" dirty="0" smtClean="0">
                <a:latin typeface="Calibri" pitchFamily="34" charset="0"/>
              </a:rPr>
              <a:t>, N., 2012b. New </a:t>
            </a:r>
            <a:r>
              <a:rPr lang="en-US" sz="1000" dirty="0" err="1" smtClean="0">
                <a:latin typeface="Calibri" pitchFamily="34" charset="0"/>
              </a:rPr>
              <a:t>dromaeosaurids</a:t>
            </a:r>
            <a:r>
              <a:rPr lang="en-US" sz="1000" dirty="0" smtClean="0">
                <a:latin typeface="Calibri" pitchFamily="34" charset="0"/>
              </a:rPr>
              <a:t> (</a:t>
            </a:r>
            <a:r>
              <a:rPr lang="en-US" sz="1000" dirty="0" err="1" smtClean="0">
                <a:latin typeface="Calibri" pitchFamily="34" charset="0"/>
              </a:rPr>
              <a:t>Dinosauria</a:t>
            </a:r>
            <a:r>
              <a:rPr lang="en-US" sz="1000" dirty="0" smtClean="0">
                <a:latin typeface="Calibri" pitchFamily="34" charset="0"/>
              </a:rPr>
              <a:t>: </a:t>
            </a:r>
            <a:r>
              <a:rPr lang="en-US" sz="1000" dirty="0" err="1" smtClean="0">
                <a:latin typeface="Calibri" pitchFamily="34" charset="0"/>
              </a:rPr>
              <a:t>Theropoda</a:t>
            </a:r>
            <a:r>
              <a:rPr lang="en-US" sz="1000" dirty="0" smtClean="0">
                <a:latin typeface="Calibri" pitchFamily="34" charset="0"/>
              </a:rPr>
              <a:t>) from the Lower Cretaceous of Utah, and the evolution of the </a:t>
            </a:r>
            <a:r>
              <a:rPr lang="en-US" sz="1000" dirty="0" err="1" smtClean="0">
                <a:latin typeface="Calibri" pitchFamily="34" charset="0"/>
              </a:rPr>
              <a:t>dromaeosaurid</a:t>
            </a:r>
            <a:r>
              <a:rPr lang="en-US" sz="1000" dirty="0" smtClean="0">
                <a:latin typeface="Calibri" pitchFamily="34" charset="0"/>
              </a:rPr>
              <a:t> tail. </a:t>
            </a:r>
            <a:r>
              <a:rPr lang="en-US" sz="1000" dirty="0" err="1" smtClean="0">
                <a:latin typeface="Calibri" pitchFamily="34" charset="0"/>
              </a:rPr>
              <a:t>PLoS</a:t>
            </a:r>
            <a:r>
              <a:rPr lang="en-US" sz="1000" dirty="0" smtClean="0">
                <a:latin typeface="Calibri" pitchFamily="34" charset="0"/>
              </a:rPr>
              <a:t> One, 7 (5), 1–20.</a:t>
            </a:r>
          </a:p>
          <a:p>
            <a:r>
              <a:rPr lang="en-US" sz="1000" dirty="0" smtClean="0">
                <a:latin typeface="Calibri" pitchFamily="34" charset="0"/>
              </a:rPr>
              <a:t>Suarez, M.B., Suarez, C., You, H., and Kirkland, J.I., 2015. The Early Cretaceous </a:t>
            </a:r>
            <a:r>
              <a:rPr lang="en-US" sz="1000" dirty="0" err="1" smtClean="0">
                <a:latin typeface="Calibri" pitchFamily="34" charset="0"/>
              </a:rPr>
              <a:t>Chemostratigraphic</a:t>
            </a:r>
            <a:r>
              <a:rPr lang="en-US" sz="1000" dirty="0" smtClean="0">
                <a:latin typeface="Calibri" pitchFamily="34" charset="0"/>
              </a:rPr>
              <a:t> and </a:t>
            </a:r>
            <a:r>
              <a:rPr lang="en-US" sz="1000" dirty="0" err="1" smtClean="0">
                <a:latin typeface="Calibri" pitchFamily="34" charset="0"/>
              </a:rPr>
              <a:t>Paleoclimate</a:t>
            </a:r>
            <a:r>
              <a:rPr lang="en-US" sz="1000" dirty="0" smtClean="0">
                <a:latin typeface="Calibri" pitchFamily="34" charset="0"/>
              </a:rPr>
              <a:t> Record of Northwest China and Western North America. Presented at the 2015 GSA Annual Meeting, Baltimore, Maryland, USA: Geological Society of America.</a:t>
            </a:r>
          </a:p>
          <a:p>
            <a:r>
              <a:rPr lang="en-US" sz="1000" dirty="0" smtClean="0">
                <a:latin typeface="Calibri" pitchFamily="34" charset="0"/>
              </a:rPr>
              <a:t>Taylor, M.P., </a:t>
            </a:r>
            <a:r>
              <a:rPr lang="en-US" sz="1000" dirty="0" err="1" smtClean="0">
                <a:latin typeface="Calibri" pitchFamily="34" charset="0"/>
              </a:rPr>
              <a:t>Wedel</a:t>
            </a:r>
            <a:r>
              <a:rPr lang="en-US" sz="1000" dirty="0" smtClean="0">
                <a:latin typeface="Calibri" pitchFamily="34" charset="0"/>
              </a:rPr>
              <a:t>, M.J., and </a:t>
            </a:r>
            <a:r>
              <a:rPr lang="en-US" sz="1000" dirty="0" err="1" smtClean="0">
                <a:latin typeface="Calibri" pitchFamily="34" charset="0"/>
              </a:rPr>
              <a:t>Cifelli</a:t>
            </a:r>
            <a:r>
              <a:rPr lang="en-US" sz="1000" dirty="0" smtClean="0">
                <a:latin typeface="Calibri" pitchFamily="34" charset="0"/>
              </a:rPr>
              <a:t>, R.L., 2011. A new </a:t>
            </a:r>
            <a:r>
              <a:rPr lang="en-US" sz="1000" dirty="0" err="1" smtClean="0">
                <a:latin typeface="Calibri" pitchFamily="34" charset="0"/>
              </a:rPr>
              <a:t>sauropod</a:t>
            </a:r>
            <a:r>
              <a:rPr lang="en-US" sz="1000" dirty="0" smtClean="0">
                <a:latin typeface="Calibri" pitchFamily="34" charset="0"/>
              </a:rPr>
              <a:t> dinosaur from the Lower Cretaceous Cedar Mountain Formation, Utah, USA. </a:t>
            </a:r>
            <a:r>
              <a:rPr lang="en-US" sz="1000" dirty="0" err="1" smtClean="0">
                <a:latin typeface="Calibri" pitchFamily="34" charset="0"/>
              </a:rPr>
              <a:t>Acta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Palaeontologica</a:t>
            </a:r>
            <a:r>
              <a:rPr lang="en-US" sz="1000" dirty="0" smtClean="0">
                <a:latin typeface="Calibri" pitchFamily="34" charset="0"/>
              </a:rPr>
              <a:t> 	</a:t>
            </a:r>
            <a:r>
              <a:rPr lang="en-US" sz="1000" dirty="0" err="1" smtClean="0">
                <a:latin typeface="Calibri" pitchFamily="34" charset="0"/>
              </a:rPr>
              <a:t>Polonica</a:t>
            </a:r>
            <a:r>
              <a:rPr lang="en-US" sz="1000" dirty="0" smtClean="0">
                <a:latin typeface="Calibri" pitchFamily="34" charset="0"/>
              </a:rPr>
              <a:t>, 56 (1), 75–98.</a:t>
            </a:r>
          </a:p>
          <a:p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Acknowledgements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Thanks to Dr. Rodney </a:t>
            </a:r>
            <a:r>
              <a:rPr lang="en-US" dirty="0" err="1" smtClean="0">
                <a:latin typeface="Calibri" pitchFamily="34" charset="0"/>
              </a:rPr>
              <a:t>Scheetz</a:t>
            </a:r>
            <a:r>
              <a:rPr lang="en-US" dirty="0" smtClean="0">
                <a:latin typeface="Calibri" pitchFamily="34" charset="0"/>
              </a:rPr>
              <a:t> at the Brigham Young University Museum of Paleontology for providing fossil locality data with which to begin the analysis.</a:t>
            </a:r>
          </a:p>
          <a:p>
            <a:r>
              <a:rPr lang="en-US" dirty="0" smtClean="0">
                <a:latin typeface="Calibri" pitchFamily="34" charset="0"/>
              </a:rPr>
              <a:t>Field work was conducted under the following permits: Utah State Permit #2015-457, Utah BLM Permit #UT08-006C, and Utah BLM Permit #UT08-014C.</a:t>
            </a:r>
          </a:p>
          <a:p>
            <a:r>
              <a:rPr lang="en-US" dirty="0" smtClean="0">
                <a:latin typeface="Calibri" pitchFamily="34" charset="0"/>
              </a:rPr>
              <a:t>Thanks to Martha Hayden (UGS) and Rebecca Hunt-Foster (BLM-UT) for providing additional fossil locality data.</a:t>
            </a:r>
          </a:p>
          <a:p>
            <a:r>
              <a:rPr lang="en-US" dirty="0" smtClean="0">
                <a:latin typeface="Calibri" pitchFamily="34" charset="0"/>
              </a:rPr>
              <a:t>Thanks to </a:t>
            </a:r>
            <a:r>
              <a:rPr lang="en-US" dirty="0" err="1" smtClean="0">
                <a:latin typeface="Calibri" pitchFamily="34" charset="0"/>
              </a:rPr>
              <a:t>Paleobiology</a:t>
            </a:r>
            <a:r>
              <a:rPr lang="en-US" dirty="0" smtClean="0">
                <a:latin typeface="Calibri" pitchFamily="34" charset="0"/>
              </a:rPr>
              <a:t> Database for providing locality data.</a:t>
            </a:r>
          </a:p>
          <a:p>
            <a:r>
              <a:rPr lang="en-US" dirty="0" smtClean="0">
                <a:latin typeface="Calibri" pitchFamily="34" charset="0"/>
              </a:rPr>
              <a:t>Thanks to Stephen </a:t>
            </a:r>
            <a:r>
              <a:rPr lang="en-US" dirty="0" err="1" smtClean="0">
                <a:latin typeface="Calibri" pitchFamily="34" charset="0"/>
              </a:rPr>
              <a:t>Sandau</a:t>
            </a:r>
            <a:r>
              <a:rPr lang="en-US" dirty="0" smtClean="0">
                <a:latin typeface="Calibri" pitchFamily="34" charset="0"/>
              </a:rPr>
              <a:t>, Dr. Brooks Britt, Garrett </a:t>
            </a:r>
            <a:r>
              <a:rPr lang="en-US" dirty="0" err="1" smtClean="0">
                <a:latin typeface="Calibri" pitchFamily="34" charset="0"/>
              </a:rPr>
              <a:t>Tournear</a:t>
            </a:r>
            <a:r>
              <a:rPr lang="en-US" dirty="0" smtClean="0">
                <a:latin typeface="Calibri" pitchFamily="34" charset="0"/>
              </a:rPr>
              <a:t>, Shaun McClure, Lindsay Beasley, Dr. Rodney </a:t>
            </a:r>
            <a:r>
              <a:rPr lang="en-US" dirty="0" err="1" smtClean="0">
                <a:latin typeface="Calibri" pitchFamily="34" charset="0"/>
              </a:rPr>
              <a:t>Scheetz</a:t>
            </a:r>
            <a:r>
              <a:rPr lang="en-US" dirty="0" smtClean="0">
                <a:latin typeface="Calibri" pitchFamily="34" charset="0"/>
              </a:rPr>
              <a:t>, Aaron </a:t>
            </a:r>
            <a:r>
              <a:rPr lang="en-US" dirty="0" err="1" smtClean="0">
                <a:latin typeface="Calibri" pitchFamily="34" charset="0"/>
              </a:rPr>
              <a:t>Scheetz</a:t>
            </a:r>
            <a:r>
              <a:rPr lang="en-US" dirty="0" smtClean="0">
                <a:latin typeface="Calibri" pitchFamily="34" charset="0"/>
              </a:rPr>
              <a:t>, Austin </a:t>
            </a:r>
            <a:r>
              <a:rPr lang="en-US" dirty="0" err="1" smtClean="0">
                <a:latin typeface="Calibri" pitchFamily="34" charset="0"/>
              </a:rPr>
              <a:t>Scheetz</a:t>
            </a:r>
            <a:r>
              <a:rPr lang="en-US" dirty="0" smtClean="0">
                <a:latin typeface="Calibri" pitchFamily="34" charset="0"/>
              </a:rPr>
              <a:t>, and Alexandra </a:t>
            </a:r>
            <a:r>
              <a:rPr lang="en-US" dirty="0" err="1" smtClean="0">
                <a:latin typeface="Calibri" pitchFamily="34" charset="0"/>
              </a:rPr>
              <a:t>Scheetz</a:t>
            </a:r>
            <a:r>
              <a:rPr lang="en-US" dirty="0" smtClean="0">
                <a:latin typeface="Calibri" pitchFamily="34" charset="0"/>
              </a:rPr>
              <a:t> for help with field work. </a:t>
            </a:r>
          </a:p>
          <a:p>
            <a:r>
              <a:rPr lang="en-US" dirty="0" smtClean="0">
                <a:latin typeface="Calibri" pitchFamily="34" charset="0"/>
              </a:rPr>
              <a:t>Thanks to my thesis advisor and committee Dr. Yi-</a:t>
            </a:r>
            <a:r>
              <a:rPr lang="en-US" dirty="0" err="1" smtClean="0">
                <a:latin typeface="Calibri" pitchFamily="34" charset="0"/>
              </a:rPr>
              <a:t>Hwa</a:t>
            </a:r>
            <a:r>
              <a:rPr lang="en-US" dirty="0" smtClean="0">
                <a:latin typeface="Calibri" pitchFamily="34" charset="0"/>
              </a:rPr>
              <a:t> Wu, Dr. Ming Hung, &amp; Dr. John P. Pope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Thank to William and Patricia Burk, Melissa and Ryan </a:t>
            </a:r>
            <a:r>
              <a:rPr lang="en-US" dirty="0" err="1" smtClean="0">
                <a:latin typeface="Calibri" pitchFamily="34" charset="0"/>
              </a:rPr>
              <a:t>DeLange</a:t>
            </a:r>
            <a:r>
              <a:rPr lang="en-US" dirty="0" smtClean="0">
                <a:latin typeface="Calibri" pitchFamily="34" charset="0"/>
              </a:rPr>
              <a:t>, and Stephen </a:t>
            </a:r>
            <a:r>
              <a:rPr lang="en-US" dirty="0" err="1" smtClean="0">
                <a:latin typeface="Calibri" pitchFamily="34" charset="0"/>
              </a:rPr>
              <a:t>Sandau</a:t>
            </a:r>
            <a:r>
              <a:rPr lang="en-US" dirty="0" smtClean="0">
                <a:latin typeface="Calibri" pitchFamily="34" charset="0"/>
              </a:rPr>
              <a:t> for helping me to get here.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Thanks to my wonderful wife, Faith, and our great kids, Grace, Joy, Titus, Tommy, Timmy, and #6.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1534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a Predictive Model?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Nature of field work - chancy</a:t>
            </a:r>
          </a:p>
          <a:p>
            <a:r>
              <a:rPr lang="en-US" dirty="0" smtClean="0">
                <a:latin typeface="Calibri" pitchFamily="34" charset="0"/>
              </a:rPr>
              <a:t>Potentially reduce on-the-ground search time</a:t>
            </a:r>
          </a:p>
          <a:p>
            <a:r>
              <a:rPr lang="en-US" dirty="0" smtClean="0">
                <a:latin typeface="Calibri" pitchFamily="34" charset="0"/>
              </a:rPr>
              <a:t>Few published fossil locality predictive models exist</a:t>
            </a:r>
          </a:p>
          <a:p>
            <a:r>
              <a:rPr lang="en-US" dirty="0" smtClean="0">
                <a:latin typeface="Calibri" pitchFamily="34" charset="0"/>
              </a:rPr>
              <a:t>GIS data and software are economically available, additional tools for paleontologists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Existing Published Fossil Locality Predictive Models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Conroy et al. (2012) – Eocene formations of Uinta Basin, UT</a:t>
            </a:r>
          </a:p>
          <a:p>
            <a:r>
              <a:rPr lang="en-US" dirty="0" err="1" smtClean="0">
                <a:latin typeface="Calibri" pitchFamily="34" charset="0"/>
              </a:rPr>
              <a:t>Egeland</a:t>
            </a:r>
            <a:r>
              <a:rPr lang="en-US" dirty="0" smtClean="0">
                <a:latin typeface="Calibri" pitchFamily="34" charset="0"/>
              </a:rPr>
              <a:t> et al. (2010) – </a:t>
            </a:r>
            <a:r>
              <a:rPr lang="en-US" dirty="0" err="1" smtClean="0">
                <a:latin typeface="Calibri" pitchFamily="34" charset="0"/>
              </a:rPr>
              <a:t>Paleoanthropological</a:t>
            </a:r>
            <a:r>
              <a:rPr lang="en-US" dirty="0" smtClean="0">
                <a:latin typeface="Calibri" pitchFamily="34" charset="0"/>
              </a:rPr>
              <a:t> sites in Armenia</a:t>
            </a:r>
          </a:p>
          <a:p>
            <a:r>
              <a:rPr lang="en-US" dirty="0" smtClean="0">
                <a:latin typeface="Calibri" pitchFamily="34" charset="0"/>
              </a:rPr>
              <a:t>Emerson and Anemone (2012) – Great Divide Basin, WY</a:t>
            </a:r>
          </a:p>
          <a:p>
            <a:r>
              <a:rPr lang="en-US" dirty="0" err="1" smtClean="0">
                <a:latin typeface="Calibri" pitchFamily="34" charset="0"/>
              </a:rPr>
              <a:t>Malakhov</a:t>
            </a:r>
            <a:r>
              <a:rPr lang="en-US" dirty="0" smtClean="0">
                <a:latin typeface="Calibri" pitchFamily="34" charset="0"/>
              </a:rPr>
              <a:t> et al. (2009) - Lower </a:t>
            </a:r>
            <a:r>
              <a:rPr lang="en-US" dirty="0" err="1" smtClean="0">
                <a:latin typeface="Calibri" pitchFamily="34" charset="0"/>
              </a:rPr>
              <a:t>Syrdarya</a:t>
            </a:r>
            <a:r>
              <a:rPr lang="en-US" dirty="0" smtClean="0">
                <a:latin typeface="Calibri" pitchFamily="34" charset="0"/>
              </a:rPr>
              <a:t> Uplift in Kazakhstan</a:t>
            </a:r>
          </a:p>
          <a:p>
            <a:r>
              <a:rPr lang="en-US" dirty="0" err="1" smtClean="0">
                <a:latin typeface="Calibri" pitchFamily="34" charset="0"/>
              </a:rPr>
              <a:t>Oheim</a:t>
            </a:r>
            <a:r>
              <a:rPr lang="en-US" dirty="0" smtClean="0">
                <a:latin typeface="Calibri" pitchFamily="34" charset="0"/>
              </a:rPr>
              <a:t> (2007) - Two Medicine Formation of Montana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the Cedar Mountain Formation?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Faunal shift and climatic change in North America</a:t>
            </a:r>
          </a:p>
          <a:p>
            <a:r>
              <a:rPr lang="en-US" dirty="0" smtClean="0">
                <a:latin typeface="Calibri" pitchFamily="34" charset="0"/>
              </a:rPr>
              <a:t>Hotbed of new discoveries (McDonald et al. 2010; </a:t>
            </a:r>
            <a:r>
              <a:rPr lang="en-US" dirty="0" err="1" smtClean="0">
                <a:latin typeface="Calibri" pitchFamily="34" charset="0"/>
              </a:rPr>
              <a:t>Senter</a:t>
            </a:r>
            <a:r>
              <a:rPr lang="en-US" dirty="0" smtClean="0">
                <a:latin typeface="Calibri" pitchFamily="34" charset="0"/>
              </a:rPr>
              <a:t> et al. 2010; </a:t>
            </a:r>
            <a:r>
              <a:rPr lang="en-US" dirty="0" err="1" smtClean="0">
                <a:latin typeface="Calibri" pitchFamily="34" charset="0"/>
              </a:rPr>
              <a:t>Senter</a:t>
            </a:r>
            <a:r>
              <a:rPr lang="en-US" dirty="0" smtClean="0">
                <a:latin typeface="Calibri" pitchFamily="34" charset="0"/>
              </a:rPr>
              <a:t> et al. 2012a; </a:t>
            </a:r>
            <a:r>
              <a:rPr lang="en-US" dirty="0" err="1" smtClean="0">
                <a:latin typeface="Calibri" pitchFamily="34" charset="0"/>
              </a:rPr>
              <a:t>Senter</a:t>
            </a:r>
            <a:r>
              <a:rPr lang="en-US" dirty="0" smtClean="0">
                <a:latin typeface="Calibri" pitchFamily="34" charset="0"/>
              </a:rPr>
              <a:t> et al. 2012b; Taylor et al. 2011)</a:t>
            </a:r>
          </a:p>
          <a:p>
            <a:r>
              <a:rPr lang="en-US" dirty="0" smtClean="0">
                <a:latin typeface="Calibri" pitchFamily="34" charset="0"/>
              </a:rPr>
              <a:t>Active research, including presentations at this conference (Hendrix et al. 2015; </a:t>
            </a:r>
            <a:r>
              <a:rPr lang="en-US" dirty="0" err="1" smtClean="0">
                <a:latin typeface="Calibri" pitchFamily="34" charset="0"/>
              </a:rPr>
              <a:t>Jasinski</a:t>
            </a:r>
            <a:r>
              <a:rPr lang="en-US" dirty="0" smtClean="0">
                <a:latin typeface="Calibri" pitchFamily="34" charset="0"/>
              </a:rPr>
              <a:t> and Dodson 2015; </a:t>
            </a:r>
            <a:r>
              <a:rPr lang="en-US" dirty="0" err="1" smtClean="0">
                <a:latin typeface="Calibri" pitchFamily="34" charset="0"/>
              </a:rPr>
              <a:t>Ludvigson</a:t>
            </a:r>
            <a:r>
              <a:rPr lang="en-US" dirty="0" smtClean="0">
                <a:latin typeface="Calibri" pitchFamily="34" charset="0"/>
              </a:rPr>
              <a:t> et al. 2015; Suarez et al. 2015).</a:t>
            </a:r>
          </a:p>
          <a:p>
            <a:r>
              <a:rPr lang="en-US" dirty="0" smtClean="0">
                <a:latin typeface="Calibri" pitchFamily="34" charset="0"/>
              </a:rPr>
              <a:t>Accessible field area and GPS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rk\Documents\Dan\Homework\32-699 Thesis\Figs\Land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67345"/>
            <a:ext cx="8663356" cy="51192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26552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 Area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itchFamily="34" charset="0"/>
              </a:rPr>
              <a:t>Scene LC80360332013162LGN00, Path 36, Row 33 taken June 11, 2013 (natural color composite band combination pictured.)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Sources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Study Area Fig Blu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621" y="1512946"/>
            <a:ext cx="9045475" cy="5345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 Methodology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3494314"/>
            <a:ext cx="1143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Landsat OLI/TIRS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16200" y="1866900"/>
            <a:ext cx="10668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Landsat Locality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866900"/>
            <a:ext cx="838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“Clip” (Locality mask)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5" idx="7"/>
            <a:endCxn id="7" idx="1"/>
          </p:cNvCxnSpPr>
          <p:nvPr/>
        </p:nvCxnSpPr>
        <p:spPr>
          <a:xfrm flipV="1">
            <a:off x="1204211" y="2247900"/>
            <a:ext cx="332489" cy="1358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6" idx="2"/>
          </p:cNvCxnSpPr>
          <p:nvPr/>
        </p:nvCxnSpPr>
        <p:spPr>
          <a:xfrm>
            <a:off x="2374900" y="2247900"/>
            <a:ext cx="241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24300" y="1866900"/>
            <a:ext cx="9525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Summarize Statistics</a:t>
            </a:r>
          </a:p>
        </p:txBody>
      </p:sp>
      <p:cxnSp>
        <p:nvCxnSpPr>
          <p:cNvPr id="11" name="Straight Arrow Connector 10"/>
          <p:cNvCxnSpPr>
            <a:stCxn id="6" idx="6"/>
            <a:endCxn id="10" idx="1"/>
          </p:cNvCxnSpPr>
          <p:nvPr/>
        </p:nvCxnSpPr>
        <p:spPr>
          <a:xfrm>
            <a:off x="3683000" y="2247900"/>
            <a:ext cx="24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18100" y="1866900"/>
            <a:ext cx="11938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Landsat Locality Summary</a:t>
            </a:r>
          </a:p>
        </p:txBody>
      </p:sp>
      <p:cxnSp>
        <p:nvCxnSpPr>
          <p:cNvPr id="13" name="Straight Arrow Connector 12"/>
          <p:cNvCxnSpPr>
            <a:stCxn id="10" idx="3"/>
            <a:endCxn id="12" idx="2"/>
          </p:cNvCxnSpPr>
          <p:nvPr/>
        </p:nvCxnSpPr>
        <p:spPr>
          <a:xfrm>
            <a:off x="4876800" y="2247900"/>
            <a:ext cx="24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29" idx="0"/>
          </p:cNvCxnSpPr>
          <p:nvPr/>
        </p:nvCxnSpPr>
        <p:spPr>
          <a:xfrm flipH="1">
            <a:off x="4438650" y="2517308"/>
            <a:ext cx="854278" cy="957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8600" y="1866900"/>
            <a:ext cx="1066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Locality shape</a:t>
            </a:r>
          </a:p>
        </p:txBody>
      </p:sp>
      <p:cxnSp>
        <p:nvCxnSpPr>
          <p:cNvPr id="16" name="Straight Arrow Connector 15"/>
          <p:cNvCxnSpPr>
            <a:stCxn id="15" idx="6"/>
            <a:endCxn id="7" idx="1"/>
          </p:cNvCxnSpPr>
          <p:nvPr/>
        </p:nvCxnSpPr>
        <p:spPr>
          <a:xfrm>
            <a:off x="1295400" y="2247900"/>
            <a:ext cx="241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05710" y="5105400"/>
            <a:ext cx="131064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Landsat Formation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9555" y="5124450"/>
            <a:ext cx="838200" cy="723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“Clip” (Cedar Mtn. Mask)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9" name="Straight Arrow Connector 18"/>
          <p:cNvCxnSpPr>
            <a:stCxn id="18" idx="3"/>
            <a:endCxn id="17" idx="2"/>
          </p:cNvCxnSpPr>
          <p:nvPr/>
        </p:nvCxnSpPr>
        <p:spPr>
          <a:xfrm>
            <a:off x="2357755" y="5486400"/>
            <a:ext cx="1479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64305" y="5105400"/>
            <a:ext cx="97155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Summarize Statistics</a:t>
            </a:r>
          </a:p>
        </p:txBody>
      </p:sp>
      <p:cxnSp>
        <p:nvCxnSpPr>
          <p:cNvPr id="21" name="Straight Arrow Connector 20"/>
          <p:cNvCxnSpPr>
            <a:stCxn id="17" idx="6"/>
            <a:endCxn id="20" idx="1"/>
          </p:cNvCxnSpPr>
          <p:nvPr/>
        </p:nvCxnSpPr>
        <p:spPr>
          <a:xfrm>
            <a:off x="3816350" y="5486400"/>
            <a:ext cx="1479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083810" y="5105400"/>
            <a:ext cx="117348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Slope Locality Summary</a:t>
            </a:r>
          </a:p>
        </p:txBody>
      </p:sp>
      <p:cxnSp>
        <p:nvCxnSpPr>
          <p:cNvPr id="23" name="Straight Arrow Connector 22"/>
          <p:cNvCxnSpPr>
            <a:stCxn id="20" idx="3"/>
            <a:endCxn id="22" idx="2"/>
          </p:cNvCxnSpPr>
          <p:nvPr/>
        </p:nvCxnSpPr>
        <p:spPr>
          <a:xfrm>
            <a:off x="4935855" y="5486400"/>
            <a:ext cx="1479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1"/>
            <a:endCxn id="29" idx="2"/>
          </p:cNvCxnSpPr>
          <p:nvPr/>
        </p:nvCxnSpPr>
        <p:spPr>
          <a:xfrm flipH="1" flipV="1">
            <a:off x="4438650" y="4237264"/>
            <a:ext cx="817012" cy="979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0" idx="6"/>
            <a:endCxn id="18" idx="1"/>
          </p:cNvCxnSpPr>
          <p:nvPr/>
        </p:nvCxnSpPr>
        <p:spPr>
          <a:xfrm>
            <a:off x="1371600" y="5486400"/>
            <a:ext cx="1479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77000" y="1866900"/>
            <a:ext cx="9779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Weighted Suitability  Analysis</a:t>
            </a:r>
          </a:p>
        </p:txBody>
      </p:sp>
      <p:sp>
        <p:nvSpPr>
          <p:cNvPr id="27" name="Oval 26"/>
          <p:cNvSpPr/>
          <p:nvPr/>
        </p:nvSpPr>
        <p:spPr>
          <a:xfrm>
            <a:off x="7579056" y="5105400"/>
            <a:ext cx="15240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Observations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8" name="Straight Arrow Connector 27"/>
          <p:cNvCxnSpPr>
            <a:stCxn id="5" idx="5"/>
            <a:endCxn id="18" idx="1"/>
          </p:cNvCxnSpPr>
          <p:nvPr/>
        </p:nvCxnSpPr>
        <p:spPr>
          <a:xfrm>
            <a:off x="1204211" y="4144722"/>
            <a:ext cx="315344" cy="1341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81450" y="3475264"/>
            <a:ext cx="9144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Difference of Means (X</a:t>
            </a:r>
            <a:r>
              <a:rPr lang="en-US" sz="1200" b="1" baseline="-25000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-X</a:t>
            </a:r>
            <a:r>
              <a:rPr lang="en-US" sz="1200" b="1" baseline="-25000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30" name="Straight Arrow Connector 29"/>
          <p:cNvCxnSpPr>
            <a:stCxn id="36" idx="2"/>
            <a:endCxn id="27" idx="0"/>
          </p:cNvCxnSpPr>
          <p:nvPr/>
        </p:nvCxnSpPr>
        <p:spPr>
          <a:xfrm>
            <a:off x="7734300" y="4237264"/>
            <a:ext cx="606756" cy="868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257800" y="3475264"/>
            <a:ext cx="12954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Difference of Means</a:t>
            </a:r>
          </a:p>
        </p:txBody>
      </p:sp>
      <p:cxnSp>
        <p:nvCxnSpPr>
          <p:cNvPr id="32" name="Straight Arrow Connector 31"/>
          <p:cNvCxnSpPr>
            <a:stCxn id="29" idx="3"/>
            <a:endCxn id="31" idx="2"/>
          </p:cNvCxnSpPr>
          <p:nvPr/>
        </p:nvCxnSpPr>
        <p:spPr>
          <a:xfrm>
            <a:off x="4895850" y="3856264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7"/>
            <a:endCxn id="26" idx="2"/>
          </p:cNvCxnSpPr>
          <p:nvPr/>
        </p:nvCxnSpPr>
        <p:spPr>
          <a:xfrm flipV="1">
            <a:off x="6363493" y="2628900"/>
            <a:ext cx="602457" cy="957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696200" y="1866900"/>
            <a:ext cx="12954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Potential Localities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5" name="Straight Arrow Connector 34"/>
          <p:cNvCxnSpPr>
            <a:stCxn id="26" idx="3"/>
            <a:endCxn id="34" idx="2"/>
          </p:cNvCxnSpPr>
          <p:nvPr/>
        </p:nvCxnSpPr>
        <p:spPr>
          <a:xfrm>
            <a:off x="7454900" y="2247900"/>
            <a:ext cx="24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315200" y="3475264"/>
            <a:ext cx="8382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Field Test</a:t>
            </a:r>
          </a:p>
        </p:txBody>
      </p:sp>
      <p:cxnSp>
        <p:nvCxnSpPr>
          <p:cNvPr id="37" name="Straight Arrow Connector 36"/>
          <p:cNvCxnSpPr>
            <a:stCxn id="34" idx="4"/>
            <a:endCxn id="36" idx="0"/>
          </p:cNvCxnSpPr>
          <p:nvPr/>
        </p:nvCxnSpPr>
        <p:spPr>
          <a:xfrm flipH="1">
            <a:off x="7734300" y="2628900"/>
            <a:ext cx="609600" cy="846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05245" y="5105400"/>
            <a:ext cx="10668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Field Data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9" name="Straight Arrow Connector 38"/>
          <p:cNvCxnSpPr>
            <a:stCxn id="36" idx="2"/>
            <a:endCxn id="38" idx="0"/>
          </p:cNvCxnSpPr>
          <p:nvPr/>
        </p:nvCxnSpPr>
        <p:spPr>
          <a:xfrm flipH="1">
            <a:off x="6938645" y="4237264"/>
            <a:ext cx="795655" cy="868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28600" y="5105400"/>
            <a:ext cx="1143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Cedar Mountain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Differences of means between fossil localities and CMF (X</a:t>
            </a:r>
            <a:r>
              <a:rPr lang="en-US" sz="36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-X</a:t>
            </a:r>
            <a:r>
              <a:rPr lang="en-US" sz="36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089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758</TotalTime>
  <Words>1564</Words>
  <Application>Microsoft Office PowerPoint</Application>
  <PresentationFormat>On-screen Show (4:3)</PresentationFormat>
  <Paragraphs>194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A Fossil Locality Predictive Model for the Early Cretaceous Cedar Mountain Formation, Utah, USA</vt:lpstr>
      <vt:lpstr>What is a Predictive Model?</vt:lpstr>
      <vt:lpstr>Why a Predictive Model?</vt:lpstr>
      <vt:lpstr>Existing Published Fossil Locality Predictive Models</vt:lpstr>
      <vt:lpstr>Why the Cedar Mountain Formation?</vt:lpstr>
      <vt:lpstr>Study Area</vt:lpstr>
      <vt:lpstr>Data Sources</vt:lpstr>
      <vt:lpstr>Research Methodology</vt:lpstr>
      <vt:lpstr>Differences of means between fossil localities and CMF (X1-X2)</vt:lpstr>
      <vt:lpstr>Weighted Suitability Analysis</vt:lpstr>
      <vt:lpstr>Analysis Results</vt:lpstr>
      <vt:lpstr>Field Testing</vt:lpstr>
      <vt:lpstr>Reanalysis</vt:lpstr>
      <vt:lpstr>Reanalysis results</vt:lpstr>
      <vt:lpstr>Reanalysis results</vt:lpstr>
      <vt:lpstr>Surface Aspect % of Total</vt:lpstr>
      <vt:lpstr>Surface slope</vt:lpstr>
      <vt:lpstr>Refined Model</vt:lpstr>
      <vt:lpstr>Model Comparison</vt:lpstr>
      <vt:lpstr>Model Check and  Additional Field Work</vt:lpstr>
      <vt:lpstr>Unresolved Issues</vt:lpstr>
      <vt:lpstr>Conclusion/Lessons Learned</vt:lpstr>
      <vt:lpstr>List of References</vt:lpstr>
      <vt:lpstr>Acknowledgements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Fossil Locality Predictive Model for the Early Cretaceous Cedar Mountain Formation, Utah, USA</dc:title>
  <dc:creator>Burk</dc:creator>
  <cp:lastModifiedBy>Faith Loves Dan</cp:lastModifiedBy>
  <cp:revision>104</cp:revision>
  <dcterms:created xsi:type="dcterms:W3CDTF">2014-11-01T05:04:30Z</dcterms:created>
  <dcterms:modified xsi:type="dcterms:W3CDTF">2015-11-04T05:04:52Z</dcterms:modified>
</cp:coreProperties>
</file>