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8" r:id="rId3"/>
    <p:sldId id="259" r:id="rId4"/>
    <p:sldId id="266" r:id="rId5"/>
    <p:sldId id="267" r:id="rId6"/>
    <p:sldId id="261" r:id="rId7"/>
    <p:sldId id="262" r:id="rId8"/>
    <p:sldId id="263" r:id="rId9"/>
    <p:sldId id="264" r:id="rId10"/>
    <p:sldId id="265" r:id="rId11"/>
    <p:sldId id="268" r:id="rId12"/>
    <p:sldId id="270" r:id="rId13"/>
    <p:sldId id="269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87530" autoAdjust="0"/>
  </p:normalViewPr>
  <p:slideViewPr>
    <p:cSldViewPr>
      <p:cViewPr varScale="1">
        <p:scale>
          <a:sx n="91" d="100"/>
          <a:sy n="91" d="100"/>
        </p:scale>
        <p:origin x="-2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October 27,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27,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640" y="990600"/>
            <a:ext cx="8229600" cy="1828800"/>
          </a:xfrm>
        </p:spPr>
        <p:txBody>
          <a:bodyPr/>
          <a:lstStyle/>
          <a:p>
            <a:r>
              <a:rPr lang="en-US" sz="3600" b="1" dirty="0"/>
              <a:t>SIMULATIONS OF A NOVEL WELL DESIGN FOR REDUCING THE RISK OF ARSENIC </a:t>
            </a:r>
            <a:r>
              <a:rPr lang="en-US" sz="3600" b="1" dirty="0" smtClean="0"/>
              <a:t>CONTAMINATION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31698"/>
            <a:ext cx="7315200" cy="1752600"/>
          </a:xfrm>
        </p:spPr>
        <p:txBody>
          <a:bodyPr/>
          <a:lstStyle/>
          <a:p>
            <a:r>
              <a:rPr lang="en-US" dirty="0" smtClean="0"/>
              <a:t>Richard B. Winston</a:t>
            </a:r>
            <a:r>
              <a:rPr lang="en-US" baseline="30000" dirty="0" smtClean="0"/>
              <a:t>1</a:t>
            </a:r>
            <a:r>
              <a:rPr lang="en-US" dirty="0" smtClean="0"/>
              <a:t> and Joseph D. Ayotte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80772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30000" dirty="0"/>
              <a:t>1</a:t>
            </a:r>
            <a:r>
              <a:rPr lang="en-US" dirty="0"/>
              <a:t>U.S. Geological Survey, MS 431 12201 Sunrise Valley Drive, Reston VA, 20192, United States of America, rbwinst@usgs.gov</a:t>
            </a:r>
          </a:p>
          <a:p>
            <a:r>
              <a:rPr lang="en-US" baseline="30000" dirty="0"/>
              <a:t>2</a:t>
            </a:r>
            <a:r>
              <a:rPr lang="en-US" dirty="0"/>
              <a:t>U.S. Geological Survey, 331 Commerce Way, Pembroke, NH 03301, United States of America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2968"/>
            <a:ext cx="1676400" cy="62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Fraction of Water Entering the Well that has Passed Through Bedrock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14800"/>
          </a:xfrm>
        </p:spPr>
        <p:txBody>
          <a:bodyPr/>
          <a:lstStyle/>
          <a:p>
            <a:r>
              <a:rPr lang="en-US" dirty="0" smtClean="0"/>
              <a:t>Determine the fraction of flow into the well for each particle.</a:t>
            </a:r>
          </a:p>
          <a:p>
            <a:pPr lvl="1"/>
            <a:r>
              <a:rPr lang="en-US" dirty="0"/>
              <a:t>The MODFLOW Cell by Cell flow file records the amount of flow through each face of every active cell.</a:t>
            </a:r>
          </a:p>
          <a:p>
            <a:r>
              <a:rPr lang="en-US" dirty="0" smtClean="0"/>
              <a:t>Calculate the fraction of flow associate with particles that have passed through bedrock.</a:t>
            </a:r>
          </a:p>
          <a:p>
            <a:pPr lvl="1"/>
            <a:r>
              <a:rPr lang="en-US" dirty="0" err="1"/>
              <a:t>Pathline</a:t>
            </a:r>
            <a:r>
              <a:rPr lang="en-US" dirty="0"/>
              <a:t> files record the cell containing each particle at each point along the path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76164"/>
              </p:ext>
            </p:extLst>
          </p:nvPr>
        </p:nvGraphicFramePr>
        <p:xfrm>
          <a:off x="609600" y="1447800"/>
          <a:ext cx="8001000" cy="5047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48200"/>
                <a:gridCol w="3352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Model feature that was varied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Percent of flow from bedrock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 case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Seasonal recharge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 recharge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0.59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recharge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Well orientation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Increased slope and recharge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Decreased slope and recharge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Vertical position of well shallower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Vertical position of well deeper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1.13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81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Increased bedrock hydraulic conductivity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8.63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Well moved 300 ft. downslope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5.97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Well moved 100 ft. upslope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Well 300 ft. downslope and shallower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2.73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Both aquifers isotropic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6.68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Till aquifer isotropic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Bedrock aquifer isotropic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7.89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Length of well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7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on Arsenic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Bedrock </a:t>
            </a:r>
            <a:r>
              <a:rPr lang="en-US" dirty="0"/>
              <a:t>aquifer  (assumed arsenic concentration = 50 </a:t>
            </a:r>
            <a:r>
              <a:rPr lang="el-GR" dirty="0" smtClean="0"/>
              <a:t>μ</a:t>
            </a:r>
            <a:r>
              <a:rPr lang="en-US" dirty="0" smtClean="0"/>
              <a:t>g/L)</a:t>
            </a:r>
          </a:p>
          <a:p>
            <a:r>
              <a:rPr lang="en-US" dirty="0"/>
              <a:t>Till aquifer (assumed arsenic concentration = 0 </a:t>
            </a:r>
            <a:r>
              <a:rPr lang="el-GR" dirty="0" smtClean="0"/>
              <a:t>μ</a:t>
            </a:r>
            <a:r>
              <a:rPr lang="en-US" dirty="0" smtClean="0"/>
              <a:t>g/L)</a:t>
            </a:r>
          </a:p>
          <a:p>
            <a:r>
              <a:rPr lang="en-US" dirty="0" smtClean="0"/>
              <a:t>8.63% flow from Bedrock aquifer → </a:t>
            </a:r>
            <a:r>
              <a:rPr lang="en-US" dirty="0"/>
              <a:t>Maximum possible concentration of arsenic in shallow well water </a:t>
            </a:r>
            <a:r>
              <a:rPr lang="en-US" dirty="0" smtClean="0"/>
              <a:t>(</a:t>
            </a:r>
            <a:r>
              <a:rPr lang="el-GR" dirty="0" smtClean="0"/>
              <a:t>μ</a:t>
            </a:r>
            <a:r>
              <a:rPr lang="en-US" dirty="0" smtClean="0"/>
              <a:t>g/L) = 4.32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Greatest risk factors</a:t>
            </a:r>
          </a:p>
          <a:p>
            <a:r>
              <a:rPr lang="en-US" dirty="0" smtClean="0"/>
              <a:t>Natural upward flow from bedrock</a:t>
            </a:r>
          </a:p>
          <a:p>
            <a:r>
              <a:rPr lang="en-US" dirty="0" smtClean="0"/>
              <a:t>High bedrock vertical hydraulic conductivity</a:t>
            </a:r>
          </a:p>
          <a:p>
            <a:pPr marL="0" indent="0">
              <a:buNone/>
            </a:pPr>
            <a:r>
              <a:rPr lang="en-US" sz="3200" dirty="0" smtClean="0"/>
              <a:t>Even in the worst case simulated, the arsenic concentration </a:t>
            </a:r>
            <a:r>
              <a:rPr lang="en-US" sz="3200" smtClean="0"/>
              <a:t>is acceptable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32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Characteristics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5404021"/>
              </p:ext>
            </p:extLst>
          </p:nvPr>
        </p:nvGraphicFramePr>
        <p:xfrm>
          <a:off x="762000" y="1524001"/>
          <a:ext cx="7733424" cy="4846320"/>
        </p:xfrm>
        <a:graphic>
          <a:graphicData uri="http://schemas.openxmlformats.org/drawingml/2006/table">
            <a:tbl>
              <a:tblPr/>
              <a:tblGrid>
                <a:gridCol w="3276600"/>
                <a:gridCol w="4456824"/>
              </a:tblGrid>
              <a:tr h="3423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Dimensions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1000 * 500 ft. (300 x 150 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m)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1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Till Hydraulic 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Conductivity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2x10</a:t>
                      </a:r>
                      <a:r>
                        <a:rPr lang="en-US" sz="2400" baseline="30000" dirty="0">
                          <a:effectLst/>
                          <a:latin typeface="+mn-lt"/>
                        </a:rPr>
                        <a:t>-6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m/s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10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Bedrock Hydraulic 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Conductivity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10</a:t>
                      </a:r>
                      <a:r>
                        <a:rPr lang="en-US" sz="2400" baseline="30000" dirty="0">
                          <a:effectLst/>
                          <a:latin typeface="+mn-lt"/>
                        </a:rPr>
                        <a:t>-7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m/s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3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Recharge Rate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+mn-lt"/>
                        </a:rPr>
                        <a:t>0.002 ft./day (7x10</a:t>
                      </a:r>
                      <a:r>
                        <a:rPr lang="en-US" sz="2400" baseline="30000" dirty="0">
                          <a:effectLst/>
                          <a:latin typeface="+mn-lt"/>
                        </a:rPr>
                        <a:t>-9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 m/s)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3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/>
                          <a:latin typeface="+mn-lt"/>
                        </a:rPr>
                        <a:t>Till Thickness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/>
                          <a:latin typeface="+mn-lt"/>
                        </a:rPr>
                        <a:t>30 ft. (9 m)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3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/>
                          <a:latin typeface="+mn-lt"/>
                        </a:rPr>
                        <a:t>Bedrock Thickness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450 ft. (135 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3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/>
                          <a:latin typeface="+mn-lt"/>
                        </a:rPr>
                        <a:t>Cell size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2 – 10 ft. (0.6 – 3.0 m)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3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/>
                          <a:latin typeface="+mn-lt"/>
                        </a:rPr>
                        <a:t>Slope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0.1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239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/>
                          <a:latin typeface="+mn-lt"/>
                        </a:rPr>
                        <a:t>Pumping Rate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200 gal/day (0.75 m</a:t>
                      </a:r>
                      <a:r>
                        <a:rPr lang="en-US" sz="2400" baseline="30000" dirty="0" smtClean="0">
                          <a:effectLst/>
                          <a:latin typeface="+mn-lt"/>
                        </a:rPr>
                        <a:t>3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/day)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5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5505450" y="4876800"/>
            <a:ext cx="3657600" cy="1981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338" name="Freeform 5" descr="5%"/>
          <p:cNvSpPr>
            <a:spLocks/>
          </p:cNvSpPr>
          <p:nvPr/>
        </p:nvSpPr>
        <p:spPr bwMode="auto">
          <a:xfrm>
            <a:off x="5511800" y="3992563"/>
            <a:ext cx="3632200" cy="1054100"/>
          </a:xfrm>
          <a:custGeom>
            <a:avLst/>
            <a:gdLst>
              <a:gd name="T0" fmla="*/ 283937604 w 2112"/>
              <a:gd name="T1" fmla="*/ 1653462515 h 672"/>
              <a:gd name="T2" fmla="*/ 2147483647 w 2112"/>
              <a:gd name="T3" fmla="*/ 1417253136 h 672"/>
              <a:gd name="T4" fmla="*/ 2147483647 w 2112"/>
              <a:gd name="T5" fmla="*/ 1417253136 h 672"/>
              <a:gd name="T6" fmla="*/ 2147483647 w 2112"/>
              <a:gd name="T7" fmla="*/ 1535357825 h 672"/>
              <a:gd name="T8" fmla="*/ 2147483647 w 2112"/>
              <a:gd name="T9" fmla="*/ 0 h 672"/>
              <a:gd name="T10" fmla="*/ 0 w 2112"/>
              <a:gd name="T11" fmla="*/ 0 h 672"/>
              <a:gd name="T12" fmla="*/ 0 w 2112"/>
              <a:gd name="T13" fmla="*/ 1653462515 h 672"/>
              <a:gd name="T14" fmla="*/ 283937604 w 2112"/>
              <a:gd name="T15" fmla="*/ 1653462515 h 6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2"/>
              <a:gd name="T25" fmla="*/ 0 h 672"/>
              <a:gd name="T26" fmla="*/ 2112 w 2112"/>
              <a:gd name="T27" fmla="*/ 672 h 6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2" h="672">
                <a:moveTo>
                  <a:pt x="96" y="672"/>
                </a:moveTo>
                <a:lnTo>
                  <a:pt x="912" y="576"/>
                </a:lnTo>
                <a:lnTo>
                  <a:pt x="1488" y="576"/>
                </a:lnTo>
                <a:lnTo>
                  <a:pt x="2112" y="624"/>
                </a:lnTo>
                <a:lnTo>
                  <a:pt x="2112" y="0"/>
                </a:lnTo>
                <a:lnTo>
                  <a:pt x="0" y="0"/>
                </a:lnTo>
                <a:lnTo>
                  <a:pt x="0" y="672"/>
                </a:lnTo>
                <a:lnTo>
                  <a:pt x="96" y="672"/>
                </a:lnTo>
                <a:close/>
              </a:path>
            </a:pathLst>
          </a:custGeom>
          <a:pattFill prst="pct5">
            <a:fgClr>
              <a:srgbClr val="996600"/>
            </a:fgClr>
            <a:bgClr>
              <a:srgbClr val="FFFFFF"/>
            </a:bgClr>
          </a:pattFill>
          <a:ln w="9525" cap="flat" cmpd="sng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39" name="Rectangle 6" descr="5%"/>
          <p:cNvSpPr>
            <a:spLocks noChangeArrowheads="1"/>
          </p:cNvSpPr>
          <p:nvPr/>
        </p:nvSpPr>
        <p:spPr bwMode="auto">
          <a:xfrm>
            <a:off x="7107238" y="4886325"/>
            <a:ext cx="330200" cy="16573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6456363" y="5176838"/>
            <a:ext cx="2078037" cy="11477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6769100" y="4953000"/>
            <a:ext cx="2222500" cy="129857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>
            <a:off x="6686550" y="5949950"/>
            <a:ext cx="1069975" cy="6032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7110413" y="3657600"/>
            <a:ext cx="328612" cy="13763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4344" name="Picture 13" descr="wellg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0"/>
            <a:ext cx="3600450" cy="39925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Rectangle 14"/>
          <p:cNvSpPr>
            <a:spLocks noChangeArrowheads="1"/>
          </p:cNvSpPr>
          <p:nvPr/>
        </p:nvSpPr>
        <p:spPr bwMode="auto">
          <a:xfrm>
            <a:off x="5638800" y="5486400"/>
            <a:ext cx="1173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Fractured</a:t>
            </a:r>
          </a:p>
          <a:p>
            <a:pPr eaLnBrk="1" hangingPunct="1"/>
            <a:r>
              <a:rPr lang="en-US" altLang="en-US" sz="1800"/>
              <a:t>Bedrock</a:t>
            </a:r>
          </a:p>
          <a:p>
            <a:pPr eaLnBrk="1" hangingPunct="1"/>
            <a:r>
              <a:rPr lang="en-US" altLang="en-US" sz="1800"/>
              <a:t>aquifer</a:t>
            </a:r>
          </a:p>
        </p:txBody>
      </p:sp>
      <p:sp>
        <p:nvSpPr>
          <p:cNvPr id="14346" name="Rectangle 15"/>
          <p:cNvSpPr>
            <a:spLocks noChangeArrowheads="1"/>
          </p:cNvSpPr>
          <p:nvPr/>
        </p:nvSpPr>
        <p:spPr bwMode="auto">
          <a:xfrm>
            <a:off x="5891213" y="4143375"/>
            <a:ext cx="890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Glacial</a:t>
            </a:r>
          </a:p>
          <a:p>
            <a:pPr eaLnBrk="1" hangingPunct="1"/>
            <a:r>
              <a:rPr lang="en-US" altLang="en-US" sz="1800"/>
              <a:t>aquifer</a:t>
            </a:r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7493000" y="40322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800">
              <a:latin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511800" y="4025900"/>
            <a:ext cx="36576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533400" y="1600200"/>
            <a:ext cx="471315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smtClean="0"/>
              <a:t>&gt;90 </a:t>
            </a:r>
            <a:r>
              <a:rPr lang="en-US" altLang="en-US" sz="2800" i="1" dirty="0"/>
              <a:t>percent of all new wells </a:t>
            </a:r>
          </a:p>
          <a:p>
            <a:pPr eaLnBrk="1" hangingPunct="1"/>
            <a:r>
              <a:rPr lang="en-US" altLang="en-US" sz="2800" i="1" dirty="0"/>
              <a:t>drilled into the bedrock </a:t>
            </a:r>
          </a:p>
          <a:p>
            <a:pPr eaLnBrk="1" hangingPunct="1"/>
            <a:r>
              <a:rPr lang="en-US" altLang="en-US" sz="2800" i="1" dirty="0"/>
              <a:t>aquifer</a:t>
            </a:r>
            <a:r>
              <a:rPr lang="en-US" altLang="en-US" sz="2800" dirty="0"/>
              <a:t>.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Glacial aquifer: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acidic pH, </a:t>
            </a:r>
            <a:r>
              <a:rPr lang="en-US" altLang="en-US" sz="1800" dirty="0" err="1"/>
              <a:t>oxic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3%  of wells with arsenic &gt; 10 </a:t>
            </a:r>
            <a:r>
              <a:rPr lang="en-US" altLang="en-US" sz="1800" dirty="0" err="1"/>
              <a:t>ug</a:t>
            </a:r>
            <a:r>
              <a:rPr lang="en-US" altLang="en-US" sz="1800" dirty="0"/>
              <a:t>/L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2800" dirty="0"/>
              <a:t>Fractured bedrock aquifer: </a:t>
            </a:r>
            <a:endParaRPr lang="en-US" altLang="en-US" sz="1800" dirty="0"/>
          </a:p>
          <a:p>
            <a:pPr eaLnBrk="1" hangingPunct="1"/>
            <a:r>
              <a:rPr lang="en-US" altLang="en-US" sz="1800" dirty="0"/>
              <a:t>alkaline pH, anoxic</a:t>
            </a:r>
          </a:p>
          <a:p>
            <a:pPr eaLnBrk="1" hangingPunct="1"/>
            <a:r>
              <a:rPr lang="en-US" altLang="en-US" sz="1800" dirty="0"/>
              <a:t>20% of wells with arsenic &gt; 10 </a:t>
            </a:r>
            <a:r>
              <a:rPr lang="en-US" altLang="en-US" sz="1800" dirty="0" err="1"/>
              <a:t>ug</a:t>
            </a:r>
            <a:r>
              <a:rPr lang="en-US" altLang="en-US" sz="1800" dirty="0"/>
              <a:t>/L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200" dirty="0"/>
              <a:t>(</a:t>
            </a:r>
            <a:r>
              <a:rPr lang="en-US" altLang="en-US" sz="1200" dirty="0" err="1"/>
              <a:t>Ayotte</a:t>
            </a:r>
            <a:r>
              <a:rPr lang="en-US" altLang="en-US" sz="1200" dirty="0"/>
              <a:t> et al., 2003, ES&amp;T)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7848600" y="43434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8000"/>
                </a:solidFill>
              </a:rPr>
              <a:t>Low As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7935913" y="5562600"/>
            <a:ext cx="979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High As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28601" y="274638"/>
            <a:ext cx="530542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New England Arsenic Geochemistry</a:t>
            </a:r>
          </a:p>
        </p:txBody>
      </p:sp>
    </p:spTree>
    <p:extLst>
      <p:ext uri="{BB962C8B-B14F-4D97-AF65-F5344CB8AC3E}">
        <p14:creationId xmlns:p14="http://schemas.microsoft.com/office/powerpoint/2010/main" val="35519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Design (Simplified)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90" y="2438400"/>
            <a:ext cx="531090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8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Identify what factors pose the greatest risks for arsenic contamination.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95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Use sensitivity analysis on a series of hypothetical models to identify features that increase flow of bedrock-water into the well.</a:t>
            </a:r>
          </a:p>
          <a:p>
            <a:r>
              <a:rPr lang="en-US" sz="3600" dirty="0" smtClean="0"/>
              <a:t>The differences in chemistry between bedrock and till were ignored. However, the acidic, </a:t>
            </a:r>
            <a:r>
              <a:rPr lang="en-US" sz="3600" dirty="0" err="1" smtClean="0"/>
              <a:t>oxic</a:t>
            </a:r>
            <a:r>
              <a:rPr lang="en-US" sz="3600" dirty="0" smtClean="0"/>
              <a:t> conditions in the till favor arsenic removal.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896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Characteristics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5200" y="1676400"/>
            <a:ext cx="5221600" cy="4449763"/>
          </a:xfrm>
        </p:spPr>
        <p:txBody>
          <a:bodyPr/>
          <a:lstStyle/>
          <a:p>
            <a:r>
              <a:rPr lang="en-US" dirty="0" smtClean="0"/>
              <a:t>Dimensions = 500x1000 ft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9059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00" y="2667000"/>
            <a:ext cx="515536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6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Upward Flow from Bedrock to Till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66945"/>
            <a:ext cx="34322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33599"/>
            <a:ext cx="3228816" cy="4257675"/>
          </a:xfrm>
        </p:spPr>
      </p:pic>
      <p:sp>
        <p:nvSpPr>
          <p:cNvPr id="7" name="TextBox 6"/>
          <p:cNvSpPr txBox="1"/>
          <p:nvPr/>
        </p:nvSpPr>
        <p:spPr>
          <a:xfrm>
            <a:off x="1828800" y="160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Well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600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Well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7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MODPATH use to Map Capture Zone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69080"/>
            <a:ext cx="4038600" cy="218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HorizontalWell\Ancillary\1_base_case\CaptureZoneNoTex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256" y="1600200"/>
            <a:ext cx="285648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Arsenic Contamination Route:</a:t>
            </a:r>
            <a:br>
              <a:rPr lang="en-US" dirty="0" smtClean="0"/>
            </a:br>
            <a:r>
              <a:rPr lang="en-US" dirty="0" smtClean="0"/>
              <a:t>Water Passing Through Bedrock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5" y="2462212"/>
            <a:ext cx="7946289" cy="2984500"/>
          </a:xfrm>
        </p:spPr>
      </p:pic>
    </p:spTree>
    <p:extLst>
      <p:ext uri="{BB962C8B-B14F-4D97-AF65-F5344CB8AC3E}">
        <p14:creationId xmlns:p14="http://schemas.microsoft.com/office/powerpoint/2010/main" val="20103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390</TotalTime>
  <Words>536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SIMULATIONS OF A NOVEL WELL DESIGN FOR REDUCING THE RISK OF ARSENIC CONTAMINATION</vt:lpstr>
      <vt:lpstr>New England Arsenic Geochemistry</vt:lpstr>
      <vt:lpstr>Well Design (Simplified)</vt:lpstr>
      <vt:lpstr>Goal</vt:lpstr>
      <vt:lpstr>Approach</vt:lpstr>
      <vt:lpstr>Model Characteristics</vt:lpstr>
      <vt:lpstr>Upward Flow from Bedrock to Till</vt:lpstr>
      <vt:lpstr>MODPATH use to Map Capture Zone</vt:lpstr>
      <vt:lpstr>Arsenic Contamination Route: Water Passing Through Bedrock</vt:lpstr>
      <vt:lpstr>Calculate Fraction of Water Entering the Well that has Passed Through Bedrock</vt:lpstr>
      <vt:lpstr>Sensitivity Analysis Results</vt:lpstr>
      <vt:lpstr>Effect on Arsenic Concentration</vt:lpstr>
      <vt:lpstr>Conclusions</vt:lpstr>
      <vt:lpstr>Model Characteristics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OF A NOVEL WELL DESIGN FOR REDUCING THE RISK OF ARSENIC CONTAMINATION</dc:title>
  <dc:creator>Richard</dc:creator>
  <cp:lastModifiedBy>Richard B. Winston</cp:lastModifiedBy>
  <cp:revision>29</cp:revision>
  <dcterms:created xsi:type="dcterms:W3CDTF">2015-09-18T15:50:10Z</dcterms:created>
  <dcterms:modified xsi:type="dcterms:W3CDTF">2015-10-27T16:31:15Z</dcterms:modified>
</cp:coreProperties>
</file>