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83" r:id="rId7"/>
    <p:sldId id="264" r:id="rId8"/>
    <p:sldId id="265" r:id="rId9"/>
    <p:sldId id="266" r:id="rId10"/>
    <p:sldId id="269" r:id="rId11"/>
    <p:sldId id="284" r:id="rId12"/>
    <p:sldId id="270" r:id="rId13"/>
    <p:sldId id="271" r:id="rId14"/>
    <p:sldId id="273" r:id="rId15"/>
    <p:sldId id="274" r:id="rId16"/>
    <p:sldId id="276" r:id="rId17"/>
    <p:sldId id="285" r:id="rId18"/>
    <p:sldId id="277" r:id="rId19"/>
    <p:sldId id="281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>
        <p:scale>
          <a:sx n="76" d="100"/>
          <a:sy n="76" d="100"/>
        </p:scale>
        <p:origin x="-1188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CE4A8-C009-4BCB-B5AE-A1488F199E5B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5312C-D394-415F-BF69-FF604501BC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1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87DDC27-B6E1-4CD4-99FB-ED83B4958538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D8175DC-9988-4860-9072-9DE1CC4D4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2000px-ForestServiceLogoOfficial.svg.png"/>
          <p:cNvPicPr>
            <a:picLocks noChangeAspect="1"/>
          </p:cNvPicPr>
          <p:nvPr userDrawn="1"/>
        </p:nvPicPr>
        <p:blipFill>
          <a:blip r:embed="rId13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740209" cy="82052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39200" cy="1143127"/>
          </a:xfrm>
          <a:solidFill>
            <a:schemeClr val="bg1">
              <a:lumMod val="95000"/>
              <a:lumOff val="5000"/>
              <a:alpha val="50000"/>
            </a:schemeClr>
          </a:solidFill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Cragin Watershed Protection Project,</a:t>
            </a:r>
            <a:br>
              <a:rPr lang="en-US" sz="3200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spc="1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Cave and Karst Survey,2015</a:t>
            </a:r>
            <a:endParaRPr lang="en-US" sz="3200" spc="1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6439" y="1447800"/>
            <a:ext cx="5105400" cy="1295400"/>
          </a:xfrm>
          <a:solidFill>
            <a:schemeClr val="bg1">
              <a:lumMod val="95000"/>
              <a:lumOff val="5000"/>
              <a:alpha val="5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F2F2F2"/>
                </a:solidFill>
              </a:rPr>
              <a:t>Kyle Rowinski and Joseph Sadorski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F2F2F2"/>
                </a:solidFill>
              </a:rPr>
              <a:t>Project Mentors: Polly </a:t>
            </a:r>
            <a:r>
              <a:rPr lang="en-US" sz="2400" dirty="0" err="1" smtClean="0">
                <a:solidFill>
                  <a:srgbClr val="F2F2F2"/>
                </a:solidFill>
              </a:rPr>
              <a:t>Haessig</a:t>
            </a:r>
            <a:r>
              <a:rPr lang="en-US" sz="2400" dirty="0" smtClean="0">
                <a:solidFill>
                  <a:srgbClr val="F2F2F2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F2F2F2"/>
                </a:solidFill>
              </a:rPr>
              <a:t>&amp; Carl Beyerhelm</a:t>
            </a:r>
            <a:r>
              <a:rPr lang="en-US" sz="1800" dirty="0" smtClean="0">
                <a:solidFill>
                  <a:srgbClr val="F2F2F2"/>
                </a:solidFill>
              </a:rPr>
              <a:t/>
            </a:r>
            <a:br>
              <a:rPr lang="en-US" sz="1800" dirty="0" smtClean="0">
                <a:solidFill>
                  <a:srgbClr val="F2F2F2"/>
                </a:solidFill>
              </a:rPr>
            </a:br>
            <a:endParaRPr lang="en-US" sz="1800" dirty="0">
              <a:solidFill>
                <a:srgbClr val="F2F2F2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62600"/>
            <a:ext cx="1097280" cy="109728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562600"/>
            <a:ext cx="1097280" cy="1097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447800"/>
            <a:ext cx="1759712" cy="1157705"/>
          </a:xfrm>
          <a:prstGeom prst="rect">
            <a:avLst/>
          </a:prstGeom>
        </p:spPr>
      </p:pic>
      <p:pic>
        <p:nvPicPr>
          <p:cNvPr id="12" name="Picture 11" descr="GSA_logo1R_rgb copy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91200"/>
            <a:ext cx="2960834" cy="777005"/>
          </a:xfrm>
          <a:prstGeom prst="rect">
            <a:avLst/>
          </a:prstGeom>
        </p:spPr>
      </p:pic>
      <p:pic>
        <p:nvPicPr>
          <p:cNvPr id="1026" name="Picture 2" descr="C:\Users\Jhoe\Documents\CSUN Graduate Thesis\Thesis GSA Poster Work\Animations\WMSealVert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67" y="1447800"/>
            <a:ext cx="1759713" cy="11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Results: Data</a:t>
            </a:r>
            <a:endParaRPr lang="en-US" sz="3000" dirty="0"/>
          </a:p>
        </p:txBody>
      </p:sp>
      <p:pic>
        <p:nvPicPr>
          <p:cNvPr id="3074" name="Picture 2" descr="C:\Users\jsadorski\Desktop\USFS Presentation Stuff\Karst Type by Count and Perc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9" b="29259"/>
          <a:stretch/>
        </p:blipFill>
        <p:spPr bwMode="auto">
          <a:xfrm>
            <a:off x="871997" y="1676400"/>
            <a:ext cx="740000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91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sadorski\Desktop\USFS Presentation Stuff\Karst Feature Type by Count and Perc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76400"/>
            <a:ext cx="75247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Results: Data Cont.</a:t>
            </a:r>
            <a:endParaRPr lang="en-US" sz="3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685800"/>
          </a:xfrm>
        </p:spPr>
        <p:txBody>
          <a:bodyPr/>
          <a:lstStyle/>
          <a:p>
            <a:r>
              <a:rPr lang="en-US" sz="2000" dirty="0" smtClean="0"/>
              <a:t>Variety of Karst types recognized within the C.C. </a:t>
            </a:r>
            <a:r>
              <a:rPr lang="en-US" sz="2000" dirty="0" err="1" smtClean="0"/>
              <a:t>Cragin</a:t>
            </a:r>
            <a:r>
              <a:rPr lang="en-US" sz="2000" dirty="0" smtClean="0"/>
              <a:t> Project area.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873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Solution Karst Sinkhole</a:t>
            </a:r>
            <a:endParaRPr lang="en-US" sz="3000" dirty="0"/>
          </a:p>
        </p:txBody>
      </p:sp>
      <p:pic>
        <p:nvPicPr>
          <p:cNvPr id="4098" name="Picture 2" descr="C:\Users\jsadorski\Desktop\ArcGIS\2015 Karst Survey Coconino Ntl Frst Data\Pictures From Spot Locations In The Field\Sinkholes\Karst\373\Karst inventory points_373_0_ArcGISApp_1438210221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85343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150616_11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85343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40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sadorski\Desktop\ArcGIS\2015 Karst Survey Coconino Ntl Frst Data\Pictures From Spot Locations In The Field\Sinkholes\Psuedo\269\Ph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371599"/>
            <a:ext cx="6254751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Pseudokarst Sinkhole</a:t>
            </a:r>
            <a:endParaRPr lang="en-US" sz="3000" dirty="0"/>
          </a:p>
        </p:txBody>
      </p:sp>
      <p:pic>
        <p:nvPicPr>
          <p:cNvPr id="10" name="Picture 7" descr="E:\DSCN5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05" y="1371600"/>
            <a:ext cx="628579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000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sadorski\Desktop\ArcGIS\2015 Karst Survey Coconino Ntl Frst Data\Pictures From Spot Locations In The Field\Emerging Streams\340\Karst inventory points_340_0_ArcGISApp_1438897911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216819"/>
            <a:ext cx="6340475" cy="47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Emerging Stream (Spring)</a:t>
            </a:r>
            <a:endParaRPr lang="en-US" sz="3000" dirty="0"/>
          </a:p>
        </p:txBody>
      </p:sp>
      <p:pic>
        <p:nvPicPr>
          <p:cNvPr id="3076" name="Picture 4" descr="C:\Users\jsadorski\Desktop\ArcGIS\2015 Karst Survey Coconino Ntl Frst Data\Pictures From Spot Locations In The Field\Emerging Streams\358\Karst inventory points_358_0_ArcGISApp_1439242862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7" y="1219200"/>
            <a:ext cx="8453966" cy="47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10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1325" y="1723324"/>
            <a:ext cx="8261351" cy="3077276"/>
            <a:chOff x="349249" y="2514601"/>
            <a:chExt cx="8540750" cy="3181350"/>
          </a:xfrm>
        </p:grpSpPr>
        <p:pic>
          <p:nvPicPr>
            <p:cNvPr id="4100" name="Picture 4" descr="C:\Users\jsadorski\Desktop\ArcGIS\2015 Karst Survey Coconino Ntl Frst Data\Pictures From Spot Locations In The Field\Sinking Streams\023\P23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49" y="2514601"/>
              <a:ext cx="4241799" cy="3181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jsadorski\Desktop\ArcGIS\2015 Karst Survey Coconino Ntl Frst Data\Pictures From Spot Locations In The Field\Sinking Streams\023\P23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514601"/>
              <a:ext cx="4241799" cy="3181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Sinking Stream</a:t>
            </a:r>
            <a:endParaRPr lang="en-US" sz="3000" dirty="0"/>
          </a:p>
        </p:txBody>
      </p:sp>
      <p:pic>
        <p:nvPicPr>
          <p:cNvPr id="4098" name="Picture 2" descr="C:\Users\jsadorski\Desktop\ArcGIS\2015 Karst Survey Coconino Ntl Frst Data\Pictures From Spot Locations In The Field\Sinking Streams\005\Karst inventory points_5_0_ArcGISApp_1435088152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3" y="1600200"/>
            <a:ext cx="8356595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398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Caves: Kaibab Caverns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9,000 ft. long solution karst cavern system. </a:t>
            </a:r>
            <a:endParaRPr lang="en-US" sz="2000" dirty="0"/>
          </a:p>
        </p:txBody>
      </p:sp>
      <p:pic>
        <p:nvPicPr>
          <p:cNvPr id="6147" name="Picture 3" descr="C:\Users\jsadorski\Desktop\ArcGIS\2015 Karst Survey Coconino Ntl Frst Data\Pictures From Spot Locations In The Field\Caves\Kiabab Cavern\20150715_123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00199"/>
            <a:ext cx="2619375" cy="46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sadorski\Desktop\ArcGIS\2015 Karst Survey Coconino Ntl Frst Data\Pictures From Spot Locations In The Field\Caves\Kiabab Cavern\20150715_131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198"/>
            <a:ext cx="2619375" cy="46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jsadorski\Desktop\ArcGIS\2015 Karst Survey Coconino Ntl Frst Data\Pictures From Spot Locations In The Field\Caves\Kiabab Cavern\20150715_145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1570564"/>
            <a:ext cx="2636045" cy="468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01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E:\Photos2015\KaibabCaversn20150715\IMG_3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20" y="1219200"/>
            <a:ext cx="629956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Caves: Kaibab Caverns Cont.</a:t>
            </a:r>
            <a:endParaRPr lang="en-US" sz="3000" dirty="0"/>
          </a:p>
        </p:txBody>
      </p:sp>
      <p:pic>
        <p:nvPicPr>
          <p:cNvPr id="7170" name="Picture 2" descr="C:\Users\jsadorski\Desktop\ArcGIS\2015 Karst Survey Coconino Ntl Frst Data\Pictures From Spot Locations In The Field\Caves\Kiabab Cavern\20150715_134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219200"/>
            <a:ext cx="839893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sadorski\Desktop\ArcGIS\2015 Karst Survey Coconino Ntl Frst Data\Pictures From Spot Locations In The Field\Caves\Kiabab Cavern\20150715_125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219200"/>
            <a:ext cx="839893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jsadorski\Desktop\ArcGIS\2015 Karst Survey Coconino Ntl Frst Data\Pictures From Spot Locations In The Field\Caves\Kiabab Cavern\20150715_143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5" y="1219200"/>
            <a:ext cx="8398712" cy="4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543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962400" cy="5181600"/>
          </a:xfrm>
        </p:spPr>
        <p:txBody>
          <a:bodyPr>
            <a:noAutofit/>
          </a:bodyPr>
          <a:lstStyle/>
          <a:p>
            <a:r>
              <a:rPr lang="en-US" sz="2000" dirty="0"/>
              <a:t>Data downloaded from ArcGIS Online, ArcMap used to re-digitize boundaries, assign buffer.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Level of importance assigned to each feature.</a:t>
            </a:r>
          </a:p>
          <a:p>
            <a:endParaRPr lang="en-US" sz="2000" dirty="0" smtClean="0"/>
          </a:p>
          <a:p>
            <a:r>
              <a:rPr lang="en-US" sz="2000" dirty="0" smtClean="0"/>
              <a:t>Stream channels buffered. </a:t>
            </a:r>
          </a:p>
          <a:p>
            <a:endParaRPr lang="en-US" sz="2000" dirty="0" smtClean="0"/>
          </a:p>
          <a:p>
            <a:r>
              <a:rPr lang="en-US" sz="2000" dirty="0" smtClean="0"/>
              <a:t>Final maps distributed to Forestry Planners.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71600"/>
            <a:ext cx="4648200" cy="4648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Data Analysis and Final Production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52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715000"/>
          </a:xfrm>
        </p:spPr>
        <p:txBody>
          <a:bodyPr/>
          <a:lstStyle/>
          <a:p>
            <a:r>
              <a:rPr lang="en-US" sz="2000" dirty="0" smtClean="0"/>
              <a:t>Polly Haessig. GSA </a:t>
            </a:r>
            <a:r>
              <a:rPr lang="en-US" sz="2000" dirty="0" err="1" smtClean="0"/>
              <a:t>GeoCorps</a:t>
            </a:r>
            <a:r>
              <a:rPr lang="en-US" sz="2000" dirty="0" smtClean="0"/>
              <a:t>/USFS Mentor</a:t>
            </a:r>
          </a:p>
          <a:p>
            <a:r>
              <a:rPr lang="en-US" sz="2000" dirty="0" smtClean="0"/>
              <a:t>Carl Beyerhelm. Resource Information and GIS Specialist</a:t>
            </a:r>
          </a:p>
          <a:p>
            <a:r>
              <a:rPr lang="en-US" sz="2000" dirty="0" smtClean="0"/>
              <a:t>GSA and the USFS</a:t>
            </a:r>
          </a:p>
          <a:p>
            <a:r>
              <a:rPr lang="en-US" sz="2000" dirty="0" err="1" smtClean="0"/>
              <a:t>Diggin</a:t>
            </a:r>
            <a:r>
              <a:rPr lang="en-US" sz="2000" dirty="0" smtClean="0"/>
              <a:t> Deep and Beneath the Forest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r>
              <a:rPr lang="en-US" sz="1600" dirty="0" smtClean="0"/>
              <a:t>Blue Ridge Ranger Station crew</a:t>
            </a:r>
          </a:p>
          <a:p>
            <a:r>
              <a:rPr lang="en-US" sz="1600" dirty="0" smtClean="0"/>
              <a:t>The Arizona Cave Survey crew</a:t>
            </a:r>
          </a:p>
          <a:p>
            <a:pPr lvl="1"/>
            <a:r>
              <a:rPr lang="en-US" sz="1200" dirty="0" smtClean="0"/>
              <a:t>Mike </a:t>
            </a:r>
            <a:r>
              <a:rPr lang="en-US" sz="1200" dirty="0"/>
              <a:t>V</a:t>
            </a:r>
            <a:r>
              <a:rPr lang="en-US" sz="1200" dirty="0" smtClean="0"/>
              <a:t>an Note, Larry Zimmer, Tom Gilliland, and Bob </a:t>
            </a:r>
            <a:r>
              <a:rPr lang="en-US" sz="1200" dirty="0" err="1" smtClean="0"/>
              <a:t>Goforth</a:t>
            </a:r>
            <a:endParaRPr lang="en-US" sz="1200" dirty="0" smtClean="0"/>
          </a:p>
          <a:p>
            <a:r>
              <a:rPr lang="en-US" sz="1600" dirty="0" smtClean="0"/>
              <a:t>Those who assisted us in the field:</a:t>
            </a:r>
          </a:p>
          <a:p>
            <a:pPr lvl="1"/>
            <a:r>
              <a:rPr lang="en-US" sz="1200" dirty="0" smtClean="0"/>
              <a:t>Olivia Tempest (Coconino Forestry)</a:t>
            </a:r>
          </a:p>
          <a:p>
            <a:pPr lvl="1"/>
            <a:r>
              <a:rPr lang="en-US" sz="1200" dirty="0" smtClean="0"/>
              <a:t>Kevin Weldon and Frances Alvarado (Prescott </a:t>
            </a:r>
            <a:r>
              <a:rPr lang="en-US" sz="1200" dirty="0" err="1" smtClean="0"/>
              <a:t>Ntl</a:t>
            </a:r>
            <a:r>
              <a:rPr lang="en-US" sz="1200" dirty="0" smtClean="0"/>
              <a:t>. Forest Geologists) </a:t>
            </a:r>
          </a:p>
          <a:p>
            <a:pPr lvl="1"/>
            <a:r>
              <a:rPr lang="en-US" sz="1200" dirty="0" smtClean="0"/>
              <a:t>Ron </a:t>
            </a:r>
            <a:r>
              <a:rPr lang="en-US" sz="1200" dirty="0" err="1" smtClean="0"/>
              <a:t>Klawitter</a:t>
            </a:r>
            <a:r>
              <a:rPr lang="en-US" sz="1200" dirty="0" smtClean="0"/>
              <a:t> (SRP) and OC Eke (Kaibab </a:t>
            </a:r>
            <a:r>
              <a:rPr lang="en-US" sz="1200" dirty="0" err="1" smtClean="0"/>
              <a:t>Ntl</a:t>
            </a:r>
            <a:r>
              <a:rPr lang="en-US" sz="1200" dirty="0" smtClean="0"/>
              <a:t>. Forest Geologist)</a:t>
            </a:r>
            <a:endParaRPr lang="en-US" sz="1200" dirty="0"/>
          </a:p>
          <a:p>
            <a:pPr lvl="1"/>
            <a:r>
              <a:rPr lang="en-US" sz="1200" dirty="0" smtClean="0"/>
              <a:t>Charlie Ester III (SRP)</a:t>
            </a:r>
          </a:p>
          <a:p>
            <a:pPr lvl="1"/>
            <a:r>
              <a:rPr lang="en-US" sz="1200" dirty="0" smtClean="0"/>
              <a:t>Nicholas Steel (Happy Jack</a:t>
            </a:r>
            <a:r>
              <a:rPr lang="en-US" sz="1600" dirty="0" smtClean="0"/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Acknowledgments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Methods • Results •</a:t>
            </a:r>
            <a:r>
              <a:rPr lang="en-US" sz="1600" dirty="0"/>
              <a:t>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Acknowledgments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962"/>
            <a:ext cx="8229600" cy="655638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Cragin Watershed Protection Project Overview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05800" cy="51816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Project Area</a:t>
            </a:r>
            <a:r>
              <a:rPr lang="en-US" sz="2000" dirty="0" smtClean="0"/>
              <a:t>: 64,000 Acres.</a:t>
            </a:r>
          </a:p>
          <a:p>
            <a:pPr lvl="1"/>
            <a:r>
              <a:rPr lang="en-US" sz="1800" dirty="0"/>
              <a:t>Includes archeology, biology, forestry, geology, and fire fighters.</a:t>
            </a:r>
            <a:endParaRPr lang="en-US" sz="1800" dirty="0" smtClean="0"/>
          </a:p>
          <a:p>
            <a:r>
              <a:rPr lang="en-US" sz="2000" b="1" dirty="0" smtClean="0"/>
              <a:t>Purpose</a:t>
            </a:r>
            <a:r>
              <a:rPr lang="en-US" sz="2000" dirty="0" smtClean="0"/>
              <a:t>: </a:t>
            </a:r>
          </a:p>
          <a:p>
            <a:pPr lvl="1"/>
            <a:r>
              <a:rPr lang="en-US" sz="1800" dirty="0" smtClean="0"/>
              <a:t>Protect water quality of C.C. Cragin Reservoir and related watersheds (Payson, AZ water).</a:t>
            </a:r>
          </a:p>
          <a:p>
            <a:pPr lvl="1"/>
            <a:r>
              <a:rPr lang="en-US" sz="1800" dirty="0" smtClean="0"/>
              <a:t>Promote healthy forest ecosystem, reduce wildfire potential. </a:t>
            </a:r>
          </a:p>
          <a:p>
            <a:pPr lvl="1"/>
            <a:r>
              <a:rPr lang="en-US" sz="1800" dirty="0"/>
              <a:t>Protect karst features from adverse consequences of logging and fuels reduction</a:t>
            </a:r>
            <a:r>
              <a:rPr lang="en-US" sz="1800" dirty="0" smtClean="0"/>
              <a:t>.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b="1" dirty="0" smtClean="0"/>
          </a:p>
          <a:p>
            <a:pPr marL="365760" lvl="1" indent="0">
              <a:buNone/>
            </a:pPr>
            <a:r>
              <a:rPr lang="en-US" b="1" dirty="0" smtClean="0"/>
              <a:t>The Project Area:</a:t>
            </a:r>
            <a:endParaRPr lang="en-US" b="1" dirty="0"/>
          </a:p>
          <a:p>
            <a:pPr lvl="1"/>
            <a:endParaRPr lang="en-US" dirty="0" smtClean="0"/>
          </a:p>
          <a:p>
            <a:pPr marL="365760" lvl="1" indent="0">
              <a:buNone/>
            </a:pPr>
            <a:r>
              <a:rPr lang="en-US" dirty="0" smtClean="0"/>
              <a:t>																</a:t>
            </a:r>
            <a:endParaRPr lang="en-US" dirty="0"/>
          </a:p>
          <a:p>
            <a:pPr marL="365760" lvl="1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Cragin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Project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Karst • Methods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  <p:pic>
        <p:nvPicPr>
          <p:cNvPr id="1028" name="Picture 4" descr="http://www.azgfd.gov/images/outdoor_recreation/land/NatForest_RangerDistric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1" y="3730483"/>
            <a:ext cx="2430109" cy="282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600200" y="3730483"/>
            <a:ext cx="4226542" cy="2795234"/>
            <a:chOff x="1600200" y="3757966"/>
            <a:chExt cx="4226542" cy="2795234"/>
          </a:xfrm>
        </p:grpSpPr>
        <p:pic>
          <p:nvPicPr>
            <p:cNvPr id="1026" name="Picture 2" descr="C:\Users\jsadorski\Desktop\CraginVicinityMap081120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508" y="3757966"/>
              <a:ext cx="2795234" cy="2795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600200" y="4038600"/>
              <a:ext cx="2057400" cy="457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676400" y="5105400"/>
              <a:ext cx="2209800" cy="12954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648200" y="2881564"/>
            <a:ext cx="4234082" cy="3644153"/>
            <a:chOff x="4648200" y="2832847"/>
            <a:chExt cx="4322618" cy="3720353"/>
          </a:xfrm>
        </p:grpSpPr>
        <p:pic>
          <p:nvPicPr>
            <p:cNvPr id="1027" name="Picture 3" descr="C:\Users\jsadorski\Desktop\CraginProjectMap20150811_8X1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832847"/>
              <a:ext cx="2874818" cy="372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4648200" y="3657600"/>
              <a:ext cx="3352800" cy="2209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663440" y="5753100"/>
              <a:ext cx="3489960" cy="457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31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hotos2015\KaibabCaversn20150715\IMG_3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4700" y="652909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64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Resource Protection Within the Cragin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27431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Geology:  </a:t>
            </a:r>
          </a:p>
          <a:p>
            <a:pPr lvl="1"/>
            <a:r>
              <a:rPr lang="en-US" sz="1800" dirty="0" smtClean="0"/>
              <a:t>Provide </a:t>
            </a:r>
            <a:r>
              <a:rPr lang="en-US" sz="1800" dirty="0"/>
              <a:t>protection as </a:t>
            </a:r>
            <a:r>
              <a:rPr lang="en-US" sz="1800" dirty="0" smtClean="0"/>
              <a:t>necessary</a:t>
            </a:r>
            <a:r>
              <a:rPr lang="en-US" sz="1800" dirty="0"/>
              <a:t> </a:t>
            </a:r>
            <a:r>
              <a:rPr lang="en-US" sz="1800" dirty="0" smtClean="0"/>
              <a:t>to Cave and Karst features and the pertaining </a:t>
            </a:r>
            <a:r>
              <a:rPr lang="en-US" sz="1800" dirty="0"/>
              <a:t>f</a:t>
            </a:r>
            <a:r>
              <a:rPr lang="en-US" sz="1800" dirty="0" smtClean="0"/>
              <a:t>lora and fauna.</a:t>
            </a:r>
          </a:p>
          <a:p>
            <a:pPr lvl="1"/>
            <a:r>
              <a:rPr lang="en-US" sz="1800" dirty="0"/>
              <a:t>Resource-rich areas: groundwater, minerals, and hydrocarbon deposits. </a:t>
            </a:r>
          </a:p>
          <a:p>
            <a:pPr lvl="1"/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4114800" cy="308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43300"/>
            <a:ext cx="4114800" cy="3086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Cragin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Project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Karst • Methods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34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Coconino </a:t>
            </a:r>
            <a:r>
              <a:rPr lang="en-US" sz="3000" dirty="0" err="1" smtClean="0"/>
              <a:t>Ntl</a:t>
            </a:r>
            <a:r>
              <a:rPr lang="en-US" sz="3000" dirty="0" smtClean="0"/>
              <a:t>. Forest Geology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457200"/>
            <a:ext cx="6172200" cy="617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248400" y="685800"/>
            <a:ext cx="64008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5823" y="545068"/>
            <a:ext cx="76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AutoShape 2" descr="http://www.soazpaddlers.org/BlueRidgeRes/BlueRidgeReservoir_AreaMapSm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343400" y="2255044"/>
            <a:ext cx="2148840" cy="1326356"/>
            <a:chOff x="4343400" y="2255044"/>
            <a:chExt cx="2148840" cy="1326356"/>
          </a:xfrm>
        </p:grpSpPr>
        <p:sp>
          <p:nvSpPr>
            <p:cNvPr id="7" name="Freeform 6"/>
            <p:cNvSpPr/>
            <p:nvPr/>
          </p:nvSpPr>
          <p:spPr>
            <a:xfrm>
              <a:off x="4883498" y="2255044"/>
              <a:ext cx="1551149" cy="767405"/>
            </a:xfrm>
            <a:custGeom>
              <a:avLst/>
              <a:gdLst>
                <a:gd name="connsiteX0" fmla="*/ 14733 w 1551149"/>
                <a:gd name="connsiteY0" fmla="*/ 164306 h 767405"/>
                <a:gd name="connsiteX1" fmla="*/ 5208 w 1551149"/>
                <a:gd name="connsiteY1" fmla="*/ 176212 h 767405"/>
                <a:gd name="connsiteX2" fmla="*/ 2827 w 1551149"/>
                <a:gd name="connsiteY2" fmla="*/ 188119 h 767405"/>
                <a:gd name="connsiteX3" fmla="*/ 446 w 1551149"/>
                <a:gd name="connsiteY3" fmla="*/ 195262 h 767405"/>
                <a:gd name="connsiteX4" fmla="*/ 9971 w 1551149"/>
                <a:gd name="connsiteY4" fmla="*/ 226219 h 767405"/>
                <a:gd name="connsiteX5" fmla="*/ 26640 w 1551149"/>
                <a:gd name="connsiteY5" fmla="*/ 223837 h 767405"/>
                <a:gd name="connsiteX6" fmla="*/ 40927 w 1551149"/>
                <a:gd name="connsiteY6" fmla="*/ 219075 h 767405"/>
                <a:gd name="connsiteX7" fmla="*/ 48071 w 1551149"/>
                <a:gd name="connsiteY7" fmla="*/ 216694 h 767405"/>
                <a:gd name="connsiteX8" fmla="*/ 79027 w 1551149"/>
                <a:gd name="connsiteY8" fmla="*/ 211931 h 767405"/>
                <a:gd name="connsiteX9" fmla="*/ 86171 w 1551149"/>
                <a:gd name="connsiteY9" fmla="*/ 209550 h 767405"/>
                <a:gd name="connsiteX10" fmla="*/ 88552 w 1551149"/>
                <a:gd name="connsiteY10" fmla="*/ 202406 h 767405"/>
                <a:gd name="connsiteX11" fmla="*/ 95696 w 1551149"/>
                <a:gd name="connsiteY11" fmla="*/ 197644 h 767405"/>
                <a:gd name="connsiteX12" fmla="*/ 107602 w 1551149"/>
                <a:gd name="connsiteY12" fmla="*/ 178594 h 767405"/>
                <a:gd name="connsiteX13" fmla="*/ 114746 w 1551149"/>
                <a:gd name="connsiteY13" fmla="*/ 183356 h 767405"/>
                <a:gd name="connsiteX14" fmla="*/ 114746 w 1551149"/>
                <a:gd name="connsiteY14" fmla="*/ 197644 h 767405"/>
                <a:gd name="connsiteX15" fmla="*/ 102840 w 1551149"/>
                <a:gd name="connsiteY15" fmla="*/ 211931 h 767405"/>
                <a:gd name="connsiteX16" fmla="*/ 98077 w 1551149"/>
                <a:gd name="connsiteY16" fmla="*/ 226219 h 767405"/>
                <a:gd name="connsiteX17" fmla="*/ 100458 w 1551149"/>
                <a:gd name="connsiteY17" fmla="*/ 250031 h 767405"/>
                <a:gd name="connsiteX18" fmla="*/ 102840 w 1551149"/>
                <a:gd name="connsiteY18" fmla="*/ 257175 h 767405"/>
                <a:gd name="connsiteX19" fmla="*/ 117127 w 1551149"/>
                <a:gd name="connsiteY19" fmla="*/ 254794 h 767405"/>
                <a:gd name="connsiteX20" fmla="*/ 133796 w 1551149"/>
                <a:gd name="connsiteY20" fmla="*/ 250031 h 767405"/>
                <a:gd name="connsiteX21" fmla="*/ 148083 w 1551149"/>
                <a:gd name="connsiteY21" fmla="*/ 240506 h 767405"/>
                <a:gd name="connsiteX22" fmla="*/ 157608 w 1551149"/>
                <a:gd name="connsiteY22" fmla="*/ 228600 h 767405"/>
                <a:gd name="connsiteX23" fmla="*/ 169515 w 1551149"/>
                <a:gd name="connsiteY23" fmla="*/ 219075 h 767405"/>
                <a:gd name="connsiteX24" fmla="*/ 193327 w 1551149"/>
                <a:gd name="connsiteY24" fmla="*/ 226219 h 767405"/>
                <a:gd name="connsiteX25" fmla="*/ 202852 w 1551149"/>
                <a:gd name="connsiteY25" fmla="*/ 230981 h 767405"/>
                <a:gd name="connsiteX26" fmla="*/ 212377 w 1551149"/>
                <a:gd name="connsiteY26" fmla="*/ 233362 h 767405"/>
                <a:gd name="connsiteX27" fmla="*/ 219521 w 1551149"/>
                <a:gd name="connsiteY27" fmla="*/ 235744 h 767405"/>
                <a:gd name="connsiteX28" fmla="*/ 255240 w 1551149"/>
                <a:gd name="connsiteY28" fmla="*/ 233362 h 767405"/>
                <a:gd name="connsiteX29" fmla="*/ 269527 w 1551149"/>
                <a:gd name="connsiteY29" fmla="*/ 226219 h 767405"/>
                <a:gd name="connsiteX30" fmla="*/ 276671 w 1551149"/>
                <a:gd name="connsiteY30" fmla="*/ 223837 h 767405"/>
                <a:gd name="connsiteX31" fmla="*/ 293340 w 1551149"/>
                <a:gd name="connsiteY31" fmla="*/ 211931 h 767405"/>
                <a:gd name="connsiteX32" fmla="*/ 307627 w 1551149"/>
                <a:gd name="connsiteY32" fmla="*/ 202406 h 767405"/>
                <a:gd name="connsiteX33" fmla="*/ 312390 w 1551149"/>
                <a:gd name="connsiteY33" fmla="*/ 195262 h 767405"/>
                <a:gd name="connsiteX34" fmla="*/ 343346 w 1551149"/>
                <a:gd name="connsiteY34" fmla="*/ 185737 h 767405"/>
                <a:gd name="connsiteX35" fmla="*/ 360015 w 1551149"/>
                <a:gd name="connsiteY35" fmla="*/ 190500 h 767405"/>
                <a:gd name="connsiteX36" fmla="*/ 369540 w 1551149"/>
                <a:gd name="connsiteY36" fmla="*/ 192881 h 767405"/>
                <a:gd name="connsiteX37" fmla="*/ 376683 w 1551149"/>
                <a:gd name="connsiteY37" fmla="*/ 197644 h 767405"/>
                <a:gd name="connsiteX38" fmla="*/ 402877 w 1551149"/>
                <a:gd name="connsiteY38" fmla="*/ 202406 h 767405"/>
                <a:gd name="connsiteX39" fmla="*/ 410021 w 1551149"/>
                <a:gd name="connsiteY39" fmla="*/ 209550 h 767405"/>
                <a:gd name="connsiteX40" fmla="*/ 412402 w 1551149"/>
                <a:gd name="connsiteY40" fmla="*/ 216694 h 767405"/>
                <a:gd name="connsiteX41" fmla="*/ 419546 w 1551149"/>
                <a:gd name="connsiteY41" fmla="*/ 221456 h 767405"/>
                <a:gd name="connsiteX42" fmla="*/ 429071 w 1551149"/>
                <a:gd name="connsiteY42" fmla="*/ 233362 h 767405"/>
                <a:gd name="connsiteX43" fmla="*/ 440977 w 1551149"/>
                <a:gd name="connsiteY43" fmla="*/ 242887 h 767405"/>
                <a:gd name="connsiteX44" fmla="*/ 445740 w 1551149"/>
                <a:gd name="connsiteY44" fmla="*/ 235744 h 767405"/>
                <a:gd name="connsiteX45" fmla="*/ 448121 w 1551149"/>
                <a:gd name="connsiteY45" fmla="*/ 207169 h 767405"/>
                <a:gd name="connsiteX46" fmla="*/ 450502 w 1551149"/>
                <a:gd name="connsiteY46" fmla="*/ 200025 h 767405"/>
                <a:gd name="connsiteX47" fmla="*/ 457646 w 1551149"/>
                <a:gd name="connsiteY47" fmla="*/ 197644 h 767405"/>
                <a:gd name="connsiteX48" fmla="*/ 469552 w 1551149"/>
                <a:gd name="connsiteY48" fmla="*/ 200025 h 767405"/>
                <a:gd name="connsiteX49" fmla="*/ 476696 w 1551149"/>
                <a:gd name="connsiteY49" fmla="*/ 207169 h 767405"/>
                <a:gd name="connsiteX50" fmla="*/ 483840 w 1551149"/>
                <a:gd name="connsiteY50" fmla="*/ 221456 h 767405"/>
                <a:gd name="connsiteX51" fmla="*/ 486221 w 1551149"/>
                <a:gd name="connsiteY51" fmla="*/ 240506 h 767405"/>
                <a:gd name="connsiteX52" fmla="*/ 498127 w 1551149"/>
                <a:gd name="connsiteY52" fmla="*/ 254794 h 767405"/>
                <a:gd name="connsiteX53" fmla="*/ 502890 w 1551149"/>
                <a:gd name="connsiteY53" fmla="*/ 261937 h 767405"/>
                <a:gd name="connsiteX54" fmla="*/ 510033 w 1551149"/>
                <a:gd name="connsiteY54" fmla="*/ 264319 h 767405"/>
                <a:gd name="connsiteX55" fmla="*/ 524321 w 1551149"/>
                <a:gd name="connsiteY55" fmla="*/ 254794 h 767405"/>
                <a:gd name="connsiteX56" fmla="*/ 529083 w 1551149"/>
                <a:gd name="connsiteY56" fmla="*/ 247650 h 767405"/>
                <a:gd name="connsiteX57" fmla="*/ 536227 w 1551149"/>
                <a:gd name="connsiteY57" fmla="*/ 245269 h 767405"/>
                <a:gd name="connsiteX58" fmla="*/ 560040 w 1551149"/>
                <a:gd name="connsiteY58" fmla="*/ 238125 h 767405"/>
                <a:gd name="connsiteX59" fmla="*/ 579090 w 1551149"/>
                <a:gd name="connsiteY59" fmla="*/ 240506 h 767405"/>
                <a:gd name="connsiteX60" fmla="*/ 586233 w 1551149"/>
                <a:gd name="connsiteY60" fmla="*/ 245269 h 767405"/>
                <a:gd name="connsiteX61" fmla="*/ 593377 w 1551149"/>
                <a:gd name="connsiteY61" fmla="*/ 247650 h 767405"/>
                <a:gd name="connsiteX62" fmla="*/ 600521 w 1551149"/>
                <a:gd name="connsiteY62" fmla="*/ 252412 h 767405"/>
                <a:gd name="connsiteX63" fmla="*/ 607665 w 1551149"/>
                <a:gd name="connsiteY63" fmla="*/ 254794 h 767405"/>
                <a:gd name="connsiteX64" fmla="*/ 629096 w 1551149"/>
                <a:gd name="connsiteY64" fmla="*/ 266700 h 767405"/>
                <a:gd name="connsiteX65" fmla="*/ 638621 w 1551149"/>
                <a:gd name="connsiteY65" fmla="*/ 264319 h 767405"/>
                <a:gd name="connsiteX66" fmla="*/ 652908 w 1551149"/>
                <a:gd name="connsiteY66" fmla="*/ 261937 h 767405"/>
                <a:gd name="connsiteX67" fmla="*/ 660052 w 1551149"/>
                <a:gd name="connsiteY67" fmla="*/ 259556 h 767405"/>
                <a:gd name="connsiteX68" fmla="*/ 679102 w 1551149"/>
                <a:gd name="connsiteY68" fmla="*/ 257175 h 767405"/>
                <a:gd name="connsiteX69" fmla="*/ 686246 w 1551149"/>
                <a:gd name="connsiteY69" fmla="*/ 252412 h 767405"/>
                <a:gd name="connsiteX70" fmla="*/ 710058 w 1551149"/>
                <a:gd name="connsiteY70" fmla="*/ 254794 h 767405"/>
                <a:gd name="connsiteX71" fmla="*/ 724346 w 1551149"/>
                <a:gd name="connsiteY71" fmla="*/ 264319 h 767405"/>
                <a:gd name="connsiteX72" fmla="*/ 731490 w 1551149"/>
                <a:gd name="connsiteY72" fmla="*/ 266700 h 767405"/>
                <a:gd name="connsiteX73" fmla="*/ 752921 w 1551149"/>
                <a:gd name="connsiteY73" fmla="*/ 280987 h 767405"/>
                <a:gd name="connsiteX74" fmla="*/ 760065 w 1551149"/>
                <a:gd name="connsiteY74" fmla="*/ 285750 h 767405"/>
                <a:gd name="connsiteX75" fmla="*/ 783877 w 1551149"/>
                <a:gd name="connsiteY75" fmla="*/ 295275 h 767405"/>
                <a:gd name="connsiteX76" fmla="*/ 798165 w 1551149"/>
                <a:gd name="connsiteY76" fmla="*/ 304800 h 767405"/>
                <a:gd name="connsiteX77" fmla="*/ 812452 w 1551149"/>
                <a:gd name="connsiteY77" fmla="*/ 314325 h 767405"/>
                <a:gd name="connsiteX78" fmla="*/ 819596 w 1551149"/>
                <a:gd name="connsiteY78" fmla="*/ 319087 h 767405"/>
                <a:gd name="connsiteX79" fmla="*/ 826740 w 1551149"/>
                <a:gd name="connsiteY79" fmla="*/ 321469 h 767405"/>
                <a:gd name="connsiteX80" fmla="*/ 833883 w 1551149"/>
                <a:gd name="connsiteY80" fmla="*/ 326231 h 767405"/>
                <a:gd name="connsiteX81" fmla="*/ 848171 w 1551149"/>
                <a:gd name="connsiteY81" fmla="*/ 328612 h 767405"/>
                <a:gd name="connsiteX82" fmla="*/ 867221 w 1551149"/>
                <a:gd name="connsiteY82" fmla="*/ 326231 h 767405"/>
                <a:gd name="connsiteX83" fmla="*/ 871983 w 1551149"/>
                <a:gd name="connsiteY83" fmla="*/ 319087 h 767405"/>
                <a:gd name="connsiteX84" fmla="*/ 879127 w 1551149"/>
                <a:gd name="connsiteY84" fmla="*/ 311944 h 767405"/>
                <a:gd name="connsiteX85" fmla="*/ 883890 w 1551149"/>
                <a:gd name="connsiteY85" fmla="*/ 250031 h 767405"/>
                <a:gd name="connsiteX86" fmla="*/ 888652 w 1551149"/>
                <a:gd name="connsiteY86" fmla="*/ 242887 h 767405"/>
                <a:gd name="connsiteX87" fmla="*/ 895796 w 1551149"/>
                <a:gd name="connsiteY87" fmla="*/ 228600 h 767405"/>
                <a:gd name="connsiteX88" fmla="*/ 902940 w 1551149"/>
                <a:gd name="connsiteY88" fmla="*/ 207169 h 767405"/>
                <a:gd name="connsiteX89" fmla="*/ 910083 w 1551149"/>
                <a:gd name="connsiteY89" fmla="*/ 192881 h 767405"/>
                <a:gd name="connsiteX90" fmla="*/ 924371 w 1551149"/>
                <a:gd name="connsiteY90" fmla="*/ 183356 h 767405"/>
                <a:gd name="connsiteX91" fmla="*/ 938658 w 1551149"/>
                <a:gd name="connsiteY91" fmla="*/ 176212 h 767405"/>
                <a:gd name="connsiteX92" fmla="*/ 943421 w 1551149"/>
                <a:gd name="connsiteY92" fmla="*/ 169069 h 767405"/>
                <a:gd name="connsiteX93" fmla="*/ 976758 w 1551149"/>
                <a:gd name="connsiteY93" fmla="*/ 159544 h 767405"/>
                <a:gd name="connsiteX94" fmla="*/ 1007715 w 1551149"/>
                <a:gd name="connsiteY94" fmla="*/ 157162 h 767405"/>
                <a:gd name="connsiteX95" fmla="*/ 1029146 w 1551149"/>
                <a:gd name="connsiteY95" fmla="*/ 150019 h 767405"/>
                <a:gd name="connsiteX96" fmla="*/ 1036290 w 1551149"/>
                <a:gd name="connsiteY96" fmla="*/ 147637 h 767405"/>
                <a:gd name="connsiteX97" fmla="*/ 1052958 w 1551149"/>
                <a:gd name="connsiteY97" fmla="*/ 142875 h 767405"/>
                <a:gd name="connsiteX98" fmla="*/ 1060102 w 1551149"/>
                <a:gd name="connsiteY98" fmla="*/ 135731 h 767405"/>
                <a:gd name="connsiteX99" fmla="*/ 1062483 w 1551149"/>
                <a:gd name="connsiteY99" fmla="*/ 128587 h 767405"/>
                <a:gd name="connsiteX100" fmla="*/ 1064865 w 1551149"/>
                <a:gd name="connsiteY100" fmla="*/ 97631 h 767405"/>
                <a:gd name="connsiteX101" fmla="*/ 1069627 w 1551149"/>
                <a:gd name="connsiteY101" fmla="*/ 83344 h 767405"/>
                <a:gd name="connsiteX102" fmla="*/ 1076771 w 1551149"/>
                <a:gd name="connsiteY102" fmla="*/ 78581 h 767405"/>
                <a:gd name="connsiteX103" fmla="*/ 1095821 w 1551149"/>
                <a:gd name="connsiteY103" fmla="*/ 80962 h 767405"/>
                <a:gd name="connsiteX104" fmla="*/ 1105346 w 1551149"/>
                <a:gd name="connsiteY104" fmla="*/ 95250 h 767405"/>
                <a:gd name="connsiteX105" fmla="*/ 1112490 w 1551149"/>
                <a:gd name="connsiteY105" fmla="*/ 102394 h 767405"/>
                <a:gd name="connsiteX106" fmla="*/ 1129158 w 1551149"/>
                <a:gd name="connsiteY106" fmla="*/ 123825 h 767405"/>
                <a:gd name="connsiteX107" fmla="*/ 1143446 w 1551149"/>
                <a:gd name="connsiteY107" fmla="*/ 128587 h 767405"/>
                <a:gd name="connsiteX108" fmla="*/ 1257746 w 1551149"/>
                <a:gd name="connsiteY108" fmla="*/ 126206 h 767405"/>
                <a:gd name="connsiteX109" fmla="*/ 1267271 w 1551149"/>
                <a:gd name="connsiteY109" fmla="*/ 111919 h 767405"/>
                <a:gd name="connsiteX110" fmla="*/ 1274415 w 1551149"/>
                <a:gd name="connsiteY110" fmla="*/ 85725 h 767405"/>
                <a:gd name="connsiteX111" fmla="*/ 1260127 w 1551149"/>
                <a:gd name="connsiteY111" fmla="*/ 57150 h 767405"/>
                <a:gd name="connsiteX112" fmla="*/ 1252983 w 1551149"/>
                <a:gd name="connsiteY112" fmla="*/ 52387 h 767405"/>
                <a:gd name="connsiteX113" fmla="*/ 1250602 w 1551149"/>
                <a:gd name="connsiteY113" fmla="*/ 28575 h 767405"/>
                <a:gd name="connsiteX114" fmla="*/ 1257746 w 1551149"/>
                <a:gd name="connsiteY114" fmla="*/ 30956 h 767405"/>
                <a:gd name="connsiteX115" fmla="*/ 1262508 w 1551149"/>
                <a:gd name="connsiteY115" fmla="*/ 38100 h 767405"/>
                <a:gd name="connsiteX116" fmla="*/ 1269652 w 1551149"/>
                <a:gd name="connsiteY116" fmla="*/ 42862 h 767405"/>
                <a:gd name="connsiteX117" fmla="*/ 1276796 w 1551149"/>
                <a:gd name="connsiteY117" fmla="*/ 57150 h 767405"/>
                <a:gd name="connsiteX118" fmla="*/ 1279177 w 1551149"/>
                <a:gd name="connsiteY118" fmla="*/ 64294 h 767405"/>
                <a:gd name="connsiteX119" fmla="*/ 1298227 w 1551149"/>
                <a:gd name="connsiteY119" fmla="*/ 85725 h 767405"/>
                <a:gd name="connsiteX120" fmla="*/ 1305371 w 1551149"/>
                <a:gd name="connsiteY120" fmla="*/ 88106 h 767405"/>
                <a:gd name="connsiteX121" fmla="*/ 1312515 w 1551149"/>
                <a:gd name="connsiteY121" fmla="*/ 92869 h 767405"/>
                <a:gd name="connsiteX122" fmla="*/ 1317277 w 1551149"/>
                <a:gd name="connsiteY122" fmla="*/ 100012 h 767405"/>
                <a:gd name="connsiteX123" fmla="*/ 1331565 w 1551149"/>
                <a:gd name="connsiteY123" fmla="*/ 104775 h 767405"/>
                <a:gd name="connsiteX124" fmla="*/ 1341090 w 1551149"/>
                <a:gd name="connsiteY124" fmla="*/ 119062 h 767405"/>
                <a:gd name="connsiteX125" fmla="*/ 1345852 w 1551149"/>
                <a:gd name="connsiteY125" fmla="*/ 126206 h 767405"/>
                <a:gd name="connsiteX126" fmla="*/ 1352996 w 1551149"/>
                <a:gd name="connsiteY126" fmla="*/ 128587 h 767405"/>
                <a:gd name="connsiteX127" fmla="*/ 1355377 w 1551149"/>
                <a:gd name="connsiteY127" fmla="*/ 135731 h 767405"/>
                <a:gd name="connsiteX128" fmla="*/ 1357758 w 1551149"/>
                <a:gd name="connsiteY128" fmla="*/ 176212 h 767405"/>
                <a:gd name="connsiteX129" fmla="*/ 1374427 w 1551149"/>
                <a:gd name="connsiteY129" fmla="*/ 171450 h 767405"/>
                <a:gd name="connsiteX130" fmla="*/ 1388715 w 1551149"/>
                <a:gd name="connsiteY130" fmla="*/ 161925 h 767405"/>
                <a:gd name="connsiteX131" fmla="*/ 1412527 w 1551149"/>
                <a:gd name="connsiteY131" fmla="*/ 154781 h 767405"/>
                <a:gd name="connsiteX132" fmla="*/ 1419671 w 1551149"/>
                <a:gd name="connsiteY132" fmla="*/ 150019 h 767405"/>
                <a:gd name="connsiteX133" fmla="*/ 1422052 w 1551149"/>
                <a:gd name="connsiteY133" fmla="*/ 142875 h 767405"/>
                <a:gd name="connsiteX134" fmla="*/ 1448246 w 1551149"/>
                <a:gd name="connsiteY134" fmla="*/ 140494 h 767405"/>
                <a:gd name="connsiteX135" fmla="*/ 1453008 w 1551149"/>
                <a:gd name="connsiteY135" fmla="*/ 147637 h 767405"/>
                <a:gd name="connsiteX136" fmla="*/ 1460152 w 1551149"/>
                <a:gd name="connsiteY136" fmla="*/ 152400 h 767405"/>
                <a:gd name="connsiteX137" fmla="*/ 1469677 w 1551149"/>
                <a:gd name="connsiteY137" fmla="*/ 161925 h 767405"/>
                <a:gd name="connsiteX138" fmla="*/ 1488727 w 1551149"/>
                <a:gd name="connsiteY138" fmla="*/ 178594 h 767405"/>
                <a:gd name="connsiteX139" fmla="*/ 1500633 w 1551149"/>
                <a:gd name="connsiteY139" fmla="*/ 192881 h 767405"/>
                <a:gd name="connsiteX140" fmla="*/ 1503015 w 1551149"/>
                <a:gd name="connsiteY140" fmla="*/ 200025 h 767405"/>
                <a:gd name="connsiteX141" fmla="*/ 1491108 w 1551149"/>
                <a:gd name="connsiteY141" fmla="*/ 202406 h 767405"/>
                <a:gd name="connsiteX142" fmla="*/ 1460152 w 1551149"/>
                <a:gd name="connsiteY142" fmla="*/ 207169 h 767405"/>
                <a:gd name="connsiteX143" fmla="*/ 1445865 w 1551149"/>
                <a:gd name="connsiteY143" fmla="*/ 211931 h 767405"/>
                <a:gd name="connsiteX144" fmla="*/ 1431577 w 1551149"/>
                <a:gd name="connsiteY144" fmla="*/ 221456 h 767405"/>
                <a:gd name="connsiteX145" fmla="*/ 1417290 w 1551149"/>
                <a:gd name="connsiteY145" fmla="*/ 226219 h 767405"/>
                <a:gd name="connsiteX146" fmla="*/ 1403002 w 1551149"/>
                <a:gd name="connsiteY146" fmla="*/ 235744 h 767405"/>
                <a:gd name="connsiteX147" fmla="*/ 1391096 w 1551149"/>
                <a:gd name="connsiteY147" fmla="*/ 245269 h 767405"/>
                <a:gd name="connsiteX148" fmla="*/ 1386333 w 1551149"/>
                <a:gd name="connsiteY148" fmla="*/ 252412 h 767405"/>
                <a:gd name="connsiteX149" fmla="*/ 1379190 w 1551149"/>
                <a:gd name="connsiteY149" fmla="*/ 257175 h 767405"/>
                <a:gd name="connsiteX150" fmla="*/ 1374427 w 1551149"/>
                <a:gd name="connsiteY150" fmla="*/ 264319 h 767405"/>
                <a:gd name="connsiteX151" fmla="*/ 1379190 w 1551149"/>
                <a:gd name="connsiteY151" fmla="*/ 283369 h 767405"/>
                <a:gd name="connsiteX152" fmla="*/ 1386333 w 1551149"/>
                <a:gd name="connsiteY152" fmla="*/ 288131 h 767405"/>
                <a:gd name="connsiteX153" fmla="*/ 1388715 w 1551149"/>
                <a:gd name="connsiteY153" fmla="*/ 295275 h 767405"/>
                <a:gd name="connsiteX154" fmla="*/ 1393477 w 1551149"/>
                <a:gd name="connsiteY154" fmla="*/ 302419 h 767405"/>
                <a:gd name="connsiteX155" fmla="*/ 1386333 w 1551149"/>
                <a:gd name="connsiteY155" fmla="*/ 323850 h 767405"/>
                <a:gd name="connsiteX156" fmla="*/ 1379190 w 1551149"/>
                <a:gd name="connsiteY156" fmla="*/ 338137 h 767405"/>
                <a:gd name="connsiteX157" fmla="*/ 1372046 w 1551149"/>
                <a:gd name="connsiteY157" fmla="*/ 342900 h 767405"/>
                <a:gd name="connsiteX158" fmla="*/ 1362521 w 1551149"/>
                <a:gd name="connsiteY158" fmla="*/ 357187 h 767405"/>
                <a:gd name="connsiteX159" fmla="*/ 1352996 w 1551149"/>
                <a:gd name="connsiteY159" fmla="*/ 373856 h 767405"/>
                <a:gd name="connsiteX160" fmla="*/ 1348233 w 1551149"/>
                <a:gd name="connsiteY160" fmla="*/ 381000 h 767405"/>
                <a:gd name="connsiteX161" fmla="*/ 1338708 w 1551149"/>
                <a:gd name="connsiteY161" fmla="*/ 409575 h 767405"/>
                <a:gd name="connsiteX162" fmla="*/ 1331565 w 1551149"/>
                <a:gd name="connsiteY162" fmla="*/ 423862 h 767405"/>
                <a:gd name="connsiteX163" fmla="*/ 1324421 w 1551149"/>
                <a:gd name="connsiteY163" fmla="*/ 428625 h 767405"/>
                <a:gd name="connsiteX164" fmla="*/ 1317277 w 1551149"/>
                <a:gd name="connsiteY164" fmla="*/ 435769 h 767405"/>
                <a:gd name="connsiteX165" fmla="*/ 1302990 w 1551149"/>
                <a:gd name="connsiteY165" fmla="*/ 445294 h 767405"/>
                <a:gd name="connsiteX166" fmla="*/ 1298227 w 1551149"/>
                <a:gd name="connsiteY166" fmla="*/ 452437 h 767405"/>
                <a:gd name="connsiteX167" fmla="*/ 1233933 w 1551149"/>
                <a:gd name="connsiteY167" fmla="*/ 457200 h 767405"/>
                <a:gd name="connsiteX168" fmla="*/ 1219646 w 1551149"/>
                <a:gd name="connsiteY168" fmla="*/ 466725 h 767405"/>
                <a:gd name="connsiteX169" fmla="*/ 1205358 w 1551149"/>
                <a:gd name="connsiteY169" fmla="*/ 471487 h 767405"/>
                <a:gd name="connsiteX170" fmla="*/ 1188690 w 1551149"/>
                <a:gd name="connsiteY170" fmla="*/ 476250 h 767405"/>
                <a:gd name="connsiteX171" fmla="*/ 1181546 w 1551149"/>
                <a:gd name="connsiteY171" fmla="*/ 481012 h 767405"/>
                <a:gd name="connsiteX172" fmla="*/ 1167258 w 1551149"/>
                <a:gd name="connsiteY172" fmla="*/ 492919 h 767405"/>
                <a:gd name="connsiteX173" fmla="*/ 1162496 w 1551149"/>
                <a:gd name="connsiteY173" fmla="*/ 500062 h 767405"/>
                <a:gd name="connsiteX174" fmla="*/ 1155352 w 1551149"/>
                <a:gd name="connsiteY174" fmla="*/ 507206 h 767405"/>
                <a:gd name="connsiteX175" fmla="*/ 1141065 w 1551149"/>
                <a:gd name="connsiteY175" fmla="*/ 516731 h 767405"/>
                <a:gd name="connsiteX176" fmla="*/ 1126777 w 1551149"/>
                <a:gd name="connsiteY176" fmla="*/ 521494 h 767405"/>
                <a:gd name="connsiteX177" fmla="*/ 1119633 w 1551149"/>
                <a:gd name="connsiteY177" fmla="*/ 523875 h 767405"/>
                <a:gd name="connsiteX178" fmla="*/ 1102965 w 1551149"/>
                <a:gd name="connsiteY178" fmla="*/ 528637 h 767405"/>
                <a:gd name="connsiteX179" fmla="*/ 1095821 w 1551149"/>
                <a:gd name="connsiteY179" fmla="*/ 533400 h 767405"/>
                <a:gd name="connsiteX180" fmla="*/ 1088677 w 1551149"/>
                <a:gd name="connsiteY180" fmla="*/ 535781 h 767405"/>
                <a:gd name="connsiteX181" fmla="*/ 1067246 w 1551149"/>
                <a:gd name="connsiteY181" fmla="*/ 547687 h 767405"/>
                <a:gd name="connsiteX182" fmla="*/ 1052958 w 1551149"/>
                <a:gd name="connsiteY182" fmla="*/ 554831 h 767405"/>
                <a:gd name="connsiteX183" fmla="*/ 1031527 w 1551149"/>
                <a:gd name="connsiteY183" fmla="*/ 550069 h 767405"/>
                <a:gd name="connsiteX184" fmla="*/ 1022002 w 1551149"/>
                <a:gd name="connsiteY184" fmla="*/ 542925 h 767405"/>
                <a:gd name="connsiteX185" fmla="*/ 1014858 w 1551149"/>
                <a:gd name="connsiteY185" fmla="*/ 540544 h 767405"/>
                <a:gd name="connsiteX186" fmla="*/ 1010096 w 1551149"/>
                <a:gd name="connsiteY186" fmla="*/ 533400 h 767405"/>
                <a:gd name="connsiteX187" fmla="*/ 995808 w 1551149"/>
                <a:gd name="connsiteY187" fmla="*/ 523875 h 767405"/>
                <a:gd name="connsiteX188" fmla="*/ 964852 w 1551149"/>
                <a:gd name="connsiteY188" fmla="*/ 528637 h 767405"/>
                <a:gd name="connsiteX189" fmla="*/ 950565 w 1551149"/>
                <a:gd name="connsiteY189" fmla="*/ 538162 h 767405"/>
                <a:gd name="connsiteX190" fmla="*/ 929133 w 1551149"/>
                <a:gd name="connsiteY190" fmla="*/ 547687 h 767405"/>
                <a:gd name="connsiteX191" fmla="*/ 917227 w 1551149"/>
                <a:gd name="connsiteY191" fmla="*/ 569119 h 767405"/>
                <a:gd name="connsiteX192" fmla="*/ 919608 w 1551149"/>
                <a:gd name="connsiteY192" fmla="*/ 583406 h 767405"/>
                <a:gd name="connsiteX193" fmla="*/ 924371 w 1551149"/>
                <a:gd name="connsiteY193" fmla="*/ 597694 h 767405"/>
                <a:gd name="connsiteX194" fmla="*/ 921990 w 1551149"/>
                <a:gd name="connsiteY194" fmla="*/ 619125 h 767405"/>
                <a:gd name="connsiteX195" fmla="*/ 900558 w 1551149"/>
                <a:gd name="connsiteY195" fmla="*/ 638175 h 767405"/>
                <a:gd name="connsiteX196" fmla="*/ 893415 w 1551149"/>
                <a:gd name="connsiteY196" fmla="*/ 640556 h 767405"/>
                <a:gd name="connsiteX197" fmla="*/ 886271 w 1551149"/>
                <a:gd name="connsiteY197" fmla="*/ 645319 h 767405"/>
                <a:gd name="connsiteX198" fmla="*/ 871983 w 1551149"/>
                <a:gd name="connsiteY198" fmla="*/ 650081 h 767405"/>
                <a:gd name="connsiteX199" fmla="*/ 850552 w 1551149"/>
                <a:gd name="connsiteY199" fmla="*/ 664369 h 767405"/>
                <a:gd name="connsiteX200" fmla="*/ 843408 w 1551149"/>
                <a:gd name="connsiteY200" fmla="*/ 669131 h 767405"/>
                <a:gd name="connsiteX201" fmla="*/ 836265 w 1551149"/>
                <a:gd name="connsiteY201" fmla="*/ 673894 h 767405"/>
                <a:gd name="connsiteX202" fmla="*/ 829121 w 1551149"/>
                <a:gd name="connsiteY202" fmla="*/ 676275 h 767405"/>
                <a:gd name="connsiteX203" fmla="*/ 814833 w 1551149"/>
                <a:gd name="connsiteY203" fmla="*/ 688181 h 767405"/>
                <a:gd name="connsiteX204" fmla="*/ 807690 w 1551149"/>
                <a:gd name="connsiteY204" fmla="*/ 690562 h 767405"/>
                <a:gd name="connsiteX205" fmla="*/ 802927 w 1551149"/>
                <a:gd name="connsiteY205" fmla="*/ 697706 h 767405"/>
                <a:gd name="connsiteX206" fmla="*/ 795783 w 1551149"/>
                <a:gd name="connsiteY206" fmla="*/ 704850 h 767405"/>
                <a:gd name="connsiteX207" fmla="*/ 793402 w 1551149"/>
                <a:gd name="connsiteY207" fmla="*/ 711994 h 767405"/>
                <a:gd name="connsiteX208" fmla="*/ 786258 w 1551149"/>
                <a:gd name="connsiteY208" fmla="*/ 719137 h 767405"/>
                <a:gd name="connsiteX209" fmla="*/ 779115 w 1551149"/>
                <a:gd name="connsiteY209" fmla="*/ 728662 h 767405"/>
                <a:gd name="connsiteX210" fmla="*/ 774352 w 1551149"/>
                <a:gd name="connsiteY210" fmla="*/ 742950 h 767405"/>
                <a:gd name="connsiteX211" fmla="*/ 764827 w 1551149"/>
                <a:gd name="connsiteY211" fmla="*/ 757237 h 767405"/>
                <a:gd name="connsiteX212" fmla="*/ 762446 w 1551149"/>
                <a:gd name="connsiteY212" fmla="*/ 764381 h 767405"/>
                <a:gd name="connsiteX213" fmla="*/ 776733 w 1551149"/>
                <a:gd name="connsiteY213" fmla="*/ 762000 h 767405"/>
                <a:gd name="connsiteX214" fmla="*/ 781496 w 1551149"/>
                <a:gd name="connsiteY214" fmla="*/ 754856 h 767405"/>
                <a:gd name="connsiteX215" fmla="*/ 786258 w 1551149"/>
                <a:gd name="connsiteY215" fmla="*/ 745331 h 767405"/>
                <a:gd name="connsiteX216" fmla="*/ 807690 w 1551149"/>
                <a:gd name="connsiteY216" fmla="*/ 719137 h 767405"/>
                <a:gd name="connsiteX217" fmla="*/ 821977 w 1551149"/>
                <a:gd name="connsiteY217" fmla="*/ 695325 h 767405"/>
                <a:gd name="connsiteX218" fmla="*/ 829121 w 1551149"/>
                <a:gd name="connsiteY218" fmla="*/ 690562 h 767405"/>
                <a:gd name="connsiteX219" fmla="*/ 843408 w 1551149"/>
                <a:gd name="connsiteY219" fmla="*/ 678656 h 767405"/>
                <a:gd name="connsiteX220" fmla="*/ 860077 w 1551149"/>
                <a:gd name="connsiteY220" fmla="*/ 671512 h 767405"/>
                <a:gd name="connsiteX221" fmla="*/ 874365 w 1551149"/>
                <a:gd name="connsiteY221" fmla="*/ 661987 h 767405"/>
                <a:gd name="connsiteX222" fmla="*/ 881508 w 1551149"/>
                <a:gd name="connsiteY222" fmla="*/ 657225 h 767405"/>
                <a:gd name="connsiteX223" fmla="*/ 891033 w 1551149"/>
                <a:gd name="connsiteY223" fmla="*/ 650081 h 767405"/>
                <a:gd name="connsiteX224" fmla="*/ 900558 w 1551149"/>
                <a:gd name="connsiteY224" fmla="*/ 647700 h 767405"/>
                <a:gd name="connsiteX225" fmla="*/ 907702 w 1551149"/>
                <a:gd name="connsiteY225" fmla="*/ 645319 h 767405"/>
                <a:gd name="connsiteX226" fmla="*/ 914846 w 1551149"/>
                <a:gd name="connsiteY226" fmla="*/ 640556 h 767405"/>
                <a:gd name="connsiteX227" fmla="*/ 926752 w 1551149"/>
                <a:gd name="connsiteY227" fmla="*/ 638175 h 767405"/>
                <a:gd name="connsiteX228" fmla="*/ 933896 w 1551149"/>
                <a:gd name="connsiteY228" fmla="*/ 635794 h 767405"/>
                <a:gd name="connsiteX229" fmla="*/ 948183 w 1551149"/>
                <a:gd name="connsiteY229" fmla="*/ 626269 h 767405"/>
                <a:gd name="connsiteX230" fmla="*/ 957708 w 1551149"/>
                <a:gd name="connsiteY230" fmla="*/ 611981 h 767405"/>
                <a:gd name="connsiteX231" fmla="*/ 952946 w 1551149"/>
                <a:gd name="connsiteY231" fmla="*/ 583406 h 767405"/>
                <a:gd name="connsiteX232" fmla="*/ 948183 w 1551149"/>
                <a:gd name="connsiteY232" fmla="*/ 576262 h 767405"/>
                <a:gd name="connsiteX233" fmla="*/ 945802 w 1551149"/>
                <a:gd name="connsiteY233" fmla="*/ 569119 h 767405"/>
                <a:gd name="connsiteX234" fmla="*/ 962471 w 1551149"/>
                <a:gd name="connsiteY234" fmla="*/ 566737 h 767405"/>
                <a:gd name="connsiteX235" fmla="*/ 976758 w 1551149"/>
                <a:gd name="connsiteY235" fmla="*/ 564356 h 767405"/>
                <a:gd name="connsiteX236" fmla="*/ 991046 w 1551149"/>
                <a:gd name="connsiteY236" fmla="*/ 559594 h 767405"/>
                <a:gd name="connsiteX237" fmla="*/ 998190 w 1551149"/>
                <a:gd name="connsiteY237" fmla="*/ 552450 h 767405"/>
                <a:gd name="connsiteX238" fmla="*/ 1012477 w 1551149"/>
                <a:gd name="connsiteY238" fmla="*/ 547687 h 767405"/>
                <a:gd name="connsiteX239" fmla="*/ 1038671 w 1551149"/>
                <a:gd name="connsiteY239" fmla="*/ 550069 h 767405"/>
                <a:gd name="connsiteX240" fmla="*/ 1045815 w 1551149"/>
                <a:gd name="connsiteY240" fmla="*/ 554831 h 767405"/>
                <a:gd name="connsiteX241" fmla="*/ 1060102 w 1551149"/>
                <a:gd name="connsiteY241" fmla="*/ 559594 h 767405"/>
                <a:gd name="connsiteX242" fmla="*/ 1083915 w 1551149"/>
                <a:gd name="connsiteY242" fmla="*/ 557212 h 767405"/>
                <a:gd name="connsiteX243" fmla="*/ 1100583 w 1551149"/>
                <a:gd name="connsiteY243" fmla="*/ 547687 h 767405"/>
                <a:gd name="connsiteX244" fmla="*/ 1107727 w 1551149"/>
                <a:gd name="connsiteY244" fmla="*/ 540544 h 767405"/>
                <a:gd name="connsiteX245" fmla="*/ 1114871 w 1551149"/>
                <a:gd name="connsiteY245" fmla="*/ 538162 h 767405"/>
                <a:gd name="connsiteX246" fmla="*/ 1126777 w 1551149"/>
                <a:gd name="connsiteY246" fmla="*/ 528637 h 767405"/>
                <a:gd name="connsiteX247" fmla="*/ 1141065 w 1551149"/>
                <a:gd name="connsiteY247" fmla="*/ 519112 h 767405"/>
                <a:gd name="connsiteX248" fmla="*/ 1148208 w 1551149"/>
                <a:gd name="connsiteY248" fmla="*/ 514350 h 767405"/>
                <a:gd name="connsiteX249" fmla="*/ 1167258 w 1551149"/>
                <a:gd name="connsiteY249" fmla="*/ 509587 h 767405"/>
                <a:gd name="connsiteX250" fmla="*/ 1210121 w 1551149"/>
                <a:gd name="connsiteY250" fmla="*/ 509587 h 767405"/>
                <a:gd name="connsiteX251" fmla="*/ 1217265 w 1551149"/>
                <a:gd name="connsiteY251" fmla="*/ 504825 h 767405"/>
                <a:gd name="connsiteX252" fmla="*/ 1226790 w 1551149"/>
                <a:gd name="connsiteY252" fmla="*/ 490537 h 767405"/>
                <a:gd name="connsiteX253" fmla="*/ 1229171 w 1551149"/>
                <a:gd name="connsiteY253" fmla="*/ 483394 h 767405"/>
                <a:gd name="connsiteX254" fmla="*/ 1236315 w 1551149"/>
                <a:gd name="connsiteY254" fmla="*/ 478631 h 767405"/>
                <a:gd name="connsiteX255" fmla="*/ 1241077 w 1551149"/>
                <a:gd name="connsiteY255" fmla="*/ 471487 h 767405"/>
                <a:gd name="connsiteX256" fmla="*/ 1262508 w 1551149"/>
                <a:gd name="connsiteY256" fmla="*/ 464344 h 767405"/>
                <a:gd name="connsiteX257" fmla="*/ 1286321 w 1551149"/>
                <a:gd name="connsiteY257" fmla="*/ 464344 h 767405"/>
                <a:gd name="connsiteX258" fmla="*/ 1307752 w 1551149"/>
                <a:gd name="connsiteY258" fmla="*/ 461962 h 767405"/>
                <a:gd name="connsiteX259" fmla="*/ 1322040 w 1551149"/>
                <a:gd name="connsiteY259" fmla="*/ 457200 h 767405"/>
                <a:gd name="connsiteX260" fmla="*/ 1329183 w 1551149"/>
                <a:gd name="connsiteY260" fmla="*/ 454819 h 767405"/>
                <a:gd name="connsiteX261" fmla="*/ 1336327 w 1551149"/>
                <a:gd name="connsiteY261" fmla="*/ 450056 h 767405"/>
                <a:gd name="connsiteX262" fmla="*/ 1357758 w 1551149"/>
                <a:gd name="connsiteY262" fmla="*/ 431006 h 767405"/>
                <a:gd name="connsiteX263" fmla="*/ 1369665 w 1551149"/>
                <a:gd name="connsiteY263" fmla="*/ 409575 h 767405"/>
                <a:gd name="connsiteX264" fmla="*/ 1374427 w 1551149"/>
                <a:gd name="connsiteY264" fmla="*/ 402431 h 767405"/>
                <a:gd name="connsiteX265" fmla="*/ 1383952 w 1551149"/>
                <a:gd name="connsiteY265" fmla="*/ 381000 h 767405"/>
                <a:gd name="connsiteX266" fmla="*/ 1391096 w 1551149"/>
                <a:gd name="connsiteY266" fmla="*/ 376237 h 767405"/>
                <a:gd name="connsiteX267" fmla="*/ 1403002 w 1551149"/>
                <a:gd name="connsiteY267" fmla="*/ 364331 h 767405"/>
                <a:gd name="connsiteX268" fmla="*/ 1407765 w 1551149"/>
                <a:gd name="connsiteY268" fmla="*/ 357187 h 767405"/>
                <a:gd name="connsiteX269" fmla="*/ 1422052 w 1551149"/>
                <a:gd name="connsiteY269" fmla="*/ 350044 h 767405"/>
                <a:gd name="connsiteX270" fmla="*/ 1445865 w 1551149"/>
                <a:gd name="connsiteY270" fmla="*/ 326231 h 767405"/>
                <a:gd name="connsiteX271" fmla="*/ 1450627 w 1551149"/>
                <a:gd name="connsiteY271" fmla="*/ 319087 h 767405"/>
                <a:gd name="connsiteX272" fmla="*/ 1455390 w 1551149"/>
                <a:gd name="connsiteY272" fmla="*/ 311944 h 767405"/>
                <a:gd name="connsiteX273" fmla="*/ 1457771 w 1551149"/>
                <a:gd name="connsiteY273" fmla="*/ 304800 h 767405"/>
                <a:gd name="connsiteX274" fmla="*/ 1450627 w 1551149"/>
                <a:gd name="connsiteY274" fmla="*/ 285750 h 767405"/>
                <a:gd name="connsiteX275" fmla="*/ 1436340 w 1551149"/>
                <a:gd name="connsiteY275" fmla="*/ 280987 h 767405"/>
                <a:gd name="connsiteX276" fmla="*/ 1414908 w 1551149"/>
                <a:gd name="connsiteY276" fmla="*/ 283369 h 767405"/>
                <a:gd name="connsiteX277" fmla="*/ 1400621 w 1551149"/>
                <a:gd name="connsiteY277" fmla="*/ 278606 h 767405"/>
                <a:gd name="connsiteX278" fmla="*/ 1398240 w 1551149"/>
                <a:gd name="connsiteY278" fmla="*/ 271462 h 767405"/>
                <a:gd name="connsiteX279" fmla="*/ 1414908 w 1551149"/>
                <a:gd name="connsiteY279" fmla="*/ 259556 h 767405"/>
                <a:gd name="connsiteX280" fmla="*/ 1438721 w 1551149"/>
                <a:gd name="connsiteY280" fmla="*/ 252412 h 767405"/>
                <a:gd name="connsiteX281" fmla="*/ 1453008 w 1551149"/>
                <a:gd name="connsiteY281" fmla="*/ 250031 h 767405"/>
                <a:gd name="connsiteX282" fmla="*/ 1479202 w 1551149"/>
                <a:gd name="connsiteY282" fmla="*/ 245269 h 767405"/>
                <a:gd name="connsiteX283" fmla="*/ 1493490 w 1551149"/>
                <a:gd name="connsiteY283" fmla="*/ 240506 h 767405"/>
                <a:gd name="connsiteX284" fmla="*/ 1500633 w 1551149"/>
                <a:gd name="connsiteY284" fmla="*/ 238125 h 767405"/>
                <a:gd name="connsiteX285" fmla="*/ 1507777 w 1551149"/>
                <a:gd name="connsiteY285" fmla="*/ 233362 h 767405"/>
                <a:gd name="connsiteX286" fmla="*/ 1522065 w 1551149"/>
                <a:gd name="connsiteY286" fmla="*/ 226219 h 767405"/>
                <a:gd name="connsiteX287" fmla="*/ 1526827 w 1551149"/>
                <a:gd name="connsiteY287" fmla="*/ 219075 h 767405"/>
                <a:gd name="connsiteX288" fmla="*/ 1536352 w 1551149"/>
                <a:gd name="connsiteY288" fmla="*/ 216694 h 767405"/>
                <a:gd name="connsiteX289" fmla="*/ 1543496 w 1551149"/>
                <a:gd name="connsiteY289" fmla="*/ 211931 h 767405"/>
                <a:gd name="connsiteX290" fmla="*/ 1548258 w 1551149"/>
                <a:gd name="connsiteY290" fmla="*/ 204787 h 767405"/>
                <a:gd name="connsiteX291" fmla="*/ 1548258 w 1551149"/>
                <a:gd name="connsiteY291" fmla="*/ 176212 h 767405"/>
                <a:gd name="connsiteX292" fmla="*/ 1538733 w 1551149"/>
                <a:gd name="connsiteY292" fmla="*/ 161925 h 767405"/>
                <a:gd name="connsiteX293" fmla="*/ 1533971 w 1551149"/>
                <a:gd name="connsiteY293" fmla="*/ 154781 h 767405"/>
                <a:gd name="connsiteX294" fmla="*/ 1519683 w 1551149"/>
                <a:gd name="connsiteY294" fmla="*/ 145256 h 767405"/>
                <a:gd name="connsiteX295" fmla="*/ 1514921 w 1551149"/>
                <a:gd name="connsiteY295" fmla="*/ 138112 h 767405"/>
                <a:gd name="connsiteX296" fmla="*/ 1507777 w 1551149"/>
                <a:gd name="connsiteY296" fmla="*/ 133350 h 767405"/>
                <a:gd name="connsiteX297" fmla="*/ 1498252 w 1551149"/>
                <a:gd name="connsiteY297" fmla="*/ 121444 h 767405"/>
                <a:gd name="connsiteX298" fmla="*/ 1493490 w 1551149"/>
                <a:gd name="connsiteY298" fmla="*/ 114300 h 767405"/>
                <a:gd name="connsiteX299" fmla="*/ 1481583 w 1551149"/>
                <a:gd name="connsiteY299" fmla="*/ 102394 h 767405"/>
                <a:gd name="connsiteX300" fmla="*/ 1469677 w 1551149"/>
                <a:gd name="connsiteY300" fmla="*/ 85725 h 767405"/>
                <a:gd name="connsiteX301" fmla="*/ 1455390 w 1551149"/>
                <a:gd name="connsiteY301" fmla="*/ 97631 h 767405"/>
                <a:gd name="connsiteX302" fmla="*/ 1438721 w 1551149"/>
                <a:gd name="connsiteY302" fmla="*/ 119062 h 767405"/>
                <a:gd name="connsiteX303" fmla="*/ 1431577 w 1551149"/>
                <a:gd name="connsiteY303" fmla="*/ 123825 h 767405"/>
                <a:gd name="connsiteX304" fmla="*/ 1426815 w 1551149"/>
                <a:gd name="connsiteY304" fmla="*/ 130969 h 767405"/>
                <a:gd name="connsiteX305" fmla="*/ 1412527 w 1551149"/>
                <a:gd name="connsiteY305" fmla="*/ 135731 h 767405"/>
                <a:gd name="connsiteX306" fmla="*/ 1391096 w 1551149"/>
                <a:gd name="connsiteY306" fmla="*/ 128587 h 767405"/>
                <a:gd name="connsiteX307" fmla="*/ 1381571 w 1551149"/>
                <a:gd name="connsiteY307" fmla="*/ 114300 h 767405"/>
                <a:gd name="connsiteX308" fmla="*/ 1376808 w 1551149"/>
                <a:gd name="connsiteY308" fmla="*/ 107156 h 767405"/>
                <a:gd name="connsiteX309" fmla="*/ 1372046 w 1551149"/>
                <a:gd name="connsiteY309" fmla="*/ 100012 h 767405"/>
                <a:gd name="connsiteX310" fmla="*/ 1364902 w 1551149"/>
                <a:gd name="connsiteY310" fmla="*/ 95250 h 767405"/>
                <a:gd name="connsiteX311" fmla="*/ 1350615 w 1551149"/>
                <a:gd name="connsiteY311" fmla="*/ 83344 h 767405"/>
                <a:gd name="connsiteX312" fmla="*/ 1338708 w 1551149"/>
                <a:gd name="connsiteY312" fmla="*/ 71437 h 767405"/>
                <a:gd name="connsiteX313" fmla="*/ 1326802 w 1551149"/>
                <a:gd name="connsiteY313" fmla="*/ 59531 h 767405"/>
                <a:gd name="connsiteX314" fmla="*/ 1314896 w 1551149"/>
                <a:gd name="connsiteY314" fmla="*/ 45244 h 767405"/>
                <a:gd name="connsiteX315" fmla="*/ 1302990 w 1551149"/>
                <a:gd name="connsiteY315" fmla="*/ 30956 h 767405"/>
                <a:gd name="connsiteX316" fmla="*/ 1293465 w 1551149"/>
                <a:gd name="connsiteY316" fmla="*/ 16669 h 767405"/>
                <a:gd name="connsiteX317" fmla="*/ 1281558 w 1551149"/>
                <a:gd name="connsiteY317" fmla="*/ 2381 h 767405"/>
                <a:gd name="connsiteX318" fmla="*/ 1274415 w 1551149"/>
                <a:gd name="connsiteY318" fmla="*/ 0 h 767405"/>
                <a:gd name="connsiteX319" fmla="*/ 1226790 w 1551149"/>
                <a:gd name="connsiteY319" fmla="*/ 7144 h 767405"/>
                <a:gd name="connsiteX320" fmla="*/ 1219646 w 1551149"/>
                <a:gd name="connsiteY320" fmla="*/ 9525 h 767405"/>
                <a:gd name="connsiteX321" fmla="*/ 1212502 w 1551149"/>
                <a:gd name="connsiteY321" fmla="*/ 11906 h 767405"/>
                <a:gd name="connsiteX322" fmla="*/ 1207740 w 1551149"/>
                <a:gd name="connsiteY322" fmla="*/ 19050 h 767405"/>
                <a:gd name="connsiteX323" fmla="*/ 1207740 w 1551149"/>
                <a:gd name="connsiteY323" fmla="*/ 52387 h 767405"/>
                <a:gd name="connsiteX324" fmla="*/ 1210121 w 1551149"/>
                <a:gd name="connsiteY324" fmla="*/ 59531 h 767405"/>
                <a:gd name="connsiteX325" fmla="*/ 1214883 w 1551149"/>
                <a:gd name="connsiteY325" fmla="*/ 66675 h 767405"/>
                <a:gd name="connsiteX326" fmla="*/ 1212502 w 1551149"/>
                <a:gd name="connsiteY326" fmla="*/ 92869 h 767405"/>
                <a:gd name="connsiteX327" fmla="*/ 1205358 w 1551149"/>
                <a:gd name="connsiteY327" fmla="*/ 97631 h 767405"/>
                <a:gd name="connsiteX328" fmla="*/ 1191071 w 1551149"/>
                <a:gd name="connsiteY328" fmla="*/ 102394 h 767405"/>
                <a:gd name="connsiteX329" fmla="*/ 1174402 w 1551149"/>
                <a:gd name="connsiteY329" fmla="*/ 107156 h 767405"/>
                <a:gd name="connsiteX330" fmla="*/ 1155352 w 1551149"/>
                <a:gd name="connsiteY330" fmla="*/ 109537 h 767405"/>
                <a:gd name="connsiteX331" fmla="*/ 1148208 w 1551149"/>
                <a:gd name="connsiteY331" fmla="*/ 107156 h 767405"/>
                <a:gd name="connsiteX332" fmla="*/ 1143446 w 1551149"/>
                <a:gd name="connsiteY332" fmla="*/ 100012 h 767405"/>
                <a:gd name="connsiteX333" fmla="*/ 1136302 w 1551149"/>
                <a:gd name="connsiteY333" fmla="*/ 95250 h 767405"/>
                <a:gd name="connsiteX334" fmla="*/ 1126777 w 1551149"/>
                <a:gd name="connsiteY334" fmla="*/ 80962 h 767405"/>
                <a:gd name="connsiteX335" fmla="*/ 1124396 w 1551149"/>
                <a:gd name="connsiteY335" fmla="*/ 73819 h 767405"/>
                <a:gd name="connsiteX336" fmla="*/ 1117252 w 1551149"/>
                <a:gd name="connsiteY336" fmla="*/ 66675 h 767405"/>
                <a:gd name="connsiteX337" fmla="*/ 1100583 w 1551149"/>
                <a:gd name="connsiteY337" fmla="*/ 45244 h 767405"/>
                <a:gd name="connsiteX338" fmla="*/ 1093440 w 1551149"/>
                <a:gd name="connsiteY338" fmla="*/ 40481 h 767405"/>
                <a:gd name="connsiteX339" fmla="*/ 1076771 w 1551149"/>
                <a:gd name="connsiteY339" fmla="*/ 42862 h 767405"/>
                <a:gd name="connsiteX340" fmla="*/ 1062483 w 1551149"/>
                <a:gd name="connsiteY340" fmla="*/ 57150 h 767405"/>
                <a:gd name="connsiteX341" fmla="*/ 1055340 w 1551149"/>
                <a:gd name="connsiteY341" fmla="*/ 61912 h 767405"/>
                <a:gd name="connsiteX342" fmla="*/ 1041052 w 1551149"/>
                <a:gd name="connsiteY342" fmla="*/ 90487 h 767405"/>
                <a:gd name="connsiteX343" fmla="*/ 1038671 w 1551149"/>
                <a:gd name="connsiteY343" fmla="*/ 97631 h 767405"/>
                <a:gd name="connsiteX344" fmla="*/ 1033908 w 1551149"/>
                <a:gd name="connsiteY344" fmla="*/ 119062 h 767405"/>
                <a:gd name="connsiteX345" fmla="*/ 1026765 w 1551149"/>
                <a:gd name="connsiteY345" fmla="*/ 123825 h 767405"/>
                <a:gd name="connsiteX346" fmla="*/ 1022002 w 1551149"/>
                <a:gd name="connsiteY346" fmla="*/ 130969 h 767405"/>
                <a:gd name="connsiteX347" fmla="*/ 1014858 w 1551149"/>
                <a:gd name="connsiteY347" fmla="*/ 133350 h 767405"/>
                <a:gd name="connsiteX348" fmla="*/ 1007715 w 1551149"/>
                <a:gd name="connsiteY348" fmla="*/ 140494 h 767405"/>
                <a:gd name="connsiteX349" fmla="*/ 938658 w 1551149"/>
                <a:gd name="connsiteY349" fmla="*/ 140494 h 767405"/>
                <a:gd name="connsiteX350" fmla="*/ 931515 w 1551149"/>
                <a:gd name="connsiteY350" fmla="*/ 142875 h 767405"/>
                <a:gd name="connsiteX351" fmla="*/ 924371 w 1551149"/>
                <a:gd name="connsiteY351" fmla="*/ 147637 h 767405"/>
                <a:gd name="connsiteX352" fmla="*/ 919608 w 1551149"/>
                <a:gd name="connsiteY352" fmla="*/ 154781 h 767405"/>
                <a:gd name="connsiteX353" fmla="*/ 905321 w 1551149"/>
                <a:gd name="connsiteY353" fmla="*/ 164306 h 767405"/>
                <a:gd name="connsiteX354" fmla="*/ 888652 w 1551149"/>
                <a:gd name="connsiteY354" fmla="*/ 176212 h 767405"/>
                <a:gd name="connsiteX355" fmla="*/ 874365 w 1551149"/>
                <a:gd name="connsiteY355" fmla="*/ 197644 h 767405"/>
                <a:gd name="connsiteX356" fmla="*/ 869602 w 1551149"/>
                <a:gd name="connsiteY356" fmla="*/ 204787 h 767405"/>
                <a:gd name="connsiteX357" fmla="*/ 864840 w 1551149"/>
                <a:gd name="connsiteY357" fmla="*/ 219075 h 767405"/>
                <a:gd name="connsiteX358" fmla="*/ 860077 w 1551149"/>
                <a:gd name="connsiteY358" fmla="*/ 230981 h 767405"/>
                <a:gd name="connsiteX359" fmla="*/ 855315 w 1551149"/>
                <a:gd name="connsiteY359" fmla="*/ 245269 h 767405"/>
                <a:gd name="connsiteX360" fmla="*/ 850552 w 1551149"/>
                <a:gd name="connsiteY360" fmla="*/ 259556 h 767405"/>
                <a:gd name="connsiteX361" fmla="*/ 848171 w 1551149"/>
                <a:gd name="connsiteY361" fmla="*/ 266700 h 767405"/>
                <a:gd name="connsiteX362" fmla="*/ 843408 w 1551149"/>
                <a:gd name="connsiteY362" fmla="*/ 290512 h 767405"/>
                <a:gd name="connsiteX363" fmla="*/ 833883 w 1551149"/>
                <a:gd name="connsiteY363" fmla="*/ 304800 h 767405"/>
                <a:gd name="connsiteX364" fmla="*/ 824358 w 1551149"/>
                <a:gd name="connsiteY364" fmla="*/ 302419 h 767405"/>
                <a:gd name="connsiteX365" fmla="*/ 817215 w 1551149"/>
                <a:gd name="connsiteY365" fmla="*/ 297656 h 767405"/>
                <a:gd name="connsiteX366" fmla="*/ 810071 w 1551149"/>
                <a:gd name="connsiteY366" fmla="*/ 295275 h 767405"/>
                <a:gd name="connsiteX367" fmla="*/ 788640 w 1551149"/>
                <a:gd name="connsiteY367" fmla="*/ 278606 h 767405"/>
                <a:gd name="connsiteX368" fmla="*/ 783877 w 1551149"/>
                <a:gd name="connsiteY368" fmla="*/ 271462 h 767405"/>
                <a:gd name="connsiteX369" fmla="*/ 769590 w 1551149"/>
                <a:gd name="connsiteY369" fmla="*/ 261937 h 767405"/>
                <a:gd name="connsiteX370" fmla="*/ 748158 w 1551149"/>
                <a:gd name="connsiteY370" fmla="*/ 250031 h 767405"/>
                <a:gd name="connsiteX371" fmla="*/ 741015 w 1551149"/>
                <a:gd name="connsiteY371" fmla="*/ 247650 h 767405"/>
                <a:gd name="connsiteX372" fmla="*/ 638621 w 1551149"/>
                <a:gd name="connsiteY372" fmla="*/ 245269 h 767405"/>
                <a:gd name="connsiteX373" fmla="*/ 631477 w 1551149"/>
                <a:gd name="connsiteY373" fmla="*/ 242887 h 767405"/>
                <a:gd name="connsiteX374" fmla="*/ 614808 w 1551149"/>
                <a:gd name="connsiteY374" fmla="*/ 238125 h 767405"/>
                <a:gd name="connsiteX375" fmla="*/ 600521 w 1551149"/>
                <a:gd name="connsiteY375" fmla="*/ 228600 h 767405"/>
                <a:gd name="connsiteX376" fmla="*/ 593377 w 1551149"/>
                <a:gd name="connsiteY376" fmla="*/ 223837 h 767405"/>
                <a:gd name="connsiteX377" fmla="*/ 564802 w 1551149"/>
                <a:gd name="connsiteY377" fmla="*/ 226219 h 767405"/>
                <a:gd name="connsiteX378" fmla="*/ 557658 w 1551149"/>
                <a:gd name="connsiteY378" fmla="*/ 228600 h 767405"/>
                <a:gd name="connsiteX379" fmla="*/ 543371 w 1551149"/>
                <a:gd name="connsiteY379" fmla="*/ 230981 h 767405"/>
                <a:gd name="connsiteX380" fmla="*/ 531465 w 1551149"/>
                <a:gd name="connsiteY380" fmla="*/ 233362 h 767405"/>
                <a:gd name="connsiteX381" fmla="*/ 517177 w 1551149"/>
                <a:gd name="connsiteY381" fmla="*/ 230981 h 767405"/>
                <a:gd name="connsiteX382" fmla="*/ 510033 w 1551149"/>
                <a:gd name="connsiteY382" fmla="*/ 228600 h 767405"/>
                <a:gd name="connsiteX383" fmla="*/ 507652 w 1551149"/>
                <a:gd name="connsiteY383" fmla="*/ 219075 h 767405"/>
                <a:gd name="connsiteX384" fmla="*/ 495746 w 1551149"/>
                <a:gd name="connsiteY384" fmla="*/ 204787 h 767405"/>
                <a:gd name="connsiteX385" fmla="*/ 490983 w 1551149"/>
                <a:gd name="connsiteY385" fmla="*/ 197644 h 767405"/>
                <a:gd name="connsiteX386" fmla="*/ 483840 w 1551149"/>
                <a:gd name="connsiteY386" fmla="*/ 192881 h 767405"/>
                <a:gd name="connsiteX387" fmla="*/ 476696 w 1551149"/>
                <a:gd name="connsiteY387" fmla="*/ 185737 h 767405"/>
                <a:gd name="connsiteX388" fmla="*/ 462408 w 1551149"/>
                <a:gd name="connsiteY388" fmla="*/ 178594 h 767405"/>
                <a:gd name="connsiteX389" fmla="*/ 455265 w 1551149"/>
                <a:gd name="connsiteY389" fmla="*/ 180975 h 767405"/>
                <a:gd name="connsiteX390" fmla="*/ 440977 w 1551149"/>
                <a:gd name="connsiteY390" fmla="*/ 192881 h 767405"/>
                <a:gd name="connsiteX391" fmla="*/ 421927 w 1551149"/>
                <a:gd name="connsiteY391" fmla="*/ 185737 h 767405"/>
                <a:gd name="connsiteX392" fmla="*/ 407640 w 1551149"/>
                <a:gd name="connsiteY392" fmla="*/ 180975 h 767405"/>
                <a:gd name="connsiteX393" fmla="*/ 400496 w 1551149"/>
                <a:gd name="connsiteY393" fmla="*/ 176212 h 767405"/>
                <a:gd name="connsiteX394" fmla="*/ 386208 w 1551149"/>
                <a:gd name="connsiteY394" fmla="*/ 171450 h 767405"/>
                <a:gd name="connsiteX395" fmla="*/ 367158 w 1551149"/>
                <a:gd name="connsiteY395" fmla="*/ 176212 h 767405"/>
                <a:gd name="connsiteX396" fmla="*/ 360015 w 1551149"/>
                <a:gd name="connsiteY396" fmla="*/ 178594 h 767405"/>
                <a:gd name="connsiteX397" fmla="*/ 340965 w 1551149"/>
                <a:gd name="connsiteY397" fmla="*/ 185737 h 767405"/>
                <a:gd name="connsiteX398" fmla="*/ 331440 w 1551149"/>
                <a:gd name="connsiteY398" fmla="*/ 190500 h 767405"/>
                <a:gd name="connsiteX399" fmla="*/ 324296 w 1551149"/>
                <a:gd name="connsiteY399" fmla="*/ 192881 h 767405"/>
                <a:gd name="connsiteX400" fmla="*/ 310008 w 1551149"/>
                <a:gd name="connsiteY400" fmla="*/ 202406 h 767405"/>
                <a:gd name="connsiteX401" fmla="*/ 286196 w 1551149"/>
                <a:gd name="connsiteY401" fmla="*/ 209550 h 767405"/>
                <a:gd name="connsiteX402" fmla="*/ 267146 w 1551149"/>
                <a:gd name="connsiteY402" fmla="*/ 211931 h 767405"/>
                <a:gd name="connsiteX403" fmla="*/ 217140 w 1551149"/>
                <a:gd name="connsiteY403" fmla="*/ 211931 h 767405"/>
                <a:gd name="connsiteX404" fmla="*/ 205233 w 1551149"/>
                <a:gd name="connsiteY404" fmla="*/ 207169 h 767405"/>
                <a:gd name="connsiteX405" fmla="*/ 186183 w 1551149"/>
                <a:gd name="connsiteY405" fmla="*/ 202406 h 767405"/>
                <a:gd name="connsiteX406" fmla="*/ 162371 w 1551149"/>
                <a:gd name="connsiteY406" fmla="*/ 204787 h 767405"/>
                <a:gd name="connsiteX407" fmla="*/ 148083 w 1551149"/>
                <a:gd name="connsiteY407" fmla="*/ 216694 h 767405"/>
                <a:gd name="connsiteX408" fmla="*/ 140940 w 1551149"/>
                <a:gd name="connsiteY408" fmla="*/ 221456 h 767405"/>
                <a:gd name="connsiteX409" fmla="*/ 136177 w 1551149"/>
                <a:gd name="connsiteY409" fmla="*/ 228600 h 767405"/>
                <a:gd name="connsiteX410" fmla="*/ 119508 w 1551149"/>
                <a:gd name="connsiteY410" fmla="*/ 216694 h 767405"/>
                <a:gd name="connsiteX411" fmla="*/ 119508 w 1551149"/>
                <a:gd name="connsiteY411" fmla="*/ 176212 h 767405"/>
                <a:gd name="connsiteX412" fmla="*/ 114746 w 1551149"/>
                <a:gd name="connsiteY412" fmla="*/ 169069 h 767405"/>
                <a:gd name="connsiteX413" fmla="*/ 93315 w 1551149"/>
                <a:gd name="connsiteY413" fmla="*/ 171450 h 767405"/>
                <a:gd name="connsiteX414" fmla="*/ 79027 w 1551149"/>
                <a:gd name="connsiteY414" fmla="*/ 180975 h 767405"/>
                <a:gd name="connsiteX415" fmla="*/ 64740 w 1551149"/>
                <a:gd name="connsiteY415" fmla="*/ 185737 h 767405"/>
                <a:gd name="connsiteX416" fmla="*/ 50452 w 1551149"/>
                <a:gd name="connsiteY416" fmla="*/ 190500 h 767405"/>
                <a:gd name="connsiteX417" fmla="*/ 43308 w 1551149"/>
                <a:gd name="connsiteY417" fmla="*/ 192881 h 767405"/>
                <a:gd name="connsiteX418" fmla="*/ 36165 w 1551149"/>
                <a:gd name="connsiteY418" fmla="*/ 188119 h 767405"/>
                <a:gd name="connsiteX419" fmla="*/ 17115 w 1551149"/>
                <a:gd name="connsiteY419" fmla="*/ 171450 h 767405"/>
                <a:gd name="connsiteX420" fmla="*/ 14733 w 1551149"/>
                <a:gd name="connsiteY420" fmla="*/ 164306 h 76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551149" h="767405">
                  <a:moveTo>
                    <a:pt x="14733" y="164306"/>
                  </a:moveTo>
                  <a:cubicBezTo>
                    <a:pt x="12748" y="165100"/>
                    <a:pt x="7481" y="171666"/>
                    <a:pt x="5208" y="176212"/>
                  </a:cubicBezTo>
                  <a:cubicBezTo>
                    <a:pt x="3398" y="179832"/>
                    <a:pt x="3809" y="184192"/>
                    <a:pt x="2827" y="188119"/>
                  </a:cubicBezTo>
                  <a:cubicBezTo>
                    <a:pt x="2218" y="190554"/>
                    <a:pt x="1240" y="192881"/>
                    <a:pt x="446" y="195262"/>
                  </a:cubicBezTo>
                  <a:cubicBezTo>
                    <a:pt x="787" y="199010"/>
                    <a:pt x="-3717" y="224850"/>
                    <a:pt x="9971" y="226219"/>
                  </a:cubicBezTo>
                  <a:cubicBezTo>
                    <a:pt x="15556" y="226777"/>
                    <a:pt x="21084" y="224631"/>
                    <a:pt x="26640" y="223837"/>
                  </a:cubicBezTo>
                  <a:lnTo>
                    <a:pt x="40927" y="219075"/>
                  </a:lnTo>
                  <a:cubicBezTo>
                    <a:pt x="43308" y="218281"/>
                    <a:pt x="45580" y="217005"/>
                    <a:pt x="48071" y="216694"/>
                  </a:cubicBezTo>
                  <a:cubicBezTo>
                    <a:pt x="59634" y="215248"/>
                    <a:pt x="68121" y="214657"/>
                    <a:pt x="79027" y="211931"/>
                  </a:cubicBezTo>
                  <a:cubicBezTo>
                    <a:pt x="81462" y="211322"/>
                    <a:pt x="83790" y="210344"/>
                    <a:pt x="86171" y="209550"/>
                  </a:cubicBezTo>
                  <a:cubicBezTo>
                    <a:pt x="86965" y="207169"/>
                    <a:pt x="86984" y="204366"/>
                    <a:pt x="88552" y="202406"/>
                  </a:cubicBezTo>
                  <a:cubicBezTo>
                    <a:pt x="90340" y="200171"/>
                    <a:pt x="94179" y="200071"/>
                    <a:pt x="95696" y="197644"/>
                  </a:cubicBezTo>
                  <a:cubicBezTo>
                    <a:pt x="109864" y="174974"/>
                    <a:pt x="91434" y="189371"/>
                    <a:pt x="107602" y="178594"/>
                  </a:cubicBezTo>
                  <a:cubicBezTo>
                    <a:pt x="109983" y="180181"/>
                    <a:pt x="112958" y="181121"/>
                    <a:pt x="114746" y="183356"/>
                  </a:cubicBezTo>
                  <a:cubicBezTo>
                    <a:pt x="118209" y="187685"/>
                    <a:pt x="117632" y="193315"/>
                    <a:pt x="114746" y="197644"/>
                  </a:cubicBezTo>
                  <a:cubicBezTo>
                    <a:pt x="107265" y="208866"/>
                    <a:pt x="108037" y="200238"/>
                    <a:pt x="102840" y="211931"/>
                  </a:cubicBezTo>
                  <a:cubicBezTo>
                    <a:pt x="100801" y="216519"/>
                    <a:pt x="98077" y="226219"/>
                    <a:pt x="98077" y="226219"/>
                  </a:cubicBezTo>
                  <a:cubicBezTo>
                    <a:pt x="98871" y="234156"/>
                    <a:pt x="99245" y="242147"/>
                    <a:pt x="100458" y="250031"/>
                  </a:cubicBezTo>
                  <a:cubicBezTo>
                    <a:pt x="100840" y="252512"/>
                    <a:pt x="100426" y="256485"/>
                    <a:pt x="102840" y="257175"/>
                  </a:cubicBezTo>
                  <a:cubicBezTo>
                    <a:pt x="107482" y="258501"/>
                    <a:pt x="112393" y="255741"/>
                    <a:pt x="117127" y="254794"/>
                  </a:cubicBezTo>
                  <a:cubicBezTo>
                    <a:pt x="119049" y="254410"/>
                    <a:pt x="131246" y="251448"/>
                    <a:pt x="133796" y="250031"/>
                  </a:cubicBezTo>
                  <a:cubicBezTo>
                    <a:pt x="138799" y="247251"/>
                    <a:pt x="148083" y="240506"/>
                    <a:pt x="148083" y="240506"/>
                  </a:cubicBezTo>
                  <a:cubicBezTo>
                    <a:pt x="152720" y="226598"/>
                    <a:pt x="146837" y="239371"/>
                    <a:pt x="157608" y="228600"/>
                  </a:cubicBezTo>
                  <a:cubicBezTo>
                    <a:pt x="168379" y="217829"/>
                    <a:pt x="155608" y="223710"/>
                    <a:pt x="169515" y="219075"/>
                  </a:cubicBezTo>
                  <a:cubicBezTo>
                    <a:pt x="176355" y="220785"/>
                    <a:pt x="187524" y="223318"/>
                    <a:pt x="193327" y="226219"/>
                  </a:cubicBezTo>
                  <a:cubicBezTo>
                    <a:pt x="196502" y="227806"/>
                    <a:pt x="199528" y="229735"/>
                    <a:pt x="202852" y="230981"/>
                  </a:cubicBezTo>
                  <a:cubicBezTo>
                    <a:pt x="205916" y="232130"/>
                    <a:pt x="209230" y="232463"/>
                    <a:pt x="212377" y="233362"/>
                  </a:cubicBezTo>
                  <a:cubicBezTo>
                    <a:pt x="214791" y="234052"/>
                    <a:pt x="217140" y="234950"/>
                    <a:pt x="219521" y="235744"/>
                  </a:cubicBezTo>
                  <a:cubicBezTo>
                    <a:pt x="231427" y="234950"/>
                    <a:pt x="243380" y="234680"/>
                    <a:pt x="255240" y="233362"/>
                  </a:cubicBezTo>
                  <a:cubicBezTo>
                    <a:pt x="262933" y="232507"/>
                    <a:pt x="262763" y="229601"/>
                    <a:pt x="269527" y="226219"/>
                  </a:cubicBezTo>
                  <a:cubicBezTo>
                    <a:pt x="271772" y="225096"/>
                    <a:pt x="274290" y="224631"/>
                    <a:pt x="276671" y="223837"/>
                  </a:cubicBezTo>
                  <a:cubicBezTo>
                    <a:pt x="289299" y="211211"/>
                    <a:pt x="277668" y="221335"/>
                    <a:pt x="293340" y="211931"/>
                  </a:cubicBezTo>
                  <a:cubicBezTo>
                    <a:pt x="298248" y="208986"/>
                    <a:pt x="307627" y="202406"/>
                    <a:pt x="307627" y="202406"/>
                  </a:cubicBezTo>
                  <a:cubicBezTo>
                    <a:pt x="309215" y="200025"/>
                    <a:pt x="310366" y="197286"/>
                    <a:pt x="312390" y="195262"/>
                  </a:cubicBezTo>
                  <a:cubicBezTo>
                    <a:pt x="320384" y="187268"/>
                    <a:pt x="333185" y="187189"/>
                    <a:pt x="343346" y="185737"/>
                  </a:cubicBezTo>
                  <a:cubicBezTo>
                    <a:pt x="373175" y="193197"/>
                    <a:pt x="336061" y="183657"/>
                    <a:pt x="360015" y="190500"/>
                  </a:cubicBezTo>
                  <a:cubicBezTo>
                    <a:pt x="363162" y="191399"/>
                    <a:pt x="366365" y="192087"/>
                    <a:pt x="369540" y="192881"/>
                  </a:cubicBezTo>
                  <a:cubicBezTo>
                    <a:pt x="371921" y="194469"/>
                    <a:pt x="374123" y="196364"/>
                    <a:pt x="376683" y="197644"/>
                  </a:cubicBezTo>
                  <a:cubicBezTo>
                    <a:pt x="384023" y="201314"/>
                    <a:pt x="396316" y="201586"/>
                    <a:pt x="402877" y="202406"/>
                  </a:cubicBezTo>
                  <a:cubicBezTo>
                    <a:pt x="405258" y="204787"/>
                    <a:pt x="408153" y="206748"/>
                    <a:pt x="410021" y="209550"/>
                  </a:cubicBezTo>
                  <a:cubicBezTo>
                    <a:pt x="411413" y="211639"/>
                    <a:pt x="410834" y="214734"/>
                    <a:pt x="412402" y="216694"/>
                  </a:cubicBezTo>
                  <a:cubicBezTo>
                    <a:pt x="414190" y="218929"/>
                    <a:pt x="417165" y="219869"/>
                    <a:pt x="419546" y="221456"/>
                  </a:cubicBezTo>
                  <a:cubicBezTo>
                    <a:pt x="424182" y="235365"/>
                    <a:pt x="418299" y="222590"/>
                    <a:pt x="429071" y="233362"/>
                  </a:cubicBezTo>
                  <a:cubicBezTo>
                    <a:pt x="439843" y="244134"/>
                    <a:pt x="427068" y="238251"/>
                    <a:pt x="440977" y="242887"/>
                  </a:cubicBezTo>
                  <a:cubicBezTo>
                    <a:pt x="442565" y="240506"/>
                    <a:pt x="445179" y="238550"/>
                    <a:pt x="445740" y="235744"/>
                  </a:cubicBezTo>
                  <a:cubicBezTo>
                    <a:pt x="447615" y="226372"/>
                    <a:pt x="446858" y="216643"/>
                    <a:pt x="448121" y="207169"/>
                  </a:cubicBezTo>
                  <a:cubicBezTo>
                    <a:pt x="448453" y="204681"/>
                    <a:pt x="448727" y="201800"/>
                    <a:pt x="450502" y="200025"/>
                  </a:cubicBezTo>
                  <a:cubicBezTo>
                    <a:pt x="452277" y="198250"/>
                    <a:pt x="455265" y="198438"/>
                    <a:pt x="457646" y="197644"/>
                  </a:cubicBezTo>
                  <a:cubicBezTo>
                    <a:pt x="461615" y="198438"/>
                    <a:pt x="465932" y="198215"/>
                    <a:pt x="469552" y="200025"/>
                  </a:cubicBezTo>
                  <a:cubicBezTo>
                    <a:pt x="472564" y="201531"/>
                    <a:pt x="474540" y="204582"/>
                    <a:pt x="476696" y="207169"/>
                  </a:cubicBezTo>
                  <a:cubicBezTo>
                    <a:pt x="481824" y="213323"/>
                    <a:pt x="481453" y="214297"/>
                    <a:pt x="483840" y="221456"/>
                  </a:cubicBezTo>
                  <a:cubicBezTo>
                    <a:pt x="484634" y="227806"/>
                    <a:pt x="484537" y="234332"/>
                    <a:pt x="486221" y="240506"/>
                  </a:cubicBezTo>
                  <a:cubicBezTo>
                    <a:pt x="487659" y="245780"/>
                    <a:pt x="495069" y="251124"/>
                    <a:pt x="498127" y="254794"/>
                  </a:cubicBezTo>
                  <a:cubicBezTo>
                    <a:pt x="499959" y="256992"/>
                    <a:pt x="500655" y="260149"/>
                    <a:pt x="502890" y="261937"/>
                  </a:cubicBezTo>
                  <a:cubicBezTo>
                    <a:pt x="504850" y="263505"/>
                    <a:pt x="507652" y="263525"/>
                    <a:pt x="510033" y="264319"/>
                  </a:cubicBezTo>
                  <a:cubicBezTo>
                    <a:pt x="514796" y="261144"/>
                    <a:pt x="521146" y="259557"/>
                    <a:pt x="524321" y="254794"/>
                  </a:cubicBezTo>
                  <a:cubicBezTo>
                    <a:pt x="525908" y="252413"/>
                    <a:pt x="526848" y="249438"/>
                    <a:pt x="529083" y="247650"/>
                  </a:cubicBezTo>
                  <a:cubicBezTo>
                    <a:pt x="531043" y="246082"/>
                    <a:pt x="533920" y="246258"/>
                    <a:pt x="536227" y="245269"/>
                  </a:cubicBezTo>
                  <a:cubicBezTo>
                    <a:pt x="553848" y="237717"/>
                    <a:pt x="537113" y="241946"/>
                    <a:pt x="560040" y="238125"/>
                  </a:cubicBezTo>
                  <a:cubicBezTo>
                    <a:pt x="566390" y="238919"/>
                    <a:pt x="572916" y="238822"/>
                    <a:pt x="579090" y="240506"/>
                  </a:cubicBezTo>
                  <a:cubicBezTo>
                    <a:pt x="581851" y="241259"/>
                    <a:pt x="583673" y="243989"/>
                    <a:pt x="586233" y="245269"/>
                  </a:cubicBezTo>
                  <a:cubicBezTo>
                    <a:pt x="588478" y="246392"/>
                    <a:pt x="591132" y="246528"/>
                    <a:pt x="593377" y="247650"/>
                  </a:cubicBezTo>
                  <a:cubicBezTo>
                    <a:pt x="595937" y="248930"/>
                    <a:pt x="597961" y="251132"/>
                    <a:pt x="600521" y="252412"/>
                  </a:cubicBezTo>
                  <a:cubicBezTo>
                    <a:pt x="602766" y="253535"/>
                    <a:pt x="605471" y="253575"/>
                    <a:pt x="607665" y="254794"/>
                  </a:cubicBezTo>
                  <a:cubicBezTo>
                    <a:pt x="632224" y="268439"/>
                    <a:pt x="612933" y="261313"/>
                    <a:pt x="629096" y="266700"/>
                  </a:cubicBezTo>
                  <a:cubicBezTo>
                    <a:pt x="632271" y="265906"/>
                    <a:pt x="635412" y="264961"/>
                    <a:pt x="638621" y="264319"/>
                  </a:cubicBezTo>
                  <a:cubicBezTo>
                    <a:pt x="643355" y="263372"/>
                    <a:pt x="648195" y="262984"/>
                    <a:pt x="652908" y="261937"/>
                  </a:cubicBezTo>
                  <a:cubicBezTo>
                    <a:pt x="655358" y="261392"/>
                    <a:pt x="657582" y="260005"/>
                    <a:pt x="660052" y="259556"/>
                  </a:cubicBezTo>
                  <a:cubicBezTo>
                    <a:pt x="666348" y="258411"/>
                    <a:pt x="672752" y="257969"/>
                    <a:pt x="679102" y="257175"/>
                  </a:cubicBezTo>
                  <a:cubicBezTo>
                    <a:pt x="681483" y="255587"/>
                    <a:pt x="683392" y="252631"/>
                    <a:pt x="686246" y="252412"/>
                  </a:cubicBezTo>
                  <a:cubicBezTo>
                    <a:pt x="694199" y="251800"/>
                    <a:pt x="702444" y="252415"/>
                    <a:pt x="710058" y="254794"/>
                  </a:cubicBezTo>
                  <a:cubicBezTo>
                    <a:pt x="715521" y="256501"/>
                    <a:pt x="718916" y="262509"/>
                    <a:pt x="724346" y="264319"/>
                  </a:cubicBezTo>
                  <a:lnTo>
                    <a:pt x="731490" y="266700"/>
                  </a:lnTo>
                  <a:lnTo>
                    <a:pt x="752921" y="280987"/>
                  </a:lnTo>
                  <a:cubicBezTo>
                    <a:pt x="755302" y="282575"/>
                    <a:pt x="757350" y="284845"/>
                    <a:pt x="760065" y="285750"/>
                  </a:cubicBezTo>
                  <a:cubicBezTo>
                    <a:pt x="770292" y="289159"/>
                    <a:pt x="775115" y="290018"/>
                    <a:pt x="783877" y="295275"/>
                  </a:cubicBezTo>
                  <a:cubicBezTo>
                    <a:pt x="788785" y="298220"/>
                    <a:pt x="793402" y="301625"/>
                    <a:pt x="798165" y="304800"/>
                  </a:cubicBezTo>
                  <a:lnTo>
                    <a:pt x="812452" y="314325"/>
                  </a:lnTo>
                  <a:cubicBezTo>
                    <a:pt x="814833" y="315912"/>
                    <a:pt x="816881" y="318182"/>
                    <a:pt x="819596" y="319087"/>
                  </a:cubicBezTo>
                  <a:cubicBezTo>
                    <a:pt x="821977" y="319881"/>
                    <a:pt x="824495" y="320346"/>
                    <a:pt x="826740" y="321469"/>
                  </a:cubicBezTo>
                  <a:cubicBezTo>
                    <a:pt x="829299" y="322749"/>
                    <a:pt x="831168" y="325326"/>
                    <a:pt x="833883" y="326231"/>
                  </a:cubicBezTo>
                  <a:cubicBezTo>
                    <a:pt x="838464" y="327758"/>
                    <a:pt x="843408" y="327818"/>
                    <a:pt x="848171" y="328612"/>
                  </a:cubicBezTo>
                  <a:cubicBezTo>
                    <a:pt x="854521" y="327818"/>
                    <a:pt x="861279" y="328608"/>
                    <a:pt x="867221" y="326231"/>
                  </a:cubicBezTo>
                  <a:cubicBezTo>
                    <a:pt x="869878" y="325168"/>
                    <a:pt x="870151" y="321286"/>
                    <a:pt x="871983" y="319087"/>
                  </a:cubicBezTo>
                  <a:cubicBezTo>
                    <a:pt x="874139" y="316500"/>
                    <a:pt x="876746" y="314325"/>
                    <a:pt x="879127" y="311944"/>
                  </a:cubicBezTo>
                  <a:cubicBezTo>
                    <a:pt x="888151" y="284868"/>
                    <a:pt x="875100" y="326206"/>
                    <a:pt x="883890" y="250031"/>
                  </a:cubicBezTo>
                  <a:cubicBezTo>
                    <a:pt x="884218" y="247188"/>
                    <a:pt x="887372" y="245447"/>
                    <a:pt x="888652" y="242887"/>
                  </a:cubicBezTo>
                  <a:cubicBezTo>
                    <a:pt x="898506" y="223178"/>
                    <a:pt x="882151" y="249066"/>
                    <a:pt x="895796" y="228600"/>
                  </a:cubicBezTo>
                  <a:lnTo>
                    <a:pt x="902940" y="207169"/>
                  </a:lnTo>
                  <a:cubicBezTo>
                    <a:pt x="904639" y="202073"/>
                    <a:pt x="905738" y="196683"/>
                    <a:pt x="910083" y="192881"/>
                  </a:cubicBezTo>
                  <a:cubicBezTo>
                    <a:pt x="914391" y="189112"/>
                    <a:pt x="919608" y="186531"/>
                    <a:pt x="924371" y="183356"/>
                  </a:cubicBezTo>
                  <a:cubicBezTo>
                    <a:pt x="933602" y="177202"/>
                    <a:pt x="928801" y="179499"/>
                    <a:pt x="938658" y="176212"/>
                  </a:cubicBezTo>
                  <a:cubicBezTo>
                    <a:pt x="940246" y="173831"/>
                    <a:pt x="941397" y="171093"/>
                    <a:pt x="943421" y="169069"/>
                  </a:cubicBezTo>
                  <a:cubicBezTo>
                    <a:pt x="951800" y="160691"/>
                    <a:pt x="966272" y="160543"/>
                    <a:pt x="976758" y="159544"/>
                  </a:cubicBezTo>
                  <a:cubicBezTo>
                    <a:pt x="987061" y="158563"/>
                    <a:pt x="997396" y="157956"/>
                    <a:pt x="1007715" y="157162"/>
                  </a:cubicBezTo>
                  <a:lnTo>
                    <a:pt x="1029146" y="150019"/>
                  </a:lnTo>
                  <a:cubicBezTo>
                    <a:pt x="1031527" y="149225"/>
                    <a:pt x="1033855" y="148246"/>
                    <a:pt x="1036290" y="147637"/>
                  </a:cubicBezTo>
                  <a:cubicBezTo>
                    <a:pt x="1048250" y="144647"/>
                    <a:pt x="1042710" y="146291"/>
                    <a:pt x="1052958" y="142875"/>
                  </a:cubicBezTo>
                  <a:cubicBezTo>
                    <a:pt x="1055339" y="140494"/>
                    <a:pt x="1058234" y="138533"/>
                    <a:pt x="1060102" y="135731"/>
                  </a:cubicBezTo>
                  <a:cubicBezTo>
                    <a:pt x="1061494" y="133642"/>
                    <a:pt x="1062172" y="131078"/>
                    <a:pt x="1062483" y="128587"/>
                  </a:cubicBezTo>
                  <a:cubicBezTo>
                    <a:pt x="1063767" y="118318"/>
                    <a:pt x="1063251" y="107854"/>
                    <a:pt x="1064865" y="97631"/>
                  </a:cubicBezTo>
                  <a:cubicBezTo>
                    <a:pt x="1065648" y="92673"/>
                    <a:pt x="1065450" y="86129"/>
                    <a:pt x="1069627" y="83344"/>
                  </a:cubicBezTo>
                  <a:lnTo>
                    <a:pt x="1076771" y="78581"/>
                  </a:lnTo>
                  <a:cubicBezTo>
                    <a:pt x="1083121" y="79375"/>
                    <a:pt x="1090293" y="77737"/>
                    <a:pt x="1095821" y="80962"/>
                  </a:cubicBezTo>
                  <a:cubicBezTo>
                    <a:pt x="1100765" y="83846"/>
                    <a:pt x="1101299" y="91203"/>
                    <a:pt x="1105346" y="95250"/>
                  </a:cubicBezTo>
                  <a:lnTo>
                    <a:pt x="1112490" y="102394"/>
                  </a:lnTo>
                  <a:cubicBezTo>
                    <a:pt x="1115504" y="111437"/>
                    <a:pt x="1117112" y="119810"/>
                    <a:pt x="1129158" y="123825"/>
                  </a:cubicBezTo>
                  <a:lnTo>
                    <a:pt x="1143446" y="128587"/>
                  </a:lnTo>
                  <a:cubicBezTo>
                    <a:pt x="1181546" y="127793"/>
                    <a:pt x="1219978" y="131290"/>
                    <a:pt x="1257746" y="126206"/>
                  </a:cubicBezTo>
                  <a:cubicBezTo>
                    <a:pt x="1263419" y="125442"/>
                    <a:pt x="1267271" y="111919"/>
                    <a:pt x="1267271" y="111919"/>
                  </a:cubicBezTo>
                  <a:cubicBezTo>
                    <a:pt x="1273313" y="93791"/>
                    <a:pt x="1271048" y="102554"/>
                    <a:pt x="1274415" y="85725"/>
                  </a:cubicBezTo>
                  <a:cubicBezTo>
                    <a:pt x="1271698" y="77575"/>
                    <a:pt x="1268041" y="62426"/>
                    <a:pt x="1260127" y="57150"/>
                  </a:cubicBezTo>
                  <a:lnTo>
                    <a:pt x="1252983" y="52387"/>
                  </a:lnTo>
                  <a:cubicBezTo>
                    <a:pt x="1247186" y="34995"/>
                    <a:pt x="1247004" y="42970"/>
                    <a:pt x="1250602" y="28575"/>
                  </a:cubicBezTo>
                  <a:cubicBezTo>
                    <a:pt x="1252983" y="29369"/>
                    <a:pt x="1255786" y="29388"/>
                    <a:pt x="1257746" y="30956"/>
                  </a:cubicBezTo>
                  <a:cubicBezTo>
                    <a:pt x="1259981" y="32744"/>
                    <a:pt x="1260484" y="36076"/>
                    <a:pt x="1262508" y="38100"/>
                  </a:cubicBezTo>
                  <a:cubicBezTo>
                    <a:pt x="1264532" y="40124"/>
                    <a:pt x="1267271" y="41275"/>
                    <a:pt x="1269652" y="42862"/>
                  </a:cubicBezTo>
                  <a:cubicBezTo>
                    <a:pt x="1275637" y="60818"/>
                    <a:pt x="1267564" y="38685"/>
                    <a:pt x="1276796" y="57150"/>
                  </a:cubicBezTo>
                  <a:cubicBezTo>
                    <a:pt x="1277919" y="59395"/>
                    <a:pt x="1278054" y="62049"/>
                    <a:pt x="1279177" y="64294"/>
                  </a:cubicBezTo>
                  <a:cubicBezTo>
                    <a:pt x="1282353" y="70645"/>
                    <a:pt x="1294446" y="84465"/>
                    <a:pt x="1298227" y="85725"/>
                  </a:cubicBezTo>
                  <a:lnTo>
                    <a:pt x="1305371" y="88106"/>
                  </a:lnTo>
                  <a:cubicBezTo>
                    <a:pt x="1307752" y="89694"/>
                    <a:pt x="1310491" y="90845"/>
                    <a:pt x="1312515" y="92869"/>
                  </a:cubicBezTo>
                  <a:cubicBezTo>
                    <a:pt x="1314538" y="94892"/>
                    <a:pt x="1314850" y="98495"/>
                    <a:pt x="1317277" y="100012"/>
                  </a:cubicBezTo>
                  <a:cubicBezTo>
                    <a:pt x="1321534" y="102673"/>
                    <a:pt x="1331565" y="104775"/>
                    <a:pt x="1331565" y="104775"/>
                  </a:cubicBezTo>
                  <a:lnTo>
                    <a:pt x="1341090" y="119062"/>
                  </a:lnTo>
                  <a:cubicBezTo>
                    <a:pt x="1342677" y="121443"/>
                    <a:pt x="1343137" y="125301"/>
                    <a:pt x="1345852" y="126206"/>
                  </a:cubicBezTo>
                  <a:lnTo>
                    <a:pt x="1352996" y="128587"/>
                  </a:lnTo>
                  <a:cubicBezTo>
                    <a:pt x="1353790" y="130968"/>
                    <a:pt x="1355127" y="133233"/>
                    <a:pt x="1355377" y="135731"/>
                  </a:cubicBezTo>
                  <a:cubicBezTo>
                    <a:pt x="1356722" y="149181"/>
                    <a:pt x="1353726" y="163310"/>
                    <a:pt x="1357758" y="176212"/>
                  </a:cubicBezTo>
                  <a:cubicBezTo>
                    <a:pt x="1358040" y="177114"/>
                    <a:pt x="1373135" y="171881"/>
                    <a:pt x="1374427" y="171450"/>
                  </a:cubicBezTo>
                  <a:cubicBezTo>
                    <a:pt x="1379190" y="168275"/>
                    <a:pt x="1383162" y="163313"/>
                    <a:pt x="1388715" y="161925"/>
                  </a:cubicBezTo>
                  <a:cubicBezTo>
                    <a:pt x="1394042" y="160593"/>
                    <a:pt x="1409045" y="157102"/>
                    <a:pt x="1412527" y="154781"/>
                  </a:cubicBezTo>
                  <a:lnTo>
                    <a:pt x="1419671" y="150019"/>
                  </a:lnTo>
                  <a:cubicBezTo>
                    <a:pt x="1420465" y="147638"/>
                    <a:pt x="1420484" y="144835"/>
                    <a:pt x="1422052" y="142875"/>
                  </a:cubicBezTo>
                  <a:cubicBezTo>
                    <a:pt x="1429231" y="133901"/>
                    <a:pt x="1438183" y="139236"/>
                    <a:pt x="1448246" y="140494"/>
                  </a:cubicBezTo>
                  <a:cubicBezTo>
                    <a:pt x="1449833" y="142875"/>
                    <a:pt x="1450985" y="145614"/>
                    <a:pt x="1453008" y="147637"/>
                  </a:cubicBezTo>
                  <a:cubicBezTo>
                    <a:pt x="1455032" y="149661"/>
                    <a:pt x="1458364" y="150165"/>
                    <a:pt x="1460152" y="152400"/>
                  </a:cubicBezTo>
                  <a:cubicBezTo>
                    <a:pt x="1469388" y="163945"/>
                    <a:pt x="1454091" y="156730"/>
                    <a:pt x="1469677" y="161925"/>
                  </a:cubicBezTo>
                  <a:cubicBezTo>
                    <a:pt x="1483169" y="182161"/>
                    <a:pt x="1460953" y="150824"/>
                    <a:pt x="1488727" y="178594"/>
                  </a:cubicBezTo>
                  <a:cubicBezTo>
                    <a:pt x="1493996" y="183863"/>
                    <a:pt x="1497316" y="186248"/>
                    <a:pt x="1500633" y="192881"/>
                  </a:cubicBezTo>
                  <a:cubicBezTo>
                    <a:pt x="1501756" y="195126"/>
                    <a:pt x="1502221" y="197644"/>
                    <a:pt x="1503015" y="200025"/>
                  </a:cubicBezTo>
                  <a:cubicBezTo>
                    <a:pt x="1499046" y="200819"/>
                    <a:pt x="1495109" y="201791"/>
                    <a:pt x="1491108" y="202406"/>
                  </a:cubicBezTo>
                  <a:cubicBezTo>
                    <a:pt x="1480017" y="204112"/>
                    <a:pt x="1470759" y="204276"/>
                    <a:pt x="1460152" y="207169"/>
                  </a:cubicBezTo>
                  <a:cubicBezTo>
                    <a:pt x="1455309" y="208490"/>
                    <a:pt x="1445865" y="211931"/>
                    <a:pt x="1445865" y="211931"/>
                  </a:cubicBezTo>
                  <a:cubicBezTo>
                    <a:pt x="1441102" y="215106"/>
                    <a:pt x="1437007" y="219646"/>
                    <a:pt x="1431577" y="221456"/>
                  </a:cubicBezTo>
                  <a:cubicBezTo>
                    <a:pt x="1426815" y="223044"/>
                    <a:pt x="1421467" y="223434"/>
                    <a:pt x="1417290" y="226219"/>
                  </a:cubicBezTo>
                  <a:lnTo>
                    <a:pt x="1403002" y="235744"/>
                  </a:lnTo>
                  <a:cubicBezTo>
                    <a:pt x="1389358" y="256210"/>
                    <a:pt x="1407525" y="232127"/>
                    <a:pt x="1391096" y="245269"/>
                  </a:cubicBezTo>
                  <a:cubicBezTo>
                    <a:pt x="1388861" y="247057"/>
                    <a:pt x="1388357" y="250388"/>
                    <a:pt x="1386333" y="252412"/>
                  </a:cubicBezTo>
                  <a:cubicBezTo>
                    <a:pt x="1384309" y="254436"/>
                    <a:pt x="1381571" y="255587"/>
                    <a:pt x="1379190" y="257175"/>
                  </a:cubicBezTo>
                  <a:cubicBezTo>
                    <a:pt x="1377602" y="259556"/>
                    <a:pt x="1374782" y="261479"/>
                    <a:pt x="1374427" y="264319"/>
                  </a:cubicBezTo>
                  <a:cubicBezTo>
                    <a:pt x="1374379" y="264706"/>
                    <a:pt x="1377340" y="281056"/>
                    <a:pt x="1379190" y="283369"/>
                  </a:cubicBezTo>
                  <a:cubicBezTo>
                    <a:pt x="1380978" y="285604"/>
                    <a:pt x="1383952" y="286544"/>
                    <a:pt x="1386333" y="288131"/>
                  </a:cubicBezTo>
                  <a:cubicBezTo>
                    <a:pt x="1387127" y="290512"/>
                    <a:pt x="1387592" y="293030"/>
                    <a:pt x="1388715" y="295275"/>
                  </a:cubicBezTo>
                  <a:cubicBezTo>
                    <a:pt x="1389995" y="297835"/>
                    <a:pt x="1393161" y="299575"/>
                    <a:pt x="1393477" y="302419"/>
                  </a:cubicBezTo>
                  <a:cubicBezTo>
                    <a:pt x="1394699" y="313419"/>
                    <a:pt x="1391359" y="316311"/>
                    <a:pt x="1386333" y="323850"/>
                  </a:cubicBezTo>
                  <a:cubicBezTo>
                    <a:pt x="1384397" y="329660"/>
                    <a:pt x="1383806" y="333521"/>
                    <a:pt x="1379190" y="338137"/>
                  </a:cubicBezTo>
                  <a:cubicBezTo>
                    <a:pt x="1377166" y="340161"/>
                    <a:pt x="1374427" y="341312"/>
                    <a:pt x="1372046" y="342900"/>
                  </a:cubicBezTo>
                  <a:cubicBezTo>
                    <a:pt x="1367862" y="355455"/>
                    <a:pt x="1372431" y="345296"/>
                    <a:pt x="1362521" y="357187"/>
                  </a:cubicBezTo>
                  <a:cubicBezTo>
                    <a:pt x="1357245" y="363518"/>
                    <a:pt x="1357232" y="366443"/>
                    <a:pt x="1352996" y="373856"/>
                  </a:cubicBezTo>
                  <a:cubicBezTo>
                    <a:pt x="1351576" y="376341"/>
                    <a:pt x="1349821" y="378619"/>
                    <a:pt x="1348233" y="381000"/>
                  </a:cubicBezTo>
                  <a:lnTo>
                    <a:pt x="1338708" y="409575"/>
                  </a:lnTo>
                  <a:cubicBezTo>
                    <a:pt x="1336771" y="415386"/>
                    <a:pt x="1336182" y="419245"/>
                    <a:pt x="1331565" y="423862"/>
                  </a:cubicBezTo>
                  <a:cubicBezTo>
                    <a:pt x="1329541" y="425886"/>
                    <a:pt x="1326620" y="426793"/>
                    <a:pt x="1324421" y="428625"/>
                  </a:cubicBezTo>
                  <a:cubicBezTo>
                    <a:pt x="1321834" y="430781"/>
                    <a:pt x="1319935" y="433701"/>
                    <a:pt x="1317277" y="435769"/>
                  </a:cubicBezTo>
                  <a:cubicBezTo>
                    <a:pt x="1312759" y="439283"/>
                    <a:pt x="1302990" y="445294"/>
                    <a:pt x="1302990" y="445294"/>
                  </a:cubicBezTo>
                  <a:cubicBezTo>
                    <a:pt x="1301402" y="447675"/>
                    <a:pt x="1301056" y="452002"/>
                    <a:pt x="1298227" y="452437"/>
                  </a:cubicBezTo>
                  <a:cubicBezTo>
                    <a:pt x="1201278" y="467352"/>
                    <a:pt x="1264075" y="447154"/>
                    <a:pt x="1233933" y="457200"/>
                  </a:cubicBezTo>
                  <a:cubicBezTo>
                    <a:pt x="1229171" y="460375"/>
                    <a:pt x="1225076" y="464915"/>
                    <a:pt x="1219646" y="466725"/>
                  </a:cubicBezTo>
                  <a:cubicBezTo>
                    <a:pt x="1214883" y="468312"/>
                    <a:pt x="1210228" y="470269"/>
                    <a:pt x="1205358" y="471487"/>
                  </a:cubicBezTo>
                  <a:cubicBezTo>
                    <a:pt x="1202309" y="472249"/>
                    <a:pt x="1192104" y="474543"/>
                    <a:pt x="1188690" y="476250"/>
                  </a:cubicBezTo>
                  <a:cubicBezTo>
                    <a:pt x="1186130" y="477530"/>
                    <a:pt x="1183927" y="479425"/>
                    <a:pt x="1181546" y="481012"/>
                  </a:cubicBezTo>
                  <a:cubicBezTo>
                    <a:pt x="1169942" y="498417"/>
                    <a:pt x="1185386" y="477812"/>
                    <a:pt x="1167258" y="492919"/>
                  </a:cubicBezTo>
                  <a:cubicBezTo>
                    <a:pt x="1165060" y="494751"/>
                    <a:pt x="1164328" y="497864"/>
                    <a:pt x="1162496" y="500062"/>
                  </a:cubicBezTo>
                  <a:cubicBezTo>
                    <a:pt x="1160340" y="502649"/>
                    <a:pt x="1158010" y="505138"/>
                    <a:pt x="1155352" y="507206"/>
                  </a:cubicBezTo>
                  <a:cubicBezTo>
                    <a:pt x="1150834" y="510720"/>
                    <a:pt x="1146495" y="514921"/>
                    <a:pt x="1141065" y="516731"/>
                  </a:cubicBezTo>
                  <a:lnTo>
                    <a:pt x="1126777" y="521494"/>
                  </a:lnTo>
                  <a:cubicBezTo>
                    <a:pt x="1124396" y="522288"/>
                    <a:pt x="1122068" y="523266"/>
                    <a:pt x="1119633" y="523875"/>
                  </a:cubicBezTo>
                  <a:cubicBezTo>
                    <a:pt x="1107673" y="526865"/>
                    <a:pt x="1113213" y="525221"/>
                    <a:pt x="1102965" y="528637"/>
                  </a:cubicBezTo>
                  <a:cubicBezTo>
                    <a:pt x="1100584" y="530225"/>
                    <a:pt x="1098381" y="532120"/>
                    <a:pt x="1095821" y="533400"/>
                  </a:cubicBezTo>
                  <a:cubicBezTo>
                    <a:pt x="1093576" y="534523"/>
                    <a:pt x="1090871" y="534562"/>
                    <a:pt x="1088677" y="535781"/>
                  </a:cubicBezTo>
                  <a:cubicBezTo>
                    <a:pt x="1064113" y="549427"/>
                    <a:pt x="1083411" y="542299"/>
                    <a:pt x="1067246" y="547687"/>
                  </a:cubicBezTo>
                  <a:cubicBezTo>
                    <a:pt x="1063633" y="550096"/>
                    <a:pt x="1057889" y="554831"/>
                    <a:pt x="1052958" y="554831"/>
                  </a:cubicBezTo>
                  <a:cubicBezTo>
                    <a:pt x="1044577" y="554831"/>
                    <a:pt x="1038893" y="552524"/>
                    <a:pt x="1031527" y="550069"/>
                  </a:cubicBezTo>
                  <a:cubicBezTo>
                    <a:pt x="1028352" y="547688"/>
                    <a:pt x="1025448" y="544894"/>
                    <a:pt x="1022002" y="542925"/>
                  </a:cubicBezTo>
                  <a:cubicBezTo>
                    <a:pt x="1019823" y="541680"/>
                    <a:pt x="1016818" y="542112"/>
                    <a:pt x="1014858" y="540544"/>
                  </a:cubicBezTo>
                  <a:cubicBezTo>
                    <a:pt x="1012623" y="538756"/>
                    <a:pt x="1012250" y="535285"/>
                    <a:pt x="1010096" y="533400"/>
                  </a:cubicBezTo>
                  <a:cubicBezTo>
                    <a:pt x="1005788" y="529631"/>
                    <a:pt x="995808" y="523875"/>
                    <a:pt x="995808" y="523875"/>
                  </a:cubicBezTo>
                  <a:cubicBezTo>
                    <a:pt x="994948" y="523983"/>
                    <a:pt x="968989" y="526756"/>
                    <a:pt x="964852" y="528637"/>
                  </a:cubicBezTo>
                  <a:cubicBezTo>
                    <a:pt x="959641" y="531005"/>
                    <a:pt x="955995" y="536352"/>
                    <a:pt x="950565" y="538162"/>
                  </a:cubicBezTo>
                  <a:cubicBezTo>
                    <a:pt x="933562" y="543830"/>
                    <a:pt x="940454" y="540140"/>
                    <a:pt x="929133" y="547687"/>
                  </a:cubicBezTo>
                  <a:cubicBezTo>
                    <a:pt x="918216" y="564064"/>
                    <a:pt x="921418" y="556545"/>
                    <a:pt x="917227" y="569119"/>
                  </a:cubicBezTo>
                  <a:cubicBezTo>
                    <a:pt x="918021" y="573881"/>
                    <a:pt x="918437" y="578722"/>
                    <a:pt x="919608" y="583406"/>
                  </a:cubicBezTo>
                  <a:cubicBezTo>
                    <a:pt x="920826" y="588276"/>
                    <a:pt x="924371" y="597694"/>
                    <a:pt x="924371" y="597694"/>
                  </a:cubicBezTo>
                  <a:cubicBezTo>
                    <a:pt x="923577" y="604838"/>
                    <a:pt x="925030" y="612612"/>
                    <a:pt x="921990" y="619125"/>
                  </a:cubicBezTo>
                  <a:cubicBezTo>
                    <a:pt x="920070" y="623239"/>
                    <a:pt x="907190" y="634859"/>
                    <a:pt x="900558" y="638175"/>
                  </a:cubicBezTo>
                  <a:cubicBezTo>
                    <a:pt x="898313" y="639297"/>
                    <a:pt x="895796" y="639762"/>
                    <a:pt x="893415" y="640556"/>
                  </a:cubicBezTo>
                  <a:cubicBezTo>
                    <a:pt x="891034" y="642144"/>
                    <a:pt x="888886" y="644157"/>
                    <a:pt x="886271" y="645319"/>
                  </a:cubicBezTo>
                  <a:cubicBezTo>
                    <a:pt x="881683" y="647358"/>
                    <a:pt x="871983" y="650081"/>
                    <a:pt x="871983" y="650081"/>
                  </a:cubicBezTo>
                  <a:lnTo>
                    <a:pt x="850552" y="664369"/>
                  </a:lnTo>
                  <a:lnTo>
                    <a:pt x="843408" y="669131"/>
                  </a:lnTo>
                  <a:cubicBezTo>
                    <a:pt x="841027" y="670718"/>
                    <a:pt x="838980" y="672989"/>
                    <a:pt x="836265" y="673894"/>
                  </a:cubicBezTo>
                  <a:lnTo>
                    <a:pt x="829121" y="676275"/>
                  </a:lnTo>
                  <a:cubicBezTo>
                    <a:pt x="823853" y="681543"/>
                    <a:pt x="821465" y="684865"/>
                    <a:pt x="814833" y="688181"/>
                  </a:cubicBezTo>
                  <a:cubicBezTo>
                    <a:pt x="812588" y="689303"/>
                    <a:pt x="810071" y="689768"/>
                    <a:pt x="807690" y="690562"/>
                  </a:cubicBezTo>
                  <a:cubicBezTo>
                    <a:pt x="806102" y="692943"/>
                    <a:pt x="804759" y="695507"/>
                    <a:pt x="802927" y="697706"/>
                  </a:cubicBezTo>
                  <a:cubicBezTo>
                    <a:pt x="800771" y="700293"/>
                    <a:pt x="797651" y="702048"/>
                    <a:pt x="795783" y="704850"/>
                  </a:cubicBezTo>
                  <a:cubicBezTo>
                    <a:pt x="794391" y="706939"/>
                    <a:pt x="794794" y="709905"/>
                    <a:pt x="793402" y="711994"/>
                  </a:cubicBezTo>
                  <a:cubicBezTo>
                    <a:pt x="791534" y="714796"/>
                    <a:pt x="788450" y="716580"/>
                    <a:pt x="786258" y="719137"/>
                  </a:cubicBezTo>
                  <a:cubicBezTo>
                    <a:pt x="783675" y="722150"/>
                    <a:pt x="781496" y="725487"/>
                    <a:pt x="779115" y="728662"/>
                  </a:cubicBezTo>
                  <a:cubicBezTo>
                    <a:pt x="777527" y="733425"/>
                    <a:pt x="777137" y="738773"/>
                    <a:pt x="774352" y="742950"/>
                  </a:cubicBezTo>
                  <a:lnTo>
                    <a:pt x="764827" y="757237"/>
                  </a:lnTo>
                  <a:cubicBezTo>
                    <a:pt x="764033" y="759618"/>
                    <a:pt x="761323" y="762136"/>
                    <a:pt x="762446" y="764381"/>
                  </a:cubicBezTo>
                  <a:cubicBezTo>
                    <a:pt x="766143" y="771775"/>
                    <a:pt x="774526" y="763471"/>
                    <a:pt x="776733" y="762000"/>
                  </a:cubicBezTo>
                  <a:cubicBezTo>
                    <a:pt x="778321" y="759619"/>
                    <a:pt x="780076" y="757341"/>
                    <a:pt x="781496" y="754856"/>
                  </a:cubicBezTo>
                  <a:cubicBezTo>
                    <a:pt x="783257" y="751774"/>
                    <a:pt x="784289" y="748285"/>
                    <a:pt x="786258" y="745331"/>
                  </a:cubicBezTo>
                  <a:cubicBezTo>
                    <a:pt x="797129" y="729025"/>
                    <a:pt x="797240" y="729587"/>
                    <a:pt x="807690" y="719137"/>
                  </a:cubicBezTo>
                  <a:cubicBezTo>
                    <a:pt x="810557" y="713402"/>
                    <a:pt x="817665" y="698200"/>
                    <a:pt x="821977" y="695325"/>
                  </a:cubicBezTo>
                  <a:cubicBezTo>
                    <a:pt x="824358" y="693737"/>
                    <a:pt x="826922" y="692394"/>
                    <a:pt x="829121" y="690562"/>
                  </a:cubicBezTo>
                  <a:cubicBezTo>
                    <a:pt x="837015" y="683984"/>
                    <a:pt x="834546" y="683087"/>
                    <a:pt x="843408" y="678656"/>
                  </a:cubicBezTo>
                  <a:cubicBezTo>
                    <a:pt x="863131" y="668794"/>
                    <a:pt x="835280" y="686390"/>
                    <a:pt x="860077" y="671512"/>
                  </a:cubicBezTo>
                  <a:cubicBezTo>
                    <a:pt x="864985" y="668567"/>
                    <a:pt x="869602" y="665162"/>
                    <a:pt x="874365" y="661987"/>
                  </a:cubicBezTo>
                  <a:cubicBezTo>
                    <a:pt x="876746" y="660400"/>
                    <a:pt x="879219" y="658942"/>
                    <a:pt x="881508" y="657225"/>
                  </a:cubicBezTo>
                  <a:cubicBezTo>
                    <a:pt x="884683" y="654844"/>
                    <a:pt x="887483" y="651856"/>
                    <a:pt x="891033" y="650081"/>
                  </a:cubicBezTo>
                  <a:cubicBezTo>
                    <a:pt x="893960" y="648617"/>
                    <a:pt x="897411" y="648599"/>
                    <a:pt x="900558" y="647700"/>
                  </a:cubicBezTo>
                  <a:cubicBezTo>
                    <a:pt x="902972" y="647010"/>
                    <a:pt x="905321" y="646113"/>
                    <a:pt x="907702" y="645319"/>
                  </a:cubicBezTo>
                  <a:cubicBezTo>
                    <a:pt x="910083" y="643731"/>
                    <a:pt x="912166" y="641561"/>
                    <a:pt x="914846" y="640556"/>
                  </a:cubicBezTo>
                  <a:cubicBezTo>
                    <a:pt x="918636" y="639135"/>
                    <a:pt x="922826" y="639157"/>
                    <a:pt x="926752" y="638175"/>
                  </a:cubicBezTo>
                  <a:cubicBezTo>
                    <a:pt x="929187" y="637566"/>
                    <a:pt x="931515" y="636588"/>
                    <a:pt x="933896" y="635794"/>
                  </a:cubicBezTo>
                  <a:cubicBezTo>
                    <a:pt x="938658" y="632619"/>
                    <a:pt x="945008" y="631031"/>
                    <a:pt x="948183" y="626269"/>
                  </a:cubicBezTo>
                  <a:lnTo>
                    <a:pt x="957708" y="611981"/>
                  </a:lnTo>
                  <a:cubicBezTo>
                    <a:pt x="956954" y="605195"/>
                    <a:pt x="956935" y="591383"/>
                    <a:pt x="952946" y="583406"/>
                  </a:cubicBezTo>
                  <a:cubicBezTo>
                    <a:pt x="951666" y="580846"/>
                    <a:pt x="949771" y="578643"/>
                    <a:pt x="948183" y="576262"/>
                  </a:cubicBezTo>
                  <a:cubicBezTo>
                    <a:pt x="947389" y="573881"/>
                    <a:pt x="943714" y="570511"/>
                    <a:pt x="945802" y="569119"/>
                  </a:cubicBezTo>
                  <a:cubicBezTo>
                    <a:pt x="950472" y="566006"/>
                    <a:pt x="956924" y="567591"/>
                    <a:pt x="962471" y="566737"/>
                  </a:cubicBezTo>
                  <a:cubicBezTo>
                    <a:pt x="967243" y="566003"/>
                    <a:pt x="972074" y="565527"/>
                    <a:pt x="976758" y="564356"/>
                  </a:cubicBezTo>
                  <a:cubicBezTo>
                    <a:pt x="981628" y="563139"/>
                    <a:pt x="991046" y="559594"/>
                    <a:pt x="991046" y="559594"/>
                  </a:cubicBezTo>
                  <a:cubicBezTo>
                    <a:pt x="993427" y="557213"/>
                    <a:pt x="995246" y="554086"/>
                    <a:pt x="998190" y="552450"/>
                  </a:cubicBezTo>
                  <a:cubicBezTo>
                    <a:pt x="1002578" y="550012"/>
                    <a:pt x="1012477" y="547687"/>
                    <a:pt x="1012477" y="547687"/>
                  </a:cubicBezTo>
                  <a:cubicBezTo>
                    <a:pt x="1021208" y="548481"/>
                    <a:pt x="1030098" y="548232"/>
                    <a:pt x="1038671" y="550069"/>
                  </a:cubicBezTo>
                  <a:cubicBezTo>
                    <a:pt x="1041469" y="550669"/>
                    <a:pt x="1043200" y="553669"/>
                    <a:pt x="1045815" y="554831"/>
                  </a:cubicBezTo>
                  <a:cubicBezTo>
                    <a:pt x="1050402" y="556870"/>
                    <a:pt x="1060102" y="559594"/>
                    <a:pt x="1060102" y="559594"/>
                  </a:cubicBezTo>
                  <a:cubicBezTo>
                    <a:pt x="1068040" y="558800"/>
                    <a:pt x="1076115" y="558884"/>
                    <a:pt x="1083915" y="557212"/>
                  </a:cubicBezTo>
                  <a:cubicBezTo>
                    <a:pt x="1087054" y="556539"/>
                    <a:pt x="1097699" y="550091"/>
                    <a:pt x="1100583" y="547687"/>
                  </a:cubicBezTo>
                  <a:cubicBezTo>
                    <a:pt x="1103170" y="545531"/>
                    <a:pt x="1104925" y="542412"/>
                    <a:pt x="1107727" y="540544"/>
                  </a:cubicBezTo>
                  <a:cubicBezTo>
                    <a:pt x="1109816" y="539152"/>
                    <a:pt x="1112490" y="538956"/>
                    <a:pt x="1114871" y="538162"/>
                  </a:cubicBezTo>
                  <a:cubicBezTo>
                    <a:pt x="1128515" y="517696"/>
                    <a:pt x="1110348" y="541779"/>
                    <a:pt x="1126777" y="528637"/>
                  </a:cubicBezTo>
                  <a:cubicBezTo>
                    <a:pt x="1141727" y="516677"/>
                    <a:pt x="1119190" y="524583"/>
                    <a:pt x="1141065" y="519112"/>
                  </a:cubicBezTo>
                  <a:cubicBezTo>
                    <a:pt x="1143446" y="517525"/>
                    <a:pt x="1145519" y="515328"/>
                    <a:pt x="1148208" y="514350"/>
                  </a:cubicBezTo>
                  <a:cubicBezTo>
                    <a:pt x="1154359" y="512113"/>
                    <a:pt x="1167258" y="509587"/>
                    <a:pt x="1167258" y="509587"/>
                  </a:cubicBezTo>
                  <a:cubicBezTo>
                    <a:pt x="1185327" y="511846"/>
                    <a:pt x="1191030" y="513993"/>
                    <a:pt x="1210121" y="509587"/>
                  </a:cubicBezTo>
                  <a:cubicBezTo>
                    <a:pt x="1212910" y="508943"/>
                    <a:pt x="1214884" y="506412"/>
                    <a:pt x="1217265" y="504825"/>
                  </a:cubicBezTo>
                  <a:cubicBezTo>
                    <a:pt x="1220440" y="500062"/>
                    <a:pt x="1224980" y="495967"/>
                    <a:pt x="1226790" y="490537"/>
                  </a:cubicBezTo>
                  <a:cubicBezTo>
                    <a:pt x="1227584" y="488156"/>
                    <a:pt x="1227603" y="485354"/>
                    <a:pt x="1229171" y="483394"/>
                  </a:cubicBezTo>
                  <a:cubicBezTo>
                    <a:pt x="1230959" y="481159"/>
                    <a:pt x="1233934" y="480219"/>
                    <a:pt x="1236315" y="478631"/>
                  </a:cubicBezTo>
                  <a:cubicBezTo>
                    <a:pt x="1237902" y="476250"/>
                    <a:pt x="1239053" y="473511"/>
                    <a:pt x="1241077" y="471487"/>
                  </a:cubicBezTo>
                  <a:cubicBezTo>
                    <a:pt x="1247773" y="464791"/>
                    <a:pt x="1252932" y="465940"/>
                    <a:pt x="1262508" y="464344"/>
                  </a:cubicBezTo>
                  <a:cubicBezTo>
                    <a:pt x="1278648" y="458963"/>
                    <a:pt x="1258958" y="464344"/>
                    <a:pt x="1286321" y="464344"/>
                  </a:cubicBezTo>
                  <a:cubicBezTo>
                    <a:pt x="1293509" y="464344"/>
                    <a:pt x="1300608" y="462756"/>
                    <a:pt x="1307752" y="461962"/>
                  </a:cubicBezTo>
                  <a:lnTo>
                    <a:pt x="1322040" y="457200"/>
                  </a:lnTo>
                  <a:lnTo>
                    <a:pt x="1329183" y="454819"/>
                  </a:lnTo>
                  <a:cubicBezTo>
                    <a:pt x="1331564" y="453231"/>
                    <a:pt x="1334188" y="451957"/>
                    <a:pt x="1336327" y="450056"/>
                  </a:cubicBezTo>
                  <a:cubicBezTo>
                    <a:pt x="1360798" y="428305"/>
                    <a:pt x="1341544" y="441817"/>
                    <a:pt x="1357758" y="431006"/>
                  </a:cubicBezTo>
                  <a:cubicBezTo>
                    <a:pt x="1361951" y="418431"/>
                    <a:pt x="1358747" y="425953"/>
                    <a:pt x="1369665" y="409575"/>
                  </a:cubicBezTo>
                  <a:cubicBezTo>
                    <a:pt x="1371252" y="407194"/>
                    <a:pt x="1373522" y="405146"/>
                    <a:pt x="1374427" y="402431"/>
                  </a:cubicBezTo>
                  <a:cubicBezTo>
                    <a:pt x="1376784" y="395360"/>
                    <a:pt x="1378293" y="386659"/>
                    <a:pt x="1383952" y="381000"/>
                  </a:cubicBezTo>
                  <a:cubicBezTo>
                    <a:pt x="1385976" y="378976"/>
                    <a:pt x="1388715" y="377825"/>
                    <a:pt x="1391096" y="376237"/>
                  </a:cubicBezTo>
                  <a:cubicBezTo>
                    <a:pt x="1403794" y="357191"/>
                    <a:pt x="1387128" y="380205"/>
                    <a:pt x="1403002" y="364331"/>
                  </a:cubicBezTo>
                  <a:cubicBezTo>
                    <a:pt x="1405026" y="362307"/>
                    <a:pt x="1405741" y="359211"/>
                    <a:pt x="1407765" y="357187"/>
                  </a:cubicBezTo>
                  <a:cubicBezTo>
                    <a:pt x="1412381" y="352571"/>
                    <a:pt x="1416242" y="351980"/>
                    <a:pt x="1422052" y="350044"/>
                  </a:cubicBezTo>
                  <a:cubicBezTo>
                    <a:pt x="1441102" y="337345"/>
                    <a:pt x="1433166" y="345281"/>
                    <a:pt x="1445865" y="326231"/>
                  </a:cubicBezTo>
                  <a:lnTo>
                    <a:pt x="1450627" y="319087"/>
                  </a:lnTo>
                  <a:lnTo>
                    <a:pt x="1455390" y="311944"/>
                  </a:lnTo>
                  <a:cubicBezTo>
                    <a:pt x="1456184" y="309563"/>
                    <a:pt x="1457771" y="307310"/>
                    <a:pt x="1457771" y="304800"/>
                  </a:cubicBezTo>
                  <a:cubicBezTo>
                    <a:pt x="1457771" y="300596"/>
                    <a:pt x="1455554" y="288830"/>
                    <a:pt x="1450627" y="285750"/>
                  </a:cubicBezTo>
                  <a:cubicBezTo>
                    <a:pt x="1446370" y="283089"/>
                    <a:pt x="1436340" y="280987"/>
                    <a:pt x="1436340" y="280987"/>
                  </a:cubicBezTo>
                  <a:cubicBezTo>
                    <a:pt x="1429196" y="281781"/>
                    <a:pt x="1422080" y="283847"/>
                    <a:pt x="1414908" y="283369"/>
                  </a:cubicBezTo>
                  <a:cubicBezTo>
                    <a:pt x="1409899" y="283035"/>
                    <a:pt x="1400621" y="278606"/>
                    <a:pt x="1400621" y="278606"/>
                  </a:cubicBezTo>
                  <a:cubicBezTo>
                    <a:pt x="1399827" y="276225"/>
                    <a:pt x="1397117" y="273707"/>
                    <a:pt x="1398240" y="271462"/>
                  </a:cubicBezTo>
                  <a:cubicBezTo>
                    <a:pt x="1398490" y="270963"/>
                    <a:pt x="1412803" y="260492"/>
                    <a:pt x="1414908" y="259556"/>
                  </a:cubicBezTo>
                  <a:cubicBezTo>
                    <a:pt x="1419869" y="257351"/>
                    <a:pt x="1432430" y="253670"/>
                    <a:pt x="1438721" y="252412"/>
                  </a:cubicBezTo>
                  <a:cubicBezTo>
                    <a:pt x="1443455" y="251465"/>
                    <a:pt x="1448258" y="250895"/>
                    <a:pt x="1453008" y="250031"/>
                  </a:cubicBezTo>
                  <a:cubicBezTo>
                    <a:pt x="1489617" y="243376"/>
                    <a:pt x="1437105" y="252285"/>
                    <a:pt x="1479202" y="245269"/>
                  </a:cubicBezTo>
                  <a:lnTo>
                    <a:pt x="1493490" y="240506"/>
                  </a:lnTo>
                  <a:lnTo>
                    <a:pt x="1500633" y="238125"/>
                  </a:lnTo>
                  <a:cubicBezTo>
                    <a:pt x="1503014" y="236537"/>
                    <a:pt x="1505217" y="234642"/>
                    <a:pt x="1507777" y="233362"/>
                  </a:cubicBezTo>
                  <a:cubicBezTo>
                    <a:pt x="1527503" y="223499"/>
                    <a:pt x="1501582" y="239872"/>
                    <a:pt x="1522065" y="226219"/>
                  </a:cubicBezTo>
                  <a:cubicBezTo>
                    <a:pt x="1523652" y="223838"/>
                    <a:pt x="1524446" y="220663"/>
                    <a:pt x="1526827" y="219075"/>
                  </a:cubicBezTo>
                  <a:cubicBezTo>
                    <a:pt x="1529550" y="217260"/>
                    <a:pt x="1533344" y="217983"/>
                    <a:pt x="1536352" y="216694"/>
                  </a:cubicBezTo>
                  <a:cubicBezTo>
                    <a:pt x="1538983" y="215567"/>
                    <a:pt x="1541115" y="213519"/>
                    <a:pt x="1543496" y="211931"/>
                  </a:cubicBezTo>
                  <a:cubicBezTo>
                    <a:pt x="1545083" y="209550"/>
                    <a:pt x="1546978" y="207347"/>
                    <a:pt x="1548258" y="204787"/>
                  </a:cubicBezTo>
                  <a:cubicBezTo>
                    <a:pt x="1552730" y="195843"/>
                    <a:pt x="1551443" y="185768"/>
                    <a:pt x="1548258" y="176212"/>
                  </a:cubicBezTo>
                  <a:cubicBezTo>
                    <a:pt x="1546448" y="170782"/>
                    <a:pt x="1541908" y="166687"/>
                    <a:pt x="1538733" y="161925"/>
                  </a:cubicBezTo>
                  <a:cubicBezTo>
                    <a:pt x="1537146" y="159544"/>
                    <a:pt x="1536352" y="156368"/>
                    <a:pt x="1533971" y="154781"/>
                  </a:cubicBezTo>
                  <a:lnTo>
                    <a:pt x="1519683" y="145256"/>
                  </a:lnTo>
                  <a:cubicBezTo>
                    <a:pt x="1518096" y="142875"/>
                    <a:pt x="1516945" y="140136"/>
                    <a:pt x="1514921" y="138112"/>
                  </a:cubicBezTo>
                  <a:cubicBezTo>
                    <a:pt x="1512897" y="136088"/>
                    <a:pt x="1509565" y="135585"/>
                    <a:pt x="1507777" y="133350"/>
                  </a:cubicBezTo>
                  <a:cubicBezTo>
                    <a:pt x="1494632" y="116919"/>
                    <a:pt x="1518725" y="135091"/>
                    <a:pt x="1498252" y="121444"/>
                  </a:cubicBezTo>
                  <a:cubicBezTo>
                    <a:pt x="1496665" y="119063"/>
                    <a:pt x="1495514" y="116324"/>
                    <a:pt x="1493490" y="114300"/>
                  </a:cubicBezTo>
                  <a:cubicBezTo>
                    <a:pt x="1477609" y="98418"/>
                    <a:pt x="1494289" y="121449"/>
                    <a:pt x="1481583" y="102394"/>
                  </a:cubicBezTo>
                  <a:cubicBezTo>
                    <a:pt x="1476027" y="85725"/>
                    <a:pt x="1481584" y="89693"/>
                    <a:pt x="1469677" y="85725"/>
                  </a:cubicBezTo>
                  <a:cubicBezTo>
                    <a:pt x="1463325" y="89959"/>
                    <a:pt x="1460328" y="91282"/>
                    <a:pt x="1455390" y="97631"/>
                  </a:cubicBezTo>
                  <a:cubicBezTo>
                    <a:pt x="1445606" y="110212"/>
                    <a:pt x="1448966" y="110525"/>
                    <a:pt x="1438721" y="119062"/>
                  </a:cubicBezTo>
                  <a:cubicBezTo>
                    <a:pt x="1436522" y="120894"/>
                    <a:pt x="1433958" y="122237"/>
                    <a:pt x="1431577" y="123825"/>
                  </a:cubicBezTo>
                  <a:cubicBezTo>
                    <a:pt x="1429990" y="126206"/>
                    <a:pt x="1429242" y="129452"/>
                    <a:pt x="1426815" y="130969"/>
                  </a:cubicBezTo>
                  <a:cubicBezTo>
                    <a:pt x="1422558" y="133630"/>
                    <a:pt x="1412527" y="135731"/>
                    <a:pt x="1412527" y="135731"/>
                  </a:cubicBezTo>
                  <a:cubicBezTo>
                    <a:pt x="1404600" y="134410"/>
                    <a:pt x="1396813" y="135121"/>
                    <a:pt x="1391096" y="128587"/>
                  </a:cubicBezTo>
                  <a:cubicBezTo>
                    <a:pt x="1387327" y="124280"/>
                    <a:pt x="1384746" y="119062"/>
                    <a:pt x="1381571" y="114300"/>
                  </a:cubicBezTo>
                  <a:lnTo>
                    <a:pt x="1376808" y="107156"/>
                  </a:lnTo>
                  <a:cubicBezTo>
                    <a:pt x="1375221" y="104775"/>
                    <a:pt x="1374427" y="101599"/>
                    <a:pt x="1372046" y="100012"/>
                  </a:cubicBezTo>
                  <a:cubicBezTo>
                    <a:pt x="1369665" y="98425"/>
                    <a:pt x="1367101" y="97082"/>
                    <a:pt x="1364902" y="95250"/>
                  </a:cubicBezTo>
                  <a:cubicBezTo>
                    <a:pt x="1346562" y="79967"/>
                    <a:pt x="1368354" y="95170"/>
                    <a:pt x="1350615" y="83344"/>
                  </a:cubicBezTo>
                  <a:cubicBezTo>
                    <a:pt x="1337914" y="64293"/>
                    <a:pt x="1354584" y="87313"/>
                    <a:pt x="1338708" y="71437"/>
                  </a:cubicBezTo>
                  <a:cubicBezTo>
                    <a:pt x="1322833" y="55562"/>
                    <a:pt x="1345854" y="72233"/>
                    <a:pt x="1326802" y="59531"/>
                  </a:cubicBezTo>
                  <a:cubicBezTo>
                    <a:pt x="1314983" y="41800"/>
                    <a:pt x="1330170" y="63571"/>
                    <a:pt x="1314896" y="45244"/>
                  </a:cubicBezTo>
                  <a:cubicBezTo>
                    <a:pt x="1298305" y="25337"/>
                    <a:pt x="1323875" y="51844"/>
                    <a:pt x="1302990" y="30956"/>
                  </a:cubicBezTo>
                  <a:cubicBezTo>
                    <a:pt x="1298804" y="18401"/>
                    <a:pt x="1303374" y="28560"/>
                    <a:pt x="1293465" y="16669"/>
                  </a:cubicBezTo>
                  <a:cubicBezTo>
                    <a:pt x="1287974" y="10080"/>
                    <a:pt x="1289384" y="7598"/>
                    <a:pt x="1281558" y="2381"/>
                  </a:cubicBezTo>
                  <a:cubicBezTo>
                    <a:pt x="1279470" y="989"/>
                    <a:pt x="1276796" y="794"/>
                    <a:pt x="1274415" y="0"/>
                  </a:cubicBezTo>
                  <a:cubicBezTo>
                    <a:pt x="1236063" y="2739"/>
                    <a:pt x="1251649" y="-1143"/>
                    <a:pt x="1226790" y="7144"/>
                  </a:cubicBezTo>
                  <a:lnTo>
                    <a:pt x="1219646" y="9525"/>
                  </a:lnTo>
                  <a:lnTo>
                    <a:pt x="1212502" y="11906"/>
                  </a:lnTo>
                  <a:cubicBezTo>
                    <a:pt x="1210915" y="14287"/>
                    <a:pt x="1208867" y="16420"/>
                    <a:pt x="1207740" y="19050"/>
                  </a:cubicBezTo>
                  <a:cubicBezTo>
                    <a:pt x="1203049" y="29996"/>
                    <a:pt x="1205944" y="40716"/>
                    <a:pt x="1207740" y="52387"/>
                  </a:cubicBezTo>
                  <a:cubicBezTo>
                    <a:pt x="1208122" y="54868"/>
                    <a:pt x="1208999" y="57286"/>
                    <a:pt x="1210121" y="59531"/>
                  </a:cubicBezTo>
                  <a:cubicBezTo>
                    <a:pt x="1211401" y="62091"/>
                    <a:pt x="1213296" y="64294"/>
                    <a:pt x="1214883" y="66675"/>
                  </a:cubicBezTo>
                  <a:cubicBezTo>
                    <a:pt x="1214089" y="75406"/>
                    <a:pt x="1215080" y="84489"/>
                    <a:pt x="1212502" y="92869"/>
                  </a:cubicBezTo>
                  <a:cubicBezTo>
                    <a:pt x="1211660" y="95604"/>
                    <a:pt x="1207973" y="96469"/>
                    <a:pt x="1205358" y="97631"/>
                  </a:cubicBezTo>
                  <a:cubicBezTo>
                    <a:pt x="1200771" y="99670"/>
                    <a:pt x="1195833" y="100806"/>
                    <a:pt x="1191071" y="102394"/>
                  </a:cubicBezTo>
                  <a:cubicBezTo>
                    <a:pt x="1185411" y="104281"/>
                    <a:pt x="1180379" y="106160"/>
                    <a:pt x="1174402" y="107156"/>
                  </a:cubicBezTo>
                  <a:cubicBezTo>
                    <a:pt x="1168090" y="108208"/>
                    <a:pt x="1161702" y="108743"/>
                    <a:pt x="1155352" y="109537"/>
                  </a:cubicBezTo>
                  <a:cubicBezTo>
                    <a:pt x="1152971" y="108743"/>
                    <a:pt x="1150168" y="108724"/>
                    <a:pt x="1148208" y="107156"/>
                  </a:cubicBezTo>
                  <a:cubicBezTo>
                    <a:pt x="1145973" y="105368"/>
                    <a:pt x="1145470" y="102036"/>
                    <a:pt x="1143446" y="100012"/>
                  </a:cubicBezTo>
                  <a:cubicBezTo>
                    <a:pt x="1141422" y="97988"/>
                    <a:pt x="1138683" y="96837"/>
                    <a:pt x="1136302" y="95250"/>
                  </a:cubicBezTo>
                  <a:cubicBezTo>
                    <a:pt x="1133127" y="90487"/>
                    <a:pt x="1128587" y="86392"/>
                    <a:pt x="1126777" y="80962"/>
                  </a:cubicBezTo>
                  <a:cubicBezTo>
                    <a:pt x="1125983" y="78581"/>
                    <a:pt x="1125788" y="75907"/>
                    <a:pt x="1124396" y="73819"/>
                  </a:cubicBezTo>
                  <a:cubicBezTo>
                    <a:pt x="1122528" y="71017"/>
                    <a:pt x="1119320" y="69333"/>
                    <a:pt x="1117252" y="66675"/>
                  </a:cubicBezTo>
                  <a:cubicBezTo>
                    <a:pt x="1107464" y="54090"/>
                    <a:pt x="1110831" y="53784"/>
                    <a:pt x="1100583" y="45244"/>
                  </a:cubicBezTo>
                  <a:cubicBezTo>
                    <a:pt x="1098385" y="43412"/>
                    <a:pt x="1095821" y="42069"/>
                    <a:pt x="1093440" y="40481"/>
                  </a:cubicBezTo>
                  <a:cubicBezTo>
                    <a:pt x="1087884" y="41275"/>
                    <a:pt x="1081713" y="40201"/>
                    <a:pt x="1076771" y="42862"/>
                  </a:cubicBezTo>
                  <a:cubicBezTo>
                    <a:pt x="1070841" y="46055"/>
                    <a:pt x="1068087" y="53414"/>
                    <a:pt x="1062483" y="57150"/>
                  </a:cubicBezTo>
                  <a:lnTo>
                    <a:pt x="1055340" y="61912"/>
                  </a:lnTo>
                  <a:cubicBezTo>
                    <a:pt x="1043032" y="80375"/>
                    <a:pt x="1047624" y="70772"/>
                    <a:pt x="1041052" y="90487"/>
                  </a:cubicBezTo>
                  <a:cubicBezTo>
                    <a:pt x="1040258" y="92868"/>
                    <a:pt x="1039084" y="95155"/>
                    <a:pt x="1038671" y="97631"/>
                  </a:cubicBezTo>
                  <a:cubicBezTo>
                    <a:pt x="1038646" y="97783"/>
                    <a:pt x="1036378" y="115974"/>
                    <a:pt x="1033908" y="119062"/>
                  </a:cubicBezTo>
                  <a:cubicBezTo>
                    <a:pt x="1032120" y="121297"/>
                    <a:pt x="1029146" y="122237"/>
                    <a:pt x="1026765" y="123825"/>
                  </a:cubicBezTo>
                  <a:cubicBezTo>
                    <a:pt x="1025177" y="126206"/>
                    <a:pt x="1024237" y="129181"/>
                    <a:pt x="1022002" y="130969"/>
                  </a:cubicBezTo>
                  <a:cubicBezTo>
                    <a:pt x="1020042" y="132537"/>
                    <a:pt x="1016947" y="131958"/>
                    <a:pt x="1014858" y="133350"/>
                  </a:cubicBezTo>
                  <a:cubicBezTo>
                    <a:pt x="1012056" y="135218"/>
                    <a:pt x="1010096" y="138113"/>
                    <a:pt x="1007715" y="140494"/>
                  </a:cubicBezTo>
                  <a:cubicBezTo>
                    <a:pt x="973673" y="138702"/>
                    <a:pt x="967373" y="136076"/>
                    <a:pt x="938658" y="140494"/>
                  </a:cubicBezTo>
                  <a:cubicBezTo>
                    <a:pt x="936177" y="140876"/>
                    <a:pt x="933760" y="141753"/>
                    <a:pt x="931515" y="142875"/>
                  </a:cubicBezTo>
                  <a:cubicBezTo>
                    <a:pt x="928955" y="144155"/>
                    <a:pt x="926752" y="146050"/>
                    <a:pt x="924371" y="147637"/>
                  </a:cubicBezTo>
                  <a:cubicBezTo>
                    <a:pt x="922783" y="150018"/>
                    <a:pt x="921762" y="152896"/>
                    <a:pt x="919608" y="154781"/>
                  </a:cubicBezTo>
                  <a:cubicBezTo>
                    <a:pt x="915301" y="158550"/>
                    <a:pt x="909900" y="160872"/>
                    <a:pt x="905321" y="164306"/>
                  </a:cubicBezTo>
                  <a:cubicBezTo>
                    <a:pt x="893507" y="173167"/>
                    <a:pt x="899098" y="169249"/>
                    <a:pt x="888652" y="176212"/>
                  </a:cubicBezTo>
                  <a:lnTo>
                    <a:pt x="874365" y="197644"/>
                  </a:lnTo>
                  <a:lnTo>
                    <a:pt x="869602" y="204787"/>
                  </a:lnTo>
                  <a:cubicBezTo>
                    <a:pt x="868015" y="209550"/>
                    <a:pt x="866705" y="214414"/>
                    <a:pt x="864840" y="219075"/>
                  </a:cubicBezTo>
                  <a:cubicBezTo>
                    <a:pt x="863252" y="223044"/>
                    <a:pt x="861538" y="226964"/>
                    <a:pt x="860077" y="230981"/>
                  </a:cubicBezTo>
                  <a:cubicBezTo>
                    <a:pt x="858361" y="235699"/>
                    <a:pt x="856903" y="240506"/>
                    <a:pt x="855315" y="245269"/>
                  </a:cubicBezTo>
                  <a:lnTo>
                    <a:pt x="850552" y="259556"/>
                  </a:lnTo>
                  <a:lnTo>
                    <a:pt x="848171" y="266700"/>
                  </a:lnTo>
                  <a:cubicBezTo>
                    <a:pt x="847578" y="270850"/>
                    <a:pt x="846607" y="284754"/>
                    <a:pt x="843408" y="290512"/>
                  </a:cubicBezTo>
                  <a:cubicBezTo>
                    <a:pt x="840628" y="295516"/>
                    <a:pt x="833883" y="304800"/>
                    <a:pt x="833883" y="304800"/>
                  </a:cubicBezTo>
                  <a:cubicBezTo>
                    <a:pt x="830708" y="304006"/>
                    <a:pt x="827366" y="303708"/>
                    <a:pt x="824358" y="302419"/>
                  </a:cubicBezTo>
                  <a:cubicBezTo>
                    <a:pt x="821728" y="301292"/>
                    <a:pt x="819775" y="298936"/>
                    <a:pt x="817215" y="297656"/>
                  </a:cubicBezTo>
                  <a:cubicBezTo>
                    <a:pt x="814970" y="296533"/>
                    <a:pt x="812452" y="296069"/>
                    <a:pt x="810071" y="295275"/>
                  </a:cubicBezTo>
                  <a:cubicBezTo>
                    <a:pt x="800110" y="288635"/>
                    <a:pt x="795636" y="287002"/>
                    <a:pt x="788640" y="278606"/>
                  </a:cubicBezTo>
                  <a:cubicBezTo>
                    <a:pt x="786808" y="276407"/>
                    <a:pt x="786031" y="273347"/>
                    <a:pt x="783877" y="271462"/>
                  </a:cubicBezTo>
                  <a:cubicBezTo>
                    <a:pt x="779570" y="267693"/>
                    <a:pt x="773638" y="265984"/>
                    <a:pt x="769590" y="261937"/>
                  </a:cubicBezTo>
                  <a:cubicBezTo>
                    <a:pt x="758896" y="251244"/>
                    <a:pt x="765640" y="255859"/>
                    <a:pt x="748158" y="250031"/>
                  </a:cubicBezTo>
                  <a:cubicBezTo>
                    <a:pt x="745777" y="249237"/>
                    <a:pt x="743524" y="247708"/>
                    <a:pt x="741015" y="247650"/>
                  </a:cubicBezTo>
                  <a:lnTo>
                    <a:pt x="638621" y="245269"/>
                  </a:lnTo>
                  <a:cubicBezTo>
                    <a:pt x="636240" y="244475"/>
                    <a:pt x="633891" y="243577"/>
                    <a:pt x="631477" y="242887"/>
                  </a:cubicBezTo>
                  <a:cubicBezTo>
                    <a:pt x="610520" y="236899"/>
                    <a:pt x="631957" y="243841"/>
                    <a:pt x="614808" y="238125"/>
                  </a:cubicBezTo>
                  <a:lnTo>
                    <a:pt x="600521" y="228600"/>
                  </a:lnTo>
                  <a:lnTo>
                    <a:pt x="593377" y="223837"/>
                  </a:lnTo>
                  <a:cubicBezTo>
                    <a:pt x="583852" y="224631"/>
                    <a:pt x="574276" y="224956"/>
                    <a:pt x="564802" y="226219"/>
                  </a:cubicBezTo>
                  <a:cubicBezTo>
                    <a:pt x="562314" y="226551"/>
                    <a:pt x="560108" y="228056"/>
                    <a:pt x="557658" y="228600"/>
                  </a:cubicBezTo>
                  <a:cubicBezTo>
                    <a:pt x="552945" y="229647"/>
                    <a:pt x="548121" y="230117"/>
                    <a:pt x="543371" y="230981"/>
                  </a:cubicBezTo>
                  <a:cubicBezTo>
                    <a:pt x="539389" y="231705"/>
                    <a:pt x="535434" y="232568"/>
                    <a:pt x="531465" y="233362"/>
                  </a:cubicBezTo>
                  <a:cubicBezTo>
                    <a:pt x="526702" y="232568"/>
                    <a:pt x="521890" y="232028"/>
                    <a:pt x="517177" y="230981"/>
                  </a:cubicBezTo>
                  <a:cubicBezTo>
                    <a:pt x="514727" y="230437"/>
                    <a:pt x="511601" y="230560"/>
                    <a:pt x="510033" y="228600"/>
                  </a:cubicBezTo>
                  <a:cubicBezTo>
                    <a:pt x="507989" y="226044"/>
                    <a:pt x="508941" y="222083"/>
                    <a:pt x="507652" y="219075"/>
                  </a:cubicBezTo>
                  <a:cubicBezTo>
                    <a:pt x="504522" y="211771"/>
                    <a:pt x="500795" y="210845"/>
                    <a:pt x="495746" y="204787"/>
                  </a:cubicBezTo>
                  <a:cubicBezTo>
                    <a:pt x="493914" y="202589"/>
                    <a:pt x="493007" y="199668"/>
                    <a:pt x="490983" y="197644"/>
                  </a:cubicBezTo>
                  <a:cubicBezTo>
                    <a:pt x="488959" y="195620"/>
                    <a:pt x="486038" y="194713"/>
                    <a:pt x="483840" y="192881"/>
                  </a:cubicBezTo>
                  <a:cubicBezTo>
                    <a:pt x="481253" y="190725"/>
                    <a:pt x="479283" y="187893"/>
                    <a:pt x="476696" y="185737"/>
                  </a:cubicBezTo>
                  <a:cubicBezTo>
                    <a:pt x="470542" y="180609"/>
                    <a:pt x="469567" y="180980"/>
                    <a:pt x="462408" y="178594"/>
                  </a:cubicBezTo>
                  <a:cubicBezTo>
                    <a:pt x="460027" y="179388"/>
                    <a:pt x="457510" y="179853"/>
                    <a:pt x="455265" y="180975"/>
                  </a:cubicBezTo>
                  <a:cubicBezTo>
                    <a:pt x="448633" y="184291"/>
                    <a:pt x="446245" y="187613"/>
                    <a:pt x="440977" y="192881"/>
                  </a:cubicBezTo>
                  <a:cubicBezTo>
                    <a:pt x="412750" y="187236"/>
                    <a:pt x="441995" y="194656"/>
                    <a:pt x="421927" y="185737"/>
                  </a:cubicBezTo>
                  <a:cubicBezTo>
                    <a:pt x="417340" y="183698"/>
                    <a:pt x="407640" y="180975"/>
                    <a:pt x="407640" y="180975"/>
                  </a:cubicBezTo>
                  <a:cubicBezTo>
                    <a:pt x="405259" y="179387"/>
                    <a:pt x="403111" y="177374"/>
                    <a:pt x="400496" y="176212"/>
                  </a:cubicBezTo>
                  <a:cubicBezTo>
                    <a:pt x="395908" y="174173"/>
                    <a:pt x="386208" y="171450"/>
                    <a:pt x="386208" y="171450"/>
                  </a:cubicBezTo>
                  <a:cubicBezTo>
                    <a:pt x="379858" y="173037"/>
                    <a:pt x="373367" y="174141"/>
                    <a:pt x="367158" y="176212"/>
                  </a:cubicBezTo>
                  <a:cubicBezTo>
                    <a:pt x="364777" y="177006"/>
                    <a:pt x="362260" y="177471"/>
                    <a:pt x="360015" y="178594"/>
                  </a:cubicBezTo>
                  <a:cubicBezTo>
                    <a:pt x="343669" y="186768"/>
                    <a:pt x="363928" y="181145"/>
                    <a:pt x="340965" y="185737"/>
                  </a:cubicBezTo>
                  <a:cubicBezTo>
                    <a:pt x="337790" y="187325"/>
                    <a:pt x="334703" y="189102"/>
                    <a:pt x="331440" y="190500"/>
                  </a:cubicBezTo>
                  <a:cubicBezTo>
                    <a:pt x="329133" y="191489"/>
                    <a:pt x="326490" y="191662"/>
                    <a:pt x="324296" y="192881"/>
                  </a:cubicBezTo>
                  <a:cubicBezTo>
                    <a:pt x="319292" y="195661"/>
                    <a:pt x="315438" y="200596"/>
                    <a:pt x="310008" y="202406"/>
                  </a:cubicBezTo>
                  <a:cubicBezTo>
                    <a:pt x="303651" y="204525"/>
                    <a:pt x="293397" y="208350"/>
                    <a:pt x="286196" y="209550"/>
                  </a:cubicBezTo>
                  <a:cubicBezTo>
                    <a:pt x="279884" y="210602"/>
                    <a:pt x="273496" y="211137"/>
                    <a:pt x="267146" y="211931"/>
                  </a:cubicBezTo>
                  <a:cubicBezTo>
                    <a:pt x="247712" y="218408"/>
                    <a:pt x="255183" y="216893"/>
                    <a:pt x="217140" y="211931"/>
                  </a:cubicBezTo>
                  <a:cubicBezTo>
                    <a:pt x="212901" y="211378"/>
                    <a:pt x="209235" y="208670"/>
                    <a:pt x="205233" y="207169"/>
                  </a:cubicBezTo>
                  <a:cubicBezTo>
                    <a:pt x="196857" y="204028"/>
                    <a:pt x="196348" y="204439"/>
                    <a:pt x="186183" y="202406"/>
                  </a:cubicBezTo>
                  <a:cubicBezTo>
                    <a:pt x="178246" y="203200"/>
                    <a:pt x="170144" y="202993"/>
                    <a:pt x="162371" y="204787"/>
                  </a:cubicBezTo>
                  <a:cubicBezTo>
                    <a:pt x="157466" y="205919"/>
                    <a:pt x="151320" y="213997"/>
                    <a:pt x="148083" y="216694"/>
                  </a:cubicBezTo>
                  <a:cubicBezTo>
                    <a:pt x="145885" y="218526"/>
                    <a:pt x="143321" y="219869"/>
                    <a:pt x="140940" y="221456"/>
                  </a:cubicBezTo>
                  <a:cubicBezTo>
                    <a:pt x="139352" y="223837"/>
                    <a:pt x="139017" y="228245"/>
                    <a:pt x="136177" y="228600"/>
                  </a:cubicBezTo>
                  <a:cubicBezTo>
                    <a:pt x="121955" y="230378"/>
                    <a:pt x="122255" y="224932"/>
                    <a:pt x="119508" y="216694"/>
                  </a:cubicBezTo>
                  <a:cubicBezTo>
                    <a:pt x="120460" y="204323"/>
                    <a:pt x="124932" y="188868"/>
                    <a:pt x="119508" y="176212"/>
                  </a:cubicBezTo>
                  <a:cubicBezTo>
                    <a:pt x="118381" y="173582"/>
                    <a:pt x="116333" y="171450"/>
                    <a:pt x="114746" y="169069"/>
                  </a:cubicBezTo>
                  <a:cubicBezTo>
                    <a:pt x="107602" y="169863"/>
                    <a:pt x="100134" y="169177"/>
                    <a:pt x="93315" y="171450"/>
                  </a:cubicBezTo>
                  <a:cubicBezTo>
                    <a:pt x="87885" y="173260"/>
                    <a:pt x="84457" y="179165"/>
                    <a:pt x="79027" y="180975"/>
                  </a:cubicBezTo>
                  <a:lnTo>
                    <a:pt x="64740" y="185737"/>
                  </a:lnTo>
                  <a:lnTo>
                    <a:pt x="50452" y="190500"/>
                  </a:lnTo>
                  <a:lnTo>
                    <a:pt x="43308" y="192881"/>
                  </a:lnTo>
                  <a:cubicBezTo>
                    <a:pt x="40927" y="191294"/>
                    <a:pt x="38049" y="190273"/>
                    <a:pt x="36165" y="188119"/>
                  </a:cubicBezTo>
                  <a:cubicBezTo>
                    <a:pt x="27049" y="177700"/>
                    <a:pt x="30921" y="171450"/>
                    <a:pt x="17115" y="171450"/>
                  </a:cubicBezTo>
                  <a:cubicBezTo>
                    <a:pt x="15992" y="171450"/>
                    <a:pt x="16718" y="163512"/>
                    <a:pt x="14733" y="164306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43400" y="3212068"/>
              <a:ext cx="2148840" cy="369332"/>
            </a:xfrm>
            <a:prstGeom prst="rect">
              <a:avLst/>
            </a:prstGeom>
            <a:solidFill>
              <a:srgbClr val="00B050">
                <a:alpha val="61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C.C. </a:t>
              </a:r>
              <a:r>
                <a:rPr lang="en-US" dirty="0" err="1" smtClean="0">
                  <a:solidFill>
                    <a:schemeClr val="bg1"/>
                  </a:solidFill>
                </a:rPr>
                <a:t>Cragin</a:t>
              </a:r>
              <a:r>
                <a:rPr lang="en-US" dirty="0" smtClean="0">
                  <a:solidFill>
                    <a:schemeClr val="bg1"/>
                  </a:solidFill>
                </a:rPr>
                <a:t> Reservoir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85900" y="1192768"/>
            <a:ext cx="2324100" cy="3836432"/>
            <a:chOff x="1485900" y="1192768"/>
            <a:chExt cx="2324100" cy="383643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485900" y="4495800"/>
              <a:ext cx="495300" cy="5334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743200" y="1676400"/>
              <a:ext cx="457200" cy="2286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352800" y="1447800"/>
              <a:ext cx="457200" cy="2286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2680" y="1192768"/>
              <a:ext cx="76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Vents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43040" y="3962400"/>
            <a:ext cx="893445" cy="902732"/>
            <a:chOff x="6543040" y="3962400"/>
            <a:chExt cx="893445" cy="902732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6543040" y="3962400"/>
              <a:ext cx="247650" cy="53340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66865" y="4495800"/>
              <a:ext cx="76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Dip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Cragin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Project</a:t>
            </a:r>
            <a:r>
              <a:rPr lang="en-US" sz="1600" dirty="0" smtClean="0"/>
              <a:t> •</a:t>
            </a:r>
            <a:r>
              <a:rPr lang="en-US" sz="1600" dirty="0"/>
              <a:t> </a:t>
            </a:r>
            <a:r>
              <a:rPr lang="en-US" sz="1600" dirty="0" smtClean="0"/>
              <a:t>Karst • Methods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836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55638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Karst Topography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b="1" dirty="0"/>
              <a:t>Solution Karst</a:t>
            </a:r>
            <a:r>
              <a:rPr lang="en-US" dirty="0"/>
              <a:t>: A terrain formed by the dissolution of water-soluble minerals within rock. </a:t>
            </a:r>
          </a:p>
          <a:p>
            <a:r>
              <a:rPr lang="en-US" dirty="0"/>
              <a:t>Limestone, Dolomite, Gypsum, Halite.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err="1"/>
              <a:t>Pseudokarst</a:t>
            </a:r>
            <a:r>
              <a:rPr lang="en-US" dirty="0"/>
              <a:t>: A terrain formed similarly to solution karst, but of insoluble rock. </a:t>
            </a:r>
          </a:p>
          <a:p>
            <a:r>
              <a:rPr lang="en-US" dirty="0"/>
              <a:t>Basalt, Granite, Sandstone, amongst others.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Features</a:t>
            </a:r>
            <a:r>
              <a:rPr lang="en-US" dirty="0"/>
              <a:t>: Underlie 25% of Earth’s exposed surface!</a:t>
            </a:r>
          </a:p>
          <a:p>
            <a:r>
              <a:rPr lang="en-US" dirty="0"/>
              <a:t>Sinkholes, Emerging/Sinking Streams, Caves,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398" y="6477000"/>
            <a:ext cx="2971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Diagram Sources:  GoodEarthGraphics.com</a:t>
            </a:r>
            <a:endParaRPr lang="en-US" sz="1200" dirty="0"/>
          </a:p>
        </p:txBody>
      </p:sp>
      <p:pic>
        <p:nvPicPr>
          <p:cNvPr id="3074" name="Picture 2" descr="C:\Users\jsadorski\Desktop\world-karst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1" y="976723"/>
            <a:ext cx="7857539" cy="550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Karst</a:t>
            </a:r>
            <a:r>
              <a:rPr lang="en-US" sz="1600" dirty="0" smtClean="0"/>
              <a:t> • Methods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46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4" y="2438400"/>
            <a:ext cx="7530353" cy="304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55638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Karst Topography Cont.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13716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What do karst features look like?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Karst</a:t>
            </a:r>
            <a:r>
              <a:rPr lang="en-US" sz="1600" dirty="0" smtClean="0"/>
              <a:t> • Methods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72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990600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LiDAR data analysis provided the Cave and Karst survey with prospective Karst features.</a:t>
            </a:r>
          </a:p>
          <a:p>
            <a:pPr lvl="1"/>
            <a:r>
              <a:rPr lang="en-US" sz="2300" dirty="0" smtClean="0"/>
              <a:t>Raster, DEM, and </a:t>
            </a:r>
            <a:r>
              <a:rPr lang="en-US" sz="2300" dirty="0" err="1" smtClean="0"/>
              <a:t>Hillshade</a:t>
            </a:r>
            <a:r>
              <a:rPr lang="en-US" sz="2300" dirty="0" smtClean="0"/>
              <a:t> analysis via ArcMap to recognize areas of subsidence.</a:t>
            </a:r>
            <a:endParaRPr lang="en-US" sz="2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133600"/>
            <a:ext cx="4343400" cy="4343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C.C. </a:t>
            </a:r>
            <a:r>
              <a:rPr lang="en-US" sz="3000" dirty="0" err="1" smtClean="0"/>
              <a:t>Cragin</a:t>
            </a:r>
            <a:r>
              <a:rPr lang="en-US" sz="3000" dirty="0" smtClean="0"/>
              <a:t> Karst Feature Locations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Methods</a:t>
            </a:r>
            <a:r>
              <a:rPr lang="en-US" sz="1600" dirty="0" smtClean="0"/>
              <a:t>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93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638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C.C. </a:t>
            </a:r>
            <a:r>
              <a:rPr lang="en-US" sz="3000" dirty="0" err="1" smtClean="0"/>
              <a:t>Cragin</a:t>
            </a:r>
            <a:r>
              <a:rPr lang="en-US" sz="3000" dirty="0" smtClean="0"/>
              <a:t> Possible Karst Feature Locations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Methods</a:t>
            </a:r>
            <a:r>
              <a:rPr lang="en-US" sz="1600" dirty="0" smtClean="0"/>
              <a:t>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71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34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Driving and GPS guided hiking.</a:t>
            </a:r>
          </a:p>
          <a:p>
            <a:r>
              <a:rPr lang="en-US" sz="2000" dirty="0" smtClean="0"/>
              <a:t>At site: Observation, discussion, note taking/sketches, and Samsung tablet use. </a:t>
            </a:r>
          </a:p>
          <a:p>
            <a:pPr lvl="1"/>
            <a:r>
              <a:rPr lang="en-US" sz="1600" dirty="0" smtClean="0"/>
              <a:t>ArcGIS program </a:t>
            </a:r>
            <a:r>
              <a:rPr lang="en-US" sz="1600" dirty="0" err="1" smtClean="0"/>
              <a:t>ArcCollector</a:t>
            </a:r>
            <a:r>
              <a:rPr lang="en-US" sz="1600" dirty="0" smtClean="0"/>
              <a:t>. </a:t>
            </a:r>
          </a:p>
          <a:p>
            <a:pPr lvl="1"/>
            <a:r>
              <a:rPr lang="en-US" sz="1600" dirty="0"/>
              <a:t>Geodatabase set up for rapid inventory and analysis. </a:t>
            </a:r>
            <a:endParaRPr lang="en-US" sz="1600" dirty="0" smtClean="0"/>
          </a:p>
          <a:p>
            <a:pPr lvl="1"/>
            <a:r>
              <a:rPr lang="en-US" sz="1600" dirty="0" smtClean="0"/>
              <a:t>Photos of the feature. </a:t>
            </a:r>
          </a:p>
          <a:p>
            <a:r>
              <a:rPr lang="en-US" sz="2000" dirty="0" smtClean="0"/>
              <a:t>Necessary </a:t>
            </a:r>
            <a:r>
              <a:rPr lang="en-US" sz="2000" dirty="0"/>
              <a:t>to sync tablet with ArcGIS Online. </a:t>
            </a:r>
          </a:p>
          <a:p>
            <a:pPr lvl="1"/>
            <a:r>
              <a:rPr lang="en-US" sz="1600" dirty="0"/>
              <a:t>Data can be downloaded and analyzed. </a:t>
            </a:r>
          </a:p>
          <a:p>
            <a:r>
              <a:rPr lang="en-US" sz="2000" dirty="0" smtClean="0"/>
              <a:t>Long </a:t>
            </a:r>
            <a:r>
              <a:rPr lang="en-US" sz="2000" dirty="0"/>
              <a:t>hours in the field.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11629"/>
            <a:ext cx="8229600" cy="478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Field Surveying Methods and Data Collection</a:t>
            </a:r>
            <a:endParaRPr lang="en-US" sz="3000" dirty="0"/>
          </a:p>
        </p:txBody>
      </p:sp>
      <p:pic>
        <p:nvPicPr>
          <p:cNvPr id="1026" name="Picture 2" descr="F:\Camera\20150810_161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62200"/>
            <a:ext cx="1981200" cy="35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Camera\20150810_163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633133"/>
            <a:ext cx="1828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Camera\20150810_162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23266"/>
            <a:ext cx="419946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0250" y="152400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Cragin</a:t>
            </a:r>
            <a:r>
              <a:rPr lang="en-US" sz="1600" dirty="0" smtClean="0"/>
              <a:t> Project •</a:t>
            </a:r>
            <a:r>
              <a:rPr lang="en-US" sz="1600" dirty="0"/>
              <a:t> </a:t>
            </a:r>
            <a:r>
              <a:rPr lang="en-US" sz="1600" dirty="0" smtClean="0"/>
              <a:t>Karst •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Methods</a:t>
            </a:r>
            <a:r>
              <a:rPr lang="en-US" sz="1600" dirty="0" smtClean="0"/>
              <a:t> • Results •</a:t>
            </a:r>
            <a:r>
              <a:rPr lang="en-US" sz="1600" dirty="0"/>
              <a:t> </a:t>
            </a:r>
            <a:r>
              <a:rPr lang="en-US" sz="1600" dirty="0" smtClean="0"/>
              <a:t>Acknowledgments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973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2377</TotalTime>
  <Words>691</Words>
  <Application>Microsoft Office PowerPoint</Application>
  <PresentationFormat>On-screen Show (4:3)</PresentationFormat>
  <Paragraphs>112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Thatch</vt:lpstr>
      <vt:lpstr>Cragin Watershed Protection Project, Cave and Karst Survey,2015</vt:lpstr>
      <vt:lpstr>Cragin Watershed Protection Project Overview</vt:lpstr>
      <vt:lpstr>Resource Protection Within the Cragin</vt:lpstr>
      <vt:lpstr>Coconino Ntl. Forest Geology</vt:lpstr>
      <vt:lpstr>Karst Topography</vt:lpstr>
      <vt:lpstr>Karst Topography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Jhoe</cp:lastModifiedBy>
  <cp:revision>390</cp:revision>
  <dcterms:created xsi:type="dcterms:W3CDTF">2015-07-24T18:59:34Z</dcterms:created>
  <dcterms:modified xsi:type="dcterms:W3CDTF">2015-11-02T20:26:00Z</dcterms:modified>
</cp:coreProperties>
</file>