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332" r:id="rId3"/>
    <p:sldId id="331" r:id="rId4"/>
    <p:sldId id="300" r:id="rId5"/>
    <p:sldId id="257" r:id="rId6"/>
    <p:sldId id="334" r:id="rId7"/>
    <p:sldId id="337" r:id="rId8"/>
    <p:sldId id="339" r:id="rId9"/>
    <p:sldId id="340" r:id="rId10"/>
    <p:sldId id="338" r:id="rId11"/>
    <p:sldId id="265" r:id="rId12"/>
    <p:sldId id="333" r:id="rId13"/>
    <p:sldId id="311" r:id="rId14"/>
    <p:sldId id="313" r:id="rId15"/>
    <p:sldId id="330" r:id="rId16"/>
    <p:sldId id="314" r:id="rId17"/>
    <p:sldId id="323" r:id="rId18"/>
    <p:sldId id="317" r:id="rId19"/>
    <p:sldId id="318" r:id="rId20"/>
    <p:sldId id="319" r:id="rId21"/>
    <p:sldId id="320" r:id="rId22"/>
    <p:sldId id="321" r:id="rId23"/>
    <p:sldId id="328"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ledle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744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82" autoAdjust="0"/>
    <p:restoredTop sz="94610" autoAdjust="0"/>
  </p:normalViewPr>
  <p:slideViewPr>
    <p:cSldViewPr>
      <p:cViewPr>
        <p:scale>
          <a:sx n="100" d="100"/>
          <a:sy n="100" d="100"/>
        </p:scale>
        <p:origin x="-536" y="60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aren\Downloads\CRYO_Course3_Systems_EyeTrack.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1"/>
    </mc:Choice>
    <mc:Fallback>
      <c:style val="41"/>
    </mc:Fallback>
  </mc:AlternateContent>
  <c:chart>
    <c:autoTitleDeleted val="0"/>
    <c:plotArea>
      <c:layout>
        <c:manualLayout>
          <c:layoutTarget val="inner"/>
          <c:xMode val="edge"/>
          <c:yMode val="edge"/>
          <c:x val="0.128733814523185"/>
          <c:y val="0.0509259259259259"/>
          <c:w val="0.809834864391951"/>
          <c:h val="0.799648950131234"/>
        </c:manualLayout>
      </c:layout>
      <c:barChart>
        <c:barDir val="col"/>
        <c:grouping val="clustered"/>
        <c:varyColors val="0"/>
        <c:ser>
          <c:idx val="0"/>
          <c:order val="0"/>
          <c:tx>
            <c:v>Pre-Instruction</c:v>
          </c:tx>
          <c:invertIfNegative val="0"/>
          <c:cat>
            <c:strRef>
              <c:f>'[CRYO_Course3_Systems_EyeTrack.xlsx]Fig. 3. COURSE 3 systems'!$B$29:$B$34</c:f>
              <c:strCache>
                <c:ptCount val="6"/>
                <c:pt idx="0">
                  <c:v>0 to 5</c:v>
                </c:pt>
                <c:pt idx="1">
                  <c:v>5 to 10</c:v>
                </c:pt>
                <c:pt idx="2">
                  <c:v>10 to 15</c:v>
                </c:pt>
                <c:pt idx="3">
                  <c:v>15 to 20</c:v>
                </c:pt>
                <c:pt idx="4">
                  <c:v>20 to 25</c:v>
                </c:pt>
                <c:pt idx="5">
                  <c:v>25 to 30</c:v>
                </c:pt>
              </c:strCache>
            </c:strRef>
          </c:cat>
          <c:val>
            <c:numRef>
              <c:f>'[CRYO_Course3_Systems_EyeTrack.xlsx]Fig. 3. COURSE 3 systems'!$C$29:$C$34</c:f>
              <c:numCache>
                <c:formatCode>General</c:formatCode>
                <c:ptCount val="6"/>
                <c:pt idx="0">
                  <c:v>4.0</c:v>
                </c:pt>
                <c:pt idx="1">
                  <c:v>4.0</c:v>
                </c:pt>
                <c:pt idx="2">
                  <c:v>7.0</c:v>
                </c:pt>
                <c:pt idx="3">
                  <c:v>4.0</c:v>
                </c:pt>
                <c:pt idx="4">
                  <c:v>2.0</c:v>
                </c:pt>
                <c:pt idx="5">
                  <c:v>0.0</c:v>
                </c:pt>
              </c:numCache>
            </c:numRef>
          </c:val>
        </c:ser>
        <c:ser>
          <c:idx val="1"/>
          <c:order val="1"/>
          <c:tx>
            <c:v>Post-Instruction</c:v>
          </c:tx>
          <c:spPr>
            <a:solidFill>
              <a:schemeClr val="accent1"/>
            </a:solidFill>
          </c:spPr>
          <c:invertIfNegative val="0"/>
          <c:cat>
            <c:strRef>
              <c:f>'[CRYO_Course3_Systems_EyeTrack.xlsx]Fig. 3. COURSE 3 systems'!$B$29:$B$34</c:f>
              <c:strCache>
                <c:ptCount val="6"/>
                <c:pt idx="0">
                  <c:v>0 to 5</c:v>
                </c:pt>
                <c:pt idx="1">
                  <c:v>5 to 10</c:v>
                </c:pt>
                <c:pt idx="2">
                  <c:v>10 to 15</c:v>
                </c:pt>
                <c:pt idx="3">
                  <c:v>15 to 20</c:v>
                </c:pt>
                <c:pt idx="4">
                  <c:v>20 to 25</c:v>
                </c:pt>
                <c:pt idx="5">
                  <c:v>25 to 30</c:v>
                </c:pt>
              </c:strCache>
            </c:strRef>
          </c:cat>
          <c:val>
            <c:numRef>
              <c:f>'[CRYO_Course3_Systems_EyeTrack.xlsx]Fig. 3. COURSE 3 systems'!$D$29:$D$34</c:f>
              <c:numCache>
                <c:formatCode>General</c:formatCode>
                <c:ptCount val="6"/>
                <c:pt idx="0">
                  <c:v>2.0</c:v>
                </c:pt>
                <c:pt idx="1">
                  <c:v>3.0</c:v>
                </c:pt>
                <c:pt idx="2">
                  <c:v>4.0</c:v>
                </c:pt>
                <c:pt idx="3">
                  <c:v>5.0</c:v>
                </c:pt>
                <c:pt idx="4">
                  <c:v>5.0</c:v>
                </c:pt>
                <c:pt idx="5">
                  <c:v>2.0</c:v>
                </c:pt>
              </c:numCache>
            </c:numRef>
          </c:val>
        </c:ser>
        <c:dLbls>
          <c:showLegendKey val="0"/>
          <c:showVal val="0"/>
          <c:showCatName val="0"/>
          <c:showSerName val="0"/>
          <c:showPercent val="0"/>
          <c:showBubbleSize val="0"/>
        </c:dLbls>
        <c:gapWidth val="150"/>
        <c:axId val="2124138664"/>
        <c:axId val="2124289192"/>
      </c:barChart>
      <c:catAx>
        <c:axId val="2124138664"/>
        <c:scaling>
          <c:orientation val="minMax"/>
        </c:scaling>
        <c:delete val="0"/>
        <c:axPos val="b"/>
        <c:majorTickMark val="out"/>
        <c:minorTickMark val="none"/>
        <c:tickLblPos val="nextTo"/>
        <c:crossAx val="2124289192"/>
        <c:crosses val="autoZero"/>
        <c:auto val="1"/>
        <c:lblAlgn val="ctr"/>
        <c:lblOffset val="100"/>
        <c:noMultiLvlLbl val="0"/>
      </c:catAx>
      <c:valAx>
        <c:axId val="2124289192"/>
        <c:scaling>
          <c:orientation val="minMax"/>
        </c:scaling>
        <c:delete val="0"/>
        <c:axPos val="l"/>
        <c:title>
          <c:tx>
            <c:rich>
              <a:bodyPr/>
              <a:lstStyle/>
              <a:p>
                <a:pPr>
                  <a:defRPr/>
                </a:pPr>
                <a:r>
                  <a:rPr lang="en-US"/>
                  <a:t>Number of Students</a:t>
                </a:r>
              </a:p>
            </c:rich>
          </c:tx>
          <c:layout/>
          <c:overlay val="0"/>
        </c:title>
        <c:numFmt formatCode="General" sourceLinked="1"/>
        <c:majorTickMark val="out"/>
        <c:minorTickMark val="none"/>
        <c:tickLblPos val="nextTo"/>
        <c:crossAx val="2124138664"/>
        <c:crosses val="autoZero"/>
        <c:crossBetween val="between"/>
      </c:valAx>
    </c:plotArea>
    <c:legend>
      <c:legendPos val="r"/>
      <c:layout>
        <c:manualLayout>
          <c:xMode val="edge"/>
          <c:yMode val="edge"/>
          <c:x val="0.710664139191161"/>
          <c:y val="0.0620397759615652"/>
          <c:w val="0.225320209973753"/>
          <c:h val="0.14894920429636"/>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0" dt="2015-08-04T21:05:45.694" idx="1">
    <p:pos x="10" y="10"/>
    <p:text>Update this slide</p:text>
  </p:cm>
</p:cmLst>
</file>

<file path=ppt/drawings/drawing1.xml><?xml version="1.0" encoding="utf-8"?>
<c:userShapes xmlns:c="http://schemas.openxmlformats.org/drawingml/2006/chart">
  <cdr:relSizeAnchor xmlns:cdr="http://schemas.openxmlformats.org/drawingml/2006/chartDrawing">
    <cdr:from>
      <cdr:x>0.48892</cdr:x>
      <cdr:y>0.91597</cdr:y>
    </cdr:from>
    <cdr:to>
      <cdr:x>0.60104</cdr:x>
      <cdr:y>0.96983</cdr:y>
    </cdr:to>
    <cdr:sp macro="" textlink="">
      <cdr:nvSpPr>
        <cdr:cNvPr id="2" name="TextBox 1"/>
        <cdr:cNvSpPr txBox="1"/>
      </cdr:nvSpPr>
      <cdr:spPr>
        <a:xfrm xmlns:a="http://schemas.openxmlformats.org/drawingml/2006/main">
          <a:off x="3987211" y="4520019"/>
          <a:ext cx="914400" cy="2658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smtClean="0"/>
            <a:t>Score</a:t>
          </a:r>
          <a:endParaRPr lang="en-US" sz="1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9C5B57-DCA7-134C-9C14-6293781BB994}" type="datetimeFigureOut">
              <a:rPr lang="en-US" smtClean="0"/>
              <a:t>11/2/15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42151A-2C83-EB4A-8765-EECA730A33DA}" type="slidenum">
              <a:rPr lang="en-US" smtClean="0"/>
              <a:t>‹#›</a:t>
            </a:fld>
            <a:endParaRPr lang="en-US"/>
          </a:p>
        </p:txBody>
      </p:sp>
    </p:spTree>
    <p:extLst>
      <p:ext uri="{BB962C8B-B14F-4D97-AF65-F5344CB8AC3E}">
        <p14:creationId xmlns:p14="http://schemas.microsoft.com/office/powerpoint/2010/main" val="1158906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1" kern="1200" dirty="0" smtClean="0">
              <a:solidFill>
                <a:schemeClr val="tx1"/>
              </a:solidFill>
              <a:effectLst/>
              <a:latin typeface="+mn-lt"/>
              <a:ea typeface="+mn-ea"/>
              <a:cs typeface="+mn-cs"/>
            </a:endParaRPr>
          </a:p>
          <a:p>
            <a:r>
              <a:rPr lang="en-US" sz="1000" i="1" kern="1200" dirty="0" smtClean="0">
                <a:solidFill>
                  <a:schemeClr val="tx1"/>
                </a:solidFill>
                <a:effectLst/>
              </a:rPr>
              <a:t>EarthLabs</a:t>
            </a:r>
            <a:r>
              <a:rPr lang="en-US" sz="1000" kern="1200" dirty="0" smtClean="0">
                <a:solidFill>
                  <a:schemeClr val="tx1"/>
                </a:solidFill>
                <a:effectLst/>
              </a:rPr>
              <a:t> provides rigorous and engaging Earth and environmental science labs and teacher professional development. </a:t>
            </a:r>
          </a:p>
          <a:p>
            <a:r>
              <a:rPr lang="en-US" sz="1000" kern="1200" dirty="0" smtClean="0">
                <a:solidFill>
                  <a:schemeClr val="tx1"/>
                </a:solidFill>
                <a:effectLst/>
              </a:rPr>
              <a:t>The </a:t>
            </a:r>
            <a:r>
              <a:rPr lang="en-US" sz="1000" i="1" kern="1200" dirty="0" smtClean="0">
                <a:solidFill>
                  <a:schemeClr val="tx1"/>
                </a:solidFill>
                <a:effectLst/>
              </a:rPr>
              <a:t>EarthLabs</a:t>
            </a:r>
            <a:r>
              <a:rPr lang="en-US" sz="1000" kern="1200" dirty="0" smtClean="0">
                <a:solidFill>
                  <a:schemeClr val="tx1"/>
                </a:solidFill>
                <a:effectLst/>
              </a:rPr>
              <a:t> collection comprises eight online modules that recognize the interconnectedness of Earth’s systems and climate forcing, and are designed to promote creativity, collaboration, and interest in cutting-edge science.</a:t>
            </a:r>
          </a:p>
          <a:p>
            <a:endParaRPr lang="en-US" sz="1000" kern="120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rPr>
              <a:t>Each three-week </a:t>
            </a:r>
            <a:r>
              <a:rPr lang="en-US" sz="1000" i="1" kern="1200" dirty="0" smtClean="0">
                <a:solidFill>
                  <a:schemeClr val="tx1"/>
                </a:solidFill>
                <a:effectLst/>
              </a:rPr>
              <a:t>EarthLabs</a:t>
            </a:r>
            <a:r>
              <a:rPr lang="en-US" sz="1000" kern="1200" dirty="0" smtClean="0">
                <a:solidFill>
                  <a:schemeClr val="tx1"/>
                </a:solidFill>
                <a:effectLst/>
              </a:rPr>
              <a:t> module contains between six and nine rigorous sequenced laboratory experiences (learning activities) that include hands-on experiments, data analysis, and critical thinking (Ledley et al. 2012; McNeal et al., 2013). Learners examine satellite imagery, numerical data, computer visualizations, and data products to build quantitative skills that enable them to objectively evaluate scientific findings for themselves.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rPr>
              <a:t>Key climate-related themes that cut across all three modules include: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000" kern="1200" dirty="0" smtClean="0">
                <a:solidFill>
                  <a:schemeClr val="tx1"/>
                </a:solidFill>
                <a:effectLst/>
              </a:rPr>
              <a:t> the Earth system, with the complexities of its positive and negative feedback loops;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000" kern="1200" dirty="0" smtClean="0">
                <a:solidFill>
                  <a:schemeClr val="tx1"/>
                </a:solidFill>
                <a:effectLst/>
              </a:rPr>
              <a:t> the range of temporal and spatial scales at which climate, weather, and other Earth system processes occur; and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000" kern="1200" dirty="0" smtClean="0">
                <a:solidFill>
                  <a:schemeClr val="tx1"/>
                </a:solidFill>
                <a:effectLst/>
              </a:rPr>
              <a:t>the recurring question, “How do we know what we know about Earth’s past and present climate?” This question introduces students to proxy data, scientific instrumentation, and modeling.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endParaRPr>
          </a:p>
          <a:p>
            <a:pPr>
              <a:defRPr/>
            </a:pPr>
            <a:endParaRPr lang="en-US" sz="1000" b="1" dirty="0" smtClean="0"/>
          </a:p>
          <a:p>
            <a:pPr>
              <a:defRPr/>
            </a:pPr>
            <a:r>
              <a:rPr lang="en-US" sz="1000" dirty="0" smtClean="0"/>
              <a:t>A website with a student portal and a teacher </a:t>
            </a:r>
            <a:r>
              <a:rPr lang="en-US" sz="1000" dirty="0" err="1" smtClean="0"/>
              <a:t>portall</a:t>
            </a:r>
            <a:r>
              <a:rPr lang="en-US" sz="1000" b="1" dirty="0" smtClean="0"/>
              <a:t>. </a:t>
            </a:r>
            <a:r>
              <a:rPr lang="en-US" sz="1000" i="1" kern="1200" dirty="0" smtClean="0">
                <a:effectLst/>
              </a:rPr>
              <a:t>Web-based support</a:t>
            </a:r>
            <a:r>
              <a:rPr lang="en-US" sz="1000" kern="1200" dirty="0" smtClean="0">
                <a:effectLst/>
              </a:rPr>
              <a:t>. The </a:t>
            </a:r>
            <a:r>
              <a:rPr lang="en-US" sz="1000" i="1" kern="1200" dirty="0" smtClean="0">
                <a:effectLst/>
              </a:rPr>
              <a:t>EarthLabs</a:t>
            </a:r>
            <a:r>
              <a:rPr lang="en-US" sz="1000" kern="1200" dirty="0" smtClean="0">
                <a:effectLst/>
              </a:rPr>
              <a:t> Teacher’s Guide contains pedagogical and background information to support </a:t>
            </a:r>
            <a:r>
              <a:rPr lang="en-US" sz="1000" kern="1200" dirty="0" smtClean="0">
                <a:solidFill>
                  <a:schemeClr val="tx1"/>
                </a:solidFill>
                <a:effectLst/>
              </a:rPr>
              <a:t>teacher use of each lab in their classroom, as well as a direct link to the student activities for the lab. </a:t>
            </a:r>
            <a:endParaRPr lang="en-US" sz="10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2</a:t>
            </a:fld>
            <a:endParaRPr lang="en-US"/>
          </a:p>
        </p:txBody>
      </p:sp>
    </p:spTree>
    <p:extLst>
      <p:ext uri="{BB962C8B-B14F-4D97-AF65-F5344CB8AC3E}">
        <p14:creationId xmlns:p14="http://schemas.microsoft.com/office/powerpoint/2010/main" val="4246617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Two individual gaze paths for Blue Marble site (external link on </a:t>
            </a:r>
            <a:r>
              <a:rPr lang="en-US" sz="1200" i="1" dirty="0" err="1" smtClean="0"/>
              <a:t>EarthLabs</a:t>
            </a:r>
            <a:r>
              <a:rPr lang="en-US" sz="1200" dirty="0" smtClean="0"/>
              <a:t> </a:t>
            </a:r>
            <a:r>
              <a:rPr lang="en-US" sz="1200" i="1" dirty="0" smtClean="0"/>
              <a:t>ESS </a:t>
            </a:r>
            <a:r>
              <a:rPr lang="en-US" sz="1200" dirty="0" smtClean="0"/>
              <a:t>module).  </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21</a:t>
            </a:fld>
            <a:endParaRPr lang="en-US"/>
          </a:p>
        </p:txBody>
      </p:sp>
    </p:spTree>
    <p:extLst>
      <p:ext uri="{BB962C8B-B14F-4D97-AF65-F5344CB8AC3E}">
        <p14:creationId xmlns:p14="http://schemas.microsoft.com/office/powerpoint/2010/main" val="3039940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But…anyone can cherry-pick the specific pieces that they think</a:t>
            </a:r>
            <a:r>
              <a:rPr lang="en-US" baseline="0" dirty="0" smtClean="0"/>
              <a:t> will support a program they currently use.</a:t>
            </a:r>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4</a:t>
            </a:fld>
            <a:endParaRPr lang="en-US"/>
          </a:p>
        </p:txBody>
      </p:sp>
    </p:spTree>
    <p:extLst>
      <p:ext uri="{BB962C8B-B14F-4D97-AF65-F5344CB8AC3E}">
        <p14:creationId xmlns:p14="http://schemas.microsoft.com/office/powerpoint/2010/main" val="159683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Teacher M:F 1/7</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 7; H: 1</a:t>
            </a:r>
          </a:p>
          <a:p>
            <a:r>
              <a:rPr lang="en-US" sz="1200" kern="1200" dirty="0" smtClean="0">
                <a:solidFill>
                  <a:schemeClr val="tx1"/>
                </a:solidFill>
                <a:effectLst/>
                <a:latin typeface="+mn-lt"/>
                <a:ea typeface="+mn-ea"/>
                <a:cs typeface="+mn-cs"/>
              </a:rPr>
              <a:t>Student</a:t>
            </a:r>
            <a:r>
              <a:rPr lang="en-US" sz="1200" kern="1200" baseline="0" dirty="0" smtClean="0">
                <a:solidFill>
                  <a:schemeClr val="tx1"/>
                </a:solidFill>
                <a:effectLst/>
                <a:latin typeface="+mn-lt"/>
                <a:ea typeface="+mn-ea"/>
                <a:cs typeface="+mn-cs"/>
              </a:rPr>
              <a:t> M;F </a:t>
            </a:r>
            <a:r>
              <a:rPr lang="en-US" sz="1200" kern="1200" dirty="0" smtClean="0">
                <a:solidFill>
                  <a:schemeClr val="tx1"/>
                </a:solidFill>
                <a:effectLst/>
                <a:latin typeface="+mn-lt"/>
                <a:ea typeface="+mn-ea"/>
                <a:cs typeface="+mn-cs"/>
              </a:rPr>
              <a:t>92/111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 87; AA: 27; H: 78; A: 11; NA: 1; O: 1</a:t>
            </a:r>
          </a:p>
          <a:p>
            <a:r>
              <a:rPr lang="en-US" sz="1200" kern="1200" dirty="0" smtClean="0">
                <a:solidFill>
                  <a:schemeClr val="tx1"/>
                </a:solidFill>
                <a:effectLst/>
                <a:latin typeface="+mn-lt"/>
                <a:ea typeface="+mn-ea"/>
                <a:cs typeface="+mn-cs"/>
              </a:rPr>
              <a:t>External users M:F 18/31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 48; AA: 5; A: 7:</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NA: 1</a:t>
            </a:r>
          </a:p>
          <a:p>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13</a:t>
            </a:fld>
            <a:endParaRPr lang="en-US"/>
          </a:p>
        </p:txBody>
      </p:sp>
    </p:spTree>
    <p:extLst>
      <p:ext uri="{BB962C8B-B14F-4D97-AF65-F5344CB8AC3E}">
        <p14:creationId xmlns:p14="http://schemas.microsoft.com/office/powerpoint/2010/main" val="3100541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Pre- and post-instruction systems thinking scores differed significantly on </a:t>
            </a:r>
            <a:r>
              <a:rPr lang="en-US" sz="1200" kern="1200" dirty="0" err="1" smtClean="0">
                <a:solidFill>
                  <a:schemeClr val="tx1"/>
                </a:solidFill>
                <a:effectLst/>
                <a:latin typeface="+mn-lt"/>
                <a:ea typeface="+mn-ea"/>
                <a:cs typeface="+mn-cs"/>
              </a:rPr>
              <a:t>Wilcoxin</a:t>
            </a:r>
            <a:r>
              <a:rPr lang="en-US" sz="1200" kern="1200" dirty="0" smtClean="0">
                <a:solidFill>
                  <a:schemeClr val="tx1"/>
                </a:solidFill>
                <a:effectLst/>
                <a:latin typeface="+mn-lt"/>
                <a:ea typeface="+mn-ea"/>
                <a:cs typeface="+mn-cs"/>
              </a:rPr>
              <a:t> signed ranks test (ρ = 0.08, Z = -1.74). In addition, paired student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-test analysis of pre-/post- conceptual understanding scores indicates statistically significant (ρ &lt; 0.01) improvements where post-scores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 15.6) were higher than pre-scores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=10.2).</a:t>
            </a:r>
          </a:p>
          <a:p>
            <a:r>
              <a:rPr lang="en-US" sz="1200" kern="1200" dirty="0" smtClean="0">
                <a:solidFill>
                  <a:schemeClr val="tx1"/>
                </a:solidFill>
                <a:effectLst/>
                <a:latin typeface="+mn-lt"/>
                <a:ea typeface="+mn-ea"/>
                <a:cs typeface="+mn-cs"/>
              </a:rPr>
              <a:t>Interestingly, students who completed only a portion of the labs exhibited no statistically significant improvements post-implementation (ρ &gt; 0.05), whereas those  engaged in all seven labs of the modules and spent nine in-class hours over the course of four weeks on these materials showed statistically significant improvements post-implementation (ρ &lt; 0.05). </a:t>
            </a:r>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14</a:t>
            </a:fld>
            <a:endParaRPr lang="en-US"/>
          </a:p>
        </p:txBody>
      </p:sp>
    </p:spTree>
    <p:extLst>
      <p:ext uri="{BB962C8B-B14F-4D97-AF65-F5344CB8AC3E}">
        <p14:creationId xmlns:p14="http://schemas.microsoft.com/office/powerpoint/2010/main" val="2860212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Pre- and post-instruction systems thinking scores differed significantly on </a:t>
            </a:r>
            <a:r>
              <a:rPr lang="en-US" sz="1200" kern="1200" dirty="0" err="1" smtClean="0">
                <a:solidFill>
                  <a:schemeClr val="tx1"/>
                </a:solidFill>
                <a:effectLst/>
                <a:latin typeface="+mn-lt"/>
                <a:ea typeface="+mn-ea"/>
                <a:cs typeface="+mn-cs"/>
              </a:rPr>
              <a:t>Wilcoxin</a:t>
            </a:r>
            <a:r>
              <a:rPr lang="en-US" sz="1200" kern="1200" dirty="0" smtClean="0">
                <a:solidFill>
                  <a:schemeClr val="tx1"/>
                </a:solidFill>
                <a:effectLst/>
                <a:latin typeface="+mn-lt"/>
                <a:ea typeface="+mn-ea"/>
                <a:cs typeface="+mn-cs"/>
              </a:rPr>
              <a:t> signed ranks test (ρ = 0.08, Z = -1.74). In addition, paired student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-test analysis of pre-/post- conceptual understanding scores indicates statistically significant (ρ &lt; 0.01) improvements where post-scores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 15.6) were higher than pre-scores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=10.2).</a:t>
            </a:r>
          </a:p>
          <a:p>
            <a:r>
              <a:rPr lang="en-US" sz="1200" kern="1200" dirty="0" smtClean="0">
                <a:solidFill>
                  <a:schemeClr val="tx1"/>
                </a:solidFill>
                <a:effectLst/>
                <a:latin typeface="+mn-lt"/>
                <a:ea typeface="+mn-ea"/>
                <a:cs typeface="+mn-cs"/>
              </a:rPr>
              <a:t>Interestingly, students who completed only a portion of the labs exhibited no statistically significant improvements post-implementation (ρ &gt; 0.05), whereas those  engaged in all seven labs of the modules and spent nine in-class hours over the course of four weeks on these materials showed statistically significant improvements post-implementation (ρ &lt; 0.05). </a:t>
            </a:r>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15</a:t>
            </a:fld>
            <a:endParaRPr lang="en-US"/>
          </a:p>
        </p:txBody>
      </p:sp>
    </p:spTree>
    <p:extLst>
      <p:ext uri="{BB962C8B-B14F-4D97-AF65-F5344CB8AC3E}">
        <p14:creationId xmlns:p14="http://schemas.microsoft.com/office/powerpoint/2010/main" val="2860212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students scored below 20 points in pre-tests, but as high as 35 on post-tests, approaching the expert score of 36 points. Over half of the student respondents scored higher than 20 points in the post-assessment. Pre- and post-instruction systems thinking scores differed significantly on </a:t>
            </a:r>
            <a:r>
              <a:rPr lang="en-US" sz="1200" kern="1200" dirty="0" err="1" smtClean="0">
                <a:solidFill>
                  <a:schemeClr val="tx1"/>
                </a:solidFill>
                <a:effectLst/>
                <a:latin typeface="+mn-lt"/>
                <a:ea typeface="+mn-ea"/>
                <a:cs typeface="+mn-cs"/>
              </a:rPr>
              <a:t>Wilcoxin</a:t>
            </a:r>
            <a:r>
              <a:rPr lang="en-US" sz="1200" kern="1200" dirty="0" smtClean="0">
                <a:solidFill>
                  <a:schemeClr val="tx1"/>
                </a:solidFill>
                <a:effectLst/>
                <a:latin typeface="+mn-lt"/>
                <a:ea typeface="+mn-ea"/>
                <a:cs typeface="+mn-cs"/>
              </a:rPr>
              <a:t> signed ranks test (ρ = 0.08, Z = -1.74). In addition, paired student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-test analysis of pre-/post- conceptual understanding scores indicates statistically significant (ρ &lt; 0.01) improvements where post-scores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 15.6) were higher than pre-scores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=10.2). Interestingly, students who completed only a portion of the labs exhibited no statistically significant improvements post-implementation (ρ &gt; 0.05), Self-assessed pre-/post- student confidence on the </a:t>
            </a:r>
            <a:r>
              <a:rPr lang="en-US" sz="1200" i="1" kern="1200" dirty="0" smtClean="0">
                <a:solidFill>
                  <a:schemeClr val="tx1"/>
                </a:solidFill>
                <a:effectLst/>
                <a:latin typeface="+mn-lt"/>
                <a:ea typeface="+mn-ea"/>
                <a:cs typeface="+mn-cs"/>
              </a:rPr>
              <a:t>ESS</a:t>
            </a:r>
            <a:r>
              <a:rPr lang="en-US" sz="1200" kern="1200" dirty="0" smtClean="0">
                <a:solidFill>
                  <a:schemeClr val="tx1"/>
                </a:solidFill>
                <a:effectLst/>
                <a:latin typeface="+mn-lt"/>
                <a:ea typeface="+mn-ea"/>
                <a:cs typeface="+mn-cs"/>
              </a:rPr>
              <a:t> module increased from an average of 1.20 to 1.94. Similar results were observed for the </a:t>
            </a:r>
            <a:r>
              <a:rPr lang="en-US" sz="1200" i="1" kern="1200" dirty="0" err="1" smtClean="0">
                <a:solidFill>
                  <a:schemeClr val="tx1"/>
                </a:solidFill>
                <a:effectLst/>
                <a:latin typeface="+mn-lt"/>
                <a:ea typeface="+mn-ea"/>
                <a:cs typeface="+mn-cs"/>
              </a:rPr>
              <a:t>Cryosphere</a:t>
            </a:r>
            <a:r>
              <a:rPr lang="en-US" sz="1200" kern="1200" dirty="0" smtClean="0">
                <a:solidFill>
                  <a:schemeClr val="tx1"/>
                </a:solidFill>
                <a:effectLst/>
                <a:latin typeface="+mn-lt"/>
                <a:ea typeface="+mn-ea"/>
                <a:cs typeface="+mn-cs"/>
              </a:rPr>
              <a:t> module, where students either maintained or increased their confidence level from 2.95 to 3.60. </a:t>
            </a:r>
          </a:p>
          <a:p>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16</a:t>
            </a:fld>
            <a:endParaRPr lang="en-US"/>
          </a:p>
        </p:txBody>
      </p:sp>
    </p:spTree>
    <p:extLst>
      <p:ext uri="{BB962C8B-B14F-4D97-AF65-F5344CB8AC3E}">
        <p14:creationId xmlns:p14="http://schemas.microsoft.com/office/powerpoint/2010/main" val="3161189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students scored below 20 points in pre-tests, but as high as 35 on post-tests, approaching the expert score of 36 points. Over half of the student respondents scored higher than 20 points in the post-assessment. Pre- and post-instruction systems thinking scores differed significantly on </a:t>
            </a:r>
            <a:r>
              <a:rPr lang="en-US" sz="1200" kern="1200" dirty="0" err="1" smtClean="0">
                <a:solidFill>
                  <a:schemeClr val="tx1"/>
                </a:solidFill>
                <a:effectLst/>
                <a:latin typeface="+mn-lt"/>
                <a:ea typeface="+mn-ea"/>
                <a:cs typeface="+mn-cs"/>
              </a:rPr>
              <a:t>Wilcoxin</a:t>
            </a:r>
            <a:r>
              <a:rPr lang="en-US" sz="1200" kern="1200" dirty="0" smtClean="0">
                <a:solidFill>
                  <a:schemeClr val="tx1"/>
                </a:solidFill>
                <a:effectLst/>
                <a:latin typeface="+mn-lt"/>
                <a:ea typeface="+mn-ea"/>
                <a:cs typeface="+mn-cs"/>
              </a:rPr>
              <a:t> signed ranks test (ρ = 0.08, Z = -1.74). In addition, paired student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-test analysis of pre-/post- conceptual understanding scores indicates statistically significant (ρ &lt; 0.01) improvements where post-scores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 15.6) were higher than pre-scores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=10.2). Interestingly, students who completed only a portion of the labs exhibited no statistically significant improvements post-implementation (ρ &gt; 0.05), Self-assessed pre-/post- student confidence on the </a:t>
            </a:r>
            <a:r>
              <a:rPr lang="en-US" sz="1200" i="1" kern="1200" dirty="0" smtClean="0">
                <a:solidFill>
                  <a:schemeClr val="tx1"/>
                </a:solidFill>
                <a:effectLst/>
                <a:latin typeface="+mn-lt"/>
                <a:ea typeface="+mn-ea"/>
                <a:cs typeface="+mn-cs"/>
              </a:rPr>
              <a:t>ESS</a:t>
            </a:r>
            <a:r>
              <a:rPr lang="en-US" sz="1200" kern="1200" dirty="0" smtClean="0">
                <a:solidFill>
                  <a:schemeClr val="tx1"/>
                </a:solidFill>
                <a:effectLst/>
                <a:latin typeface="+mn-lt"/>
                <a:ea typeface="+mn-ea"/>
                <a:cs typeface="+mn-cs"/>
              </a:rPr>
              <a:t> module increased from an average of 1.20 to 1.94. Similar results were observed for the </a:t>
            </a:r>
            <a:r>
              <a:rPr lang="en-US" sz="1200" i="1" kern="1200" dirty="0" err="1" smtClean="0">
                <a:solidFill>
                  <a:schemeClr val="tx1"/>
                </a:solidFill>
                <a:effectLst/>
                <a:latin typeface="+mn-lt"/>
                <a:ea typeface="+mn-ea"/>
                <a:cs typeface="+mn-cs"/>
              </a:rPr>
              <a:t>Cryosphere</a:t>
            </a:r>
            <a:r>
              <a:rPr lang="en-US" sz="1200" kern="1200" dirty="0" smtClean="0">
                <a:solidFill>
                  <a:schemeClr val="tx1"/>
                </a:solidFill>
                <a:effectLst/>
                <a:latin typeface="+mn-lt"/>
                <a:ea typeface="+mn-ea"/>
                <a:cs typeface="+mn-cs"/>
              </a:rPr>
              <a:t> module, where students either maintained or increased their confidence level from 2.95 to 3.60.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17</a:t>
            </a:fld>
            <a:endParaRPr lang="en-US"/>
          </a:p>
        </p:txBody>
      </p:sp>
    </p:spTree>
    <p:extLst>
      <p:ext uri="{BB962C8B-B14F-4D97-AF65-F5344CB8AC3E}">
        <p14:creationId xmlns:p14="http://schemas.microsoft.com/office/powerpoint/2010/main" val="3768295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Overall, data indicate that students spent between 23 and 32 minutes completing the lab, engaged less with images than with text, and had difficulty engaging with some materials posted on external sites, such as graphs depicting change in climate indices over time. Each of these findings was also observed in student interactions with other lab materials, indicating that: 1) labs are sufficiently engaging for students; and 2) materials hosted by external sites (e.g., NASA, NOAA) may need modification before students can engage effectively with them. </a:t>
            </a:r>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19</a:t>
            </a:fld>
            <a:endParaRPr lang="en-US"/>
          </a:p>
        </p:txBody>
      </p:sp>
    </p:spTree>
    <p:extLst>
      <p:ext uri="{BB962C8B-B14F-4D97-AF65-F5344CB8AC3E}">
        <p14:creationId xmlns:p14="http://schemas.microsoft.com/office/powerpoint/2010/main" val="1503711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Two individual gaze paths for Blue Marble site (external link on </a:t>
            </a:r>
            <a:r>
              <a:rPr lang="en-US" sz="1200" i="1" dirty="0" err="1" smtClean="0"/>
              <a:t>EarthLabs</a:t>
            </a:r>
            <a:r>
              <a:rPr lang="en-US" sz="1200" dirty="0" smtClean="0"/>
              <a:t> </a:t>
            </a:r>
            <a:r>
              <a:rPr lang="en-US" sz="1200" i="1" dirty="0" smtClean="0"/>
              <a:t>ESS </a:t>
            </a:r>
            <a:r>
              <a:rPr lang="en-US" sz="1200" dirty="0" smtClean="0"/>
              <a:t>module).  </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20</a:t>
            </a:fld>
            <a:endParaRPr lang="en-US"/>
          </a:p>
        </p:txBody>
      </p:sp>
    </p:spTree>
    <p:extLst>
      <p:ext uri="{BB962C8B-B14F-4D97-AF65-F5344CB8AC3E}">
        <p14:creationId xmlns:p14="http://schemas.microsoft.com/office/powerpoint/2010/main" val="3039940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13822D-C37B-4859-8E84-4BB20203BA22}" type="datetimeFigureOut">
              <a:rPr lang="en-US" smtClean="0"/>
              <a:pPr/>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13822D-C37B-4859-8E84-4BB20203BA22}" type="datetimeFigureOut">
              <a:rPr lang="en-US" smtClean="0"/>
              <a:pPr/>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13822D-C37B-4859-8E84-4BB20203BA22}" type="datetimeFigureOut">
              <a:rPr lang="en-US" smtClean="0"/>
              <a:pPr/>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13822D-C37B-4859-8E84-4BB20203BA22}" type="datetimeFigureOut">
              <a:rPr lang="en-US" smtClean="0"/>
              <a:pPr/>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13822D-C37B-4859-8E84-4BB20203BA22}" type="datetimeFigureOut">
              <a:rPr lang="en-US" smtClean="0"/>
              <a:pPr/>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13822D-C37B-4859-8E84-4BB20203BA22}" type="datetimeFigureOut">
              <a:rPr lang="en-US" smtClean="0"/>
              <a:pPr/>
              <a:t>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13822D-C37B-4859-8E84-4BB20203BA22}" type="datetimeFigureOut">
              <a:rPr lang="en-US" smtClean="0"/>
              <a:pPr/>
              <a:t>11/2/15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13822D-C37B-4859-8E84-4BB20203BA22}" type="datetimeFigureOut">
              <a:rPr lang="en-US" smtClean="0"/>
              <a:pPr/>
              <a:t>11/2/15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3822D-C37B-4859-8E84-4BB20203BA22}" type="datetimeFigureOut">
              <a:rPr lang="en-US" smtClean="0"/>
              <a:pPr/>
              <a:t>11/2/15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13822D-C37B-4859-8E84-4BB20203BA22}" type="datetimeFigureOut">
              <a:rPr lang="en-US" smtClean="0"/>
              <a:pPr/>
              <a:t>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13822D-C37B-4859-8E84-4BB20203BA22}" type="datetimeFigureOut">
              <a:rPr lang="en-US" smtClean="0"/>
              <a:pPr/>
              <a:t>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13822D-C37B-4859-8E84-4BB20203BA22}" type="datetimeFigureOut">
              <a:rPr lang="en-US" smtClean="0"/>
              <a:pPr/>
              <a:t>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5990F-5560-4861-AD83-0D8CBCCB7BA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jpeg"/><Relationship Id="rId5" Type="http://schemas.openxmlformats.org/officeDocument/2006/relationships/image" Target="../media/image4.tiff"/><Relationship Id="rId1" Type="http://schemas.openxmlformats.org/officeDocument/2006/relationships/slideLayout" Target="../slideLayouts/slideLayout1.xml"/><Relationship Id="rId2"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hyperlink" Target="http://gettingsmart.com/cms/edreformer/new-report-highlights-real-teacher-retention-crisis-america/" TargetMode="External"/><Relationship Id="rId7" Type="http://schemas.openxmlformats.org/officeDocument/2006/relationships/image" Target="../media/image31.jpeg"/><Relationship Id="rId8" Type="http://schemas.openxmlformats.org/officeDocument/2006/relationships/hyperlink" Target="http://www.mnsu.edu/newstudent/seminar/" TargetMode="External"/><Relationship Id="rId9" Type="http://schemas.openxmlformats.org/officeDocument/2006/relationships/image" Target="../media/image32.jpeg"/><Relationship Id="rId10" Type="http://schemas.openxmlformats.org/officeDocument/2006/relationships/hyperlink" Target="http://www.uxmatters.com/mt/archives/2005/12/introduction-to-eyetracking-seeing-through-your-users-eyes.php" TargetMode="External"/><Relationship Id="rId11"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tiff"/></Relationships>
</file>

<file path=ppt/slides/_rels/slide17.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chart" Target="../charts/chart1.xml"/><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tiff"/><Relationship Id="rId5" Type="http://schemas.openxmlformats.org/officeDocument/2006/relationships/image" Target="../media/image35.png"/><Relationship Id="rId6" Type="http://schemas.openxmlformats.org/officeDocument/2006/relationships/image" Target="../media/image36.jpeg"/><Relationship Id="rId1" Type="http://schemas.microsoft.com/office/2007/relationships/media" Target="file:///\\localhost\Users\libarkin\Desktop\Cryovideo.mov" TargetMode="External"/><Relationship Id="rId2" Type="http://schemas.openxmlformats.org/officeDocument/2006/relationships/video" Target="file:///\\localhost\Users\libarkin\Desktop\Cryovideo.m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hyperlink" Target="http://serc.carleton.edu/earthlabs/index.html" TargetMode="External"/><Relationship Id="rId6" Type="http://schemas.openxmlformats.org/officeDocument/2006/relationships/image" Target="../media/image4.tiff"/><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comments" Target="../comments/comment1.xml"/><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23.xml.rels><?xml version="1.0" encoding="UTF-8" standalone="yes"?>
<Relationships xmlns="http://schemas.openxmlformats.org/package/2006/relationships"><Relationship Id="rId3" Type="http://schemas.openxmlformats.org/officeDocument/2006/relationships/hyperlink" Target="http://serc.carleton.edu/eslabs" TargetMode="External"/><Relationship Id="rId4" Type="http://schemas.openxmlformats.org/officeDocument/2006/relationships/hyperlink" Target="mailto:Tamara_Ledley@terc.edu" TargetMode="External"/><Relationship Id="rId5" Type="http://schemas.openxmlformats.org/officeDocument/2006/relationships/image" Target="../media/image41.gif"/><Relationship Id="rId6"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hyperlink" Target="http://serc.carleton.edu/earthlab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hyperlink" Target="http://serc.carleton.edu/earthlabs" TargetMode="External"/><Relationship Id="rId4" Type="http://schemas.openxmlformats.org/officeDocument/2006/relationships/hyperlink" Target="http://serc.carleton.edu/eslabs" TargetMode="External"/><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4175"/>
            <a:ext cx="7772400" cy="1470025"/>
          </a:xfrm>
        </p:spPr>
        <p:txBody>
          <a:bodyPr>
            <a:normAutofit fontScale="90000"/>
          </a:bodyPr>
          <a:lstStyle/>
          <a:p>
            <a:r>
              <a:rPr lang="en-US" dirty="0" smtClean="0"/>
              <a:t>The </a:t>
            </a:r>
            <a:r>
              <a:rPr lang="en-US" dirty="0" err="1" smtClean="0"/>
              <a:t>EarthLabs</a:t>
            </a:r>
            <a:r>
              <a:rPr lang="en-US" dirty="0" smtClean="0"/>
              <a:t> Climate Series: Supporting Students Understanding of Change Over Time and Space</a:t>
            </a:r>
            <a:endParaRPr lang="en-US" dirty="0"/>
          </a:p>
        </p:txBody>
      </p:sp>
      <p:sp>
        <p:nvSpPr>
          <p:cNvPr id="3" name="Subtitle 2"/>
          <p:cNvSpPr>
            <a:spLocks noGrp="1"/>
          </p:cNvSpPr>
          <p:nvPr>
            <p:ph type="subTitle" idx="1"/>
          </p:nvPr>
        </p:nvSpPr>
        <p:spPr>
          <a:xfrm>
            <a:off x="1066800" y="3581400"/>
            <a:ext cx="7162800" cy="2057400"/>
          </a:xfrm>
        </p:spPr>
        <p:txBody>
          <a:bodyPr>
            <a:noAutofit/>
          </a:bodyPr>
          <a:lstStyle/>
          <a:p>
            <a:pPr>
              <a:spcBef>
                <a:spcPts val="0"/>
              </a:spcBef>
              <a:spcAft>
                <a:spcPts val="600"/>
              </a:spcAft>
            </a:pPr>
            <a:r>
              <a:rPr lang="en-US" sz="2500" dirty="0" smtClean="0"/>
              <a:t>Kathy </a:t>
            </a:r>
            <a:r>
              <a:rPr lang="en-US" sz="2500" dirty="0" err="1" smtClean="0"/>
              <a:t>Ellins</a:t>
            </a:r>
            <a:r>
              <a:rPr lang="en-US" sz="2500" dirty="0" smtClean="0"/>
              <a:t>, Tamara Shapiro Ledley, Karen McNeal,</a:t>
            </a:r>
          </a:p>
          <a:p>
            <a:pPr>
              <a:spcBef>
                <a:spcPts val="0"/>
              </a:spcBef>
              <a:spcAft>
                <a:spcPts val="600"/>
              </a:spcAft>
            </a:pPr>
            <a:r>
              <a:rPr lang="en-US" sz="2500" dirty="0" smtClean="0"/>
              <a:t>Nick Haddad, Julie </a:t>
            </a:r>
            <a:r>
              <a:rPr lang="en-US" sz="2500" dirty="0" err="1" smtClean="0"/>
              <a:t>Libarkin</a:t>
            </a:r>
            <a:r>
              <a:rPr lang="en-US" sz="2500" dirty="0" smtClean="0"/>
              <a:t>, Erin </a:t>
            </a:r>
            <a:r>
              <a:rPr lang="en-US" sz="2500" dirty="0" err="1" smtClean="0"/>
              <a:t>Bardar</a:t>
            </a:r>
            <a:r>
              <a:rPr lang="en-US" sz="2500" dirty="0" smtClean="0"/>
              <a:t>, </a:t>
            </a:r>
          </a:p>
          <a:p>
            <a:pPr>
              <a:spcBef>
                <a:spcPts val="0"/>
              </a:spcBef>
              <a:spcAft>
                <a:spcPts val="600"/>
              </a:spcAft>
            </a:pPr>
            <a:r>
              <a:rPr lang="en-US" sz="2500" dirty="0" smtClean="0"/>
              <a:t>Betsy Youngman, Candace Dunlap, Jeff Lockwood,</a:t>
            </a:r>
          </a:p>
          <a:p>
            <a:pPr>
              <a:spcBef>
                <a:spcPts val="0"/>
              </a:spcBef>
              <a:spcAft>
                <a:spcPts val="600"/>
              </a:spcAft>
            </a:pPr>
            <a:r>
              <a:rPr lang="en-US" sz="2500" dirty="0" smtClean="0"/>
              <a:t>Susan </a:t>
            </a:r>
            <a:r>
              <a:rPr lang="en-US" sz="2500" dirty="0" err="1" smtClean="0"/>
              <a:t>Lynds</a:t>
            </a:r>
            <a:r>
              <a:rPr lang="en-US" sz="2500" dirty="0" smtClean="0"/>
              <a:t>, Anne Gold</a:t>
            </a:r>
          </a:p>
        </p:txBody>
      </p:sp>
      <p:pic>
        <p:nvPicPr>
          <p:cNvPr id="4" name="Picture 3" descr="ScreenHunter_15 Aug. 30 17.32.gif"/>
          <p:cNvPicPr>
            <a:picLocks noChangeAspect="1"/>
          </p:cNvPicPr>
          <p:nvPr/>
        </p:nvPicPr>
        <p:blipFill>
          <a:blip r:embed="rId2"/>
          <a:stretch>
            <a:fillRect/>
          </a:stretch>
        </p:blipFill>
        <p:spPr>
          <a:xfrm>
            <a:off x="5945641" y="5562600"/>
            <a:ext cx="1445759" cy="1295400"/>
          </a:xfrm>
          <a:prstGeom prst="rect">
            <a:avLst/>
          </a:prstGeom>
        </p:spPr>
      </p:pic>
      <p:pic>
        <p:nvPicPr>
          <p:cNvPr id="5" name="Picture 4" descr="ScreenHunter_14 Aug. 30 17.30.gif"/>
          <p:cNvPicPr>
            <a:picLocks noChangeAspect="1"/>
          </p:cNvPicPr>
          <p:nvPr/>
        </p:nvPicPr>
        <p:blipFill>
          <a:blip r:embed="rId3"/>
          <a:stretch>
            <a:fillRect/>
          </a:stretch>
        </p:blipFill>
        <p:spPr>
          <a:xfrm>
            <a:off x="2438400" y="5643113"/>
            <a:ext cx="1238250" cy="1214887"/>
          </a:xfrm>
          <a:prstGeom prst="rect">
            <a:avLst/>
          </a:prstGeom>
        </p:spPr>
      </p:pic>
      <p:pic>
        <p:nvPicPr>
          <p:cNvPr id="7" name="Picture 6" descr="nsf4c.jpg"/>
          <p:cNvPicPr>
            <a:picLocks noChangeAspect="1"/>
          </p:cNvPicPr>
          <p:nvPr/>
        </p:nvPicPr>
        <p:blipFill>
          <a:blip r:embed="rId4"/>
          <a:stretch>
            <a:fillRect/>
          </a:stretch>
        </p:blipFill>
        <p:spPr>
          <a:xfrm>
            <a:off x="4191000" y="5581650"/>
            <a:ext cx="1276350" cy="1276350"/>
          </a:xfrm>
          <a:prstGeom prst="rect">
            <a:avLst/>
          </a:prstGeom>
        </p:spPr>
      </p:pic>
      <p:sp>
        <p:nvSpPr>
          <p:cNvPr id="8" name="TextBox 7"/>
          <p:cNvSpPr txBox="1"/>
          <p:nvPr/>
        </p:nvSpPr>
        <p:spPr>
          <a:xfrm>
            <a:off x="763341" y="5581471"/>
            <a:ext cx="1141659" cy="1200329"/>
          </a:xfrm>
          <a:prstGeom prst="rect">
            <a:avLst/>
          </a:prstGeom>
          <a:noFill/>
        </p:spPr>
        <p:txBody>
          <a:bodyPr wrap="none" rtlCol="0">
            <a:spAutoFit/>
          </a:bodyPr>
          <a:lstStyle/>
          <a:p>
            <a:pPr algn="r"/>
            <a:r>
              <a:rPr lang="en-US" sz="2400" dirty="0" smtClean="0"/>
              <a:t>With </a:t>
            </a:r>
          </a:p>
          <a:p>
            <a:pPr algn="r"/>
            <a:r>
              <a:rPr lang="en-US" sz="2400" dirty="0" smtClean="0"/>
              <a:t>funding</a:t>
            </a:r>
          </a:p>
          <a:p>
            <a:pPr algn="r"/>
            <a:r>
              <a:rPr lang="en-US" sz="2400" dirty="0" smtClean="0"/>
              <a:t>from</a:t>
            </a:r>
            <a:endParaRPr lang="en-US" sz="2400" dirty="0"/>
          </a:p>
        </p:txBody>
      </p:sp>
      <p:pic>
        <p:nvPicPr>
          <p:cNvPr id="9" name="Picture 8" descr="EL_Banne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err="1" smtClean="0"/>
              <a:t>EarthLabs</a:t>
            </a:r>
            <a:r>
              <a:rPr lang="en-US" sz="3600" dirty="0" smtClean="0"/>
              <a:t> Website Statistics </a:t>
            </a:r>
            <a:r>
              <a:rPr lang="en-US" sz="3200" dirty="0" smtClean="0"/>
              <a:t/>
            </a:r>
            <a:br>
              <a:rPr lang="en-US" sz="3200" dirty="0" smtClean="0"/>
            </a:br>
            <a:r>
              <a:rPr lang="en-US" sz="3200" dirty="0" smtClean="0"/>
              <a:t>Dec 2008-Oct 2015</a:t>
            </a:r>
            <a:endParaRPr lang="en-US" sz="3200" dirty="0"/>
          </a:p>
        </p:txBody>
      </p:sp>
      <p:pic>
        <p:nvPicPr>
          <p:cNvPr id="6" name="Content Placeholder 5" descr="EarthLabs Teacher 1201008-1031115 Sessions 2015-11-01 at 5.48.56 PM.png"/>
          <p:cNvPicPr>
            <a:picLocks noGrp="1" noChangeAspect="1"/>
          </p:cNvPicPr>
          <p:nvPr>
            <p:ph idx="1"/>
          </p:nvPr>
        </p:nvPicPr>
        <p:blipFill>
          <a:blip r:embed="rId2">
            <a:extLst>
              <a:ext uri="{28A0092B-C50C-407E-A947-70E740481C1C}">
                <a14:useLocalDpi xmlns:a14="http://schemas.microsoft.com/office/drawing/2010/main" val="0"/>
              </a:ext>
            </a:extLst>
          </a:blip>
          <a:srcRect t="-16583" b="-16583"/>
          <a:stretch>
            <a:fillRect/>
          </a:stretch>
        </p:blipFill>
        <p:spPr>
          <a:xfrm>
            <a:off x="-1" y="914400"/>
            <a:ext cx="5819317" cy="3200400"/>
          </a:xfrm>
        </p:spPr>
      </p:pic>
      <p:pic>
        <p:nvPicPr>
          <p:cNvPr id="7" name="Picture 6" descr="EarthLabs Student 120108-103115 Sessions 2015-11-01 at 5.42.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56270"/>
            <a:ext cx="5791200" cy="2763630"/>
          </a:xfrm>
          <a:prstGeom prst="rect">
            <a:avLst/>
          </a:prstGeom>
        </p:spPr>
      </p:pic>
      <p:sp>
        <p:nvSpPr>
          <p:cNvPr id="8" name="TextBox 7"/>
          <p:cNvSpPr txBox="1"/>
          <p:nvPr/>
        </p:nvSpPr>
        <p:spPr>
          <a:xfrm>
            <a:off x="2286000" y="1524000"/>
            <a:ext cx="3436946" cy="646331"/>
          </a:xfrm>
          <a:prstGeom prst="rect">
            <a:avLst/>
          </a:prstGeom>
          <a:noFill/>
        </p:spPr>
        <p:txBody>
          <a:bodyPr wrap="none" rtlCol="0">
            <a:spAutoFit/>
          </a:bodyPr>
          <a:lstStyle/>
          <a:p>
            <a:r>
              <a:rPr lang="en-US" dirty="0" smtClean="0">
                <a:solidFill>
                  <a:schemeClr val="bg1"/>
                </a:solidFill>
              </a:rPr>
              <a:t>Instructor Site    12/1/08-10/31/15</a:t>
            </a:r>
          </a:p>
          <a:p>
            <a:r>
              <a:rPr lang="en-US" dirty="0" smtClean="0">
                <a:solidFill>
                  <a:schemeClr val="bg1"/>
                </a:solidFill>
              </a:rPr>
              <a:t>Monthly Sessions</a:t>
            </a:r>
            <a:endParaRPr lang="en-US" dirty="0">
              <a:solidFill>
                <a:schemeClr val="bg1"/>
              </a:solidFill>
            </a:endParaRPr>
          </a:p>
        </p:txBody>
      </p:sp>
      <p:sp>
        <p:nvSpPr>
          <p:cNvPr id="9" name="TextBox 8"/>
          <p:cNvSpPr txBox="1"/>
          <p:nvPr/>
        </p:nvSpPr>
        <p:spPr>
          <a:xfrm>
            <a:off x="2286000" y="4126468"/>
            <a:ext cx="3250409" cy="646331"/>
          </a:xfrm>
          <a:prstGeom prst="rect">
            <a:avLst/>
          </a:prstGeom>
          <a:noFill/>
        </p:spPr>
        <p:txBody>
          <a:bodyPr wrap="none" rtlCol="0">
            <a:spAutoFit/>
          </a:bodyPr>
          <a:lstStyle/>
          <a:p>
            <a:r>
              <a:rPr lang="en-US" dirty="0" smtClean="0">
                <a:solidFill>
                  <a:schemeClr val="bg1"/>
                </a:solidFill>
              </a:rPr>
              <a:t>Student Site    12/1/08-10/31/15</a:t>
            </a:r>
          </a:p>
          <a:p>
            <a:r>
              <a:rPr lang="en-US" dirty="0" smtClean="0">
                <a:solidFill>
                  <a:schemeClr val="bg1"/>
                </a:solidFill>
              </a:rPr>
              <a:t>Monthly Sessions</a:t>
            </a:r>
            <a:endParaRPr lang="en-US" dirty="0">
              <a:solidFill>
                <a:schemeClr val="bg1"/>
              </a:solidFill>
            </a:endParaRPr>
          </a:p>
        </p:txBody>
      </p:sp>
      <p:sp>
        <p:nvSpPr>
          <p:cNvPr id="10" name="TextBox 9"/>
          <p:cNvSpPr txBox="1"/>
          <p:nvPr/>
        </p:nvSpPr>
        <p:spPr>
          <a:xfrm>
            <a:off x="6096000" y="1524000"/>
            <a:ext cx="2621255" cy="2308324"/>
          </a:xfrm>
          <a:prstGeom prst="rect">
            <a:avLst/>
          </a:prstGeom>
          <a:noFill/>
          <a:ln>
            <a:solidFill>
              <a:schemeClr val="tx1"/>
            </a:solidFill>
          </a:ln>
        </p:spPr>
        <p:txBody>
          <a:bodyPr wrap="none" rtlCol="0">
            <a:spAutoFit/>
          </a:bodyPr>
          <a:lstStyle/>
          <a:p>
            <a:r>
              <a:rPr lang="en-US" dirty="0" smtClean="0"/>
              <a:t>Instructor Site</a:t>
            </a:r>
          </a:p>
          <a:p>
            <a:endParaRPr lang="en-US" dirty="0"/>
          </a:p>
          <a:p>
            <a:r>
              <a:rPr lang="en-US" dirty="0" smtClean="0"/>
              <a:t>Total Sessions:      315,748</a:t>
            </a:r>
          </a:p>
          <a:p>
            <a:r>
              <a:rPr lang="en-US" dirty="0" smtClean="0"/>
              <a:t>Returning:               80,654</a:t>
            </a:r>
          </a:p>
          <a:p>
            <a:endParaRPr lang="en-US" dirty="0"/>
          </a:p>
          <a:p>
            <a:r>
              <a:rPr lang="en-US" dirty="0" smtClean="0"/>
              <a:t>Engagement</a:t>
            </a:r>
          </a:p>
          <a:p>
            <a:r>
              <a:rPr lang="en-US" dirty="0" smtClean="0"/>
              <a:t>10-30 min:               10,826</a:t>
            </a:r>
          </a:p>
          <a:p>
            <a:r>
              <a:rPr lang="en-US" dirty="0" smtClean="0"/>
              <a:t>&gt;30 min:                    2,656</a:t>
            </a:r>
            <a:endParaRPr lang="en-US" dirty="0"/>
          </a:p>
        </p:txBody>
      </p:sp>
      <p:sp>
        <p:nvSpPr>
          <p:cNvPr id="11" name="TextBox 10"/>
          <p:cNvSpPr txBox="1"/>
          <p:nvPr/>
        </p:nvSpPr>
        <p:spPr>
          <a:xfrm>
            <a:off x="6096000" y="4244876"/>
            <a:ext cx="2621255" cy="2308324"/>
          </a:xfrm>
          <a:prstGeom prst="rect">
            <a:avLst/>
          </a:prstGeom>
          <a:noFill/>
          <a:ln>
            <a:solidFill>
              <a:schemeClr val="tx1"/>
            </a:solidFill>
          </a:ln>
        </p:spPr>
        <p:txBody>
          <a:bodyPr wrap="none" rtlCol="0">
            <a:spAutoFit/>
          </a:bodyPr>
          <a:lstStyle/>
          <a:p>
            <a:r>
              <a:rPr lang="en-US" dirty="0" smtClean="0"/>
              <a:t>Student Site</a:t>
            </a:r>
          </a:p>
          <a:p>
            <a:endParaRPr lang="en-US" dirty="0"/>
          </a:p>
          <a:p>
            <a:r>
              <a:rPr lang="en-US" dirty="0" smtClean="0"/>
              <a:t>Total Sessions:     969,726</a:t>
            </a:r>
          </a:p>
          <a:p>
            <a:r>
              <a:rPr lang="en-US" dirty="0" smtClean="0"/>
              <a:t>Returning:             233,101</a:t>
            </a:r>
          </a:p>
          <a:p>
            <a:endParaRPr lang="en-US" dirty="0"/>
          </a:p>
          <a:p>
            <a:r>
              <a:rPr lang="en-US" dirty="0" smtClean="0"/>
              <a:t>Engagement</a:t>
            </a:r>
          </a:p>
          <a:p>
            <a:r>
              <a:rPr lang="en-US" dirty="0" smtClean="0"/>
              <a:t>10-30 min:               79,815</a:t>
            </a:r>
          </a:p>
          <a:p>
            <a:r>
              <a:rPr lang="en-US" dirty="0" smtClean="0"/>
              <a:t>&gt;30 min</a:t>
            </a:r>
            <a:r>
              <a:rPr lang="en-US" smtClean="0"/>
              <a:t>:                   31,933</a:t>
            </a:r>
            <a:endParaRPr lang="en-US" dirty="0"/>
          </a:p>
        </p:txBody>
      </p:sp>
    </p:spTree>
    <p:extLst>
      <p:ext uri="{BB962C8B-B14F-4D97-AF65-F5344CB8AC3E}">
        <p14:creationId xmlns:p14="http://schemas.microsoft.com/office/powerpoint/2010/main" val="8915001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57200" y="609600"/>
            <a:ext cx="8229600" cy="1143000"/>
          </a:xfrm>
        </p:spPr>
        <p:txBody>
          <a:bodyPr>
            <a:normAutofit fontScale="90000"/>
          </a:bodyPr>
          <a:lstStyle/>
          <a:p>
            <a:r>
              <a:rPr lang="en-US" sz="4000" dirty="0">
                <a:solidFill>
                  <a:srgbClr val="FFFFFF"/>
                </a:solidFill>
              </a:rPr>
              <a:t>Cognitive Challenges to Understanding Climate </a:t>
            </a:r>
            <a:r>
              <a:rPr lang="en-US" sz="4000" dirty="0" smtClean="0">
                <a:solidFill>
                  <a:srgbClr val="FFFFFF"/>
                </a:solidFill>
              </a:rPr>
              <a:t>Change – Education Research</a:t>
            </a:r>
            <a:endParaRPr lang="en-US" sz="4000" dirty="0">
              <a:solidFill>
                <a:srgbClr val="FFFFFF"/>
              </a:solidFill>
            </a:endParaRPr>
          </a:p>
        </p:txBody>
      </p:sp>
      <p:sp>
        <p:nvSpPr>
          <p:cNvPr id="2055" name="Rectangle 7"/>
          <p:cNvSpPr>
            <a:spLocks noGrp="1" noChangeArrowheads="1"/>
          </p:cNvSpPr>
          <p:nvPr>
            <p:ph idx="1"/>
          </p:nvPr>
        </p:nvSpPr>
        <p:spPr>
          <a:xfrm>
            <a:off x="381000" y="1828800"/>
            <a:ext cx="8229600" cy="4876800"/>
          </a:xfrm>
        </p:spPr>
        <p:txBody>
          <a:bodyPr>
            <a:normAutofit/>
          </a:bodyPr>
          <a:lstStyle/>
          <a:p>
            <a:r>
              <a:rPr lang="en-US" u="sng" dirty="0" smtClean="0">
                <a:solidFill>
                  <a:srgbClr val="FFFFFF"/>
                </a:solidFill>
              </a:rPr>
              <a:t>Earth System Science </a:t>
            </a:r>
          </a:p>
          <a:p>
            <a:pPr lvl="1"/>
            <a:r>
              <a:rPr lang="en-US" sz="2400" dirty="0" smtClean="0">
                <a:solidFill>
                  <a:srgbClr val="FFFFFF"/>
                </a:solidFill>
              </a:rPr>
              <a:t>Understanding the interconnectedness of all of the components of the system</a:t>
            </a:r>
          </a:p>
          <a:p>
            <a:pPr lvl="1"/>
            <a:r>
              <a:rPr lang="en-US" sz="2400" dirty="0" smtClean="0">
                <a:solidFill>
                  <a:srgbClr val="FFFFFF"/>
                </a:solidFill>
              </a:rPr>
              <a:t>Changes in one component can have large and  unanticipated impacts on other components</a:t>
            </a:r>
          </a:p>
          <a:p>
            <a:pPr>
              <a:lnSpc>
                <a:spcPct val="90000"/>
              </a:lnSpc>
            </a:pPr>
            <a:r>
              <a:rPr lang="en-US" u="sng" dirty="0" smtClean="0">
                <a:solidFill>
                  <a:srgbClr val="FFFFFF"/>
                </a:solidFill>
              </a:rPr>
              <a:t>Change Over Time on Multiple and Embedded Time Scales</a:t>
            </a:r>
            <a:endParaRPr lang="en-US" dirty="0" smtClean="0">
              <a:solidFill>
                <a:srgbClr val="FFFFFF"/>
              </a:solidFill>
            </a:endParaRPr>
          </a:p>
          <a:p>
            <a:pPr lvl="1">
              <a:lnSpc>
                <a:spcPct val="90000"/>
              </a:lnSpc>
            </a:pPr>
            <a:r>
              <a:rPr lang="en-US" sz="2400" dirty="0" smtClean="0">
                <a:solidFill>
                  <a:srgbClr val="FFFFFF"/>
                </a:solidFill>
              </a:rPr>
              <a:t>Daily, seasonal, annual, </a:t>
            </a:r>
            <a:r>
              <a:rPr lang="en-US" sz="2400" dirty="0" err="1" smtClean="0">
                <a:solidFill>
                  <a:srgbClr val="FFFFFF"/>
                </a:solidFill>
              </a:rPr>
              <a:t>interannual</a:t>
            </a:r>
            <a:r>
              <a:rPr lang="en-US" sz="2400" dirty="0" smtClean="0">
                <a:solidFill>
                  <a:srgbClr val="FFFFFF"/>
                </a:solidFill>
              </a:rPr>
              <a:t>, decadal, century, glacial …</a:t>
            </a:r>
          </a:p>
          <a:p>
            <a:pPr lvl="1">
              <a:lnSpc>
                <a:spcPct val="90000"/>
              </a:lnSpc>
            </a:pPr>
            <a:r>
              <a:rPr lang="en-US" sz="2400" dirty="0" smtClean="0">
                <a:solidFill>
                  <a:srgbClr val="FFFFFF"/>
                </a:solidFill>
              </a:rPr>
              <a:t>Long-term change manifested as impact on shorter cycles</a:t>
            </a:r>
          </a:p>
          <a:p>
            <a:pPr lvl="1"/>
            <a:endParaRPr lang="en-US" dirty="0">
              <a:solidFill>
                <a:srgbClr val="FFFFCC"/>
              </a:solidFill>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838200" y="1173540"/>
            <a:ext cx="7636425" cy="1569660"/>
          </a:xfrm>
          <a:prstGeom prst="rect">
            <a:avLst/>
          </a:prstGeom>
          <a:noFill/>
        </p:spPr>
        <p:txBody>
          <a:bodyPr wrap="none" rtlCol="0">
            <a:spAutoFit/>
          </a:bodyPr>
          <a:lstStyle/>
          <a:p>
            <a:pPr algn="ctr"/>
            <a:r>
              <a:rPr lang="en-US" sz="3200" dirty="0" smtClean="0"/>
              <a:t>Preliminary Research Outcomes</a:t>
            </a:r>
          </a:p>
          <a:p>
            <a:pPr algn="ctr"/>
            <a:r>
              <a:rPr lang="en-US" sz="3200" dirty="0" smtClean="0"/>
              <a:t> Climate &amp; Biosphere, Climate &amp; Cryosphere,</a:t>
            </a:r>
          </a:p>
          <a:p>
            <a:pPr algn="ctr"/>
            <a:r>
              <a:rPr lang="en-US" sz="3200" dirty="0" smtClean="0"/>
              <a:t>and Climate &amp; Carbon Modules</a:t>
            </a:r>
            <a:endParaRPr lang="en-US" sz="3200" dirty="0"/>
          </a:p>
        </p:txBody>
      </p:sp>
      <p:sp>
        <p:nvSpPr>
          <p:cNvPr id="4" name="TextBox 3"/>
          <p:cNvSpPr txBox="1"/>
          <p:nvPr/>
        </p:nvSpPr>
        <p:spPr>
          <a:xfrm>
            <a:off x="685800" y="2743200"/>
            <a:ext cx="8153400" cy="4154983"/>
          </a:xfrm>
          <a:prstGeom prst="rect">
            <a:avLst/>
          </a:prstGeom>
          <a:noFill/>
        </p:spPr>
        <p:txBody>
          <a:bodyPr wrap="square" rtlCol="0">
            <a:spAutoFit/>
          </a:bodyPr>
          <a:lstStyle/>
          <a:p>
            <a:pPr marL="285750" indent="-285750">
              <a:buFont typeface="Arial"/>
              <a:buChar char="•"/>
            </a:pPr>
            <a:r>
              <a:rPr lang="en-US" sz="2400" dirty="0" smtClean="0"/>
              <a:t>500 Students in 20 classrooms in Texas and Mississippi</a:t>
            </a:r>
          </a:p>
          <a:p>
            <a:pPr marL="285750" indent="-285750">
              <a:buFont typeface="Arial"/>
              <a:buChar char="•"/>
            </a:pPr>
            <a:r>
              <a:rPr lang="en-US" sz="2400" dirty="0" smtClean="0"/>
              <a:t>Pre- and Post- Test contained</a:t>
            </a:r>
          </a:p>
          <a:p>
            <a:pPr marL="742950" lvl="1" indent="-285750">
              <a:buFont typeface="Arial"/>
              <a:buChar char="•"/>
            </a:pPr>
            <a:r>
              <a:rPr lang="en-US" sz="2400" dirty="0" smtClean="0"/>
              <a:t>Content multiple choice questions</a:t>
            </a:r>
          </a:p>
          <a:p>
            <a:pPr marL="742950" lvl="1" indent="-285750">
              <a:buFont typeface="Arial"/>
              <a:buChar char="•"/>
            </a:pPr>
            <a:r>
              <a:rPr lang="en-US" sz="2400" dirty="0" smtClean="0"/>
              <a:t>Affective-based multiple choice questions</a:t>
            </a:r>
          </a:p>
          <a:p>
            <a:pPr marL="742950" lvl="1" indent="-285750">
              <a:buFont typeface="Arial"/>
              <a:buChar char="•"/>
            </a:pPr>
            <a:r>
              <a:rPr lang="en-US" sz="2400" dirty="0" smtClean="0"/>
              <a:t>Confidence question</a:t>
            </a:r>
          </a:p>
          <a:p>
            <a:pPr marL="742950" lvl="1" indent="-285750">
              <a:buFont typeface="Arial"/>
              <a:buChar char="•"/>
            </a:pPr>
            <a:r>
              <a:rPr lang="en-US" sz="2400" dirty="0" smtClean="0"/>
              <a:t>Open ended questions</a:t>
            </a:r>
          </a:p>
          <a:p>
            <a:pPr marL="285750" indent="-285750">
              <a:buFont typeface="Arial"/>
              <a:buChar char="•"/>
            </a:pPr>
            <a:r>
              <a:rPr lang="en-US" sz="2400" dirty="0" smtClean="0"/>
              <a:t>Positive gains on 90% of content questions (2%-42%)</a:t>
            </a:r>
          </a:p>
          <a:p>
            <a:pPr marL="285750" indent="-285750">
              <a:buFont typeface="Arial"/>
              <a:buChar char="•"/>
            </a:pPr>
            <a:r>
              <a:rPr lang="en-US" sz="2400" dirty="0" smtClean="0"/>
              <a:t>Significant increase in student confidence in answers</a:t>
            </a:r>
          </a:p>
          <a:p>
            <a:pPr marL="285750" indent="-285750">
              <a:buFont typeface="Arial"/>
              <a:buChar char="•"/>
            </a:pPr>
            <a:r>
              <a:rPr lang="en-US" sz="2400" dirty="0" smtClean="0"/>
              <a:t>Affective questions – significant gains in knowledge, awareness, and information about the Earth’s climate system</a:t>
            </a:r>
          </a:p>
          <a:p>
            <a:pPr marL="742950" lvl="1" indent="-285750">
              <a:buFont typeface="Arial"/>
              <a:buChar char="•"/>
            </a:pPr>
            <a:endParaRPr lang="en-US" sz="2400" dirty="0"/>
          </a:p>
        </p:txBody>
      </p:sp>
    </p:spTree>
    <p:extLst>
      <p:ext uri="{BB962C8B-B14F-4D97-AF65-F5344CB8AC3E}">
        <p14:creationId xmlns:p14="http://schemas.microsoft.com/office/powerpoint/2010/main" val="36991708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228600" y="1143000"/>
            <a:ext cx="8775745" cy="1384995"/>
          </a:xfrm>
          <a:prstGeom prst="rect">
            <a:avLst/>
          </a:prstGeom>
          <a:noFill/>
        </p:spPr>
        <p:txBody>
          <a:bodyPr wrap="square" rtlCol="0">
            <a:spAutoFit/>
          </a:bodyPr>
          <a:lstStyle/>
          <a:p>
            <a:pPr algn="ctr"/>
            <a:r>
              <a:rPr lang="en-US" sz="3200" b="1" dirty="0" smtClean="0"/>
              <a:t>Populations &amp; Methods </a:t>
            </a:r>
          </a:p>
          <a:p>
            <a:pPr algn="ctr"/>
            <a:r>
              <a:rPr lang="en-US" sz="3200" b="1" dirty="0" smtClean="0"/>
              <a:t>Cryosphere &amp; Earth System Science Modules </a:t>
            </a:r>
          </a:p>
          <a:p>
            <a:endParaRPr lang="en-US" sz="2000" b="1" dirty="0" smtClean="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9984" y="2437529"/>
            <a:ext cx="2485270" cy="162923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8596" y="892293"/>
            <a:ext cx="1898746" cy="1263079"/>
          </a:xfrm>
          <a:prstGeom prst="rect">
            <a:avLst/>
          </a:prstGeom>
        </p:spPr>
      </p:pic>
      <p:sp>
        <p:nvSpPr>
          <p:cNvPr id="8" name="Rectangle 7"/>
          <p:cNvSpPr/>
          <p:nvPr/>
        </p:nvSpPr>
        <p:spPr>
          <a:xfrm>
            <a:off x="484936" y="6351560"/>
            <a:ext cx="2737634" cy="553998"/>
          </a:xfrm>
          <a:prstGeom prst="rect">
            <a:avLst/>
          </a:prstGeom>
        </p:spPr>
        <p:txBody>
          <a:bodyPr wrap="square">
            <a:spAutoFit/>
          </a:bodyPr>
          <a:lstStyle/>
          <a:p>
            <a:r>
              <a:rPr lang="en-US" sz="1000" dirty="0">
                <a:hlinkClick r:id="rId6"/>
              </a:rPr>
              <a:t>http://gettingsmart.com/cms/edreformer/new-report-highlights-real-teacher-retention-crisis-america/</a:t>
            </a:r>
            <a:endParaRPr lang="en-US" sz="1000" dirty="0"/>
          </a:p>
        </p:txBody>
      </p:sp>
      <p:pic>
        <p:nvPicPr>
          <p:cNvPr id="5124" name="Picture 4" descr="http://www.google.com/url?source=imglanding&amp;ct=img&amp;q=http://www.mnsu.edu/newstudent/seminar/students_at_computer.jpg&amp;sa=X&amp;ei=9QKUUJy7A8i60QGJjoGwDA&amp;ved=0CAkQ8wc&amp;usg=AFQjCNGzWunPohtScWJQNh1BDSqAUcmcK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286000"/>
            <a:ext cx="2357802" cy="157309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337695" y="6534834"/>
            <a:ext cx="2555508" cy="246221"/>
          </a:xfrm>
          <a:prstGeom prst="rect">
            <a:avLst/>
          </a:prstGeom>
        </p:spPr>
        <p:txBody>
          <a:bodyPr wrap="none">
            <a:spAutoFit/>
          </a:bodyPr>
          <a:lstStyle/>
          <a:p>
            <a:r>
              <a:rPr lang="en-US" sz="1000" dirty="0">
                <a:hlinkClick r:id="rId8"/>
              </a:rPr>
              <a:t>http://www.mnsu.edu/newstudent/seminar/</a:t>
            </a:r>
            <a:endParaRPr lang="en-US" sz="1000" dirty="0"/>
          </a:p>
        </p:txBody>
      </p:sp>
      <p:pic>
        <p:nvPicPr>
          <p:cNvPr id="5128" name="Picture 8" descr="http://www.google.com/url?source=imglanding&amp;ct=img&amp;q=http://www.uxmatters.com/mt/archives/2005/12/images/2eyetracking_functioning.jpg&amp;sa=X&amp;ei=RgOUUJ-GCM6o0AGjtoG4Dw&amp;ved=0CAkQ8wc&amp;usg=AFQjCNEXnr6P3gX1TQHGmClg80QckXboz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2209800"/>
            <a:ext cx="2114550" cy="154305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984266" y="6341779"/>
            <a:ext cx="3019056" cy="553998"/>
          </a:xfrm>
          <a:prstGeom prst="rect">
            <a:avLst/>
          </a:prstGeom>
        </p:spPr>
        <p:txBody>
          <a:bodyPr wrap="square">
            <a:spAutoFit/>
          </a:bodyPr>
          <a:lstStyle/>
          <a:p>
            <a:r>
              <a:rPr lang="en-US" sz="1000" dirty="0">
                <a:hlinkClick r:id="rId10"/>
              </a:rPr>
              <a:t>http://www.uxmatters.com/mt/archives/2005/12/introduction-to-eyetracking-seeing-through-your-users-eyes.php</a:t>
            </a:r>
            <a:endParaRPr lang="en-US" sz="1000" dirty="0"/>
          </a:p>
        </p:txBody>
      </p:sp>
      <p:pic>
        <p:nvPicPr>
          <p:cNvPr id="5130" name="Picture 10" descr="http://www.google.com/url?source=imglanding&amp;ct=img&amp;q=http://gettingsmart.com/cms/wp-content/uploads/2011/12/teacher-effectiveness.jpg&amp;sa=X&amp;ei=jAOUUInVCMiN0QGmyICIAw&amp;ved=0CAkQ8wc&amp;usg=AFQjCNEtyI8JM1wbUID5OG_q4uJN2SG3j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2286000"/>
            <a:ext cx="2593181" cy="15319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2272221511"/>
              </p:ext>
            </p:extLst>
          </p:nvPr>
        </p:nvGraphicFramePr>
        <p:xfrm>
          <a:off x="508998" y="3499427"/>
          <a:ext cx="2737634" cy="2845507"/>
        </p:xfrm>
        <a:graphic>
          <a:graphicData uri="http://schemas.openxmlformats.org/drawingml/2006/table">
            <a:tbl>
              <a:tblPr firstRow="1" bandRow="1">
                <a:tableStyleId>{5C22544A-7EE6-4342-B048-85BDC9FD1C3A}</a:tableStyleId>
              </a:tblPr>
              <a:tblGrid>
                <a:gridCol w="2737634"/>
              </a:tblGrid>
              <a:tr h="548079">
                <a:tc>
                  <a:txBody>
                    <a:bodyPr/>
                    <a:lstStyle/>
                    <a:p>
                      <a:r>
                        <a:rPr lang="en-US" sz="2400" dirty="0" smtClean="0"/>
                        <a:t>Teachers (n=8)</a:t>
                      </a:r>
                      <a:endParaRPr lang="en-US" sz="2400" dirty="0"/>
                    </a:p>
                  </a:txBody>
                  <a:tcPr/>
                </a:tc>
              </a:tr>
              <a:tr h="1351428">
                <a:tc>
                  <a:txBody>
                    <a:bodyPr/>
                    <a:lstStyle/>
                    <a:p>
                      <a:r>
                        <a:rPr lang="en-US" sz="2400" dirty="0" smtClean="0"/>
                        <a:t>Post-implementation Interviews</a:t>
                      </a:r>
                      <a:endParaRPr lang="en-US" sz="2400" dirty="0"/>
                    </a:p>
                  </a:txBody>
                  <a:tcPr/>
                </a:tc>
              </a:tr>
              <a:tr h="946000">
                <a:tc>
                  <a:txBody>
                    <a:bodyPr/>
                    <a:lstStyle/>
                    <a:p>
                      <a:r>
                        <a:rPr lang="en-US" sz="2400" dirty="0" smtClean="0"/>
                        <a:t>Post-workshop </a:t>
                      </a:r>
                      <a:r>
                        <a:rPr lang="en-US" sz="2400" baseline="0" dirty="0" smtClean="0"/>
                        <a:t>surveys</a:t>
                      </a:r>
                      <a:endParaRPr lang="en-US" sz="2400" dirty="0"/>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52853486"/>
              </p:ext>
            </p:extLst>
          </p:nvPr>
        </p:nvGraphicFramePr>
        <p:xfrm>
          <a:off x="3246632" y="3499427"/>
          <a:ext cx="2737634" cy="2845507"/>
        </p:xfrm>
        <a:graphic>
          <a:graphicData uri="http://schemas.openxmlformats.org/drawingml/2006/table">
            <a:tbl>
              <a:tblPr firstRow="1" bandRow="1">
                <a:tableStyleId>{5C22544A-7EE6-4342-B048-85BDC9FD1C3A}</a:tableStyleId>
              </a:tblPr>
              <a:tblGrid>
                <a:gridCol w="2737634"/>
              </a:tblGrid>
              <a:tr h="548079">
                <a:tc>
                  <a:txBody>
                    <a:bodyPr/>
                    <a:lstStyle/>
                    <a:p>
                      <a:r>
                        <a:rPr lang="en-US" sz="2400" dirty="0" smtClean="0"/>
                        <a:t>Students (n=205)</a:t>
                      </a:r>
                      <a:endParaRPr lang="en-US" sz="2400" dirty="0"/>
                    </a:p>
                  </a:txBody>
                  <a:tcPr/>
                </a:tc>
              </a:tr>
              <a:tr h="1351428">
                <a:tc>
                  <a:txBody>
                    <a:bodyPr/>
                    <a:lstStyle/>
                    <a:p>
                      <a:r>
                        <a:rPr lang="en-US" sz="2400" dirty="0" smtClean="0"/>
                        <a:t>Pre-post</a:t>
                      </a:r>
                      <a:r>
                        <a:rPr lang="en-US" sz="2400" baseline="0" dirty="0" smtClean="0"/>
                        <a:t> o</a:t>
                      </a:r>
                      <a:r>
                        <a:rPr lang="en-US" sz="2400" dirty="0" smtClean="0"/>
                        <a:t>pen-ended response surveys</a:t>
                      </a:r>
                      <a:endParaRPr lang="en-US" sz="2400" dirty="0"/>
                    </a:p>
                  </a:txBody>
                  <a:tcPr/>
                </a:tc>
              </a:tr>
              <a:tr h="946000">
                <a:tc>
                  <a:txBody>
                    <a:bodyPr/>
                    <a:lstStyle/>
                    <a:p>
                      <a:r>
                        <a:rPr lang="en-US" sz="2400" dirty="0" smtClean="0"/>
                        <a:t>Classroom</a:t>
                      </a:r>
                      <a:r>
                        <a:rPr lang="en-US" sz="2400" baseline="0" dirty="0" smtClean="0"/>
                        <a:t> observations</a:t>
                      </a:r>
                      <a:endParaRPr lang="en-US" sz="2400" dirty="0"/>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776175340"/>
              </p:ext>
            </p:extLst>
          </p:nvPr>
        </p:nvGraphicFramePr>
        <p:xfrm>
          <a:off x="5984266" y="3499427"/>
          <a:ext cx="2933995" cy="2847913"/>
        </p:xfrm>
        <a:graphic>
          <a:graphicData uri="http://schemas.openxmlformats.org/drawingml/2006/table">
            <a:tbl>
              <a:tblPr firstRow="1" bandRow="1">
                <a:tableStyleId>{5C22544A-7EE6-4342-B048-85BDC9FD1C3A}</a:tableStyleId>
              </a:tblPr>
              <a:tblGrid>
                <a:gridCol w="2933995"/>
              </a:tblGrid>
              <a:tr h="548079">
                <a:tc>
                  <a:txBody>
                    <a:bodyPr/>
                    <a:lstStyle/>
                    <a:p>
                      <a:r>
                        <a:rPr lang="en-US" sz="2400" dirty="0" smtClean="0"/>
                        <a:t>External Users (n=49)</a:t>
                      </a:r>
                      <a:endParaRPr lang="en-US" sz="2400" dirty="0"/>
                    </a:p>
                  </a:txBody>
                  <a:tcPr/>
                </a:tc>
              </a:tr>
              <a:tr h="1353834">
                <a:tc>
                  <a:txBody>
                    <a:bodyPr/>
                    <a:lstStyle/>
                    <a:p>
                      <a:r>
                        <a:rPr lang="en-US" sz="2400" dirty="0" smtClean="0"/>
                        <a:t>Eye-tracking</a:t>
                      </a:r>
                      <a:endParaRPr lang="en-US" sz="2400" dirty="0"/>
                    </a:p>
                  </a:txBody>
                  <a:tcPr/>
                </a:tc>
              </a:tr>
              <a:tr h="946000">
                <a:tc>
                  <a:txBody>
                    <a:bodyPr/>
                    <a:lstStyle/>
                    <a:p>
                      <a:r>
                        <a:rPr lang="en-US" sz="2400" dirty="0" smtClean="0"/>
                        <a:t>Interviews</a:t>
                      </a:r>
                      <a:endParaRPr lang="en-US" sz="2400" dirty="0"/>
                    </a:p>
                  </a:txBody>
                  <a:tcPr/>
                </a:tc>
              </a:tr>
            </a:tbl>
          </a:graphicData>
        </a:graphic>
      </p:graphicFrame>
    </p:spTree>
    <p:extLst>
      <p:ext uri="{BB962C8B-B14F-4D97-AF65-F5344CB8AC3E}">
        <p14:creationId xmlns:p14="http://schemas.microsoft.com/office/powerpoint/2010/main" val="9418135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526473" y="1752600"/>
            <a:ext cx="9227127" cy="461665"/>
          </a:xfrm>
          <a:prstGeom prst="rect">
            <a:avLst/>
          </a:prstGeom>
          <a:noFill/>
        </p:spPr>
        <p:txBody>
          <a:bodyPr wrap="square" rtlCol="0">
            <a:spAutoFit/>
          </a:bodyPr>
          <a:lstStyle/>
          <a:p>
            <a:r>
              <a:rPr lang="en-US" sz="2400" dirty="0"/>
              <a:t>Example open-ended </a:t>
            </a:r>
            <a:r>
              <a:rPr lang="en-US" sz="2400" i="1" dirty="0" err="1"/>
              <a:t>Cryosphere</a:t>
            </a:r>
            <a:r>
              <a:rPr lang="en-US" sz="2400" dirty="0"/>
              <a:t> </a:t>
            </a:r>
            <a:r>
              <a:rPr lang="en-US" sz="2400" i="1" dirty="0" err="1"/>
              <a:t>EarthLabs</a:t>
            </a:r>
            <a:r>
              <a:rPr lang="en-US" sz="2400" dirty="0"/>
              <a:t> pre-post assessment </a:t>
            </a:r>
            <a:endParaRPr lang="en-US" sz="2400" b="1" dirty="0" smtClean="0">
              <a:solidFill>
                <a:srgbClr val="FF0000"/>
              </a:solidFill>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10325"/>
            <a:ext cx="9163224" cy="356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4791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0" y="1198855"/>
            <a:ext cx="9227127" cy="461665"/>
          </a:xfrm>
          <a:prstGeom prst="rect">
            <a:avLst/>
          </a:prstGeom>
          <a:noFill/>
        </p:spPr>
        <p:txBody>
          <a:bodyPr wrap="square" rtlCol="0">
            <a:spAutoFit/>
          </a:bodyPr>
          <a:lstStyle/>
          <a:p>
            <a:r>
              <a:rPr lang="en-US" sz="2400" dirty="0"/>
              <a:t>Example open-ended </a:t>
            </a:r>
            <a:r>
              <a:rPr lang="en-US" sz="2400" i="1" dirty="0" err="1"/>
              <a:t>Cryosphere</a:t>
            </a:r>
            <a:r>
              <a:rPr lang="en-US" sz="2400" dirty="0"/>
              <a:t> </a:t>
            </a:r>
            <a:r>
              <a:rPr lang="en-US" sz="2400" i="1" dirty="0" err="1"/>
              <a:t>EarthLabs</a:t>
            </a:r>
            <a:r>
              <a:rPr lang="en-US" sz="2400" dirty="0"/>
              <a:t> pre-post assessment </a:t>
            </a:r>
            <a:endParaRPr lang="en-US" sz="2400" b="1" dirty="0" smtClean="0">
              <a:solidFill>
                <a:srgbClr val="FF0000"/>
              </a:solidFill>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015" y="1773848"/>
            <a:ext cx="7594976" cy="295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80753" y="4872548"/>
            <a:ext cx="8878187" cy="1347497"/>
            <a:chOff x="180753" y="4872548"/>
            <a:chExt cx="8878187" cy="1347497"/>
          </a:xfrm>
        </p:grpSpPr>
        <p:sp>
          <p:nvSpPr>
            <p:cNvPr id="8" name="TextBox 69"/>
            <p:cNvSpPr txBox="1">
              <a:spLocks noChangeArrowheads="1"/>
            </p:cNvSpPr>
            <p:nvPr/>
          </p:nvSpPr>
          <p:spPr bwMode="auto">
            <a:xfrm>
              <a:off x="180753" y="4877066"/>
              <a:ext cx="3144486" cy="126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noAutofit/>
            </a:bodyPr>
            <a:lstStyle/>
            <a:p>
              <a:pPr marL="0" marR="0">
                <a:spcBef>
                  <a:spcPts val="0"/>
                </a:spcBef>
                <a:spcAft>
                  <a:spcPts val="0"/>
                </a:spcAft>
              </a:pPr>
              <a:r>
                <a:rPr lang="en-US" sz="2400" kern="1200" dirty="0">
                  <a:solidFill>
                    <a:srgbClr val="FFFFFF"/>
                  </a:solidFill>
                  <a:effectLst/>
                  <a:latin typeface="Cambria"/>
                  <a:ea typeface="MS PGothic"/>
                  <a:cs typeface="Times New Roman"/>
                </a:rPr>
                <a:t>Student response: </a:t>
              </a:r>
              <a:r>
                <a:rPr lang="en-US" sz="2400" kern="1200" dirty="0">
                  <a:solidFill>
                    <a:srgbClr val="FFFF00"/>
                  </a:solidFill>
                  <a:effectLst/>
                  <a:latin typeface="Cambria"/>
                  <a:ea typeface="MS PGothic"/>
                  <a:cs typeface="Times New Roman"/>
                </a:rPr>
                <a:t>“The hemisphere is warming, causing ice to melt.”</a:t>
              </a:r>
              <a:endParaRPr lang="en-US" sz="2400" dirty="0">
                <a:solidFill>
                  <a:srgbClr val="FFFF00"/>
                </a:solidFill>
                <a:effectLst/>
                <a:latin typeface="Times New Roman"/>
                <a:ea typeface="Times New Roman"/>
              </a:endParaRPr>
            </a:p>
          </p:txBody>
        </p:sp>
        <p:grpSp>
          <p:nvGrpSpPr>
            <p:cNvPr id="9" name="Group 8"/>
            <p:cNvGrpSpPr/>
            <p:nvPr/>
          </p:nvGrpSpPr>
          <p:grpSpPr>
            <a:xfrm>
              <a:off x="3181410" y="4872548"/>
              <a:ext cx="5877530" cy="1347497"/>
              <a:chOff x="4011977" y="3232252"/>
              <a:chExt cx="7858452" cy="1425967"/>
            </a:xfrm>
          </p:grpSpPr>
          <p:grpSp>
            <p:nvGrpSpPr>
              <p:cNvPr id="10" name="Group 9"/>
              <p:cNvGrpSpPr>
                <a:grpSpLocks/>
              </p:cNvGrpSpPr>
              <p:nvPr/>
            </p:nvGrpSpPr>
            <p:grpSpPr bwMode="auto">
              <a:xfrm>
                <a:off x="4269475" y="3248516"/>
                <a:ext cx="7600954" cy="1409703"/>
                <a:chOff x="4109398" y="3237580"/>
                <a:chExt cx="4788" cy="888"/>
              </a:xfrm>
            </p:grpSpPr>
            <p:sp>
              <p:nvSpPr>
                <p:cNvPr id="12" name="Right Arrow 11"/>
                <p:cNvSpPr>
                  <a:spLocks noChangeArrowheads="1"/>
                </p:cNvSpPr>
                <p:nvPr/>
              </p:nvSpPr>
              <p:spPr bwMode="auto">
                <a:xfrm>
                  <a:off x="4110557" y="3237612"/>
                  <a:ext cx="1017" cy="163"/>
                </a:xfrm>
                <a:prstGeom prst="rightArrow">
                  <a:avLst>
                    <a:gd name="adj1" fmla="val 50000"/>
                    <a:gd name="adj2" fmla="val 57049"/>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13" name="TextBox 73"/>
                <p:cNvSpPr txBox="1">
                  <a:spLocks noChangeArrowheads="1"/>
                </p:cNvSpPr>
                <p:nvPr/>
              </p:nvSpPr>
              <p:spPr bwMode="auto">
                <a:xfrm>
                  <a:off x="4110557" y="3237757"/>
                  <a:ext cx="739"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dirty="0">
                      <a:solidFill>
                        <a:srgbClr val="000000"/>
                      </a:solidFill>
                      <a:effectLst/>
                      <a:latin typeface="Cambria"/>
                      <a:ea typeface="MS PGothic"/>
                      <a:cs typeface="Times New Roman"/>
                    </a:rPr>
                    <a:t>warms</a:t>
                  </a:r>
                  <a:endParaRPr lang="en-US" sz="1700" dirty="0">
                    <a:effectLst/>
                    <a:latin typeface="Times New Roman"/>
                    <a:ea typeface="Times New Roman"/>
                  </a:endParaRPr>
                </a:p>
              </p:txBody>
            </p:sp>
            <p:sp>
              <p:nvSpPr>
                <p:cNvPr id="14" name="Right Arrow 13"/>
                <p:cNvSpPr>
                  <a:spLocks noChangeArrowheads="1"/>
                </p:cNvSpPr>
                <p:nvPr/>
              </p:nvSpPr>
              <p:spPr bwMode="auto">
                <a:xfrm>
                  <a:off x="4110536" y="3238114"/>
                  <a:ext cx="1017" cy="163"/>
                </a:xfrm>
                <a:prstGeom prst="rightArrow">
                  <a:avLst>
                    <a:gd name="adj1" fmla="val 50000"/>
                    <a:gd name="adj2" fmla="val 57049"/>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15" name="TextBox 81"/>
                <p:cNvSpPr txBox="1">
                  <a:spLocks noChangeArrowheads="1"/>
                </p:cNvSpPr>
                <p:nvPr/>
              </p:nvSpPr>
              <p:spPr bwMode="auto">
                <a:xfrm>
                  <a:off x="4110494" y="3238242"/>
                  <a:ext cx="739"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a:solidFill>
                        <a:srgbClr val="000000"/>
                      </a:solidFill>
                      <a:effectLst/>
                      <a:latin typeface="Cambria"/>
                      <a:ea typeface="MS PGothic"/>
                      <a:cs typeface="Times New Roman"/>
                    </a:rPr>
                    <a:t>melts</a:t>
                  </a:r>
                  <a:endParaRPr lang="en-US" sz="1700">
                    <a:effectLst/>
                    <a:latin typeface="Times New Roman"/>
                    <a:ea typeface="Times New Roman"/>
                  </a:endParaRPr>
                </a:p>
              </p:txBody>
            </p:sp>
            <p:cxnSp>
              <p:nvCxnSpPr>
                <p:cNvPr id="16" name="Curved Connector 15"/>
                <p:cNvCxnSpPr>
                  <a:cxnSpLocks noChangeShapeType="1"/>
                </p:cNvCxnSpPr>
                <p:nvPr/>
              </p:nvCxnSpPr>
              <p:spPr bwMode="auto">
                <a:xfrm rot="16200000" flipH="1">
                  <a:off x="4109770" y="3237871"/>
                  <a:ext cx="276" cy="181"/>
                </a:xfrm>
                <a:prstGeom prst="curvedConnector3">
                  <a:avLst>
                    <a:gd name="adj1" fmla="val 50000"/>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 name="TextBox 92"/>
                <p:cNvSpPr txBox="1">
                  <a:spLocks noChangeArrowheads="1"/>
                </p:cNvSpPr>
                <p:nvPr/>
              </p:nvSpPr>
              <p:spPr bwMode="auto">
                <a:xfrm>
                  <a:off x="4111505" y="3237580"/>
                  <a:ext cx="268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18" name="Rectangle 17"/>
                <p:cNvSpPr>
                  <a:spLocks noChangeArrowheads="1"/>
                </p:cNvSpPr>
                <p:nvPr/>
              </p:nvSpPr>
              <p:spPr bwMode="auto">
                <a:xfrm>
                  <a:off x="4109398" y="3238017"/>
                  <a:ext cx="1066" cy="357"/>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lstStyle/>
                <a:p>
                  <a:pPr marL="0" marR="0" algn="ctr">
                    <a:spcBef>
                      <a:spcPts val="0"/>
                    </a:spcBef>
                    <a:spcAft>
                      <a:spcPts val="0"/>
                    </a:spcAft>
                  </a:pPr>
                  <a:r>
                    <a:rPr lang="en-US" sz="2000" kern="1200" dirty="0">
                      <a:solidFill>
                        <a:srgbClr val="000000"/>
                      </a:solidFill>
                      <a:effectLst/>
                      <a:latin typeface="Arial"/>
                      <a:ea typeface="Times New Roman"/>
                    </a:rPr>
                    <a:t>Ice</a:t>
                  </a:r>
                  <a:endParaRPr lang="en-US" sz="2000" dirty="0">
                    <a:effectLst/>
                    <a:latin typeface="Times New Roman"/>
                    <a:ea typeface="Times New Roman"/>
                  </a:endParaRPr>
                </a:p>
              </p:txBody>
            </p:sp>
          </p:grpSp>
          <p:sp>
            <p:nvSpPr>
              <p:cNvPr id="11" name="TextBox 71"/>
              <p:cNvSpPr txBox="1">
                <a:spLocks noChangeArrowheads="1"/>
              </p:cNvSpPr>
              <p:nvPr/>
            </p:nvSpPr>
            <p:spPr bwMode="auto">
              <a:xfrm>
                <a:off x="4011977" y="3232252"/>
                <a:ext cx="1985927" cy="384810"/>
              </a:xfrm>
              <a:prstGeom prst="rect">
                <a:avLst/>
              </a:prstGeom>
              <a:ln/>
            </p:spPr>
            <p:style>
              <a:lnRef idx="2">
                <a:schemeClr val="dk1"/>
              </a:lnRef>
              <a:fillRef idx="1">
                <a:schemeClr val="lt1"/>
              </a:fillRef>
              <a:effectRef idx="0">
                <a:schemeClr val="dk1"/>
              </a:effectRef>
              <a:fontRef idx="minor">
                <a:schemeClr val="dk1"/>
              </a:fontRef>
            </p:style>
            <p:txBody>
              <a:bodyPr wrap="square">
                <a:noAutofit/>
              </a:bodyPr>
              <a:lstStyle/>
              <a:p>
                <a:pPr marL="0" marR="0" algn="ctr">
                  <a:spcBef>
                    <a:spcPts val="0"/>
                  </a:spcBef>
                  <a:spcAft>
                    <a:spcPts val="0"/>
                  </a:spcAft>
                </a:pPr>
                <a:r>
                  <a:rPr lang="en-US" sz="2000" kern="1200" dirty="0">
                    <a:solidFill>
                      <a:srgbClr val="000000"/>
                    </a:solidFill>
                    <a:effectLst/>
                    <a:ea typeface="MS PGothic"/>
                    <a:cs typeface="Times New Roman"/>
                  </a:rPr>
                  <a:t>Hemisphere</a:t>
                </a:r>
                <a:endParaRPr lang="en-US" sz="2000" dirty="0">
                  <a:effectLst/>
                  <a:latin typeface="Times New Roman"/>
                  <a:ea typeface="Times New Roman"/>
                </a:endParaRPr>
              </a:p>
            </p:txBody>
          </p:sp>
        </p:grpSp>
        <p:sp>
          <p:nvSpPr>
            <p:cNvPr id="32" name="TextBox 13"/>
            <p:cNvSpPr txBox="1">
              <a:spLocks/>
            </p:cNvSpPr>
            <p:nvPr/>
          </p:nvSpPr>
          <p:spPr>
            <a:xfrm>
              <a:off x="6233312" y="5180446"/>
              <a:ext cx="439544" cy="646331"/>
            </a:xfrm>
            <a:prstGeom prst="rect">
              <a:avLst/>
            </a:prstGeom>
            <a:solidFill>
              <a:schemeClr val="bg1"/>
            </a:solidFill>
          </p:spPr>
          <p:txBody>
            <a:bodyPr wrap="none" rtlCol="0">
              <a:spAutoFit/>
            </a:bodyPr>
            <a:lstStyle/>
            <a:p>
              <a:pPr marL="0" marR="0" algn="ctr">
                <a:spcBef>
                  <a:spcPts val="0"/>
                </a:spcBef>
                <a:spcAft>
                  <a:spcPts val="0"/>
                </a:spcAft>
              </a:pPr>
              <a:r>
                <a:rPr lang="en-US" sz="3600" kern="1200" dirty="0">
                  <a:solidFill>
                    <a:srgbClr val="FFFFFF"/>
                  </a:solidFill>
                  <a:effectLst/>
                  <a:latin typeface="Cambria"/>
                  <a:ea typeface="Times New Roman"/>
                  <a:cs typeface="Times New Roman"/>
                </a:rPr>
                <a:t>9</a:t>
              </a:r>
              <a:endParaRPr lang="en-US" sz="3600" dirty="0">
                <a:solidFill>
                  <a:srgbClr val="FFFFFF"/>
                </a:solidFill>
                <a:effectLst/>
                <a:latin typeface="Times New Roman"/>
                <a:ea typeface="Times New Roman"/>
              </a:endParaRPr>
            </a:p>
          </p:txBody>
        </p:sp>
      </p:grpSp>
      <p:cxnSp>
        <p:nvCxnSpPr>
          <p:cNvPr id="33" name="Curved Connector 32"/>
          <p:cNvCxnSpPr>
            <a:cxnSpLocks noChangeShapeType="1"/>
          </p:cNvCxnSpPr>
          <p:nvPr/>
        </p:nvCxnSpPr>
        <p:spPr bwMode="auto">
          <a:xfrm rot="16200000" flipH="1">
            <a:off x="3880088" y="5283303"/>
            <a:ext cx="413485" cy="214588"/>
          </a:xfrm>
          <a:prstGeom prst="curvedConnector3">
            <a:avLst>
              <a:gd name="adj1" fmla="val 50000"/>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987906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grpSp>
        <p:nvGrpSpPr>
          <p:cNvPr id="20" name="Group 19"/>
          <p:cNvGrpSpPr>
            <a:grpSpLocks/>
          </p:cNvGrpSpPr>
          <p:nvPr/>
        </p:nvGrpSpPr>
        <p:grpSpPr>
          <a:xfrm>
            <a:off x="4963" y="1256001"/>
            <a:ext cx="8766897" cy="5524500"/>
            <a:chOff x="0" y="115970"/>
            <a:chExt cx="8762852" cy="3352011"/>
          </a:xfrm>
        </p:grpSpPr>
        <p:sp>
          <p:nvSpPr>
            <p:cNvPr id="21" name="TextBox 66"/>
            <p:cNvSpPr txBox="1">
              <a:spLocks noChangeArrowheads="1"/>
            </p:cNvSpPr>
            <p:nvPr/>
          </p:nvSpPr>
          <p:spPr bwMode="auto">
            <a:xfrm>
              <a:off x="0" y="115970"/>
              <a:ext cx="8598484" cy="140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noAutofit/>
            </a:bodyPr>
            <a:lstStyle/>
            <a:p>
              <a:pPr marL="0" marR="0">
                <a:spcBef>
                  <a:spcPts val="0"/>
                </a:spcBef>
                <a:spcAft>
                  <a:spcPts val="0"/>
                </a:spcAft>
              </a:pPr>
              <a:r>
                <a:rPr lang="en-US" sz="1600" b="1" kern="1200" dirty="0">
                  <a:effectLst/>
                  <a:latin typeface="Cambria"/>
                  <a:ea typeface="Times New Roman"/>
                  <a:cs typeface="Times New Roman"/>
                </a:rPr>
                <a:t>Expert response</a:t>
              </a:r>
              <a:r>
                <a:rPr lang="en-US" sz="1600" kern="1200" dirty="0">
                  <a:effectLst/>
                  <a:latin typeface="Cambria"/>
                  <a:ea typeface="Times New Roman"/>
                  <a:cs typeface="Times New Roman"/>
                </a:rPr>
                <a:t>: </a:t>
              </a:r>
              <a:r>
                <a:rPr lang="en-US" sz="1600" kern="1200" dirty="0">
                  <a:solidFill>
                    <a:srgbClr val="FFFF00"/>
                  </a:solidFill>
                  <a:effectLst/>
                  <a:latin typeface="Cambria"/>
                  <a:ea typeface="Times New Roman"/>
                  <a:cs typeface="Times New Roman"/>
                </a:rPr>
                <a:t>“The images show the sea ice extent through the seasonal cycle.  In the winter the sea ice extent would be the greatest.  This is </a:t>
              </a:r>
              <a:r>
                <a:rPr lang="en-US" sz="1600" u="sng" kern="1200" dirty="0">
                  <a:solidFill>
                    <a:srgbClr val="FFFF00"/>
                  </a:solidFill>
                  <a:effectLst/>
                  <a:latin typeface="Cambria"/>
                  <a:ea typeface="Times New Roman"/>
                  <a:cs typeface="Times New Roman"/>
                </a:rPr>
                <a:t>because </a:t>
              </a:r>
              <a:r>
                <a:rPr lang="en-US" sz="1600" kern="1200" dirty="0">
                  <a:solidFill>
                    <a:srgbClr val="FFFF00"/>
                  </a:solidFill>
                  <a:effectLst/>
                  <a:latin typeface="Cambria"/>
                  <a:ea typeface="Times New Roman"/>
                  <a:cs typeface="Times New Roman"/>
                </a:rPr>
                <a:t>there is no or little solar radiation over the region at that time of the year, </a:t>
              </a:r>
              <a:r>
                <a:rPr lang="en-US" sz="1600" u="sng" kern="1200" dirty="0">
                  <a:solidFill>
                    <a:srgbClr val="FFFF00"/>
                  </a:solidFill>
                  <a:effectLst/>
                  <a:latin typeface="Cambria"/>
                  <a:ea typeface="Times New Roman"/>
                  <a:cs typeface="Times New Roman"/>
                </a:rPr>
                <a:t>causing</a:t>
              </a:r>
              <a:r>
                <a:rPr lang="en-US" sz="1600" kern="1200" dirty="0">
                  <a:solidFill>
                    <a:srgbClr val="FFFF00"/>
                  </a:solidFill>
                  <a:effectLst/>
                  <a:latin typeface="Cambria"/>
                  <a:ea typeface="Times New Roman"/>
                  <a:cs typeface="Times New Roman"/>
                </a:rPr>
                <a:t> air temperatures to be very low, </a:t>
              </a:r>
              <a:r>
                <a:rPr lang="en-US" sz="1600" u="sng" kern="1200" dirty="0">
                  <a:solidFill>
                    <a:srgbClr val="FFFF00"/>
                  </a:solidFill>
                  <a:effectLst/>
                  <a:latin typeface="Cambria"/>
                  <a:ea typeface="Times New Roman"/>
                  <a:cs typeface="Times New Roman"/>
                </a:rPr>
                <a:t>resulting in </a:t>
              </a:r>
              <a:r>
                <a:rPr lang="en-US" sz="1600" kern="1200" dirty="0">
                  <a:solidFill>
                    <a:srgbClr val="FFFF00"/>
                  </a:solidFill>
                  <a:effectLst/>
                  <a:latin typeface="Cambria"/>
                  <a:ea typeface="Times New Roman"/>
                  <a:cs typeface="Times New Roman"/>
                </a:rPr>
                <a:t>a growth and expansion of sea ice at the surface of the ocean… The image for day 180 shows the sea ice extent reduced from the image for day 90 so that image shows the sea ice extent in the spring.” </a:t>
              </a:r>
              <a:endParaRPr lang="en-US" sz="1600" dirty="0">
                <a:solidFill>
                  <a:srgbClr val="FFFF00"/>
                </a:solidFill>
                <a:effectLst/>
                <a:latin typeface="Times New Roman"/>
                <a:ea typeface="Times New Roman"/>
              </a:endParaRPr>
            </a:p>
          </p:txBody>
        </p:sp>
        <p:grpSp>
          <p:nvGrpSpPr>
            <p:cNvPr id="22" name="Group 21"/>
            <p:cNvGrpSpPr/>
            <p:nvPr/>
          </p:nvGrpSpPr>
          <p:grpSpPr>
            <a:xfrm>
              <a:off x="425166" y="1029975"/>
              <a:ext cx="8337686" cy="2438006"/>
              <a:chOff x="425166" y="1029975"/>
              <a:chExt cx="8337686" cy="2438006"/>
            </a:xfrm>
          </p:grpSpPr>
          <p:cxnSp>
            <p:nvCxnSpPr>
              <p:cNvPr id="23" name="Curved Connector 22"/>
              <p:cNvCxnSpPr>
                <a:cxnSpLocks noChangeShapeType="1"/>
              </p:cNvCxnSpPr>
              <p:nvPr/>
            </p:nvCxnSpPr>
            <p:spPr bwMode="auto">
              <a:xfrm rot="16200000" flipH="1">
                <a:off x="5386317" y="2650286"/>
                <a:ext cx="317384" cy="247152"/>
              </a:xfrm>
              <a:prstGeom prst="curvedConnector3">
                <a:avLst>
                  <a:gd name="adj1" fmla="val 50000"/>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24" name="Group 23"/>
              <p:cNvGrpSpPr/>
              <p:nvPr/>
            </p:nvGrpSpPr>
            <p:grpSpPr>
              <a:xfrm>
                <a:off x="425166" y="1029975"/>
                <a:ext cx="8337686" cy="2438006"/>
                <a:chOff x="425166" y="1029975"/>
                <a:chExt cx="8337686" cy="2438006"/>
              </a:xfrm>
            </p:grpSpPr>
            <p:sp>
              <p:nvSpPr>
                <p:cNvPr id="25" name="TextBox 71"/>
                <p:cNvSpPr txBox="1">
                  <a:spLocks noChangeArrowheads="1"/>
                </p:cNvSpPr>
                <p:nvPr/>
              </p:nvSpPr>
              <p:spPr bwMode="auto">
                <a:xfrm>
                  <a:off x="425166" y="1945032"/>
                  <a:ext cx="1708784" cy="384810"/>
                </a:xfrm>
                <a:prstGeom prst="rect">
                  <a:avLst/>
                </a:prstGeom>
                <a:ln/>
              </p:spPr>
              <p:style>
                <a:lnRef idx="2">
                  <a:schemeClr val="dk1"/>
                </a:lnRef>
                <a:fillRef idx="1">
                  <a:schemeClr val="lt1"/>
                </a:fillRef>
                <a:effectRef idx="0">
                  <a:schemeClr val="dk1"/>
                </a:effectRef>
                <a:fontRef idx="minor">
                  <a:schemeClr val="dk1"/>
                </a:fontRef>
              </p:style>
              <p:txBody>
                <a:bodyPr wrap="square">
                  <a:noAutofit/>
                </a:bodyPr>
                <a:lstStyle/>
                <a:p>
                  <a:pPr marL="0" marR="0" algn="ctr">
                    <a:spcBef>
                      <a:spcPts val="0"/>
                    </a:spcBef>
                    <a:spcAft>
                      <a:spcPts val="0"/>
                    </a:spcAft>
                  </a:pPr>
                  <a:r>
                    <a:rPr lang="en-US" sz="2000" kern="1200">
                      <a:solidFill>
                        <a:srgbClr val="000000"/>
                      </a:solidFill>
                      <a:effectLst/>
                      <a:ea typeface="Times New Roman"/>
                      <a:cs typeface="Times New Roman"/>
                    </a:rPr>
                    <a:t>Air  temps</a:t>
                  </a:r>
                  <a:endParaRPr lang="en-US" sz="2000">
                    <a:effectLst/>
                    <a:latin typeface="Times New Roman"/>
                    <a:ea typeface="Times New Roman"/>
                  </a:endParaRPr>
                </a:p>
              </p:txBody>
            </p:sp>
            <p:sp>
              <p:nvSpPr>
                <p:cNvPr id="26" name="Right Arrow 25"/>
                <p:cNvSpPr>
                  <a:spLocks noChangeArrowheads="1"/>
                </p:cNvSpPr>
                <p:nvPr/>
              </p:nvSpPr>
              <p:spPr bwMode="auto">
                <a:xfrm>
                  <a:off x="2139283" y="2046372"/>
                  <a:ext cx="1388695" cy="187468"/>
                </a:xfrm>
                <a:prstGeom prst="rightArrow">
                  <a:avLst>
                    <a:gd name="adj1" fmla="val 50000"/>
                    <a:gd name="adj2" fmla="val 50001"/>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27" name="TextBox 73"/>
                <p:cNvSpPr txBox="1">
                  <a:spLocks noChangeArrowheads="1"/>
                </p:cNvSpPr>
                <p:nvPr/>
              </p:nvSpPr>
              <p:spPr bwMode="auto">
                <a:xfrm>
                  <a:off x="2133820" y="2210283"/>
                  <a:ext cx="1009650" cy="35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a:solidFill>
                        <a:srgbClr val="000000"/>
                      </a:solidFill>
                      <a:effectLst/>
                      <a:latin typeface="Cambria"/>
                      <a:ea typeface="Times New Roman"/>
                      <a:cs typeface="Times New Roman"/>
                    </a:rPr>
                    <a:t>drop</a:t>
                  </a:r>
                  <a:endParaRPr lang="en-US" sz="1700">
                    <a:effectLst/>
                    <a:latin typeface="Times New Roman"/>
                    <a:ea typeface="Times New Roman"/>
                  </a:endParaRPr>
                </a:p>
              </p:txBody>
            </p:sp>
            <p:sp>
              <p:nvSpPr>
                <p:cNvPr id="28" name="Rectangle 27"/>
                <p:cNvSpPr>
                  <a:spLocks noChangeArrowheads="1"/>
                </p:cNvSpPr>
                <p:nvPr/>
              </p:nvSpPr>
              <p:spPr bwMode="auto">
                <a:xfrm>
                  <a:off x="608577" y="2698443"/>
                  <a:ext cx="1455604" cy="41059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lstStyle/>
                <a:p>
                  <a:pPr marL="0" marR="0" algn="ctr">
                    <a:spcBef>
                      <a:spcPts val="0"/>
                    </a:spcBef>
                    <a:spcAft>
                      <a:spcPts val="0"/>
                    </a:spcAft>
                  </a:pPr>
                  <a:r>
                    <a:rPr lang="en-US" sz="2000" kern="1200">
                      <a:solidFill>
                        <a:srgbClr val="000000"/>
                      </a:solidFill>
                      <a:effectLst/>
                      <a:ea typeface="Times New Roman"/>
                      <a:cs typeface="Arial"/>
                    </a:rPr>
                    <a:t>Sea ice</a:t>
                  </a:r>
                  <a:endParaRPr lang="en-US" sz="2000">
                    <a:effectLst/>
                    <a:latin typeface="Times New Roman"/>
                    <a:ea typeface="Times New Roman"/>
                  </a:endParaRPr>
                </a:p>
              </p:txBody>
            </p:sp>
            <p:sp>
              <p:nvSpPr>
                <p:cNvPr id="29" name="Right Arrow 28"/>
                <p:cNvSpPr>
                  <a:spLocks noChangeArrowheads="1"/>
                </p:cNvSpPr>
                <p:nvPr/>
              </p:nvSpPr>
              <p:spPr bwMode="auto">
                <a:xfrm>
                  <a:off x="2054622" y="2698241"/>
                  <a:ext cx="1388694" cy="187469"/>
                </a:xfrm>
                <a:prstGeom prst="rightArrow">
                  <a:avLst>
                    <a:gd name="adj1" fmla="val 50000"/>
                    <a:gd name="adj2" fmla="val 50001"/>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30" name="TextBox 81"/>
                <p:cNvSpPr txBox="1">
                  <a:spLocks noChangeArrowheads="1"/>
                </p:cNvSpPr>
                <p:nvPr/>
              </p:nvSpPr>
              <p:spPr bwMode="auto">
                <a:xfrm>
                  <a:off x="2133820" y="2885494"/>
                  <a:ext cx="1009650" cy="35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a:solidFill>
                        <a:srgbClr val="000000"/>
                      </a:solidFill>
                      <a:effectLst/>
                      <a:latin typeface="Cambria"/>
                      <a:ea typeface="Times New Roman"/>
                      <a:cs typeface="Times New Roman"/>
                    </a:rPr>
                    <a:t>grows</a:t>
                  </a:r>
                  <a:endParaRPr lang="en-US" sz="1700">
                    <a:effectLst/>
                    <a:latin typeface="Times New Roman"/>
                    <a:ea typeface="Times New Roman"/>
                  </a:endParaRPr>
                </a:p>
              </p:txBody>
            </p:sp>
            <p:cxnSp>
              <p:nvCxnSpPr>
                <p:cNvPr id="31" name="Curved Connector 30"/>
                <p:cNvCxnSpPr>
                  <a:cxnSpLocks noChangeShapeType="1"/>
                </p:cNvCxnSpPr>
                <p:nvPr/>
              </p:nvCxnSpPr>
              <p:spPr bwMode="auto">
                <a:xfrm rot="16200000" flipH="1">
                  <a:off x="1021496" y="2393470"/>
                  <a:ext cx="379309" cy="296990"/>
                </a:xfrm>
                <a:prstGeom prst="curvedConnector3">
                  <a:avLst>
                    <a:gd name="adj1" fmla="val 50000"/>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Rectangle 33"/>
                <p:cNvSpPr>
                  <a:spLocks noChangeArrowheads="1"/>
                </p:cNvSpPr>
                <p:nvPr/>
              </p:nvSpPr>
              <p:spPr bwMode="auto">
                <a:xfrm>
                  <a:off x="541670" y="1155551"/>
                  <a:ext cx="1512953" cy="41059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lstStyle/>
                <a:p>
                  <a:pPr marL="0" marR="0" algn="ctr">
                    <a:spcBef>
                      <a:spcPts val="0"/>
                    </a:spcBef>
                    <a:spcAft>
                      <a:spcPts val="0"/>
                    </a:spcAft>
                  </a:pPr>
                  <a:r>
                    <a:rPr lang="en-US" sz="2000" kern="1200" dirty="0">
                      <a:solidFill>
                        <a:srgbClr val="000000"/>
                      </a:solidFill>
                      <a:effectLst/>
                      <a:ea typeface="Times New Roman"/>
                      <a:cs typeface="Arial"/>
                    </a:rPr>
                    <a:t>Solar Radiation</a:t>
                  </a:r>
                  <a:endParaRPr lang="en-US" sz="2000" dirty="0">
                    <a:effectLst/>
                    <a:latin typeface="Times New Roman"/>
                    <a:ea typeface="Times New Roman"/>
                  </a:endParaRPr>
                </a:p>
              </p:txBody>
            </p:sp>
            <p:sp>
              <p:nvSpPr>
                <p:cNvPr id="36" name="Right Arrow 35"/>
                <p:cNvSpPr>
                  <a:spLocks noChangeArrowheads="1"/>
                </p:cNvSpPr>
                <p:nvPr/>
              </p:nvSpPr>
              <p:spPr bwMode="auto">
                <a:xfrm>
                  <a:off x="2049159" y="1269581"/>
                  <a:ext cx="1388695" cy="187468"/>
                </a:xfrm>
                <a:prstGeom prst="rightArrow">
                  <a:avLst>
                    <a:gd name="adj1" fmla="val 50000"/>
                    <a:gd name="adj2" fmla="val 50001"/>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37" name="TextBox 73"/>
                <p:cNvSpPr txBox="1">
                  <a:spLocks noChangeArrowheads="1"/>
                </p:cNvSpPr>
                <p:nvPr/>
              </p:nvSpPr>
              <p:spPr bwMode="auto">
                <a:xfrm>
                  <a:off x="1974557" y="1438848"/>
                  <a:ext cx="1393826" cy="62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dirty="0">
                      <a:solidFill>
                        <a:srgbClr val="000000"/>
                      </a:solidFill>
                      <a:effectLst/>
                      <a:latin typeface="Cambria"/>
                      <a:ea typeface="Times New Roman"/>
                      <a:cs typeface="Times New Roman"/>
                    </a:rPr>
                    <a:t>drops / is low</a:t>
                  </a:r>
                  <a:endParaRPr lang="en-US" sz="1700" dirty="0">
                    <a:effectLst/>
                    <a:latin typeface="Times New Roman"/>
                    <a:ea typeface="Times New Roman"/>
                  </a:endParaRPr>
                </a:p>
              </p:txBody>
            </p:sp>
            <p:cxnSp>
              <p:nvCxnSpPr>
                <p:cNvPr id="38" name="Curved Connector 37"/>
                <p:cNvCxnSpPr>
                  <a:cxnSpLocks noChangeShapeType="1"/>
                  <a:endCxn id="25" idx="0"/>
                </p:cNvCxnSpPr>
                <p:nvPr/>
              </p:nvCxnSpPr>
              <p:spPr bwMode="auto">
                <a:xfrm rot="16200000" flipH="1">
                  <a:off x="1014021" y="1679493"/>
                  <a:ext cx="382393" cy="148683"/>
                </a:xfrm>
                <a:prstGeom prst="curvedConnector3">
                  <a:avLst>
                    <a:gd name="adj1" fmla="val 50000"/>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9" name="Right Arrow 38"/>
                <p:cNvSpPr>
                  <a:spLocks noChangeArrowheads="1"/>
                </p:cNvSpPr>
                <p:nvPr/>
              </p:nvSpPr>
              <p:spPr bwMode="auto">
                <a:xfrm>
                  <a:off x="6341846" y="1656835"/>
                  <a:ext cx="1388695" cy="187440"/>
                </a:xfrm>
                <a:prstGeom prst="rightArrow">
                  <a:avLst>
                    <a:gd name="adj1" fmla="val 50000"/>
                    <a:gd name="adj2" fmla="val 50001"/>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40" name="TextBox 73"/>
                <p:cNvSpPr txBox="1">
                  <a:spLocks noChangeArrowheads="1"/>
                </p:cNvSpPr>
                <p:nvPr/>
              </p:nvSpPr>
              <p:spPr bwMode="auto">
                <a:xfrm>
                  <a:off x="6336383" y="1820717"/>
                  <a:ext cx="1009650" cy="35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a:solidFill>
                        <a:srgbClr val="000000"/>
                      </a:solidFill>
                      <a:effectLst/>
                      <a:latin typeface="Cambria"/>
                      <a:ea typeface="Times New Roman"/>
                      <a:cs typeface="Times New Roman"/>
                    </a:rPr>
                    <a:t>rise</a:t>
                  </a:r>
                  <a:endParaRPr lang="en-US" sz="1700">
                    <a:effectLst/>
                    <a:latin typeface="Times New Roman"/>
                    <a:ea typeface="Times New Roman"/>
                  </a:endParaRPr>
                </a:p>
              </p:txBody>
            </p:sp>
            <p:sp>
              <p:nvSpPr>
                <p:cNvPr id="41" name="Right Arrow 40"/>
                <p:cNvSpPr>
                  <a:spLocks noChangeArrowheads="1"/>
                </p:cNvSpPr>
                <p:nvPr/>
              </p:nvSpPr>
              <p:spPr bwMode="auto">
                <a:xfrm>
                  <a:off x="6257183" y="2313304"/>
                  <a:ext cx="1388693" cy="187441"/>
                </a:xfrm>
                <a:prstGeom prst="rightArrow">
                  <a:avLst>
                    <a:gd name="adj1" fmla="val 50000"/>
                    <a:gd name="adj2" fmla="val 50001"/>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cxnSp>
              <p:nvCxnSpPr>
                <p:cNvPr id="42" name="Curved Connector 41"/>
                <p:cNvCxnSpPr>
                  <a:cxnSpLocks noChangeShapeType="1"/>
                </p:cNvCxnSpPr>
                <p:nvPr/>
              </p:nvCxnSpPr>
              <p:spPr bwMode="auto">
                <a:xfrm rot="16200000" flipH="1">
                  <a:off x="5348159" y="1989794"/>
                  <a:ext cx="317384" cy="247152"/>
                </a:xfrm>
                <a:prstGeom prst="curvedConnector3">
                  <a:avLst>
                    <a:gd name="adj1" fmla="val 50000"/>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3" name="Rectangle 42"/>
                <p:cNvSpPr>
                  <a:spLocks noChangeArrowheads="1"/>
                </p:cNvSpPr>
                <p:nvPr/>
              </p:nvSpPr>
              <p:spPr bwMode="auto">
                <a:xfrm>
                  <a:off x="4759381" y="1029975"/>
                  <a:ext cx="1512953" cy="41053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lstStyle/>
                <a:p>
                  <a:pPr marL="0" marR="0" algn="ctr">
                    <a:spcBef>
                      <a:spcPts val="0"/>
                    </a:spcBef>
                    <a:spcAft>
                      <a:spcPts val="0"/>
                    </a:spcAft>
                  </a:pPr>
                  <a:r>
                    <a:rPr lang="en-US" sz="2000" kern="1200">
                      <a:solidFill>
                        <a:srgbClr val="000000"/>
                      </a:solidFill>
                      <a:effectLst/>
                      <a:ea typeface="Times New Roman"/>
                      <a:cs typeface="Arial"/>
                    </a:rPr>
                    <a:t>Sunlight</a:t>
                  </a:r>
                  <a:endParaRPr lang="en-US" sz="2000">
                    <a:effectLst/>
                    <a:latin typeface="Times New Roman"/>
                    <a:ea typeface="Times New Roman"/>
                  </a:endParaRPr>
                </a:p>
              </p:txBody>
            </p:sp>
            <p:sp>
              <p:nvSpPr>
                <p:cNvPr id="44" name="Right Arrow 43"/>
                <p:cNvSpPr>
                  <a:spLocks noChangeArrowheads="1"/>
                </p:cNvSpPr>
                <p:nvPr/>
              </p:nvSpPr>
              <p:spPr bwMode="auto">
                <a:xfrm>
                  <a:off x="6266870" y="1158195"/>
                  <a:ext cx="1388695" cy="187440"/>
                </a:xfrm>
                <a:prstGeom prst="rightArrow">
                  <a:avLst>
                    <a:gd name="adj1" fmla="val 50000"/>
                    <a:gd name="adj2" fmla="val 50001"/>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45" name="TextBox 73"/>
                <p:cNvSpPr txBox="1">
                  <a:spLocks noChangeArrowheads="1"/>
                </p:cNvSpPr>
                <p:nvPr/>
              </p:nvSpPr>
              <p:spPr bwMode="auto">
                <a:xfrm>
                  <a:off x="6299721" y="1331645"/>
                  <a:ext cx="1393826" cy="35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dirty="0">
                      <a:solidFill>
                        <a:srgbClr val="000000"/>
                      </a:solidFill>
                      <a:effectLst/>
                      <a:latin typeface="Cambria"/>
                      <a:ea typeface="Times New Roman"/>
                      <a:cs typeface="Times New Roman"/>
                    </a:rPr>
                    <a:t>is present</a:t>
                  </a:r>
                  <a:endParaRPr lang="en-US" sz="1700" dirty="0">
                    <a:effectLst/>
                    <a:latin typeface="Times New Roman"/>
                    <a:ea typeface="Times New Roman"/>
                  </a:endParaRPr>
                </a:p>
              </p:txBody>
            </p:sp>
            <p:cxnSp>
              <p:nvCxnSpPr>
                <p:cNvPr id="46" name="Curved Connector 45"/>
                <p:cNvCxnSpPr>
                  <a:cxnSpLocks noChangeShapeType="1"/>
                </p:cNvCxnSpPr>
                <p:nvPr/>
              </p:nvCxnSpPr>
              <p:spPr bwMode="auto">
                <a:xfrm rot="16200000" flipH="1">
                  <a:off x="5313469" y="1475626"/>
                  <a:ext cx="317384" cy="247152"/>
                </a:xfrm>
                <a:prstGeom prst="curvedConnector3">
                  <a:avLst>
                    <a:gd name="adj1" fmla="val 53866"/>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7" name="Rectangle 46"/>
                <p:cNvSpPr>
                  <a:spLocks noChangeArrowheads="1"/>
                </p:cNvSpPr>
                <p:nvPr/>
              </p:nvSpPr>
              <p:spPr bwMode="auto">
                <a:xfrm>
                  <a:off x="4852784" y="2856509"/>
                  <a:ext cx="1455604" cy="41053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lstStyle/>
                <a:p>
                  <a:pPr marL="0" marR="0" algn="ctr">
                    <a:spcBef>
                      <a:spcPts val="0"/>
                    </a:spcBef>
                    <a:spcAft>
                      <a:spcPts val="0"/>
                    </a:spcAft>
                  </a:pPr>
                  <a:r>
                    <a:rPr lang="en-US" sz="2000" kern="1200">
                      <a:solidFill>
                        <a:srgbClr val="000000"/>
                      </a:solidFill>
                      <a:effectLst/>
                      <a:ea typeface="Times New Roman"/>
                      <a:cs typeface="Arial"/>
                    </a:rPr>
                    <a:t>Ice </a:t>
                  </a:r>
                  <a:endParaRPr lang="en-US" sz="2000">
                    <a:effectLst/>
                    <a:latin typeface="Times New Roman"/>
                    <a:ea typeface="Times New Roman"/>
                  </a:endParaRPr>
                </a:p>
              </p:txBody>
            </p:sp>
            <p:sp>
              <p:nvSpPr>
                <p:cNvPr id="48" name="Right Arrow 47"/>
                <p:cNvSpPr>
                  <a:spLocks noChangeArrowheads="1"/>
                </p:cNvSpPr>
                <p:nvPr/>
              </p:nvSpPr>
              <p:spPr bwMode="auto">
                <a:xfrm>
                  <a:off x="6308388" y="2990561"/>
                  <a:ext cx="1388693" cy="187441"/>
                </a:xfrm>
                <a:prstGeom prst="rightArrow">
                  <a:avLst>
                    <a:gd name="adj1" fmla="val 50000"/>
                    <a:gd name="adj2" fmla="val 50001"/>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49" name="TextBox 73"/>
                <p:cNvSpPr txBox="1">
                  <a:spLocks noChangeArrowheads="1"/>
                </p:cNvSpPr>
                <p:nvPr/>
              </p:nvSpPr>
              <p:spPr bwMode="auto">
                <a:xfrm>
                  <a:off x="6466852" y="3108571"/>
                  <a:ext cx="1010285" cy="35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a:solidFill>
                        <a:srgbClr val="000000"/>
                      </a:solidFill>
                      <a:effectLst/>
                      <a:latin typeface="Cambria"/>
                      <a:ea typeface="Times New Roman"/>
                      <a:cs typeface="Times New Roman"/>
                    </a:rPr>
                    <a:t>melts</a:t>
                  </a:r>
                  <a:endParaRPr lang="en-US" sz="1700">
                    <a:effectLst/>
                    <a:latin typeface="Times New Roman"/>
                    <a:ea typeface="Times New Roman"/>
                  </a:endParaRPr>
                </a:p>
              </p:txBody>
            </p:sp>
            <p:sp>
              <p:nvSpPr>
                <p:cNvPr id="50" name="TextBox 71"/>
                <p:cNvSpPr txBox="1">
                  <a:spLocks noChangeArrowheads="1"/>
                </p:cNvSpPr>
                <p:nvPr/>
              </p:nvSpPr>
              <p:spPr bwMode="auto">
                <a:xfrm>
                  <a:off x="4558087" y="1632361"/>
                  <a:ext cx="1708784" cy="384810"/>
                </a:xfrm>
                <a:prstGeom prst="rect">
                  <a:avLst/>
                </a:prstGeom>
                <a:ln/>
              </p:spPr>
              <p:style>
                <a:lnRef idx="2">
                  <a:schemeClr val="dk1"/>
                </a:lnRef>
                <a:fillRef idx="1">
                  <a:schemeClr val="lt1"/>
                </a:fillRef>
                <a:effectRef idx="0">
                  <a:schemeClr val="dk1"/>
                </a:effectRef>
                <a:fontRef idx="minor">
                  <a:schemeClr val="dk1"/>
                </a:fontRef>
              </p:style>
              <p:txBody>
                <a:bodyPr wrap="square">
                  <a:noAutofit/>
                </a:bodyPr>
                <a:lstStyle/>
                <a:p>
                  <a:pPr marL="0" marR="0" algn="ctr">
                    <a:spcBef>
                      <a:spcPts val="0"/>
                    </a:spcBef>
                    <a:spcAft>
                      <a:spcPts val="0"/>
                    </a:spcAft>
                  </a:pPr>
                  <a:r>
                    <a:rPr lang="en-US" sz="2000" kern="1200">
                      <a:solidFill>
                        <a:srgbClr val="000000"/>
                      </a:solidFill>
                      <a:effectLst/>
                      <a:ea typeface="Times New Roman"/>
                      <a:cs typeface="Times New Roman"/>
                    </a:rPr>
                    <a:t>Air  temps</a:t>
                  </a:r>
                  <a:endParaRPr lang="en-US" sz="2000">
                    <a:effectLst/>
                    <a:latin typeface="Times New Roman"/>
                    <a:ea typeface="Times New Roman"/>
                  </a:endParaRPr>
                </a:p>
              </p:txBody>
            </p:sp>
            <p:sp>
              <p:nvSpPr>
                <p:cNvPr id="51" name="TextBox 73"/>
                <p:cNvSpPr txBox="1">
                  <a:spLocks noChangeArrowheads="1"/>
                </p:cNvSpPr>
                <p:nvPr/>
              </p:nvSpPr>
              <p:spPr bwMode="auto">
                <a:xfrm>
                  <a:off x="6297293" y="2499014"/>
                  <a:ext cx="1498194" cy="62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dirty="0">
                      <a:solidFill>
                        <a:srgbClr val="000000"/>
                      </a:solidFill>
                      <a:effectLst/>
                      <a:latin typeface="Cambria"/>
                      <a:ea typeface="Times New Roman"/>
                      <a:cs typeface="Times New Roman"/>
                    </a:rPr>
                    <a:t>reach melting</a:t>
                  </a:r>
                  <a:endParaRPr lang="en-US" sz="1700" dirty="0">
                    <a:effectLst/>
                    <a:latin typeface="Times New Roman"/>
                    <a:ea typeface="Times New Roman"/>
                  </a:endParaRPr>
                </a:p>
              </p:txBody>
            </p:sp>
            <p:sp>
              <p:nvSpPr>
                <p:cNvPr id="52" name="TextBox 31"/>
                <p:cNvSpPr txBox="1"/>
                <p:nvPr/>
              </p:nvSpPr>
              <p:spPr>
                <a:xfrm>
                  <a:off x="7965051" y="2001675"/>
                  <a:ext cx="797801" cy="359113"/>
                </a:xfrm>
                <a:prstGeom prst="rect">
                  <a:avLst/>
                </a:prstGeom>
                <a:solidFill>
                  <a:schemeClr val="bg1"/>
                </a:solidFill>
              </p:spPr>
              <p:txBody>
                <a:bodyPr wrap="square" rtlCol="0">
                  <a:noAutofit/>
                </a:bodyPr>
                <a:lstStyle/>
                <a:p>
                  <a:pPr marL="0" marR="0" algn="ctr">
                    <a:spcBef>
                      <a:spcPts val="0"/>
                    </a:spcBef>
                    <a:spcAft>
                      <a:spcPts val="0"/>
                    </a:spcAft>
                  </a:pPr>
                  <a:r>
                    <a:rPr lang="en-US" sz="3600" b="1" kern="1200" dirty="0">
                      <a:solidFill>
                        <a:srgbClr val="FFFFFF"/>
                      </a:solidFill>
                      <a:effectLst/>
                      <a:latin typeface="Cambria"/>
                      <a:ea typeface="Times New Roman"/>
                      <a:cs typeface="Times New Roman"/>
                    </a:rPr>
                    <a:t>36</a:t>
                  </a:r>
                  <a:endParaRPr lang="en-US" sz="3600" b="1" dirty="0">
                    <a:solidFill>
                      <a:srgbClr val="FFFFFF"/>
                    </a:solidFill>
                    <a:effectLst/>
                    <a:latin typeface="Times New Roman"/>
                    <a:ea typeface="Times New Roman"/>
                  </a:endParaRPr>
                </a:p>
              </p:txBody>
            </p:sp>
            <p:sp>
              <p:nvSpPr>
                <p:cNvPr id="53" name="Rectangle 52"/>
                <p:cNvSpPr>
                  <a:spLocks noChangeArrowheads="1"/>
                </p:cNvSpPr>
                <p:nvPr/>
              </p:nvSpPr>
              <p:spPr bwMode="auto">
                <a:xfrm>
                  <a:off x="4811137" y="2204640"/>
                  <a:ext cx="1455604" cy="41053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lstStyle/>
                <a:p>
                  <a:pPr marL="0" marR="0" algn="ctr">
                    <a:spcBef>
                      <a:spcPts val="0"/>
                    </a:spcBef>
                    <a:spcAft>
                      <a:spcPts val="0"/>
                    </a:spcAft>
                  </a:pPr>
                  <a:r>
                    <a:rPr lang="en-US" sz="2000" kern="1200" dirty="0">
                      <a:solidFill>
                        <a:srgbClr val="000000"/>
                      </a:solidFill>
                      <a:effectLst/>
                      <a:ea typeface="Times New Roman"/>
                      <a:cs typeface="Arial"/>
                    </a:rPr>
                    <a:t>Ice temps</a:t>
                  </a:r>
                  <a:endParaRPr lang="en-US" sz="2000" dirty="0">
                    <a:effectLst/>
                    <a:latin typeface="Times New Roman"/>
                    <a:ea typeface="Times New Roman"/>
                  </a:endParaRPr>
                </a:p>
              </p:txBody>
            </p:sp>
          </p:grpSp>
        </p:grpSp>
      </p:grpSp>
      <p:sp>
        <p:nvSpPr>
          <p:cNvPr id="3" name="Rectangle 2"/>
          <p:cNvSpPr/>
          <p:nvPr/>
        </p:nvSpPr>
        <p:spPr>
          <a:xfrm>
            <a:off x="216567" y="2762386"/>
            <a:ext cx="8734927" cy="4018115"/>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3049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graphicFrame>
        <p:nvGraphicFramePr>
          <p:cNvPr id="4" name="Chart 3"/>
          <p:cNvGraphicFramePr/>
          <p:nvPr>
            <p:extLst>
              <p:ext uri="{D42A27DB-BD31-4B8C-83A1-F6EECF244321}">
                <p14:modId xmlns:p14="http://schemas.microsoft.com/office/powerpoint/2010/main" val="1135204876"/>
              </p:ext>
            </p:extLst>
          </p:nvPr>
        </p:nvGraphicFramePr>
        <p:xfrm>
          <a:off x="494413" y="1923311"/>
          <a:ext cx="8155173" cy="4934689"/>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85060" y="1164620"/>
            <a:ext cx="9058939" cy="1077218"/>
          </a:xfrm>
          <a:prstGeom prst="rect">
            <a:avLst/>
          </a:prstGeom>
          <a:noFill/>
        </p:spPr>
        <p:txBody>
          <a:bodyPr wrap="square" rtlCol="0">
            <a:spAutoFit/>
          </a:bodyPr>
          <a:lstStyle/>
          <a:p>
            <a:r>
              <a:rPr lang="en-US" sz="2800" b="1" dirty="0"/>
              <a:t>Pre-post student response rubric </a:t>
            </a:r>
            <a:r>
              <a:rPr lang="en-US" sz="2800" b="1" dirty="0" smtClean="0"/>
              <a:t>scores</a:t>
            </a:r>
          </a:p>
          <a:p>
            <a:r>
              <a:rPr lang="en-US" dirty="0" smtClean="0"/>
              <a:t>“</a:t>
            </a:r>
            <a:r>
              <a:rPr lang="en-US" i="1" dirty="0"/>
              <a:t>E</a:t>
            </a:r>
            <a:r>
              <a:rPr lang="en-US" i="1" dirty="0" smtClean="0"/>
              <a:t>xplain </a:t>
            </a:r>
            <a:r>
              <a:rPr lang="en-US" i="1" dirty="0"/>
              <a:t>in your own words why the </a:t>
            </a:r>
            <a:r>
              <a:rPr lang="en-US" i="1" dirty="0" smtClean="0"/>
              <a:t>ice extent of </a:t>
            </a:r>
            <a:r>
              <a:rPr lang="en-US" i="1" dirty="0"/>
              <a:t>these images is different</a:t>
            </a:r>
            <a:r>
              <a:rPr lang="en-US" dirty="0" smtClean="0"/>
              <a:t>”</a:t>
            </a:r>
            <a:endParaRPr lang="en-US" dirty="0"/>
          </a:p>
          <a:p>
            <a:endParaRPr lang="en-US" dirty="0"/>
          </a:p>
        </p:txBody>
      </p:sp>
      <p:sp>
        <p:nvSpPr>
          <p:cNvPr id="6" name="TextBox 5"/>
          <p:cNvSpPr txBox="1"/>
          <p:nvPr/>
        </p:nvSpPr>
        <p:spPr>
          <a:xfrm>
            <a:off x="1715108" y="2390577"/>
            <a:ext cx="1744067" cy="369332"/>
          </a:xfrm>
          <a:prstGeom prst="rect">
            <a:avLst/>
          </a:prstGeom>
          <a:noFill/>
        </p:spPr>
        <p:txBody>
          <a:bodyPr wrap="none" rtlCol="0">
            <a:spAutoFit/>
          </a:bodyPr>
          <a:lstStyle/>
          <a:p>
            <a:r>
              <a:rPr lang="en-US" b="1" dirty="0" smtClean="0">
                <a:solidFill>
                  <a:schemeClr val="bg1"/>
                </a:solidFill>
              </a:rPr>
              <a:t>Pre-post </a:t>
            </a:r>
            <a:r>
              <a:rPr lang="en-US" b="1" i="1" dirty="0" smtClean="0">
                <a:solidFill>
                  <a:schemeClr val="bg1"/>
                </a:solidFill>
              </a:rPr>
              <a:t>p</a:t>
            </a:r>
            <a:r>
              <a:rPr lang="en-US" b="1" dirty="0" smtClean="0">
                <a:solidFill>
                  <a:schemeClr val="bg1"/>
                </a:solidFill>
              </a:rPr>
              <a:t> &lt;0.05</a:t>
            </a:r>
            <a:endParaRPr lang="en-US" b="1" dirty="0">
              <a:solidFill>
                <a:schemeClr val="bg1"/>
              </a:solidFill>
            </a:endParaRPr>
          </a:p>
        </p:txBody>
      </p:sp>
    </p:spTree>
    <p:extLst>
      <p:ext uri="{BB962C8B-B14F-4D97-AF65-F5344CB8AC3E}">
        <p14:creationId xmlns:p14="http://schemas.microsoft.com/office/powerpoint/2010/main" val="41681551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1" y="1486071"/>
            <a:ext cx="10047767" cy="584775"/>
          </a:xfrm>
          <a:prstGeom prst="rect">
            <a:avLst/>
          </a:prstGeom>
          <a:noFill/>
        </p:spPr>
        <p:txBody>
          <a:bodyPr wrap="square" rtlCol="0">
            <a:spAutoFit/>
          </a:bodyPr>
          <a:lstStyle/>
          <a:p>
            <a:r>
              <a:rPr lang="en-US" sz="3200" b="1" dirty="0" smtClean="0"/>
              <a:t>Methods: Eye-tracking studies</a:t>
            </a:r>
            <a:endParaRPr lang="en-US" sz="2000" b="1" dirty="0" smtClean="0"/>
          </a:p>
        </p:txBody>
      </p:sp>
      <p:pic>
        <p:nvPicPr>
          <p:cNvPr id="5" name="Cryovideo.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3220335" y="3519376"/>
            <a:ext cx="4998631" cy="3125972"/>
          </a:xfrm>
          <a:prstGeom prst="rect">
            <a:avLst/>
          </a:prstGeom>
        </p:spPr>
      </p:pic>
      <p:pic>
        <p:nvPicPr>
          <p:cNvPr id="6" name="Picture 5" descr="EyeTracking2011.jpg"/>
          <p:cNvPicPr>
            <a:picLocks noChangeAspect="1"/>
          </p:cNvPicPr>
          <p:nvPr/>
        </p:nvPicPr>
        <p:blipFill>
          <a:blip r:embed="rId6"/>
          <a:stretch>
            <a:fillRect/>
          </a:stretch>
        </p:blipFill>
        <p:spPr>
          <a:xfrm>
            <a:off x="5978156" y="1275907"/>
            <a:ext cx="3086100" cy="1845609"/>
          </a:xfrm>
          <a:prstGeom prst="rect">
            <a:avLst/>
          </a:prstGeom>
        </p:spPr>
      </p:pic>
      <p:sp>
        <p:nvSpPr>
          <p:cNvPr id="7" name="Content Placeholder 4"/>
          <p:cNvSpPr txBox="1">
            <a:spLocks/>
          </p:cNvSpPr>
          <p:nvPr/>
        </p:nvSpPr>
        <p:spPr>
          <a:xfrm>
            <a:off x="0" y="2070846"/>
            <a:ext cx="8636000" cy="1905000"/>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ea typeface="ＭＳ Ｐゴシック" charset="-128"/>
                <a:cs typeface="ＭＳ Ｐゴシック" charset="-128"/>
              </a:rPr>
              <a:t>Pre-Study Measures</a:t>
            </a:r>
          </a:p>
          <a:p>
            <a:pPr lvl="1"/>
            <a:r>
              <a:rPr lang="en-US" dirty="0" smtClean="0">
                <a:ea typeface="ＭＳ Ｐゴシック" charset="-128"/>
                <a:cs typeface="ＭＳ Ｐゴシック" charset="-128"/>
              </a:rPr>
              <a:t>Color-blindness</a:t>
            </a:r>
          </a:p>
          <a:p>
            <a:pPr lvl="1"/>
            <a:r>
              <a:rPr lang="en-US" dirty="0" smtClean="0">
                <a:ea typeface="ＭＳ Ｐゴシック" charset="-128"/>
                <a:cs typeface="ＭＳ Ｐゴシック" charset="-128"/>
              </a:rPr>
              <a:t>Climate change conceptions</a:t>
            </a:r>
          </a:p>
          <a:p>
            <a:pPr lvl="1"/>
            <a:r>
              <a:rPr lang="en-US" dirty="0" smtClean="0">
                <a:ea typeface="ＭＳ Ｐゴシック" charset="-128"/>
                <a:cs typeface="ＭＳ Ｐゴシック" charset="-128"/>
              </a:rPr>
              <a:t>Demographics</a:t>
            </a:r>
            <a:endParaRPr lang="en-US" dirty="0" smtClean="0"/>
          </a:p>
        </p:txBody>
      </p:sp>
      <p:cxnSp>
        <p:nvCxnSpPr>
          <p:cNvPr id="11" name="Straight Connector 10"/>
          <p:cNvCxnSpPr/>
          <p:nvPr/>
        </p:nvCxnSpPr>
        <p:spPr>
          <a:xfrm flipH="1">
            <a:off x="3220335" y="1562986"/>
            <a:ext cx="4562698" cy="195639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8218966" y="1672855"/>
            <a:ext cx="545807" cy="497249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23317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311718" y="2252995"/>
            <a:ext cx="3898775" cy="584775"/>
          </a:xfrm>
          <a:prstGeom prst="rect">
            <a:avLst/>
          </a:prstGeom>
          <a:noFill/>
        </p:spPr>
        <p:txBody>
          <a:bodyPr wrap="square" rtlCol="0">
            <a:spAutoFit/>
          </a:bodyPr>
          <a:lstStyle/>
          <a:p>
            <a:endParaRPr lang="en-US" sz="3200" dirty="0"/>
          </a:p>
        </p:txBody>
      </p:sp>
      <p:pic>
        <p:nvPicPr>
          <p:cNvPr id="4" name="Picture 3" descr="3I.jpg"/>
          <p:cNvPicPr/>
          <p:nvPr/>
        </p:nvPicPr>
        <p:blipFill>
          <a:blip r:embed="rId4"/>
          <a:srcRect/>
          <a:stretch>
            <a:fillRect/>
          </a:stretch>
        </p:blipFill>
        <p:spPr bwMode="auto">
          <a:xfrm>
            <a:off x="4403658" y="1244009"/>
            <a:ext cx="4623384" cy="5433238"/>
          </a:xfrm>
          <a:prstGeom prst="rect">
            <a:avLst/>
          </a:prstGeom>
          <a:noFill/>
          <a:ln w="9525" cmpd="sng">
            <a:solidFill>
              <a:srgbClr val="800000"/>
            </a:solidFill>
            <a:miter lim="800000"/>
            <a:headEnd/>
            <a:tailEnd/>
          </a:ln>
          <a:effectLst/>
        </p:spPr>
      </p:pic>
      <p:sp>
        <p:nvSpPr>
          <p:cNvPr id="5" name="TextBox 4"/>
          <p:cNvSpPr txBox="1"/>
          <p:nvPr/>
        </p:nvSpPr>
        <p:spPr>
          <a:xfrm>
            <a:off x="0" y="1358325"/>
            <a:ext cx="4359349" cy="5509200"/>
          </a:xfrm>
          <a:prstGeom prst="rect">
            <a:avLst/>
          </a:prstGeom>
          <a:noFill/>
        </p:spPr>
        <p:txBody>
          <a:bodyPr wrap="square" rtlCol="0">
            <a:spAutoFit/>
          </a:bodyPr>
          <a:lstStyle/>
          <a:p>
            <a:pPr marL="457200" indent="-457200">
              <a:buFont typeface="Arial" pitchFamily="34" charset="0"/>
              <a:buChar char="•"/>
            </a:pPr>
            <a:r>
              <a:rPr lang="en-US" sz="3200" dirty="0" smtClean="0"/>
              <a:t>Time to complete -   23 </a:t>
            </a:r>
            <a:r>
              <a:rPr lang="en-US" sz="3200" dirty="0"/>
              <a:t>and 32 </a:t>
            </a:r>
            <a:r>
              <a:rPr lang="en-US" sz="3200" dirty="0" smtClean="0"/>
              <a:t>minutes</a:t>
            </a:r>
          </a:p>
          <a:p>
            <a:pPr marL="457200" indent="-457200">
              <a:buFont typeface="Arial" pitchFamily="34" charset="0"/>
              <a:buChar char="•"/>
            </a:pPr>
            <a:endParaRPr lang="en-US" sz="3200" dirty="0" smtClean="0"/>
          </a:p>
          <a:p>
            <a:pPr marL="457200" indent="-457200">
              <a:buFont typeface="Arial" pitchFamily="34" charset="0"/>
              <a:buChar char="•"/>
            </a:pPr>
            <a:r>
              <a:rPr lang="en-US" sz="3200" dirty="0" smtClean="0"/>
              <a:t>engaged </a:t>
            </a:r>
            <a:r>
              <a:rPr lang="en-US" sz="3200" dirty="0"/>
              <a:t>less with images than with </a:t>
            </a:r>
            <a:r>
              <a:rPr lang="en-US" sz="3200" dirty="0" smtClean="0"/>
              <a:t>text</a:t>
            </a:r>
          </a:p>
          <a:p>
            <a:pPr marL="457200" indent="-457200">
              <a:buFont typeface="Arial" pitchFamily="34" charset="0"/>
              <a:buChar char="•"/>
            </a:pPr>
            <a:endParaRPr lang="en-US" sz="3200" dirty="0" smtClean="0"/>
          </a:p>
          <a:p>
            <a:pPr marL="457200" indent="-457200">
              <a:buFont typeface="Arial" pitchFamily="34" charset="0"/>
              <a:buChar char="•"/>
            </a:pPr>
            <a:r>
              <a:rPr lang="en-US" sz="3200" dirty="0" smtClean="0"/>
              <a:t>difficulty </a:t>
            </a:r>
            <a:r>
              <a:rPr lang="en-US" sz="3200" dirty="0"/>
              <a:t>engaging with some materials posted on external </a:t>
            </a:r>
            <a:r>
              <a:rPr lang="en-US" sz="3200" dirty="0" smtClean="0"/>
              <a:t>sites</a:t>
            </a:r>
            <a:endParaRPr lang="en-US" sz="3200" dirty="0"/>
          </a:p>
          <a:p>
            <a:r>
              <a:rPr lang="en-US" sz="3200" b="1" dirty="0"/>
              <a:t> </a:t>
            </a:r>
            <a:endParaRPr lang="en-US" sz="3200" dirty="0"/>
          </a:p>
        </p:txBody>
      </p:sp>
    </p:spTree>
    <p:extLst>
      <p:ext uri="{BB962C8B-B14F-4D97-AF65-F5344CB8AC3E}">
        <p14:creationId xmlns:p14="http://schemas.microsoft.com/office/powerpoint/2010/main" val="35939974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limate Detectives Overview Student 2015-08-05 at 11.20.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590801"/>
            <a:ext cx="1956304" cy="2743200"/>
          </a:xfrm>
          <a:prstGeom prst="rect">
            <a:avLst/>
          </a:prstGeom>
        </p:spPr>
      </p:pic>
      <p:pic>
        <p:nvPicPr>
          <p:cNvPr id="15" name="Picture 14" descr="Cryosphere Overview Student 2015-08-05 at 11.18.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1981200"/>
            <a:ext cx="2057400" cy="2910753"/>
          </a:xfrm>
          <a:prstGeom prst="rect">
            <a:avLst/>
          </a:prstGeom>
        </p:spPr>
      </p:pic>
      <p:sp>
        <p:nvSpPr>
          <p:cNvPr id="2" name="Title 1"/>
          <p:cNvSpPr>
            <a:spLocks noGrp="1"/>
          </p:cNvSpPr>
          <p:nvPr>
            <p:ph type="title"/>
          </p:nvPr>
        </p:nvSpPr>
        <p:spPr>
          <a:xfrm>
            <a:off x="368300" y="1066800"/>
            <a:ext cx="8229600" cy="1143000"/>
          </a:xfrm>
        </p:spPr>
        <p:txBody>
          <a:bodyPr>
            <a:normAutofit fontScale="90000"/>
          </a:bodyPr>
          <a:lstStyle/>
          <a:p>
            <a:r>
              <a:rPr lang="en-US" sz="4000" b="1" dirty="0" smtClean="0"/>
              <a:t>EarthLabs Climate Modules</a:t>
            </a:r>
            <a:br>
              <a:rPr lang="en-US" sz="4000" b="1" dirty="0" smtClean="0"/>
            </a:br>
            <a:r>
              <a:rPr lang="it-IT" sz="2200" dirty="0" smtClean="0">
                <a:solidFill>
                  <a:srgbClr val="F2F2F2"/>
                </a:solidFill>
                <a:hlinkClick r:id="rId5"/>
              </a:rPr>
              <a:t>http</a:t>
            </a:r>
            <a:r>
              <a:rPr lang="it-IT" sz="2200" dirty="0">
                <a:solidFill>
                  <a:srgbClr val="F2F2F2"/>
                </a:solidFill>
                <a:hlinkClick r:id="rId5"/>
              </a:rPr>
              <a:t>://serc.carleton.edu/earthlabs/</a:t>
            </a:r>
            <a:r>
              <a:rPr lang="it-IT" sz="2200" dirty="0" smtClean="0">
                <a:solidFill>
                  <a:srgbClr val="F2F2F2"/>
                </a:solidFill>
                <a:hlinkClick r:id="rId5"/>
              </a:rPr>
              <a:t>index.html</a:t>
            </a:r>
            <a:r>
              <a:rPr lang="it-IT" sz="2200" dirty="0" smtClean="0">
                <a:solidFill>
                  <a:srgbClr val="F2F2F2"/>
                </a:solidFill>
              </a:rPr>
              <a:t> </a:t>
            </a:r>
            <a:r>
              <a:rPr lang="en-US" sz="2200" dirty="0">
                <a:solidFill>
                  <a:srgbClr val="F2F2F2"/>
                </a:solidFill>
              </a:rPr>
              <a:t/>
            </a:r>
            <a:br>
              <a:rPr lang="en-US" sz="2200" dirty="0">
                <a:solidFill>
                  <a:srgbClr val="F2F2F2"/>
                </a:solidFill>
              </a:rPr>
            </a:br>
            <a:endParaRPr lang="en-US" sz="2200" dirty="0"/>
          </a:p>
        </p:txBody>
      </p:sp>
      <p:pic>
        <p:nvPicPr>
          <p:cNvPr id="3" name="Picture 2" descr="EL_Banner.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8" name="TextBox 7"/>
          <p:cNvSpPr txBox="1"/>
          <p:nvPr/>
        </p:nvSpPr>
        <p:spPr>
          <a:xfrm>
            <a:off x="152400" y="5257800"/>
            <a:ext cx="8915400" cy="1107996"/>
          </a:xfrm>
          <a:prstGeom prst="rect">
            <a:avLst/>
          </a:prstGeom>
          <a:noFill/>
        </p:spPr>
        <p:txBody>
          <a:bodyPr wrap="square" rtlCol="0">
            <a:spAutoFit/>
          </a:bodyPr>
          <a:lstStyle/>
          <a:p>
            <a:pPr algn="ctr"/>
            <a:r>
              <a:rPr lang="en-US" sz="2200" u="sng" dirty="0" smtClean="0">
                <a:solidFill>
                  <a:srgbClr val="FFFFFF"/>
                </a:solidFill>
              </a:rPr>
              <a:t>Project Components </a:t>
            </a:r>
          </a:p>
          <a:p>
            <a:pPr algn="ctr"/>
            <a:r>
              <a:rPr lang="en-US" sz="2200" dirty="0" smtClean="0">
                <a:solidFill>
                  <a:srgbClr val="FFFFFF"/>
                </a:solidFill>
              </a:rPr>
              <a:t>Curriculum Development          Professional Development                Educational Research on Student Learning</a:t>
            </a:r>
            <a:endParaRPr lang="en-US" sz="2200" dirty="0">
              <a:solidFill>
                <a:srgbClr val="FFFFFF"/>
              </a:solidFill>
            </a:endParaRPr>
          </a:p>
        </p:txBody>
      </p:sp>
      <p:sp>
        <p:nvSpPr>
          <p:cNvPr id="9" name="TextBox 8"/>
          <p:cNvSpPr txBox="1"/>
          <p:nvPr/>
        </p:nvSpPr>
        <p:spPr>
          <a:xfrm>
            <a:off x="-25400" y="6273224"/>
            <a:ext cx="8102600" cy="584776"/>
          </a:xfrm>
          <a:prstGeom prst="rect">
            <a:avLst/>
          </a:prstGeom>
          <a:noFill/>
        </p:spPr>
        <p:txBody>
          <a:bodyPr wrap="square" rtlCol="0">
            <a:spAutoFit/>
          </a:bodyPr>
          <a:lstStyle/>
          <a:p>
            <a:r>
              <a:rPr lang="en-US" sz="1600" dirty="0" err="1" smtClean="0"/>
              <a:t>Ellins</a:t>
            </a:r>
            <a:r>
              <a:rPr lang="en-US" sz="1600" dirty="0" smtClean="0"/>
              <a:t> et al, Journal of Geoscience Education, vol 62, No. 3, pp307-318, Sept 2014          </a:t>
            </a:r>
          </a:p>
          <a:p>
            <a:r>
              <a:rPr lang="en-US" sz="1600" dirty="0" smtClean="0"/>
              <a:t>McNeal et al, Journal of Geoscience Education, </a:t>
            </a:r>
            <a:r>
              <a:rPr lang="en-US" sz="1600" dirty="0"/>
              <a:t>vol 62, No. </a:t>
            </a:r>
            <a:r>
              <a:rPr lang="en-US" sz="1600" dirty="0" smtClean="0"/>
              <a:t>4, pp560-577, Nov </a:t>
            </a:r>
            <a:r>
              <a:rPr lang="en-US" sz="1600" dirty="0"/>
              <a:t>2014 </a:t>
            </a:r>
          </a:p>
        </p:txBody>
      </p:sp>
      <p:pic>
        <p:nvPicPr>
          <p:cNvPr id="14" name="Picture 13" descr="Carbon Overview Student 2015-08-05 at 11.17.1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6600" y="2057400"/>
            <a:ext cx="2044700" cy="2859533"/>
          </a:xfrm>
          <a:prstGeom prst="rect">
            <a:avLst/>
          </a:prstGeom>
        </p:spPr>
      </p:pic>
      <p:pic>
        <p:nvPicPr>
          <p:cNvPr id="17" name="Picture 16" descr="Earth System Science Overview Student 2015-08-05 at 11.22.33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1981200"/>
            <a:ext cx="2076243" cy="2819400"/>
          </a:xfrm>
          <a:prstGeom prst="rect">
            <a:avLst/>
          </a:prstGeom>
        </p:spPr>
      </p:pic>
      <p:pic>
        <p:nvPicPr>
          <p:cNvPr id="13" name="Picture 12" descr="Biosphere Overview Student 2015-08-05 at 11.15.31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2175" y="2492645"/>
            <a:ext cx="1987825" cy="2841356"/>
          </a:xfrm>
          <a:prstGeom prst="rect">
            <a:avLst/>
          </a:prstGeom>
        </p:spPr>
      </p:pic>
    </p:spTree>
    <p:extLst>
      <p:ext uri="{BB962C8B-B14F-4D97-AF65-F5344CB8AC3E}">
        <p14:creationId xmlns:p14="http://schemas.microsoft.com/office/powerpoint/2010/main" val="39079978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0" y="1358325"/>
            <a:ext cx="4359349" cy="4031873"/>
          </a:xfrm>
          <a:prstGeom prst="rect">
            <a:avLst/>
          </a:prstGeom>
          <a:noFill/>
        </p:spPr>
        <p:txBody>
          <a:bodyPr wrap="square" rtlCol="0">
            <a:spAutoFit/>
          </a:bodyPr>
          <a:lstStyle/>
          <a:p>
            <a:r>
              <a:rPr lang="en-US" sz="3200" dirty="0" smtClean="0"/>
              <a:t>Purple </a:t>
            </a:r>
            <a:r>
              <a:rPr lang="en-US" sz="3200" dirty="0"/>
              <a:t>path is a participant with significant attention. </a:t>
            </a:r>
            <a:endParaRPr lang="en-US" sz="3200" dirty="0" smtClean="0"/>
          </a:p>
          <a:p>
            <a:endParaRPr lang="en-US" sz="3200" dirty="0"/>
          </a:p>
          <a:p>
            <a:r>
              <a:rPr lang="en-US" sz="3200" dirty="0" smtClean="0"/>
              <a:t>Blue </a:t>
            </a:r>
            <a:r>
              <a:rPr lang="en-US" sz="3200" dirty="0"/>
              <a:t>path is cursory and is typical of most participants.</a:t>
            </a:r>
          </a:p>
          <a:p>
            <a:r>
              <a:rPr lang="en-US" sz="3200" b="1" dirty="0"/>
              <a:t> </a:t>
            </a:r>
            <a:endParaRPr lang="en-US" sz="3200" dirty="0"/>
          </a:p>
        </p:txBody>
      </p:sp>
      <p:pic>
        <p:nvPicPr>
          <p:cNvPr id="5" name="Picture 4" descr="::::::private:var:folders:Fs:FsmdC4ZaGTG9DqB+JC6IX++++TI:-Tmp-:com.apple.mail.drag-T0x10051ff40.tmp.E17knT:GazeplotElab2011-006b.jpg"/>
          <p:cNvPicPr/>
          <p:nvPr/>
        </p:nvPicPr>
        <p:blipFill>
          <a:blip r:embed="rId4"/>
          <a:srcRect/>
          <a:stretch>
            <a:fillRect/>
          </a:stretch>
        </p:blipFill>
        <p:spPr bwMode="auto">
          <a:xfrm>
            <a:off x="4538345" y="1"/>
            <a:ext cx="2310765" cy="6858000"/>
          </a:xfrm>
          <a:prstGeom prst="rect">
            <a:avLst/>
          </a:prstGeom>
          <a:noFill/>
          <a:ln w="9525">
            <a:noFill/>
            <a:miter lim="800000"/>
            <a:headEnd/>
            <a:tailEnd/>
          </a:ln>
        </p:spPr>
      </p:pic>
      <p:pic>
        <p:nvPicPr>
          <p:cNvPr id="6" name="Picture 5" descr="::::::private:var:folders:Fs:FsmdC4ZaGTG9DqB+JC6IX++++TI:-Tmp-:com.apple.mail.drag-T0x10051ff40.tmp.t3aEuW:GazeplotElab2011-015b.jpg"/>
          <p:cNvPicPr/>
          <p:nvPr/>
        </p:nvPicPr>
        <p:blipFill>
          <a:blip r:embed="rId5"/>
          <a:srcRect/>
          <a:stretch>
            <a:fillRect/>
          </a:stretch>
        </p:blipFill>
        <p:spPr bwMode="auto">
          <a:xfrm>
            <a:off x="6849110" y="1"/>
            <a:ext cx="2294890" cy="6858000"/>
          </a:xfrm>
          <a:prstGeom prst="rect">
            <a:avLst/>
          </a:prstGeom>
          <a:noFill/>
          <a:ln w="9525">
            <a:noFill/>
            <a:miter lim="800000"/>
            <a:headEnd/>
            <a:tailEnd/>
          </a:ln>
        </p:spPr>
      </p:pic>
    </p:spTree>
    <p:extLst>
      <p:ext uri="{BB962C8B-B14F-4D97-AF65-F5344CB8AC3E}">
        <p14:creationId xmlns:p14="http://schemas.microsoft.com/office/powerpoint/2010/main" val="34523535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pic>
        <p:nvPicPr>
          <p:cNvPr id="7" name="Picture 6"/>
          <p:cNvPicPr>
            <a:picLocks noChangeAspect="1"/>
          </p:cNvPicPr>
          <p:nvPr/>
        </p:nvPicPr>
        <p:blipFill>
          <a:blip r:embed="rId4"/>
          <a:srcRect b="51323"/>
          <a:stretch>
            <a:fillRect/>
          </a:stretch>
        </p:blipFill>
        <p:spPr>
          <a:xfrm>
            <a:off x="2961102" y="2078665"/>
            <a:ext cx="6067760" cy="3870252"/>
          </a:xfrm>
          <a:prstGeom prst="rect">
            <a:avLst/>
          </a:prstGeom>
        </p:spPr>
      </p:pic>
      <p:sp>
        <p:nvSpPr>
          <p:cNvPr id="4" name="Rectangle 3"/>
          <p:cNvSpPr/>
          <p:nvPr/>
        </p:nvSpPr>
        <p:spPr>
          <a:xfrm>
            <a:off x="132841" y="2090426"/>
            <a:ext cx="2631624" cy="3539430"/>
          </a:xfrm>
          <a:prstGeom prst="rect">
            <a:avLst/>
          </a:prstGeom>
        </p:spPr>
        <p:txBody>
          <a:bodyPr wrap="square">
            <a:spAutoFit/>
          </a:bodyPr>
          <a:lstStyle/>
          <a:p>
            <a:r>
              <a:rPr lang="en-US" sz="3200" dirty="0" smtClean="0"/>
              <a:t>Students had difficulty knowing where to look on complex scientific graphs/figures</a:t>
            </a:r>
            <a:endParaRPr lang="en-US" sz="3200" dirty="0"/>
          </a:p>
        </p:txBody>
      </p:sp>
    </p:spTree>
    <p:extLst>
      <p:ext uri="{BB962C8B-B14F-4D97-AF65-F5344CB8AC3E}">
        <p14:creationId xmlns:p14="http://schemas.microsoft.com/office/powerpoint/2010/main" val="35493540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184127" y="1296065"/>
            <a:ext cx="8775745" cy="7602081"/>
          </a:xfrm>
          <a:prstGeom prst="rect">
            <a:avLst/>
          </a:prstGeom>
          <a:noFill/>
        </p:spPr>
        <p:txBody>
          <a:bodyPr wrap="square" rtlCol="0">
            <a:spAutoFit/>
          </a:bodyPr>
          <a:lstStyle/>
          <a:p>
            <a:r>
              <a:rPr lang="en-US" sz="3200" b="1" dirty="0" smtClean="0"/>
              <a:t>Conclusions</a:t>
            </a:r>
          </a:p>
          <a:p>
            <a:pPr marL="342900" indent="-342900">
              <a:buFont typeface="Arial" pitchFamily="34" charset="0"/>
              <a:buChar char="•"/>
            </a:pPr>
            <a:r>
              <a:rPr lang="en-US" sz="2600" dirty="0" smtClean="0"/>
              <a:t>Students</a:t>
            </a:r>
            <a:r>
              <a:rPr lang="en-US" sz="2600" dirty="0"/>
              <a:t>’ </a:t>
            </a:r>
            <a:r>
              <a:rPr lang="en-US" sz="2600" b="1" dirty="0" smtClean="0"/>
              <a:t>SYSTEMS UNDERSTANDING </a:t>
            </a:r>
            <a:r>
              <a:rPr lang="en-US" sz="2600" dirty="0" smtClean="0"/>
              <a:t>and </a:t>
            </a:r>
            <a:r>
              <a:rPr lang="en-US" sz="2600" b="1" dirty="0" smtClean="0"/>
              <a:t>CONCEPTUAL UNDERSTAND</a:t>
            </a:r>
            <a:r>
              <a:rPr lang="en-US" sz="2600" dirty="0" smtClean="0"/>
              <a:t> </a:t>
            </a:r>
            <a:r>
              <a:rPr lang="en-US" sz="2600" dirty="0"/>
              <a:t>significantly improved after exposure to </a:t>
            </a:r>
            <a:r>
              <a:rPr lang="en-US" sz="2600" i="1" dirty="0" err="1"/>
              <a:t>EarthLabs</a:t>
            </a:r>
            <a:r>
              <a:rPr lang="en-US" sz="2600" dirty="0"/>
              <a:t> modules, although students did not reach mastery levels on par with expert responses. </a:t>
            </a:r>
            <a:endParaRPr lang="en-US" sz="2600" dirty="0" smtClean="0"/>
          </a:p>
          <a:p>
            <a:pPr marL="342900" indent="-342900">
              <a:buFont typeface="Arial" pitchFamily="34" charset="0"/>
              <a:buChar char="•"/>
            </a:pPr>
            <a:endParaRPr lang="en-US" sz="2600" dirty="0" smtClean="0"/>
          </a:p>
          <a:p>
            <a:pPr marL="342900" indent="-342900">
              <a:buFont typeface="Arial" pitchFamily="34" charset="0"/>
              <a:buChar char="•"/>
            </a:pPr>
            <a:r>
              <a:rPr lang="en-US" sz="2600" dirty="0"/>
              <a:t>Classroom observations combined with eye-tracking measures of external users indicate that the </a:t>
            </a:r>
            <a:r>
              <a:rPr lang="en-US" sz="2600" i="1" dirty="0" err="1"/>
              <a:t>EarthLabs</a:t>
            </a:r>
            <a:r>
              <a:rPr lang="en-US" sz="2600" dirty="0"/>
              <a:t> modules were </a:t>
            </a:r>
            <a:r>
              <a:rPr lang="en-US" sz="2600" b="1" dirty="0" smtClean="0"/>
              <a:t>ENGAGING TO USERS</a:t>
            </a:r>
            <a:r>
              <a:rPr lang="en-US" sz="2600" dirty="0" smtClean="0"/>
              <a:t>. </a:t>
            </a:r>
            <a:endParaRPr lang="en-US" sz="2600" dirty="0"/>
          </a:p>
          <a:p>
            <a:endParaRPr lang="en-US" sz="2600" dirty="0"/>
          </a:p>
          <a:p>
            <a:pPr marL="342900" indent="-342900">
              <a:buFont typeface="Arial" pitchFamily="34" charset="0"/>
              <a:buChar char="•"/>
            </a:pPr>
            <a:r>
              <a:rPr lang="en-US" sz="2600" dirty="0"/>
              <a:t>The </a:t>
            </a:r>
            <a:r>
              <a:rPr lang="en-US" sz="2600" i="1" dirty="0" err="1"/>
              <a:t>EarthLabs</a:t>
            </a:r>
            <a:r>
              <a:rPr lang="en-US" sz="2600" dirty="0"/>
              <a:t> </a:t>
            </a:r>
            <a:r>
              <a:rPr lang="en-US" sz="2600" b="1" dirty="0" smtClean="0"/>
              <a:t>CURRICULUM-RESEARCH</a:t>
            </a:r>
            <a:r>
              <a:rPr lang="en-US" sz="2600" dirty="0" smtClean="0"/>
              <a:t> </a:t>
            </a:r>
            <a:r>
              <a:rPr lang="en-US" sz="2600" dirty="0"/>
              <a:t>model is an example of how research can be used to inform curriculum </a:t>
            </a:r>
            <a:r>
              <a:rPr lang="en-US" sz="2600" dirty="0" smtClean="0"/>
              <a:t>development.</a:t>
            </a:r>
            <a:endParaRPr lang="en-US" sz="2600" b="1" dirty="0"/>
          </a:p>
          <a:p>
            <a:pPr marL="342900" indent="-342900">
              <a:buFont typeface="Arial" pitchFamily="34" charset="0"/>
              <a:buChar char="•"/>
            </a:pPr>
            <a:endParaRPr lang="en-US" sz="2400" dirty="0" smtClean="0"/>
          </a:p>
          <a:p>
            <a:pPr marL="342900" indent="-342900">
              <a:buFont typeface="Arial" pitchFamily="34" charset="0"/>
              <a:buChar char="•"/>
            </a:pPr>
            <a:endParaRPr lang="en-US" sz="2400" b="1"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smtClean="0"/>
          </a:p>
          <a:p>
            <a:pPr marL="342900" indent="-342900">
              <a:buFont typeface="Arial" pitchFamily="34" charset="0"/>
              <a:buChar char="•"/>
            </a:pPr>
            <a:endParaRPr lang="en-US" sz="2400" dirty="0" smtClean="0"/>
          </a:p>
          <a:p>
            <a:pPr marL="342900" indent="-342900">
              <a:buFont typeface="Arial" pitchFamily="34" charset="0"/>
              <a:buChar char="•"/>
            </a:pPr>
            <a:endParaRPr lang="en-US" sz="2400" b="1" dirty="0" smtClean="0"/>
          </a:p>
        </p:txBody>
      </p:sp>
    </p:spTree>
    <p:extLst>
      <p:ext uri="{BB962C8B-B14F-4D97-AF65-F5344CB8AC3E}">
        <p14:creationId xmlns:p14="http://schemas.microsoft.com/office/powerpoint/2010/main" val="257373541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143000"/>
          </a:xfrm>
        </p:spPr>
        <p:txBody>
          <a:bodyPr>
            <a:noAutofit/>
          </a:bodyPr>
          <a:lstStyle/>
          <a:p>
            <a:endParaRPr lang="en-US" sz="3800" dirty="0"/>
          </a:p>
        </p:txBody>
      </p:sp>
      <p:sp>
        <p:nvSpPr>
          <p:cNvPr id="3" name="Content Placeholder 2"/>
          <p:cNvSpPr>
            <a:spLocks noGrp="1"/>
          </p:cNvSpPr>
          <p:nvPr>
            <p:ph idx="1"/>
          </p:nvPr>
        </p:nvSpPr>
        <p:spPr>
          <a:xfrm>
            <a:off x="457200" y="1752600"/>
            <a:ext cx="8153400" cy="2971800"/>
          </a:xfrm>
        </p:spPr>
        <p:txBody>
          <a:bodyPr>
            <a:normAutofit/>
          </a:bodyPr>
          <a:lstStyle/>
          <a:p>
            <a:pPr lvl="1"/>
            <a:r>
              <a:rPr lang="en-US" sz="3600" dirty="0" smtClean="0"/>
              <a:t>Teachers Guide </a:t>
            </a:r>
            <a:r>
              <a:rPr lang="en-US" sz="3600" dirty="0" smtClean="0">
                <a:hlinkClick r:id="rId2"/>
              </a:rPr>
              <a:t>http://serc.carleton.edu/earthlabs</a:t>
            </a:r>
            <a:endParaRPr lang="en-US" sz="3600" dirty="0" smtClean="0"/>
          </a:p>
          <a:p>
            <a:pPr lvl="1"/>
            <a:r>
              <a:rPr lang="en-US" sz="3600" dirty="0" smtClean="0"/>
              <a:t>Student Guide</a:t>
            </a:r>
          </a:p>
          <a:p>
            <a:pPr lvl="1"/>
            <a:r>
              <a:rPr lang="en-US" sz="3600" dirty="0" smtClean="0">
                <a:hlinkClick r:id="rId3"/>
              </a:rPr>
              <a:t>http://serc.carleton.edu/eslabs</a:t>
            </a:r>
            <a:r>
              <a:rPr lang="en-US" sz="3600" dirty="0" smtClean="0"/>
              <a:t> </a:t>
            </a:r>
            <a:endParaRPr lang="en-US" sz="3600" dirty="0"/>
          </a:p>
        </p:txBody>
      </p:sp>
      <p:sp>
        <p:nvSpPr>
          <p:cNvPr id="6" name="TextBox 5"/>
          <p:cNvSpPr txBox="1"/>
          <p:nvPr/>
        </p:nvSpPr>
        <p:spPr>
          <a:xfrm>
            <a:off x="381000" y="4837093"/>
            <a:ext cx="6629400" cy="954107"/>
          </a:xfrm>
          <a:prstGeom prst="rect">
            <a:avLst/>
          </a:prstGeom>
          <a:noFill/>
        </p:spPr>
        <p:txBody>
          <a:bodyPr wrap="square" rtlCol="0">
            <a:spAutoFit/>
          </a:bodyPr>
          <a:lstStyle/>
          <a:p>
            <a:r>
              <a:rPr lang="en-US" sz="2800" dirty="0" smtClean="0"/>
              <a:t>CONTACT: Tamara Shapiro </a:t>
            </a:r>
            <a:r>
              <a:rPr lang="en-US" sz="2800" dirty="0" err="1" smtClean="0"/>
              <a:t>Ledley</a:t>
            </a:r>
            <a:r>
              <a:rPr lang="en-US" sz="2800" dirty="0" smtClean="0"/>
              <a:t>, </a:t>
            </a:r>
            <a:r>
              <a:rPr lang="en-US" sz="2800" dirty="0" smtClean="0">
                <a:hlinkClick r:id="rId4"/>
              </a:rPr>
              <a:t>Tamara_Ledley@terc.edu</a:t>
            </a:r>
            <a:r>
              <a:rPr lang="en-US" sz="2800" dirty="0" smtClean="0"/>
              <a:t>, 617-873-9658</a:t>
            </a:r>
            <a:endParaRPr lang="en-US" sz="2800" dirty="0"/>
          </a:p>
        </p:txBody>
      </p:sp>
      <p:pic>
        <p:nvPicPr>
          <p:cNvPr id="9" name="Picture 8" descr="2008_04 TS Ledley 0408.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4572000"/>
            <a:ext cx="946945" cy="1295400"/>
          </a:xfrm>
          <a:prstGeom prst="rect">
            <a:avLst/>
          </a:prstGeom>
        </p:spPr>
      </p:pic>
      <p:pic>
        <p:nvPicPr>
          <p:cNvPr id="10" name="Picture 9" descr="EL_Banner.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Tree>
    <p:extLst>
      <p:ext uri="{BB962C8B-B14F-4D97-AF65-F5344CB8AC3E}">
        <p14:creationId xmlns:p14="http://schemas.microsoft.com/office/powerpoint/2010/main" val="42180322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300" dirty="0"/>
          </a:p>
        </p:txBody>
      </p:sp>
      <p:sp>
        <p:nvSpPr>
          <p:cNvPr id="3" name="Content Placeholder 2"/>
          <p:cNvSpPr>
            <a:spLocks noGrp="1"/>
          </p:cNvSpPr>
          <p:nvPr>
            <p:ph idx="1"/>
          </p:nvPr>
        </p:nvSpPr>
        <p:spPr>
          <a:xfrm>
            <a:off x="457200" y="1874837"/>
            <a:ext cx="8458200" cy="4754563"/>
          </a:xfrm>
        </p:spPr>
        <p:txBody>
          <a:bodyPr>
            <a:normAutofit fontScale="92500" lnSpcReduction="20000"/>
          </a:bodyPr>
          <a:lstStyle/>
          <a:p>
            <a:pPr>
              <a:spcAft>
                <a:spcPts val="600"/>
              </a:spcAft>
            </a:pPr>
            <a:r>
              <a:rPr lang="en-US" dirty="0" smtClean="0"/>
              <a:t>9 Modules comprised of 5-9 labs each in Earth and climate science</a:t>
            </a:r>
          </a:p>
          <a:p>
            <a:r>
              <a:rPr lang="en-US" dirty="0" smtClean="0"/>
              <a:t>Modules </a:t>
            </a:r>
            <a:r>
              <a:rPr lang="en-US" dirty="0"/>
              <a:t>illustrate sequences for learning science concepts through data analysis and hands-on experiments.</a:t>
            </a:r>
          </a:p>
          <a:p>
            <a:endParaRPr lang="en-US" sz="1000" dirty="0"/>
          </a:p>
          <a:p>
            <a:r>
              <a:rPr lang="en-US" dirty="0"/>
              <a:t>Use satellite imagery, numerical data, and computer visualization software to explore Earth system processes</a:t>
            </a:r>
          </a:p>
          <a:p>
            <a:pPr>
              <a:buNone/>
            </a:pPr>
            <a:endParaRPr lang="en-US" sz="1000" dirty="0"/>
          </a:p>
          <a:p>
            <a:r>
              <a:rPr lang="en-US" dirty="0"/>
              <a:t>Include the use and development of quantitative skills that enable students to evaluate scientific results for themselves. </a:t>
            </a:r>
          </a:p>
          <a:p>
            <a:endParaRPr lang="en-US" dirty="0"/>
          </a:p>
        </p:txBody>
      </p:sp>
      <p:pic>
        <p:nvPicPr>
          <p:cNvPr id="4" name="Picture 3" descr="EL_Bann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1164620"/>
          </a:xfrm>
          <a:prstGeom prst="rect">
            <a:avLst/>
          </a:prstGeom>
        </p:spPr>
      </p:pic>
    </p:spTree>
    <p:extLst>
      <p:ext uri="{BB962C8B-B14F-4D97-AF65-F5344CB8AC3E}">
        <p14:creationId xmlns:p14="http://schemas.microsoft.com/office/powerpoint/2010/main" val="8899354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283594" y="1389851"/>
            <a:ext cx="6345806" cy="5755421"/>
          </a:xfrm>
          <a:prstGeom prst="rect">
            <a:avLst/>
          </a:prstGeom>
          <a:noFill/>
        </p:spPr>
        <p:txBody>
          <a:bodyPr wrap="square" rtlCol="0">
            <a:spAutoFit/>
          </a:bodyPr>
          <a:lstStyle/>
          <a:p>
            <a:endParaRPr lang="en-US" sz="1200" dirty="0" smtClean="0"/>
          </a:p>
          <a:p>
            <a:r>
              <a:rPr lang="en-US" sz="3200" dirty="0" smtClean="0"/>
              <a:t>• Time requirement: 12 – 14 hours</a:t>
            </a:r>
          </a:p>
          <a:p>
            <a:r>
              <a:rPr lang="en-US" sz="3200" b="1" dirty="0" smtClean="0"/>
              <a:t>• </a:t>
            </a:r>
            <a:r>
              <a:rPr lang="en-US" sz="3200" dirty="0"/>
              <a:t>E</a:t>
            </a:r>
            <a:r>
              <a:rPr lang="en-US" sz="3200" dirty="0" smtClean="0"/>
              <a:t>ach module uses a variety of instructional strategies</a:t>
            </a:r>
          </a:p>
          <a:p>
            <a:r>
              <a:rPr lang="en-US" sz="3200" b="1" dirty="0"/>
              <a:t>	</a:t>
            </a:r>
            <a:r>
              <a:rPr lang="en-US" sz="3200" b="1" dirty="0" smtClean="0"/>
              <a:t>- </a:t>
            </a:r>
            <a:r>
              <a:rPr lang="en-US" sz="3200" dirty="0" smtClean="0"/>
              <a:t>readings</a:t>
            </a:r>
          </a:p>
          <a:p>
            <a:r>
              <a:rPr lang="en-US" sz="3200" dirty="0"/>
              <a:t>	</a:t>
            </a:r>
            <a:r>
              <a:rPr lang="en-US" sz="3200" dirty="0" smtClean="0"/>
              <a:t>- videos, animations</a:t>
            </a:r>
            <a:endParaRPr lang="en-US" sz="3200" dirty="0"/>
          </a:p>
          <a:p>
            <a:r>
              <a:rPr lang="en-US" sz="3200" dirty="0" smtClean="0"/>
              <a:t>	- interactive visualizations</a:t>
            </a:r>
          </a:p>
          <a:p>
            <a:r>
              <a:rPr lang="en-US" sz="3200" dirty="0"/>
              <a:t>	</a:t>
            </a:r>
            <a:r>
              <a:rPr lang="en-US" sz="3200" dirty="0" smtClean="0"/>
              <a:t>- hands-on lab investigations</a:t>
            </a:r>
          </a:p>
          <a:p>
            <a:r>
              <a:rPr lang="en-US" sz="3200" dirty="0"/>
              <a:t>	</a:t>
            </a:r>
            <a:r>
              <a:rPr lang="en-US" sz="3200" dirty="0" smtClean="0"/>
              <a:t>- data analysis </a:t>
            </a:r>
          </a:p>
          <a:p>
            <a:r>
              <a:rPr lang="en-US" sz="3200" dirty="0"/>
              <a:t>	</a:t>
            </a:r>
            <a:r>
              <a:rPr lang="en-US" sz="3200" dirty="0" smtClean="0"/>
              <a:t>- classroom discussions</a:t>
            </a:r>
          </a:p>
          <a:p>
            <a:endParaRPr lang="en-US" sz="2400" dirty="0"/>
          </a:p>
          <a:p>
            <a:pPr algn="ctr"/>
            <a:r>
              <a:rPr lang="it-IT" sz="2200" dirty="0">
                <a:solidFill>
                  <a:srgbClr val="FF6600"/>
                </a:solidFill>
              </a:rPr>
              <a:t>http://</a:t>
            </a:r>
            <a:r>
              <a:rPr lang="it-IT" sz="2200" dirty="0" err="1">
                <a:solidFill>
                  <a:srgbClr val="FF6600"/>
                </a:solidFill>
              </a:rPr>
              <a:t>serc.carleton.edu</a:t>
            </a:r>
            <a:r>
              <a:rPr lang="it-IT" sz="2200" dirty="0">
                <a:solidFill>
                  <a:srgbClr val="FF6600"/>
                </a:solidFill>
              </a:rPr>
              <a:t>/</a:t>
            </a:r>
            <a:r>
              <a:rPr lang="it-IT" sz="2200" dirty="0" err="1">
                <a:solidFill>
                  <a:srgbClr val="FF6600"/>
                </a:solidFill>
              </a:rPr>
              <a:t>earthlabs</a:t>
            </a:r>
            <a:r>
              <a:rPr lang="it-IT" sz="2200" dirty="0">
                <a:solidFill>
                  <a:srgbClr val="FF6600"/>
                </a:solidFill>
              </a:rPr>
              <a:t>/</a:t>
            </a:r>
            <a:r>
              <a:rPr lang="it-IT" sz="2200" dirty="0" err="1">
                <a:solidFill>
                  <a:srgbClr val="FF6600"/>
                </a:solidFill>
              </a:rPr>
              <a:t>index.html</a:t>
            </a:r>
            <a:r>
              <a:rPr lang="en-US" sz="2200" dirty="0"/>
              <a:t/>
            </a:r>
            <a:br>
              <a:rPr lang="en-US" sz="2200" dirty="0"/>
            </a:br>
            <a:endParaRPr lang="en-US" sz="2200" dirty="0"/>
          </a:p>
        </p:txBody>
      </p:sp>
      <p:pic>
        <p:nvPicPr>
          <p:cNvPr id="6" name="Picture 5" descr="EarthLabs menu 2014-08-10 at 11.24.4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000" y="1104900"/>
            <a:ext cx="2311400" cy="5753100"/>
          </a:xfrm>
          <a:prstGeom prst="rect">
            <a:avLst/>
          </a:prstGeom>
        </p:spPr>
      </p:pic>
    </p:spTree>
    <p:extLst>
      <p:ext uri="{BB962C8B-B14F-4D97-AF65-F5344CB8AC3E}">
        <p14:creationId xmlns:p14="http://schemas.microsoft.com/office/powerpoint/2010/main" val="15615828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arthLabs Educator Home 2015-08-05 at 5.05.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2812" cy="4419600"/>
          </a:xfrm>
          <a:prstGeom prst="rect">
            <a:avLst/>
          </a:prstGeom>
        </p:spPr>
      </p:pic>
      <p:sp>
        <p:nvSpPr>
          <p:cNvPr id="2" name="Title 1"/>
          <p:cNvSpPr>
            <a:spLocks noGrp="1"/>
          </p:cNvSpPr>
          <p:nvPr>
            <p:ph type="title"/>
          </p:nvPr>
        </p:nvSpPr>
        <p:spPr>
          <a:xfrm>
            <a:off x="6248400" y="274638"/>
            <a:ext cx="2438400" cy="1143000"/>
          </a:xfrm>
        </p:spPr>
        <p:txBody>
          <a:bodyPr>
            <a:normAutofit fontScale="90000"/>
          </a:bodyPr>
          <a:lstStyle/>
          <a:p>
            <a:r>
              <a:rPr lang="en-US" sz="3200" dirty="0" err="1" smtClean="0"/>
              <a:t>EarthLabs</a:t>
            </a:r>
            <a:r>
              <a:rPr lang="en-US" sz="3200" dirty="0" smtClean="0"/>
              <a:t> website has    2 Parts</a:t>
            </a:r>
            <a:endParaRPr lang="en-US" sz="3200" dirty="0"/>
          </a:p>
        </p:txBody>
      </p:sp>
      <p:sp>
        <p:nvSpPr>
          <p:cNvPr id="7" name="TextBox 6"/>
          <p:cNvSpPr txBox="1"/>
          <p:nvPr/>
        </p:nvSpPr>
        <p:spPr>
          <a:xfrm>
            <a:off x="1524000" y="6019800"/>
            <a:ext cx="6781800" cy="830997"/>
          </a:xfrm>
          <a:prstGeom prst="rect">
            <a:avLst/>
          </a:prstGeom>
          <a:noFill/>
        </p:spPr>
        <p:txBody>
          <a:bodyPr wrap="square" rtlCol="0">
            <a:spAutoFit/>
          </a:bodyPr>
          <a:lstStyle/>
          <a:p>
            <a:r>
              <a:rPr lang="en-US" sz="2400" dirty="0" smtClean="0"/>
              <a:t>Teacher Side: </a:t>
            </a:r>
            <a:r>
              <a:rPr lang="en-US" sz="2400" dirty="0" smtClean="0">
                <a:hlinkClick r:id="rId3"/>
              </a:rPr>
              <a:t>http://serc.carleton.edu/earthlabs</a:t>
            </a:r>
          </a:p>
          <a:p>
            <a:r>
              <a:rPr lang="en-US" sz="2400" dirty="0" smtClean="0"/>
              <a:t> Student Side: </a:t>
            </a:r>
            <a:r>
              <a:rPr lang="en-US" sz="2400" dirty="0" smtClean="0">
                <a:hlinkClick r:id="rId4"/>
              </a:rPr>
              <a:t>http://serc.carleton.edu/eslabs</a:t>
            </a:r>
            <a:endParaRPr lang="en-US" sz="2400" dirty="0"/>
          </a:p>
        </p:txBody>
      </p:sp>
      <p:pic>
        <p:nvPicPr>
          <p:cNvPr id="4" name="Content Placeholder 3" descr="EarthLabs Student Home 2015-08-05 at 5.02.21 PM.png"/>
          <p:cNvPicPr>
            <a:picLocks noGrp="1" noChangeAspect="1"/>
          </p:cNvPicPr>
          <p:nvPr>
            <p:ph idx="1"/>
          </p:nvPr>
        </p:nvPicPr>
        <p:blipFill>
          <a:blip r:embed="rId5">
            <a:extLst>
              <a:ext uri="{28A0092B-C50C-407E-A947-70E740481C1C}">
                <a14:useLocalDpi xmlns:a14="http://schemas.microsoft.com/office/drawing/2010/main" val="0"/>
              </a:ext>
            </a:extLst>
          </a:blip>
          <a:srcRect l="-11921" r="-11921"/>
          <a:stretch>
            <a:fillRect/>
          </a:stretch>
        </p:blipFill>
        <p:spPr>
          <a:xfrm>
            <a:off x="2971800" y="2366271"/>
            <a:ext cx="6781800" cy="3729729"/>
          </a:xfr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rmAutofit fontScale="90000"/>
          </a:bodyPr>
          <a:lstStyle/>
          <a:p>
            <a:r>
              <a:rPr lang="en-US" dirty="0" err="1" smtClean="0"/>
              <a:t>EarthLabs</a:t>
            </a:r>
            <a:r>
              <a:rPr lang="en-US" dirty="0" smtClean="0"/>
              <a:t> Professional Development</a:t>
            </a:r>
            <a:br>
              <a:rPr lang="en-US" dirty="0" smtClean="0"/>
            </a:br>
            <a:r>
              <a:rPr lang="en-US" dirty="0" smtClean="0"/>
              <a:t>Teacher Leaders Facilitating Workshops</a:t>
            </a:r>
            <a:endParaRPr lang="en-US" dirty="0"/>
          </a:p>
        </p:txBody>
      </p:sp>
      <p:pic>
        <p:nvPicPr>
          <p:cNvPr id="6" name="Picture 5" descr="Climate Detectives Workshops IMG_245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905000"/>
            <a:ext cx="3149600" cy="2362200"/>
          </a:xfrm>
          <a:prstGeom prst="rect">
            <a:avLst/>
          </a:prstGeom>
        </p:spPr>
      </p:pic>
      <p:pic>
        <p:nvPicPr>
          <p:cNvPr id="7" name="Picture 6" descr="Climate Detectives Workshop IMG_248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9942" y="1827742"/>
            <a:ext cx="3039532" cy="2279649"/>
          </a:xfrm>
          <a:prstGeom prst="rect">
            <a:avLst/>
          </a:prstGeom>
        </p:spPr>
      </p:pic>
      <p:pic>
        <p:nvPicPr>
          <p:cNvPr id="8" name="Picture 7" descr="Climate Detectives Workshop IMG_2504.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956" y="4301067"/>
            <a:ext cx="3307644" cy="2480733"/>
          </a:xfrm>
          <a:prstGeom prst="rect">
            <a:avLst/>
          </a:prstGeom>
        </p:spPr>
      </p:pic>
      <p:pic>
        <p:nvPicPr>
          <p:cNvPr id="11" name="Picture 10" descr="2012-06-18 16.54.33 cop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1600200"/>
            <a:ext cx="2133600" cy="2844800"/>
          </a:xfrm>
          <a:prstGeom prst="rect">
            <a:avLst/>
          </a:prstGeom>
        </p:spPr>
      </p:pic>
      <p:pic>
        <p:nvPicPr>
          <p:cNvPr id="10" name="Picture 9" descr="2012-06-18 16.53.45 copy.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4038600"/>
            <a:ext cx="2057400" cy="2743200"/>
          </a:xfrm>
          <a:prstGeom prst="rect">
            <a:avLst/>
          </a:prstGeom>
        </p:spPr>
      </p:pic>
    </p:spTree>
    <p:extLst>
      <p:ext uri="{BB962C8B-B14F-4D97-AF65-F5344CB8AC3E}">
        <p14:creationId xmlns:p14="http://schemas.microsoft.com/office/powerpoint/2010/main" val="39045364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ICT0818 cop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701800"/>
            <a:ext cx="1981200" cy="2641600"/>
          </a:xfrm>
          <a:prstGeom prst="rect">
            <a:avLst/>
          </a:prstGeom>
        </p:spPr>
      </p:pic>
      <p:sp>
        <p:nvSpPr>
          <p:cNvPr id="2" name="Title 1"/>
          <p:cNvSpPr>
            <a:spLocks noGrp="1"/>
          </p:cNvSpPr>
          <p:nvPr>
            <p:ph type="title"/>
          </p:nvPr>
        </p:nvSpPr>
        <p:spPr>
          <a:xfrm>
            <a:off x="457200" y="274638"/>
            <a:ext cx="8534400" cy="1143000"/>
          </a:xfrm>
        </p:spPr>
        <p:txBody>
          <a:bodyPr>
            <a:normAutofit fontScale="90000"/>
          </a:bodyPr>
          <a:lstStyle/>
          <a:p>
            <a:r>
              <a:rPr lang="en-US" dirty="0" err="1"/>
              <a:t>EarthLabs</a:t>
            </a:r>
            <a:r>
              <a:rPr lang="en-US" dirty="0"/>
              <a:t> Professional Development</a:t>
            </a:r>
            <a:br>
              <a:rPr lang="en-US" dirty="0"/>
            </a:br>
            <a:r>
              <a:rPr lang="en-US" dirty="0"/>
              <a:t>Teacher Leaders Facilitating Workshops</a:t>
            </a:r>
          </a:p>
        </p:txBody>
      </p:sp>
      <p:pic>
        <p:nvPicPr>
          <p:cNvPr id="7" name="Content Placeholder 3" descr="PICT0827 copy.JPG"/>
          <p:cNvPicPr>
            <a:picLocks noChangeAspect="1"/>
          </p:cNvPicPr>
          <p:nvPr/>
        </p:nvPicPr>
        <p:blipFill>
          <a:blip r:embed="rId3" cstate="print">
            <a:extLst>
              <a:ext uri="{28A0092B-C50C-407E-A947-70E740481C1C}">
                <a14:useLocalDpi xmlns:a14="http://schemas.microsoft.com/office/drawing/2010/main" val="0"/>
              </a:ext>
            </a:extLst>
          </a:blip>
          <a:srcRect l="-71190" r="-71190"/>
          <a:stretch>
            <a:fillRect/>
          </a:stretch>
        </p:blipFill>
        <p:spPr>
          <a:xfrm>
            <a:off x="740860" y="2590800"/>
            <a:ext cx="5126540" cy="2819400"/>
          </a:xfrm>
          <a:prstGeom prst="rect">
            <a:avLst/>
          </a:prstGeom>
        </p:spPr>
      </p:pic>
      <p:pic>
        <p:nvPicPr>
          <p:cNvPr id="8" name="Picture 7" descr="PICT0833 cop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400" y="4038600"/>
            <a:ext cx="2006600" cy="2675467"/>
          </a:xfrm>
          <a:prstGeom prst="rect">
            <a:avLst/>
          </a:prstGeom>
        </p:spPr>
      </p:pic>
      <p:pic>
        <p:nvPicPr>
          <p:cNvPr id="12" name="Picture 11" descr="PICT0865 cop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3048000"/>
            <a:ext cx="2057400" cy="2743200"/>
          </a:xfrm>
          <a:prstGeom prst="rect">
            <a:avLst/>
          </a:prstGeom>
        </p:spPr>
      </p:pic>
      <p:pic>
        <p:nvPicPr>
          <p:cNvPr id="5" name="Picture 4" descr="2013 DRK12 MSU Workshop055 copy.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9600" y="4571999"/>
            <a:ext cx="3283571" cy="2184289"/>
          </a:xfrm>
          <a:prstGeom prst="rect">
            <a:avLst/>
          </a:prstGeom>
        </p:spPr>
      </p:pic>
      <p:pic>
        <p:nvPicPr>
          <p:cNvPr id="10" name="Picture 9" descr="PICT0960 copy.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0" y="1625600"/>
            <a:ext cx="2254250" cy="3005667"/>
          </a:xfrm>
          <a:prstGeom prst="rect">
            <a:avLst/>
          </a:prstGeom>
        </p:spPr>
      </p:pic>
    </p:spTree>
    <p:extLst>
      <p:ext uri="{BB962C8B-B14F-4D97-AF65-F5344CB8AC3E}">
        <p14:creationId xmlns:p14="http://schemas.microsoft.com/office/powerpoint/2010/main" val="17779258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457200"/>
          </a:xfrm>
        </p:spPr>
        <p:txBody>
          <a:bodyPr>
            <a:normAutofit fontScale="90000"/>
          </a:bodyPr>
          <a:lstStyle/>
          <a:p>
            <a:r>
              <a:rPr lang="en-US" sz="3200" b="1" dirty="0" smtClean="0"/>
              <a:t>Evaluation Findings</a:t>
            </a:r>
            <a:endParaRPr lang="en-US" sz="3200" b="1" dirty="0"/>
          </a:p>
        </p:txBody>
      </p:sp>
      <p:sp>
        <p:nvSpPr>
          <p:cNvPr id="3" name="Subtitle 2"/>
          <p:cNvSpPr>
            <a:spLocks noGrp="1"/>
          </p:cNvSpPr>
          <p:nvPr>
            <p:ph type="subTitle" idx="1"/>
          </p:nvPr>
        </p:nvSpPr>
        <p:spPr>
          <a:xfrm>
            <a:off x="533400" y="762000"/>
            <a:ext cx="8153400" cy="1371600"/>
          </a:xfrm>
        </p:spPr>
        <p:txBody>
          <a:bodyPr>
            <a:normAutofit/>
          </a:bodyPr>
          <a:lstStyle/>
          <a:p>
            <a:r>
              <a:rPr lang="en-US" sz="2400" dirty="0" smtClean="0">
                <a:solidFill>
                  <a:schemeClr val="tx1"/>
                </a:solidFill>
              </a:rPr>
              <a:t>Surveys and interviews with workshop participants between 2012 and 2015 consistently showed that participants found the workshop and the modules valuable for their teaching.</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 y="2133600"/>
            <a:ext cx="8305800" cy="4250224"/>
          </a:xfrm>
          <a:prstGeom prst="rect">
            <a:avLst/>
          </a:prstGeom>
        </p:spPr>
      </p:pic>
    </p:spTree>
    <p:extLst>
      <p:ext uri="{BB962C8B-B14F-4D97-AF65-F5344CB8AC3E}">
        <p14:creationId xmlns:p14="http://schemas.microsoft.com/office/powerpoint/2010/main" val="41848218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628" y="891197"/>
            <a:ext cx="4724400" cy="2634469"/>
          </a:xfrm>
          <a:prstGeom prst="rect">
            <a:avLst/>
          </a:prstGeom>
          <a:ln>
            <a:solidFill>
              <a:schemeClr val="tx1"/>
            </a:solidFill>
          </a:ln>
        </p:spPr>
      </p:pic>
      <p:sp>
        <p:nvSpPr>
          <p:cNvPr id="2" name="Title 1"/>
          <p:cNvSpPr>
            <a:spLocks noGrp="1"/>
          </p:cNvSpPr>
          <p:nvPr>
            <p:ph type="ctrTitle"/>
          </p:nvPr>
        </p:nvSpPr>
        <p:spPr>
          <a:xfrm>
            <a:off x="609600" y="152400"/>
            <a:ext cx="7772400" cy="609600"/>
          </a:xfrm>
        </p:spPr>
        <p:txBody>
          <a:bodyPr>
            <a:normAutofit/>
          </a:bodyPr>
          <a:lstStyle/>
          <a:p>
            <a:r>
              <a:rPr lang="en-US" sz="2800" b="1" dirty="0" smtClean="0"/>
              <a:t>Website Sessions June 2012-October 2015</a:t>
            </a:r>
            <a:endParaRPr lang="en-US" sz="2800" b="1" dirty="0"/>
          </a:p>
        </p:txBody>
      </p:sp>
      <p:sp>
        <p:nvSpPr>
          <p:cNvPr id="6" name="TextBox 5"/>
          <p:cNvSpPr txBox="1"/>
          <p:nvPr/>
        </p:nvSpPr>
        <p:spPr>
          <a:xfrm>
            <a:off x="5016674" y="774712"/>
            <a:ext cx="3962401" cy="5940088"/>
          </a:xfrm>
          <a:prstGeom prst="rect">
            <a:avLst/>
          </a:prstGeom>
          <a:noFill/>
        </p:spPr>
        <p:txBody>
          <a:bodyPr wrap="square" rtlCol="0">
            <a:spAutoFit/>
          </a:bodyPr>
          <a:lstStyle/>
          <a:p>
            <a:pPr marL="285750" indent="-285750">
              <a:buFont typeface="Wingdings" panose="05000000000000000000" pitchFamily="2" charset="2"/>
              <a:buChar char="Ø"/>
            </a:pPr>
            <a:r>
              <a:rPr lang="en-US" sz="1900" b="1" dirty="0" smtClean="0"/>
              <a:t>Graphs show daily sessions that included a visit to at least one </a:t>
            </a:r>
            <a:r>
              <a:rPr lang="en-US" sz="1900" b="1" dirty="0" err="1" smtClean="0"/>
              <a:t>EarthLabs</a:t>
            </a:r>
            <a:r>
              <a:rPr lang="en-US" sz="1900" b="1" dirty="0" smtClean="0"/>
              <a:t> Climate Module page</a:t>
            </a:r>
          </a:p>
          <a:p>
            <a:endParaRPr lang="en-US" sz="1900" b="1" dirty="0" smtClean="0"/>
          </a:p>
          <a:p>
            <a:pPr marL="285750" indent="-285750">
              <a:buFont typeface="Wingdings" panose="05000000000000000000" pitchFamily="2" charset="2"/>
              <a:buChar char="Ø"/>
            </a:pPr>
            <a:r>
              <a:rPr lang="en-US" sz="1900" b="1" dirty="0" smtClean="0"/>
              <a:t>Student visits average over 4 minutes</a:t>
            </a:r>
          </a:p>
          <a:p>
            <a:endParaRPr lang="en-US" sz="1900" b="1" dirty="0" smtClean="0"/>
          </a:p>
          <a:p>
            <a:pPr marL="285750" indent="-285750">
              <a:buFont typeface="Wingdings" panose="05000000000000000000" pitchFamily="2" charset="2"/>
              <a:buChar char="Ø"/>
            </a:pPr>
            <a:r>
              <a:rPr lang="en-US" sz="1900" b="1" dirty="0" smtClean="0"/>
              <a:t>Fewer visits during school breaks</a:t>
            </a:r>
          </a:p>
          <a:p>
            <a:endParaRPr lang="en-US" sz="1900" b="1" dirty="0" smtClean="0"/>
          </a:p>
          <a:p>
            <a:pPr marL="285750" indent="-285750">
              <a:buFont typeface="Wingdings" panose="05000000000000000000" pitchFamily="2" charset="2"/>
              <a:buChar char="Ø"/>
            </a:pPr>
            <a:r>
              <a:rPr lang="en-US" sz="1900" b="1" dirty="0" smtClean="0"/>
              <a:t>Over 30% of visits are return visits</a:t>
            </a:r>
          </a:p>
          <a:p>
            <a:endParaRPr lang="en-US" sz="1900" b="1" dirty="0" smtClean="0"/>
          </a:p>
          <a:p>
            <a:pPr marL="285750" indent="-285750">
              <a:buFont typeface="Wingdings" panose="05000000000000000000" pitchFamily="2" charset="2"/>
              <a:buChar char="Ø"/>
            </a:pPr>
            <a:r>
              <a:rPr lang="en-US" sz="1900" b="1" dirty="0" smtClean="0"/>
              <a:t>Student site—over 360,000 sessions</a:t>
            </a:r>
          </a:p>
          <a:p>
            <a:endParaRPr lang="en-US" sz="1900" b="1" dirty="0"/>
          </a:p>
          <a:p>
            <a:pPr marL="285750" indent="-285750">
              <a:buFont typeface="Wingdings" panose="05000000000000000000" pitchFamily="2" charset="2"/>
              <a:buChar char="Ø"/>
            </a:pPr>
            <a:r>
              <a:rPr lang="en-US" sz="1900" b="1" dirty="0" smtClean="0"/>
              <a:t>Instructor site—over 35,000 sessions</a:t>
            </a:r>
          </a:p>
          <a:p>
            <a:endParaRPr lang="en-US" sz="1900" b="1" dirty="0" smtClean="0"/>
          </a:p>
          <a:p>
            <a:pPr marL="285750" indent="-285750">
              <a:buFont typeface="Wingdings" panose="05000000000000000000" pitchFamily="2" charset="2"/>
              <a:buChar char="Ø"/>
            </a:pPr>
            <a:r>
              <a:rPr lang="en-US" sz="1900" b="1" dirty="0" smtClean="0"/>
              <a:t>Slowly increasing Instructor visits  </a:t>
            </a:r>
          </a:p>
          <a:p>
            <a:endParaRPr lang="en-US" sz="1900" b="1" dirty="0" smtClean="0"/>
          </a:p>
          <a:p>
            <a:pPr marL="285750" indent="-285750">
              <a:buFont typeface="Wingdings" panose="05000000000000000000" pitchFamily="2" charset="2"/>
              <a:buChar char="Ø"/>
            </a:pPr>
            <a:r>
              <a:rPr lang="en-US" sz="1900" b="1" dirty="0" smtClean="0"/>
              <a:t>Increasing Student visits</a:t>
            </a:r>
          </a:p>
        </p:txBody>
      </p:sp>
      <p:sp>
        <p:nvSpPr>
          <p:cNvPr id="3" name="TextBox 2"/>
          <p:cNvSpPr txBox="1"/>
          <p:nvPr/>
        </p:nvSpPr>
        <p:spPr>
          <a:xfrm>
            <a:off x="184628" y="3476672"/>
            <a:ext cx="1990726" cy="338554"/>
          </a:xfrm>
          <a:prstGeom prst="rect">
            <a:avLst/>
          </a:prstGeom>
          <a:noFill/>
        </p:spPr>
        <p:txBody>
          <a:bodyPr wrap="square" rtlCol="0">
            <a:spAutoFit/>
          </a:bodyPr>
          <a:lstStyle/>
          <a:p>
            <a:r>
              <a:rPr lang="en-US" sz="1600" dirty="0" smtClean="0"/>
              <a:t>Instructor website</a:t>
            </a:r>
            <a:endParaRPr lang="en-US" sz="1600" dirty="0"/>
          </a:p>
        </p:txBody>
      </p:sp>
      <p:sp>
        <p:nvSpPr>
          <p:cNvPr id="7" name="TextBox 6"/>
          <p:cNvSpPr txBox="1"/>
          <p:nvPr/>
        </p:nvSpPr>
        <p:spPr>
          <a:xfrm>
            <a:off x="184628" y="6488668"/>
            <a:ext cx="1707712" cy="369332"/>
          </a:xfrm>
          <a:prstGeom prst="rect">
            <a:avLst/>
          </a:prstGeom>
          <a:noFill/>
        </p:spPr>
        <p:txBody>
          <a:bodyPr wrap="none" rtlCol="0">
            <a:spAutoFit/>
          </a:bodyPr>
          <a:lstStyle/>
          <a:p>
            <a:r>
              <a:rPr lang="en-US" dirty="0" smtClean="0"/>
              <a:t>Student website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48" y="3962400"/>
            <a:ext cx="4716780" cy="2610753"/>
          </a:xfrm>
          <a:prstGeom prst="rect">
            <a:avLst/>
          </a:prstGeom>
          <a:ln>
            <a:solidFill>
              <a:schemeClr val="tx1"/>
            </a:solidFill>
          </a:ln>
        </p:spPr>
      </p:pic>
      <p:sp>
        <p:nvSpPr>
          <p:cNvPr id="4" name="TextBox 3"/>
          <p:cNvSpPr txBox="1"/>
          <p:nvPr/>
        </p:nvSpPr>
        <p:spPr>
          <a:xfrm>
            <a:off x="153744" y="820579"/>
            <a:ext cx="379656" cy="553998"/>
          </a:xfrm>
          <a:prstGeom prst="rect">
            <a:avLst/>
          </a:prstGeom>
          <a:noFill/>
        </p:spPr>
        <p:txBody>
          <a:bodyPr wrap="none" rtlCol="0">
            <a:spAutoFit/>
          </a:bodyPr>
          <a:lstStyle/>
          <a:p>
            <a:r>
              <a:rPr lang="en-US" sz="1000" dirty="0">
                <a:solidFill>
                  <a:schemeClr val="bg1"/>
                </a:solidFill>
              </a:rPr>
              <a:t>500</a:t>
            </a:r>
          </a:p>
          <a:p>
            <a:endParaRPr lang="en-US" sz="1000" dirty="0">
              <a:solidFill>
                <a:schemeClr val="bg1"/>
              </a:solidFill>
            </a:endParaRPr>
          </a:p>
          <a:p>
            <a:r>
              <a:rPr lang="en-US" sz="1000" dirty="0">
                <a:solidFill>
                  <a:schemeClr val="bg1"/>
                </a:solidFill>
              </a:rPr>
              <a:t>250</a:t>
            </a:r>
            <a:endParaRPr lang="en-US" sz="1000" dirty="0">
              <a:solidFill>
                <a:schemeClr val="bg1"/>
              </a:solidFill>
            </a:endParaRPr>
          </a:p>
        </p:txBody>
      </p:sp>
      <p:sp>
        <p:nvSpPr>
          <p:cNvPr id="5" name="Rectangle 4"/>
          <p:cNvSpPr/>
          <p:nvPr/>
        </p:nvSpPr>
        <p:spPr>
          <a:xfrm>
            <a:off x="76200" y="3886200"/>
            <a:ext cx="457200" cy="553998"/>
          </a:xfrm>
          <a:prstGeom prst="rect">
            <a:avLst/>
          </a:prstGeom>
        </p:spPr>
        <p:txBody>
          <a:bodyPr wrap="square">
            <a:spAutoFit/>
          </a:bodyPr>
          <a:lstStyle/>
          <a:p>
            <a:r>
              <a:rPr lang="en-US" sz="1000" dirty="0" smtClean="0">
                <a:solidFill>
                  <a:schemeClr val="bg1"/>
                </a:solidFill>
              </a:rPr>
              <a:t>3000</a:t>
            </a:r>
            <a:endParaRPr lang="en-US" sz="1000" dirty="0">
              <a:solidFill>
                <a:schemeClr val="bg1"/>
              </a:solidFill>
            </a:endParaRPr>
          </a:p>
          <a:p>
            <a:endParaRPr lang="en-US" sz="1000" dirty="0">
              <a:solidFill>
                <a:schemeClr val="bg1"/>
              </a:solidFill>
            </a:endParaRPr>
          </a:p>
          <a:p>
            <a:r>
              <a:rPr lang="en-US" sz="1000" dirty="0" smtClean="0">
                <a:solidFill>
                  <a:schemeClr val="bg1"/>
                </a:solidFill>
              </a:rPr>
              <a:t>1500</a:t>
            </a:r>
            <a:endParaRPr lang="en-US" sz="1000" dirty="0">
              <a:solidFill>
                <a:schemeClr val="bg1"/>
              </a:solidFill>
            </a:endParaRPr>
          </a:p>
        </p:txBody>
      </p:sp>
    </p:spTree>
    <p:extLst>
      <p:ext uri="{BB962C8B-B14F-4D97-AF65-F5344CB8AC3E}">
        <p14:creationId xmlns:p14="http://schemas.microsoft.com/office/powerpoint/2010/main" val="42622616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D7E3BC"/>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1634</TotalTime>
  <Words>2116</Words>
  <Application>Microsoft Macintosh PowerPoint</Application>
  <PresentationFormat>On-screen Show (4:3)</PresentationFormat>
  <Paragraphs>223</Paragraphs>
  <Slides>23</Slides>
  <Notes>10</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The EarthLabs Climate Series: Supporting Students Understanding of Change Over Time and Space</vt:lpstr>
      <vt:lpstr>EarthLabs Climate Modules http://serc.carleton.edu/earthlabs/index.html  </vt:lpstr>
      <vt:lpstr>PowerPoint Presentation</vt:lpstr>
      <vt:lpstr>PowerPoint Presentation</vt:lpstr>
      <vt:lpstr>EarthLabs website has    2 Parts</vt:lpstr>
      <vt:lpstr>EarthLabs Professional Development Teacher Leaders Facilitating Workshops</vt:lpstr>
      <vt:lpstr>EarthLabs Professional Development Teacher Leaders Facilitating Workshops</vt:lpstr>
      <vt:lpstr>Evaluation Findings</vt:lpstr>
      <vt:lpstr>Website Sessions June 2012-October 2015</vt:lpstr>
      <vt:lpstr>EarthLabs Website Statistics  Dec 2008-Oct 2015</vt:lpstr>
      <vt:lpstr>Cognitive Challenges to Understanding Climate Change – Education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Confronting the Challenges of Teaching Climate Science</dc:title>
  <dc:creator>Valued Acer Customer</dc:creator>
  <cp:lastModifiedBy>Tledley</cp:lastModifiedBy>
  <cp:revision>168</cp:revision>
  <dcterms:created xsi:type="dcterms:W3CDTF">2010-09-16T04:20:23Z</dcterms:created>
  <dcterms:modified xsi:type="dcterms:W3CDTF">2015-11-02T21:02:04Z</dcterms:modified>
</cp:coreProperties>
</file>