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257" r:id="rId3"/>
    <p:sldId id="258" r:id="rId4"/>
    <p:sldId id="259" r:id="rId5"/>
    <p:sldId id="260" r:id="rId6"/>
    <p:sldId id="280" r:id="rId7"/>
    <p:sldId id="282" r:id="rId8"/>
    <p:sldId id="261" r:id="rId9"/>
    <p:sldId id="281" r:id="rId10"/>
    <p:sldId id="262" r:id="rId11"/>
    <p:sldId id="292" r:id="rId12"/>
    <p:sldId id="263" r:id="rId13"/>
    <p:sldId id="277" r:id="rId14"/>
    <p:sldId id="279" r:id="rId15"/>
    <p:sldId id="297" r:id="rId16"/>
    <p:sldId id="278" r:id="rId17"/>
    <p:sldId id="287" r:id="rId18"/>
    <p:sldId id="270" r:id="rId19"/>
    <p:sldId id="285" r:id="rId20"/>
    <p:sldId id="268" r:id="rId21"/>
    <p:sldId id="294" r:id="rId22"/>
    <p:sldId id="293" r:id="rId23"/>
    <p:sldId id="286" r:id="rId24"/>
    <p:sldId id="273" r:id="rId25"/>
    <p:sldId id="272" r:id="rId26"/>
    <p:sldId id="274" r:id="rId27"/>
    <p:sldId id="288" r:id="rId28"/>
    <p:sldId id="289" r:id="rId29"/>
    <p:sldId id="298" r:id="rId30"/>
    <p:sldId id="296" r:id="rId31"/>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as" initials="RJ"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82139" autoAdjust="0"/>
  </p:normalViewPr>
  <p:slideViewPr>
    <p:cSldViewPr snapToGrid="0">
      <p:cViewPr varScale="1">
        <p:scale>
          <a:sx n="101" d="100"/>
          <a:sy n="101" d="100"/>
        </p:scale>
        <p:origin x="126" y="3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4E1C1-8C32-4F6D-B025-3483F8DE2D3B}" type="datetimeFigureOut">
              <a:rPr lang="ko-KR" altLang="en-US" smtClean="0"/>
              <a:pPr/>
              <a:t>2015-10-28</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88522-DD3F-4BBF-806D-6B964C6AD365}" type="slidenum">
              <a:rPr lang="ko-KR" altLang="en-US" smtClean="0"/>
              <a:pPr/>
              <a:t>‹#›</a:t>
            </a:fld>
            <a:endParaRPr lang="ko-KR" altLang="en-US"/>
          </a:p>
        </p:txBody>
      </p:sp>
    </p:spTree>
    <p:extLst>
      <p:ext uri="{BB962C8B-B14F-4D97-AF65-F5344CB8AC3E}">
        <p14:creationId xmlns:p14="http://schemas.microsoft.com/office/powerpoint/2010/main" val="53100428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Good afternoon, ladies and gentlemen. I</a:t>
            </a:r>
            <a:r>
              <a:rPr lang="en-US" altLang="ko-KR" sz="1200" kern="1200" baseline="0" dirty="0" smtClean="0">
                <a:solidFill>
                  <a:schemeClr val="tx1"/>
                </a:solidFill>
                <a:effectLst/>
                <a:latin typeface="+mn-lt"/>
                <a:ea typeface="+mn-ea"/>
                <a:cs typeface="+mn-cs"/>
              </a:rPr>
              <a:t> am Mirinae Lee from </a:t>
            </a:r>
            <a:r>
              <a:rPr lang="en-US" altLang="ko-KR" sz="1200" kern="1200" baseline="0" dirty="0" err="1" smtClean="0">
                <a:solidFill>
                  <a:schemeClr val="tx1"/>
                </a:solidFill>
                <a:effectLst/>
                <a:latin typeface="+mn-lt"/>
                <a:ea typeface="+mn-ea"/>
                <a:cs typeface="+mn-cs"/>
              </a:rPr>
              <a:t>Andong</a:t>
            </a:r>
            <a:r>
              <a:rPr lang="en-US" altLang="ko-KR" sz="1200" kern="1200" baseline="0" dirty="0" smtClean="0">
                <a:solidFill>
                  <a:schemeClr val="tx1"/>
                </a:solidFill>
                <a:effectLst/>
                <a:latin typeface="+mn-lt"/>
                <a:ea typeface="+mn-ea"/>
                <a:cs typeface="+mn-cs"/>
              </a:rPr>
              <a:t> National University in Korea. It’s a pleasure for me to give a talk to you. </a:t>
            </a:r>
            <a:r>
              <a:rPr lang="en-US" altLang="ko-KR" sz="1200" kern="1200" dirty="0" smtClean="0">
                <a:solidFill>
                  <a:schemeClr val="tx1"/>
                </a:solidFill>
                <a:effectLst/>
                <a:latin typeface="+mn-lt"/>
                <a:ea typeface="+mn-ea"/>
                <a:cs typeface="+mn-cs"/>
              </a:rPr>
              <a:t>Today I would like to present on early coral-</a:t>
            </a:r>
            <a:r>
              <a:rPr lang="en-US" altLang="ko-KR" sz="1200" kern="1200" dirty="0" err="1" smtClean="0">
                <a:solidFill>
                  <a:schemeClr val="tx1"/>
                </a:solidFill>
                <a:effectLst/>
                <a:latin typeface="+mn-lt"/>
                <a:ea typeface="+mn-ea"/>
                <a:cs typeface="+mn-cs"/>
              </a:rPr>
              <a:t>stromatoporoid</a:t>
            </a:r>
            <a:r>
              <a:rPr lang="en-US" altLang="ko-KR" sz="1200" kern="1200" dirty="0" smtClean="0">
                <a:solidFill>
                  <a:schemeClr val="tx1"/>
                </a:solidFill>
                <a:effectLst/>
                <a:latin typeface="+mn-lt"/>
                <a:ea typeface="+mn-ea"/>
                <a:cs typeface="+mn-cs"/>
              </a:rPr>
              <a:t> intergrowths from the Ordovician of China.</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a:t>
            </a:fld>
            <a:endParaRPr lang="ko-KR" altLang="en-US"/>
          </a:p>
        </p:txBody>
      </p:sp>
    </p:spTree>
    <p:extLst>
      <p:ext uri="{BB962C8B-B14F-4D97-AF65-F5344CB8AC3E}">
        <p14:creationId xmlns:p14="http://schemas.microsoft.com/office/powerpoint/2010/main" val="294301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Next, I will talk about the </a:t>
            </a:r>
            <a:r>
              <a:rPr lang="en-US" altLang="ko-KR" sz="1200" kern="1200" dirty="0" err="1" smtClean="0">
                <a:solidFill>
                  <a:schemeClr val="tx1"/>
                </a:solidFill>
                <a:effectLst/>
                <a:latin typeface="+mn-lt"/>
                <a:ea typeface="+mn-ea"/>
                <a:cs typeface="+mn-cs"/>
              </a:rPr>
              <a:t>endobiont</a:t>
            </a:r>
            <a:r>
              <a:rPr lang="en-US" altLang="ko-KR" sz="1200" kern="1200" dirty="0" smtClean="0">
                <a:solidFill>
                  <a:schemeClr val="tx1"/>
                </a:solidFill>
                <a:effectLst/>
                <a:latin typeface="+mn-lt"/>
                <a:ea typeface="+mn-ea"/>
                <a:cs typeface="+mn-cs"/>
              </a:rPr>
              <a:t> in the</a:t>
            </a:r>
            <a:r>
              <a:rPr lang="en-US" altLang="ko-KR" sz="1200" kern="1200" baseline="0" dirty="0" smtClean="0">
                <a:solidFill>
                  <a:schemeClr val="tx1"/>
                </a:solidFill>
                <a:effectLst/>
                <a:latin typeface="+mn-lt"/>
                <a:ea typeface="+mn-ea"/>
                <a:cs typeface="+mn-cs"/>
              </a:rPr>
              <a:t> intergrowth. </a:t>
            </a:r>
            <a:r>
              <a:rPr lang="en-US" altLang="ko-KR" dirty="0" smtClean="0"/>
              <a:t>It </a:t>
            </a:r>
            <a:r>
              <a:rPr lang="en-US" altLang="ko-KR" baseline="0" dirty="0" smtClean="0"/>
              <a:t>is identified as </a:t>
            </a:r>
            <a:r>
              <a:rPr lang="en-US" altLang="ko-KR" i="1" u="sng" baseline="0" dirty="0" err="1" smtClean="0"/>
              <a:t>Bajgolia</a:t>
            </a:r>
            <a:r>
              <a:rPr lang="en-US" altLang="ko-KR" baseline="0" dirty="0" smtClean="0"/>
              <a:t>, which is an </a:t>
            </a:r>
            <a:r>
              <a:rPr lang="en-US" altLang="ko-KR" baseline="0" dirty="0" err="1" smtClean="0"/>
              <a:t>auloporid</a:t>
            </a:r>
            <a:r>
              <a:rPr lang="en-US" altLang="ko-KR" baseline="0" dirty="0" smtClean="0"/>
              <a:t> tabulate coral. This genus</a:t>
            </a:r>
            <a:r>
              <a:rPr lang="en-US" altLang="ko-KR" i="0" baseline="0" dirty="0" smtClean="0"/>
              <a:t> i</a:t>
            </a:r>
            <a:r>
              <a:rPr lang="en-US" altLang="ko-KR" baseline="0" dirty="0" smtClean="0"/>
              <a:t>s known from the Upper Ordovician</a:t>
            </a:r>
            <a:r>
              <a:rPr lang="en-US" altLang="ko-KR" i="1" baseline="0" dirty="0" smtClean="0"/>
              <a:t> </a:t>
            </a:r>
            <a:r>
              <a:rPr lang="en-US" altLang="ko-KR" baseline="0" dirty="0" smtClean="0"/>
              <a:t>of Australia and Asia. It is characterized by a dichotomous branching growth form with bipartite fission of </a:t>
            </a:r>
            <a:r>
              <a:rPr lang="en-US" altLang="ko-KR" baseline="0" dirty="0" err="1" smtClean="0"/>
              <a:t>corallites</a:t>
            </a:r>
            <a:r>
              <a:rPr lang="en-US" altLang="ko-KR" baseline="0" dirty="0" smtClean="0"/>
              <a:t>. You can see the nature of colonies in these outcrop photos of free-living </a:t>
            </a:r>
            <a:r>
              <a:rPr lang="en-US" altLang="ko-KR" i="1" u="sng" baseline="0" dirty="0" err="1" smtClean="0"/>
              <a:t>Bajgolia</a:t>
            </a:r>
            <a:r>
              <a:rPr lang="en-US" altLang="ko-KR" i="1" u="sng" baseline="0" dirty="0" smtClean="0"/>
              <a:t> </a:t>
            </a:r>
            <a:r>
              <a:rPr lang="en-US" altLang="ko-KR" dirty="0" smtClean="0"/>
              <a:t>in the </a:t>
            </a:r>
            <a:r>
              <a:rPr lang="en-US" altLang="ko-KR" dirty="0" err="1" smtClean="0"/>
              <a:t>Xiazhen</a:t>
            </a:r>
            <a:r>
              <a:rPr lang="en-US" altLang="ko-KR" dirty="0" smtClean="0"/>
              <a:t> Formation</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10</a:t>
            </a:fld>
            <a:endParaRPr lang="ko-KR" altLang="en-US"/>
          </a:p>
        </p:txBody>
      </p:sp>
    </p:spTree>
    <p:extLst>
      <p:ext uri="{BB962C8B-B14F-4D97-AF65-F5344CB8AC3E}">
        <p14:creationId xmlns:p14="http://schemas.microsoft.com/office/powerpoint/2010/main" val="415418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i="1" kern="1200" dirty="0" err="1" smtClean="0">
                <a:solidFill>
                  <a:schemeClr val="tx1"/>
                </a:solidFill>
                <a:effectLst/>
                <a:latin typeface="+mn-lt"/>
                <a:ea typeface="+mn-ea"/>
                <a:cs typeface="+mn-cs"/>
              </a:rPr>
              <a:t>Bajgolia</a:t>
            </a:r>
            <a:r>
              <a:rPr lang="en-US" altLang="ko-KR" sz="1200" kern="1200" dirty="0" smtClean="0">
                <a:solidFill>
                  <a:schemeClr val="tx1"/>
                </a:solidFill>
                <a:effectLst/>
                <a:latin typeface="+mn-lt"/>
                <a:ea typeface="+mn-ea"/>
                <a:cs typeface="+mn-cs"/>
              </a:rPr>
              <a:t> and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 are</a:t>
            </a:r>
            <a:r>
              <a:rPr lang="en-US" altLang="ko-KR" sz="1200" kern="1200" baseline="0" dirty="0" smtClean="0">
                <a:solidFill>
                  <a:schemeClr val="tx1"/>
                </a:solidFill>
                <a:effectLst/>
                <a:latin typeface="+mn-lt"/>
                <a:ea typeface="+mn-ea"/>
                <a:cs typeface="+mn-cs"/>
              </a:rPr>
              <a:t> present </a:t>
            </a:r>
            <a:r>
              <a:rPr lang="en-US" altLang="ko-KR" sz="1200" kern="1200" dirty="0" smtClean="0">
                <a:solidFill>
                  <a:schemeClr val="tx1"/>
                </a:solidFill>
                <a:effectLst/>
                <a:latin typeface="+mn-lt"/>
                <a:ea typeface="+mn-ea"/>
                <a:cs typeface="+mn-cs"/>
              </a:rPr>
              <a:t>throughout the </a:t>
            </a:r>
            <a:r>
              <a:rPr lang="en-US" altLang="ko-KR" baseline="0" dirty="0" err="1" smtClean="0"/>
              <a:t>Xiazhen</a:t>
            </a:r>
            <a:r>
              <a:rPr lang="en-US" altLang="ko-KR" baseline="0" dirty="0" smtClean="0"/>
              <a:t> Formation</a:t>
            </a:r>
            <a:r>
              <a:rPr lang="en-US" altLang="ko-KR" sz="1200" kern="1200" dirty="0" smtClean="0">
                <a:solidFill>
                  <a:schemeClr val="tx1"/>
                </a:solidFill>
                <a:effectLst/>
                <a:latin typeface="+mn-lt"/>
                <a:ea typeface="+mn-ea"/>
                <a:cs typeface="+mn-cs"/>
              </a:rPr>
              <a:t>. </a:t>
            </a:r>
            <a:r>
              <a:rPr lang="en-US" altLang="ko-KR" sz="1200" i="1" kern="120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  occurs both as free-living colonies and as </a:t>
            </a:r>
            <a:r>
              <a:rPr lang="en-US" altLang="ko-KR" sz="1200" kern="1200" baseline="0" dirty="0" err="1" smtClean="0">
                <a:solidFill>
                  <a:schemeClr val="tx1"/>
                </a:solidFill>
                <a:effectLst/>
                <a:latin typeface="+mn-lt"/>
                <a:ea typeface="+mn-ea"/>
                <a:cs typeface="+mn-cs"/>
              </a:rPr>
              <a:t>endobionts</a:t>
            </a:r>
            <a:r>
              <a:rPr lang="en-US" altLang="ko-KR" sz="1200" kern="1200" baseline="0" dirty="0" smtClean="0">
                <a:solidFill>
                  <a:schemeClr val="tx1"/>
                </a:solidFill>
                <a:effectLst/>
                <a:latin typeface="+mn-lt"/>
                <a:ea typeface="+mn-ea"/>
                <a:cs typeface="+mn-cs"/>
              </a:rPr>
              <a:t> in association with </a:t>
            </a:r>
            <a:r>
              <a:rPr lang="en-US" altLang="ko-KR" sz="1200" kern="1200" baseline="0" dirty="0" err="1" smtClean="0">
                <a:solidFill>
                  <a:schemeClr val="tx1"/>
                </a:solidFill>
                <a:effectLst/>
                <a:latin typeface="+mn-lt"/>
                <a:ea typeface="+mn-ea"/>
                <a:cs typeface="+mn-cs"/>
              </a:rPr>
              <a:t>stromatoporoids</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The six highlighted units contain intergrowth associations,</a:t>
            </a:r>
            <a:r>
              <a:rPr lang="en-US" altLang="ko-KR" sz="1200" kern="1200" baseline="0" dirty="0" smtClean="0">
                <a:solidFill>
                  <a:schemeClr val="tx1"/>
                </a:solidFill>
                <a:effectLst/>
                <a:latin typeface="+mn-lt"/>
                <a:ea typeface="+mn-ea"/>
                <a:cs typeface="+mn-cs"/>
              </a:rPr>
              <a:t> mainly in reef and reef-related facies</a:t>
            </a:r>
            <a:r>
              <a:rPr lang="en-US" altLang="ko-KR" sz="1200" kern="1200" dirty="0" smtClean="0">
                <a:solidFill>
                  <a:schemeClr val="tx1"/>
                </a:solidFill>
                <a:effectLst/>
                <a:latin typeface="+mn-lt"/>
                <a:ea typeface="+mn-ea"/>
                <a:cs typeface="+mn-cs"/>
              </a:rPr>
              <a:t>. Such intergrowths appear in unit B2 and recur until unit B11. In the next slides, we will consider tho</a:t>
            </a:r>
            <a:r>
              <a:rPr lang="en-US" altLang="ko-KR" sz="1200" kern="1200" baseline="0" dirty="0" smtClean="0">
                <a:solidFill>
                  <a:schemeClr val="tx1"/>
                </a:solidFill>
                <a:effectLst/>
                <a:latin typeface="+mn-lt"/>
                <a:ea typeface="+mn-ea"/>
                <a:cs typeface="+mn-cs"/>
              </a:rPr>
              <a:t>se units in detail.</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11</a:t>
            </a:fld>
            <a:endParaRPr lang="ko-KR" altLang="en-US"/>
          </a:p>
        </p:txBody>
      </p:sp>
    </p:spTree>
    <p:extLst>
      <p:ext uri="{BB962C8B-B14F-4D97-AF65-F5344CB8AC3E}">
        <p14:creationId xmlns:p14="http://schemas.microsoft.com/office/powerpoint/2010/main" val="3379656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a:t>
            </a:r>
            <a:r>
              <a:rPr lang="en-US" altLang="ko-KR" baseline="0" dirty="0" smtClean="0"/>
              <a:t> unit B2, most </a:t>
            </a:r>
            <a:r>
              <a:rPr lang="en-US" altLang="ko-KR" i="1" baseline="0" dirty="0" err="1" smtClean="0"/>
              <a:t>Bajgolia</a:t>
            </a:r>
            <a:r>
              <a:rPr lang="en-US" altLang="ko-KR" baseline="0" dirty="0" smtClean="0"/>
              <a:t>  colonies are free-living. They are commonly fragmented and randomly oriented due to breakage and transportation. We found only a few </a:t>
            </a:r>
            <a:r>
              <a:rPr lang="en-US" altLang="ko-KR" baseline="0" dirty="0" err="1" smtClean="0"/>
              <a:t>corallite</a:t>
            </a:r>
            <a:r>
              <a:rPr lang="en-US" altLang="ko-KR" baseline="0" dirty="0" smtClean="0"/>
              <a:t> of </a:t>
            </a:r>
            <a:r>
              <a:rPr lang="en-US" altLang="ko-KR" i="1" baseline="0" dirty="0" err="1" smtClean="0"/>
              <a:t>Bajgolia</a:t>
            </a:r>
            <a:r>
              <a:rPr lang="en-US" altLang="ko-KR" baseline="0" dirty="0" smtClean="0"/>
              <a:t> that grew within stromatoporoid skeleton. It is considered to represent the first incorporation of </a:t>
            </a:r>
            <a:r>
              <a:rPr lang="en-US" altLang="ko-KR" i="1" baseline="0" dirty="0" err="1" smtClean="0"/>
              <a:t>Bajgolia</a:t>
            </a:r>
            <a:r>
              <a:rPr lang="en-US" altLang="ko-KR" i="1" baseline="0" dirty="0" smtClean="0"/>
              <a:t> </a:t>
            </a:r>
            <a:r>
              <a:rPr lang="en-US" altLang="ko-KR" baseline="0" dirty="0" smtClean="0"/>
              <a:t> into stromatoporoids in the </a:t>
            </a:r>
            <a:r>
              <a:rPr lang="en-US" altLang="ko-KR" baseline="0" dirty="0" err="1" smtClean="0"/>
              <a:t>Xiazhen</a:t>
            </a:r>
            <a:r>
              <a:rPr lang="en-US" altLang="ko-KR" baseline="0" dirty="0" smtClean="0"/>
              <a:t> Formation.</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12</a:t>
            </a:fld>
            <a:endParaRPr lang="ko-KR" altLang="en-US"/>
          </a:p>
        </p:txBody>
      </p:sp>
    </p:spTree>
    <p:extLst>
      <p:ext uri="{BB962C8B-B14F-4D97-AF65-F5344CB8AC3E}">
        <p14:creationId xmlns:p14="http://schemas.microsoft.com/office/powerpoint/2010/main" val="333737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U</a:t>
            </a:r>
            <a:r>
              <a:rPr lang="en-US" altLang="ko-KR" baseline="0" dirty="0" smtClean="0"/>
              <a:t>nits B3 and B7 contain </a:t>
            </a:r>
            <a:r>
              <a:rPr lang="en-US" altLang="ko-KR" baseline="0" dirty="0" err="1" smtClean="0"/>
              <a:t>stromatoporoids</a:t>
            </a:r>
            <a:r>
              <a:rPr lang="en-US" altLang="ko-KR" baseline="0" dirty="0" smtClean="0"/>
              <a:t> hosting </a:t>
            </a:r>
            <a:r>
              <a:rPr lang="en-US" altLang="ko-KR" i="1" baseline="0" dirty="0" err="1" smtClean="0"/>
              <a:t>Bajgolia</a:t>
            </a:r>
            <a:r>
              <a:rPr lang="en-US" altLang="ko-KR" baseline="0" dirty="0" smtClean="0"/>
              <a:t>. The hosts are </a:t>
            </a:r>
            <a:r>
              <a:rPr lang="en-US" altLang="ko-KR" i="1" baseline="0" dirty="0" err="1" smtClean="0"/>
              <a:t>Clathrodictyon</a:t>
            </a:r>
            <a:r>
              <a:rPr lang="en-US" altLang="ko-KR" baseline="0" dirty="0" smtClean="0"/>
              <a:t>, but such associations are rare.</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13</a:t>
            </a:fld>
            <a:endParaRPr lang="ko-KR" altLang="en-US"/>
          </a:p>
        </p:txBody>
      </p:sp>
    </p:spTree>
    <p:extLst>
      <p:ext uri="{BB962C8B-B14F-4D97-AF65-F5344CB8AC3E}">
        <p14:creationId xmlns:p14="http://schemas.microsoft.com/office/powerpoint/2010/main" val="261814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unit B8, </a:t>
            </a:r>
            <a:r>
              <a:rPr lang="en-US" altLang="ko-KR" i="1" dirty="0" err="1" smtClean="0"/>
              <a:t>Bajgolia</a:t>
            </a:r>
            <a:r>
              <a:rPr lang="en-US" altLang="ko-KR" dirty="0" smtClean="0"/>
              <a:t>  is increasingly incorporated within </a:t>
            </a:r>
            <a:r>
              <a:rPr lang="en-US" altLang="ko-KR" i="1" dirty="0" err="1" smtClean="0"/>
              <a:t>Clathrodictyon</a:t>
            </a:r>
            <a:r>
              <a:rPr lang="en-US" altLang="ko-KR" dirty="0" smtClean="0"/>
              <a:t> skeletons.</a:t>
            </a:r>
            <a:r>
              <a:rPr lang="en-US" altLang="ko-KR" baseline="0" dirty="0" smtClean="0"/>
              <a:t> Most </a:t>
            </a:r>
            <a:r>
              <a:rPr lang="en-US" altLang="ko-KR" baseline="0" dirty="0" err="1" smtClean="0"/>
              <a:t>endobionts</a:t>
            </a:r>
            <a:r>
              <a:rPr lang="en-US" altLang="ko-KR" baseline="0" dirty="0" smtClean="0"/>
              <a:t> retain their growth orientation within hosts which are seldom overturned. In contrast, free-living </a:t>
            </a:r>
            <a:r>
              <a:rPr lang="en-US" altLang="ko-KR" i="1" dirty="0" err="1" smtClean="0"/>
              <a:t>Bajgolia</a:t>
            </a:r>
            <a:r>
              <a:rPr lang="en-US" altLang="ko-KR" dirty="0" smtClean="0"/>
              <a:t> </a:t>
            </a:r>
            <a:r>
              <a:rPr lang="en-US" altLang="ko-KR" baseline="0" dirty="0" smtClean="0"/>
              <a:t>are scattered within the matrix. </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14</a:t>
            </a:fld>
            <a:endParaRPr lang="ko-KR" altLang="en-US"/>
          </a:p>
        </p:txBody>
      </p:sp>
    </p:spTree>
    <p:extLst>
      <p:ext uri="{BB962C8B-B14F-4D97-AF65-F5344CB8AC3E}">
        <p14:creationId xmlns:p14="http://schemas.microsoft.com/office/powerpoint/2010/main" val="1572540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unit B10, </a:t>
            </a:r>
            <a:r>
              <a:rPr lang="en-US" altLang="ko-KR" i="1" dirty="0" err="1" smtClean="0"/>
              <a:t>Bajgolia</a:t>
            </a:r>
            <a:r>
              <a:rPr lang="en-US" altLang="ko-KR" dirty="0" smtClean="0"/>
              <a:t> is continuously associated within </a:t>
            </a:r>
            <a:r>
              <a:rPr lang="en-US" altLang="ko-KR" i="1" dirty="0" smtClean="0"/>
              <a:t>Clathrodictyon</a:t>
            </a:r>
            <a:r>
              <a:rPr lang="en-US" altLang="ko-KR" dirty="0" smtClean="0"/>
              <a:t> skeletons.</a:t>
            </a:r>
            <a:r>
              <a:rPr lang="en-US" altLang="ko-KR" baseline="0" dirty="0" smtClean="0"/>
              <a:t> However, only one specimen containing </a:t>
            </a:r>
            <a:r>
              <a:rPr lang="en-US" altLang="ko-KR" baseline="0" dirty="0" err="1" smtClean="0"/>
              <a:t>endobionts</a:t>
            </a:r>
            <a:r>
              <a:rPr lang="en-US" altLang="ko-KR" baseline="0" dirty="0" smtClean="0"/>
              <a:t> was found from this unit. </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15</a:t>
            </a:fld>
            <a:endParaRPr lang="ko-KR" altLang="en-US"/>
          </a:p>
        </p:txBody>
      </p:sp>
    </p:spTree>
    <p:extLst>
      <p:ext uri="{BB962C8B-B14F-4D97-AF65-F5344CB8AC3E}">
        <p14:creationId xmlns:p14="http://schemas.microsoft.com/office/powerpoint/2010/main" val="51670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Unit B11 is the uppermost interval in which intergrowths occur</a:t>
            </a:r>
            <a:r>
              <a:rPr lang="en-US" altLang="ko-KR" i="1" baseline="0" dirty="0" smtClean="0"/>
              <a:t>.</a:t>
            </a:r>
            <a:r>
              <a:rPr lang="en-US" altLang="ko-KR" baseline="0" dirty="0" smtClean="0"/>
              <a:t> </a:t>
            </a:r>
            <a:r>
              <a:rPr lang="en-US" altLang="ko-KR" baseline="0" dirty="0" err="1" smtClean="0"/>
              <a:t>Endobiontic</a:t>
            </a:r>
            <a:r>
              <a:rPr lang="en-US" altLang="ko-KR" baseline="0" dirty="0" smtClean="0"/>
              <a:t> </a:t>
            </a:r>
            <a:r>
              <a:rPr lang="en-US" altLang="ko-KR" i="1" baseline="0" dirty="0" err="1" smtClean="0"/>
              <a:t>Bajgolia</a:t>
            </a:r>
            <a:r>
              <a:rPr lang="en-US" altLang="ko-KR" baseline="0" dirty="0" smtClean="0"/>
              <a:t>  are associated not only with </a:t>
            </a:r>
            <a:r>
              <a:rPr lang="en-US" altLang="ko-KR" i="1" baseline="0" dirty="0" err="1" smtClean="0"/>
              <a:t>Clathrodictyon</a:t>
            </a:r>
            <a:r>
              <a:rPr lang="en-US" altLang="ko-KR" i="0" baseline="0" dirty="0" smtClean="0"/>
              <a:t>,</a:t>
            </a:r>
            <a:r>
              <a:rPr lang="en-US" altLang="ko-KR" baseline="0" dirty="0" smtClean="0"/>
              <a:t> but also with </a:t>
            </a:r>
            <a:r>
              <a:rPr lang="en-US" altLang="ko-KR" i="1" baseline="0" dirty="0" err="1" smtClean="0"/>
              <a:t>Ecclimadictyon</a:t>
            </a:r>
            <a:r>
              <a:rPr lang="en-US" altLang="ko-KR" baseline="0" dirty="0" smtClean="0"/>
              <a:t>. </a:t>
            </a:r>
            <a:r>
              <a:rPr lang="en-US" altLang="ko-KR" baseline="0" dirty="0" err="1" smtClean="0"/>
              <a:t>Corallites</a:t>
            </a:r>
            <a:r>
              <a:rPr lang="en-US" altLang="ko-KR" baseline="0" dirty="0" smtClean="0"/>
              <a:t> in the </a:t>
            </a:r>
            <a:r>
              <a:rPr lang="en-US" altLang="ko-KR" i="1" baseline="0" dirty="0" err="1" smtClean="0"/>
              <a:t>Bajgolia</a:t>
            </a:r>
            <a:r>
              <a:rPr lang="en-US" altLang="ko-KR" baseline="0" dirty="0" smtClean="0"/>
              <a:t> colonies are initially clustered, and then radiate upward and outward during growth. Some of the </a:t>
            </a:r>
            <a:r>
              <a:rPr lang="en-US" altLang="ko-KR" baseline="0" dirty="0" err="1" smtClean="0"/>
              <a:t>corallites</a:t>
            </a:r>
            <a:r>
              <a:rPr lang="en-US" altLang="ko-KR" baseline="0" dirty="0" smtClean="0"/>
              <a:t> protrude from their host, so they are exposed above the growth surface of the </a:t>
            </a:r>
            <a:r>
              <a:rPr lang="en-US" altLang="ko-KR" baseline="0" dirty="0" err="1" smtClean="0"/>
              <a:t>stromatoporoid</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16</a:t>
            </a:fld>
            <a:endParaRPr lang="ko-KR" altLang="en-US"/>
          </a:p>
        </p:txBody>
      </p:sp>
    </p:spTree>
    <p:extLst>
      <p:ext uri="{BB962C8B-B14F-4D97-AF65-F5344CB8AC3E}">
        <p14:creationId xmlns:p14="http://schemas.microsoft.com/office/powerpoint/2010/main" val="52521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general, the initiation of coral-stromatoporoid</a:t>
            </a:r>
            <a:r>
              <a:rPr lang="en-US" altLang="ko-KR" baseline="0" dirty="0" smtClean="0"/>
              <a:t> </a:t>
            </a:r>
            <a:r>
              <a:rPr lang="en-US" altLang="ko-KR" dirty="0" smtClean="0"/>
              <a:t>intergrowth associations </a:t>
            </a:r>
            <a:r>
              <a:rPr lang="en-US" altLang="ko-KR" baseline="0" dirty="0" smtClean="0"/>
              <a:t>is poorly understood. In the </a:t>
            </a:r>
            <a:r>
              <a:rPr lang="en-US" altLang="ko-KR" baseline="0" dirty="0" err="1" smtClean="0"/>
              <a:t>Xiazhen</a:t>
            </a:r>
            <a:r>
              <a:rPr lang="en-US" altLang="ko-KR" baseline="0" dirty="0" smtClean="0"/>
              <a:t> Formation, it can be demonstrated that the incorporation of </a:t>
            </a:r>
            <a:r>
              <a:rPr lang="en-US" altLang="ko-KR" i="1" baseline="0" dirty="0" err="1" smtClean="0"/>
              <a:t>Bajgolia</a:t>
            </a:r>
            <a:r>
              <a:rPr lang="en-US" altLang="ko-KR" baseline="0" dirty="0" smtClean="0"/>
              <a:t> within </a:t>
            </a:r>
            <a:r>
              <a:rPr lang="en-US" altLang="ko-KR" baseline="0" dirty="0" err="1" smtClean="0"/>
              <a:t>stromatoporoids</a:t>
            </a:r>
            <a:r>
              <a:rPr lang="en-US" altLang="ko-KR" baseline="0" dirty="0" smtClean="0"/>
              <a:t> followed larval settlement on the growth surface of the host. S</a:t>
            </a:r>
            <a:r>
              <a:rPr lang="en-US" altLang="ko-KR" sz="1200" kern="1200" dirty="0" smtClean="0">
                <a:solidFill>
                  <a:schemeClr val="tx1"/>
                </a:solidFill>
                <a:effectLst/>
                <a:latin typeface="+mn-lt"/>
                <a:ea typeface="+mn-ea"/>
                <a:cs typeface="+mn-cs"/>
              </a:rPr>
              <a:t>ingle or multiple larvae of endobiontic </a:t>
            </a:r>
            <a:r>
              <a:rPr lang="en-US" altLang="ko-KR" sz="1200" i="1" kern="1200" dirty="0" err="1" smtClean="0">
                <a:solidFill>
                  <a:schemeClr val="tx1"/>
                </a:solidFill>
                <a:effectLst/>
                <a:latin typeface="+mn-lt"/>
                <a:ea typeface="+mn-ea"/>
                <a:cs typeface="+mn-cs"/>
              </a:rPr>
              <a:t>Bajgolia</a:t>
            </a:r>
            <a:r>
              <a:rPr lang="en-US" altLang="ko-KR" sz="1200" kern="1200" dirty="0" smtClean="0">
                <a:solidFill>
                  <a:schemeClr val="tx1"/>
                </a:solidFill>
                <a:effectLst/>
                <a:latin typeface="+mn-lt"/>
                <a:ea typeface="+mn-ea"/>
                <a:cs typeface="+mn-cs"/>
              </a:rPr>
              <a:t> settled on the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 growth surface, and subsequently grew as colonies in association with their host</a:t>
            </a:r>
            <a:r>
              <a:rPr lang="en-US" altLang="ko-KR" b="0" baseline="0" dirty="0" smtClean="0">
                <a:solidFill>
                  <a:srgbClr val="FF0000"/>
                </a:solidFill>
              </a:rPr>
              <a:t>.</a:t>
            </a:r>
            <a:endParaRPr lang="ko-KR" altLang="en-US" b="0" dirty="0">
              <a:solidFill>
                <a:srgbClr val="FF0000"/>
              </a:solidFill>
            </a:endParaRPr>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17</a:t>
            </a:fld>
            <a:endParaRPr lang="ko-KR" altLang="en-US"/>
          </a:p>
        </p:txBody>
      </p:sp>
    </p:spTree>
    <p:extLst>
      <p:ext uri="{BB962C8B-B14F-4D97-AF65-F5344CB8AC3E}">
        <p14:creationId xmlns:p14="http://schemas.microsoft.com/office/powerpoint/2010/main" val="379282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i="0" baseline="0" dirty="0" smtClean="0"/>
              <a:t>Occurrences of </a:t>
            </a:r>
            <a:r>
              <a:rPr lang="en-US" altLang="ko-KR" i="1" dirty="0" err="1" smtClean="0"/>
              <a:t>Bajgolia</a:t>
            </a:r>
            <a:r>
              <a:rPr lang="en-US" altLang="ko-KR" dirty="0" smtClean="0"/>
              <a:t> in this</a:t>
            </a:r>
            <a:r>
              <a:rPr lang="en-US" altLang="ko-KR" baseline="0" dirty="0" smtClean="0"/>
              <a:t> study represent two modes of life, free-living and </a:t>
            </a:r>
            <a:r>
              <a:rPr lang="en-US" altLang="ko-KR" baseline="0" dirty="0" err="1" smtClean="0"/>
              <a:t>endobiontic</a:t>
            </a:r>
            <a:r>
              <a:rPr lang="en-US" altLang="ko-KR" baseline="0" dirty="0" smtClean="0"/>
              <a:t>. </a:t>
            </a:r>
            <a:r>
              <a:rPr lang="en-US" altLang="ko-KR" baseline="0" dirty="0" err="1" smtClean="0"/>
              <a:t>Endobiontic</a:t>
            </a:r>
            <a:r>
              <a:rPr lang="en-US" altLang="ko-KR" baseline="0" dirty="0" smtClean="0"/>
              <a:t> </a:t>
            </a:r>
            <a:r>
              <a:rPr lang="en-US" altLang="ko-KR" i="1" baseline="0" dirty="0" err="1" smtClean="0"/>
              <a:t>Bajgolia</a:t>
            </a:r>
            <a:r>
              <a:rPr lang="en-US" altLang="ko-KR" baseline="0" dirty="0" smtClean="0"/>
              <a:t> are incorporated within both </a:t>
            </a:r>
            <a:r>
              <a:rPr lang="en-US" altLang="ko-KR" i="1" baseline="0" dirty="0" err="1" smtClean="0"/>
              <a:t>Clathrodictyon</a:t>
            </a:r>
            <a:r>
              <a:rPr lang="en-US" altLang="ko-KR" baseline="0" dirty="0" smtClean="0"/>
              <a:t> and </a:t>
            </a:r>
            <a:r>
              <a:rPr lang="en-US" altLang="ko-KR" i="1" baseline="0" dirty="0" err="1" smtClean="0"/>
              <a:t>Ecclimadictyon</a:t>
            </a:r>
            <a:r>
              <a:rPr lang="en-US" altLang="ko-KR" baseline="0" dirty="0" smtClean="0"/>
              <a:t>. </a:t>
            </a:r>
            <a:r>
              <a:rPr lang="en-US" altLang="ko-KR" b="0" baseline="0" dirty="0" smtClean="0"/>
              <a:t>As you can see in these three categories, </a:t>
            </a:r>
            <a:r>
              <a:rPr lang="en-US" altLang="ko-KR" b="0" i="1" baseline="0" dirty="0" err="1" smtClean="0"/>
              <a:t>Bajgolia</a:t>
            </a:r>
            <a:r>
              <a:rPr lang="en-US" altLang="ko-KR" b="0" baseline="0" dirty="0" smtClean="0"/>
              <a:t>  has a similar growth form with dichotomous branching regardless of the mode of life or the host. </a:t>
            </a:r>
            <a:endParaRPr lang="ko-KR" altLang="en-US" b="0"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18</a:t>
            </a:fld>
            <a:endParaRPr lang="ko-KR" altLang="en-US"/>
          </a:p>
        </p:txBody>
      </p:sp>
    </p:spTree>
    <p:extLst>
      <p:ext uri="{BB962C8B-B14F-4D97-AF65-F5344CB8AC3E}">
        <p14:creationId xmlns:p14="http://schemas.microsoft.com/office/powerpoint/2010/main" val="1819183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addition, </a:t>
            </a:r>
            <a:r>
              <a:rPr lang="en-US" altLang="ko-KR" dirty="0" err="1" smtClean="0"/>
              <a:t>corallite</a:t>
            </a:r>
            <a:r>
              <a:rPr lang="en-US" altLang="ko-KR" baseline="0" dirty="0" smtClean="0"/>
              <a:t> diameters in each category have similar ranges and average values within the same stratigraphic unit. These findings differ from some previous studies of tabulate coral-stromatoporoid intergrowths, in which the </a:t>
            </a:r>
            <a:r>
              <a:rPr lang="en-US" altLang="ko-KR" baseline="0" dirty="0" err="1" smtClean="0"/>
              <a:t>endobionts</a:t>
            </a:r>
            <a:r>
              <a:rPr lang="en-US" altLang="ko-KR" baseline="0" dirty="0" smtClean="0"/>
              <a:t> have smaller </a:t>
            </a:r>
            <a:r>
              <a:rPr lang="en-US" altLang="ko-KR" baseline="0" dirty="0" err="1" smtClean="0"/>
              <a:t>corallites</a:t>
            </a:r>
            <a:r>
              <a:rPr lang="en-US" altLang="ko-KR" baseline="0" dirty="0" smtClean="0"/>
              <a:t> than free-living forms. These findings also differ from some studies in which </a:t>
            </a:r>
            <a:r>
              <a:rPr lang="en-US" altLang="ko-KR" baseline="0" dirty="0" err="1" smtClean="0"/>
              <a:t>corallite</a:t>
            </a:r>
            <a:r>
              <a:rPr lang="en-US" altLang="ko-KR" baseline="0" dirty="0" smtClean="0"/>
              <a:t> size of the </a:t>
            </a:r>
            <a:r>
              <a:rPr lang="en-US" altLang="ko-KR" baseline="0" dirty="0" err="1" smtClean="0"/>
              <a:t>endobionts</a:t>
            </a:r>
            <a:r>
              <a:rPr lang="en-US" altLang="ko-KR" baseline="0" dirty="0" smtClean="0"/>
              <a:t> is negatively related to skeletal density of the host stromatoporoid. In the present study, the size of </a:t>
            </a:r>
            <a:r>
              <a:rPr lang="en-US" altLang="ko-KR" i="1" baseline="0" dirty="0" err="1" smtClean="0"/>
              <a:t>Bajgolia</a:t>
            </a:r>
            <a:r>
              <a:rPr lang="en-US" altLang="ko-KR" baseline="0" dirty="0" smtClean="0"/>
              <a:t> </a:t>
            </a:r>
            <a:r>
              <a:rPr lang="en-US" altLang="ko-KR" baseline="0" dirty="0" err="1" smtClean="0"/>
              <a:t>corallites</a:t>
            </a:r>
            <a:r>
              <a:rPr lang="en-US" altLang="ko-KR" baseline="0" dirty="0" smtClean="0"/>
              <a:t> does not seem to have been significantly affected by mode of life of the colony or the nature of the host’s skeleton.</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19</a:t>
            </a:fld>
            <a:endParaRPr lang="ko-KR" altLang="en-US"/>
          </a:p>
        </p:txBody>
      </p:sp>
    </p:spTree>
    <p:extLst>
      <p:ext uri="{BB962C8B-B14F-4D97-AF65-F5344CB8AC3E}">
        <p14:creationId xmlns:p14="http://schemas.microsoft.com/office/powerpoint/2010/main" val="319731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Various kinds of organisms lived within Paleozoic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 These include tabulate and rugose corals, cyanobacteria, bryozoans, brachiopods</a:t>
            </a:r>
            <a:r>
              <a:rPr lang="en-US" altLang="ko-KR" sz="1200" kern="1200" baseline="0" dirty="0" smtClean="0">
                <a:solidFill>
                  <a:schemeClr val="tx1"/>
                </a:solidFill>
                <a:effectLst/>
                <a:latin typeface="+mn-lt"/>
                <a:ea typeface="+mn-ea"/>
                <a:cs typeface="+mn-cs"/>
              </a:rPr>
              <a:t> and worms</a:t>
            </a:r>
            <a:r>
              <a:rPr lang="en-US" altLang="ko-KR" sz="1200" kern="1200" dirty="0" smtClean="0">
                <a:solidFill>
                  <a:schemeClr val="tx1"/>
                </a:solidFill>
                <a:effectLst/>
                <a:latin typeface="+mn-lt"/>
                <a:ea typeface="+mn-ea"/>
                <a:cs typeface="+mn-cs"/>
              </a:rPr>
              <a:t>. Most associations are represented by unique examples and do not recur within the fossil record, but some tabulate corals persistently maintained their relationship with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2</a:t>
            </a:fld>
            <a:endParaRPr lang="ko-KR" altLang="en-US"/>
          </a:p>
        </p:txBody>
      </p:sp>
    </p:spTree>
    <p:extLst>
      <p:ext uri="{BB962C8B-B14F-4D97-AF65-F5344CB8AC3E}">
        <p14:creationId xmlns:p14="http://schemas.microsoft.com/office/powerpoint/2010/main" val="1653945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Some </a:t>
            </a:r>
            <a:r>
              <a:rPr lang="en-US" altLang="ko-KR" dirty="0" err="1" smtClean="0"/>
              <a:t>corallites</a:t>
            </a:r>
            <a:r>
              <a:rPr lang="en-US" altLang="ko-KR" dirty="0" smtClean="0"/>
              <a:t> of endobiontic </a:t>
            </a:r>
            <a:r>
              <a:rPr lang="en-US" altLang="ko-KR" i="1" baseline="0" dirty="0" err="1" smtClean="0"/>
              <a:t>Bajgolia</a:t>
            </a:r>
            <a:r>
              <a:rPr lang="en-US" altLang="ko-KR" baseline="0" dirty="0" smtClean="0"/>
              <a:t> </a:t>
            </a:r>
            <a:r>
              <a:rPr lang="en-US" altLang="ko-KR" dirty="0" smtClean="0"/>
              <a:t>protrude</a:t>
            </a:r>
            <a:r>
              <a:rPr lang="en-US" altLang="ko-KR" baseline="0" dirty="0" smtClean="0"/>
              <a:t> from the host stromatoporoid. This indicates that </a:t>
            </a:r>
            <a:r>
              <a:rPr lang="en-US" altLang="ko-KR" i="1" baseline="0" dirty="0" err="1" smtClean="0"/>
              <a:t>Bajgolia</a:t>
            </a:r>
            <a:r>
              <a:rPr lang="en-US" altLang="ko-KR" baseline="0" dirty="0" smtClean="0"/>
              <a:t>  was</a:t>
            </a:r>
            <a:r>
              <a:rPr lang="ko-KR" altLang="en-US" baseline="0" dirty="0" smtClean="0"/>
              <a:t> </a:t>
            </a:r>
            <a:r>
              <a:rPr lang="en-US" altLang="ko-KR" baseline="0" dirty="0" smtClean="0"/>
              <a:t>able to outgrow the stromatoporoid, either while the </a:t>
            </a:r>
            <a:r>
              <a:rPr lang="en-US" altLang="ko-KR" baseline="0" dirty="0" err="1" smtClean="0"/>
              <a:t>stomatoporoid</a:t>
            </a:r>
            <a:r>
              <a:rPr lang="en-US" altLang="ko-KR" baseline="0" dirty="0" smtClean="0"/>
              <a:t> was alive or after it stopped growing. The </a:t>
            </a:r>
            <a:r>
              <a:rPr lang="en-US" altLang="ko-KR" baseline="0" dirty="0" err="1" smtClean="0"/>
              <a:t>endobionts</a:t>
            </a:r>
            <a:r>
              <a:rPr lang="en-US" altLang="ko-KR" baseline="0" dirty="0" smtClean="0"/>
              <a:t> were able to survive without being structurally supported by the </a:t>
            </a:r>
            <a:r>
              <a:rPr lang="en-US" altLang="ko-KR" baseline="0" dirty="0" err="1" smtClean="0"/>
              <a:t>stromatoporoids</a:t>
            </a:r>
            <a:r>
              <a:rPr lang="en-US" altLang="ko-KR" baseline="0" dirty="0" smtClean="0"/>
              <a:t>. This differs from previous reports on </a:t>
            </a:r>
            <a:r>
              <a:rPr lang="en-US" altLang="ko-KR" baseline="0" dirty="0" err="1" smtClean="0"/>
              <a:t>Siluro</a:t>
            </a:r>
            <a:r>
              <a:rPr lang="en-US" altLang="ko-KR" baseline="0" dirty="0" smtClean="0"/>
              <a:t>-Devonian “</a:t>
            </a:r>
            <a:r>
              <a:rPr lang="en-US" altLang="ko-KR" baseline="0" dirty="0" err="1" smtClean="0"/>
              <a:t>caunopores</a:t>
            </a:r>
            <a:r>
              <a:rPr lang="en-US" altLang="ko-KR" baseline="0" dirty="0" smtClean="0"/>
              <a:t>”, which suggested that the </a:t>
            </a:r>
            <a:r>
              <a:rPr lang="en-US" altLang="ko-KR" baseline="0" dirty="0" err="1" smtClean="0"/>
              <a:t>endobiontic</a:t>
            </a:r>
            <a:r>
              <a:rPr lang="en-US" altLang="ko-KR" baseline="0" dirty="0" smtClean="0"/>
              <a:t> </a:t>
            </a:r>
            <a:r>
              <a:rPr lang="en-US" altLang="ko-KR" baseline="0" dirty="0" err="1" smtClean="0"/>
              <a:t>syringoporids</a:t>
            </a:r>
            <a:r>
              <a:rPr lang="en-US" altLang="ko-KR" baseline="0" dirty="0" smtClean="0"/>
              <a:t> were unable to grow into free-living forms after the death of the host </a:t>
            </a:r>
            <a:r>
              <a:rPr lang="en-US" altLang="ko-KR" baseline="0" dirty="0" err="1" smtClean="0"/>
              <a:t>stromatoporoid</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20</a:t>
            </a:fld>
            <a:endParaRPr lang="ko-KR" altLang="en-US"/>
          </a:p>
        </p:txBody>
      </p:sp>
    </p:spTree>
    <p:extLst>
      <p:ext uri="{BB962C8B-B14F-4D97-AF65-F5344CB8AC3E}">
        <p14:creationId xmlns:p14="http://schemas.microsoft.com/office/powerpoint/2010/main" val="2572874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So,</a:t>
            </a:r>
            <a:r>
              <a:rPr lang="en-US" altLang="ko-KR" sz="1200" kern="1200" baseline="0" dirty="0" smtClean="0">
                <a:solidFill>
                  <a:schemeClr val="tx1"/>
                </a:solidFill>
                <a:effectLst/>
                <a:latin typeface="+mn-lt"/>
                <a:ea typeface="+mn-ea"/>
                <a:cs typeface="+mn-cs"/>
              </a:rPr>
              <a:t> let’s discuss the type of biological interaction represented by the </a:t>
            </a:r>
            <a:r>
              <a:rPr lang="en-US" altLang="ko-KR" sz="1200" i="1" kern="1200" baseline="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-stromatoporoid association in the </a:t>
            </a:r>
            <a:r>
              <a:rPr lang="en-US" altLang="ko-KR" sz="1200" kern="1200" baseline="0" dirty="0" err="1" smtClean="0">
                <a:solidFill>
                  <a:schemeClr val="tx1"/>
                </a:solidFill>
                <a:effectLst/>
                <a:latin typeface="+mn-lt"/>
                <a:ea typeface="+mn-ea"/>
                <a:cs typeface="+mn-cs"/>
              </a:rPr>
              <a:t>Xiazhen</a:t>
            </a:r>
            <a:r>
              <a:rPr lang="en-US" altLang="ko-KR" sz="1200" kern="1200" baseline="0" dirty="0" smtClean="0">
                <a:solidFill>
                  <a:schemeClr val="tx1"/>
                </a:solidFill>
                <a:effectLst/>
                <a:latin typeface="+mn-lt"/>
                <a:ea typeface="+mn-ea"/>
                <a:cs typeface="+mn-cs"/>
              </a:rPr>
              <a:t> Formation. Endobiontic </a:t>
            </a:r>
            <a:r>
              <a:rPr lang="en-US" altLang="ko-KR" sz="1200" i="1" kern="1200" baseline="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 typically benefited by remaining</a:t>
            </a:r>
            <a:r>
              <a:rPr lang="en-US" altLang="ko-KR" sz="1200" kern="1200" dirty="0" smtClean="0">
                <a:solidFill>
                  <a:schemeClr val="tx1"/>
                </a:solidFill>
                <a:effectLst/>
                <a:latin typeface="+mn-lt"/>
                <a:ea typeface="+mn-ea"/>
                <a:cs typeface="+mn-cs"/>
              </a:rPr>
              <a:t> in growth position within the host, in contrast with free-living forms that were commonly fragmented and scattered as a result of transportation. Furthermore, as larvae</a:t>
            </a:r>
            <a:r>
              <a:rPr lang="en-US" altLang="ko-KR" sz="1200" kern="1200" baseline="0" dirty="0" smtClean="0">
                <a:solidFill>
                  <a:schemeClr val="tx1"/>
                </a:solidFill>
                <a:effectLst/>
                <a:latin typeface="+mn-lt"/>
                <a:ea typeface="+mn-ea"/>
                <a:cs typeface="+mn-cs"/>
              </a:rPr>
              <a:t> of </a:t>
            </a:r>
            <a:r>
              <a:rPr lang="en-US" altLang="ko-KR" sz="1200" i="1" kern="1200" dirty="0" err="1" smtClean="0">
                <a:solidFill>
                  <a:schemeClr val="tx1"/>
                </a:solidFill>
                <a:effectLst/>
                <a:latin typeface="+mn-lt"/>
                <a:ea typeface="+mn-ea"/>
                <a:cs typeface="+mn-cs"/>
              </a:rPr>
              <a:t>Bajgolia</a:t>
            </a:r>
            <a:r>
              <a:rPr lang="en-US" altLang="ko-KR" sz="1200" kern="1200" dirty="0" smtClean="0">
                <a:solidFill>
                  <a:schemeClr val="tx1"/>
                </a:solidFill>
                <a:effectLst/>
                <a:latin typeface="+mn-lt"/>
                <a:ea typeface="+mn-ea"/>
                <a:cs typeface="+mn-cs"/>
              </a:rPr>
              <a:t>  settled and grew on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 they had the advantage of a stable, </a:t>
            </a:r>
            <a:r>
              <a:rPr lang="en-US" altLang="ko-KR" sz="1200" kern="1200" baseline="0" dirty="0" smtClean="0">
                <a:solidFill>
                  <a:schemeClr val="tx1"/>
                </a:solidFill>
                <a:effectLst/>
                <a:latin typeface="+mn-lt"/>
                <a:ea typeface="+mn-ea"/>
                <a:cs typeface="+mn-cs"/>
              </a:rPr>
              <a:t>elevated</a:t>
            </a:r>
            <a:r>
              <a:rPr lang="en-US" altLang="ko-KR" sz="1200" kern="1200" dirty="0" smtClean="0">
                <a:solidFill>
                  <a:schemeClr val="tx1"/>
                </a:solidFill>
                <a:effectLst/>
                <a:latin typeface="+mn-lt"/>
                <a:ea typeface="+mn-ea"/>
                <a:cs typeface="+mn-cs"/>
              </a:rPr>
              <a:t> substrate for feeding. Assuming</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there</a:t>
            </a:r>
            <a:r>
              <a:rPr lang="en-US" altLang="ko-KR" sz="1200" kern="1200" baseline="0" dirty="0" smtClean="0">
                <a:solidFill>
                  <a:schemeClr val="tx1"/>
                </a:solidFill>
                <a:effectLst/>
                <a:latin typeface="+mn-lt"/>
                <a:ea typeface="+mn-ea"/>
                <a:cs typeface="+mn-cs"/>
              </a:rPr>
              <a:t> was no conspicuous disadvantage or benefit for the host </a:t>
            </a:r>
            <a:r>
              <a:rPr lang="en-US" altLang="ko-KR" sz="1200" kern="1200" baseline="0" dirty="0" err="1" smtClean="0">
                <a:solidFill>
                  <a:schemeClr val="tx1"/>
                </a:solidFill>
                <a:effectLst/>
                <a:latin typeface="+mn-lt"/>
                <a:ea typeface="+mn-ea"/>
                <a:cs typeface="+mn-cs"/>
              </a:rPr>
              <a:t>stromatoporoid</a:t>
            </a:r>
            <a:r>
              <a:rPr lang="en-US" altLang="ko-KR" sz="1200" kern="1200" baseline="0" dirty="0" smtClean="0">
                <a:solidFill>
                  <a:schemeClr val="tx1"/>
                </a:solidFill>
                <a:effectLst/>
                <a:latin typeface="+mn-lt"/>
                <a:ea typeface="+mn-ea"/>
                <a:cs typeface="+mn-cs"/>
              </a:rPr>
              <a:t>, we can consider such an association to be commensalism. This was probably the usual type of interaction.</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effectLst/>
                <a:latin typeface="+mn-lt"/>
                <a:ea typeface="+mn-ea"/>
                <a:cs typeface="+mn-cs"/>
              </a:rPr>
              <a:t>Perhaps, however, the </a:t>
            </a:r>
            <a:r>
              <a:rPr lang="en-US" altLang="ko-KR" sz="1200" kern="1200" baseline="0" dirty="0" err="1" smtClean="0">
                <a:solidFill>
                  <a:schemeClr val="tx1"/>
                </a:solidFill>
                <a:effectLst/>
                <a:latin typeface="+mn-lt"/>
                <a:ea typeface="+mn-ea"/>
                <a:cs typeface="+mn-cs"/>
              </a:rPr>
              <a:t>endobionts</a:t>
            </a:r>
            <a:r>
              <a:rPr lang="en-US" altLang="ko-KR" sz="1200" kern="1200" baseline="0" dirty="0" smtClean="0">
                <a:solidFill>
                  <a:schemeClr val="tx1"/>
                </a:solidFill>
                <a:effectLst/>
                <a:latin typeface="+mn-lt"/>
                <a:ea typeface="+mn-ea"/>
                <a:cs typeface="+mn-cs"/>
              </a:rPr>
              <a:t> reduced or otherwise negatively affected the feeding surface of host </a:t>
            </a:r>
            <a:r>
              <a:rPr lang="en-US" altLang="ko-KR" sz="1200" kern="1200" baseline="0" dirty="0" err="1" smtClean="0">
                <a:solidFill>
                  <a:schemeClr val="tx1"/>
                </a:solidFill>
                <a:effectLst/>
                <a:latin typeface="+mn-lt"/>
                <a:ea typeface="+mn-ea"/>
                <a:cs typeface="+mn-cs"/>
              </a:rPr>
              <a:t>stromatoporoids</a:t>
            </a:r>
            <a:r>
              <a:rPr lang="en-US" altLang="ko-KR" sz="1200" kern="1200" baseline="0" dirty="0" smtClean="0">
                <a:solidFill>
                  <a:schemeClr val="tx1"/>
                </a:solidFill>
                <a:effectLst/>
                <a:latin typeface="+mn-lt"/>
                <a:ea typeface="+mn-ea"/>
                <a:cs typeface="+mn-cs"/>
              </a:rPr>
              <a:t>. In some cases, laminae of the stromatoporoid skeleton curve downward around </a:t>
            </a:r>
            <a:r>
              <a:rPr lang="en-US" altLang="ko-KR" sz="1200" kern="1200" baseline="0" dirty="0" err="1" smtClean="0">
                <a:solidFill>
                  <a:schemeClr val="tx1"/>
                </a:solidFill>
                <a:effectLst/>
                <a:latin typeface="+mn-lt"/>
                <a:ea typeface="+mn-ea"/>
                <a:cs typeface="+mn-cs"/>
              </a:rPr>
              <a:t>corallites</a:t>
            </a:r>
            <a:r>
              <a:rPr lang="en-US" altLang="ko-KR" sz="1200" kern="1200" baseline="0" dirty="0" smtClean="0">
                <a:solidFill>
                  <a:schemeClr val="tx1"/>
                </a:solidFill>
                <a:effectLst/>
                <a:latin typeface="+mn-lt"/>
                <a:ea typeface="+mn-ea"/>
                <a:cs typeface="+mn-cs"/>
              </a:rPr>
              <a:t>, suggesting that growth of the host was inhibited. If so, the coral may have had a detrimental effect on the stromatoporoid, as in parasitic interaction.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effectLst/>
                <a:latin typeface="+mn-lt"/>
                <a:ea typeface="+mn-ea"/>
                <a:cs typeface="+mn-cs"/>
              </a:rPr>
              <a:t>On the other hand, mutualism is also a possibility. The stinging cells of the </a:t>
            </a:r>
            <a:r>
              <a:rPr lang="en-US" altLang="ko-KR" sz="1200" kern="1200" baseline="0" dirty="0" err="1" smtClean="0">
                <a:solidFill>
                  <a:schemeClr val="tx1"/>
                </a:solidFill>
                <a:effectLst/>
                <a:latin typeface="+mn-lt"/>
                <a:ea typeface="+mn-ea"/>
                <a:cs typeface="+mn-cs"/>
              </a:rPr>
              <a:t>endobiontic</a:t>
            </a:r>
            <a:r>
              <a:rPr lang="en-US" altLang="ko-KR" sz="1200" kern="1200" baseline="0" dirty="0" smtClean="0">
                <a:solidFill>
                  <a:schemeClr val="tx1"/>
                </a:solidFill>
                <a:effectLst/>
                <a:latin typeface="+mn-lt"/>
                <a:ea typeface="+mn-ea"/>
                <a:cs typeface="+mn-cs"/>
              </a:rPr>
              <a:t> coral may have discouraged predation or larval settlement on the host </a:t>
            </a:r>
            <a:r>
              <a:rPr lang="en-US" altLang="ko-KR" sz="1200" kern="1200" baseline="0" dirty="0" err="1" smtClean="0">
                <a:solidFill>
                  <a:schemeClr val="tx1"/>
                </a:solidFill>
                <a:effectLst/>
                <a:latin typeface="+mn-lt"/>
                <a:ea typeface="+mn-ea"/>
                <a:cs typeface="+mn-cs"/>
              </a:rPr>
              <a:t>stromatoporoid</a:t>
            </a:r>
            <a:r>
              <a:rPr lang="en-US" altLang="ko-KR" sz="1200" kern="1200" baseline="0" dirty="0" smtClean="0">
                <a:solidFill>
                  <a:schemeClr val="tx1"/>
                </a:solidFill>
                <a:effectLst/>
                <a:latin typeface="+mn-lt"/>
                <a:ea typeface="+mn-ea"/>
                <a:cs typeface="+mn-cs"/>
              </a:rPr>
              <a:t>, thereby providing a benefit. Furthermore, in some cases it seems that upward growth of </a:t>
            </a:r>
            <a:r>
              <a:rPr lang="en-US" altLang="ko-KR" sz="1200" kern="1200" baseline="0" dirty="0" err="1" smtClean="0">
                <a:solidFill>
                  <a:schemeClr val="tx1"/>
                </a:solidFill>
                <a:effectLst/>
                <a:latin typeface="+mn-lt"/>
                <a:ea typeface="+mn-ea"/>
                <a:cs typeface="+mn-cs"/>
              </a:rPr>
              <a:t>corallites</a:t>
            </a:r>
            <a:r>
              <a:rPr lang="en-US" altLang="ko-KR" sz="1200" kern="1200" baseline="0" dirty="0" smtClean="0">
                <a:solidFill>
                  <a:schemeClr val="tx1"/>
                </a:solidFill>
                <a:effectLst/>
                <a:latin typeface="+mn-lt"/>
                <a:ea typeface="+mn-ea"/>
                <a:cs typeface="+mn-cs"/>
              </a:rPr>
              <a:t> provided a framework for upward growth of the surrounding stromatoporoid, perhaps improving its feeding position or height above the substrate.</a:t>
            </a:r>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21</a:t>
            </a:fld>
            <a:endParaRPr lang="ko-KR" altLang="en-US"/>
          </a:p>
        </p:txBody>
      </p:sp>
    </p:spTree>
    <p:extLst>
      <p:ext uri="{BB962C8B-B14F-4D97-AF65-F5344CB8AC3E}">
        <p14:creationId xmlns:p14="http://schemas.microsoft.com/office/powerpoint/2010/main" val="3867319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The interpretation of the </a:t>
            </a:r>
            <a:r>
              <a:rPr lang="en-US" altLang="ko-KR" sz="1200" i="1" kern="1200" dirty="0" err="1" smtClean="0">
                <a:solidFill>
                  <a:schemeClr val="tx1"/>
                </a:solidFill>
                <a:effectLst/>
                <a:latin typeface="+mn-lt"/>
                <a:ea typeface="+mn-ea"/>
                <a:cs typeface="+mn-cs"/>
              </a:rPr>
              <a:t>Bajgolia</a:t>
            </a:r>
            <a:r>
              <a:rPr lang="en-US" altLang="ko-KR" sz="1200" kern="1200" dirty="0" smtClean="0">
                <a:solidFill>
                  <a:schemeClr val="tx1"/>
                </a:solidFill>
                <a:effectLst/>
                <a:latin typeface="+mn-lt"/>
                <a:ea typeface="+mn-ea"/>
                <a:cs typeface="+mn-cs"/>
              </a:rPr>
              <a:t>-stromatoporoid association as</a:t>
            </a:r>
            <a:r>
              <a:rPr lang="en-US" altLang="ko-KR" sz="1200" kern="1200" baseline="0" dirty="0" smtClean="0">
                <a:solidFill>
                  <a:schemeClr val="tx1"/>
                </a:solidFill>
                <a:effectLst/>
                <a:latin typeface="+mn-lt"/>
                <a:ea typeface="+mn-ea"/>
                <a:cs typeface="+mn-cs"/>
              </a:rPr>
              <a:t> a </a:t>
            </a:r>
            <a:r>
              <a:rPr lang="en-US" altLang="ko-KR" sz="1200" kern="1200" dirty="0" smtClean="0">
                <a:solidFill>
                  <a:schemeClr val="tx1"/>
                </a:solidFill>
                <a:effectLst/>
                <a:latin typeface="+mn-lt"/>
                <a:ea typeface="+mn-ea"/>
                <a:cs typeface="+mn-cs"/>
              </a:rPr>
              <a:t>commensal interaction is similar</a:t>
            </a:r>
            <a:r>
              <a:rPr lang="en-US" altLang="ko-KR" sz="1200" kern="1200" baseline="0" dirty="0" smtClean="0">
                <a:solidFill>
                  <a:schemeClr val="tx1"/>
                </a:solidFill>
                <a:effectLst/>
                <a:latin typeface="+mn-lt"/>
                <a:ea typeface="+mn-ea"/>
                <a:cs typeface="+mn-cs"/>
              </a:rPr>
              <a:t> to </a:t>
            </a:r>
            <a:r>
              <a:rPr lang="en-US" altLang="ko-KR" sz="1200" kern="1200" dirty="0" smtClean="0">
                <a:solidFill>
                  <a:schemeClr val="tx1"/>
                </a:solidFill>
                <a:effectLst/>
                <a:latin typeface="+mn-lt"/>
                <a:ea typeface="+mn-ea"/>
                <a:cs typeface="+mn-cs"/>
              </a:rPr>
              <a:t>many previous studies that considered the “caunopore” association to be commensal. Perhaps,</a:t>
            </a:r>
            <a:r>
              <a:rPr lang="en-US" altLang="ko-KR" sz="1200" kern="1200" baseline="0" dirty="0" smtClean="0">
                <a:solidFill>
                  <a:schemeClr val="tx1"/>
                </a:solidFill>
                <a:effectLst/>
                <a:latin typeface="+mn-lt"/>
                <a:ea typeface="+mn-ea"/>
                <a:cs typeface="+mn-cs"/>
              </a:rPr>
              <a:t> the type of biological interaction in this </a:t>
            </a:r>
            <a:r>
              <a:rPr lang="en-US" altLang="ko-KR" sz="1200" kern="1200" baseline="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-stromatoporoid associations was more variable than in the “caunopore” association</a:t>
            </a:r>
            <a:r>
              <a:rPr lang="en-US" altLang="ko-KR" sz="1200" i="1" kern="1200" dirty="0" smtClean="0">
                <a:solidFill>
                  <a:schemeClr val="tx1"/>
                </a:solidFill>
                <a:effectLst/>
                <a:latin typeface="+mn-lt"/>
                <a:ea typeface="+mn-ea"/>
                <a:cs typeface="+mn-cs"/>
              </a:rPr>
              <a:t>.</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22</a:t>
            </a:fld>
            <a:endParaRPr lang="ko-KR" altLang="en-US"/>
          </a:p>
        </p:txBody>
      </p:sp>
    </p:spTree>
    <p:extLst>
      <p:ext uri="{BB962C8B-B14F-4D97-AF65-F5344CB8AC3E}">
        <p14:creationId xmlns:p14="http://schemas.microsoft.com/office/powerpoint/2010/main" val="386731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r>
              <a:rPr lang="en-US" altLang="ko-KR" dirty="0" smtClean="0"/>
              <a:t>Now I</a:t>
            </a:r>
            <a:r>
              <a:rPr lang="en-US" altLang="ko-KR" baseline="0" dirty="0" smtClean="0"/>
              <a:t> will compare the well-known “caunopore” association with the </a:t>
            </a:r>
            <a:r>
              <a:rPr lang="en-US" altLang="ko-KR" i="1" baseline="0" dirty="0" err="1" smtClean="0"/>
              <a:t>Bajgolia</a:t>
            </a:r>
            <a:r>
              <a:rPr lang="en-US" altLang="ko-KR" baseline="0" dirty="0" err="1" smtClean="0"/>
              <a:t>-stromatoporoid</a:t>
            </a:r>
            <a:r>
              <a:rPr lang="en-US" altLang="ko-KR" baseline="0" dirty="0" smtClean="0"/>
              <a:t> association. In transverse section, these two intergrowths seem similar in their morphological features. In longitudinal section, however, the two </a:t>
            </a:r>
            <a:r>
              <a:rPr lang="en-US" altLang="ko-KR" baseline="0" dirty="0" err="1" smtClean="0"/>
              <a:t>endobionts</a:t>
            </a:r>
            <a:r>
              <a:rPr lang="en-US" altLang="ko-KR" baseline="0" dirty="0" smtClean="0"/>
              <a:t> show different growth characteristics within stromatoporoids, reflecting the biological differences of these taxonomically distinct corals. </a:t>
            </a:r>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23</a:t>
            </a:fld>
            <a:endParaRPr lang="ko-KR" altLang="en-US"/>
          </a:p>
        </p:txBody>
      </p:sp>
    </p:spTree>
    <p:extLst>
      <p:ext uri="{BB962C8B-B14F-4D97-AF65-F5344CB8AC3E}">
        <p14:creationId xmlns:p14="http://schemas.microsoft.com/office/powerpoint/2010/main" val="1740610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a:t>
            </a:r>
            <a:r>
              <a:rPr lang="en-US" altLang="ko-KR" sz="1200" kern="1200" dirty="0" err="1" smtClean="0">
                <a:solidFill>
                  <a:schemeClr val="tx1"/>
                </a:solidFill>
                <a:effectLst/>
                <a:latin typeface="+mn-lt"/>
                <a:ea typeface="+mn-ea"/>
                <a:cs typeface="+mn-cs"/>
              </a:rPr>
              <a:t>Caunopores</a:t>
            </a:r>
            <a:r>
              <a:rPr lang="en-US" altLang="ko-KR" sz="1200" kern="1200" dirty="0" smtClean="0">
                <a:solidFill>
                  <a:schemeClr val="tx1"/>
                </a:solidFill>
                <a:effectLst/>
                <a:latin typeface="+mn-lt"/>
                <a:ea typeface="+mn-ea"/>
                <a:cs typeface="+mn-cs"/>
              </a:rPr>
              <a:t>” are unknown from the Ordovician, and some authors have supposed that this association may have developed after the early Silurian. The hosts of the intergrowth in the present study are </a:t>
            </a:r>
            <a:r>
              <a:rPr lang="en-US" altLang="ko-KR" sz="1200" kern="1200" dirty="0" err="1" smtClean="0">
                <a:solidFill>
                  <a:schemeClr val="tx1"/>
                </a:solidFill>
                <a:effectLst/>
                <a:latin typeface="+mn-lt"/>
                <a:ea typeface="+mn-ea"/>
                <a:cs typeface="+mn-cs"/>
              </a:rPr>
              <a:t>clathrodictyids</a:t>
            </a:r>
            <a:r>
              <a:rPr lang="en-US" altLang="ko-KR" sz="1200" kern="1200" dirty="0" smtClean="0">
                <a:solidFill>
                  <a:schemeClr val="tx1"/>
                </a:solidFill>
                <a:effectLst/>
                <a:latin typeface="+mn-lt"/>
                <a:ea typeface="+mn-ea"/>
                <a:cs typeface="+mn-cs"/>
              </a:rPr>
              <a:t>, which are</a:t>
            </a:r>
            <a:r>
              <a:rPr lang="en-US" altLang="ko-KR" sz="1200" kern="1200" baseline="0" dirty="0" smtClean="0">
                <a:solidFill>
                  <a:schemeClr val="tx1"/>
                </a:solidFill>
                <a:effectLst/>
                <a:latin typeface="+mn-lt"/>
                <a:ea typeface="+mn-ea"/>
                <a:cs typeface="+mn-cs"/>
              </a:rPr>
              <a:t> also one of the </a:t>
            </a:r>
            <a:r>
              <a:rPr lang="en-US" altLang="ko-KR" sz="1200" kern="1200" dirty="0" smtClean="0">
                <a:solidFill>
                  <a:schemeClr val="tx1"/>
                </a:solidFill>
                <a:effectLst/>
                <a:latin typeface="+mn-lt"/>
                <a:ea typeface="+mn-ea"/>
                <a:cs typeface="+mn-cs"/>
              </a:rPr>
              <a:t>common hosts in </a:t>
            </a:r>
            <a:r>
              <a:rPr lang="en-US" altLang="ko-KR" sz="1200" kern="1200" dirty="0" err="1" smtClean="0">
                <a:solidFill>
                  <a:schemeClr val="tx1"/>
                </a:solidFill>
                <a:effectLst/>
                <a:latin typeface="+mn-lt"/>
                <a:ea typeface="+mn-ea"/>
                <a:cs typeface="+mn-cs"/>
              </a:rPr>
              <a:t>Siluro</a:t>
            </a:r>
            <a:r>
              <a:rPr lang="en-US" altLang="ko-KR" sz="1200" kern="1200" dirty="0" smtClean="0">
                <a:solidFill>
                  <a:schemeClr val="tx1"/>
                </a:solidFill>
                <a:effectLst/>
                <a:latin typeface="+mn-lt"/>
                <a:ea typeface="+mn-ea"/>
                <a:cs typeface="+mn-cs"/>
              </a:rPr>
              <a:t>-Devonian “</a:t>
            </a:r>
            <a:r>
              <a:rPr lang="en-US" altLang="ko-KR" sz="1200" kern="1200" dirty="0" err="1" smtClean="0">
                <a:solidFill>
                  <a:schemeClr val="tx1"/>
                </a:solidFill>
                <a:effectLst/>
                <a:latin typeface="+mn-lt"/>
                <a:ea typeface="+mn-ea"/>
                <a:cs typeface="+mn-cs"/>
              </a:rPr>
              <a:t>caunopores</a:t>
            </a:r>
            <a:r>
              <a:rPr lang="en-US" altLang="ko-KR" sz="1200" kern="1200" dirty="0" smtClean="0">
                <a:solidFill>
                  <a:schemeClr val="tx1"/>
                </a:solidFill>
                <a:effectLst/>
                <a:latin typeface="+mn-lt"/>
                <a:ea typeface="+mn-ea"/>
                <a:cs typeface="+mn-cs"/>
              </a:rPr>
              <a:t>”.</a:t>
            </a:r>
            <a:r>
              <a:rPr lang="en-US" altLang="ko-KR" sz="1200" kern="1200" baseline="0" dirty="0" smtClean="0">
                <a:solidFill>
                  <a:schemeClr val="tx1"/>
                </a:solidFill>
                <a:effectLst/>
                <a:latin typeface="+mn-lt"/>
                <a:ea typeface="+mn-ea"/>
                <a:cs typeface="+mn-cs"/>
              </a:rPr>
              <a:t> Some earlier workers suggested that only </a:t>
            </a:r>
            <a:r>
              <a:rPr lang="en-US" altLang="ko-KR" sz="1200" kern="1200" baseline="0" dirty="0" err="1" smtClean="0">
                <a:solidFill>
                  <a:schemeClr val="tx1"/>
                </a:solidFill>
                <a:effectLst/>
                <a:latin typeface="+mn-lt"/>
                <a:ea typeface="+mn-ea"/>
                <a:cs typeface="+mn-cs"/>
              </a:rPr>
              <a:t>stromatoporoids</a:t>
            </a:r>
            <a:r>
              <a:rPr lang="en-US" altLang="ko-KR" sz="1200" kern="1200" baseline="0" dirty="0" smtClean="0">
                <a:solidFill>
                  <a:schemeClr val="tx1"/>
                </a:solidFill>
                <a:effectLst/>
                <a:latin typeface="+mn-lt"/>
                <a:ea typeface="+mn-ea"/>
                <a:cs typeface="+mn-cs"/>
              </a:rPr>
              <a:t> having continuous laminae without stout pillars, such as </a:t>
            </a:r>
            <a:r>
              <a:rPr lang="en-US" altLang="ko-KR" sz="1200" kern="1200" baseline="0" dirty="0" err="1" smtClean="0">
                <a:solidFill>
                  <a:schemeClr val="tx1"/>
                </a:solidFill>
                <a:effectLst/>
                <a:latin typeface="+mn-lt"/>
                <a:ea typeface="+mn-ea"/>
                <a:cs typeface="+mn-cs"/>
              </a:rPr>
              <a:t>clathrodictyids</a:t>
            </a:r>
            <a:r>
              <a:rPr lang="en-US" altLang="ko-KR" sz="1200" kern="1200" baseline="0" dirty="0" smtClean="0">
                <a:solidFill>
                  <a:schemeClr val="tx1"/>
                </a:solidFill>
                <a:effectLst/>
                <a:latin typeface="+mn-lt"/>
                <a:ea typeface="+mn-ea"/>
                <a:cs typeface="+mn-cs"/>
              </a:rPr>
              <a:t>, could host </a:t>
            </a:r>
            <a:r>
              <a:rPr lang="en-US" altLang="ko-KR" sz="1200" kern="1200" baseline="0" dirty="0" err="1" smtClean="0">
                <a:solidFill>
                  <a:schemeClr val="tx1"/>
                </a:solidFill>
                <a:effectLst/>
                <a:latin typeface="+mn-lt"/>
                <a:ea typeface="+mn-ea"/>
                <a:cs typeface="+mn-cs"/>
              </a:rPr>
              <a:t>endobionts</a:t>
            </a:r>
            <a:r>
              <a:rPr lang="en-US" altLang="ko-KR" sz="1200" kern="1200" baseline="0" dirty="0" smtClean="0">
                <a:solidFill>
                  <a:schemeClr val="tx1"/>
                </a:solidFill>
                <a:effectLst/>
                <a:latin typeface="+mn-lt"/>
                <a:ea typeface="+mn-ea"/>
                <a:cs typeface="+mn-cs"/>
              </a:rPr>
              <a:t> because they would have provided the most favorable substrate for settlement of coral larvae. </a:t>
            </a:r>
            <a:r>
              <a:rPr lang="en-US" altLang="ko-KR" sz="1200" kern="1200" dirty="0" smtClean="0">
                <a:solidFill>
                  <a:schemeClr val="tx1"/>
                </a:solidFill>
                <a:effectLst/>
                <a:latin typeface="+mn-lt"/>
                <a:ea typeface="+mn-ea"/>
                <a:cs typeface="+mn-cs"/>
              </a:rPr>
              <a:t>The </a:t>
            </a:r>
            <a:r>
              <a:rPr lang="en-US" altLang="ko-KR" sz="1200" kern="1200" dirty="0" err="1" smtClean="0">
                <a:solidFill>
                  <a:schemeClr val="tx1"/>
                </a:solidFill>
                <a:effectLst/>
                <a:latin typeface="+mn-lt"/>
                <a:ea typeface="+mn-ea"/>
                <a:cs typeface="+mn-cs"/>
              </a:rPr>
              <a:t>endobiont</a:t>
            </a:r>
            <a:r>
              <a:rPr lang="en-US" altLang="ko-KR" sz="1200" kern="1200" dirty="0" smtClean="0">
                <a:solidFill>
                  <a:schemeClr val="tx1"/>
                </a:solidFill>
                <a:effectLst/>
                <a:latin typeface="+mn-lt"/>
                <a:ea typeface="+mn-ea"/>
                <a:cs typeface="+mn-cs"/>
              </a:rPr>
              <a:t> in the present study is the</a:t>
            </a:r>
            <a:r>
              <a:rPr lang="en-US" altLang="ko-KR" sz="1200" kern="1200" baseline="0" dirty="0" smtClean="0">
                <a:solidFill>
                  <a:schemeClr val="tx1"/>
                </a:solidFill>
                <a:effectLst/>
                <a:latin typeface="+mn-lt"/>
                <a:ea typeface="+mn-ea"/>
                <a:cs typeface="+mn-cs"/>
              </a:rPr>
              <a:t> </a:t>
            </a:r>
            <a:r>
              <a:rPr lang="en-US" altLang="ko-KR" sz="1200" kern="1200" baseline="0" dirty="0" err="1" smtClean="0">
                <a:solidFill>
                  <a:schemeClr val="tx1"/>
                </a:solidFill>
                <a:effectLst/>
                <a:latin typeface="+mn-lt"/>
                <a:ea typeface="+mn-ea"/>
                <a:cs typeface="+mn-cs"/>
              </a:rPr>
              <a:t>auloporid</a:t>
            </a:r>
            <a:r>
              <a:rPr lang="en-US" altLang="ko-KR" sz="1200" kern="1200" baseline="0" dirty="0" smtClean="0">
                <a:solidFill>
                  <a:schemeClr val="tx1"/>
                </a:solidFill>
                <a:effectLst/>
                <a:latin typeface="+mn-lt"/>
                <a:ea typeface="+mn-ea"/>
                <a:cs typeface="+mn-cs"/>
              </a:rPr>
              <a:t> </a:t>
            </a:r>
            <a:r>
              <a:rPr lang="en-US" altLang="ko-KR" sz="1200" i="1" kern="1200" baseline="0" dirty="0" err="1" smtClean="0">
                <a:solidFill>
                  <a:schemeClr val="tx1"/>
                </a:solidFill>
                <a:effectLst/>
                <a:latin typeface="+mn-lt"/>
                <a:ea typeface="+mn-ea"/>
                <a:cs typeface="+mn-cs"/>
              </a:rPr>
              <a:t>Bajgolia</a:t>
            </a:r>
            <a:r>
              <a:rPr lang="en-US" altLang="ko-KR" sz="1200" i="0" kern="1200" baseline="0" dirty="0" smtClean="0">
                <a:solidFill>
                  <a:schemeClr val="tx1"/>
                </a:solidFill>
                <a:effectLst/>
                <a:latin typeface="+mn-lt"/>
                <a:ea typeface="+mn-ea"/>
                <a:cs typeface="+mn-cs"/>
              </a:rPr>
              <a:t>,</a:t>
            </a:r>
            <a:r>
              <a:rPr lang="en-US" altLang="ko-KR" sz="1200" kern="1200" baseline="0" dirty="0" smtClean="0">
                <a:solidFill>
                  <a:schemeClr val="tx1"/>
                </a:solidFill>
                <a:effectLst/>
                <a:latin typeface="+mn-lt"/>
                <a:ea typeface="+mn-ea"/>
                <a:cs typeface="+mn-cs"/>
              </a:rPr>
              <a:t> whereas </a:t>
            </a:r>
            <a:r>
              <a:rPr lang="en-US" altLang="ko-KR" sz="1200" kern="1200" baseline="0" dirty="0" err="1" smtClean="0">
                <a:solidFill>
                  <a:schemeClr val="tx1"/>
                </a:solidFill>
                <a:effectLst/>
                <a:latin typeface="+mn-lt"/>
                <a:ea typeface="+mn-ea"/>
                <a:cs typeface="+mn-cs"/>
              </a:rPr>
              <a:t>syringoporid</a:t>
            </a:r>
            <a:r>
              <a:rPr lang="en-US" altLang="ko-KR" sz="1200" kern="1200" baseline="0" dirty="0" smtClean="0">
                <a:solidFill>
                  <a:schemeClr val="tx1"/>
                </a:solidFill>
                <a:effectLst/>
                <a:latin typeface="+mn-lt"/>
                <a:ea typeface="+mn-ea"/>
                <a:cs typeface="+mn-cs"/>
              </a:rPr>
              <a:t> corals are the </a:t>
            </a:r>
            <a:r>
              <a:rPr lang="en-US" altLang="ko-KR" sz="1200" kern="1200" baseline="0" dirty="0" err="1" smtClean="0">
                <a:solidFill>
                  <a:schemeClr val="tx1"/>
                </a:solidFill>
                <a:effectLst/>
                <a:latin typeface="+mn-lt"/>
                <a:ea typeface="+mn-ea"/>
                <a:cs typeface="+mn-cs"/>
              </a:rPr>
              <a:t>endobionts</a:t>
            </a:r>
            <a:r>
              <a:rPr lang="en-US" altLang="ko-KR" sz="1200" kern="1200" baseline="0" dirty="0" smtClean="0">
                <a:solidFill>
                  <a:schemeClr val="tx1"/>
                </a:solidFill>
                <a:effectLst/>
                <a:latin typeface="+mn-lt"/>
                <a:ea typeface="+mn-ea"/>
                <a:cs typeface="+mn-cs"/>
              </a:rPr>
              <a:t> in “</a:t>
            </a:r>
            <a:r>
              <a:rPr lang="en-US" altLang="ko-KR" sz="1200" kern="1200" baseline="0" dirty="0" err="1" smtClean="0">
                <a:solidFill>
                  <a:schemeClr val="tx1"/>
                </a:solidFill>
                <a:effectLst/>
                <a:latin typeface="+mn-lt"/>
                <a:ea typeface="+mn-ea"/>
                <a:cs typeface="+mn-cs"/>
              </a:rPr>
              <a:t>caunopores</a:t>
            </a:r>
            <a:r>
              <a:rPr lang="en-US" altLang="ko-KR" sz="1200" kern="1200" baseline="0" dirty="0" smtClean="0">
                <a:solidFill>
                  <a:schemeClr val="tx1"/>
                </a:solidFill>
                <a:effectLst/>
                <a:latin typeface="+mn-lt"/>
                <a:ea typeface="+mn-ea"/>
                <a:cs typeface="+mn-cs"/>
              </a:rPr>
              <a:t>”</a:t>
            </a:r>
            <a:r>
              <a:rPr lang="en-US" altLang="ko-KR" sz="1200" kern="1200" dirty="0" smtClean="0">
                <a:solidFill>
                  <a:schemeClr val="tx1"/>
                </a:solidFill>
                <a:effectLst/>
                <a:latin typeface="+mn-lt"/>
                <a:ea typeface="+mn-ea"/>
                <a:cs typeface="+mn-cs"/>
              </a:rPr>
              <a:t>. The symbiotic </a:t>
            </a:r>
            <a:r>
              <a:rPr lang="en-US" altLang="ko-KR" sz="1200" kern="1200" dirty="0" err="1" smtClean="0">
                <a:solidFill>
                  <a:schemeClr val="tx1"/>
                </a:solidFill>
                <a:effectLst/>
                <a:latin typeface="+mn-lt"/>
                <a:ea typeface="+mn-ea"/>
                <a:cs typeface="+mn-cs"/>
              </a:rPr>
              <a:t>syringoporid</a:t>
            </a:r>
            <a:r>
              <a:rPr lang="en-US" altLang="ko-KR" sz="1200" kern="1200" dirty="0" smtClean="0">
                <a:solidFill>
                  <a:schemeClr val="tx1"/>
                </a:solidFill>
                <a:effectLst/>
                <a:latin typeface="+mn-lt"/>
                <a:ea typeface="+mn-ea"/>
                <a:cs typeface="+mn-cs"/>
              </a:rPr>
              <a:t> in “</a:t>
            </a:r>
            <a:r>
              <a:rPr lang="en-US" altLang="ko-KR" sz="1200" kern="1200" dirty="0" err="1" smtClean="0">
                <a:solidFill>
                  <a:schemeClr val="tx1"/>
                </a:solidFill>
                <a:effectLst/>
                <a:latin typeface="+mn-lt"/>
                <a:ea typeface="+mn-ea"/>
                <a:cs typeface="+mn-cs"/>
              </a:rPr>
              <a:t>caunopores</a:t>
            </a:r>
            <a:r>
              <a:rPr lang="en-US" altLang="ko-KR" sz="1200" kern="1200" dirty="0" smtClean="0">
                <a:solidFill>
                  <a:schemeClr val="tx1"/>
                </a:solidFill>
                <a:effectLst/>
                <a:latin typeface="+mn-lt"/>
                <a:ea typeface="+mn-ea"/>
                <a:cs typeface="+mn-cs"/>
              </a:rPr>
              <a:t>” is</a:t>
            </a:r>
            <a:r>
              <a:rPr lang="en-US" altLang="ko-KR" sz="1200" kern="1200" baseline="0" dirty="0" smtClean="0">
                <a:solidFill>
                  <a:schemeClr val="tx1"/>
                </a:solidFill>
                <a:effectLst/>
                <a:latin typeface="+mn-lt"/>
                <a:ea typeface="+mn-ea"/>
                <a:cs typeface="+mn-cs"/>
              </a:rPr>
              <a:t> taxonomically different </a:t>
            </a:r>
            <a:r>
              <a:rPr lang="en-US" altLang="ko-KR" sz="1200" kern="1200" dirty="0" smtClean="0">
                <a:solidFill>
                  <a:schemeClr val="tx1"/>
                </a:solidFill>
                <a:effectLst/>
                <a:latin typeface="+mn-lt"/>
                <a:ea typeface="+mn-ea"/>
                <a:cs typeface="+mn-cs"/>
              </a:rPr>
              <a:t>from contemporary free-living </a:t>
            </a:r>
            <a:r>
              <a:rPr lang="en-US" altLang="ko-KR" sz="1200" i="1" kern="1200" dirty="0" err="1" smtClean="0">
                <a:solidFill>
                  <a:schemeClr val="tx1"/>
                </a:solidFill>
                <a:effectLst/>
                <a:latin typeface="+mn-lt"/>
                <a:ea typeface="+mn-ea"/>
                <a:cs typeface="+mn-cs"/>
              </a:rPr>
              <a:t>Syringopora</a:t>
            </a:r>
            <a:r>
              <a:rPr lang="en-US" altLang="ko-KR" sz="1200" kern="1200" baseline="0" dirty="0" smtClean="0">
                <a:solidFill>
                  <a:schemeClr val="tx1"/>
                </a:solidFill>
                <a:effectLst/>
                <a:latin typeface="+mn-lt"/>
                <a:ea typeface="+mn-ea"/>
                <a:cs typeface="+mn-cs"/>
              </a:rPr>
              <a:t>, but </a:t>
            </a:r>
            <a:r>
              <a:rPr lang="en-US" altLang="ko-KR" sz="1200" kern="1200" dirty="0" smtClean="0">
                <a:solidFill>
                  <a:schemeClr val="tx1"/>
                </a:solidFill>
                <a:effectLst/>
                <a:latin typeface="+mn-lt"/>
                <a:ea typeface="+mn-ea"/>
                <a:cs typeface="+mn-cs"/>
              </a:rPr>
              <a:t>both free-living and endobiontic </a:t>
            </a:r>
            <a:r>
              <a:rPr lang="en-US" altLang="ko-KR" sz="1200" i="1" kern="1200" dirty="0" err="1" smtClean="0">
                <a:solidFill>
                  <a:schemeClr val="tx1"/>
                </a:solidFill>
                <a:effectLst/>
                <a:latin typeface="+mn-lt"/>
                <a:ea typeface="+mn-ea"/>
                <a:cs typeface="+mn-cs"/>
              </a:rPr>
              <a:t>Bajgolia</a:t>
            </a:r>
            <a:r>
              <a:rPr lang="en-US" altLang="ko-KR" sz="1200" kern="1200" dirty="0" smtClean="0">
                <a:solidFill>
                  <a:schemeClr val="tx1"/>
                </a:solidFill>
                <a:effectLst/>
                <a:latin typeface="+mn-lt"/>
                <a:ea typeface="+mn-ea"/>
                <a:cs typeface="+mn-cs"/>
              </a:rPr>
              <a:t> in the present study are considered to represent a single species</a:t>
            </a:r>
            <a:r>
              <a:rPr lang="en-US" altLang="ko-KR" sz="1200" kern="1200" baseline="0" dirty="0" smtClean="0">
                <a:solidFill>
                  <a:schemeClr val="tx1"/>
                </a:solidFill>
                <a:effectLst/>
                <a:latin typeface="+mn-lt"/>
                <a:ea typeface="+mn-ea"/>
                <a:cs typeface="+mn-cs"/>
              </a:rPr>
              <a:t>.</a:t>
            </a:r>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24</a:t>
            </a:fld>
            <a:endParaRPr lang="ko-KR" altLang="en-US"/>
          </a:p>
        </p:txBody>
      </p:sp>
    </p:spTree>
    <p:extLst>
      <p:ext uri="{BB962C8B-B14F-4D97-AF65-F5344CB8AC3E}">
        <p14:creationId xmlns:p14="http://schemas.microsoft.com/office/powerpoint/2010/main" val="27221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There have been only a few previous reports of Ordovician corals or coral-like organisms </a:t>
            </a:r>
            <a:r>
              <a:rPr lang="en-US" altLang="ko-KR" sz="1200" kern="1200" dirty="0" err="1" smtClean="0">
                <a:solidFill>
                  <a:schemeClr val="tx1"/>
                </a:solidFill>
                <a:effectLst/>
                <a:latin typeface="+mn-lt"/>
                <a:ea typeface="+mn-ea"/>
                <a:cs typeface="+mn-cs"/>
              </a:rPr>
              <a:t>intergrown</a:t>
            </a:r>
            <a:r>
              <a:rPr lang="en-US" altLang="ko-KR" sz="1200" kern="1200" dirty="0" smtClean="0">
                <a:solidFill>
                  <a:schemeClr val="tx1"/>
                </a:solidFill>
                <a:effectLst/>
                <a:latin typeface="+mn-lt"/>
                <a:ea typeface="+mn-ea"/>
                <a:cs typeface="+mn-cs"/>
              </a:rPr>
              <a:t> with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 None of those</a:t>
            </a:r>
            <a:r>
              <a:rPr lang="en-US" altLang="ko-KR" sz="1200" kern="1200" baseline="0" dirty="0" smtClean="0">
                <a:solidFill>
                  <a:schemeClr val="tx1"/>
                </a:solidFill>
                <a:effectLst/>
                <a:latin typeface="+mn-lt"/>
                <a:ea typeface="+mn-ea"/>
                <a:cs typeface="+mn-cs"/>
              </a:rPr>
              <a:t> studies</a:t>
            </a:r>
            <a:r>
              <a:rPr lang="en-US" altLang="ko-KR" sz="1200" kern="1200" dirty="0" smtClean="0">
                <a:solidFill>
                  <a:schemeClr val="tx1"/>
                </a:solidFill>
                <a:effectLst/>
                <a:latin typeface="+mn-lt"/>
                <a:ea typeface="+mn-ea"/>
                <a:cs typeface="+mn-cs"/>
              </a:rPr>
              <a:t> provided detailed analyses of the relationships, and not all included illustrations. The outlined </a:t>
            </a:r>
            <a:r>
              <a:rPr lang="en-US" altLang="ko-KR" sz="1200" kern="1200" baseline="0" dirty="0" smtClean="0">
                <a:solidFill>
                  <a:schemeClr val="tx1"/>
                </a:solidFill>
                <a:effectLst/>
                <a:latin typeface="+mn-lt"/>
                <a:ea typeface="+mn-ea"/>
                <a:cs typeface="+mn-cs"/>
              </a:rPr>
              <a:t>occurrences in China, including the highlighted </a:t>
            </a:r>
            <a:r>
              <a:rPr lang="en-US" altLang="ko-KR" sz="1200" kern="1200" baseline="0" dirty="0" err="1" smtClean="0">
                <a:solidFill>
                  <a:schemeClr val="tx1"/>
                </a:solidFill>
                <a:effectLst/>
                <a:latin typeface="+mn-lt"/>
                <a:ea typeface="+mn-ea"/>
                <a:cs typeface="+mn-cs"/>
              </a:rPr>
              <a:t>Xiazhen</a:t>
            </a:r>
            <a:r>
              <a:rPr lang="en-US" altLang="ko-KR" sz="1200" kern="1200" baseline="0" dirty="0" smtClean="0">
                <a:solidFill>
                  <a:schemeClr val="tx1"/>
                </a:solidFill>
                <a:effectLst/>
                <a:latin typeface="+mn-lt"/>
                <a:ea typeface="+mn-ea"/>
                <a:cs typeface="+mn-cs"/>
              </a:rPr>
              <a:t> Formation of the present study, may be contemporaneous. The overall small number of Ordovician reports probably reflects that such intergrowths were less common in the Ordovician than in the Silurian and Devonian, when “</a:t>
            </a:r>
            <a:r>
              <a:rPr lang="en-US" altLang="ko-KR" sz="1200" kern="1200" baseline="0" dirty="0" err="1" smtClean="0">
                <a:solidFill>
                  <a:schemeClr val="tx1"/>
                </a:solidFill>
                <a:effectLst/>
                <a:latin typeface="+mn-lt"/>
                <a:ea typeface="+mn-ea"/>
                <a:cs typeface="+mn-cs"/>
              </a:rPr>
              <a:t>caunopore</a:t>
            </a:r>
            <a:r>
              <a:rPr lang="en-US" altLang="ko-KR" sz="1200" kern="1200" baseline="0" dirty="0" smtClean="0">
                <a:solidFill>
                  <a:schemeClr val="tx1"/>
                </a:solidFill>
                <a:effectLst/>
                <a:latin typeface="+mn-lt"/>
                <a:ea typeface="+mn-ea"/>
                <a:cs typeface="+mn-cs"/>
              </a:rPr>
              <a:t>” and other associations were well established. Further studies of early intergrowths will provide greater insight into the origin and development of biological interactions between corals and </a:t>
            </a:r>
            <a:r>
              <a:rPr lang="en-US" altLang="ko-KR" sz="1200" kern="1200" baseline="0" dirty="0" err="1" smtClean="0">
                <a:solidFill>
                  <a:schemeClr val="tx1"/>
                </a:solidFill>
                <a:effectLst/>
                <a:latin typeface="+mn-lt"/>
                <a:ea typeface="+mn-ea"/>
                <a:cs typeface="+mn-cs"/>
              </a:rPr>
              <a:t>stromatoporoids</a:t>
            </a:r>
            <a:r>
              <a:rPr lang="en-US" altLang="ko-KR" sz="1200" kern="1200" baseline="0" dirty="0" smtClean="0">
                <a:solidFill>
                  <a:schemeClr val="tx1"/>
                </a:solidFill>
                <a:effectLst/>
                <a:latin typeface="+mn-lt"/>
                <a:ea typeface="+mn-ea"/>
                <a:cs typeface="+mn-cs"/>
              </a:rPr>
              <a:t>.</a:t>
            </a:r>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25</a:t>
            </a:fld>
            <a:endParaRPr lang="ko-KR" altLang="en-US"/>
          </a:p>
        </p:txBody>
      </p:sp>
    </p:spTree>
    <p:extLst>
      <p:ext uri="{BB962C8B-B14F-4D97-AF65-F5344CB8AC3E}">
        <p14:creationId xmlns:p14="http://schemas.microsoft.com/office/powerpoint/2010/main" val="1972252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Let</a:t>
            </a:r>
            <a:r>
              <a:rPr lang="ko-KR" altLang="ko-KR" sz="1200" kern="1200" dirty="0" smtClean="0">
                <a:solidFill>
                  <a:schemeClr val="tx1"/>
                </a:solidFill>
                <a:effectLst/>
                <a:latin typeface="+mn-lt"/>
                <a:ea typeface="+mn-ea"/>
                <a:cs typeface="+mn-cs"/>
              </a:rPr>
              <a:t>’</a:t>
            </a:r>
            <a:r>
              <a:rPr lang="en-US" altLang="ko-KR" sz="1200" kern="1200" dirty="0" smtClean="0">
                <a:solidFill>
                  <a:schemeClr val="tx1"/>
                </a:solidFill>
                <a:effectLst/>
                <a:latin typeface="+mn-lt"/>
                <a:ea typeface="+mn-ea"/>
                <a:cs typeface="+mn-cs"/>
              </a:rPr>
              <a:t>s now summarize the presentation. A</a:t>
            </a:r>
            <a:r>
              <a:rPr lang="en-US" altLang="ko-KR" sz="1200" kern="1200" baseline="0" dirty="0" smtClean="0">
                <a:solidFill>
                  <a:schemeClr val="tx1"/>
                </a:solidFill>
                <a:effectLst/>
                <a:latin typeface="+mn-lt"/>
                <a:ea typeface="+mn-ea"/>
                <a:cs typeface="+mn-cs"/>
              </a:rPr>
              <a:t> coral-stromatoporoid intergrowth from Late Ordovician of the </a:t>
            </a:r>
            <a:r>
              <a:rPr lang="en-US" altLang="ko-KR" sz="1200" kern="1200" baseline="0" dirty="0" err="1" smtClean="0">
                <a:solidFill>
                  <a:schemeClr val="tx1"/>
                </a:solidFill>
                <a:effectLst/>
                <a:latin typeface="+mn-lt"/>
                <a:ea typeface="+mn-ea"/>
                <a:cs typeface="+mn-cs"/>
              </a:rPr>
              <a:t>Xiazhen</a:t>
            </a:r>
            <a:r>
              <a:rPr lang="en-US" altLang="ko-KR" sz="1200" kern="1200" baseline="0" dirty="0" smtClean="0">
                <a:solidFill>
                  <a:schemeClr val="tx1"/>
                </a:solidFill>
                <a:effectLst/>
                <a:latin typeface="+mn-lt"/>
                <a:ea typeface="+mn-ea"/>
                <a:cs typeface="+mn-cs"/>
              </a:rPr>
              <a:t> Formation in South China is composed of the </a:t>
            </a:r>
            <a:r>
              <a:rPr lang="en-US" altLang="ko-KR" sz="1200" kern="1200" baseline="0" dirty="0" err="1" smtClean="0">
                <a:solidFill>
                  <a:schemeClr val="tx1"/>
                </a:solidFill>
                <a:effectLst/>
                <a:latin typeface="+mn-lt"/>
                <a:ea typeface="+mn-ea"/>
                <a:cs typeface="+mn-cs"/>
              </a:rPr>
              <a:t>auloporid</a:t>
            </a:r>
            <a:r>
              <a:rPr lang="en-US" altLang="ko-KR" sz="1200" kern="1200" baseline="0" dirty="0" smtClean="0">
                <a:solidFill>
                  <a:schemeClr val="tx1"/>
                </a:solidFill>
                <a:effectLst/>
                <a:latin typeface="+mn-lt"/>
                <a:ea typeface="+mn-ea"/>
                <a:cs typeface="+mn-cs"/>
              </a:rPr>
              <a:t> tabulate </a:t>
            </a:r>
            <a:r>
              <a:rPr lang="en-US" altLang="ko-KR" sz="1200" i="1" kern="1200" baseline="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 and </a:t>
            </a:r>
            <a:r>
              <a:rPr lang="en-US" altLang="ko-KR" sz="1200" kern="1200" baseline="0" dirty="0" err="1" smtClean="0">
                <a:solidFill>
                  <a:schemeClr val="tx1"/>
                </a:solidFill>
                <a:effectLst/>
                <a:latin typeface="+mn-lt"/>
                <a:ea typeface="+mn-ea"/>
                <a:cs typeface="+mn-cs"/>
              </a:rPr>
              <a:t>clathrodictyid</a:t>
            </a:r>
            <a:r>
              <a:rPr lang="en-US" altLang="ko-KR" sz="1200" kern="1200" baseline="0" dirty="0" smtClean="0">
                <a:solidFill>
                  <a:schemeClr val="tx1"/>
                </a:solidFill>
                <a:effectLst/>
                <a:latin typeface="+mn-lt"/>
                <a:ea typeface="+mn-ea"/>
                <a:cs typeface="+mn-cs"/>
              </a:rPr>
              <a:t> stromatoporoids. The intergrowth association was initiated by settlement of a coral larva on the </a:t>
            </a:r>
            <a:r>
              <a:rPr lang="en-US" altLang="ko-KR" sz="1200" kern="1200" baseline="0" dirty="0" err="1" smtClean="0">
                <a:solidFill>
                  <a:schemeClr val="tx1"/>
                </a:solidFill>
                <a:effectLst/>
                <a:latin typeface="+mn-lt"/>
                <a:ea typeface="+mn-ea"/>
                <a:cs typeface="+mn-cs"/>
              </a:rPr>
              <a:t>stromatoporoid</a:t>
            </a:r>
            <a:r>
              <a:rPr lang="en-US" altLang="ko-KR" sz="1200" kern="1200" baseline="0" dirty="0" smtClean="0">
                <a:solidFill>
                  <a:schemeClr val="tx1"/>
                </a:solidFill>
                <a:effectLst/>
                <a:latin typeface="+mn-lt"/>
                <a:ea typeface="+mn-ea"/>
                <a:cs typeface="+mn-cs"/>
              </a:rPr>
              <a:t> growth surface. During deposition of the </a:t>
            </a:r>
            <a:r>
              <a:rPr lang="en-US" altLang="ko-KR" sz="1200" kern="1200" baseline="0" dirty="0" err="1" smtClean="0">
                <a:solidFill>
                  <a:schemeClr val="tx1"/>
                </a:solidFill>
                <a:effectLst/>
                <a:latin typeface="+mn-lt"/>
                <a:ea typeface="+mn-ea"/>
                <a:cs typeface="+mn-cs"/>
              </a:rPr>
              <a:t>Xiazhen</a:t>
            </a:r>
            <a:r>
              <a:rPr lang="en-US" altLang="ko-KR" sz="1200" kern="1200" baseline="0" dirty="0" smtClean="0">
                <a:solidFill>
                  <a:schemeClr val="tx1"/>
                </a:solidFill>
                <a:effectLst/>
                <a:latin typeface="+mn-lt"/>
                <a:ea typeface="+mn-ea"/>
                <a:cs typeface="+mn-cs"/>
              </a:rPr>
              <a:t> Formation, such associations were initially rare and involved only </a:t>
            </a:r>
            <a:r>
              <a:rPr lang="en-US" altLang="ko-KR" sz="1200" i="1" kern="1200" baseline="0" dirty="0" err="1" smtClean="0">
                <a:solidFill>
                  <a:schemeClr val="tx1"/>
                </a:solidFill>
                <a:effectLst/>
                <a:latin typeface="+mn-lt"/>
                <a:ea typeface="+mn-ea"/>
                <a:cs typeface="+mn-cs"/>
              </a:rPr>
              <a:t>Clathrodictyon</a:t>
            </a:r>
            <a:r>
              <a:rPr lang="en-US" altLang="ko-KR" sz="1200" kern="1200" baseline="0" dirty="0" smtClean="0">
                <a:solidFill>
                  <a:schemeClr val="tx1"/>
                </a:solidFill>
                <a:effectLst/>
                <a:latin typeface="+mn-lt"/>
                <a:ea typeface="+mn-ea"/>
                <a:cs typeface="+mn-cs"/>
              </a:rPr>
              <a:t>, but they recurred and became increasingly common, eventually including </a:t>
            </a:r>
            <a:r>
              <a:rPr lang="en-US" altLang="ko-KR" sz="1200" i="1" kern="1200" baseline="0" dirty="0" err="1" smtClean="0">
                <a:solidFill>
                  <a:schemeClr val="tx1"/>
                </a:solidFill>
                <a:effectLst/>
                <a:latin typeface="+mn-lt"/>
                <a:ea typeface="+mn-ea"/>
                <a:cs typeface="+mn-cs"/>
              </a:rPr>
              <a:t>Ecclimadictyon</a:t>
            </a:r>
            <a:r>
              <a:rPr lang="en-US" altLang="ko-KR" sz="1200" kern="1200" baseline="0" dirty="0" smtClean="0">
                <a:solidFill>
                  <a:schemeClr val="tx1"/>
                </a:solidFill>
                <a:effectLst/>
                <a:latin typeface="+mn-lt"/>
                <a:ea typeface="+mn-ea"/>
                <a:cs typeface="+mn-cs"/>
              </a:rPr>
              <a:t> as well as </a:t>
            </a:r>
            <a:r>
              <a:rPr lang="en-US" altLang="ko-KR" sz="1200" i="1" kern="1200" baseline="0" dirty="0" err="1" smtClean="0">
                <a:solidFill>
                  <a:schemeClr val="tx1"/>
                </a:solidFill>
                <a:effectLst/>
                <a:latin typeface="+mn-lt"/>
                <a:ea typeface="+mn-ea"/>
                <a:cs typeface="+mn-cs"/>
              </a:rPr>
              <a:t>Clathrodictyon</a:t>
            </a:r>
            <a:r>
              <a:rPr lang="en-US" altLang="ko-KR" sz="1200" kern="1200" baseline="0" dirty="0" smtClean="0">
                <a:solidFill>
                  <a:schemeClr val="tx1"/>
                </a:solidFill>
                <a:effectLst/>
                <a:latin typeface="+mn-lt"/>
                <a:ea typeface="+mn-ea"/>
                <a:cs typeface="+mn-cs"/>
              </a:rPr>
              <a:t>. The </a:t>
            </a:r>
            <a:r>
              <a:rPr lang="en-US" altLang="ko-KR" sz="1200" i="1" kern="1200" baseline="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-stromatoporoid association probably represents commensalism, but the possibilities of parasitism and mutualism cannot be ruled out. This is one of the earliest coral-stromatoporoid intergrowth associations known from the fossil record, and represents an important stage in the development of complex ecological relationships and community structure, prior to the common and widespread “caunopore” associations in the </a:t>
            </a:r>
            <a:r>
              <a:rPr lang="en-US" altLang="ko-KR" sz="1200" kern="1200" baseline="0" dirty="0" err="1" smtClean="0">
                <a:solidFill>
                  <a:schemeClr val="tx1"/>
                </a:solidFill>
                <a:effectLst/>
                <a:latin typeface="+mn-lt"/>
                <a:ea typeface="+mn-ea"/>
                <a:cs typeface="+mn-cs"/>
              </a:rPr>
              <a:t>Siluro</a:t>
            </a:r>
            <a:r>
              <a:rPr lang="en-US" altLang="ko-KR" sz="1200" kern="1200" baseline="0" dirty="0" smtClean="0">
                <a:solidFill>
                  <a:schemeClr val="tx1"/>
                </a:solidFill>
                <a:effectLst/>
                <a:latin typeface="+mn-lt"/>
                <a:ea typeface="+mn-ea"/>
                <a:cs typeface="+mn-cs"/>
              </a:rPr>
              <a:t>-Devonian.</a:t>
            </a:r>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26</a:t>
            </a:fld>
            <a:endParaRPr lang="ko-KR" altLang="en-US"/>
          </a:p>
        </p:txBody>
      </p:sp>
    </p:spTree>
    <p:extLst>
      <p:ext uri="{BB962C8B-B14F-4D97-AF65-F5344CB8AC3E}">
        <p14:creationId xmlns:p14="http://schemas.microsoft.com/office/powerpoint/2010/main" val="525730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(the content of this</a:t>
            </a:r>
            <a:r>
              <a:rPr lang="en-US" altLang="ko-KR" baseline="0" dirty="0" smtClean="0"/>
              <a:t> slide</a:t>
            </a:r>
            <a:r>
              <a:rPr lang="en-US" altLang="ko-KR" dirty="0" smtClean="0"/>
              <a:t> was not decided yet)</a:t>
            </a:r>
            <a:r>
              <a:rPr lang="en-US" altLang="ko-KR" i="1" dirty="0" smtClean="0"/>
              <a:t>[PERHAPS</a:t>
            </a:r>
            <a:r>
              <a:rPr lang="en-US" altLang="ko-KR" i="1" baseline="0" dirty="0" smtClean="0"/>
              <a:t> A NICE PICTURE OF THE RELATIONSHIP, SUCH AS THIS, COULD BE INCLUDED IF THERE IS SPACE]</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27</a:t>
            </a:fld>
            <a:endParaRPr lang="ko-KR" altLang="en-US"/>
          </a:p>
        </p:txBody>
      </p:sp>
    </p:spTree>
    <p:extLst>
      <p:ext uri="{BB962C8B-B14F-4D97-AF65-F5344CB8AC3E}">
        <p14:creationId xmlns:p14="http://schemas.microsoft.com/office/powerpoint/2010/main" val="2037898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r>
              <a:rPr lang="en-US" altLang="ko-KR" dirty="0" smtClean="0"/>
              <a:t>Thank you for</a:t>
            </a:r>
            <a:r>
              <a:rPr lang="en-US" altLang="ko-KR" baseline="0" dirty="0" smtClean="0"/>
              <a:t> </a:t>
            </a:r>
            <a:r>
              <a:rPr lang="en-US" altLang="ko-KR" baseline="0" smtClean="0"/>
              <a:t>your attention.</a:t>
            </a:r>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28</a:t>
            </a:fld>
            <a:endParaRPr lang="ko-KR" altLang="en-US"/>
          </a:p>
        </p:txBody>
      </p:sp>
    </p:spTree>
    <p:extLst>
      <p:ext uri="{BB962C8B-B14F-4D97-AF65-F5344CB8AC3E}">
        <p14:creationId xmlns:p14="http://schemas.microsoft.com/office/powerpoint/2010/main" val="3543383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(for</a:t>
            </a:r>
            <a:r>
              <a:rPr lang="en-US" altLang="ko-KR" baseline="0" dirty="0" smtClean="0"/>
              <a:t> answer the possible question about diameters ranges of </a:t>
            </a:r>
            <a:r>
              <a:rPr lang="en-US" altLang="ko-KR" baseline="0" dirty="0" err="1" smtClean="0"/>
              <a:t>Bajgolia</a:t>
            </a:r>
            <a:r>
              <a:rPr lang="en-US" altLang="ko-KR" baseline="0" dirty="0" smtClean="0"/>
              <a:t> in </a:t>
            </a:r>
            <a:r>
              <a:rPr lang="en-US" altLang="ko-KR" baseline="0" smtClean="0"/>
              <a:t>the other units)</a:t>
            </a:r>
            <a:endParaRPr lang="ko-KR" altLang="en-US"/>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30</a:t>
            </a:fld>
            <a:endParaRPr lang="ko-KR" altLang="en-US"/>
          </a:p>
        </p:txBody>
      </p:sp>
    </p:spTree>
    <p:extLst>
      <p:ext uri="{BB962C8B-B14F-4D97-AF65-F5344CB8AC3E}">
        <p14:creationId xmlns:p14="http://schemas.microsoft.com/office/powerpoint/2010/main" val="101738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most well-studied intergrowth involving tabulate corals and </a:t>
            </a:r>
            <a:r>
              <a:rPr lang="en-US" altLang="ko-KR" dirty="0" err="1" smtClean="0"/>
              <a:t>stromatoporoids</a:t>
            </a:r>
            <a:r>
              <a:rPr lang="en-US" altLang="ko-KR" baseline="0" dirty="0" smtClean="0"/>
              <a:t> is the so-called “</a:t>
            </a:r>
            <a:r>
              <a:rPr lang="en-US" altLang="ko-KR" baseline="0" dirty="0" err="1" smtClean="0"/>
              <a:t>caunopore</a:t>
            </a:r>
            <a:r>
              <a:rPr lang="en-US" altLang="ko-KR" baseline="0" dirty="0" smtClean="0"/>
              <a:t>” association. This is a widely known term for commensal relationships between </a:t>
            </a:r>
            <a:r>
              <a:rPr lang="en-US" altLang="ko-KR" baseline="0" dirty="0" err="1" smtClean="0"/>
              <a:t>syringoporid</a:t>
            </a:r>
            <a:r>
              <a:rPr lang="en-US" altLang="ko-KR" baseline="0" dirty="0" smtClean="0"/>
              <a:t> corals and </a:t>
            </a:r>
            <a:r>
              <a:rPr lang="en-US" altLang="ko-KR" baseline="0" dirty="0" err="1" smtClean="0"/>
              <a:t>stromatoporoids</a:t>
            </a:r>
            <a:r>
              <a:rPr lang="en-US" altLang="ko-KR" baseline="0" dirty="0" smtClean="0"/>
              <a:t>. Except for </a:t>
            </a:r>
            <a:r>
              <a:rPr lang="en-US" altLang="ko-KR" baseline="0" dirty="0" err="1" smtClean="0"/>
              <a:t>syringoporids</a:t>
            </a:r>
            <a:r>
              <a:rPr lang="en-US" altLang="ko-KR" baseline="0" dirty="0" smtClean="0"/>
              <a:t>, very little attention has been paid to other taxa of tabulate coral </a:t>
            </a:r>
            <a:r>
              <a:rPr lang="en-US" altLang="ko-KR" baseline="0" dirty="0" err="1" smtClean="0"/>
              <a:t>endobionts</a:t>
            </a:r>
            <a:r>
              <a:rPr lang="en-US" altLang="ko-KR" baseline="0" dirty="0" smtClean="0"/>
              <a:t>. There are reports of </a:t>
            </a:r>
            <a:r>
              <a:rPr lang="en-US" altLang="ko-KR" sz="1200" kern="1200" dirty="0" smtClean="0">
                <a:solidFill>
                  <a:schemeClr val="tx1"/>
                </a:solidFill>
                <a:effectLst/>
                <a:latin typeface="+mn-lt"/>
                <a:ea typeface="+mn-ea"/>
                <a:cs typeface="+mn-cs"/>
              </a:rPr>
              <a:t>tabulate coral and </a:t>
            </a:r>
            <a:r>
              <a:rPr lang="en-US" altLang="ko-KR" sz="1200" kern="1200" dirty="0" err="1" smtClean="0">
                <a:solidFill>
                  <a:schemeClr val="tx1"/>
                </a:solidFill>
                <a:effectLst/>
                <a:latin typeface="+mn-lt"/>
                <a:ea typeface="+mn-ea"/>
                <a:cs typeface="+mn-cs"/>
              </a:rPr>
              <a:t>stromatoporoid</a:t>
            </a:r>
            <a:r>
              <a:rPr lang="en-US" altLang="ko-KR" sz="1200" kern="1200" dirty="0" smtClean="0">
                <a:solidFill>
                  <a:schemeClr val="tx1"/>
                </a:solidFill>
                <a:effectLst/>
                <a:latin typeface="+mn-lt"/>
                <a:ea typeface="+mn-ea"/>
                <a:cs typeface="+mn-cs"/>
              </a:rPr>
              <a:t> intergrowths from </a:t>
            </a:r>
            <a:r>
              <a:rPr lang="en-US" altLang="ko-KR" sz="1200" kern="1200" baseline="0" dirty="0" smtClean="0">
                <a:solidFill>
                  <a:schemeClr val="tx1"/>
                </a:solidFill>
                <a:effectLst/>
                <a:latin typeface="+mn-lt"/>
                <a:ea typeface="+mn-ea"/>
                <a:cs typeface="+mn-cs"/>
              </a:rPr>
              <a:t>the Ordovician to the </a:t>
            </a:r>
            <a:r>
              <a:rPr lang="en-US" altLang="ko-KR" sz="1200" kern="1200" dirty="0" smtClean="0">
                <a:solidFill>
                  <a:schemeClr val="tx1"/>
                </a:solidFill>
                <a:effectLst/>
                <a:latin typeface="+mn-lt"/>
                <a:ea typeface="+mn-ea"/>
                <a:cs typeface="+mn-cs"/>
              </a:rPr>
              <a:t>decline of </a:t>
            </a:r>
            <a:r>
              <a:rPr lang="en-US" altLang="ko-KR" sz="1200" kern="1200" dirty="0" err="1" smtClean="0">
                <a:solidFill>
                  <a:schemeClr val="tx1"/>
                </a:solidFill>
                <a:effectLst/>
                <a:latin typeface="+mn-lt"/>
                <a:ea typeface="+mn-ea"/>
                <a:cs typeface="+mn-cs"/>
              </a:rPr>
              <a:t>stromatoporoids</a:t>
            </a:r>
            <a:r>
              <a:rPr lang="en-US" altLang="ko-KR" sz="1200" kern="1200" dirty="0" smtClean="0">
                <a:solidFill>
                  <a:schemeClr val="tx1"/>
                </a:solidFill>
                <a:effectLst/>
                <a:latin typeface="+mn-lt"/>
                <a:ea typeface="+mn-ea"/>
                <a:cs typeface="+mn-cs"/>
              </a:rPr>
              <a:t> in the Devonian. However, such intergrowths are poorly known before the Silurian, so it remains uncertain when and how these relationships began.</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3</a:t>
            </a:fld>
            <a:endParaRPr lang="ko-KR" altLang="en-US"/>
          </a:p>
        </p:txBody>
      </p:sp>
    </p:spTree>
    <p:extLst>
      <p:ext uri="{BB962C8B-B14F-4D97-AF65-F5344CB8AC3E}">
        <p14:creationId xmlns:p14="http://schemas.microsoft.com/office/powerpoint/2010/main" val="261549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 this study, we investigate a coral-</a:t>
            </a:r>
            <a:r>
              <a:rPr lang="en-US" altLang="ko-KR" sz="1200" kern="1200" dirty="0" err="1" smtClean="0">
                <a:solidFill>
                  <a:schemeClr val="tx1"/>
                </a:solidFill>
                <a:effectLst/>
                <a:latin typeface="+mn-lt"/>
                <a:ea typeface="+mn-ea"/>
                <a:cs typeface="+mn-cs"/>
              </a:rPr>
              <a:t>stromatoporoid</a:t>
            </a:r>
            <a:r>
              <a:rPr lang="en-US" altLang="ko-KR" sz="1200" kern="1200" dirty="0" smtClean="0">
                <a:solidFill>
                  <a:schemeClr val="tx1"/>
                </a:solidFill>
                <a:effectLst/>
                <a:latin typeface="+mn-lt"/>
                <a:ea typeface="+mn-ea"/>
                <a:cs typeface="+mn-cs"/>
              </a:rPr>
              <a:t> association from the Late Ordovician of China, which involves the tabulate</a:t>
            </a:r>
            <a:r>
              <a:rPr lang="en-US" altLang="ko-KR" sz="1200" kern="1200" baseline="0" dirty="0" smtClean="0">
                <a:solidFill>
                  <a:schemeClr val="tx1"/>
                </a:solidFill>
                <a:effectLst/>
                <a:latin typeface="+mn-lt"/>
                <a:ea typeface="+mn-ea"/>
                <a:cs typeface="+mn-cs"/>
              </a:rPr>
              <a:t> coral genus </a:t>
            </a:r>
            <a:r>
              <a:rPr lang="en-US" altLang="ko-KR" sz="1200" i="1" kern="1200" baseline="0" dirty="0" err="1" smtClean="0">
                <a:solidFill>
                  <a:schemeClr val="tx1"/>
                </a:solidFill>
                <a:effectLst/>
                <a:latin typeface="+mn-lt"/>
                <a:ea typeface="+mn-ea"/>
                <a:cs typeface="+mn-cs"/>
              </a:rPr>
              <a:t>Bajgolia</a:t>
            </a:r>
            <a:r>
              <a:rPr lang="en-US" altLang="ko-KR" sz="1200" kern="1200" baseline="0" dirty="0" smtClean="0">
                <a:solidFill>
                  <a:schemeClr val="tx1"/>
                </a:solidFill>
                <a:effectLst/>
                <a:latin typeface="+mn-lt"/>
                <a:ea typeface="+mn-ea"/>
                <a:cs typeface="+mn-cs"/>
              </a:rPr>
              <a:t>.</a:t>
            </a:r>
            <a:r>
              <a:rPr lang="en-US" altLang="ko-KR" sz="1200" kern="1200" dirty="0" smtClean="0">
                <a:solidFill>
                  <a:schemeClr val="tx1"/>
                </a:solidFill>
                <a:effectLst/>
                <a:latin typeface="+mn-lt"/>
                <a:ea typeface="+mn-ea"/>
                <a:cs typeface="+mn-cs"/>
              </a:rPr>
              <a:t> We will examine the nature of the relationship and will consider the origin and development of such an intergrowth.</a:t>
            </a:r>
            <a:endParaRPr lang="ko-KR"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4</a:t>
            </a:fld>
            <a:endParaRPr lang="ko-KR" altLang="en-US"/>
          </a:p>
        </p:txBody>
      </p:sp>
    </p:spTree>
    <p:extLst>
      <p:ext uri="{BB962C8B-B14F-4D97-AF65-F5344CB8AC3E}">
        <p14:creationId xmlns:p14="http://schemas.microsoft.com/office/powerpoint/2010/main" val="2468512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The </a:t>
            </a:r>
            <a:r>
              <a:rPr lang="en-US" altLang="ko-KR" sz="1200" kern="1200" dirty="0" err="1" smtClean="0">
                <a:solidFill>
                  <a:schemeClr val="tx1"/>
                </a:solidFill>
                <a:effectLst/>
                <a:latin typeface="+mn-lt"/>
                <a:ea typeface="+mn-ea"/>
                <a:cs typeface="+mn-cs"/>
              </a:rPr>
              <a:t>Xiazhen</a:t>
            </a:r>
            <a:r>
              <a:rPr lang="en-US" altLang="ko-KR" sz="1200" kern="1200" dirty="0" smtClean="0">
                <a:solidFill>
                  <a:schemeClr val="tx1"/>
                </a:solidFill>
                <a:effectLst/>
                <a:latin typeface="+mn-lt"/>
                <a:ea typeface="+mn-ea"/>
                <a:cs typeface="+mn-cs"/>
              </a:rPr>
              <a:t> Formation is exposed at </a:t>
            </a:r>
            <a:r>
              <a:rPr lang="en-US" altLang="ko-KR" sz="1200" kern="1200" dirty="0" err="1" smtClean="0">
                <a:solidFill>
                  <a:schemeClr val="tx1"/>
                </a:solidFill>
                <a:effectLst/>
                <a:latin typeface="+mn-lt"/>
                <a:ea typeface="+mn-ea"/>
                <a:cs typeface="+mn-cs"/>
              </a:rPr>
              <a:t>Zhuzhai</a:t>
            </a:r>
            <a:r>
              <a:rPr lang="en-US" altLang="ko-KR" sz="1200" kern="1200" dirty="0" smtClean="0">
                <a:solidFill>
                  <a:schemeClr val="tx1"/>
                </a:solidFill>
                <a:effectLst/>
                <a:latin typeface="+mn-lt"/>
                <a:ea typeface="+mn-ea"/>
                <a:cs typeface="+mn-cs"/>
              </a:rPr>
              <a:t> village, located near the border between Jiangxi and Zhejiang provinces in South China. The age of the formation is Late Ordovician. A total 11 </a:t>
            </a:r>
            <a:r>
              <a:rPr lang="en-US" altLang="ko-KR" sz="1200" i="1" kern="1200" dirty="0" err="1" smtClean="0">
                <a:solidFill>
                  <a:schemeClr val="tx1"/>
                </a:solidFill>
                <a:effectLst/>
                <a:latin typeface="+mn-lt"/>
                <a:ea typeface="+mn-ea"/>
                <a:cs typeface="+mn-cs"/>
              </a:rPr>
              <a:t>Bajgolia</a:t>
            </a:r>
            <a:r>
              <a:rPr lang="en-US" altLang="ko-KR" sz="1200" i="0" kern="1200" dirty="0" smtClean="0">
                <a:solidFill>
                  <a:schemeClr val="tx1"/>
                </a:solidFill>
                <a:effectLst/>
                <a:latin typeface="+mn-lt"/>
                <a:ea typeface="+mn-ea"/>
                <a:cs typeface="+mn-cs"/>
              </a:rPr>
              <a:t>-</a:t>
            </a:r>
            <a:r>
              <a:rPr lang="en-US" altLang="ko-KR" sz="1200" kern="1200" dirty="0" smtClean="0">
                <a:solidFill>
                  <a:schemeClr val="tx1"/>
                </a:solidFill>
                <a:effectLst/>
                <a:latin typeface="+mn-lt"/>
                <a:ea typeface="+mn-ea"/>
                <a:cs typeface="+mn-cs"/>
              </a:rPr>
              <a:t>bearing</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units are recognized and labelled in ascending order from bottom to top of the formation.</a:t>
            </a:r>
            <a:endParaRPr lang="ko-KR" altLang="en-US" dirty="0"/>
          </a:p>
        </p:txBody>
      </p:sp>
      <p:sp>
        <p:nvSpPr>
          <p:cNvPr id="4" name="슬라이드 번호 개체 틀 3"/>
          <p:cNvSpPr>
            <a:spLocks noGrp="1"/>
          </p:cNvSpPr>
          <p:nvPr>
            <p:ph type="sldNum" sz="quarter" idx="10"/>
          </p:nvPr>
        </p:nvSpPr>
        <p:spPr/>
        <p:txBody>
          <a:bodyPr/>
          <a:lstStyle/>
          <a:p>
            <a:fld id="{950F1023-0FAA-435F-9455-9A808D94632C}" type="slidenum">
              <a:rPr lang="ko-KR" altLang="en-US" smtClean="0"/>
              <a:pPr/>
              <a:t>5</a:t>
            </a:fld>
            <a:endParaRPr lang="ko-KR" altLang="en-US"/>
          </a:p>
        </p:txBody>
      </p:sp>
    </p:spTree>
    <p:extLst>
      <p:ext uri="{BB962C8B-B14F-4D97-AF65-F5344CB8AC3E}">
        <p14:creationId xmlns:p14="http://schemas.microsoft.com/office/powerpoint/2010/main" val="428114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These photos show </a:t>
            </a:r>
            <a:r>
              <a:rPr lang="en-US" altLang="ko-KR" baseline="0" dirty="0" smtClean="0"/>
              <a:t>outcrops at </a:t>
            </a:r>
            <a:r>
              <a:rPr lang="en-US" altLang="ko-KR" baseline="0" dirty="0" err="1" smtClean="0"/>
              <a:t>Zhuzhai</a:t>
            </a:r>
            <a:r>
              <a:rPr lang="en-US" altLang="ko-KR" baseline="0" dirty="0" smtClean="0"/>
              <a:t>. The </a:t>
            </a:r>
            <a:r>
              <a:rPr lang="en-US" altLang="ko-KR" baseline="0" dirty="0" err="1" smtClean="0"/>
              <a:t>Xiazhen</a:t>
            </a:r>
            <a:r>
              <a:rPr lang="en-US" altLang="ko-KR" baseline="0" dirty="0" smtClean="0"/>
              <a:t> Formation is composed of mixed carbonate and siliciclastic deposits. It is fossil rich, containing diverse corals, stromatoporoids, calcareous algae, brachiopods and trilobites. </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6</a:t>
            </a:fld>
            <a:endParaRPr lang="ko-KR" altLang="en-US"/>
          </a:p>
        </p:txBody>
      </p:sp>
    </p:spTree>
    <p:extLst>
      <p:ext uri="{BB962C8B-B14F-4D97-AF65-F5344CB8AC3E}">
        <p14:creationId xmlns:p14="http://schemas.microsoft.com/office/powerpoint/2010/main" val="329422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intergrowth association is conspicuous in outcrop, and the features are more clearly observed in thin sections. As you can see, tubular organisms are found within the skeleton of stromatoporoids. I will now show you each component of the intergrowth. </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7</a:t>
            </a:fld>
            <a:endParaRPr lang="ko-KR" altLang="en-US"/>
          </a:p>
        </p:txBody>
      </p:sp>
    </p:spTree>
    <p:extLst>
      <p:ext uri="{BB962C8B-B14F-4D97-AF65-F5344CB8AC3E}">
        <p14:creationId xmlns:p14="http://schemas.microsoft.com/office/powerpoint/2010/main" val="223827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Stromatoporoids in the </a:t>
            </a:r>
            <a:r>
              <a:rPr lang="en-US" altLang="ko-KR" dirty="0" err="1" smtClean="0"/>
              <a:t>Xiazhen</a:t>
            </a:r>
            <a:r>
              <a:rPr lang="en-US" altLang="ko-KR" dirty="0" smtClean="0"/>
              <a:t> Formation have a variety of growth forms and sizes. These</a:t>
            </a:r>
            <a:r>
              <a:rPr lang="en-US" altLang="ko-KR" baseline="0" dirty="0" smtClean="0"/>
              <a:t> slides shows several examples of stromatoporoids in outcrop. In a recent reevaluation of </a:t>
            </a:r>
            <a:r>
              <a:rPr lang="en-US" altLang="ko-KR" baseline="0" dirty="0" err="1" smtClean="0"/>
              <a:t>stromatoporoids</a:t>
            </a:r>
            <a:r>
              <a:rPr lang="en-US" altLang="ko-KR" baseline="0" dirty="0" smtClean="0"/>
              <a:t> in the </a:t>
            </a:r>
            <a:r>
              <a:rPr lang="en-US" altLang="ko-KR" baseline="0" dirty="0" err="1" smtClean="0"/>
              <a:t>Xiazhen</a:t>
            </a:r>
            <a:r>
              <a:rPr lang="en-US" altLang="ko-KR" baseline="0" dirty="0" smtClean="0"/>
              <a:t> Formation, eight genera were recognized.</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8</a:t>
            </a:fld>
            <a:endParaRPr lang="ko-KR" altLang="en-US"/>
          </a:p>
        </p:txBody>
      </p:sp>
    </p:spTree>
    <p:extLst>
      <p:ext uri="{BB962C8B-B14F-4D97-AF65-F5344CB8AC3E}">
        <p14:creationId xmlns:p14="http://schemas.microsoft.com/office/powerpoint/2010/main" val="29175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Among the eight genera of </a:t>
            </a:r>
            <a:r>
              <a:rPr lang="en-US" altLang="ko-KR" dirty="0" err="1" smtClean="0"/>
              <a:t>stromatoporoids</a:t>
            </a:r>
            <a:r>
              <a:rPr lang="en-US" altLang="ko-KR" dirty="0" smtClean="0"/>
              <a:t>, however, only two </a:t>
            </a:r>
            <a:r>
              <a:rPr lang="en-US" altLang="ko-KR" baseline="0" dirty="0" smtClean="0"/>
              <a:t>hosted </a:t>
            </a:r>
            <a:r>
              <a:rPr lang="en-US" altLang="ko-KR" baseline="0" dirty="0" err="1" smtClean="0"/>
              <a:t>endobionts</a:t>
            </a:r>
            <a:r>
              <a:rPr lang="en-US" altLang="ko-KR" baseline="0" dirty="0" smtClean="0"/>
              <a:t>. </a:t>
            </a:r>
            <a:r>
              <a:rPr lang="en-US" altLang="ko-KR" i="1" baseline="0" dirty="0" err="1" smtClean="0"/>
              <a:t>Clathrodictyon</a:t>
            </a:r>
            <a:r>
              <a:rPr lang="en-US" altLang="ko-KR" baseline="0" dirty="0" smtClean="0"/>
              <a:t> and </a:t>
            </a:r>
            <a:r>
              <a:rPr lang="en-US" altLang="ko-KR" i="1" baseline="0" dirty="0" err="1" smtClean="0"/>
              <a:t>Ecclimadictyon</a:t>
            </a:r>
            <a:r>
              <a:rPr lang="en-US" altLang="ko-KR" baseline="0" dirty="0" smtClean="0"/>
              <a:t> are both </a:t>
            </a:r>
            <a:r>
              <a:rPr lang="en-US" altLang="ko-KR" baseline="0" dirty="0" err="1" smtClean="0"/>
              <a:t>clathrodictyids</a:t>
            </a:r>
            <a:r>
              <a:rPr lang="en-US" altLang="ko-KR" baseline="0" dirty="0" smtClean="0"/>
              <a:t> and they occur throughout the formation. </a:t>
            </a:r>
            <a:endParaRPr lang="ko-KR" altLang="en-US" dirty="0"/>
          </a:p>
        </p:txBody>
      </p:sp>
      <p:sp>
        <p:nvSpPr>
          <p:cNvPr id="4" name="슬라이드 번호 개체 틀 3"/>
          <p:cNvSpPr>
            <a:spLocks noGrp="1"/>
          </p:cNvSpPr>
          <p:nvPr>
            <p:ph type="sldNum" sz="quarter" idx="10"/>
          </p:nvPr>
        </p:nvSpPr>
        <p:spPr/>
        <p:txBody>
          <a:bodyPr/>
          <a:lstStyle/>
          <a:p>
            <a:fld id="{F3D88522-DD3F-4BBF-806D-6B964C6AD365}" type="slidenum">
              <a:rPr lang="ko-KR" altLang="en-US" smtClean="0"/>
              <a:pPr/>
              <a:t>9</a:t>
            </a:fld>
            <a:endParaRPr lang="ko-KR" altLang="en-US"/>
          </a:p>
        </p:txBody>
      </p:sp>
    </p:spTree>
    <p:extLst>
      <p:ext uri="{BB962C8B-B14F-4D97-AF65-F5344CB8AC3E}">
        <p14:creationId xmlns:p14="http://schemas.microsoft.com/office/powerpoint/2010/main" val="3054626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smtClean="0"/>
              <a:t>마스터 부제목 스타일 편집</a:t>
            </a:r>
            <a:endParaRPr lang="en-US" dirty="0"/>
          </a:p>
        </p:txBody>
      </p:sp>
      <p:sp>
        <p:nvSpPr>
          <p:cNvPr id="7" name="Date Placeholder 6"/>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417567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캡션 있는 파노라마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354356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제목 및 캡션">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ko-KR" altLang="en-US" smtClean="0"/>
              <a:t>마스터 제목 스타일 편집</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254178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캡션 있는 인용문">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ko-KR" altLang="en-US" smtClean="0"/>
              <a:t>마스터 제목 스타일 편집</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228486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명함">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ko-KR" altLang="en-US" smtClean="0"/>
              <a:t>마스터 제목 스타일 편집</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124535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열">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ko-KR" altLang="en-US" smtClean="0"/>
              <a:t>마스터 제목 스타일 편집</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ko-KR" altLang="en-US" smtClean="0"/>
              <a:t>마스터 텍스트 스타일을 편집합니다</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ko-KR" altLang="en-US" smtClean="0"/>
              <a:t>마스터 텍스트 스타일을 편집합니다</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3" name="Date Placeholder 2"/>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831243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그림 열 3개">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ko-KR" altLang="en-US" smtClean="0"/>
              <a:t>마스터 제목 스타일 편집</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ko-KR" altLang="en-US" smtClean="0"/>
              <a:t>그림을 추가하려면 아이콘을 클릭하십시오</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ko-KR" altLang="en-US" smtClean="0"/>
              <a:t>그림을 추가하려면 아이콘을 클릭하십시오</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ko-KR" altLang="en-US" smtClean="0"/>
              <a:t>그림을 추가하려면 아이콘을 클릭하십시오</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smtClean="0"/>
              <a:t>마스터 텍스트 스타일을 편집합니다</a:t>
            </a:r>
          </a:p>
        </p:txBody>
      </p:sp>
      <p:sp>
        <p:nvSpPr>
          <p:cNvPr id="3" name="Date Placeholder 2"/>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394332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2404984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60341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411628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ko-KR" altLang="en-US" smtClean="0"/>
              <a:t>마스터 제목 스타일 편집</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3539606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236233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840000" y="2505075"/>
            <a:ext cx="3768912"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ko-KR" altLang="en-US" smtClean="0"/>
              <a:t>마스터 텍스트 스타일을 편집합니다</a:t>
            </a:r>
          </a:p>
        </p:txBody>
      </p:sp>
      <p:sp>
        <p:nvSpPr>
          <p:cNvPr id="6" name="Content Placeholder 5"/>
          <p:cNvSpPr>
            <a:spLocks noGrp="1"/>
          </p:cNvSpPr>
          <p:nvPr>
            <p:ph sz="quarter" idx="4"/>
          </p:nvPr>
        </p:nvSpPr>
        <p:spPr>
          <a:xfrm>
            <a:off x="4739880" y="2505075"/>
            <a:ext cx="377666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324798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1113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28171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176039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24E8D0B-D61F-42FB-A61E-133798C79B7C}" type="datetimeFigureOut">
              <a:rPr lang="ko-KR" altLang="en-US" smtClean="0"/>
              <a:pPr/>
              <a:t>2015-10-28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21727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24E8D0B-D61F-42FB-A61E-133798C79B7C}" type="datetimeFigureOut">
              <a:rPr lang="ko-KR" altLang="en-US" smtClean="0"/>
              <a:pPr/>
              <a:t>2015-10-28</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5492C15-79DD-4CCC-B938-51568B3FB5F6}" type="slidenum">
              <a:rPr lang="ko-KR" altLang="en-US" smtClean="0"/>
              <a:pPr/>
              <a:t>‹#›</a:t>
            </a:fld>
            <a:endParaRPr lang="ko-KR" altLang="en-US"/>
          </a:p>
        </p:txBody>
      </p:sp>
    </p:spTree>
    <p:extLst>
      <p:ext uri="{BB962C8B-B14F-4D97-AF65-F5344CB8AC3E}">
        <p14:creationId xmlns:p14="http://schemas.microsoft.com/office/powerpoint/2010/main" val="92980320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tiff"/><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4.wdp"/><Relationship Id="rId4" Type="http://schemas.openxmlformats.org/officeDocument/2006/relationships/image" Target="../media/image22.jpe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7" Type="http://schemas.microsoft.com/office/2007/relationships/hdphoto" Target="../media/hdphoto9.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8.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4.jpe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40.jpe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3.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37.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0" y="786197"/>
            <a:ext cx="9144000" cy="147732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ko-KR" sz="3000" b="1" dirty="0" smtClean="0">
                <a:latin typeface="Arial" panose="020B0604020202020204" pitchFamily="34" charset="0"/>
                <a:ea typeface="Tahoma" pitchFamily="34" charset="0"/>
                <a:cs typeface="Arial" panose="020B0604020202020204" pitchFamily="34" charset="0"/>
              </a:rPr>
              <a:t>INSIGHT FROM EARLY </a:t>
            </a:r>
          </a:p>
          <a:p>
            <a:pPr algn="ctr"/>
            <a:r>
              <a:rPr lang="en-US" altLang="ko-KR" sz="3000" b="1" dirty="0" smtClean="0">
                <a:latin typeface="Arial" panose="020B0604020202020204" pitchFamily="34" charset="0"/>
                <a:ea typeface="Tahoma" pitchFamily="34" charset="0"/>
                <a:cs typeface="Arial" panose="020B0604020202020204" pitchFamily="34" charset="0"/>
              </a:rPr>
              <a:t>CORAL-STROMATOPOROID INTERGROWTHS,</a:t>
            </a:r>
          </a:p>
          <a:p>
            <a:pPr algn="ctr"/>
            <a:r>
              <a:rPr lang="en-US" altLang="ko-KR" sz="3000" b="1" dirty="0" smtClean="0">
                <a:latin typeface="Arial" panose="020B0604020202020204" pitchFamily="34" charset="0"/>
                <a:ea typeface="Tahoma" pitchFamily="34" charset="0"/>
                <a:cs typeface="Arial" panose="020B0604020202020204" pitchFamily="34" charset="0"/>
              </a:rPr>
              <a:t>LATE ORDOVICIAN OF CHINA</a:t>
            </a:r>
            <a:endParaRPr lang="ko-KR" altLang="en-US" sz="3000" b="1" dirty="0">
              <a:latin typeface="Arial" panose="020B0604020202020204" pitchFamily="34" charset="0"/>
              <a:cs typeface="Arial" panose="020B0604020202020204" pitchFamily="34" charset="0"/>
            </a:endParaRPr>
          </a:p>
        </p:txBody>
      </p:sp>
      <p:sp>
        <p:nvSpPr>
          <p:cNvPr id="6" name="부제목 2"/>
          <p:cNvSpPr txBox="1">
            <a:spLocks/>
          </p:cNvSpPr>
          <p:nvPr/>
        </p:nvSpPr>
        <p:spPr bwMode="auto">
          <a:xfrm>
            <a:off x="-1" y="3225120"/>
            <a:ext cx="9144001" cy="36328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latinLnBrk="1" hangingPunct="1">
              <a:spcBef>
                <a:spcPct val="20000"/>
              </a:spcBef>
              <a:spcAft>
                <a:spcPct val="0"/>
              </a:spcAft>
              <a:buNone/>
              <a:defRPr sz="3200">
                <a:solidFill>
                  <a:schemeClr val="tx1"/>
                </a:solidFill>
                <a:latin typeface="+mn-lt"/>
                <a:ea typeface="+mn-ea"/>
                <a:cs typeface="+mn-cs"/>
              </a:defRPr>
            </a:lvl1pPr>
            <a:lvl2pPr marL="457200" indent="0" algn="ctr" rtl="0" eaLnBrk="1" fontAlgn="base" latinLnBrk="1" hangingPunct="1">
              <a:spcBef>
                <a:spcPct val="20000"/>
              </a:spcBef>
              <a:spcAft>
                <a:spcPct val="0"/>
              </a:spcAft>
              <a:buNone/>
              <a:defRPr sz="2800">
                <a:solidFill>
                  <a:schemeClr val="tx1"/>
                </a:solidFill>
                <a:latin typeface="+mn-lt"/>
              </a:defRPr>
            </a:lvl2pPr>
            <a:lvl3pPr marL="914400" indent="0" algn="ctr" rtl="0" eaLnBrk="1" fontAlgn="base" latinLnBrk="1" hangingPunct="1">
              <a:spcBef>
                <a:spcPct val="20000"/>
              </a:spcBef>
              <a:spcAft>
                <a:spcPct val="0"/>
              </a:spcAft>
              <a:buNone/>
              <a:defRPr sz="2400">
                <a:solidFill>
                  <a:schemeClr val="tx1"/>
                </a:solidFill>
                <a:latin typeface="+mn-lt"/>
              </a:defRPr>
            </a:lvl3pPr>
            <a:lvl4pPr marL="1371600" indent="0" algn="ctr" rtl="0" eaLnBrk="1" fontAlgn="base" latinLnBrk="1" hangingPunct="1">
              <a:spcBef>
                <a:spcPct val="20000"/>
              </a:spcBef>
              <a:spcAft>
                <a:spcPct val="0"/>
              </a:spcAft>
              <a:buNone/>
              <a:defRPr sz="2000">
                <a:solidFill>
                  <a:schemeClr val="tx1"/>
                </a:solidFill>
                <a:latin typeface="+mn-lt"/>
              </a:defRPr>
            </a:lvl4pPr>
            <a:lvl5pPr marL="1828800" indent="0" algn="ctr" rtl="0" eaLnBrk="1" fontAlgn="base" latinLnBrk="1" hangingPunct="1">
              <a:spcBef>
                <a:spcPct val="20000"/>
              </a:spcBef>
              <a:spcAft>
                <a:spcPct val="0"/>
              </a:spcAft>
              <a:buNone/>
              <a:defRPr sz="2000">
                <a:solidFill>
                  <a:schemeClr val="tx1"/>
                </a:solidFill>
                <a:latin typeface="+mn-lt"/>
              </a:defRPr>
            </a:lvl5pPr>
            <a:lvl6pPr marL="2286000" indent="0" algn="ctr" rtl="0" eaLnBrk="1" fontAlgn="base" latinLnBrk="1" hangingPunct="1">
              <a:spcBef>
                <a:spcPct val="20000"/>
              </a:spcBef>
              <a:spcAft>
                <a:spcPct val="0"/>
              </a:spcAft>
              <a:buNone/>
              <a:defRPr sz="2000">
                <a:solidFill>
                  <a:schemeClr val="tx1"/>
                </a:solidFill>
                <a:latin typeface="+mn-lt"/>
              </a:defRPr>
            </a:lvl6pPr>
            <a:lvl7pPr marL="2743200" indent="0" algn="ctr" rtl="0" eaLnBrk="1" fontAlgn="base" latinLnBrk="1" hangingPunct="1">
              <a:spcBef>
                <a:spcPct val="20000"/>
              </a:spcBef>
              <a:spcAft>
                <a:spcPct val="0"/>
              </a:spcAft>
              <a:buNone/>
              <a:defRPr sz="2000">
                <a:solidFill>
                  <a:schemeClr val="tx1"/>
                </a:solidFill>
                <a:latin typeface="+mn-lt"/>
              </a:defRPr>
            </a:lvl7pPr>
            <a:lvl8pPr marL="3200400" indent="0" algn="ctr" rtl="0" eaLnBrk="1" fontAlgn="base" latinLnBrk="1" hangingPunct="1">
              <a:spcBef>
                <a:spcPct val="20000"/>
              </a:spcBef>
              <a:spcAft>
                <a:spcPct val="0"/>
              </a:spcAft>
              <a:buNone/>
              <a:defRPr sz="2000">
                <a:solidFill>
                  <a:schemeClr val="tx1"/>
                </a:solidFill>
                <a:latin typeface="+mn-lt"/>
              </a:defRPr>
            </a:lvl8pPr>
            <a:lvl9pPr marL="3657600" indent="0" algn="ctr" rtl="0" eaLnBrk="1" fontAlgn="base" latinLnBrk="1" hangingPunct="1">
              <a:spcBef>
                <a:spcPct val="20000"/>
              </a:spcBef>
              <a:spcAft>
                <a:spcPct val="0"/>
              </a:spcAft>
              <a:buNone/>
              <a:defRPr sz="2000">
                <a:solidFill>
                  <a:schemeClr val="tx1"/>
                </a:solidFill>
                <a:latin typeface="+mn-lt"/>
              </a:defRPr>
            </a:lvl9pPr>
          </a:lstStyle>
          <a:p>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2015.11.02</a:t>
            </a:r>
          </a:p>
          <a:p>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Geological Society of America Annual Meeting</a:t>
            </a:r>
          </a:p>
          <a:p>
            <a:endPar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Mirinae Lee</a:t>
            </a:r>
            <a:r>
              <a:rPr lang="en-US" altLang="ko-KR" sz="240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Robert J. Elias</a:t>
            </a:r>
            <a:r>
              <a:rPr lang="en-US" altLang="ko-KR" sz="2400"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Suk-</a:t>
            </a:r>
            <a:r>
              <a:rPr lang="en-US" altLang="ko-KR"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Joo</a:t>
            </a:r>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Choh</a:t>
            </a:r>
            <a:r>
              <a:rPr lang="en-US" altLang="ko-KR" sz="240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Dong-</a:t>
            </a:r>
            <a:r>
              <a:rPr lang="en-US" altLang="ko-KR"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Jin</a:t>
            </a:r>
            <a:r>
              <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Lee</a:t>
            </a:r>
            <a:r>
              <a:rPr lang="en-US" altLang="ko-KR" sz="240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ko-K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altLang="ko-KR" sz="180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altLang="ko-KR"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Dept. of Earth and Environmental Sciences, </a:t>
            </a:r>
            <a:r>
              <a:rPr lang="en-US" altLang="ko-KR" sz="1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Andong</a:t>
            </a:r>
            <a:r>
              <a:rPr lang="en-US" altLang="ko-KR"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National University, Korea</a:t>
            </a:r>
          </a:p>
          <a:p>
            <a:r>
              <a:rPr lang="en-US" altLang="ko-KR" sz="180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altLang="ko-KR"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Dept. of Geological Sciences, The University of Manitoba, Canada</a:t>
            </a:r>
          </a:p>
          <a:p>
            <a:r>
              <a:rPr lang="en-US" altLang="ko-KR" sz="180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altLang="ko-KR"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Dept. of Earth and Environmental Sciences, Korea University</a:t>
            </a:r>
            <a:endParaRPr lang="en-US" altLang="ko-KR"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27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7" y="3277285"/>
            <a:ext cx="4341877" cy="3396982"/>
          </a:xfrm>
          <a:prstGeom prst="rect">
            <a:avLst/>
          </a:prstGeom>
          <a:ln>
            <a:solidFill>
              <a:schemeClr val="tx1"/>
            </a:solidFill>
          </a:ln>
        </p:spPr>
      </p:pic>
      <p:pic>
        <p:nvPicPr>
          <p:cNvPr id="4"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139" y="3277285"/>
            <a:ext cx="4529310" cy="3396983"/>
          </a:xfrm>
          <a:prstGeom prst="rect">
            <a:avLst/>
          </a:prstGeom>
          <a:ln>
            <a:solidFill>
              <a:schemeClr val="tx1"/>
            </a:solidFill>
          </a:ln>
        </p:spPr>
      </p:pic>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err="1" smtClean="0"/>
              <a:t>Endobiont</a:t>
            </a:r>
            <a:endParaRPr lang="ko-KR" altLang="en-US" sz="3600" dirty="0"/>
          </a:p>
        </p:txBody>
      </p:sp>
      <p:sp>
        <p:nvSpPr>
          <p:cNvPr id="9" name="내용 개체 틀 2"/>
          <p:cNvSpPr>
            <a:spLocks noGrp="1"/>
          </p:cNvSpPr>
          <p:nvPr>
            <p:ph idx="1"/>
          </p:nvPr>
        </p:nvSpPr>
        <p:spPr>
          <a:xfrm>
            <a:off x="139700" y="1249980"/>
            <a:ext cx="8864600" cy="4351339"/>
          </a:xfrm>
        </p:spPr>
        <p:txBody>
          <a:bodyPr>
            <a:normAutofit/>
          </a:bodyPr>
          <a:lstStyle/>
          <a:p>
            <a:pPr marL="0" indent="0">
              <a:buNone/>
            </a:pPr>
            <a:r>
              <a:rPr lang="en-US" altLang="ko-KR" i="1" dirty="0" err="1" smtClean="0"/>
              <a:t>Bajgolia</a:t>
            </a:r>
            <a:r>
              <a:rPr lang="en-US" altLang="ko-KR" i="1" dirty="0" smtClean="0"/>
              <a:t> </a:t>
            </a:r>
          </a:p>
          <a:p>
            <a:pPr lvl="1"/>
            <a:r>
              <a:rPr lang="en-US" altLang="ko-KR" dirty="0" err="1" smtClean="0"/>
              <a:t>auloporid</a:t>
            </a:r>
            <a:r>
              <a:rPr lang="en-US" altLang="ko-KR" dirty="0" smtClean="0"/>
              <a:t> tabulate coral </a:t>
            </a:r>
            <a:r>
              <a:rPr lang="en-US" altLang="ko-KR" sz="1600" dirty="0" smtClean="0"/>
              <a:t>(Webby, 1977; Lin et al., 1988)</a:t>
            </a:r>
            <a:r>
              <a:rPr lang="en-US" altLang="ko-KR"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endParaRPr lang="en-US" altLang="ko-KR"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1"/>
            <a:r>
              <a:rPr lang="en-US" altLang="ko-KR"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Upper </a:t>
            </a:r>
            <a:r>
              <a:rPr lang="en-US" altLang="ko-KR"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Ordovician of Australia and </a:t>
            </a:r>
            <a:r>
              <a:rPr lang="en-US" altLang="ko-KR"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Asia</a:t>
            </a:r>
            <a:endParaRPr lang="en-US" altLang="ko-KR" sz="1600" dirty="0" smtClean="0"/>
          </a:p>
          <a:p>
            <a:pPr lvl="1"/>
            <a:r>
              <a:rPr lang="en-US" altLang="ko-KR" dirty="0" smtClean="0"/>
              <a:t>dichotomous branching growth form</a:t>
            </a:r>
          </a:p>
          <a:p>
            <a:pPr lvl="1"/>
            <a:r>
              <a:rPr lang="en-US" altLang="ko-KR" dirty="0" smtClean="0"/>
              <a:t>bipartite fission of </a:t>
            </a:r>
            <a:r>
              <a:rPr lang="en-US" altLang="ko-KR" dirty="0" err="1" smtClean="0"/>
              <a:t>corallites</a:t>
            </a:r>
            <a:endParaRPr lang="en-US" altLang="ko-KR" dirty="0" smtClean="0"/>
          </a:p>
          <a:p>
            <a:pPr lvl="1"/>
            <a:endParaRPr lang="en-US" altLang="ko-KR" dirty="0" smtClean="0"/>
          </a:p>
        </p:txBody>
      </p:sp>
      <p:sp>
        <p:nvSpPr>
          <p:cNvPr id="6" name="아래쪽 화살표 5"/>
          <p:cNvSpPr/>
          <p:nvPr/>
        </p:nvSpPr>
        <p:spPr>
          <a:xfrm rot="2440319">
            <a:off x="7562230" y="4628973"/>
            <a:ext cx="381000" cy="4699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아래쪽 화살표 9"/>
          <p:cNvSpPr/>
          <p:nvPr/>
        </p:nvSpPr>
        <p:spPr>
          <a:xfrm rot="2440319">
            <a:off x="7750825" y="3891576"/>
            <a:ext cx="381000" cy="4699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아래쪽 화살표 10"/>
          <p:cNvSpPr/>
          <p:nvPr/>
        </p:nvSpPr>
        <p:spPr>
          <a:xfrm rot="2440319">
            <a:off x="2389752" y="3493053"/>
            <a:ext cx="381000" cy="4699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아래쪽 화살표 11"/>
          <p:cNvSpPr/>
          <p:nvPr/>
        </p:nvSpPr>
        <p:spPr>
          <a:xfrm rot="16200000">
            <a:off x="726893" y="4628974"/>
            <a:ext cx="381000" cy="4699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705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5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25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25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25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25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6"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727770" y="1597550"/>
            <a:ext cx="7654230" cy="4562020"/>
            <a:chOff x="729935" y="1781300"/>
            <a:chExt cx="7654230" cy="4295650"/>
          </a:xfrm>
          <a:solidFill>
            <a:srgbClr val="FFC000"/>
          </a:solidFill>
        </p:grpSpPr>
        <p:sp>
          <p:nvSpPr>
            <p:cNvPr id="2" name="직사각형 1"/>
            <p:cNvSpPr/>
            <p:nvPr/>
          </p:nvSpPr>
          <p:spPr>
            <a:xfrm>
              <a:off x="729935" y="1781300"/>
              <a:ext cx="7654230" cy="10045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729935" y="3297036"/>
              <a:ext cx="7654230" cy="10319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729935" y="5067300"/>
              <a:ext cx="7654230" cy="1009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aphicFrame>
        <p:nvGraphicFramePr>
          <p:cNvPr id="4" name="표 3"/>
          <p:cNvGraphicFramePr>
            <a:graphicFrameLocks noGrp="1"/>
          </p:cNvGraphicFramePr>
          <p:nvPr>
            <p:extLst>
              <p:ext uri="{D42A27DB-BD31-4B8C-83A1-F6EECF244321}">
                <p14:modId xmlns:p14="http://schemas.microsoft.com/office/powerpoint/2010/main" val="1540842274"/>
              </p:ext>
            </p:extLst>
          </p:nvPr>
        </p:nvGraphicFramePr>
        <p:xfrm>
          <a:off x="727770" y="1081583"/>
          <a:ext cx="7654230" cy="5605668"/>
        </p:xfrm>
        <a:graphic>
          <a:graphicData uri="http://schemas.openxmlformats.org/drawingml/2006/table">
            <a:tbl>
              <a:tblPr firstRow="1" bandRow="1">
                <a:tableStyleId>{9D7B26C5-4107-4FEC-AEDC-1716B250A1EF}</a:tableStyleId>
              </a:tblPr>
              <a:tblGrid>
                <a:gridCol w="1224136"/>
                <a:gridCol w="2416894"/>
                <a:gridCol w="2317750"/>
                <a:gridCol w="1695450"/>
              </a:tblGrid>
              <a:tr h="512196">
                <a:tc>
                  <a:txBody>
                    <a:bodyPr/>
                    <a:lstStyle/>
                    <a:p>
                      <a:pPr latinLnBrk="1"/>
                      <a:r>
                        <a:rPr lang="en-US" altLang="ko-KR" sz="1500" dirty="0" smtClean="0">
                          <a:latin typeface="Arial" panose="020B0604020202020204" pitchFamily="34" charset="0"/>
                          <a:cs typeface="Arial" panose="020B0604020202020204" pitchFamily="34" charset="0"/>
                        </a:rPr>
                        <a:t>Units</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atinLnBrk="1"/>
                      <a:r>
                        <a:rPr lang="en-US" altLang="ko-KR" sz="1500" i="1" dirty="0" err="1" smtClean="0">
                          <a:latin typeface="Arial" panose="020B0604020202020204" pitchFamily="34" charset="0"/>
                          <a:cs typeface="Arial" panose="020B0604020202020204" pitchFamily="34" charset="0"/>
                        </a:rPr>
                        <a:t>Bajgolia</a:t>
                      </a:r>
                      <a:endParaRPr lang="ko-KR" altLang="en-US" sz="1500" i="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atinLnBrk="1"/>
                      <a:r>
                        <a:rPr lang="en-US" altLang="ko-KR" sz="1500" dirty="0" err="1" smtClean="0">
                          <a:latin typeface="Arial" panose="020B0604020202020204" pitchFamily="34" charset="0"/>
                          <a:cs typeface="Arial" panose="020B0604020202020204" pitchFamily="34" charset="0"/>
                        </a:rPr>
                        <a:t>Stromatoporoid</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atinLnBrk="1"/>
                      <a:r>
                        <a:rPr lang="en-US" altLang="ko-KR" sz="1500" dirty="0" smtClean="0">
                          <a:latin typeface="Arial" panose="020B0604020202020204" pitchFamily="34" charset="0"/>
                          <a:cs typeface="Arial" panose="020B0604020202020204" pitchFamily="34" charset="0"/>
                        </a:rPr>
                        <a:t>Association</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512196">
                <a:tc>
                  <a:txBody>
                    <a:bodyPr/>
                    <a:lstStyle/>
                    <a:p>
                      <a:pPr latinLnBrk="1"/>
                      <a:r>
                        <a:rPr lang="en-US" altLang="ko-KR" sz="1500" dirty="0" smtClean="0">
                          <a:solidFill>
                            <a:schemeClr val="tx1"/>
                          </a:solidFill>
                          <a:latin typeface="Arial" panose="020B0604020202020204" pitchFamily="34" charset="0"/>
                          <a:cs typeface="Arial" panose="020B0604020202020204" pitchFamily="34" charset="0"/>
                        </a:rPr>
                        <a:t>B11</a:t>
                      </a:r>
                      <a:endParaRPr lang="ko-KR" altLang="en-US" sz="15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solidFill>
                            <a:schemeClr val="tx1"/>
                          </a:solidFill>
                          <a:latin typeface="Arial" panose="020B0604020202020204" pitchFamily="34" charset="0"/>
                          <a:cs typeface="Arial" panose="020B0604020202020204" pitchFamily="34" charset="0"/>
                        </a:rPr>
                        <a:t>free-living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err="1" smtClean="0">
                          <a:solidFill>
                            <a:schemeClr val="tx1"/>
                          </a:solidFill>
                          <a:latin typeface="Arial" panose="020B0604020202020204" pitchFamily="34" charset="0"/>
                          <a:cs typeface="Arial" panose="020B0604020202020204" pitchFamily="34" charset="0"/>
                        </a:rPr>
                        <a:t>endobiont</a:t>
                      </a:r>
                      <a:endParaRPr lang="ko-KR" altLang="en-US" sz="1500" i="0" dirty="0" smtClean="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solidFill>
                            <a:schemeClr val="tx1"/>
                          </a:solidFill>
                          <a:latin typeface="Arial" panose="020B0604020202020204" pitchFamily="34" charset="0"/>
                          <a:cs typeface="Arial" panose="020B0604020202020204" pitchFamily="34" charset="0"/>
                        </a:rPr>
                        <a:t>Clathrodictyon</a:t>
                      </a:r>
                      <a:endParaRPr lang="en-US" altLang="ko-KR" sz="1500" i="1" dirty="0" smtClean="0">
                        <a:solidFill>
                          <a:schemeClr val="tx1"/>
                        </a:solidFill>
                        <a:latin typeface="Arial" panose="020B0604020202020204" pitchFamily="34" charset="0"/>
                        <a:cs typeface="Arial" panose="020B0604020202020204" pitchFamily="34" charset="0"/>
                      </a:endParaRPr>
                    </a:p>
                    <a:p>
                      <a:pPr latinLnBrk="1"/>
                      <a:r>
                        <a:rPr lang="en-US" altLang="ko-KR" sz="1500" i="1" dirty="0" err="1" smtClean="0">
                          <a:solidFill>
                            <a:schemeClr val="tx1"/>
                          </a:solidFill>
                          <a:latin typeface="Arial" panose="020B0604020202020204" pitchFamily="34" charset="0"/>
                          <a:cs typeface="Arial" panose="020B0604020202020204" pitchFamily="34" charset="0"/>
                        </a:rPr>
                        <a:t>Ecclimadictyon</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tx1"/>
                          </a:solidFill>
                          <a:latin typeface="Arial" panose="020B0604020202020204" pitchFamily="34" charset="0"/>
                          <a:cs typeface="Arial" panose="020B0604020202020204" pitchFamily="34" charset="0"/>
                        </a:rPr>
                        <a:t>B.-C.</a:t>
                      </a:r>
                    </a:p>
                    <a:p>
                      <a:pPr algn="l" latinLnBrk="1"/>
                      <a:r>
                        <a:rPr lang="en-US" altLang="ko-KR" sz="1500" i="1" dirty="0" smtClean="0">
                          <a:solidFill>
                            <a:schemeClr val="tx1"/>
                          </a:solidFill>
                          <a:latin typeface="Arial" panose="020B0604020202020204" pitchFamily="34" charset="0"/>
                          <a:cs typeface="Arial" panose="020B0604020202020204" pitchFamily="34" charset="0"/>
                        </a:rPr>
                        <a:t>B.-E.</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solidFill>
                            <a:schemeClr val="tx1"/>
                          </a:solidFill>
                          <a:latin typeface="Arial" panose="020B0604020202020204" pitchFamily="34" charset="0"/>
                          <a:cs typeface="Arial" panose="020B0604020202020204" pitchFamily="34" charset="0"/>
                        </a:rPr>
                        <a:t>B10</a:t>
                      </a:r>
                      <a:endParaRPr lang="ko-KR" altLang="en-US" sz="15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err="1" smtClean="0">
                          <a:solidFill>
                            <a:schemeClr val="tx1"/>
                          </a:solidFill>
                          <a:latin typeface="Arial" panose="020B0604020202020204" pitchFamily="34" charset="0"/>
                          <a:cs typeface="Arial" panose="020B0604020202020204" pitchFamily="34" charset="0"/>
                        </a:rPr>
                        <a:t>endobiont</a:t>
                      </a:r>
                      <a:endParaRPr lang="ko-KR" altLang="en-US" sz="1500" i="0" dirty="0" smtClean="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solidFill>
                            <a:schemeClr val="tx1"/>
                          </a:solidFill>
                          <a:latin typeface="Arial" panose="020B0604020202020204" pitchFamily="34" charset="0"/>
                          <a:cs typeface="Arial" panose="020B0604020202020204" pitchFamily="34" charset="0"/>
                        </a:rPr>
                        <a:t>Clathrodictyon</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tx1"/>
                          </a:solidFill>
                          <a:latin typeface="Arial" panose="020B0604020202020204" pitchFamily="34" charset="0"/>
                          <a:cs typeface="Arial" panose="020B0604020202020204" pitchFamily="34" charset="0"/>
                        </a:rPr>
                        <a:t>B.-C.</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B9</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0" dirty="0" smtClean="0">
                          <a:latin typeface="Arial" panose="020B0604020202020204" pitchFamily="34" charset="0"/>
                          <a:cs typeface="Arial" panose="020B0604020202020204" pitchFamily="34" charset="0"/>
                        </a:rPr>
                        <a:t>free-living</a:t>
                      </a:r>
                      <a:endParaRPr lang="ko-KR" altLang="en-US" sz="15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r>
                        <a:rPr lang="ko-KR" altLang="en-US" sz="1500" i="0" baseline="0" dirty="0" smtClean="0">
                          <a:latin typeface="Arial" panose="020B0604020202020204" pitchFamily="34" charset="0"/>
                          <a:cs typeface="Arial" panose="020B0604020202020204" pitchFamily="34" charset="0"/>
                        </a:rPr>
                        <a:t> </a:t>
                      </a:r>
                      <a:endParaRPr lang="en-US" altLang="ko-KR" sz="1500" i="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500" i="1" dirty="0" smtClean="0">
                          <a:latin typeface="Arial" panose="020B0604020202020204" pitchFamily="34" charset="0"/>
                          <a:cs typeface="Arial" panose="020B0604020202020204" pitchFamily="34" charset="0"/>
                        </a:rPr>
                        <a:t>-</a:t>
                      </a:r>
                      <a:endParaRPr lang="ko-KR" altLang="en-US" sz="1500" i="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B8</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baseline="0" dirty="0" smtClean="0">
                          <a:latin typeface="Arial" panose="020B0604020202020204" pitchFamily="34" charset="0"/>
                          <a:cs typeface="Arial" panose="020B0604020202020204" pitchFamily="34" charset="0"/>
                        </a:rPr>
                        <a:t>free-living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baseline="0" dirty="0" err="1" smtClean="0">
                          <a:latin typeface="Arial" panose="020B0604020202020204" pitchFamily="34" charset="0"/>
                          <a:cs typeface="Arial" panose="020B0604020202020204" pitchFamily="34" charset="0"/>
                        </a:rPr>
                        <a:t>endobiont</a:t>
                      </a:r>
                      <a:endParaRPr lang="en-US" altLang="ko-KR" sz="1500" i="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r>
                        <a:rPr lang="ko-KR" altLang="en-US" sz="1500" i="0" baseline="0" dirty="0" smtClean="0">
                          <a:latin typeface="Arial" panose="020B0604020202020204" pitchFamily="34" charset="0"/>
                          <a:cs typeface="Arial" panose="020B0604020202020204" pitchFamily="34" charset="0"/>
                        </a:rPr>
                        <a:t> </a:t>
                      </a:r>
                      <a:endParaRPr lang="en-US" altLang="ko-KR" sz="1500" i="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tx1"/>
                          </a:solidFill>
                          <a:latin typeface="Arial" panose="020B0604020202020204" pitchFamily="34" charset="0"/>
                          <a:cs typeface="Arial" panose="020B0604020202020204" pitchFamily="34" charset="0"/>
                        </a:rPr>
                        <a:t>B.-C.</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B7</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latin typeface="Arial" panose="020B0604020202020204" pitchFamily="34" charset="0"/>
                          <a:cs typeface="Arial" panose="020B0604020202020204" pitchFamily="34" charset="0"/>
                        </a:rPr>
                        <a:t>free-living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err="1" smtClean="0">
                          <a:latin typeface="Arial" panose="020B0604020202020204" pitchFamily="34" charset="0"/>
                          <a:cs typeface="Arial" panose="020B0604020202020204" pitchFamily="34" charset="0"/>
                        </a:rPr>
                        <a:t>endobiont</a:t>
                      </a:r>
                      <a:endParaRPr lang="ko-KR" altLang="en-US" sz="1500" i="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r>
                        <a:rPr lang="ko-KR" altLang="en-US" sz="1500" i="0" baseline="0" dirty="0" smtClean="0">
                          <a:latin typeface="Arial" panose="020B0604020202020204" pitchFamily="34" charset="0"/>
                          <a:cs typeface="Arial" panose="020B0604020202020204" pitchFamily="34" charset="0"/>
                        </a:rPr>
                        <a:t> </a:t>
                      </a:r>
                      <a:endParaRPr lang="en-US" altLang="ko-KR" sz="1500" i="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tx1"/>
                          </a:solidFill>
                          <a:latin typeface="Arial" panose="020B0604020202020204" pitchFamily="34" charset="0"/>
                          <a:cs typeface="Arial" panose="020B0604020202020204" pitchFamily="34" charset="0"/>
                        </a:rPr>
                        <a:t>B.-C.</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B4-6</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latin typeface="Arial" panose="020B0604020202020204" pitchFamily="34" charset="0"/>
                          <a:cs typeface="Arial" panose="020B0604020202020204" pitchFamily="34" charset="0"/>
                        </a:rPr>
                        <a:t>free-living</a:t>
                      </a:r>
                      <a:endParaRPr lang="ko-KR" altLang="en-US" sz="1500" i="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r>
                        <a:rPr lang="ko-KR" altLang="en-US" sz="1500" i="0" baseline="0" dirty="0" smtClean="0">
                          <a:latin typeface="Arial" panose="020B0604020202020204" pitchFamily="34" charset="0"/>
                          <a:cs typeface="Arial" panose="020B0604020202020204" pitchFamily="34" charset="0"/>
                        </a:rPr>
                        <a:t> </a:t>
                      </a:r>
                      <a:endParaRPr lang="en-US" altLang="ko-KR" sz="1500" i="0" baseline="0" dirty="0" smtClean="0">
                        <a:latin typeface="Arial" panose="020B0604020202020204" pitchFamily="34" charset="0"/>
                        <a:cs typeface="Arial" panose="020B0604020202020204" pitchFamily="34" charset="0"/>
                      </a:endParaRP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0" baseline="0" dirty="0" smtClean="0">
                          <a:latin typeface="Arial" panose="020B0604020202020204" pitchFamily="34" charset="0"/>
                          <a:cs typeface="Arial" panose="020B0604020202020204" pitchFamily="34" charset="0"/>
                        </a:rPr>
                        <a:t>(not in B6)</a:t>
                      </a:r>
                      <a:endParaRPr lang="ko-KR" altLang="en-US" sz="1500" i="1"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500" i="1" dirty="0" smtClean="0">
                          <a:latin typeface="Arial" panose="020B0604020202020204" pitchFamily="34" charset="0"/>
                          <a:cs typeface="Arial" panose="020B0604020202020204" pitchFamily="34" charset="0"/>
                        </a:rPr>
                        <a:t>-</a:t>
                      </a:r>
                      <a:endParaRPr lang="ko-KR" altLang="en-US" sz="1500" i="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B3</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0" dirty="0" err="1" smtClean="0">
                          <a:latin typeface="Arial" panose="020B0604020202020204" pitchFamily="34" charset="0"/>
                          <a:cs typeface="Arial" panose="020B0604020202020204" pitchFamily="34" charset="0"/>
                        </a:rPr>
                        <a:t>endobiont</a:t>
                      </a:r>
                      <a:endParaRPr lang="en-US" altLang="ko-KR" sz="1500" i="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endParaRPr lang="ko-KR" altLang="en-US" sz="1500" i="1"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tx1"/>
                          </a:solidFill>
                          <a:latin typeface="Arial" panose="020B0604020202020204" pitchFamily="34" charset="0"/>
                          <a:cs typeface="Arial" panose="020B0604020202020204" pitchFamily="34" charset="0"/>
                        </a:rPr>
                        <a:t>B.-C.</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B2</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0" dirty="0" smtClean="0">
                          <a:latin typeface="Arial" panose="020B0604020202020204" pitchFamily="34" charset="0"/>
                          <a:cs typeface="Arial" panose="020B0604020202020204" pitchFamily="34" charset="0"/>
                        </a:rPr>
                        <a:t>free-living</a:t>
                      </a:r>
                    </a:p>
                    <a:p>
                      <a:pPr latinLnBrk="1"/>
                      <a:r>
                        <a:rPr lang="en-US" altLang="ko-KR" sz="1500" i="0" dirty="0" err="1" smtClean="0">
                          <a:latin typeface="Arial" panose="020B0604020202020204" pitchFamily="34" charset="0"/>
                          <a:cs typeface="Arial" panose="020B0604020202020204" pitchFamily="34" charset="0"/>
                        </a:rPr>
                        <a:t>endobiont</a:t>
                      </a:r>
                      <a:endParaRPr lang="ko-KR" altLang="en-US" sz="15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latin typeface="Arial" panose="020B0604020202020204" pitchFamily="34" charset="0"/>
                          <a:cs typeface="Arial" panose="020B0604020202020204" pitchFamily="34" charset="0"/>
                        </a:rPr>
                        <a:t>Clathrodictyon</a:t>
                      </a:r>
                      <a:endParaRPr lang="en-US" altLang="ko-KR" sz="1500" i="1" dirty="0" smtClean="0">
                        <a:latin typeface="Arial" panose="020B0604020202020204" pitchFamily="34" charset="0"/>
                        <a:cs typeface="Arial" panose="020B0604020202020204" pitchFamily="34" charset="0"/>
                      </a:endParaRPr>
                    </a:p>
                    <a:p>
                      <a:pPr latinLnBrk="1"/>
                      <a:r>
                        <a:rPr lang="en-US" altLang="ko-KR" sz="1500" i="1" dirty="0" err="1" smtClean="0">
                          <a:latin typeface="Arial" panose="020B0604020202020204" pitchFamily="34" charset="0"/>
                          <a:cs typeface="Arial" panose="020B0604020202020204" pitchFamily="34" charset="0"/>
                        </a:rPr>
                        <a:t>Ecclimadictyon</a:t>
                      </a:r>
                      <a:endParaRPr lang="ko-KR" altLang="en-US" sz="1500" i="1"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tx1"/>
                          </a:solidFill>
                          <a:latin typeface="Arial" panose="020B0604020202020204" pitchFamily="34" charset="0"/>
                          <a:cs typeface="Arial" panose="020B0604020202020204" pitchFamily="34" charset="0"/>
                        </a:rPr>
                        <a:t>B.-C.</a:t>
                      </a:r>
                      <a:endParaRPr lang="ko-KR" altLang="en-US" sz="1500" i="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B1</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latin typeface="Arial" panose="020B0604020202020204" pitchFamily="34" charset="0"/>
                          <a:cs typeface="Arial" panose="020B0604020202020204" pitchFamily="34" charset="0"/>
                        </a:rPr>
                        <a:t>free-living</a:t>
                      </a:r>
                      <a:endParaRPr lang="ko-KR" altLang="en-US" sz="15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Clathrodictyon</a:t>
                      </a:r>
                      <a:endParaRPr lang="ko-KR" altLang="en-US" sz="1500" i="1"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latinLnBrk="1"/>
                      <a:r>
                        <a:rPr lang="en-US" altLang="ko-KR" sz="1500" i="1" dirty="0" smtClean="0">
                          <a:latin typeface="Arial" panose="020B0604020202020204" pitchFamily="34" charset="0"/>
                          <a:cs typeface="Arial" panose="020B0604020202020204" pitchFamily="34" charset="0"/>
                        </a:rPr>
                        <a:t>-</a:t>
                      </a:r>
                      <a:endParaRPr lang="ko-KR" altLang="en-US" sz="1500" i="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sp>
        <p:nvSpPr>
          <p:cNvPr id="5"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Stratigraphic distribution</a:t>
            </a:r>
            <a:endParaRPr lang="ko-KR" altLang="en-US" sz="3600" dirty="0"/>
          </a:p>
        </p:txBody>
      </p:sp>
      <p:graphicFrame>
        <p:nvGraphicFramePr>
          <p:cNvPr id="11" name="표 8"/>
          <p:cNvGraphicFramePr>
            <a:graphicFrameLocks noGrp="1"/>
          </p:cNvGraphicFramePr>
          <p:nvPr>
            <p:extLst>
              <p:ext uri="{D42A27DB-BD31-4B8C-83A1-F6EECF244321}">
                <p14:modId xmlns:p14="http://schemas.microsoft.com/office/powerpoint/2010/main" val="1209114810"/>
              </p:ext>
            </p:extLst>
          </p:nvPr>
        </p:nvGraphicFramePr>
        <p:xfrm>
          <a:off x="727770" y="1081827"/>
          <a:ext cx="7654230" cy="5605668"/>
        </p:xfrm>
        <a:graphic>
          <a:graphicData uri="http://schemas.openxmlformats.org/drawingml/2006/table">
            <a:tbl>
              <a:tblPr firstRow="1" bandRow="1">
                <a:tableStyleId>{9D7B26C5-4107-4FEC-AEDC-1716B250A1EF}</a:tableStyleId>
              </a:tblPr>
              <a:tblGrid>
                <a:gridCol w="1224136"/>
                <a:gridCol w="2420069"/>
                <a:gridCol w="2314575"/>
                <a:gridCol w="1695450"/>
              </a:tblGrid>
              <a:tr h="512196">
                <a:tc>
                  <a:txBody>
                    <a:bodyPr/>
                    <a:lstStyle/>
                    <a:p>
                      <a:pPr latinLnBrk="1"/>
                      <a:r>
                        <a:rPr lang="en-US" altLang="ko-KR" sz="1500" dirty="0" smtClean="0">
                          <a:latin typeface="Arial" panose="020B0604020202020204" pitchFamily="34" charset="0"/>
                          <a:cs typeface="Arial" panose="020B0604020202020204" pitchFamily="34" charset="0"/>
                        </a:rPr>
                        <a:t>Units</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atinLnBrk="1"/>
                      <a:r>
                        <a:rPr lang="en-US" altLang="ko-KR" sz="1500" i="1" dirty="0" err="1" smtClean="0">
                          <a:latin typeface="Arial" panose="020B0604020202020204" pitchFamily="34" charset="0"/>
                          <a:cs typeface="Arial" panose="020B0604020202020204" pitchFamily="34" charset="0"/>
                        </a:rPr>
                        <a:t>Bajgolia</a:t>
                      </a:r>
                      <a:endParaRPr lang="ko-KR" altLang="en-US" sz="1500" i="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atinLnBrk="1"/>
                      <a:r>
                        <a:rPr lang="en-US" altLang="ko-KR" sz="1500" dirty="0" err="1" smtClean="0">
                          <a:latin typeface="Arial" panose="020B0604020202020204" pitchFamily="34" charset="0"/>
                          <a:cs typeface="Arial" panose="020B0604020202020204" pitchFamily="34" charset="0"/>
                        </a:rPr>
                        <a:t>Stromatoporoid</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latinLnBrk="1"/>
                      <a:r>
                        <a:rPr lang="en-US" altLang="ko-KR" sz="1500" dirty="0" smtClean="0">
                          <a:latin typeface="Arial" panose="020B0604020202020204" pitchFamily="34" charset="0"/>
                          <a:cs typeface="Arial" panose="020B0604020202020204" pitchFamily="34" charset="0"/>
                        </a:rPr>
                        <a:t>Association</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512196">
                <a:tc>
                  <a:txBody>
                    <a:bodyPr/>
                    <a:lstStyle/>
                    <a:p>
                      <a:pPr latinLnBrk="1"/>
                      <a:r>
                        <a:rPr lang="en-US" altLang="ko-KR" sz="1500" dirty="0" smtClean="0">
                          <a:solidFill>
                            <a:schemeClr val="bg1"/>
                          </a:solidFill>
                          <a:latin typeface="Arial" panose="020B0604020202020204" pitchFamily="34" charset="0"/>
                          <a:cs typeface="Arial" panose="020B0604020202020204" pitchFamily="34" charset="0"/>
                        </a:rPr>
                        <a:t>B11</a:t>
                      </a:r>
                      <a:endParaRPr lang="ko-KR" altLang="en-US" sz="1500"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solidFill>
                            <a:schemeClr val="bg1"/>
                          </a:solidFill>
                          <a:latin typeface="Arial" panose="020B0604020202020204" pitchFamily="34" charset="0"/>
                          <a:cs typeface="Arial" panose="020B0604020202020204" pitchFamily="34" charset="0"/>
                        </a:rPr>
                        <a:t>free-living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err="1" smtClean="0">
                          <a:solidFill>
                            <a:schemeClr val="bg1"/>
                          </a:solidFill>
                          <a:latin typeface="Arial" panose="020B0604020202020204" pitchFamily="34" charset="0"/>
                          <a:cs typeface="Arial" panose="020B0604020202020204" pitchFamily="34" charset="0"/>
                        </a:rPr>
                        <a:t>endobiont</a:t>
                      </a:r>
                      <a:endParaRPr lang="ko-KR" altLang="en-US" sz="1500" i="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solidFill>
                            <a:schemeClr val="bg1"/>
                          </a:solidFill>
                          <a:latin typeface="Arial" panose="020B0604020202020204" pitchFamily="34" charset="0"/>
                          <a:cs typeface="Arial" panose="020B0604020202020204" pitchFamily="34" charset="0"/>
                        </a:rPr>
                        <a:t>Clathrodictyon</a:t>
                      </a:r>
                      <a:endParaRPr lang="en-US" altLang="ko-KR" sz="1500" i="1" dirty="0" smtClean="0">
                        <a:solidFill>
                          <a:schemeClr val="bg1"/>
                        </a:solidFill>
                        <a:latin typeface="Arial" panose="020B0604020202020204" pitchFamily="34" charset="0"/>
                        <a:cs typeface="Arial" panose="020B0604020202020204" pitchFamily="34" charset="0"/>
                      </a:endParaRPr>
                    </a:p>
                    <a:p>
                      <a:pPr latinLnBrk="1"/>
                      <a:r>
                        <a:rPr lang="en-US" altLang="ko-KR" sz="1500" i="1" dirty="0" err="1" smtClean="0">
                          <a:solidFill>
                            <a:schemeClr val="bg1"/>
                          </a:solidFill>
                          <a:latin typeface="Arial" panose="020B0604020202020204" pitchFamily="34" charset="0"/>
                          <a:cs typeface="Arial" panose="020B0604020202020204" pitchFamily="34" charset="0"/>
                        </a:rPr>
                        <a:t>Ecclimadictyon</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bg1"/>
                          </a:solidFill>
                          <a:latin typeface="Arial" panose="020B0604020202020204" pitchFamily="34" charset="0"/>
                          <a:cs typeface="Arial" panose="020B0604020202020204" pitchFamily="34" charset="0"/>
                        </a:rPr>
                        <a:t>B.-C.</a:t>
                      </a:r>
                    </a:p>
                    <a:p>
                      <a:pPr algn="l" latinLnBrk="1"/>
                      <a:r>
                        <a:rPr lang="en-US" altLang="ko-KR" sz="1500" i="1" dirty="0" smtClean="0">
                          <a:solidFill>
                            <a:schemeClr val="bg1"/>
                          </a:solidFill>
                          <a:latin typeface="Arial" panose="020B0604020202020204" pitchFamily="34" charset="0"/>
                          <a:cs typeface="Arial" panose="020B0604020202020204" pitchFamily="34" charset="0"/>
                        </a:rPr>
                        <a:t>B.-E.</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solidFill>
                            <a:schemeClr val="bg1"/>
                          </a:solidFill>
                          <a:latin typeface="Arial" panose="020B0604020202020204" pitchFamily="34" charset="0"/>
                          <a:cs typeface="Arial" panose="020B0604020202020204" pitchFamily="34" charset="0"/>
                        </a:rPr>
                        <a:t>B10</a:t>
                      </a:r>
                      <a:endParaRPr lang="ko-KR" altLang="en-US" sz="1500"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err="1" smtClean="0">
                          <a:solidFill>
                            <a:schemeClr val="bg1"/>
                          </a:solidFill>
                          <a:latin typeface="Arial" panose="020B0604020202020204" pitchFamily="34" charset="0"/>
                          <a:cs typeface="Arial" panose="020B0604020202020204" pitchFamily="34" charset="0"/>
                        </a:rPr>
                        <a:t>endobiont</a:t>
                      </a:r>
                      <a:endParaRPr lang="ko-KR" altLang="en-US" sz="1500" i="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solidFill>
                            <a:schemeClr val="bg1"/>
                          </a:solidFill>
                          <a:latin typeface="Arial" panose="020B0604020202020204" pitchFamily="34" charset="0"/>
                          <a:cs typeface="Arial" panose="020B0604020202020204" pitchFamily="34" charset="0"/>
                        </a:rPr>
                        <a:t>Clathrodictyon</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bg1"/>
                          </a:solidFill>
                          <a:latin typeface="Arial" panose="020B0604020202020204" pitchFamily="34" charset="0"/>
                          <a:cs typeface="Arial" panose="020B0604020202020204" pitchFamily="34" charset="0"/>
                        </a:rPr>
                        <a:t>B.-C.</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B9</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0" dirty="0" smtClean="0">
                          <a:latin typeface="Arial" panose="020B0604020202020204" pitchFamily="34" charset="0"/>
                          <a:cs typeface="Arial" panose="020B0604020202020204" pitchFamily="34" charset="0"/>
                        </a:rPr>
                        <a:t>free-living</a:t>
                      </a:r>
                      <a:endParaRPr lang="ko-KR" altLang="en-US" sz="15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r>
                        <a:rPr lang="ko-KR" altLang="en-US" sz="1500" i="0" baseline="0" dirty="0" smtClean="0">
                          <a:latin typeface="Arial" panose="020B0604020202020204" pitchFamily="34" charset="0"/>
                          <a:cs typeface="Arial" panose="020B0604020202020204" pitchFamily="34" charset="0"/>
                        </a:rPr>
                        <a:t> </a:t>
                      </a:r>
                      <a:endParaRPr lang="en-US" altLang="ko-KR" sz="1500" i="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500" dirty="0" smtClean="0">
                          <a:latin typeface="Arial" panose="020B0604020202020204" pitchFamily="34" charset="0"/>
                          <a:cs typeface="Arial" panose="020B0604020202020204" pitchFamily="34" charset="0"/>
                        </a:rPr>
                        <a:t>-</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solidFill>
                            <a:schemeClr val="bg1"/>
                          </a:solidFill>
                          <a:latin typeface="Arial" panose="020B0604020202020204" pitchFamily="34" charset="0"/>
                          <a:cs typeface="Arial" panose="020B0604020202020204" pitchFamily="34" charset="0"/>
                        </a:rPr>
                        <a:t>B8</a:t>
                      </a:r>
                      <a:endParaRPr lang="ko-KR" altLang="en-US" sz="1500"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baseline="0" dirty="0" smtClean="0">
                          <a:solidFill>
                            <a:schemeClr val="bg1"/>
                          </a:solidFill>
                          <a:latin typeface="Arial" panose="020B0604020202020204" pitchFamily="34" charset="0"/>
                          <a:cs typeface="Arial" panose="020B0604020202020204" pitchFamily="34" charset="0"/>
                        </a:rPr>
                        <a:t>free-living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baseline="0" dirty="0" err="1" smtClean="0">
                          <a:solidFill>
                            <a:schemeClr val="bg1"/>
                          </a:solidFill>
                          <a:latin typeface="Arial" panose="020B0604020202020204" pitchFamily="34" charset="0"/>
                          <a:cs typeface="Arial" panose="020B0604020202020204" pitchFamily="34" charset="0"/>
                        </a:rPr>
                        <a:t>endobiont</a:t>
                      </a:r>
                      <a:endParaRPr lang="en-US" altLang="ko-KR" sz="1500" i="0" baseline="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solidFill>
                            <a:schemeClr val="bg1"/>
                          </a:solidFill>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solidFill>
                            <a:schemeClr val="bg1"/>
                          </a:solidFill>
                          <a:latin typeface="Arial" panose="020B0604020202020204" pitchFamily="34" charset="0"/>
                          <a:cs typeface="Arial" panose="020B0604020202020204" pitchFamily="34" charset="0"/>
                        </a:rPr>
                        <a:t>Ecclimadictyon</a:t>
                      </a:r>
                      <a:r>
                        <a:rPr lang="ko-KR" altLang="en-US" sz="1500" i="0" baseline="0" dirty="0" smtClean="0">
                          <a:solidFill>
                            <a:schemeClr val="bg1"/>
                          </a:solidFill>
                          <a:latin typeface="Arial" panose="020B0604020202020204" pitchFamily="34" charset="0"/>
                          <a:cs typeface="Arial" panose="020B0604020202020204" pitchFamily="34" charset="0"/>
                        </a:rPr>
                        <a:t> </a:t>
                      </a:r>
                      <a:endParaRPr lang="en-US" altLang="ko-KR" sz="1500" i="0" baseline="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bg1"/>
                          </a:solidFill>
                          <a:latin typeface="Arial" panose="020B0604020202020204" pitchFamily="34" charset="0"/>
                          <a:cs typeface="Arial" panose="020B0604020202020204" pitchFamily="34" charset="0"/>
                        </a:rPr>
                        <a:t>B.-C.</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solidFill>
                            <a:schemeClr val="bg1"/>
                          </a:solidFill>
                          <a:latin typeface="Arial" panose="020B0604020202020204" pitchFamily="34" charset="0"/>
                          <a:cs typeface="Arial" panose="020B0604020202020204" pitchFamily="34" charset="0"/>
                        </a:rPr>
                        <a:t>B7</a:t>
                      </a:r>
                      <a:endParaRPr lang="ko-KR" altLang="en-US" sz="1500"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solidFill>
                            <a:schemeClr val="bg1"/>
                          </a:solidFill>
                          <a:latin typeface="Arial" panose="020B0604020202020204" pitchFamily="34" charset="0"/>
                          <a:cs typeface="Arial" panose="020B0604020202020204" pitchFamily="34" charset="0"/>
                        </a:rPr>
                        <a:t>free-living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err="1" smtClean="0">
                          <a:solidFill>
                            <a:schemeClr val="bg1"/>
                          </a:solidFill>
                          <a:latin typeface="Arial" panose="020B0604020202020204" pitchFamily="34" charset="0"/>
                          <a:cs typeface="Arial" panose="020B0604020202020204" pitchFamily="34" charset="0"/>
                        </a:rPr>
                        <a:t>endobiont</a:t>
                      </a:r>
                      <a:endParaRPr lang="ko-KR" altLang="en-US" sz="1500" i="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solidFill>
                            <a:schemeClr val="bg1"/>
                          </a:solidFill>
                          <a:latin typeface="Arial" panose="020B0604020202020204" pitchFamily="34" charset="0"/>
                          <a:cs typeface="Arial" panose="020B0604020202020204" pitchFamily="34" charset="0"/>
                        </a:rPr>
                        <a:t>Clathrodictyon</a:t>
                      </a:r>
                      <a:endParaRPr lang="en-US" altLang="ko-KR" sz="1500" i="1" dirty="0" smtClean="0">
                        <a:solidFill>
                          <a:schemeClr val="bg1"/>
                        </a:solidFill>
                        <a:latin typeface="Arial" panose="020B0604020202020204" pitchFamily="34" charset="0"/>
                        <a:cs typeface="Arial" panose="020B0604020202020204" pitchFamily="34" charset="0"/>
                      </a:endParaRP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solidFill>
                            <a:schemeClr val="bg1"/>
                          </a:solidFill>
                          <a:latin typeface="Arial" panose="020B0604020202020204" pitchFamily="34" charset="0"/>
                          <a:cs typeface="Arial" panose="020B0604020202020204" pitchFamily="34" charset="0"/>
                        </a:rPr>
                        <a:t>Ecclimadictyon</a:t>
                      </a:r>
                      <a:r>
                        <a:rPr lang="ko-KR" altLang="en-US" sz="1500" i="0" baseline="0" dirty="0" smtClean="0">
                          <a:solidFill>
                            <a:schemeClr val="bg1"/>
                          </a:solidFill>
                          <a:latin typeface="Arial" panose="020B0604020202020204" pitchFamily="34" charset="0"/>
                          <a:cs typeface="Arial" panose="020B0604020202020204" pitchFamily="34" charset="0"/>
                        </a:rPr>
                        <a:t> </a:t>
                      </a:r>
                      <a:endParaRPr lang="en-US" altLang="ko-KR" sz="1500" i="0" baseline="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bg1"/>
                          </a:solidFill>
                          <a:latin typeface="Arial" panose="020B0604020202020204" pitchFamily="34" charset="0"/>
                          <a:cs typeface="Arial" panose="020B0604020202020204" pitchFamily="34" charset="0"/>
                        </a:rPr>
                        <a:t>B.-C.</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B4-6</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latin typeface="Arial" panose="020B0604020202020204" pitchFamily="34" charset="0"/>
                          <a:cs typeface="Arial" panose="020B0604020202020204" pitchFamily="34" charset="0"/>
                        </a:rPr>
                        <a:t>free-living</a:t>
                      </a:r>
                      <a:endParaRPr lang="ko-KR" altLang="en-US" sz="1500" i="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Ecclimadictyon</a:t>
                      </a:r>
                      <a:r>
                        <a:rPr lang="ko-KR" altLang="en-US" sz="1500" i="0" baseline="0" dirty="0" smtClean="0">
                          <a:latin typeface="Arial" panose="020B0604020202020204" pitchFamily="34" charset="0"/>
                          <a:cs typeface="Arial" panose="020B0604020202020204" pitchFamily="34" charset="0"/>
                        </a:rPr>
                        <a:t> </a:t>
                      </a:r>
                      <a:endParaRPr lang="en-US" altLang="ko-KR" sz="1500" i="0" baseline="0" dirty="0" smtClean="0">
                        <a:latin typeface="Arial" panose="020B0604020202020204" pitchFamily="34" charset="0"/>
                        <a:cs typeface="Arial" panose="020B0604020202020204" pitchFamily="34" charset="0"/>
                      </a:endParaRP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0" baseline="0" dirty="0" smtClean="0">
                          <a:latin typeface="Arial" panose="020B0604020202020204" pitchFamily="34" charset="0"/>
                          <a:cs typeface="Arial" panose="020B0604020202020204" pitchFamily="34" charset="0"/>
                        </a:rPr>
                        <a:t>(not in B6)</a:t>
                      </a:r>
                      <a:endParaRPr lang="ko-KR" altLang="en-US" sz="1500" i="1"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500" dirty="0" smtClean="0">
                          <a:latin typeface="Arial" panose="020B0604020202020204" pitchFamily="34" charset="0"/>
                          <a:cs typeface="Arial" panose="020B0604020202020204" pitchFamily="34" charset="0"/>
                        </a:rPr>
                        <a:t>-</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solidFill>
                            <a:schemeClr val="bg1"/>
                          </a:solidFill>
                          <a:latin typeface="Arial" panose="020B0604020202020204" pitchFamily="34" charset="0"/>
                          <a:cs typeface="Arial" panose="020B0604020202020204" pitchFamily="34" charset="0"/>
                        </a:rPr>
                        <a:t>B3</a:t>
                      </a:r>
                      <a:endParaRPr lang="ko-KR" altLang="en-US" sz="1500"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0" dirty="0" err="1" smtClean="0">
                          <a:solidFill>
                            <a:schemeClr val="bg1"/>
                          </a:solidFill>
                          <a:latin typeface="Arial" panose="020B0604020202020204" pitchFamily="34" charset="0"/>
                          <a:cs typeface="Arial" panose="020B0604020202020204" pitchFamily="34" charset="0"/>
                        </a:rPr>
                        <a:t>endobiont</a:t>
                      </a:r>
                      <a:endParaRPr lang="en-US" altLang="ko-KR" sz="1500" i="0"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smtClean="0">
                          <a:solidFill>
                            <a:schemeClr val="bg1"/>
                          </a:solidFill>
                          <a:latin typeface="Arial" panose="020B0604020202020204" pitchFamily="34" charset="0"/>
                          <a:cs typeface="Arial" panose="020B0604020202020204" pitchFamily="34" charset="0"/>
                        </a:rPr>
                        <a:t>Clathrodictyon</a:t>
                      </a:r>
                    </a:p>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solidFill>
                            <a:schemeClr val="bg1"/>
                          </a:solidFill>
                          <a:latin typeface="Arial" panose="020B0604020202020204" pitchFamily="34" charset="0"/>
                          <a:cs typeface="Arial" panose="020B0604020202020204" pitchFamily="34" charset="0"/>
                        </a:rPr>
                        <a:t>Ecclimadictyon</a:t>
                      </a:r>
                      <a:endParaRPr lang="ko-KR" altLang="en-US" sz="1500" i="1"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bg1"/>
                          </a:solidFill>
                          <a:latin typeface="Arial" panose="020B0604020202020204" pitchFamily="34" charset="0"/>
                          <a:cs typeface="Arial" panose="020B0604020202020204" pitchFamily="34" charset="0"/>
                        </a:rPr>
                        <a:t>B.-C.</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solidFill>
                            <a:schemeClr val="bg1"/>
                          </a:solidFill>
                          <a:latin typeface="Arial" panose="020B0604020202020204" pitchFamily="34" charset="0"/>
                          <a:cs typeface="Arial" panose="020B0604020202020204" pitchFamily="34" charset="0"/>
                        </a:rPr>
                        <a:t>B2</a:t>
                      </a:r>
                      <a:endParaRPr lang="ko-KR" altLang="en-US" sz="1500"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0" dirty="0" smtClean="0">
                          <a:solidFill>
                            <a:schemeClr val="bg1"/>
                          </a:solidFill>
                          <a:latin typeface="Arial" panose="020B0604020202020204" pitchFamily="34" charset="0"/>
                          <a:cs typeface="Arial" panose="020B0604020202020204" pitchFamily="34" charset="0"/>
                        </a:rPr>
                        <a:t>free-living</a:t>
                      </a:r>
                    </a:p>
                    <a:p>
                      <a:pPr latinLnBrk="1"/>
                      <a:r>
                        <a:rPr lang="en-US" altLang="ko-KR" sz="1500" i="0" dirty="0" err="1" smtClean="0">
                          <a:solidFill>
                            <a:schemeClr val="bg1"/>
                          </a:solidFill>
                          <a:latin typeface="Arial" panose="020B0604020202020204" pitchFamily="34" charset="0"/>
                          <a:cs typeface="Arial" panose="020B0604020202020204" pitchFamily="34" charset="0"/>
                        </a:rPr>
                        <a:t>endobiont</a:t>
                      </a:r>
                      <a:endParaRPr lang="ko-KR" altLang="en-US" sz="1500"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i="1" dirty="0" err="1" smtClean="0">
                          <a:solidFill>
                            <a:schemeClr val="bg1"/>
                          </a:solidFill>
                          <a:latin typeface="Arial" panose="020B0604020202020204" pitchFamily="34" charset="0"/>
                          <a:cs typeface="Arial" panose="020B0604020202020204" pitchFamily="34" charset="0"/>
                        </a:rPr>
                        <a:t>Clathrodictyon</a:t>
                      </a:r>
                      <a:endParaRPr lang="en-US" altLang="ko-KR" sz="1500" i="1" dirty="0" smtClean="0">
                        <a:solidFill>
                          <a:schemeClr val="bg1"/>
                        </a:solidFill>
                        <a:latin typeface="Arial" panose="020B0604020202020204" pitchFamily="34" charset="0"/>
                        <a:cs typeface="Arial" panose="020B0604020202020204" pitchFamily="34" charset="0"/>
                      </a:endParaRPr>
                    </a:p>
                    <a:p>
                      <a:pPr latinLnBrk="1"/>
                      <a:r>
                        <a:rPr lang="en-US" altLang="ko-KR" sz="1500" i="1" dirty="0" err="1" smtClean="0">
                          <a:solidFill>
                            <a:schemeClr val="bg1"/>
                          </a:solidFill>
                          <a:latin typeface="Arial" panose="020B0604020202020204" pitchFamily="34" charset="0"/>
                          <a:cs typeface="Arial" panose="020B0604020202020204" pitchFamily="34" charset="0"/>
                        </a:rPr>
                        <a:t>Ecclimadictyon</a:t>
                      </a:r>
                      <a:endParaRPr lang="ko-KR" altLang="en-US" sz="1500" i="1" dirty="0" smtClean="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500" i="1" dirty="0" smtClean="0">
                          <a:solidFill>
                            <a:schemeClr val="bg1"/>
                          </a:solidFill>
                          <a:latin typeface="Arial" panose="020B0604020202020204" pitchFamily="34" charset="0"/>
                          <a:cs typeface="Arial" panose="020B0604020202020204" pitchFamily="34" charset="0"/>
                        </a:rPr>
                        <a:t>B.-C.</a:t>
                      </a:r>
                      <a:endParaRPr lang="ko-KR" altLang="en-US" sz="1500" i="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196">
                <a:tc>
                  <a:txBody>
                    <a:bodyPr/>
                    <a:lstStyle/>
                    <a:p>
                      <a:pPr latinLnBrk="1"/>
                      <a:r>
                        <a:rPr lang="en-US" altLang="ko-KR" sz="1500" dirty="0" smtClean="0">
                          <a:latin typeface="Arial" panose="020B0604020202020204" pitchFamily="34" charset="0"/>
                          <a:cs typeface="Arial" panose="020B0604020202020204" pitchFamily="34" charset="0"/>
                        </a:rPr>
                        <a:t>B1</a:t>
                      </a:r>
                      <a:endParaRPr lang="ko-KR" altLang="en-US" sz="15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i="0" dirty="0" smtClean="0">
                          <a:latin typeface="Arial" panose="020B0604020202020204" pitchFamily="34" charset="0"/>
                          <a:cs typeface="Arial" panose="020B0604020202020204" pitchFamily="34" charset="0"/>
                        </a:rPr>
                        <a:t>free-living</a:t>
                      </a:r>
                      <a:endParaRPr lang="ko-KR" altLang="en-US" sz="15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500" i="1" dirty="0" smtClean="0">
                          <a:latin typeface="Arial" panose="020B0604020202020204" pitchFamily="34" charset="0"/>
                          <a:cs typeface="Arial" panose="020B0604020202020204" pitchFamily="34" charset="0"/>
                        </a:rPr>
                        <a:t>Clathrodictyon</a:t>
                      </a:r>
                      <a:endParaRPr lang="ko-KR" altLang="en-US" sz="1500" i="1"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latinLnBrk="1"/>
                      <a:r>
                        <a:rPr lang="en-US" altLang="ko-KR" sz="1500" dirty="0" smtClean="0">
                          <a:latin typeface="Arial" panose="020B0604020202020204" pitchFamily="34" charset="0"/>
                          <a:cs typeface="Arial" panose="020B0604020202020204" pitchFamily="34" charset="0"/>
                        </a:rPr>
                        <a:t>-</a:t>
                      </a:r>
                      <a:endParaRPr lang="ko-KR" altLang="en-US"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spTree>
    <p:extLst>
      <p:ext uri="{BB962C8B-B14F-4D97-AF65-F5344CB8AC3E}">
        <p14:creationId xmlns:p14="http://schemas.microsoft.com/office/powerpoint/2010/main" val="149742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xit" presetSubtype="0" fill="hold" nodeType="withEffect">
                                  <p:stCondLst>
                                    <p:cond delay="0"/>
                                  </p:stCondLst>
                                  <p:childTnLst>
                                    <p:animEffect transition="out" filter="fade">
                                      <p:cBhvr>
                                        <p:cTn id="9" dur="250"/>
                                        <p:tgtEl>
                                          <p:spTgt spid="4"/>
                                        </p:tgtEl>
                                      </p:cBhvr>
                                    </p:animEffect>
                                    <p:set>
                                      <p:cBhvr>
                                        <p:cTn id="10" dur="1" fill="hold">
                                          <p:stCondLst>
                                            <p:cond delay="24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774"/>
            <a:ext cx="2722357" cy="6550226"/>
          </a:xfrm>
          <a:prstGeom prst="rect">
            <a:avLst/>
          </a:prstGeom>
        </p:spPr>
      </p:pic>
      <p:sp>
        <p:nvSpPr>
          <p:cNvPr id="10" name="제목 1"/>
          <p:cNvSpPr txBox="1">
            <a:spLocks/>
          </p:cNvSpPr>
          <p:nvPr/>
        </p:nvSpPr>
        <p:spPr>
          <a:xfrm>
            <a:off x="2874138" y="0"/>
            <a:ext cx="6130162"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Development of intergrowth</a:t>
            </a:r>
            <a:endParaRPr lang="ko-KR" altLang="en-US" sz="3600" dirty="0"/>
          </a:p>
        </p:txBody>
      </p:sp>
      <p:sp>
        <p:nvSpPr>
          <p:cNvPr id="12" name="내용 개체 틀 2"/>
          <p:cNvSpPr>
            <a:spLocks noGrp="1"/>
          </p:cNvSpPr>
          <p:nvPr>
            <p:ph idx="1"/>
          </p:nvPr>
        </p:nvSpPr>
        <p:spPr>
          <a:xfrm>
            <a:off x="2874138" y="4803494"/>
            <a:ext cx="6130162" cy="2054506"/>
          </a:xfrm>
        </p:spPr>
        <p:txBody>
          <a:bodyPr>
            <a:normAutofit/>
          </a:bodyPr>
          <a:lstStyle/>
          <a:p>
            <a:pPr lvl="1"/>
            <a:r>
              <a:rPr lang="en-US" altLang="ko-KR" dirty="0" smtClean="0"/>
              <a:t>unit B2</a:t>
            </a:r>
            <a:endParaRPr lang="en-US" altLang="ko-KR" i="1" dirty="0"/>
          </a:p>
          <a:p>
            <a:pPr lvl="1"/>
            <a:r>
              <a:rPr lang="en-US" altLang="ko-KR" dirty="0"/>
              <a:t>mostly fragmented free-living </a:t>
            </a:r>
            <a:r>
              <a:rPr lang="en-US" altLang="ko-KR" i="1" dirty="0" err="1" smtClean="0"/>
              <a:t>Bajgolia</a:t>
            </a:r>
            <a:endParaRPr lang="en-US" altLang="ko-KR" u="sng" dirty="0" smtClean="0"/>
          </a:p>
          <a:p>
            <a:pPr lvl="1"/>
            <a:r>
              <a:rPr lang="en-US" altLang="ko-KR" dirty="0" smtClean="0"/>
              <a:t>first incorporation of </a:t>
            </a:r>
            <a:r>
              <a:rPr lang="en-US" altLang="ko-KR" i="1" dirty="0" err="1" smtClean="0"/>
              <a:t>Bajgolia</a:t>
            </a:r>
            <a:r>
              <a:rPr lang="en-US" altLang="ko-KR" dirty="0" smtClean="0"/>
              <a:t> into </a:t>
            </a:r>
            <a:r>
              <a:rPr lang="en-US" altLang="ko-KR" dirty="0" err="1" smtClean="0"/>
              <a:t>stromatoporoids</a:t>
            </a:r>
            <a:endParaRPr lang="en-US" altLang="ko-KR" dirty="0" smtClean="0"/>
          </a:p>
          <a:p>
            <a:pPr lvl="1"/>
            <a:r>
              <a:rPr lang="en-US" altLang="ko-KR" dirty="0" smtClean="0"/>
              <a:t>protruding from the </a:t>
            </a:r>
            <a:r>
              <a:rPr lang="en-US" altLang="ko-KR" dirty="0" err="1" smtClean="0"/>
              <a:t>stromatoporoid</a:t>
            </a:r>
            <a:endParaRPr lang="en-US" altLang="ko-KR" dirty="0" smtClean="0"/>
          </a:p>
        </p:txBody>
      </p:sp>
      <p:pic>
        <p:nvPicPr>
          <p:cNvPr id="14" name="그림 13"/>
          <p:cNvPicPr>
            <a:picLocks noChangeAspect="1"/>
          </p:cNvPicPr>
          <p:nvPr/>
        </p:nvPicPr>
        <p:blipFill rotWithShape="1">
          <a:blip r:embed="rId4" cstate="print">
            <a:extLst>
              <a:ext uri="{28A0092B-C50C-407E-A947-70E740481C1C}">
                <a14:useLocalDpi xmlns:a14="http://schemas.microsoft.com/office/drawing/2010/main" val="0"/>
              </a:ext>
            </a:extLst>
          </a:blip>
          <a:srcRect l="44650"/>
          <a:stretch/>
        </p:blipFill>
        <p:spPr>
          <a:xfrm>
            <a:off x="5539200" y="1167957"/>
            <a:ext cx="2353121" cy="3221363"/>
          </a:xfrm>
          <a:prstGeom prst="rect">
            <a:avLst/>
          </a:prstGeom>
          <a:ln>
            <a:solidFill>
              <a:schemeClr val="tx1"/>
            </a:solidFill>
          </a:ln>
        </p:spPr>
      </p:pic>
      <p:grpSp>
        <p:nvGrpSpPr>
          <p:cNvPr id="15" name="그룹 14"/>
          <p:cNvGrpSpPr/>
          <p:nvPr/>
        </p:nvGrpSpPr>
        <p:grpSpPr>
          <a:xfrm>
            <a:off x="6975041" y="4112321"/>
            <a:ext cx="805148" cy="276999"/>
            <a:chOff x="2103919" y="4739635"/>
            <a:chExt cx="704596" cy="240144"/>
          </a:xfrm>
        </p:grpSpPr>
        <p:sp>
          <p:nvSpPr>
            <p:cNvPr id="16" name="직사각형 15"/>
            <p:cNvSpPr/>
            <p:nvPr/>
          </p:nvSpPr>
          <p:spPr>
            <a:xfrm>
              <a:off x="2103919" y="4795727"/>
              <a:ext cx="704596" cy="127962"/>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2207967" y="4739635"/>
              <a:ext cx="498278" cy="240144"/>
            </a:xfrm>
            <a:prstGeom prst="rect">
              <a:avLst/>
            </a:prstGeom>
            <a:noFill/>
            <a:ln>
              <a:noFill/>
            </a:ln>
          </p:spPr>
          <p:txBody>
            <a:bodyPr wrap="none" rtlCol="0">
              <a:spAutoFit/>
            </a:bodyPr>
            <a:lstStyle/>
            <a:p>
              <a:r>
                <a:rPr lang="en-US" altLang="ko-KR" sz="1200" dirty="0" smtClean="0">
                  <a:solidFill>
                    <a:sysClr val="windowText" lastClr="000000"/>
                  </a:solidFill>
                  <a:latin typeface="Arial" panose="020B0604020202020204" pitchFamily="34" charset="0"/>
                  <a:cs typeface="Arial" panose="020B0604020202020204" pitchFamily="34" charset="0"/>
                </a:rPr>
                <a:t>2 mm</a:t>
              </a:r>
              <a:endParaRPr lang="ko-KR" altLang="en-US" sz="1200" dirty="0">
                <a:solidFill>
                  <a:sysClr val="windowText" lastClr="000000"/>
                </a:solidFill>
                <a:latin typeface="Arial" panose="020B0604020202020204" pitchFamily="34" charset="0"/>
                <a:cs typeface="Arial" panose="020B0604020202020204" pitchFamily="34" charset="0"/>
              </a:endParaRPr>
            </a:p>
          </p:txBody>
        </p:sp>
      </p:grpSp>
      <p:pic>
        <p:nvPicPr>
          <p:cNvPr id="9" name="그림 8"/>
          <p:cNvPicPr>
            <a:picLocks noChangeAspect="1"/>
          </p:cNvPicPr>
          <p:nvPr/>
        </p:nvPicPr>
        <p:blipFill rotWithShape="1">
          <a:blip r:embed="rId5" cstate="print">
            <a:extLst>
              <a:ext uri="{28A0092B-C50C-407E-A947-70E740481C1C}">
                <a14:useLocalDpi xmlns:a14="http://schemas.microsoft.com/office/drawing/2010/main" val="0"/>
              </a:ext>
            </a:extLst>
          </a:blip>
          <a:srcRect l="15326" t="10988" r="13902" b="15524"/>
          <a:stretch/>
        </p:blipFill>
        <p:spPr>
          <a:xfrm rot="5400000">
            <a:off x="2514925" y="1524249"/>
            <a:ext cx="3221364" cy="2508782"/>
          </a:xfrm>
          <a:prstGeom prst="rect">
            <a:avLst/>
          </a:prstGeom>
          <a:ln>
            <a:solidFill>
              <a:schemeClr val="tx1"/>
            </a:solidFill>
          </a:ln>
        </p:spPr>
      </p:pic>
      <p:sp>
        <p:nvSpPr>
          <p:cNvPr id="11" name="직사각형 10"/>
          <p:cNvSpPr/>
          <p:nvPr/>
        </p:nvSpPr>
        <p:spPr>
          <a:xfrm>
            <a:off x="4754767" y="4158033"/>
            <a:ext cx="557166" cy="148987"/>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아래쪽 화살표 1"/>
          <p:cNvSpPr/>
          <p:nvPr/>
        </p:nvSpPr>
        <p:spPr>
          <a:xfrm rot="13676140">
            <a:off x="3862885" y="2509770"/>
            <a:ext cx="381000" cy="40005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1495425" y="5086350"/>
            <a:ext cx="1114425" cy="266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750343" y="4094026"/>
            <a:ext cx="569387" cy="276999"/>
          </a:xfrm>
          <a:prstGeom prst="rect">
            <a:avLst/>
          </a:prstGeom>
        </p:spPr>
        <p:txBody>
          <a:bodyPr wrap="none">
            <a:spAutoFit/>
          </a:bodyPr>
          <a:lstStyle/>
          <a:p>
            <a:r>
              <a:rPr lang="en-US" altLang="ko-KR" sz="1200" dirty="0">
                <a:solidFill>
                  <a:schemeClr val="bg1"/>
                </a:solidFill>
                <a:latin typeface="Arial" panose="020B0604020202020204" pitchFamily="34" charset="0"/>
                <a:cs typeface="Arial" panose="020B0604020202020204" pitchFamily="34" charset="0"/>
              </a:rPr>
              <a:t>2 mm</a:t>
            </a:r>
            <a:endParaRPr lang="ko-KR" alt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79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774"/>
            <a:ext cx="2722357" cy="6550226"/>
          </a:xfrm>
          <a:prstGeom prst="rect">
            <a:avLst/>
          </a:prstGeom>
        </p:spPr>
      </p:pic>
      <p:sp>
        <p:nvSpPr>
          <p:cNvPr id="12" name="내용 개체 틀 2"/>
          <p:cNvSpPr>
            <a:spLocks noGrp="1"/>
          </p:cNvSpPr>
          <p:nvPr>
            <p:ph idx="1"/>
          </p:nvPr>
        </p:nvSpPr>
        <p:spPr>
          <a:xfrm>
            <a:off x="2874138" y="4803494"/>
            <a:ext cx="6130162" cy="2054506"/>
          </a:xfrm>
        </p:spPr>
        <p:txBody>
          <a:bodyPr>
            <a:normAutofit/>
          </a:bodyPr>
          <a:lstStyle/>
          <a:p>
            <a:pPr marL="0" indent="0">
              <a:buNone/>
            </a:pPr>
            <a:r>
              <a:rPr lang="en-US" altLang="ko-KR" dirty="0" smtClean="0"/>
              <a:t>units B3 and B7</a:t>
            </a:r>
          </a:p>
          <a:p>
            <a:pPr lvl="1"/>
            <a:r>
              <a:rPr lang="en-US" altLang="ko-KR" dirty="0" smtClean="0"/>
              <a:t>some </a:t>
            </a:r>
            <a:r>
              <a:rPr lang="en-US" altLang="ko-KR" i="1" dirty="0" err="1" smtClean="0"/>
              <a:t>Bajgolia</a:t>
            </a:r>
            <a:r>
              <a:rPr lang="en-US" altLang="ko-KR" dirty="0" smtClean="0"/>
              <a:t> occur within </a:t>
            </a:r>
            <a:r>
              <a:rPr lang="en-US" altLang="ko-KR" i="1" dirty="0" smtClean="0"/>
              <a:t>Clathrodictyon</a:t>
            </a:r>
          </a:p>
          <a:p>
            <a:pPr lvl="1"/>
            <a:r>
              <a:rPr lang="en-US" altLang="ko-KR" dirty="0" smtClean="0"/>
              <a:t>not yet common</a:t>
            </a:r>
          </a:p>
        </p:txBody>
      </p:sp>
      <p:pic>
        <p:nvPicPr>
          <p:cNvPr id="2" name="그림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contrast="20000"/>
                    </a14:imgEffect>
                  </a14:imgLayer>
                </a14:imgProps>
              </a:ext>
              <a:ext uri="{28A0092B-C50C-407E-A947-70E740481C1C}">
                <a14:useLocalDpi xmlns:a14="http://schemas.microsoft.com/office/drawing/2010/main" val="0"/>
              </a:ext>
            </a:extLst>
          </a:blip>
          <a:srcRect l="9029" t="8750" r="40714" b="8332"/>
          <a:stretch/>
        </p:blipFill>
        <p:spPr>
          <a:xfrm rot="5400000">
            <a:off x="3003447" y="1133427"/>
            <a:ext cx="2589105" cy="2847727"/>
          </a:xfrm>
          <a:prstGeom prst="rect">
            <a:avLst/>
          </a:prstGeom>
          <a:ln>
            <a:solidFill>
              <a:schemeClr val="tx1"/>
            </a:solidFill>
          </a:ln>
        </p:spPr>
      </p:pic>
      <p:sp>
        <p:nvSpPr>
          <p:cNvPr id="21" name="TextBox 20"/>
          <p:cNvSpPr txBox="1"/>
          <p:nvPr/>
        </p:nvSpPr>
        <p:spPr>
          <a:xfrm>
            <a:off x="2965282" y="1342826"/>
            <a:ext cx="630000" cy="147600"/>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006346" y="1278126"/>
            <a:ext cx="569387" cy="276999"/>
          </a:xfrm>
          <a:prstGeom prst="rect">
            <a:avLst/>
          </a:prstGeom>
          <a:noFill/>
        </p:spPr>
        <p:txBody>
          <a:bodyPr wrap="non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sp>
        <p:nvSpPr>
          <p:cNvPr id="13" name="직사각형 12"/>
          <p:cNvSpPr/>
          <p:nvPr/>
        </p:nvSpPr>
        <p:spPr>
          <a:xfrm>
            <a:off x="333375" y="4248150"/>
            <a:ext cx="2276475"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333375" y="2657475"/>
            <a:ext cx="1257300" cy="180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제목 1"/>
          <p:cNvSpPr txBox="1">
            <a:spLocks/>
          </p:cNvSpPr>
          <p:nvPr/>
        </p:nvSpPr>
        <p:spPr>
          <a:xfrm>
            <a:off x="2874138" y="0"/>
            <a:ext cx="6130162"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Development of intergrowth</a:t>
            </a:r>
            <a:endParaRPr lang="ko-KR" altLang="en-US" sz="3600" dirty="0"/>
          </a:p>
        </p:txBody>
      </p:sp>
      <p:sp>
        <p:nvSpPr>
          <p:cNvPr id="16" name="TextBox 15"/>
          <p:cNvSpPr txBox="1"/>
          <p:nvPr/>
        </p:nvSpPr>
        <p:spPr>
          <a:xfrm>
            <a:off x="3614688" y="3845572"/>
            <a:ext cx="1098711" cy="400110"/>
          </a:xfrm>
          <a:prstGeom prst="rect">
            <a:avLst/>
          </a:prstGeom>
          <a:noFill/>
        </p:spPr>
        <p:txBody>
          <a:bodyPr wrap="square" rtlCol="0">
            <a:spAutoFit/>
          </a:bodyPr>
          <a:lstStyle/>
          <a:p>
            <a:r>
              <a:rPr lang="en-US" altLang="ko-KR" sz="2000" dirty="0" smtClean="0"/>
              <a:t>unit B3</a:t>
            </a:r>
            <a:endParaRPr lang="ko-KR" altLang="en-US" sz="2000" dirty="0"/>
          </a:p>
        </p:txBody>
      </p:sp>
      <p:sp>
        <p:nvSpPr>
          <p:cNvPr id="17" name="TextBox 16"/>
          <p:cNvSpPr txBox="1"/>
          <p:nvPr/>
        </p:nvSpPr>
        <p:spPr>
          <a:xfrm>
            <a:off x="6908763" y="3851843"/>
            <a:ext cx="1098711" cy="400110"/>
          </a:xfrm>
          <a:prstGeom prst="rect">
            <a:avLst/>
          </a:prstGeom>
          <a:noFill/>
        </p:spPr>
        <p:txBody>
          <a:bodyPr wrap="square" rtlCol="0">
            <a:spAutoFit/>
          </a:bodyPr>
          <a:lstStyle/>
          <a:p>
            <a:r>
              <a:rPr lang="en-US" altLang="ko-KR" sz="2000" dirty="0" smtClean="0"/>
              <a:t>unit B7</a:t>
            </a:r>
            <a:endParaRPr lang="ko-KR" altLang="en-US" sz="2000" dirty="0"/>
          </a:p>
        </p:txBody>
      </p:sp>
      <p:grpSp>
        <p:nvGrpSpPr>
          <p:cNvPr id="19" name="그룹 5"/>
          <p:cNvGrpSpPr/>
          <p:nvPr/>
        </p:nvGrpSpPr>
        <p:grpSpPr>
          <a:xfrm>
            <a:off x="5818944" y="1262736"/>
            <a:ext cx="3174714" cy="2592330"/>
            <a:chOff x="3297780" y="1264602"/>
            <a:chExt cx="2874608" cy="2347278"/>
          </a:xfrm>
        </p:grpSpPr>
        <p:pic>
          <p:nvPicPr>
            <p:cNvPr id="22" name="그림 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5000" contrast="20000"/>
                      </a14:imgEffect>
                    </a14:imgLayer>
                  </a14:imgProps>
                </a:ext>
                <a:ext uri="{28A0092B-C50C-407E-A947-70E740481C1C}">
                  <a14:useLocalDpi xmlns:a14="http://schemas.microsoft.com/office/drawing/2010/main" val="0"/>
                </a:ext>
              </a:extLst>
            </a:blip>
            <a:srcRect l="17057" t="8789" r="43141" b="42461"/>
            <a:stretch/>
          </p:blipFill>
          <p:spPr>
            <a:xfrm>
              <a:off x="3297780" y="1264602"/>
              <a:ext cx="2874608" cy="2347278"/>
            </a:xfrm>
            <a:prstGeom prst="rect">
              <a:avLst/>
            </a:prstGeom>
            <a:ln>
              <a:solidFill>
                <a:schemeClr val="tx1"/>
              </a:solidFill>
            </a:ln>
          </p:spPr>
        </p:pic>
        <p:sp>
          <p:nvSpPr>
            <p:cNvPr id="23" name="TextBox 22"/>
            <p:cNvSpPr txBox="1"/>
            <p:nvPr/>
          </p:nvSpPr>
          <p:spPr>
            <a:xfrm>
              <a:off x="4141990" y="3372307"/>
              <a:ext cx="974910" cy="147600"/>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4386006" y="3327089"/>
              <a:ext cx="564807" cy="276999"/>
            </a:xfrm>
            <a:prstGeom prst="rect">
              <a:avLst/>
            </a:prstGeom>
            <a:noFill/>
          </p:spPr>
          <p:txBody>
            <a:bodyPr wrap="square" rtlCol="0">
              <a:spAutoFit/>
            </a:bodyPr>
            <a:lstStyle/>
            <a:p>
              <a:r>
                <a:rPr lang="en-US" altLang="ko-KR" sz="1200" dirty="0">
                  <a:solidFill>
                    <a:schemeClr val="bg1"/>
                  </a:solidFill>
                  <a:latin typeface="Arial" panose="020B0604020202020204" pitchFamily="34" charset="0"/>
                  <a:cs typeface="Arial" panose="020B0604020202020204" pitchFamily="34" charset="0"/>
                </a:rPr>
                <a:t>5 </a:t>
              </a:r>
              <a:r>
                <a:rPr lang="en-US" altLang="ko-KR" sz="1200" dirty="0" smtClean="0">
                  <a:solidFill>
                    <a:schemeClr val="bg1"/>
                  </a:solidFill>
                  <a:latin typeface="Arial" panose="020B0604020202020204" pitchFamily="34" charset="0"/>
                  <a:cs typeface="Arial" panose="020B0604020202020204" pitchFamily="34" charset="0"/>
                </a:rPr>
                <a:t>mm</a:t>
              </a:r>
              <a:endParaRPr lang="ko-KR"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26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774"/>
            <a:ext cx="2722357" cy="6550226"/>
          </a:xfrm>
          <a:prstGeom prst="rect">
            <a:avLst/>
          </a:prstGeom>
        </p:spPr>
      </p:pic>
      <p:sp>
        <p:nvSpPr>
          <p:cNvPr id="12" name="내용 개체 틀 2"/>
          <p:cNvSpPr>
            <a:spLocks noGrp="1"/>
          </p:cNvSpPr>
          <p:nvPr>
            <p:ph idx="1"/>
          </p:nvPr>
        </p:nvSpPr>
        <p:spPr>
          <a:xfrm>
            <a:off x="2874138" y="4803494"/>
            <a:ext cx="6130162" cy="2054506"/>
          </a:xfrm>
        </p:spPr>
        <p:txBody>
          <a:bodyPr>
            <a:normAutofit/>
          </a:bodyPr>
          <a:lstStyle/>
          <a:p>
            <a:pPr marL="0" indent="0">
              <a:buNone/>
            </a:pPr>
            <a:r>
              <a:rPr lang="en-US" altLang="ko-KR" dirty="0" smtClean="0"/>
              <a:t>unit B8</a:t>
            </a:r>
          </a:p>
          <a:p>
            <a:pPr lvl="1"/>
            <a:r>
              <a:rPr lang="en-US" altLang="ko-KR" i="1" dirty="0" err="1" smtClean="0"/>
              <a:t>Bajgolia</a:t>
            </a:r>
            <a:r>
              <a:rPr lang="en-US" altLang="ko-KR" dirty="0" smtClean="0"/>
              <a:t> commonly grew within </a:t>
            </a:r>
            <a:r>
              <a:rPr lang="en-US" altLang="ko-KR" i="1" dirty="0" smtClean="0"/>
              <a:t>Clathrodictyon</a:t>
            </a:r>
          </a:p>
          <a:p>
            <a:pPr lvl="1"/>
            <a:r>
              <a:rPr lang="en-US" altLang="ko-KR" dirty="0" err="1" smtClean="0"/>
              <a:t>endobionts</a:t>
            </a:r>
            <a:r>
              <a:rPr lang="en-US" altLang="ko-KR" dirty="0" smtClean="0"/>
              <a:t> usually retain their growth orientation, because host </a:t>
            </a:r>
            <a:r>
              <a:rPr lang="en-US" altLang="ko-KR" dirty="0" err="1" smtClean="0"/>
              <a:t>stromatoporoids</a:t>
            </a:r>
            <a:r>
              <a:rPr lang="en-US" altLang="ko-KR" dirty="0" smtClean="0"/>
              <a:t> are seldom overturned</a:t>
            </a:r>
          </a:p>
        </p:txBody>
      </p:sp>
      <p:pic>
        <p:nvPicPr>
          <p:cNvPr id="4" name="그림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rcRect l="12680" t="23407" r="38820" b="24555"/>
          <a:stretch/>
        </p:blipFill>
        <p:spPr>
          <a:xfrm>
            <a:off x="6786880" y="1149597"/>
            <a:ext cx="2217420" cy="3568701"/>
          </a:xfrm>
          <a:prstGeom prst="rect">
            <a:avLst/>
          </a:prstGeom>
          <a:ln>
            <a:solidFill>
              <a:schemeClr val="tx1"/>
            </a:solidFill>
          </a:ln>
        </p:spPr>
      </p:pic>
      <p:grpSp>
        <p:nvGrpSpPr>
          <p:cNvPr id="6" name="그룹 5"/>
          <p:cNvGrpSpPr/>
          <p:nvPr/>
        </p:nvGrpSpPr>
        <p:grpSpPr>
          <a:xfrm>
            <a:off x="6866476" y="4393038"/>
            <a:ext cx="573037" cy="276999"/>
            <a:chOff x="7126174" y="2806764"/>
            <a:chExt cx="573037" cy="276999"/>
          </a:xfrm>
        </p:grpSpPr>
        <p:sp>
          <p:nvSpPr>
            <p:cNvPr id="11" name="TextBox 10"/>
            <p:cNvSpPr txBox="1"/>
            <p:nvPr/>
          </p:nvSpPr>
          <p:spPr>
            <a:xfrm>
              <a:off x="7126174" y="2871464"/>
              <a:ext cx="572884" cy="147600"/>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7134404" y="2806764"/>
              <a:ext cx="564807" cy="276999"/>
            </a:xfrm>
            <a:prstGeom prst="rect">
              <a:avLst/>
            </a:prstGeom>
            <a:noFill/>
          </p:spPr>
          <p:txBody>
            <a:bodyPr wrap="square" rtlCol="0">
              <a:spAutoFit/>
            </a:bodyPr>
            <a:lstStyle/>
            <a:p>
              <a:r>
                <a:rPr lang="en-US" altLang="ko-KR" sz="1200" dirty="0">
                  <a:solidFill>
                    <a:schemeClr val="bg1"/>
                  </a:solidFill>
                  <a:latin typeface="Arial" panose="020B0604020202020204" pitchFamily="34" charset="0"/>
                  <a:cs typeface="Arial" panose="020B0604020202020204" pitchFamily="34" charset="0"/>
                </a:rPr>
                <a:t>5 </a:t>
              </a:r>
              <a:r>
                <a:rPr lang="en-US" altLang="ko-KR" sz="1200" dirty="0" smtClean="0">
                  <a:solidFill>
                    <a:schemeClr val="bg1"/>
                  </a:solidFill>
                  <a:latin typeface="Arial" panose="020B0604020202020204" pitchFamily="34" charset="0"/>
                  <a:cs typeface="Arial" panose="020B0604020202020204" pitchFamily="34" charset="0"/>
                </a:rPr>
                <a:t>mm</a:t>
              </a:r>
              <a:endParaRPr lang="ko-KR" altLang="en-US" sz="1200" dirty="0">
                <a:solidFill>
                  <a:schemeClr val="bg1"/>
                </a:solidFill>
                <a:latin typeface="Arial" panose="020B0604020202020204" pitchFamily="34" charset="0"/>
                <a:cs typeface="Arial" panose="020B0604020202020204" pitchFamily="34" charset="0"/>
              </a:endParaRPr>
            </a:p>
          </p:txBody>
        </p:sp>
      </p:grpSp>
      <p:pic>
        <p:nvPicPr>
          <p:cNvPr id="18" name="그림 1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5000"/>
                    </a14:imgEffect>
                  </a14:imgLayer>
                </a14:imgProps>
              </a:ext>
              <a:ext uri="{28A0092B-C50C-407E-A947-70E740481C1C}">
                <a14:useLocalDpi xmlns:a14="http://schemas.microsoft.com/office/drawing/2010/main" val="0"/>
              </a:ext>
            </a:extLst>
          </a:blip>
          <a:srcRect l="11767" t="56494" r="46983" b="17938"/>
          <a:stretch/>
        </p:blipFill>
        <p:spPr>
          <a:xfrm>
            <a:off x="2868668" y="3148297"/>
            <a:ext cx="3771900" cy="1553243"/>
          </a:xfrm>
          <a:prstGeom prst="rect">
            <a:avLst/>
          </a:prstGeom>
          <a:ln>
            <a:solidFill>
              <a:schemeClr val="tx1"/>
            </a:solidFill>
          </a:ln>
        </p:spPr>
      </p:pic>
      <p:grpSp>
        <p:nvGrpSpPr>
          <p:cNvPr id="24" name="그룹 23"/>
          <p:cNvGrpSpPr/>
          <p:nvPr/>
        </p:nvGrpSpPr>
        <p:grpSpPr>
          <a:xfrm>
            <a:off x="2925780" y="3153842"/>
            <a:ext cx="788967" cy="276999"/>
            <a:chOff x="9156081" y="5016501"/>
            <a:chExt cx="788967" cy="276999"/>
          </a:xfrm>
        </p:grpSpPr>
        <p:sp>
          <p:nvSpPr>
            <p:cNvPr id="8" name="TextBox 7"/>
            <p:cNvSpPr txBox="1"/>
            <p:nvPr/>
          </p:nvSpPr>
          <p:spPr>
            <a:xfrm>
              <a:off x="9156081" y="5078443"/>
              <a:ext cx="788967" cy="147600"/>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9269124" y="5016501"/>
              <a:ext cx="565712" cy="276999"/>
            </a:xfrm>
            <a:prstGeom prst="rect">
              <a:avLst/>
            </a:prstGeom>
            <a:noFill/>
          </p:spPr>
          <p:txBody>
            <a:bodyPr wrap="square" rtlCol="0">
              <a:spAutoFit/>
            </a:bodyPr>
            <a:lstStyle/>
            <a:p>
              <a:r>
                <a:rPr lang="en-US" altLang="ko-KR" sz="1200" dirty="0">
                  <a:solidFill>
                    <a:schemeClr val="bg1"/>
                  </a:solidFill>
                  <a:latin typeface="Arial" panose="020B0604020202020204" pitchFamily="34" charset="0"/>
                  <a:cs typeface="Arial" panose="020B0604020202020204" pitchFamily="34" charset="0"/>
                </a:rPr>
                <a:t>5 </a:t>
              </a:r>
              <a:r>
                <a:rPr lang="en-US" altLang="ko-KR" sz="1200" dirty="0" smtClean="0">
                  <a:solidFill>
                    <a:schemeClr val="bg1"/>
                  </a:solidFill>
                  <a:latin typeface="Arial" panose="020B0604020202020204" pitchFamily="34" charset="0"/>
                  <a:cs typeface="Arial" panose="020B0604020202020204" pitchFamily="34" charset="0"/>
                </a:rPr>
                <a:t>mm</a:t>
              </a:r>
              <a:endParaRPr lang="ko-KR" altLang="en-US" sz="1200" dirty="0">
                <a:solidFill>
                  <a:schemeClr val="bg1"/>
                </a:solidFill>
                <a:latin typeface="Arial" panose="020B0604020202020204" pitchFamily="34" charset="0"/>
                <a:cs typeface="Arial" panose="020B0604020202020204" pitchFamily="34" charset="0"/>
              </a:endParaRPr>
            </a:p>
          </p:txBody>
        </p:sp>
      </p:grpSp>
      <p:pic>
        <p:nvPicPr>
          <p:cNvPr id="26" name="그림 25"/>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5000" contrast="10000"/>
                    </a14:imgEffect>
                  </a14:imgLayer>
                </a14:imgProps>
              </a:ext>
              <a:ext uri="{28A0092B-C50C-407E-A947-70E740481C1C}">
                <a14:useLocalDpi xmlns:a14="http://schemas.microsoft.com/office/drawing/2010/main" val="0"/>
              </a:ext>
            </a:extLst>
          </a:blip>
          <a:srcRect t="9288" b="1"/>
          <a:stretch/>
        </p:blipFill>
        <p:spPr>
          <a:xfrm>
            <a:off x="2868668" y="1149597"/>
            <a:ext cx="3766431" cy="1853772"/>
          </a:xfrm>
          <a:prstGeom prst="rect">
            <a:avLst/>
          </a:prstGeom>
          <a:ln>
            <a:solidFill>
              <a:schemeClr val="tx1"/>
            </a:solidFill>
          </a:ln>
        </p:spPr>
      </p:pic>
      <p:grpSp>
        <p:nvGrpSpPr>
          <p:cNvPr id="27" name="그룹 26"/>
          <p:cNvGrpSpPr/>
          <p:nvPr/>
        </p:nvGrpSpPr>
        <p:grpSpPr>
          <a:xfrm>
            <a:off x="5772816" y="1150518"/>
            <a:ext cx="783717" cy="276999"/>
            <a:chOff x="7126173" y="2806764"/>
            <a:chExt cx="783717" cy="276999"/>
          </a:xfrm>
        </p:grpSpPr>
        <p:sp>
          <p:nvSpPr>
            <p:cNvPr id="28" name="TextBox 27"/>
            <p:cNvSpPr txBox="1"/>
            <p:nvPr/>
          </p:nvSpPr>
          <p:spPr>
            <a:xfrm>
              <a:off x="7126173" y="2871464"/>
              <a:ext cx="783717" cy="147600"/>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7235627" y="2806764"/>
              <a:ext cx="564807" cy="276999"/>
            </a:xfrm>
            <a:prstGeom prst="rect">
              <a:avLst/>
            </a:prstGeom>
            <a:noFill/>
          </p:spPr>
          <p:txBody>
            <a:bodyPr wrap="square" rtlCol="0">
              <a:spAutoFit/>
            </a:bodyPr>
            <a:lstStyle/>
            <a:p>
              <a:r>
                <a:rPr lang="en-US" altLang="ko-KR" sz="1200" dirty="0">
                  <a:solidFill>
                    <a:schemeClr val="bg1"/>
                  </a:solidFill>
                  <a:latin typeface="Arial" panose="020B0604020202020204" pitchFamily="34" charset="0"/>
                  <a:cs typeface="Arial" panose="020B0604020202020204" pitchFamily="34" charset="0"/>
                </a:rPr>
                <a:t>5 </a:t>
              </a:r>
              <a:r>
                <a:rPr lang="en-US" altLang="ko-KR" sz="1200" dirty="0" smtClean="0">
                  <a:solidFill>
                    <a:schemeClr val="bg1"/>
                  </a:solidFill>
                  <a:latin typeface="Arial" panose="020B0604020202020204" pitchFamily="34" charset="0"/>
                  <a:cs typeface="Arial" panose="020B0604020202020204" pitchFamily="34" charset="0"/>
                </a:rPr>
                <a:t>mm</a:t>
              </a:r>
              <a:endParaRPr lang="ko-KR" altLang="en-US" sz="1200" dirty="0">
                <a:solidFill>
                  <a:schemeClr val="bg1"/>
                </a:solidFill>
                <a:latin typeface="Arial" panose="020B0604020202020204" pitchFamily="34" charset="0"/>
                <a:cs typeface="Arial" panose="020B0604020202020204" pitchFamily="34" charset="0"/>
              </a:endParaRPr>
            </a:p>
          </p:txBody>
        </p:sp>
      </p:grpSp>
      <p:sp>
        <p:nvSpPr>
          <p:cNvPr id="30" name="아래쪽 화살표 29"/>
          <p:cNvSpPr/>
          <p:nvPr/>
        </p:nvSpPr>
        <p:spPr>
          <a:xfrm rot="7991078">
            <a:off x="8153399" y="2672481"/>
            <a:ext cx="381000" cy="400050"/>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333375" y="2286001"/>
            <a:ext cx="1247775"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제목 1"/>
          <p:cNvSpPr txBox="1">
            <a:spLocks/>
          </p:cNvSpPr>
          <p:nvPr/>
        </p:nvSpPr>
        <p:spPr>
          <a:xfrm>
            <a:off x="2874138" y="0"/>
            <a:ext cx="6130162"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Development of intergrowth</a:t>
            </a:r>
            <a:endParaRPr lang="ko-KR" altLang="en-US" sz="3600" dirty="0"/>
          </a:p>
        </p:txBody>
      </p:sp>
    </p:spTree>
    <p:extLst>
      <p:ext uri="{BB962C8B-B14F-4D97-AF65-F5344CB8AC3E}">
        <p14:creationId xmlns:p14="http://schemas.microsoft.com/office/powerpoint/2010/main" val="99192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774"/>
            <a:ext cx="2722357" cy="6550226"/>
          </a:xfrm>
          <a:prstGeom prst="rect">
            <a:avLst/>
          </a:prstGeom>
        </p:spPr>
      </p:pic>
      <p:sp>
        <p:nvSpPr>
          <p:cNvPr id="12" name="내용 개체 틀 2"/>
          <p:cNvSpPr>
            <a:spLocks noGrp="1"/>
          </p:cNvSpPr>
          <p:nvPr>
            <p:ph idx="1"/>
          </p:nvPr>
        </p:nvSpPr>
        <p:spPr>
          <a:xfrm>
            <a:off x="2874138" y="4803494"/>
            <a:ext cx="6130162" cy="2054506"/>
          </a:xfrm>
        </p:spPr>
        <p:txBody>
          <a:bodyPr>
            <a:normAutofit/>
          </a:bodyPr>
          <a:lstStyle/>
          <a:p>
            <a:pPr marL="0" indent="0">
              <a:buNone/>
            </a:pPr>
            <a:r>
              <a:rPr lang="en-US" altLang="ko-KR" dirty="0" smtClean="0"/>
              <a:t>unit B10</a:t>
            </a:r>
          </a:p>
          <a:p>
            <a:pPr lvl="1"/>
            <a:r>
              <a:rPr lang="en-US" altLang="ko-KR" i="1" dirty="0" err="1" smtClean="0"/>
              <a:t>Bajgolia</a:t>
            </a:r>
            <a:r>
              <a:rPr lang="en-US" altLang="ko-KR" dirty="0" smtClean="0"/>
              <a:t> grew within </a:t>
            </a:r>
            <a:r>
              <a:rPr lang="en-US" altLang="ko-KR" i="1" dirty="0" smtClean="0"/>
              <a:t>Clathrodictyon</a:t>
            </a:r>
          </a:p>
          <a:p>
            <a:pPr lvl="1"/>
            <a:r>
              <a:rPr lang="en-US" altLang="ko-KR" dirty="0" smtClean="0"/>
              <a:t>only one specimen was found</a:t>
            </a:r>
          </a:p>
        </p:txBody>
      </p:sp>
      <p:sp>
        <p:nvSpPr>
          <p:cNvPr id="19" name="직사각형 18"/>
          <p:cNvSpPr/>
          <p:nvPr/>
        </p:nvSpPr>
        <p:spPr>
          <a:xfrm>
            <a:off x="333375" y="1844887"/>
            <a:ext cx="1247775" cy="322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제목 1"/>
          <p:cNvSpPr txBox="1">
            <a:spLocks/>
          </p:cNvSpPr>
          <p:nvPr/>
        </p:nvSpPr>
        <p:spPr>
          <a:xfrm>
            <a:off x="2874138" y="0"/>
            <a:ext cx="6130162"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Development of intergrowth</a:t>
            </a:r>
            <a:endParaRPr lang="ko-KR" altLang="en-US" sz="3600" dirty="0"/>
          </a:p>
        </p:txBody>
      </p:sp>
      <p:pic>
        <p:nvPicPr>
          <p:cNvPr id="2" name="그림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 contrast="15000"/>
                    </a14:imgEffect>
                  </a14:imgLayer>
                </a14:imgProps>
              </a:ext>
              <a:ext uri="{28A0092B-C50C-407E-A947-70E740481C1C}">
                <a14:useLocalDpi xmlns:a14="http://schemas.microsoft.com/office/drawing/2010/main" val="0"/>
              </a:ext>
            </a:extLst>
          </a:blip>
          <a:stretch>
            <a:fillRect/>
          </a:stretch>
        </p:blipFill>
        <p:spPr>
          <a:xfrm>
            <a:off x="2874138" y="1206500"/>
            <a:ext cx="6130162" cy="3355212"/>
          </a:xfrm>
          <a:prstGeom prst="rect">
            <a:avLst/>
          </a:prstGeom>
          <a:ln>
            <a:solidFill>
              <a:schemeClr val="tx1"/>
            </a:solidFill>
          </a:ln>
        </p:spPr>
      </p:pic>
      <p:grpSp>
        <p:nvGrpSpPr>
          <p:cNvPr id="6" name="그룹 5"/>
          <p:cNvGrpSpPr/>
          <p:nvPr/>
        </p:nvGrpSpPr>
        <p:grpSpPr>
          <a:xfrm>
            <a:off x="7116981" y="4276324"/>
            <a:ext cx="1658711" cy="276999"/>
            <a:chOff x="7118552" y="2695620"/>
            <a:chExt cx="2474203" cy="775413"/>
          </a:xfrm>
        </p:grpSpPr>
        <p:sp>
          <p:nvSpPr>
            <p:cNvPr id="11" name="TextBox 10"/>
            <p:cNvSpPr txBox="1"/>
            <p:nvPr/>
          </p:nvSpPr>
          <p:spPr>
            <a:xfrm>
              <a:off x="7118552" y="2871461"/>
              <a:ext cx="2474203" cy="413182"/>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7890465" y="2695620"/>
              <a:ext cx="1546706" cy="775413"/>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10 mm</a:t>
              </a:r>
              <a:endParaRPr lang="ko-KR"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515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774"/>
            <a:ext cx="2722357" cy="6550226"/>
          </a:xfrm>
          <a:prstGeom prst="rect">
            <a:avLst/>
          </a:prstGeom>
        </p:spPr>
      </p:pic>
      <p:sp>
        <p:nvSpPr>
          <p:cNvPr id="12" name="내용 개체 틀 2"/>
          <p:cNvSpPr>
            <a:spLocks noGrp="1"/>
          </p:cNvSpPr>
          <p:nvPr>
            <p:ph idx="1"/>
          </p:nvPr>
        </p:nvSpPr>
        <p:spPr>
          <a:xfrm>
            <a:off x="2874138" y="4803494"/>
            <a:ext cx="6130162" cy="2054506"/>
          </a:xfrm>
        </p:spPr>
        <p:txBody>
          <a:bodyPr>
            <a:normAutofit/>
          </a:bodyPr>
          <a:lstStyle/>
          <a:p>
            <a:pPr marL="0" indent="0">
              <a:buNone/>
            </a:pPr>
            <a:r>
              <a:rPr lang="en-US" altLang="ko-KR" dirty="0" smtClean="0"/>
              <a:t>unit B11</a:t>
            </a:r>
          </a:p>
          <a:p>
            <a:pPr lvl="1"/>
            <a:r>
              <a:rPr lang="en-US" altLang="ko-KR" i="1" dirty="0" err="1" smtClean="0"/>
              <a:t>Bajgolia</a:t>
            </a:r>
            <a:r>
              <a:rPr lang="en-US" altLang="ko-KR" dirty="0" smtClean="0"/>
              <a:t> is increasingly incorporated with </a:t>
            </a:r>
            <a:r>
              <a:rPr lang="en-US" altLang="ko-KR" i="1" dirty="0" smtClean="0"/>
              <a:t>Clathrodictyon</a:t>
            </a:r>
            <a:r>
              <a:rPr lang="en-US" altLang="ko-KR" dirty="0" smtClean="0"/>
              <a:t> and </a:t>
            </a:r>
            <a:r>
              <a:rPr lang="en-US" altLang="ko-KR" i="1" dirty="0" smtClean="0"/>
              <a:t>Ecclimadictyon</a:t>
            </a:r>
          </a:p>
          <a:p>
            <a:pPr lvl="1"/>
            <a:r>
              <a:rPr lang="en-US" altLang="ko-KR" dirty="0" smtClean="0"/>
              <a:t>some </a:t>
            </a:r>
            <a:r>
              <a:rPr lang="en-US" altLang="ko-KR" dirty="0" err="1" smtClean="0"/>
              <a:t>corallites</a:t>
            </a:r>
            <a:r>
              <a:rPr lang="en-US" altLang="ko-KR" dirty="0" smtClean="0"/>
              <a:t> protrude from the growth surface of stromatoporoid</a:t>
            </a:r>
          </a:p>
        </p:txBody>
      </p:sp>
      <p:pic>
        <p:nvPicPr>
          <p:cNvPr id="5" name="그림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12000"/>
                    </a14:imgEffect>
                  </a14:imgLayer>
                </a14:imgProps>
              </a:ext>
              <a:ext uri="{28A0092B-C50C-407E-A947-70E740481C1C}">
                <a14:useLocalDpi xmlns:a14="http://schemas.microsoft.com/office/drawing/2010/main" val="0"/>
              </a:ext>
            </a:extLst>
          </a:blip>
          <a:srcRect l="9257" r="26947"/>
          <a:stretch/>
        </p:blipFill>
        <p:spPr>
          <a:xfrm rot="5400000">
            <a:off x="3257456" y="808826"/>
            <a:ext cx="2961265" cy="3481354"/>
          </a:xfrm>
          <a:prstGeom prst="rect">
            <a:avLst/>
          </a:prstGeom>
          <a:ln>
            <a:solidFill>
              <a:schemeClr val="tx1"/>
            </a:solidFill>
          </a:ln>
        </p:spPr>
      </p:pic>
      <p:pic>
        <p:nvPicPr>
          <p:cNvPr id="11"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10000"/>
                    </a14:imgEffect>
                  </a14:imgLayer>
                </a14:imgProps>
              </a:ext>
              <a:ext uri="{28A0092B-C50C-407E-A947-70E740481C1C}">
                <a14:useLocalDpi xmlns:a14="http://schemas.microsoft.com/office/drawing/2010/main" val="0"/>
              </a:ext>
            </a:extLst>
          </a:blip>
          <a:srcRect l="6769" r="5242" b="16992"/>
          <a:stretch/>
        </p:blipFill>
        <p:spPr bwMode="auto">
          <a:xfrm>
            <a:off x="6720840" y="1068870"/>
            <a:ext cx="2205641" cy="38015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직사각형 12"/>
          <p:cNvSpPr/>
          <p:nvPr/>
        </p:nvSpPr>
        <p:spPr>
          <a:xfrm>
            <a:off x="8164726" y="4638410"/>
            <a:ext cx="655059" cy="14920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8209863" y="4574514"/>
            <a:ext cx="564784" cy="276999"/>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sp>
        <p:nvSpPr>
          <p:cNvPr id="4" name="직사각형 3"/>
          <p:cNvSpPr/>
          <p:nvPr/>
        </p:nvSpPr>
        <p:spPr>
          <a:xfrm>
            <a:off x="5791162" y="1168438"/>
            <a:ext cx="568800" cy="147600"/>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5790869" y="1103738"/>
            <a:ext cx="569387" cy="276999"/>
          </a:xfrm>
          <a:prstGeom prst="rect">
            <a:avLst/>
          </a:prstGeom>
          <a:noFill/>
        </p:spPr>
        <p:txBody>
          <a:bodyPr wrap="none" rtlCol="0">
            <a:spAutoFit/>
          </a:bodyPr>
          <a:lstStyle/>
          <a:p>
            <a:r>
              <a:rPr lang="en-US" altLang="ko-KR" sz="1200" dirty="0">
                <a:solidFill>
                  <a:schemeClr val="bg1"/>
                </a:solidFill>
                <a:latin typeface="Arial" panose="020B0604020202020204" pitchFamily="34" charset="0"/>
                <a:cs typeface="Arial" panose="020B0604020202020204" pitchFamily="34" charset="0"/>
              </a:rPr>
              <a:t>2 </a:t>
            </a:r>
            <a:r>
              <a:rPr lang="en-US" altLang="ko-KR" sz="1200" dirty="0" smtClean="0">
                <a:solidFill>
                  <a:schemeClr val="bg1"/>
                </a:solidFill>
                <a:latin typeface="Arial" panose="020B0604020202020204" pitchFamily="34" charset="0"/>
                <a:cs typeface="Arial" panose="020B0604020202020204" pitchFamily="34" charset="0"/>
              </a:rPr>
              <a:t>mm</a:t>
            </a:r>
            <a:endParaRPr lang="ko-KR" altLang="en-US" sz="1200" dirty="0">
              <a:solidFill>
                <a:schemeClr val="bg1"/>
              </a:solidFill>
              <a:latin typeface="Arial" panose="020B0604020202020204" pitchFamily="34" charset="0"/>
              <a:cs typeface="Arial" panose="020B0604020202020204" pitchFamily="34" charset="0"/>
            </a:endParaRPr>
          </a:p>
        </p:txBody>
      </p:sp>
      <p:sp>
        <p:nvSpPr>
          <p:cNvPr id="16" name="직사각형 15"/>
          <p:cNvSpPr/>
          <p:nvPr/>
        </p:nvSpPr>
        <p:spPr>
          <a:xfrm>
            <a:off x="333375" y="466725"/>
            <a:ext cx="1247775" cy="85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제목 1"/>
          <p:cNvSpPr txBox="1">
            <a:spLocks/>
          </p:cNvSpPr>
          <p:nvPr/>
        </p:nvSpPr>
        <p:spPr>
          <a:xfrm>
            <a:off x="2874138" y="0"/>
            <a:ext cx="6130162"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Development of intergrowth</a:t>
            </a:r>
            <a:endParaRPr lang="ko-KR" altLang="en-US" sz="3600" dirty="0"/>
          </a:p>
        </p:txBody>
      </p:sp>
      <p:sp>
        <p:nvSpPr>
          <p:cNvPr id="14" name="아래쪽 화살표 13"/>
          <p:cNvSpPr/>
          <p:nvPr/>
        </p:nvSpPr>
        <p:spPr>
          <a:xfrm rot="18000000">
            <a:off x="6607843" y="2350879"/>
            <a:ext cx="381000" cy="400050"/>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아래쪽 화살표 17"/>
          <p:cNvSpPr/>
          <p:nvPr/>
        </p:nvSpPr>
        <p:spPr>
          <a:xfrm rot="18000000">
            <a:off x="6758368" y="2032708"/>
            <a:ext cx="381000" cy="400050"/>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636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제목 1"/>
          <p:cNvSpPr txBox="1">
            <a:spLocks/>
          </p:cNvSpPr>
          <p:nvPr/>
        </p:nvSpPr>
        <p:spPr>
          <a:xfrm>
            <a:off x="631371" y="0"/>
            <a:ext cx="8204621"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Settlement of </a:t>
            </a:r>
            <a:r>
              <a:rPr lang="en-US" altLang="ko-KR" sz="3600" i="1" dirty="0" err="1" smtClean="0"/>
              <a:t>Bajgolia</a:t>
            </a:r>
            <a:r>
              <a:rPr lang="en-US" altLang="ko-KR" sz="3600" dirty="0" smtClean="0"/>
              <a:t> </a:t>
            </a:r>
          </a:p>
          <a:p>
            <a:r>
              <a:rPr lang="en-US" altLang="ko-KR" sz="3600" dirty="0"/>
              <a:t>o</a:t>
            </a:r>
            <a:r>
              <a:rPr lang="en-US" altLang="ko-KR" sz="3600" dirty="0" smtClean="0"/>
              <a:t>n </a:t>
            </a:r>
            <a:r>
              <a:rPr lang="en-US" altLang="ko-KR" sz="3600" dirty="0"/>
              <a:t>s</a:t>
            </a:r>
            <a:r>
              <a:rPr lang="en-US" altLang="ko-KR" sz="3600" dirty="0" smtClean="0"/>
              <a:t>tromatoporoid growth surface</a:t>
            </a:r>
            <a:endParaRPr lang="ko-KR" altLang="en-US" sz="3600" dirty="0"/>
          </a:p>
        </p:txBody>
      </p:sp>
      <p:pic>
        <p:nvPicPr>
          <p:cNvPr id="20" name="그림 19"/>
          <p:cNvPicPr>
            <a:picLocks noChangeAspect="1"/>
          </p:cNvPicPr>
          <p:nvPr/>
        </p:nvPicPr>
        <p:blipFill>
          <a:blip r:embed="rId3">
            <a:lum bright="7000" contrast="15000"/>
          </a:blip>
          <a:stretch>
            <a:fillRect/>
          </a:stretch>
        </p:blipFill>
        <p:spPr>
          <a:xfrm>
            <a:off x="138047" y="3498768"/>
            <a:ext cx="2876550" cy="2039162"/>
          </a:xfrm>
          <a:prstGeom prst="rect">
            <a:avLst/>
          </a:prstGeom>
          <a:ln>
            <a:solidFill>
              <a:schemeClr val="tx1"/>
            </a:solidFill>
          </a:ln>
        </p:spPr>
      </p:pic>
      <p:pic>
        <p:nvPicPr>
          <p:cNvPr id="21" name="그림 20"/>
          <p:cNvPicPr>
            <a:picLocks noChangeAspect="1"/>
          </p:cNvPicPr>
          <p:nvPr/>
        </p:nvPicPr>
        <p:blipFill>
          <a:blip r:embed="rId4">
            <a:lum bright="4000" contrast="15000"/>
          </a:blip>
          <a:stretch>
            <a:fillRect/>
          </a:stretch>
        </p:blipFill>
        <p:spPr>
          <a:xfrm>
            <a:off x="3144434" y="3498768"/>
            <a:ext cx="2876550" cy="2039162"/>
          </a:xfrm>
          <a:prstGeom prst="rect">
            <a:avLst/>
          </a:prstGeom>
          <a:ln>
            <a:solidFill>
              <a:schemeClr val="tx1"/>
            </a:solidFill>
          </a:ln>
        </p:spPr>
      </p:pic>
      <p:pic>
        <p:nvPicPr>
          <p:cNvPr id="22" name="그림 21"/>
          <p:cNvPicPr>
            <a:picLocks noChangeAspect="1"/>
          </p:cNvPicPr>
          <p:nvPr/>
        </p:nvPicPr>
        <p:blipFill>
          <a:blip r:embed="rId5">
            <a:lum bright="7000" contrast="15000"/>
          </a:blip>
          <a:stretch>
            <a:fillRect/>
          </a:stretch>
        </p:blipFill>
        <p:spPr>
          <a:xfrm>
            <a:off x="6150822" y="3498768"/>
            <a:ext cx="2876550" cy="2039162"/>
          </a:xfrm>
          <a:prstGeom prst="rect">
            <a:avLst/>
          </a:prstGeom>
          <a:ln>
            <a:solidFill>
              <a:schemeClr val="tx1"/>
            </a:solidFill>
          </a:ln>
        </p:spPr>
      </p:pic>
      <p:sp>
        <p:nvSpPr>
          <p:cNvPr id="30" name="내용 개체 틀 2"/>
          <p:cNvSpPr txBox="1">
            <a:spLocks/>
          </p:cNvSpPr>
          <p:nvPr/>
        </p:nvSpPr>
        <p:spPr>
          <a:xfrm>
            <a:off x="139700" y="5729190"/>
            <a:ext cx="8864599" cy="830815"/>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dirty="0" smtClean="0">
                <a:sym typeface="Wingdings" panose="05000000000000000000" pitchFamily="2" charset="2"/>
              </a:rPr>
              <a:t>larval settlement of </a:t>
            </a:r>
            <a:r>
              <a:rPr lang="en-US" altLang="ko-KR" i="1" dirty="0" err="1" smtClean="0">
                <a:sym typeface="Wingdings" panose="05000000000000000000" pitchFamily="2" charset="2"/>
              </a:rPr>
              <a:t>Bajgolia</a:t>
            </a:r>
            <a:r>
              <a:rPr lang="en-US" altLang="ko-KR" dirty="0" smtClean="0">
                <a:sym typeface="Wingdings" panose="05000000000000000000" pitchFamily="2" charset="2"/>
              </a:rPr>
              <a:t> onto the </a:t>
            </a:r>
            <a:r>
              <a:rPr lang="en-US" altLang="ko-KR" dirty="0" err="1" smtClean="0">
                <a:sym typeface="Wingdings" panose="05000000000000000000" pitchFamily="2" charset="2"/>
              </a:rPr>
              <a:t>stromatoporoid</a:t>
            </a:r>
            <a:r>
              <a:rPr lang="en-US" altLang="ko-KR" dirty="0" smtClean="0">
                <a:sym typeface="Wingdings" panose="05000000000000000000" pitchFamily="2" charset="2"/>
              </a:rPr>
              <a:t> surface</a:t>
            </a:r>
            <a:r>
              <a:rPr lang="en-US" altLang="ko-KR" sz="2000" dirty="0" smtClean="0">
                <a:sym typeface="Wingdings" panose="05000000000000000000" pitchFamily="2" charset="2"/>
              </a:rPr>
              <a:t/>
            </a:r>
            <a:br>
              <a:rPr lang="en-US" altLang="ko-KR" sz="2000" dirty="0" smtClean="0">
                <a:sym typeface="Wingdings" panose="05000000000000000000" pitchFamily="2" charset="2"/>
              </a:rPr>
            </a:br>
            <a:r>
              <a:rPr lang="en-US" altLang="ko-KR" sz="2000" dirty="0">
                <a:sym typeface="Wingdings" panose="05000000000000000000" pitchFamily="2" charset="2"/>
              </a:rPr>
              <a:t> </a:t>
            </a:r>
            <a:r>
              <a:rPr lang="en-US" altLang="ko-KR" sz="2000" dirty="0" smtClean="0">
                <a:sym typeface="Wingdings" panose="05000000000000000000" pitchFamily="2" charset="2"/>
              </a:rPr>
              <a:t>     indicating how the intergrowth began</a:t>
            </a:r>
            <a:endParaRPr lang="en-US" altLang="ko-KR" sz="2000" dirty="0" smtClean="0"/>
          </a:p>
        </p:txBody>
      </p:sp>
      <p:pic>
        <p:nvPicPr>
          <p:cNvPr id="9" name="그림 8"/>
          <p:cNvPicPr>
            <a:picLocks noChangeAspect="1"/>
          </p:cNvPicPr>
          <p:nvPr/>
        </p:nvPicPr>
        <p:blipFill>
          <a:blip r:embed="rId6">
            <a:lum bright="7000" contrast="15000"/>
          </a:blip>
          <a:stretch>
            <a:fillRect/>
          </a:stretch>
        </p:blipFill>
        <p:spPr>
          <a:xfrm>
            <a:off x="2149913" y="1428087"/>
            <a:ext cx="1879154" cy="1786075"/>
          </a:xfrm>
          <a:prstGeom prst="rect">
            <a:avLst/>
          </a:prstGeom>
          <a:ln>
            <a:solidFill>
              <a:schemeClr val="tx1"/>
            </a:solidFill>
          </a:ln>
        </p:spPr>
      </p:pic>
      <p:pic>
        <p:nvPicPr>
          <p:cNvPr id="19" name="그림 18"/>
          <p:cNvPicPr>
            <a:picLocks noChangeAspect="1"/>
          </p:cNvPicPr>
          <p:nvPr/>
        </p:nvPicPr>
        <p:blipFill rotWithShape="1">
          <a:blip r:embed="rId7">
            <a:lum bright="7000" contrast="15000"/>
          </a:blip>
          <a:srcRect t="10005" b="3102"/>
          <a:stretch/>
        </p:blipFill>
        <p:spPr>
          <a:xfrm>
            <a:off x="4131448" y="1441604"/>
            <a:ext cx="2862095" cy="1765622"/>
          </a:xfrm>
          <a:prstGeom prst="rect">
            <a:avLst/>
          </a:prstGeom>
          <a:ln>
            <a:solidFill>
              <a:schemeClr val="tx1"/>
            </a:solidFill>
          </a:ln>
        </p:spPr>
      </p:pic>
      <p:sp>
        <p:nvSpPr>
          <p:cNvPr id="14" name="아래쪽 화살표 13"/>
          <p:cNvSpPr/>
          <p:nvPr/>
        </p:nvSpPr>
        <p:spPr>
          <a:xfrm rot="7991078">
            <a:off x="5908029" y="2445398"/>
            <a:ext cx="381000" cy="400050"/>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타원 1"/>
          <p:cNvSpPr/>
          <p:nvPr/>
        </p:nvSpPr>
        <p:spPr>
          <a:xfrm>
            <a:off x="5110975" y="1827482"/>
            <a:ext cx="807720" cy="80772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9" name="그룹 28"/>
          <p:cNvGrpSpPr/>
          <p:nvPr/>
        </p:nvGrpSpPr>
        <p:grpSpPr>
          <a:xfrm>
            <a:off x="2147303" y="1394323"/>
            <a:ext cx="564784" cy="276999"/>
            <a:chOff x="1674381" y="1524023"/>
            <a:chExt cx="564784" cy="276999"/>
          </a:xfrm>
        </p:grpSpPr>
        <p:sp>
          <p:nvSpPr>
            <p:cNvPr id="27" name="직사각형 26"/>
            <p:cNvSpPr/>
            <p:nvPr/>
          </p:nvSpPr>
          <p:spPr>
            <a:xfrm>
              <a:off x="1708373" y="1586645"/>
              <a:ext cx="496800" cy="14920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1674381" y="1524023"/>
              <a:ext cx="564784" cy="276999"/>
            </a:xfrm>
            <a:prstGeom prst="rect">
              <a:avLst/>
            </a:prstGeom>
            <a:noFill/>
          </p:spPr>
          <p:txBody>
            <a:bodyPr wrap="square" rtlCol="0">
              <a:spAutoFit/>
            </a:bodyPr>
            <a:lstStyle/>
            <a:p>
              <a:r>
                <a:rPr lang="en-US" altLang="ko-KR" sz="1200" dirty="0">
                  <a:solidFill>
                    <a:schemeClr val="bg1"/>
                  </a:solidFill>
                  <a:latin typeface="Arial" panose="020B0604020202020204" pitchFamily="34" charset="0"/>
                  <a:cs typeface="Arial" panose="020B0604020202020204" pitchFamily="34" charset="0"/>
                </a:rPr>
                <a:t>2</a:t>
              </a:r>
              <a:r>
                <a:rPr lang="en-US" altLang="ko-KR" sz="1200" dirty="0" smtClean="0">
                  <a:solidFill>
                    <a:schemeClr val="bg1"/>
                  </a:solidFill>
                  <a:latin typeface="Arial" panose="020B0604020202020204" pitchFamily="34" charset="0"/>
                  <a:cs typeface="Arial" panose="020B0604020202020204" pitchFamily="34" charset="0"/>
                </a:rPr>
                <a:t> mm</a:t>
              </a:r>
              <a:endParaRPr lang="ko-KR"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98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50"/>
                                        <p:tgtEl>
                                          <p:spTgt spid="20"/>
                                        </p:tgtEl>
                                      </p:cBhvr>
                                    </p:animEffect>
                                  </p:childTnLst>
                                </p:cTn>
                              </p:par>
                            </p:childTnLst>
                          </p:cTn>
                        </p:par>
                        <p:par>
                          <p:cTn id="21" fill="hold">
                            <p:stCondLst>
                              <p:cond delay="25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par>
                          <p:cTn id="29" fill="hold">
                            <p:stCondLst>
                              <p:cond delay="75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Paleoecology</a:t>
            </a:r>
            <a:endParaRPr lang="ko-KR" altLang="en-US" sz="3600" dirty="0"/>
          </a:p>
        </p:txBody>
      </p:sp>
      <p:sp>
        <p:nvSpPr>
          <p:cNvPr id="9" name="내용 개체 틀 2"/>
          <p:cNvSpPr>
            <a:spLocks noGrp="1"/>
          </p:cNvSpPr>
          <p:nvPr>
            <p:ph idx="1"/>
          </p:nvPr>
        </p:nvSpPr>
        <p:spPr>
          <a:xfrm>
            <a:off x="139700" y="1268707"/>
            <a:ext cx="8864600" cy="4351339"/>
          </a:xfrm>
        </p:spPr>
        <p:txBody>
          <a:bodyPr>
            <a:normAutofit/>
          </a:bodyPr>
          <a:lstStyle/>
          <a:p>
            <a:pPr marL="0" indent="0">
              <a:buNone/>
            </a:pPr>
            <a:r>
              <a:rPr lang="en-US" altLang="ko-KR" dirty="0"/>
              <a:t>n</a:t>
            </a:r>
            <a:r>
              <a:rPr lang="en-US" altLang="ko-KR" dirty="0" smtClean="0"/>
              <a:t>o notable differences between two modes of </a:t>
            </a:r>
            <a:r>
              <a:rPr lang="en-US" altLang="ko-KR" i="1" dirty="0" err="1" smtClean="0"/>
              <a:t>Bajgolia</a:t>
            </a:r>
            <a:endParaRPr lang="en-US" altLang="ko-KR" i="1" dirty="0" smtClean="0"/>
          </a:p>
          <a:p>
            <a:pPr lvl="1"/>
            <a:r>
              <a:rPr lang="en-US" altLang="ko-KR" dirty="0" smtClean="0"/>
              <a:t>free-living vs. </a:t>
            </a:r>
            <a:r>
              <a:rPr lang="en-US" altLang="ko-KR" dirty="0" err="1" smtClean="0"/>
              <a:t>endobionts</a:t>
            </a:r>
            <a:endParaRPr lang="en-US" altLang="ko-KR" dirty="0" smtClean="0"/>
          </a:p>
          <a:p>
            <a:pPr lvl="1"/>
            <a:r>
              <a:rPr lang="en-US" altLang="ko-KR" dirty="0" err="1" smtClean="0"/>
              <a:t>endobionts</a:t>
            </a:r>
            <a:r>
              <a:rPr lang="en-US" altLang="ko-KR" dirty="0" smtClean="0"/>
              <a:t> in </a:t>
            </a:r>
            <a:r>
              <a:rPr lang="en-US" altLang="ko-KR" i="1" dirty="0" smtClean="0"/>
              <a:t>Clathrodictyon</a:t>
            </a:r>
            <a:r>
              <a:rPr lang="en-US" altLang="ko-KR" dirty="0" smtClean="0"/>
              <a:t> vs. </a:t>
            </a:r>
            <a:r>
              <a:rPr lang="en-US" altLang="ko-KR" i="1" dirty="0" smtClean="0"/>
              <a:t>Ecclimadictyon</a:t>
            </a:r>
          </a:p>
        </p:txBody>
      </p:sp>
      <p:pic>
        <p:nvPicPr>
          <p:cNvPr id="7" name="그림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15000"/>
                    </a14:imgEffect>
                  </a14:imgLayer>
                </a14:imgProps>
              </a:ext>
              <a:ext uri="{28A0092B-C50C-407E-A947-70E740481C1C}">
                <a14:useLocalDpi xmlns:a14="http://schemas.microsoft.com/office/drawing/2010/main" val="0"/>
              </a:ext>
            </a:extLst>
          </a:blip>
          <a:srcRect l="29864" t="24286" r="28854" b="31657"/>
          <a:stretch/>
        </p:blipFill>
        <p:spPr>
          <a:xfrm>
            <a:off x="2524125" y="3444376"/>
            <a:ext cx="3774729" cy="2676525"/>
          </a:xfrm>
          <a:prstGeom prst="rect">
            <a:avLst/>
          </a:prstGeom>
          <a:ln>
            <a:solidFill>
              <a:schemeClr val="tx1"/>
            </a:solidFill>
          </a:ln>
        </p:spPr>
      </p:pic>
      <p:pic>
        <p:nvPicPr>
          <p:cNvPr id="10" name="그림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rcRect l="55860" t="44020" r="19417" b="11892"/>
          <a:stretch/>
        </p:blipFill>
        <p:spPr>
          <a:xfrm>
            <a:off x="139701" y="3442471"/>
            <a:ext cx="2260600" cy="2678430"/>
          </a:xfrm>
          <a:prstGeom prst="rect">
            <a:avLst/>
          </a:prstGeom>
          <a:ln>
            <a:solidFill>
              <a:schemeClr val="tx1"/>
            </a:solidFill>
          </a:ln>
        </p:spPr>
      </p:pic>
      <p:grpSp>
        <p:nvGrpSpPr>
          <p:cNvPr id="15" name="그룹 14"/>
          <p:cNvGrpSpPr/>
          <p:nvPr/>
        </p:nvGrpSpPr>
        <p:grpSpPr>
          <a:xfrm>
            <a:off x="231753" y="5852320"/>
            <a:ext cx="588749" cy="276999"/>
            <a:chOff x="3468901" y="4176062"/>
            <a:chExt cx="588749" cy="276999"/>
          </a:xfrm>
        </p:grpSpPr>
        <p:sp>
          <p:nvSpPr>
            <p:cNvPr id="13" name="직사각형 12"/>
            <p:cNvSpPr/>
            <p:nvPr/>
          </p:nvSpPr>
          <p:spPr>
            <a:xfrm>
              <a:off x="3468901" y="4239269"/>
              <a:ext cx="588749" cy="14920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480883" y="4176062"/>
              <a:ext cx="564784" cy="276999"/>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grpSp>
      <p:grpSp>
        <p:nvGrpSpPr>
          <p:cNvPr id="16" name="그룹 15"/>
          <p:cNvGrpSpPr/>
          <p:nvPr/>
        </p:nvGrpSpPr>
        <p:grpSpPr>
          <a:xfrm>
            <a:off x="5604716" y="5852320"/>
            <a:ext cx="588749" cy="276999"/>
            <a:chOff x="3468901" y="4176062"/>
            <a:chExt cx="588749" cy="276999"/>
          </a:xfrm>
        </p:grpSpPr>
        <p:sp>
          <p:nvSpPr>
            <p:cNvPr id="17" name="직사각형 16"/>
            <p:cNvSpPr/>
            <p:nvPr/>
          </p:nvSpPr>
          <p:spPr>
            <a:xfrm>
              <a:off x="3468901" y="4239269"/>
              <a:ext cx="588749" cy="14920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480883" y="4176062"/>
              <a:ext cx="564784" cy="276999"/>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grpSp>
      <p:pic>
        <p:nvPicPr>
          <p:cNvPr id="26" name="그림 2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3000" contrast="30000"/>
                    </a14:imgEffect>
                  </a14:imgLayer>
                </a14:imgProps>
              </a:ext>
              <a:ext uri="{28A0092B-C50C-407E-A947-70E740481C1C}">
                <a14:useLocalDpi xmlns:a14="http://schemas.microsoft.com/office/drawing/2010/main" val="0"/>
              </a:ext>
            </a:extLst>
          </a:blip>
          <a:srcRect l="52594" t="23503" r="18206" b="34478"/>
          <a:stretch/>
        </p:blipFill>
        <p:spPr>
          <a:xfrm rot="5400000">
            <a:off x="6354417" y="3509464"/>
            <a:ext cx="2670175" cy="2552700"/>
          </a:xfrm>
          <a:prstGeom prst="rect">
            <a:avLst/>
          </a:prstGeom>
          <a:ln>
            <a:solidFill>
              <a:schemeClr val="tx1"/>
            </a:solidFill>
          </a:ln>
        </p:spPr>
      </p:pic>
      <p:grpSp>
        <p:nvGrpSpPr>
          <p:cNvPr id="27" name="그룹 26"/>
          <p:cNvGrpSpPr/>
          <p:nvPr/>
        </p:nvGrpSpPr>
        <p:grpSpPr>
          <a:xfrm>
            <a:off x="6518651" y="5852320"/>
            <a:ext cx="588749" cy="276999"/>
            <a:chOff x="3468901" y="4176062"/>
            <a:chExt cx="588749" cy="276999"/>
          </a:xfrm>
        </p:grpSpPr>
        <p:sp>
          <p:nvSpPr>
            <p:cNvPr id="28" name="직사각형 27"/>
            <p:cNvSpPr/>
            <p:nvPr/>
          </p:nvSpPr>
          <p:spPr>
            <a:xfrm>
              <a:off x="3468901" y="4239269"/>
              <a:ext cx="588749" cy="14920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3480883" y="4176062"/>
              <a:ext cx="564784" cy="276999"/>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586160" y="3068747"/>
            <a:ext cx="1457450" cy="307777"/>
          </a:xfrm>
          <a:prstGeom prst="rect">
            <a:avLst/>
          </a:prstGeom>
          <a:noFill/>
        </p:spPr>
        <p:txBody>
          <a:bodyPr wrap="none" rtlCol="0">
            <a:spAutoFit/>
          </a:bodyPr>
          <a:lstStyle/>
          <a:p>
            <a:r>
              <a:rPr lang="en-US" altLang="ko-KR" sz="1400" dirty="0" smtClean="0"/>
              <a:t>free-living mode</a:t>
            </a:r>
            <a:endParaRPr lang="ko-KR" altLang="en-US" sz="1400" dirty="0"/>
          </a:p>
        </p:txBody>
      </p:sp>
      <p:sp>
        <p:nvSpPr>
          <p:cNvPr id="32" name="TextBox 31"/>
          <p:cNvSpPr txBox="1"/>
          <p:nvPr/>
        </p:nvSpPr>
        <p:spPr>
          <a:xfrm>
            <a:off x="6451599" y="3068747"/>
            <a:ext cx="2552701" cy="307777"/>
          </a:xfrm>
          <a:prstGeom prst="rect">
            <a:avLst/>
          </a:prstGeom>
          <a:noFill/>
        </p:spPr>
        <p:txBody>
          <a:bodyPr wrap="square" rtlCol="0">
            <a:spAutoFit/>
          </a:bodyPr>
          <a:lstStyle/>
          <a:p>
            <a:r>
              <a:rPr lang="en-US" altLang="ko-KR" sz="1400" dirty="0" err="1" smtClean="0"/>
              <a:t>endobionts</a:t>
            </a:r>
            <a:r>
              <a:rPr lang="en-US" altLang="ko-KR" sz="1400" dirty="0" smtClean="0"/>
              <a:t> in </a:t>
            </a:r>
            <a:r>
              <a:rPr lang="en-US" altLang="ko-KR" sz="1400" i="1" dirty="0" smtClean="0"/>
              <a:t>Ecclimadictyon</a:t>
            </a:r>
            <a:endParaRPr lang="ko-KR" altLang="en-US" sz="1400" i="1" dirty="0"/>
          </a:p>
        </p:txBody>
      </p:sp>
      <p:sp>
        <p:nvSpPr>
          <p:cNvPr id="33" name="TextBox 32"/>
          <p:cNvSpPr txBox="1"/>
          <p:nvPr/>
        </p:nvSpPr>
        <p:spPr>
          <a:xfrm>
            <a:off x="3197052" y="3072032"/>
            <a:ext cx="2428874" cy="307777"/>
          </a:xfrm>
          <a:prstGeom prst="rect">
            <a:avLst/>
          </a:prstGeom>
          <a:noFill/>
        </p:spPr>
        <p:txBody>
          <a:bodyPr wrap="square" rtlCol="0">
            <a:spAutoFit/>
          </a:bodyPr>
          <a:lstStyle/>
          <a:p>
            <a:r>
              <a:rPr lang="en-US" altLang="ko-KR" sz="1400" dirty="0" err="1" smtClean="0"/>
              <a:t>endobionts</a:t>
            </a:r>
            <a:r>
              <a:rPr lang="en-US" altLang="ko-KR" sz="1400" dirty="0" smtClean="0"/>
              <a:t> in </a:t>
            </a:r>
            <a:r>
              <a:rPr lang="en-US" altLang="ko-KR" sz="1400" i="1" dirty="0" smtClean="0"/>
              <a:t>Clathrodictyon</a:t>
            </a:r>
            <a:endParaRPr lang="ko-KR" altLang="en-US" sz="1400" i="1" dirty="0"/>
          </a:p>
        </p:txBody>
      </p:sp>
      <p:sp>
        <p:nvSpPr>
          <p:cNvPr id="19" name="TextBox 18"/>
          <p:cNvSpPr txBox="1"/>
          <p:nvPr/>
        </p:nvSpPr>
        <p:spPr>
          <a:xfrm>
            <a:off x="2711277" y="6206328"/>
            <a:ext cx="3587577" cy="307777"/>
          </a:xfrm>
          <a:prstGeom prst="rect">
            <a:avLst/>
          </a:prstGeom>
          <a:noFill/>
        </p:spPr>
        <p:txBody>
          <a:bodyPr wrap="square" rtlCol="0">
            <a:spAutoFit/>
          </a:bodyPr>
          <a:lstStyle/>
          <a:p>
            <a:r>
              <a:rPr lang="en-US" altLang="ko-KR" sz="1400" dirty="0" smtClean="0"/>
              <a:t>all photos of thin sections are from unit B11</a:t>
            </a:r>
            <a:endParaRPr lang="ko-KR" altLang="en-US" sz="1400" i="1" dirty="0"/>
          </a:p>
        </p:txBody>
      </p:sp>
    </p:spTree>
    <p:extLst>
      <p:ext uri="{BB962C8B-B14F-4D97-AF65-F5344CB8AC3E}">
        <p14:creationId xmlns:p14="http://schemas.microsoft.com/office/powerpoint/2010/main" val="3322715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Paleoecology</a:t>
            </a:r>
            <a:endParaRPr lang="ko-KR" altLang="en-US" sz="3600" dirty="0"/>
          </a:p>
        </p:txBody>
      </p:sp>
      <p:sp>
        <p:nvSpPr>
          <p:cNvPr id="30" name="TextBox 29"/>
          <p:cNvSpPr txBox="1"/>
          <p:nvPr/>
        </p:nvSpPr>
        <p:spPr>
          <a:xfrm>
            <a:off x="862697" y="3645650"/>
            <a:ext cx="1457450" cy="307777"/>
          </a:xfrm>
          <a:prstGeom prst="rect">
            <a:avLst/>
          </a:prstGeom>
          <a:noFill/>
        </p:spPr>
        <p:txBody>
          <a:bodyPr wrap="none" rtlCol="0">
            <a:spAutoFit/>
          </a:bodyPr>
          <a:lstStyle/>
          <a:p>
            <a:r>
              <a:rPr lang="en-US" altLang="ko-KR" sz="1400" dirty="0" smtClean="0"/>
              <a:t>free-living mode</a:t>
            </a:r>
            <a:endParaRPr lang="ko-KR" altLang="en-US" sz="1400" dirty="0"/>
          </a:p>
        </p:txBody>
      </p:sp>
      <p:sp>
        <p:nvSpPr>
          <p:cNvPr id="32" name="TextBox 31"/>
          <p:cNvSpPr txBox="1"/>
          <p:nvPr/>
        </p:nvSpPr>
        <p:spPr>
          <a:xfrm>
            <a:off x="6345296" y="3645650"/>
            <a:ext cx="2552701" cy="307777"/>
          </a:xfrm>
          <a:prstGeom prst="rect">
            <a:avLst/>
          </a:prstGeom>
          <a:noFill/>
        </p:spPr>
        <p:txBody>
          <a:bodyPr wrap="square" rtlCol="0">
            <a:spAutoFit/>
          </a:bodyPr>
          <a:lstStyle/>
          <a:p>
            <a:r>
              <a:rPr lang="en-US" altLang="ko-KR" sz="1400" dirty="0" err="1" smtClean="0"/>
              <a:t>endobionts</a:t>
            </a:r>
            <a:r>
              <a:rPr lang="en-US" altLang="ko-KR" sz="1400" dirty="0" smtClean="0"/>
              <a:t> in </a:t>
            </a:r>
            <a:r>
              <a:rPr lang="en-US" altLang="ko-KR" sz="1400" i="1" dirty="0" smtClean="0"/>
              <a:t>Ecclimadictyon</a:t>
            </a:r>
            <a:endParaRPr lang="ko-KR" altLang="en-US" sz="1400" i="1" dirty="0"/>
          </a:p>
        </p:txBody>
      </p:sp>
      <p:sp>
        <p:nvSpPr>
          <p:cNvPr id="33" name="TextBox 32"/>
          <p:cNvSpPr txBox="1"/>
          <p:nvPr/>
        </p:nvSpPr>
        <p:spPr>
          <a:xfrm>
            <a:off x="3386510" y="3645650"/>
            <a:ext cx="2428874" cy="307777"/>
          </a:xfrm>
          <a:prstGeom prst="rect">
            <a:avLst/>
          </a:prstGeom>
          <a:noFill/>
        </p:spPr>
        <p:txBody>
          <a:bodyPr wrap="square" rtlCol="0">
            <a:spAutoFit/>
          </a:bodyPr>
          <a:lstStyle/>
          <a:p>
            <a:r>
              <a:rPr lang="en-US" altLang="ko-KR" sz="1400" dirty="0" err="1" smtClean="0"/>
              <a:t>endobionts</a:t>
            </a:r>
            <a:r>
              <a:rPr lang="en-US" altLang="ko-KR" sz="1400" dirty="0" smtClean="0"/>
              <a:t> in </a:t>
            </a:r>
            <a:r>
              <a:rPr lang="en-US" altLang="ko-KR" sz="1400" i="1" dirty="0" smtClean="0"/>
              <a:t>Clathrodictyon</a:t>
            </a:r>
            <a:endParaRPr lang="ko-KR" altLang="en-US" sz="1400" i="1" dirty="0"/>
          </a:p>
        </p:txBody>
      </p:sp>
      <p:sp>
        <p:nvSpPr>
          <p:cNvPr id="34" name="내용 개체 틀 2"/>
          <p:cNvSpPr txBox="1">
            <a:spLocks/>
          </p:cNvSpPr>
          <p:nvPr/>
        </p:nvSpPr>
        <p:spPr>
          <a:xfrm>
            <a:off x="139700" y="2639862"/>
            <a:ext cx="8669397" cy="373921"/>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dirty="0"/>
              <a:t>c</a:t>
            </a:r>
            <a:r>
              <a:rPr lang="en-US" altLang="ko-KR" dirty="0" smtClean="0"/>
              <a:t>ontrast with previous studies</a:t>
            </a:r>
            <a:r>
              <a:rPr lang="en-US" altLang="ko-KR" sz="1800" dirty="0" smtClean="0"/>
              <a:t> </a:t>
            </a:r>
            <a:r>
              <a:rPr lang="en-US" altLang="ko-KR" sz="1600" dirty="0" smtClean="0"/>
              <a:t>(e.g. Kershaw, 1987; Young and Noble, 1989)</a:t>
            </a: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810" y="4004229"/>
            <a:ext cx="2966075" cy="1556779"/>
          </a:xfrm>
          <a:prstGeom prst="rect">
            <a:avLst/>
          </a:prstGeom>
        </p:spPr>
      </p:pic>
      <p:pic>
        <p:nvPicPr>
          <p:cNvPr id="3" name="그림 2"/>
          <p:cNvPicPr>
            <a:picLocks noChangeAspect="1"/>
          </p:cNvPicPr>
          <p:nvPr/>
        </p:nvPicPr>
        <p:blipFill rotWithShape="1">
          <a:blip r:embed="rId4" cstate="print">
            <a:extLst>
              <a:ext uri="{28A0092B-C50C-407E-A947-70E740481C1C}">
                <a14:useLocalDpi xmlns:a14="http://schemas.microsoft.com/office/drawing/2010/main" val="0"/>
              </a:ext>
            </a:extLst>
          </a:blip>
          <a:srcRect l="1623"/>
          <a:stretch/>
        </p:blipFill>
        <p:spPr>
          <a:xfrm>
            <a:off x="6137274" y="4004228"/>
            <a:ext cx="2917947" cy="1556779"/>
          </a:xfrm>
          <a:prstGeom prst="rect">
            <a:avLst/>
          </a:prstGeom>
        </p:spPr>
      </p:pic>
      <p:sp>
        <p:nvSpPr>
          <p:cNvPr id="46" name="TextBox 45"/>
          <p:cNvSpPr txBox="1"/>
          <p:nvPr/>
        </p:nvSpPr>
        <p:spPr>
          <a:xfrm>
            <a:off x="704852" y="5703988"/>
            <a:ext cx="1848583" cy="523220"/>
          </a:xfrm>
          <a:prstGeom prst="rect">
            <a:avLst/>
          </a:prstGeom>
          <a:noFill/>
        </p:spPr>
        <p:txBody>
          <a:bodyPr wrap="none" rtlCol="0">
            <a:spAutoFit/>
          </a:bodyPr>
          <a:lstStyle/>
          <a:p>
            <a:r>
              <a:rPr lang="en-US" altLang="ko-KR" sz="1400" dirty="0" smtClean="0"/>
              <a:t>n = 22</a:t>
            </a:r>
          </a:p>
          <a:p>
            <a:r>
              <a:rPr lang="en-US" altLang="ko-KR" sz="1400" dirty="0" smtClean="0"/>
              <a:t>average = 0.92 (mm)</a:t>
            </a:r>
          </a:p>
        </p:txBody>
      </p:sp>
      <p:sp>
        <p:nvSpPr>
          <p:cNvPr id="47" name="TextBox 46"/>
          <p:cNvSpPr txBox="1"/>
          <p:nvPr/>
        </p:nvSpPr>
        <p:spPr>
          <a:xfrm>
            <a:off x="3739779" y="5703988"/>
            <a:ext cx="1848583" cy="523220"/>
          </a:xfrm>
          <a:prstGeom prst="rect">
            <a:avLst/>
          </a:prstGeom>
          <a:noFill/>
        </p:spPr>
        <p:txBody>
          <a:bodyPr wrap="none" rtlCol="0">
            <a:spAutoFit/>
          </a:bodyPr>
          <a:lstStyle/>
          <a:p>
            <a:r>
              <a:rPr lang="en-US" altLang="ko-KR" sz="1400" dirty="0" smtClean="0"/>
              <a:t>n = 723</a:t>
            </a:r>
          </a:p>
          <a:p>
            <a:r>
              <a:rPr lang="en-US" altLang="ko-KR" sz="1400" dirty="0" smtClean="0"/>
              <a:t>average = 0.97 (mm)</a:t>
            </a:r>
          </a:p>
        </p:txBody>
      </p:sp>
      <p:sp>
        <p:nvSpPr>
          <p:cNvPr id="48" name="TextBox 47"/>
          <p:cNvSpPr txBox="1"/>
          <p:nvPr/>
        </p:nvSpPr>
        <p:spPr>
          <a:xfrm>
            <a:off x="6741517" y="5703988"/>
            <a:ext cx="1848583" cy="523220"/>
          </a:xfrm>
          <a:prstGeom prst="rect">
            <a:avLst/>
          </a:prstGeom>
          <a:noFill/>
        </p:spPr>
        <p:txBody>
          <a:bodyPr wrap="none" rtlCol="0">
            <a:spAutoFit/>
          </a:bodyPr>
          <a:lstStyle/>
          <a:p>
            <a:r>
              <a:rPr lang="en-US" altLang="ko-KR" sz="1400" dirty="0" smtClean="0"/>
              <a:t>n = 70</a:t>
            </a:r>
          </a:p>
          <a:p>
            <a:r>
              <a:rPr lang="en-US" altLang="ko-KR" sz="1400" dirty="0" smtClean="0"/>
              <a:t>average = 0.87 (mm)</a:t>
            </a:r>
          </a:p>
        </p:txBody>
      </p:sp>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79" y="4004227"/>
            <a:ext cx="2927422" cy="1571215"/>
          </a:xfrm>
          <a:prstGeom prst="rect">
            <a:avLst/>
          </a:prstGeom>
        </p:spPr>
      </p:pic>
      <p:sp>
        <p:nvSpPr>
          <p:cNvPr id="15" name="내용 개체 틀 2"/>
          <p:cNvSpPr>
            <a:spLocks noGrp="1"/>
          </p:cNvSpPr>
          <p:nvPr>
            <p:ph idx="1"/>
          </p:nvPr>
        </p:nvSpPr>
        <p:spPr>
          <a:xfrm>
            <a:off x="139700" y="1268707"/>
            <a:ext cx="8864600" cy="4351339"/>
          </a:xfrm>
        </p:spPr>
        <p:txBody>
          <a:bodyPr>
            <a:normAutofit/>
          </a:bodyPr>
          <a:lstStyle/>
          <a:p>
            <a:pPr marL="0" indent="0">
              <a:buNone/>
            </a:pPr>
            <a:r>
              <a:rPr lang="en-US" altLang="ko-KR" dirty="0"/>
              <a:t>n</a:t>
            </a:r>
            <a:r>
              <a:rPr lang="en-US" altLang="ko-KR" dirty="0" smtClean="0"/>
              <a:t>o notable differences between two modes of </a:t>
            </a:r>
            <a:r>
              <a:rPr lang="en-US" altLang="ko-KR" i="1" dirty="0" err="1" smtClean="0"/>
              <a:t>Bajgolia</a:t>
            </a:r>
            <a:endParaRPr lang="en-US" altLang="ko-KR" i="1" dirty="0" smtClean="0"/>
          </a:p>
          <a:p>
            <a:pPr lvl="1"/>
            <a:r>
              <a:rPr lang="en-US" altLang="ko-KR" dirty="0" smtClean="0"/>
              <a:t>free-living vs. </a:t>
            </a:r>
            <a:r>
              <a:rPr lang="en-US" altLang="ko-KR" dirty="0" err="1" smtClean="0"/>
              <a:t>endobionts</a:t>
            </a:r>
            <a:endParaRPr lang="en-US" altLang="ko-KR" dirty="0" smtClean="0"/>
          </a:p>
          <a:p>
            <a:pPr lvl="1"/>
            <a:r>
              <a:rPr lang="en-US" altLang="ko-KR" dirty="0" err="1" smtClean="0"/>
              <a:t>endobionts</a:t>
            </a:r>
            <a:r>
              <a:rPr lang="en-US" altLang="ko-KR" dirty="0" smtClean="0"/>
              <a:t> in </a:t>
            </a:r>
            <a:r>
              <a:rPr lang="en-US" altLang="ko-KR" i="1" dirty="0" smtClean="0"/>
              <a:t>Clathrodictyon</a:t>
            </a:r>
            <a:r>
              <a:rPr lang="en-US" altLang="ko-KR" dirty="0" smtClean="0"/>
              <a:t> vs. </a:t>
            </a:r>
            <a:r>
              <a:rPr lang="en-US" altLang="ko-KR" i="1" dirty="0" smtClean="0"/>
              <a:t>Ecclimadictyon</a:t>
            </a:r>
          </a:p>
        </p:txBody>
      </p:sp>
      <p:sp>
        <p:nvSpPr>
          <p:cNvPr id="14" name="TextBox 13"/>
          <p:cNvSpPr txBox="1"/>
          <p:nvPr/>
        </p:nvSpPr>
        <p:spPr>
          <a:xfrm>
            <a:off x="3587577" y="6411997"/>
            <a:ext cx="3587577" cy="307777"/>
          </a:xfrm>
          <a:prstGeom prst="rect">
            <a:avLst/>
          </a:prstGeom>
          <a:noFill/>
        </p:spPr>
        <p:txBody>
          <a:bodyPr wrap="square" rtlCol="0">
            <a:spAutoFit/>
          </a:bodyPr>
          <a:lstStyle/>
          <a:p>
            <a:r>
              <a:rPr lang="en-US" altLang="ko-KR" sz="1400" dirty="0" smtClean="0"/>
              <a:t>all data are from unit B11</a:t>
            </a:r>
            <a:endParaRPr lang="ko-KR" altLang="en-US" sz="1400" i="1" dirty="0"/>
          </a:p>
        </p:txBody>
      </p:sp>
    </p:spTree>
    <p:extLst>
      <p:ext uri="{BB962C8B-B14F-4D97-AF65-F5344CB8AC3E}">
        <p14:creationId xmlns:p14="http://schemas.microsoft.com/office/powerpoint/2010/main" val="9840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0"/>
            <a:ext cx="7886700" cy="1325563"/>
          </a:xfrm>
        </p:spPr>
        <p:txBody>
          <a:bodyPr>
            <a:normAutofit/>
          </a:bodyPr>
          <a:lstStyle/>
          <a:p>
            <a:r>
              <a:rPr lang="en-US" altLang="ko-KR" sz="3600" dirty="0" smtClean="0"/>
              <a:t>Intergrowth with stromatoporoids</a:t>
            </a:r>
            <a:endParaRPr lang="ko-KR" altLang="en-US" sz="3600" dirty="0"/>
          </a:p>
        </p:txBody>
      </p:sp>
      <p:sp>
        <p:nvSpPr>
          <p:cNvPr id="4" name="모서리가 둥근 직사각형 3"/>
          <p:cNvSpPr/>
          <p:nvPr/>
        </p:nvSpPr>
        <p:spPr>
          <a:xfrm>
            <a:off x="2779714" y="3382490"/>
            <a:ext cx="3670300" cy="93709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smtClean="0"/>
              <a:t>“host” stromatoporoid</a:t>
            </a:r>
            <a:endParaRPr lang="ko-KR" altLang="en-US" dirty="0"/>
          </a:p>
        </p:txBody>
      </p:sp>
      <p:sp>
        <p:nvSpPr>
          <p:cNvPr id="5" name="모서리가 둥근 직사각형 4"/>
          <p:cNvSpPr/>
          <p:nvPr/>
        </p:nvSpPr>
        <p:spPr>
          <a:xfrm>
            <a:off x="476256" y="4319589"/>
            <a:ext cx="1968500" cy="9271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solidFill>
                  <a:schemeClr val="bg1"/>
                </a:solidFill>
              </a:rPr>
              <a:t>brachiopod</a:t>
            </a:r>
            <a:endParaRPr lang="ko-KR" altLang="en-US" dirty="0">
              <a:solidFill>
                <a:schemeClr val="bg1"/>
              </a:solidFill>
            </a:endParaRPr>
          </a:p>
        </p:txBody>
      </p:sp>
      <p:sp>
        <p:nvSpPr>
          <p:cNvPr id="6" name="모서리가 둥근 직사각형 5"/>
          <p:cNvSpPr/>
          <p:nvPr/>
        </p:nvSpPr>
        <p:spPr>
          <a:xfrm>
            <a:off x="476256" y="2455390"/>
            <a:ext cx="1968500" cy="9271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solidFill>
                  <a:schemeClr val="bg1"/>
                </a:solidFill>
              </a:rPr>
              <a:t>worm (tube)</a:t>
            </a:r>
            <a:endParaRPr lang="ko-KR" altLang="en-US" dirty="0">
              <a:solidFill>
                <a:schemeClr val="bg1"/>
              </a:solidFill>
            </a:endParaRPr>
          </a:p>
        </p:txBody>
      </p:sp>
      <p:sp>
        <p:nvSpPr>
          <p:cNvPr id="7" name="모서리가 둥근 직사각형 6"/>
          <p:cNvSpPr/>
          <p:nvPr/>
        </p:nvSpPr>
        <p:spPr>
          <a:xfrm>
            <a:off x="3575051" y="1401527"/>
            <a:ext cx="1968500" cy="9271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solidFill>
                  <a:schemeClr val="bg1"/>
                </a:solidFill>
              </a:rPr>
              <a:t>tabulate coral</a:t>
            </a:r>
            <a:endParaRPr lang="ko-KR" altLang="en-US" dirty="0">
              <a:solidFill>
                <a:schemeClr val="bg1"/>
              </a:solidFill>
            </a:endParaRPr>
          </a:p>
        </p:txBody>
      </p:sp>
      <p:sp>
        <p:nvSpPr>
          <p:cNvPr id="8" name="모서리가 둥근 직사각형 7"/>
          <p:cNvSpPr/>
          <p:nvPr/>
        </p:nvSpPr>
        <p:spPr>
          <a:xfrm>
            <a:off x="3575051" y="5246689"/>
            <a:ext cx="1968500" cy="9271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solidFill>
                  <a:schemeClr val="bg1"/>
                </a:solidFill>
              </a:rPr>
              <a:t>bryozoan</a:t>
            </a:r>
            <a:endParaRPr lang="ko-KR" altLang="en-US" dirty="0">
              <a:solidFill>
                <a:schemeClr val="bg1"/>
              </a:solidFill>
            </a:endParaRPr>
          </a:p>
        </p:txBody>
      </p:sp>
      <p:sp>
        <p:nvSpPr>
          <p:cNvPr id="9" name="모서리가 둥근 직사각형 8"/>
          <p:cNvSpPr/>
          <p:nvPr/>
        </p:nvSpPr>
        <p:spPr>
          <a:xfrm>
            <a:off x="6775450" y="2455390"/>
            <a:ext cx="1968500" cy="9271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solidFill>
                  <a:schemeClr val="bg1"/>
                </a:solidFill>
              </a:rPr>
              <a:t>rugose coral</a:t>
            </a:r>
            <a:endParaRPr lang="ko-KR" altLang="en-US" dirty="0">
              <a:solidFill>
                <a:schemeClr val="bg1"/>
              </a:solidFill>
            </a:endParaRPr>
          </a:p>
        </p:txBody>
      </p:sp>
      <p:sp>
        <p:nvSpPr>
          <p:cNvPr id="10" name="모서리가 둥근 직사각형 9"/>
          <p:cNvSpPr/>
          <p:nvPr/>
        </p:nvSpPr>
        <p:spPr>
          <a:xfrm>
            <a:off x="6775450" y="4319589"/>
            <a:ext cx="1968500" cy="9271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dirty="0">
                <a:solidFill>
                  <a:schemeClr val="bg1"/>
                </a:solidFill>
              </a:rPr>
              <a:t>cyanobacteria</a:t>
            </a:r>
            <a:endParaRPr lang="ko-KR" altLang="en-US" dirty="0">
              <a:solidFill>
                <a:schemeClr val="bg1"/>
              </a:solidFill>
            </a:endParaRPr>
          </a:p>
        </p:txBody>
      </p:sp>
      <p:sp>
        <p:nvSpPr>
          <p:cNvPr id="11" name="TextBox 10"/>
          <p:cNvSpPr txBox="1"/>
          <p:nvPr/>
        </p:nvSpPr>
        <p:spPr>
          <a:xfrm>
            <a:off x="424535" y="6550223"/>
            <a:ext cx="8425543" cy="307777"/>
          </a:xfrm>
          <a:prstGeom prst="rect">
            <a:avLst/>
          </a:prstGeom>
          <a:noFill/>
        </p:spPr>
        <p:txBody>
          <a:bodyPr wrap="square" rtlCol="0">
            <a:spAutoFit/>
          </a:bodyPr>
          <a:lstStyle/>
          <a:p>
            <a:r>
              <a:rPr lang="en-US" altLang="ko-KR" sz="1400" dirty="0" smtClean="0">
                <a:latin typeface="Arial" panose="020B0604020202020204" pitchFamily="34" charset="0"/>
                <a:cs typeface="Arial" panose="020B0604020202020204" pitchFamily="34" charset="0"/>
              </a:rPr>
              <a:t>e.g. </a:t>
            </a:r>
            <a:r>
              <a:rPr lang="en-US" altLang="ko-KR" sz="1400" dirty="0" err="1" smtClean="0">
                <a:latin typeface="Arial" panose="020B0604020202020204" pitchFamily="34" charset="0"/>
                <a:cs typeface="Arial" panose="020B0604020202020204" pitchFamily="34" charset="0"/>
              </a:rPr>
              <a:t>Mistiaen</a:t>
            </a:r>
            <a:r>
              <a:rPr lang="en-US" altLang="ko-KR" sz="1400" dirty="0" smtClean="0">
                <a:latin typeface="Arial" panose="020B0604020202020204" pitchFamily="34" charset="0"/>
                <a:cs typeface="Arial" panose="020B0604020202020204" pitchFamily="34" charset="0"/>
              </a:rPr>
              <a:t> (1984), Kershaw (1987), Webby (1991), Zhen and West (1997), </a:t>
            </a:r>
            <a:r>
              <a:rPr lang="en-US" altLang="ko-KR" sz="1400" dirty="0" err="1" smtClean="0">
                <a:latin typeface="Arial" panose="020B0604020202020204" pitchFamily="34" charset="0"/>
                <a:cs typeface="Arial" panose="020B0604020202020204" pitchFamily="34" charset="0"/>
              </a:rPr>
              <a:t>Tapanila</a:t>
            </a:r>
            <a:r>
              <a:rPr lang="en-US" altLang="ko-KR" sz="1400" dirty="0" smtClean="0">
                <a:latin typeface="Arial" panose="020B0604020202020204" pitchFamily="34" charset="0"/>
                <a:cs typeface="Arial" panose="020B0604020202020204" pitchFamily="34" charset="0"/>
              </a:rPr>
              <a:t> and </a:t>
            </a:r>
            <a:r>
              <a:rPr lang="en-US" altLang="ko-KR" sz="1400" dirty="0" err="1" smtClean="0">
                <a:latin typeface="Arial" panose="020B0604020202020204" pitchFamily="34" charset="0"/>
                <a:cs typeface="Arial" panose="020B0604020202020204" pitchFamily="34" charset="0"/>
              </a:rPr>
              <a:t>Holmer</a:t>
            </a:r>
            <a:r>
              <a:rPr lang="en-US" altLang="ko-KR" sz="1400" dirty="0" smtClean="0">
                <a:latin typeface="Arial" panose="020B0604020202020204" pitchFamily="34" charset="0"/>
                <a:cs typeface="Arial" panose="020B0604020202020204" pitchFamily="34" charset="0"/>
              </a:rPr>
              <a:t> (2006)</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7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250" fill="hold"/>
                                        <p:tgtEl>
                                          <p:spTgt spid="7"/>
                                        </p:tgtEl>
                                        <p:attrNameLst>
                                          <p:attrName>style.color</p:attrName>
                                        </p:attrNameLst>
                                      </p:cBhvr>
                                      <p:to>
                                        <a:srgbClr val="F8EB88"/>
                                      </p:to>
                                    </p:animClr>
                                    <p:animClr clrSpc="rgb" dir="cw">
                                      <p:cBhvr>
                                        <p:cTn id="35" dur="250" fill="hold"/>
                                        <p:tgtEl>
                                          <p:spTgt spid="7"/>
                                        </p:tgtEl>
                                        <p:attrNameLst>
                                          <p:attrName>fillcolor</p:attrName>
                                        </p:attrNameLst>
                                      </p:cBhvr>
                                      <p:to>
                                        <a:srgbClr val="F8EB88"/>
                                      </p:to>
                                    </p:animClr>
                                    <p:set>
                                      <p:cBhvr>
                                        <p:cTn id="36" dur="250" fill="hold"/>
                                        <p:tgtEl>
                                          <p:spTgt spid="7"/>
                                        </p:tgtEl>
                                        <p:attrNameLst>
                                          <p:attrName>fill.type</p:attrName>
                                        </p:attrNameLst>
                                      </p:cBhvr>
                                      <p:to>
                                        <p:strVal val="solid"/>
                                      </p:to>
                                    </p:set>
                                    <p:set>
                                      <p:cBhvr>
                                        <p:cTn id="37" dur="250" fill="hold"/>
                                        <p:tgtEl>
                                          <p:spTgt spid="7"/>
                                        </p:tgtEl>
                                        <p:attrNameLst>
                                          <p:attrName>fill.on</p:attrName>
                                        </p:attrNameLst>
                                      </p:cBhvr>
                                      <p:to>
                                        <p:strVal val="true"/>
                                      </p:to>
                                    </p:set>
                                  </p:childTnLst>
                                </p:cTn>
                              </p:par>
                              <p:par>
                                <p:cTn id="38" presetID="3" presetClass="emph" presetSubtype="2" fill="hold" grpId="1" nodeType="withEffect">
                                  <p:stCondLst>
                                    <p:cond delay="0"/>
                                  </p:stCondLst>
                                  <p:childTnLst>
                                    <p:animClr clrSpc="rgb" dir="cw">
                                      <p:cBhvr override="childStyle">
                                        <p:cTn id="39" dur="250" fill="hold"/>
                                        <p:tgtEl>
                                          <p:spTgt spid="7"/>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7" grpId="2"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Paleoecology</a:t>
            </a:r>
            <a:endParaRPr lang="ko-KR" altLang="en-US" sz="3600" dirty="0"/>
          </a:p>
        </p:txBody>
      </p:sp>
      <p:sp>
        <p:nvSpPr>
          <p:cNvPr id="12" name="내용 개체 틀 2"/>
          <p:cNvSpPr>
            <a:spLocks noGrp="1"/>
          </p:cNvSpPr>
          <p:nvPr>
            <p:ph idx="1"/>
          </p:nvPr>
        </p:nvSpPr>
        <p:spPr>
          <a:xfrm>
            <a:off x="139700" y="1682498"/>
            <a:ext cx="8864600" cy="570160"/>
          </a:xfrm>
        </p:spPr>
        <p:txBody>
          <a:bodyPr>
            <a:normAutofit/>
          </a:bodyPr>
          <a:lstStyle/>
          <a:p>
            <a:pPr lvl="1"/>
            <a:r>
              <a:rPr lang="en-US" altLang="ko-KR" dirty="0" err="1" smtClean="0"/>
              <a:t>endobionts</a:t>
            </a:r>
            <a:r>
              <a:rPr lang="en-US" altLang="ko-KR" dirty="0" smtClean="0"/>
              <a:t> could survive without their host</a:t>
            </a:r>
          </a:p>
        </p:txBody>
      </p:sp>
      <p:pic>
        <p:nvPicPr>
          <p:cNvPr id="13" name="그림 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8000" contrast="20000"/>
                    </a14:imgEffect>
                  </a14:imgLayer>
                </a14:imgProps>
              </a:ext>
              <a:ext uri="{28A0092B-C50C-407E-A947-70E740481C1C}">
                <a14:useLocalDpi xmlns:a14="http://schemas.microsoft.com/office/drawing/2010/main" val="0"/>
              </a:ext>
            </a:extLst>
          </a:blip>
          <a:srcRect l="2536" t="25192" r="64172" b="23938"/>
          <a:stretch/>
        </p:blipFill>
        <p:spPr>
          <a:xfrm rot="5400000">
            <a:off x="166549" y="3144975"/>
            <a:ext cx="3530714" cy="3584413"/>
          </a:xfrm>
          <a:prstGeom prst="rect">
            <a:avLst/>
          </a:prstGeom>
          <a:ln>
            <a:solidFill>
              <a:schemeClr val="tx1"/>
            </a:solidFill>
          </a:ln>
        </p:spPr>
      </p:pic>
      <p:grpSp>
        <p:nvGrpSpPr>
          <p:cNvPr id="16" name="그룹 15"/>
          <p:cNvGrpSpPr/>
          <p:nvPr/>
        </p:nvGrpSpPr>
        <p:grpSpPr>
          <a:xfrm>
            <a:off x="217282" y="3246592"/>
            <a:ext cx="1269327" cy="321274"/>
            <a:chOff x="2559252" y="6481615"/>
            <a:chExt cx="1152000" cy="291578"/>
          </a:xfrm>
        </p:grpSpPr>
        <p:sp>
          <p:nvSpPr>
            <p:cNvPr id="17" name="TextBox 16"/>
            <p:cNvSpPr txBox="1"/>
            <p:nvPr/>
          </p:nvSpPr>
          <p:spPr>
            <a:xfrm>
              <a:off x="2559252" y="6541700"/>
              <a:ext cx="1152000" cy="133957"/>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2890578" y="6481615"/>
              <a:ext cx="711476" cy="291578"/>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grpSp>
      <p:pic>
        <p:nvPicPr>
          <p:cNvPr id="19" name="그림 1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8000" contrast="25000"/>
                    </a14:imgEffect>
                  </a14:imgLayer>
                </a14:imgProps>
              </a:ext>
              <a:ext uri="{28A0092B-C50C-407E-A947-70E740481C1C}">
                <a14:useLocalDpi xmlns:a14="http://schemas.microsoft.com/office/drawing/2010/main" val="0"/>
              </a:ext>
            </a:extLst>
          </a:blip>
          <a:srcRect l="25910" t="23567" r="30560" b="50037"/>
          <a:stretch/>
        </p:blipFill>
        <p:spPr>
          <a:xfrm rot="16200000">
            <a:off x="5518174" y="3217862"/>
            <a:ext cx="4962661" cy="2006256"/>
          </a:xfrm>
          <a:prstGeom prst="rect">
            <a:avLst/>
          </a:prstGeom>
          <a:ln>
            <a:solidFill>
              <a:schemeClr val="tx1"/>
            </a:solidFill>
          </a:ln>
        </p:spPr>
      </p:pic>
      <p:grpSp>
        <p:nvGrpSpPr>
          <p:cNvPr id="20" name="그룹 19"/>
          <p:cNvGrpSpPr/>
          <p:nvPr/>
        </p:nvGrpSpPr>
        <p:grpSpPr>
          <a:xfrm>
            <a:off x="8153438" y="6406912"/>
            <a:ext cx="811092" cy="309881"/>
            <a:chOff x="2559252" y="6548239"/>
            <a:chExt cx="4934392" cy="261621"/>
          </a:xfrm>
        </p:grpSpPr>
        <p:sp>
          <p:nvSpPr>
            <p:cNvPr id="21" name="TextBox 20"/>
            <p:cNvSpPr txBox="1"/>
            <p:nvPr/>
          </p:nvSpPr>
          <p:spPr>
            <a:xfrm>
              <a:off x="2559252" y="6590419"/>
              <a:ext cx="4655168" cy="139406"/>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3228465" y="6548239"/>
              <a:ext cx="4265179" cy="261621"/>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5 mm</a:t>
              </a:r>
              <a:endParaRPr lang="ko-KR" altLang="en-US" sz="1200" dirty="0">
                <a:solidFill>
                  <a:schemeClr val="bg1"/>
                </a:solidFill>
                <a:latin typeface="Arial" panose="020B0604020202020204" pitchFamily="34" charset="0"/>
                <a:cs typeface="Arial" panose="020B0604020202020204" pitchFamily="34" charset="0"/>
              </a:endParaRPr>
            </a:p>
          </p:txBody>
        </p:sp>
      </p:grpSp>
      <p:sp>
        <p:nvSpPr>
          <p:cNvPr id="28" name="아래쪽 화살표 27"/>
          <p:cNvSpPr/>
          <p:nvPr/>
        </p:nvSpPr>
        <p:spPr>
          <a:xfrm rot="7991078">
            <a:off x="8311874" y="3027773"/>
            <a:ext cx="405858" cy="426151"/>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아래쪽 화살표 29"/>
          <p:cNvSpPr/>
          <p:nvPr/>
        </p:nvSpPr>
        <p:spPr>
          <a:xfrm rot="7991078">
            <a:off x="3213819" y="4820860"/>
            <a:ext cx="381000" cy="400050"/>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내용 개체 틀 2"/>
          <p:cNvSpPr txBox="1">
            <a:spLocks/>
          </p:cNvSpPr>
          <p:nvPr/>
        </p:nvSpPr>
        <p:spPr>
          <a:xfrm>
            <a:off x="139701" y="2202632"/>
            <a:ext cx="6856676" cy="830815"/>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dirty="0"/>
              <a:t>c</a:t>
            </a:r>
            <a:r>
              <a:rPr lang="en-US" altLang="ko-KR" dirty="0" smtClean="0"/>
              <a:t>ontrast with previous studies of “</a:t>
            </a:r>
            <a:r>
              <a:rPr lang="en-US" altLang="ko-KR" dirty="0" err="1" smtClean="0"/>
              <a:t>caunopores</a:t>
            </a:r>
            <a:r>
              <a:rPr lang="en-US" altLang="ko-KR" dirty="0" smtClean="0"/>
              <a:t>”</a:t>
            </a:r>
            <a:r>
              <a:rPr lang="en-US" altLang="ko-KR" sz="1800" dirty="0" smtClean="0"/>
              <a:t> </a:t>
            </a:r>
            <a:br>
              <a:rPr lang="en-US" altLang="ko-KR" sz="1800" dirty="0" smtClean="0"/>
            </a:br>
            <a:r>
              <a:rPr lang="en-US" altLang="ko-KR" sz="1600" dirty="0" smtClean="0"/>
              <a:t>(e.g. Young and Noble, 1989)</a:t>
            </a:r>
          </a:p>
        </p:txBody>
      </p:sp>
      <p:sp>
        <p:nvSpPr>
          <p:cNvPr id="33" name="내용 개체 틀 2"/>
          <p:cNvSpPr txBox="1">
            <a:spLocks/>
          </p:cNvSpPr>
          <p:nvPr/>
        </p:nvSpPr>
        <p:spPr>
          <a:xfrm>
            <a:off x="139700" y="1244587"/>
            <a:ext cx="8864600" cy="850741"/>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ko-KR" dirty="0" err="1"/>
              <a:t>e</a:t>
            </a:r>
            <a:r>
              <a:rPr lang="en-US" altLang="ko-KR" dirty="0" err="1" smtClean="0"/>
              <a:t>ndobionts</a:t>
            </a:r>
            <a:r>
              <a:rPr lang="en-US" altLang="ko-KR" dirty="0" smtClean="0"/>
              <a:t> protruding from the host stromatoporoid</a:t>
            </a:r>
          </a:p>
        </p:txBody>
      </p:sp>
      <p:pic>
        <p:nvPicPr>
          <p:cNvPr id="2" name="그림 1"/>
          <p:cNvPicPr>
            <a:picLocks noChangeAspect="1"/>
          </p:cNvPicPr>
          <p:nvPr/>
        </p:nvPicPr>
        <p:blipFill rotWithShape="1">
          <a:blip r:embed="rId7" cstate="print">
            <a:extLst>
              <a:ext uri="{28A0092B-C50C-407E-A947-70E740481C1C}">
                <a14:useLocalDpi xmlns:a14="http://schemas.microsoft.com/office/drawing/2010/main" val="0"/>
              </a:ext>
            </a:extLst>
          </a:blip>
          <a:srcRect t="6729" b="1435"/>
          <a:stretch/>
        </p:blipFill>
        <p:spPr>
          <a:xfrm>
            <a:off x="3832760" y="2992557"/>
            <a:ext cx="3013157" cy="3722568"/>
          </a:xfrm>
          <a:prstGeom prst="rect">
            <a:avLst/>
          </a:prstGeom>
          <a:ln>
            <a:solidFill>
              <a:schemeClr val="tx1"/>
            </a:solidFill>
          </a:ln>
        </p:spPr>
      </p:pic>
      <p:grpSp>
        <p:nvGrpSpPr>
          <p:cNvPr id="24" name="그룹 23"/>
          <p:cNvGrpSpPr/>
          <p:nvPr/>
        </p:nvGrpSpPr>
        <p:grpSpPr>
          <a:xfrm>
            <a:off x="3898649" y="6413794"/>
            <a:ext cx="1171737" cy="276999"/>
            <a:chOff x="2559252" y="6455176"/>
            <a:chExt cx="1799168" cy="425323"/>
          </a:xfrm>
        </p:grpSpPr>
        <p:sp>
          <p:nvSpPr>
            <p:cNvPr id="32" name="TextBox 31"/>
            <p:cNvSpPr txBox="1"/>
            <p:nvPr/>
          </p:nvSpPr>
          <p:spPr>
            <a:xfrm>
              <a:off x="2559252" y="6541699"/>
              <a:ext cx="1799168" cy="233153"/>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2946358" y="6455176"/>
              <a:ext cx="1059148" cy="425323"/>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10 mm</a:t>
              </a:r>
              <a:endParaRPr lang="ko-KR" altLang="en-US" sz="1200" dirty="0">
                <a:solidFill>
                  <a:schemeClr val="bg1"/>
                </a:solidFill>
                <a:latin typeface="Arial" panose="020B0604020202020204" pitchFamily="34" charset="0"/>
                <a:cs typeface="Arial" panose="020B0604020202020204" pitchFamily="34" charset="0"/>
              </a:endParaRPr>
            </a:p>
          </p:txBody>
        </p:sp>
      </p:grpSp>
      <p:sp>
        <p:nvSpPr>
          <p:cNvPr id="29" name="아래쪽 화살표 28"/>
          <p:cNvSpPr/>
          <p:nvPr/>
        </p:nvSpPr>
        <p:spPr>
          <a:xfrm rot="2969032">
            <a:off x="5770560" y="5745311"/>
            <a:ext cx="431677" cy="453261"/>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아래쪽 화살표 34"/>
          <p:cNvSpPr/>
          <p:nvPr/>
        </p:nvSpPr>
        <p:spPr>
          <a:xfrm rot="15784640">
            <a:off x="4356162" y="3075316"/>
            <a:ext cx="431677" cy="453261"/>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059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Discussion</a:t>
            </a:r>
            <a:endParaRPr lang="ko-KR" altLang="en-US" sz="3600" dirty="0"/>
          </a:p>
        </p:txBody>
      </p:sp>
      <p:sp>
        <p:nvSpPr>
          <p:cNvPr id="8" name="내용 개체 틀 2"/>
          <p:cNvSpPr>
            <a:spLocks noGrp="1"/>
          </p:cNvSpPr>
          <p:nvPr>
            <p:ph idx="1"/>
          </p:nvPr>
        </p:nvSpPr>
        <p:spPr>
          <a:xfrm>
            <a:off x="139700" y="1208386"/>
            <a:ext cx="8864600" cy="4351339"/>
          </a:xfrm>
        </p:spPr>
        <p:txBody>
          <a:bodyPr>
            <a:normAutofit/>
          </a:bodyPr>
          <a:lstStyle/>
          <a:p>
            <a:pPr marL="0" indent="0">
              <a:buNone/>
            </a:pPr>
            <a:r>
              <a:rPr lang="en-US" altLang="ko-KR" dirty="0" smtClean="0"/>
              <a:t>type of biological interaction</a:t>
            </a:r>
            <a:endParaRPr lang="en-US" altLang="ko-KR" i="1" dirty="0" smtClean="0"/>
          </a:p>
        </p:txBody>
      </p:sp>
      <p:graphicFrame>
        <p:nvGraphicFramePr>
          <p:cNvPr id="25" name="표 24"/>
          <p:cNvGraphicFramePr>
            <a:graphicFrameLocks noGrp="1"/>
          </p:cNvGraphicFramePr>
          <p:nvPr>
            <p:extLst>
              <p:ext uri="{D42A27DB-BD31-4B8C-83A1-F6EECF244321}">
                <p14:modId xmlns:p14="http://schemas.microsoft.com/office/powerpoint/2010/main" val="1089312463"/>
              </p:ext>
            </p:extLst>
          </p:nvPr>
        </p:nvGraphicFramePr>
        <p:xfrm>
          <a:off x="1169130" y="3487031"/>
          <a:ext cx="7196488" cy="3125524"/>
        </p:xfrm>
        <a:graphic>
          <a:graphicData uri="http://schemas.openxmlformats.org/drawingml/2006/table">
            <a:tbl>
              <a:tblPr firstRow="1" bandRow="1">
                <a:tableStyleId>{5C22544A-7EE6-4342-B048-85BDC9FD1C3A}</a:tableStyleId>
              </a:tblPr>
              <a:tblGrid>
                <a:gridCol w="1799122"/>
                <a:gridCol w="1799122"/>
                <a:gridCol w="1799122"/>
                <a:gridCol w="1799122"/>
              </a:tblGrid>
              <a:tr h="781381">
                <a:tc>
                  <a:txBody>
                    <a:bodyPr/>
                    <a:lstStyle/>
                    <a:p>
                      <a:pPr algn="ctr" latinLnBrk="1"/>
                      <a:endParaRPr lang="ko-KR" altLang="en-US" sz="16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1600" b="0" dirty="0" smtClean="0">
                          <a:solidFill>
                            <a:schemeClr val="tx1"/>
                          </a:solidFill>
                          <a:latin typeface="+mn-lt"/>
                        </a:rPr>
                        <a:t>(minimally</a:t>
                      </a:r>
                      <a:r>
                        <a:rPr lang="en-US" altLang="ko-KR" sz="1600" b="0" baseline="0" dirty="0" smtClean="0">
                          <a:solidFill>
                            <a:schemeClr val="tx1"/>
                          </a:solidFill>
                          <a:latin typeface="+mn-lt"/>
                        </a:rPr>
                        <a:t> affected)</a:t>
                      </a:r>
                      <a:endParaRPr lang="ko-KR" altLang="en-US" sz="1600" b="0" dirty="0">
                        <a:solidFill>
                          <a:schemeClr val="tx1"/>
                        </a:solidFill>
                        <a:latin typeface="+mn-lt"/>
                      </a:endParaRPr>
                    </a:p>
                  </a:txBody>
                  <a:tcPr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781381">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ctr" latinLnBrk="1"/>
                      <a:endParaRPr lang="ko-KR" altLang="en-US" sz="16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latinLnBrk="1"/>
                      <a:endParaRPr lang="ko-KR" altLang="en-US" sz="1600" b="0" dirty="0">
                        <a:solidFill>
                          <a:schemeClr val="tx1"/>
                        </a:solidFill>
                        <a:latin typeface="+mn-lt"/>
                      </a:endParaRPr>
                    </a:p>
                  </a:txBody>
                  <a:tcPr anchor="ctr">
                    <a:lnT w="28575" cap="flat" cmpd="sng" algn="ctr">
                      <a:solidFill>
                        <a:schemeClr val="tx1"/>
                      </a:solidFill>
                      <a:prstDash val="solid"/>
                      <a:round/>
                      <a:headEnd type="none" w="med" len="med"/>
                      <a:tailEnd type="none" w="med" len="med"/>
                    </a:lnT>
                    <a:noFill/>
                  </a:tcPr>
                </a:tc>
                <a:tc>
                  <a:txBody>
                    <a:bodyPr/>
                    <a:lstStyle/>
                    <a:p>
                      <a:pPr algn="ctr" latinLnBrk="1"/>
                      <a:endParaRPr lang="ko-KR" altLang="en-US" sz="1600" b="0" dirty="0">
                        <a:solidFill>
                          <a:schemeClr val="tx1"/>
                        </a:solidFill>
                        <a:latin typeface="+mn-lt"/>
                      </a:endParaRPr>
                    </a:p>
                  </a:txBody>
                  <a:tcPr anchor="ctr">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r>
              <a:tr h="781381">
                <a:tc>
                  <a:txBody>
                    <a:bodyPr/>
                    <a:lstStyle/>
                    <a:p>
                      <a:pPr algn="ctr" latinLnBrk="1"/>
                      <a:r>
                        <a:rPr lang="en-US" altLang="ko-KR" sz="1600" b="0" dirty="0" smtClean="0">
                          <a:solidFill>
                            <a:schemeClr val="tx1"/>
                          </a:solidFill>
                          <a:latin typeface="+mn-lt"/>
                        </a:rPr>
                        <a:t>(minimally</a:t>
                      </a:r>
                      <a:r>
                        <a:rPr lang="en-US" altLang="ko-KR" sz="1600" b="0" baseline="0" dirty="0" smtClean="0">
                          <a:solidFill>
                            <a:schemeClr val="tx1"/>
                          </a:solidFill>
                          <a:latin typeface="+mn-lt"/>
                        </a:rPr>
                        <a:t> affected)</a:t>
                      </a:r>
                      <a:endParaRPr lang="ko-KR" altLang="en-US" sz="16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latinLnBrk="1"/>
                      <a:endParaRPr lang="ko-KR" altLang="en-US" sz="16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noFill/>
                  </a:tcPr>
                </a:tc>
                <a:tc>
                  <a:txBody>
                    <a:bodyPr/>
                    <a:lstStyle/>
                    <a:p>
                      <a:pPr algn="ctr" latinLnBrk="1"/>
                      <a:endParaRPr lang="ko-KR" altLang="en-US" sz="1600" b="0" dirty="0">
                        <a:solidFill>
                          <a:schemeClr val="tx1"/>
                        </a:solidFill>
                        <a:latin typeface="+mn-lt"/>
                      </a:endParaRPr>
                    </a:p>
                  </a:txBody>
                  <a:tcPr anchor="ctr">
                    <a:noFill/>
                  </a:tcPr>
                </a:tc>
                <a:tc>
                  <a:txBody>
                    <a:bodyPr/>
                    <a:lstStyle/>
                    <a:p>
                      <a:pPr algn="ctr" latinLnBrk="1"/>
                      <a:endParaRPr lang="ko-KR" altLang="en-US" sz="1600" b="0" dirty="0">
                        <a:solidFill>
                          <a:schemeClr val="tx1"/>
                        </a:solidFill>
                        <a:latin typeface="+mn-lt"/>
                      </a:endParaRPr>
                    </a:p>
                  </a:txBody>
                  <a:tcPr anchor="ctr">
                    <a:lnR w="28575" cap="flat" cmpd="sng" algn="ctr">
                      <a:noFill/>
                      <a:prstDash val="solid"/>
                      <a:round/>
                      <a:headEnd type="none" w="med" len="med"/>
                      <a:tailEnd type="none" w="med" len="med"/>
                    </a:lnR>
                    <a:noFill/>
                  </a:tcPr>
                </a:tc>
              </a:tr>
              <a:tr h="781381">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latinLnBrk="1"/>
                      <a:endParaRPr lang="ko-KR" altLang="en-US" sz="16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noFill/>
                  </a:tcPr>
                </a:tc>
                <a:tc>
                  <a:txBody>
                    <a:bodyPr/>
                    <a:lstStyle/>
                    <a:p>
                      <a:pPr algn="ctr" latinLnBrk="1"/>
                      <a:endParaRPr lang="ko-KR" altLang="en-US" sz="1600" b="0" dirty="0">
                        <a:solidFill>
                          <a:schemeClr val="tx1"/>
                        </a:solidFill>
                        <a:latin typeface="+mn-lt"/>
                      </a:endParaRPr>
                    </a:p>
                  </a:txBody>
                  <a:tcPr anchor="ctr">
                    <a:noFill/>
                  </a:tcPr>
                </a:tc>
                <a:tc>
                  <a:txBody>
                    <a:bodyPr/>
                    <a:lstStyle/>
                    <a:p>
                      <a:pPr algn="ctr" latinLnBrk="1"/>
                      <a:endParaRPr lang="ko-KR" altLang="en-US" sz="1600" b="0" dirty="0">
                        <a:solidFill>
                          <a:schemeClr val="tx1"/>
                        </a:solidFill>
                        <a:latin typeface="+mn-lt"/>
                      </a:endParaRPr>
                    </a:p>
                  </a:txBody>
                  <a:tcPr anchor="ctr">
                    <a:lnR w="28575" cap="flat" cmpd="sng" algn="ctr">
                      <a:noFill/>
                      <a:prstDash val="solid"/>
                      <a:round/>
                      <a:headEnd type="none" w="med" len="med"/>
                      <a:tailEnd type="none" w="med" len="med"/>
                    </a:lnR>
                    <a:noFill/>
                  </a:tcPr>
                </a:tc>
              </a:tr>
            </a:tbl>
          </a:graphicData>
        </a:graphic>
      </p:graphicFrame>
      <p:sp>
        <p:nvSpPr>
          <p:cNvPr id="27" name="TextBox 26"/>
          <p:cNvSpPr txBox="1"/>
          <p:nvPr/>
        </p:nvSpPr>
        <p:spPr>
          <a:xfrm>
            <a:off x="4439243" y="3081305"/>
            <a:ext cx="2483372" cy="400110"/>
          </a:xfrm>
          <a:prstGeom prst="rect">
            <a:avLst/>
          </a:prstGeom>
          <a:noFill/>
        </p:spPr>
        <p:txBody>
          <a:bodyPr wrap="none" rtlCol="0">
            <a:spAutoFit/>
          </a:bodyPr>
          <a:lstStyle/>
          <a:p>
            <a:r>
              <a:rPr lang="en-US" altLang="ko-KR" sz="2000" dirty="0" smtClean="0"/>
              <a:t>endobiontic </a:t>
            </a:r>
            <a:r>
              <a:rPr lang="en-US" altLang="ko-KR" sz="2000" i="1" dirty="0" err="1" smtClean="0"/>
              <a:t>Bajgolia</a:t>
            </a:r>
            <a:endParaRPr lang="ko-KR" altLang="en-US" sz="2000" i="1" dirty="0"/>
          </a:p>
        </p:txBody>
      </p:sp>
      <p:sp>
        <p:nvSpPr>
          <p:cNvPr id="28" name="TextBox 27"/>
          <p:cNvSpPr txBox="1"/>
          <p:nvPr/>
        </p:nvSpPr>
        <p:spPr>
          <a:xfrm rot="16200000">
            <a:off x="-462199" y="5084201"/>
            <a:ext cx="2554772" cy="707886"/>
          </a:xfrm>
          <a:prstGeom prst="rect">
            <a:avLst/>
          </a:prstGeom>
          <a:noFill/>
        </p:spPr>
        <p:txBody>
          <a:bodyPr wrap="square" rtlCol="0">
            <a:spAutoFit/>
          </a:bodyPr>
          <a:lstStyle/>
          <a:p>
            <a:pPr algn="ctr"/>
            <a:r>
              <a:rPr lang="en-US" altLang="ko-KR" sz="2000" dirty="0" smtClean="0"/>
              <a:t>host </a:t>
            </a:r>
          </a:p>
          <a:p>
            <a:pPr algn="ctr"/>
            <a:r>
              <a:rPr lang="en-US" altLang="ko-KR" sz="2000" dirty="0" smtClean="0"/>
              <a:t>stromatoporoid</a:t>
            </a:r>
            <a:endParaRPr lang="ko-KR" altLang="en-US" sz="2000" i="1" dirty="0"/>
          </a:p>
        </p:txBody>
      </p:sp>
      <p:sp>
        <p:nvSpPr>
          <p:cNvPr id="32" name="직사각형 31"/>
          <p:cNvSpPr/>
          <p:nvPr/>
        </p:nvSpPr>
        <p:spPr>
          <a:xfrm>
            <a:off x="2983036" y="4285917"/>
            <a:ext cx="1781131" cy="23139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7" name="그룹 36"/>
          <p:cNvGrpSpPr/>
          <p:nvPr/>
        </p:nvGrpSpPr>
        <p:grpSpPr>
          <a:xfrm>
            <a:off x="2976686" y="5050872"/>
            <a:ext cx="5388932" cy="768903"/>
            <a:chOff x="3041198" y="5012542"/>
            <a:chExt cx="4578802" cy="588421"/>
          </a:xfrm>
        </p:grpSpPr>
        <p:sp>
          <p:nvSpPr>
            <p:cNvPr id="29" name="직사각형 28"/>
            <p:cNvSpPr/>
            <p:nvPr/>
          </p:nvSpPr>
          <p:spPr>
            <a:xfrm>
              <a:off x="3048000" y="5016500"/>
              <a:ext cx="4572000" cy="5844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3041198" y="5012542"/>
              <a:ext cx="1529984" cy="5843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5" name="그룹 34"/>
          <p:cNvGrpSpPr/>
          <p:nvPr/>
        </p:nvGrpSpPr>
        <p:grpSpPr>
          <a:xfrm>
            <a:off x="2977365" y="5826780"/>
            <a:ext cx="1779202" cy="793303"/>
            <a:chOff x="3055619" y="4999323"/>
            <a:chExt cx="1507126" cy="605856"/>
          </a:xfrm>
        </p:grpSpPr>
        <p:sp>
          <p:nvSpPr>
            <p:cNvPr id="33" name="직사각형 32"/>
            <p:cNvSpPr/>
            <p:nvPr/>
          </p:nvSpPr>
          <p:spPr>
            <a:xfrm>
              <a:off x="3055619" y="4999323"/>
              <a:ext cx="1507126" cy="6058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TextBox 33"/>
            <p:cNvSpPr txBox="1"/>
            <p:nvPr/>
          </p:nvSpPr>
          <p:spPr>
            <a:xfrm>
              <a:off x="3322029" y="5162502"/>
              <a:ext cx="1119217" cy="338554"/>
            </a:xfrm>
            <a:prstGeom prst="rect">
              <a:avLst/>
            </a:prstGeom>
            <a:noFill/>
            <a:ln>
              <a:noFill/>
            </a:ln>
          </p:spPr>
          <p:txBody>
            <a:bodyPr wrap="none" rtlCol="0">
              <a:spAutoFit/>
            </a:bodyPr>
            <a:lstStyle/>
            <a:p>
              <a:r>
                <a:rPr lang="en-US" altLang="ko-KR" sz="1600" dirty="0" smtClean="0">
                  <a:solidFill>
                    <a:schemeClr val="bg1"/>
                  </a:solidFill>
                </a:rPr>
                <a:t>parasitism</a:t>
              </a:r>
              <a:endParaRPr lang="ko-KR" altLang="en-US" sz="1600" dirty="0">
                <a:solidFill>
                  <a:schemeClr val="bg1"/>
                </a:solidFill>
              </a:endParaRPr>
            </a:p>
          </p:txBody>
        </p:sp>
      </p:grpSp>
      <p:grpSp>
        <p:nvGrpSpPr>
          <p:cNvPr id="38" name="그룹 37"/>
          <p:cNvGrpSpPr/>
          <p:nvPr/>
        </p:nvGrpSpPr>
        <p:grpSpPr>
          <a:xfrm>
            <a:off x="2975436" y="5043344"/>
            <a:ext cx="1781131" cy="771099"/>
            <a:chOff x="3061605" y="5016499"/>
            <a:chExt cx="1508760" cy="571500"/>
          </a:xfrm>
        </p:grpSpPr>
        <p:sp>
          <p:nvSpPr>
            <p:cNvPr id="39" name="직사각형 38"/>
            <p:cNvSpPr/>
            <p:nvPr/>
          </p:nvSpPr>
          <p:spPr>
            <a:xfrm>
              <a:off x="3061605" y="5016499"/>
              <a:ext cx="1508760" cy="57150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3173266" y="5156502"/>
              <a:ext cx="1375095" cy="250919"/>
            </a:xfrm>
            <a:prstGeom prst="rect">
              <a:avLst/>
            </a:prstGeom>
            <a:noFill/>
            <a:ln>
              <a:noFill/>
            </a:ln>
          </p:spPr>
          <p:txBody>
            <a:bodyPr wrap="square" rtlCol="0">
              <a:spAutoFit/>
            </a:bodyPr>
            <a:lstStyle/>
            <a:p>
              <a:r>
                <a:rPr lang="en-US" altLang="ko-KR" sz="1600" dirty="0" smtClean="0">
                  <a:solidFill>
                    <a:schemeClr val="bg1"/>
                  </a:solidFill>
                </a:rPr>
                <a:t>commensalism</a:t>
              </a:r>
              <a:endParaRPr lang="ko-KR" altLang="en-US" sz="1600" dirty="0">
                <a:solidFill>
                  <a:schemeClr val="bg1"/>
                </a:solidFill>
              </a:endParaRPr>
            </a:p>
          </p:txBody>
        </p:sp>
      </p:grpSp>
      <p:grpSp>
        <p:nvGrpSpPr>
          <p:cNvPr id="41" name="그룹 40"/>
          <p:cNvGrpSpPr/>
          <p:nvPr/>
        </p:nvGrpSpPr>
        <p:grpSpPr>
          <a:xfrm>
            <a:off x="2973511" y="4275664"/>
            <a:ext cx="1782014" cy="771099"/>
            <a:chOff x="3053237" y="5016500"/>
            <a:chExt cx="1509508" cy="571500"/>
          </a:xfrm>
        </p:grpSpPr>
        <p:sp>
          <p:nvSpPr>
            <p:cNvPr id="42" name="직사각형 41"/>
            <p:cNvSpPr/>
            <p:nvPr/>
          </p:nvSpPr>
          <p:spPr>
            <a:xfrm>
              <a:off x="3053237" y="5016500"/>
              <a:ext cx="1509508" cy="571500"/>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3335424" y="5187214"/>
              <a:ext cx="1119217" cy="338554"/>
            </a:xfrm>
            <a:prstGeom prst="rect">
              <a:avLst/>
            </a:prstGeom>
            <a:noFill/>
            <a:ln>
              <a:noFill/>
            </a:ln>
          </p:spPr>
          <p:txBody>
            <a:bodyPr wrap="none" rtlCol="0">
              <a:spAutoFit/>
            </a:bodyPr>
            <a:lstStyle/>
            <a:p>
              <a:r>
                <a:rPr lang="en-US" altLang="ko-KR" sz="1600" dirty="0" smtClean="0">
                  <a:solidFill>
                    <a:schemeClr val="bg1"/>
                  </a:solidFill>
                </a:rPr>
                <a:t>mutualism</a:t>
              </a:r>
              <a:endParaRPr lang="ko-KR" altLang="en-US" sz="1600" dirty="0">
                <a:solidFill>
                  <a:schemeClr val="bg1"/>
                </a:solidFill>
              </a:endParaRPr>
            </a:p>
          </p:txBody>
        </p:sp>
      </p:grpSp>
    </p:spTree>
    <p:extLst>
      <p:ext uri="{BB962C8B-B14F-4D97-AF65-F5344CB8AC3E}">
        <p14:creationId xmlns:p14="http://schemas.microsoft.com/office/powerpoint/2010/main" val="20301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25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50"/>
                                        <p:tgtEl>
                                          <p:spTgt spid="38"/>
                                        </p:tgtEl>
                                      </p:cBhvr>
                                    </p:animEffect>
                                    <p:set>
                                      <p:cBhvr>
                                        <p:cTn id="22" dur="1" fill="hold">
                                          <p:stCondLst>
                                            <p:cond delay="24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11111E-6 -2.59259E-6 L 0.00069 0.11435 " pathEditMode="relative" rAng="0" ptsTypes="AA">
                                      <p:cBhvr>
                                        <p:cTn id="26" dur="250" fill="hold"/>
                                        <p:tgtEl>
                                          <p:spTgt spid="37"/>
                                        </p:tgtEl>
                                        <p:attrNameLst>
                                          <p:attrName>ppt_x</p:attrName>
                                          <p:attrName>ppt_y</p:attrName>
                                        </p:attrNameLst>
                                      </p:cBhvr>
                                      <p:rCtr x="35" y="5718"/>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50"/>
                                        <p:tgtEl>
                                          <p:spTgt spid="35"/>
                                        </p:tgtEl>
                                      </p:cBhvr>
                                    </p:animEffect>
                                    <p:set>
                                      <p:cBhvr>
                                        <p:cTn id="36" dur="1" fill="hold">
                                          <p:stCondLst>
                                            <p:cond delay="249"/>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0069 0.11435 L -0.00156 -0.11203 " pathEditMode="relative" rAng="0" ptsTypes="AA">
                                      <p:cBhvr>
                                        <p:cTn id="40" dur="250" fill="hold"/>
                                        <p:tgtEl>
                                          <p:spTgt spid="37"/>
                                        </p:tgtEl>
                                        <p:attrNameLst>
                                          <p:attrName>ppt_x</p:attrName>
                                          <p:attrName>ppt_y</p:attrName>
                                        </p:attrNameLst>
                                      </p:cBhvr>
                                      <p:rCtr x="-122" y="-11319"/>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25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250"/>
                                        <p:tgtEl>
                                          <p:spTgt spid="41"/>
                                        </p:tgtEl>
                                      </p:cBhvr>
                                    </p:animEffect>
                                    <p:set>
                                      <p:cBhvr>
                                        <p:cTn id="50" dur="1" fill="hold">
                                          <p:stCondLst>
                                            <p:cond delay="24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표 24"/>
          <p:cNvGraphicFramePr>
            <a:graphicFrameLocks noGrp="1"/>
          </p:cNvGraphicFramePr>
          <p:nvPr>
            <p:extLst>
              <p:ext uri="{D42A27DB-BD31-4B8C-83A1-F6EECF244321}">
                <p14:modId xmlns:p14="http://schemas.microsoft.com/office/powerpoint/2010/main" val="857066300"/>
              </p:ext>
            </p:extLst>
          </p:nvPr>
        </p:nvGraphicFramePr>
        <p:xfrm>
          <a:off x="1169130" y="3487031"/>
          <a:ext cx="7196488" cy="3125524"/>
        </p:xfrm>
        <a:graphic>
          <a:graphicData uri="http://schemas.openxmlformats.org/drawingml/2006/table">
            <a:tbl>
              <a:tblPr firstRow="1" bandRow="1">
                <a:tableStyleId>{5C22544A-7EE6-4342-B048-85BDC9FD1C3A}</a:tableStyleId>
              </a:tblPr>
              <a:tblGrid>
                <a:gridCol w="1799122"/>
                <a:gridCol w="1799122"/>
                <a:gridCol w="1799122"/>
                <a:gridCol w="1799122"/>
              </a:tblGrid>
              <a:tr h="781381">
                <a:tc>
                  <a:txBody>
                    <a:bodyPr/>
                    <a:lstStyle/>
                    <a:p>
                      <a:pPr algn="ctr" latinLnBrk="1"/>
                      <a:endParaRPr lang="ko-KR" altLang="en-US" sz="16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1600" b="0" dirty="0" smtClean="0">
                          <a:solidFill>
                            <a:schemeClr val="tx1"/>
                          </a:solidFill>
                          <a:latin typeface="+mn-lt"/>
                        </a:rPr>
                        <a:t>(minimally</a:t>
                      </a:r>
                      <a:r>
                        <a:rPr lang="en-US" altLang="ko-KR" sz="1600" b="0" baseline="0" dirty="0" smtClean="0">
                          <a:solidFill>
                            <a:schemeClr val="tx1"/>
                          </a:solidFill>
                          <a:latin typeface="+mn-lt"/>
                        </a:rPr>
                        <a:t> affected)</a:t>
                      </a:r>
                      <a:endParaRPr lang="ko-KR" altLang="en-US" sz="1600" b="0" dirty="0">
                        <a:solidFill>
                          <a:schemeClr val="tx1"/>
                        </a:solidFill>
                        <a:latin typeface="+mn-lt"/>
                      </a:endParaRPr>
                    </a:p>
                  </a:txBody>
                  <a:tcPr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781381">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ctr" latinLnBrk="1"/>
                      <a:endParaRPr lang="ko-KR" altLang="en-US" sz="16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latinLnBrk="1"/>
                      <a:endParaRPr lang="ko-KR" altLang="en-US" sz="1600" b="0" dirty="0">
                        <a:solidFill>
                          <a:schemeClr val="tx1"/>
                        </a:solidFill>
                        <a:latin typeface="+mn-lt"/>
                      </a:endParaRPr>
                    </a:p>
                  </a:txBody>
                  <a:tcPr anchor="ctr">
                    <a:lnT w="28575" cap="flat" cmpd="sng" algn="ctr">
                      <a:solidFill>
                        <a:schemeClr val="tx1"/>
                      </a:solidFill>
                      <a:prstDash val="solid"/>
                      <a:round/>
                      <a:headEnd type="none" w="med" len="med"/>
                      <a:tailEnd type="none" w="med" len="med"/>
                    </a:lnT>
                    <a:noFill/>
                  </a:tcPr>
                </a:tc>
                <a:tc>
                  <a:txBody>
                    <a:bodyPr/>
                    <a:lstStyle/>
                    <a:p>
                      <a:pPr algn="ctr" latinLnBrk="1"/>
                      <a:endParaRPr lang="ko-KR" altLang="en-US" sz="1600" b="0" dirty="0">
                        <a:solidFill>
                          <a:schemeClr val="tx1"/>
                        </a:solidFill>
                        <a:latin typeface="+mn-lt"/>
                      </a:endParaRPr>
                    </a:p>
                  </a:txBody>
                  <a:tcPr anchor="ctr">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r>
              <a:tr h="781381">
                <a:tc>
                  <a:txBody>
                    <a:bodyPr/>
                    <a:lstStyle/>
                    <a:p>
                      <a:pPr algn="ctr" latinLnBrk="1"/>
                      <a:r>
                        <a:rPr lang="en-US" altLang="ko-KR" sz="1600" b="0" dirty="0" smtClean="0">
                          <a:solidFill>
                            <a:schemeClr val="tx1"/>
                          </a:solidFill>
                          <a:latin typeface="+mn-lt"/>
                        </a:rPr>
                        <a:t>(minimally</a:t>
                      </a:r>
                      <a:r>
                        <a:rPr lang="en-US" altLang="ko-KR" sz="1600" b="0" baseline="0" dirty="0" smtClean="0">
                          <a:solidFill>
                            <a:schemeClr val="tx1"/>
                          </a:solidFill>
                          <a:latin typeface="+mn-lt"/>
                        </a:rPr>
                        <a:t> affected)</a:t>
                      </a:r>
                      <a:endParaRPr lang="ko-KR" altLang="en-US" sz="16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latinLnBrk="1"/>
                      <a:endParaRPr lang="ko-KR" altLang="en-US" sz="16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noFill/>
                  </a:tcPr>
                </a:tc>
                <a:tc>
                  <a:txBody>
                    <a:bodyPr/>
                    <a:lstStyle/>
                    <a:p>
                      <a:pPr algn="ctr" latinLnBrk="1"/>
                      <a:endParaRPr lang="ko-KR" altLang="en-US" sz="1600" b="0" dirty="0">
                        <a:solidFill>
                          <a:schemeClr val="tx1"/>
                        </a:solidFill>
                        <a:latin typeface="+mn-lt"/>
                      </a:endParaRPr>
                    </a:p>
                  </a:txBody>
                  <a:tcPr anchor="ctr">
                    <a:noFill/>
                  </a:tcPr>
                </a:tc>
                <a:tc>
                  <a:txBody>
                    <a:bodyPr/>
                    <a:lstStyle/>
                    <a:p>
                      <a:pPr algn="ctr" latinLnBrk="1"/>
                      <a:endParaRPr lang="ko-KR" altLang="en-US" sz="1600" b="0" dirty="0">
                        <a:solidFill>
                          <a:schemeClr val="tx1"/>
                        </a:solidFill>
                        <a:latin typeface="+mn-lt"/>
                      </a:endParaRPr>
                    </a:p>
                  </a:txBody>
                  <a:tcPr anchor="ctr">
                    <a:lnR w="28575" cap="flat" cmpd="sng" algn="ctr">
                      <a:noFill/>
                      <a:prstDash val="solid"/>
                      <a:round/>
                      <a:headEnd type="none" w="med" len="med"/>
                      <a:tailEnd type="none" w="med" len="med"/>
                    </a:lnR>
                    <a:noFill/>
                  </a:tcPr>
                </a:tc>
              </a:tr>
              <a:tr h="781381">
                <a:tc>
                  <a:txBody>
                    <a:bodyPr/>
                    <a:lstStyle/>
                    <a:p>
                      <a:pPr algn="ctr" latinLnBrk="1"/>
                      <a:r>
                        <a:rPr lang="en-US" altLang="ko-KR" sz="3200" b="0" dirty="0" smtClean="0">
                          <a:solidFill>
                            <a:schemeClr val="tx1"/>
                          </a:solidFill>
                          <a:latin typeface="+mn-lt"/>
                        </a:rPr>
                        <a:t>-</a:t>
                      </a:r>
                      <a:endParaRPr lang="ko-KR" altLang="en-US" sz="32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latinLnBrk="1"/>
                      <a:endParaRPr lang="ko-KR" altLang="en-US" sz="1600" b="0" dirty="0">
                        <a:solidFill>
                          <a:schemeClr val="tx1"/>
                        </a:solidFill>
                        <a:latin typeface="+mn-lt"/>
                      </a:endParaRPr>
                    </a:p>
                  </a:txBody>
                  <a:tcPr anchor="ctr">
                    <a:lnL w="28575" cap="flat" cmpd="sng" algn="ctr">
                      <a:solidFill>
                        <a:schemeClr val="tx1"/>
                      </a:solidFill>
                      <a:prstDash val="solid"/>
                      <a:round/>
                      <a:headEnd type="none" w="med" len="med"/>
                      <a:tailEnd type="none" w="med" len="med"/>
                    </a:lnL>
                    <a:noFill/>
                  </a:tcPr>
                </a:tc>
                <a:tc>
                  <a:txBody>
                    <a:bodyPr/>
                    <a:lstStyle/>
                    <a:p>
                      <a:pPr algn="ctr" latinLnBrk="1"/>
                      <a:endParaRPr lang="ko-KR" altLang="en-US" sz="1600" b="0" dirty="0">
                        <a:solidFill>
                          <a:schemeClr val="tx1"/>
                        </a:solidFill>
                        <a:latin typeface="+mn-lt"/>
                      </a:endParaRPr>
                    </a:p>
                  </a:txBody>
                  <a:tcPr anchor="ctr">
                    <a:noFill/>
                  </a:tcPr>
                </a:tc>
                <a:tc>
                  <a:txBody>
                    <a:bodyPr/>
                    <a:lstStyle/>
                    <a:p>
                      <a:pPr algn="ctr" latinLnBrk="1"/>
                      <a:endParaRPr lang="ko-KR" altLang="en-US" sz="1600" b="0" dirty="0">
                        <a:solidFill>
                          <a:schemeClr val="tx1"/>
                        </a:solidFill>
                        <a:latin typeface="+mn-lt"/>
                      </a:endParaRPr>
                    </a:p>
                  </a:txBody>
                  <a:tcPr anchor="ctr">
                    <a:lnR w="28575" cap="flat" cmpd="sng" algn="ctr">
                      <a:noFill/>
                      <a:prstDash val="solid"/>
                      <a:round/>
                      <a:headEnd type="none" w="med" len="med"/>
                      <a:tailEnd type="none" w="med" len="med"/>
                    </a:lnR>
                    <a:noFill/>
                  </a:tcPr>
                </a:tc>
              </a:tr>
            </a:tbl>
          </a:graphicData>
        </a:graphic>
      </p:graphicFrame>
      <p:sp>
        <p:nvSpPr>
          <p:cNvPr id="7"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Discussion</a:t>
            </a:r>
            <a:endParaRPr lang="ko-KR" altLang="en-US" sz="3600" dirty="0"/>
          </a:p>
        </p:txBody>
      </p:sp>
      <p:sp>
        <p:nvSpPr>
          <p:cNvPr id="8" name="내용 개체 틀 2"/>
          <p:cNvSpPr>
            <a:spLocks noGrp="1"/>
          </p:cNvSpPr>
          <p:nvPr>
            <p:ph idx="1"/>
          </p:nvPr>
        </p:nvSpPr>
        <p:spPr>
          <a:xfrm>
            <a:off x="139589" y="1209489"/>
            <a:ext cx="8864600" cy="4351339"/>
          </a:xfrm>
        </p:spPr>
        <p:txBody>
          <a:bodyPr>
            <a:normAutofit/>
          </a:bodyPr>
          <a:lstStyle/>
          <a:p>
            <a:pPr marL="0" indent="0">
              <a:buNone/>
            </a:pPr>
            <a:r>
              <a:rPr lang="en-US" altLang="ko-KR" dirty="0" smtClean="0"/>
              <a:t>type of biological interaction</a:t>
            </a:r>
            <a:endParaRPr lang="en-US" altLang="ko-KR" i="1" dirty="0" smtClean="0"/>
          </a:p>
        </p:txBody>
      </p:sp>
      <p:sp>
        <p:nvSpPr>
          <p:cNvPr id="27" name="TextBox 26"/>
          <p:cNvSpPr txBox="1"/>
          <p:nvPr/>
        </p:nvSpPr>
        <p:spPr>
          <a:xfrm>
            <a:off x="4439243" y="3081305"/>
            <a:ext cx="2483372" cy="400110"/>
          </a:xfrm>
          <a:prstGeom prst="rect">
            <a:avLst/>
          </a:prstGeom>
          <a:noFill/>
        </p:spPr>
        <p:txBody>
          <a:bodyPr wrap="none" rtlCol="0">
            <a:spAutoFit/>
          </a:bodyPr>
          <a:lstStyle/>
          <a:p>
            <a:r>
              <a:rPr lang="en-US" altLang="ko-KR" sz="2000" dirty="0" smtClean="0"/>
              <a:t>endobiontic </a:t>
            </a:r>
            <a:r>
              <a:rPr lang="en-US" altLang="ko-KR" sz="2000" i="1" dirty="0" err="1" smtClean="0"/>
              <a:t>Bajgolia</a:t>
            </a:r>
            <a:endParaRPr lang="ko-KR" altLang="en-US" sz="2000" i="1" dirty="0"/>
          </a:p>
        </p:txBody>
      </p:sp>
      <p:sp>
        <p:nvSpPr>
          <p:cNvPr id="28" name="TextBox 27"/>
          <p:cNvSpPr txBox="1"/>
          <p:nvPr/>
        </p:nvSpPr>
        <p:spPr>
          <a:xfrm rot="16200000">
            <a:off x="-462199" y="5084201"/>
            <a:ext cx="2554772" cy="707886"/>
          </a:xfrm>
          <a:prstGeom prst="rect">
            <a:avLst/>
          </a:prstGeom>
          <a:noFill/>
        </p:spPr>
        <p:txBody>
          <a:bodyPr wrap="square" rtlCol="0">
            <a:spAutoFit/>
          </a:bodyPr>
          <a:lstStyle/>
          <a:p>
            <a:pPr algn="ctr"/>
            <a:r>
              <a:rPr lang="en-US" altLang="ko-KR" sz="2000" dirty="0" smtClean="0"/>
              <a:t>host </a:t>
            </a:r>
          </a:p>
          <a:p>
            <a:pPr algn="ctr"/>
            <a:r>
              <a:rPr lang="en-US" altLang="ko-KR" sz="2000" dirty="0" smtClean="0"/>
              <a:t>stromatoporoid</a:t>
            </a:r>
            <a:endParaRPr lang="ko-KR" altLang="en-US" sz="2000" i="1" dirty="0"/>
          </a:p>
        </p:txBody>
      </p:sp>
      <p:sp>
        <p:nvSpPr>
          <p:cNvPr id="32" name="직사각형 31"/>
          <p:cNvSpPr/>
          <p:nvPr/>
        </p:nvSpPr>
        <p:spPr>
          <a:xfrm>
            <a:off x="2983036" y="4285917"/>
            <a:ext cx="1781131" cy="23139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7" name="그룹 36"/>
          <p:cNvGrpSpPr/>
          <p:nvPr/>
        </p:nvGrpSpPr>
        <p:grpSpPr>
          <a:xfrm>
            <a:off x="2973540" y="5050872"/>
            <a:ext cx="5380927" cy="768903"/>
            <a:chOff x="3038525" y="5012542"/>
            <a:chExt cx="4572000" cy="588421"/>
          </a:xfrm>
        </p:grpSpPr>
        <p:sp>
          <p:nvSpPr>
            <p:cNvPr id="29" name="직사각형 28"/>
            <p:cNvSpPr/>
            <p:nvPr/>
          </p:nvSpPr>
          <p:spPr>
            <a:xfrm>
              <a:off x="3038525" y="5016500"/>
              <a:ext cx="4572000" cy="5844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3041198" y="5012542"/>
              <a:ext cx="1529984" cy="5843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5" name="그룹 34"/>
          <p:cNvGrpSpPr/>
          <p:nvPr/>
        </p:nvGrpSpPr>
        <p:grpSpPr>
          <a:xfrm>
            <a:off x="2977365" y="5826780"/>
            <a:ext cx="1779202" cy="793303"/>
            <a:chOff x="3055619" y="4999323"/>
            <a:chExt cx="1507126" cy="605856"/>
          </a:xfrm>
        </p:grpSpPr>
        <p:sp>
          <p:nvSpPr>
            <p:cNvPr id="33" name="직사각형 32"/>
            <p:cNvSpPr/>
            <p:nvPr/>
          </p:nvSpPr>
          <p:spPr>
            <a:xfrm>
              <a:off x="3055619" y="4999323"/>
              <a:ext cx="1507126" cy="6058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TextBox 33"/>
            <p:cNvSpPr txBox="1"/>
            <p:nvPr/>
          </p:nvSpPr>
          <p:spPr>
            <a:xfrm>
              <a:off x="3322029" y="5162502"/>
              <a:ext cx="1119217" cy="338554"/>
            </a:xfrm>
            <a:prstGeom prst="rect">
              <a:avLst/>
            </a:prstGeom>
            <a:noFill/>
            <a:ln>
              <a:noFill/>
            </a:ln>
          </p:spPr>
          <p:txBody>
            <a:bodyPr wrap="none" rtlCol="0">
              <a:spAutoFit/>
            </a:bodyPr>
            <a:lstStyle/>
            <a:p>
              <a:r>
                <a:rPr lang="en-US" altLang="ko-KR" sz="1600" dirty="0" smtClean="0">
                  <a:solidFill>
                    <a:schemeClr val="bg1"/>
                  </a:solidFill>
                </a:rPr>
                <a:t>parasitism</a:t>
              </a:r>
              <a:endParaRPr lang="ko-KR" altLang="en-US" sz="1600" dirty="0">
                <a:solidFill>
                  <a:schemeClr val="bg1"/>
                </a:solidFill>
              </a:endParaRPr>
            </a:p>
          </p:txBody>
        </p:sp>
      </p:grpSp>
      <p:grpSp>
        <p:nvGrpSpPr>
          <p:cNvPr id="38" name="그룹 37"/>
          <p:cNvGrpSpPr/>
          <p:nvPr/>
        </p:nvGrpSpPr>
        <p:grpSpPr>
          <a:xfrm>
            <a:off x="2975436" y="5043344"/>
            <a:ext cx="1781131" cy="771099"/>
            <a:chOff x="3061605" y="5016499"/>
            <a:chExt cx="1508760" cy="571500"/>
          </a:xfrm>
        </p:grpSpPr>
        <p:sp>
          <p:nvSpPr>
            <p:cNvPr id="39" name="직사각형 38"/>
            <p:cNvSpPr/>
            <p:nvPr/>
          </p:nvSpPr>
          <p:spPr>
            <a:xfrm>
              <a:off x="3061605" y="5016499"/>
              <a:ext cx="1508760" cy="57150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3173266" y="5156502"/>
              <a:ext cx="1375095" cy="250919"/>
            </a:xfrm>
            <a:prstGeom prst="rect">
              <a:avLst/>
            </a:prstGeom>
            <a:noFill/>
            <a:ln>
              <a:noFill/>
            </a:ln>
          </p:spPr>
          <p:txBody>
            <a:bodyPr wrap="square" rtlCol="0">
              <a:spAutoFit/>
            </a:bodyPr>
            <a:lstStyle/>
            <a:p>
              <a:r>
                <a:rPr lang="en-US" altLang="ko-KR" sz="1600" dirty="0" smtClean="0">
                  <a:solidFill>
                    <a:schemeClr val="bg1"/>
                  </a:solidFill>
                </a:rPr>
                <a:t>commensalism</a:t>
              </a:r>
              <a:endParaRPr lang="ko-KR" altLang="en-US" sz="1600" dirty="0">
                <a:solidFill>
                  <a:schemeClr val="bg1"/>
                </a:solidFill>
              </a:endParaRPr>
            </a:p>
          </p:txBody>
        </p:sp>
      </p:grpSp>
      <p:grpSp>
        <p:nvGrpSpPr>
          <p:cNvPr id="55" name="그룹 36"/>
          <p:cNvGrpSpPr/>
          <p:nvPr/>
        </p:nvGrpSpPr>
        <p:grpSpPr>
          <a:xfrm>
            <a:off x="2973540" y="4281453"/>
            <a:ext cx="5380927" cy="768903"/>
            <a:chOff x="3038525" y="5012542"/>
            <a:chExt cx="4572000" cy="588421"/>
          </a:xfrm>
        </p:grpSpPr>
        <p:sp>
          <p:nvSpPr>
            <p:cNvPr id="56" name="직사각형 28"/>
            <p:cNvSpPr/>
            <p:nvPr/>
          </p:nvSpPr>
          <p:spPr>
            <a:xfrm>
              <a:off x="3038525" y="5016500"/>
              <a:ext cx="4572000" cy="5844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직사각형 35"/>
            <p:cNvSpPr/>
            <p:nvPr/>
          </p:nvSpPr>
          <p:spPr>
            <a:xfrm>
              <a:off x="3041198" y="5012542"/>
              <a:ext cx="1529984" cy="5843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1" name="그룹 40"/>
          <p:cNvGrpSpPr/>
          <p:nvPr/>
        </p:nvGrpSpPr>
        <p:grpSpPr>
          <a:xfrm>
            <a:off x="2971885" y="4275664"/>
            <a:ext cx="1782014" cy="771099"/>
            <a:chOff x="3053237" y="5016500"/>
            <a:chExt cx="1509508" cy="571500"/>
          </a:xfrm>
        </p:grpSpPr>
        <p:sp>
          <p:nvSpPr>
            <p:cNvPr id="42" name="직사각형 41"/>
            <p:cNvSpPr/>
            <p:nvPr/>
          </p:nvSpPr>
          <p:spPr>
            <a:xfrm>
              <a:off x="3053237" y="5016500"/>
              <a:ext cx="1509508" cy="571500"/>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3344870" y="5187214"/>
              <a:ext cx="1119217" cy="338554"/>
            </a:xfrm>
            <a:prstGeom prst="rect">
              <a:avLst/>
            </a:prstGeom>
            <a:noFill/>
            <a:ln>
              <a:noFill/>
            </a:ln>
          </p:spPr>
          <p:txBody>
            <a:bodyPr wrap="none" rtlCol="0">
              <a:spAutoFit/>
            </a:bodyPr>
            <a:lstStyle/>
            <a:p>
              <a:r>
                <a:rPr lang="en-US" altLang="ko-KR" sz="1600" dirty="0" smtClean="0">
                  <a:solidFill>
                    <a:schemeClr val="bg1"/>
                  </a:solidFill>
                </a:rPr>
                <a:t>mutualism</a:t>
              </a:r>
              <a:endParaRPr lang="ko-KR" altLang="en-US" sz="1600" dirty="0">
                <a:solidFill>
                  <a:schemeClr val="bg1"/>
                </a:solidFill>
              </a:endParaRPr>
            </a:p>
          </p:txBody>
        </p:sp>
      </p:grpSp>
      <p:sp>
        <p:nvSpPr>
          <p:cNvPr id="44" name="내용 개체 틀 2"/>
          <p:cNvSpPr txBox="1">
            <a:spLocks/>
          </p:cNvSpPr>
          <p:nvPr/>
        </p:nvSpPr>
        <p:spPr>
          <a:xfrm>
            <a:off x="139700" y="1574303"/>
            <a:ext cx="8864600" cy="570160"/>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altLang="ko-KR" dirty="0" smtClean="0"/>
              <a:t>commensalism?</a:t>
            </a:r>
          </a:p>
        </p:txBody>
      </p:sp>
      <p:sp>
        <p:nvSpPr>
          <p:cNvPr id="45" name="내용 개체 틀 2"/>
          <p:cNvSpPr txBox="1">
            <a:spLocks/>
          </p:cNvSpPr>
          <p:nvPr/>
        </p:nvSpPr>
        <p:spPr>
          <a:xfrm>
            <a:off x="139700" y="2094437"/>
            <a:ext cx="8864599" cy="830815"/>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dirty="0" smtClean="0"/>
              <a:t>similar to previous interpretations of “caunopore” association</a:t>
            </a:r>
            <a:br>
              <a:rPr lang="en-US" altLang="ko-KR" dirty="0" smtClean="0"/>
            </a:br>
            <a:r>
              <a:rPr lang="en-US" altLang="ko-KR" sz="1600" dirty="0" smtClean="0"/>
              <a:t>(e.g. Kershaw, 1987; Young and Noble, 1989)</a:t>
            </a:r>
          </a:p>
        </p:txBody>
      </p:sp>
    </p:spTree>
    <p:extLst>
      <p:ext uri="{BB962C8B-B14F-4D97-AF65-F5344CB8AC3E}">
        <p14:creationId xmlns:p14="http://schemas.microsoft.com/office/powerpoint/2010/main" val="144801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25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25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
                                        <p:tgtEl>
                                          <p:spTgt spid="35"/>
                                        </p:tgtEl>
                                      </p:cBhvr>
                                    </p:animEffect>
                                  </p:childTnLst>
                                </p:cTn>
                              </p:par>
                              <p:par>
                                <p:cTn id="17" presetID="10" presetClass="exit" presetSubtype="0" fill="hold" nodeType="withEffect">
                                  <p:stCondLst>
                                    <p:cond delay="0"/>
                                  </p:stCondLst>
                                  <p:childTnLst>
                                    <p:animEffect transition="out" filter="fade">
                                      <p:cBhvr>
                                        <p:cTn id="18" dur="250"/>
                                        <p:tgtEl>
                                          <p:spTgt spid="55"/>
                                        </p:tgtEl>
                                      </p:cBhvr>
                                    </p:animEffect>
                                    <p:set>
                                      <p:cBhvr>
                                        <p:cTn id="19" dur="1" fill="hold">
                                          <p:stCondLst>
                                            <p:cond delay="249"/>
                                          </p:stCondLst>
                                        </p:cTn>
                                        <p:tgtEl>
                                          <p:spTgt spid="5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4790671" y="3635907"/>
            <a:ext cx="3515623" cy="2636718"/>
            <a:chOff x="4695949" y="2435237"/>
            <a:chExt cx="4261722" cy="3196292"/>
          </a:xfrm>
        </p:grpSpPr>
        <p:pic>
          <p:nvPicPr>
            <p:cNvPr id="7" name="그림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contrast="-5000"/>
                      </a14:imgEffect>
                    </a14:imgLayer>
                  </a14:imgProps>
                </a:ext>
                <a:ext uri="{28A0092B-C50C-407E-A947-70E740481C1C}">
                  <a14:useLocalDpi xmlns:a14="http://schemas.microsoft.com/office/drawing/2010/main" val="0"/>
                </a:ext>
              </a:extLst>
            </a:blip>
            <a:stretch>
              <a:fillRect/>
            </a:stretch>
          </p:blipFill>
          <p:spPr>
            <a:xfrm>
              <a:off x="4695949" y="2435237"/>
              <a:ext cx="4261722" cy="3196292"/>
            </a:xfrm>
            <a:prstGeom prst="rect">
              <a:avLst/>
            </a:prstGeom>
            <a:ln>
              <a:solidFill>
                <a:schemeClr val="tx1"/>
              </a:solidFill>
            </a:ln>
          </p:spPr>
        </p:pic>
        <p:grpSp>
          <p:nvGrpSpPr>
            <p:cNvPr id="23" name="그룹 22"/>
            <p:cNvGrpSpPr/>
            <p:nvPr/>
          </p:nvGrpSpPr>
          <p:grpSpPr>
            <a:xfrm>
              <a:off x="4779534" y="5352143"/>
              <a:ext cx="637745" cy="276999"/>
              <a:chOff x="7020272" y="3098937"/>
              <a:chExt cx="1425756" cy="576970"/>
            </a:xfrm>
            <a:solidFill>
              <a:schemeClr val="tx1"/>
            </a:solidFill>
          </p:grpSpPr>
          <p:sp>
            <p:nvSpPr>
              <p:cNvPr id="24" name="직사각형 23"/>
              <p:cNvSpPr/>
              <p:nvPr/>
            </p:nvSpPr>
            <p:spPr>
              <a:xfrm>
                <a:off x="7020272" y="3234902"/>
                <a:ext cx="1425756" cy="372687"/>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7020272" y="3098937"/>
                <a:ext cx="1272932" cy="576970"/>
              </a:xfrm>
              <a:prstGeom prst="rect">
                <a:avLst/>
              </a:prstGeom>
              <a:noFill/>
              <a:ln>
                <a:noFill/>
              </a:ln>
            </p:spPr>
            <p:txBody>
              <a:bodyPr wrap="non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2 mm</a:t>
                </a:r>
                <a:endParaRPr lang="ko-KR" altLang="en-US" sz="1200" dirty="0">
                  <a:solidFill>
                    <a:schemeClr val="bg1"/>
                  </a:solidFill>
                  <a:latin typeface="Arial" panose="020B0604020202020204" pitchFamily="34" charset="0"/>
                  <a:cs typeface="Arial" panose="020B0604020202020204" pitchFamily="34" charset="0"/>
                </a:endParaRPr>
              </a:p>
            </p:txBody>
          </p:sp>
        </p:grpSp>
      </p:grpSp>
      <p:grpSp>
        <p:nvGrpSpPr>
          <p:cNvPr id="6" name="Group 5"/>
          <p:cNvGrpSpPr/>
          <p:nvPr/>
        </p:nvGrpSpPr>
        <p:grpSpPr>
          <a:xfrm>
            <a:off x="4790671" y="926911"/>
            <a:ext cx="3515623" cy="2629186"/>
            <a:chOff x="4695949" y="2436083"/>
            <a:chExt cx="4261722" cy="3187161"/>
          </a:xfrm>
        </p:grpSpPr>
        <p:pic>
          <p:nvPicPr>
            <p:cNvPr id="2" name="그림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contrast="30000"/>
                      </a14:imgEffect>
                    </a14:imgLayer>
                  </a14:imgProps>
                </a:ext>
                <a:ext uri="{28A0092B-C50C-407E-A947-70E740481C1C}">
                  <a14:useLocalDpi xmlns:a14="http://schemas.microsoft.com/office/drawing/2010/main" val="0"/>
                </a:ext>
              </a:extLst>
            </a:blip>
            <a:srcRect l="17994" t="6433" r="42746" b="49524"/>
            <a:stretch/>
          </p:blipFill>
          <p:spPr>
            <a:xfrm>
              <a:off x="4695949" y="2436083"/>
              <a:ext cx="4261722" cy="3187161"/>
            </a:xfrm>
            <a:prstGeom prst="rect">
              <a:avLst/>
            </a:prstGeom>
            <a:ln>
              <a:solidFill>
                <a:schemeClr val="tx1"/>
              </a:solidFill>
            </a:ln>
          </p:spPr>
        </p:pic>
        <p:grpSp>
          <p:nvGrpSpPr>
            <p:cNvPr id="20" name="그룹 19"/>
            <p:cNvGrpSpPr/>
            <p:nvPr/>
          </p:nvGrpSpPr>
          <p:grpSpPr>
            <a:xfrm>
              <a:off x="7420685" y="2443707"/>
              <a:ext cx="1451463" cy="335785"/>
              <a:chOff x="2927867" y="3475926"/>
              <a:chExt cx="3022953" cy="699339"/>
            </a:xfrm>
          </p:grpSpPr>
          <p:sp>
            <p:nvSpPr>
              <p:cNvPr id="21" name="직사각형 20"/>
              <p:cNvSpPr/>
              <p:nvPr/>
            </p:nvSpPr>
            <p:spPr>
              <a:xfrm>
                <a:off x="2927867" y="3605011"/>
                <a:ext cx="3022953" cy="372645"/>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p:cNvSpPr txBox="1"/>
              <p:nvPr/>
            </p:nvSpPr>
            <p:spPr>
              <a:xfrm>
                <a:off x="3658984" y="3475926"/>
                <a:ext cx="1703825" cy="699339"/>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10 mm</a:t>
                </a:r>
                <a:endParaRPr lang="ko-KR" altLang="en-US" sz="1200" dirty="0">
                  <a:solidFill>
                    <a:schemeClr val="bg1"/>
                  </a:solidFill>
                  <a:latin typeface="Arial" panose="020B0604020202020204" pitchFamily="34" charset="0"/>
                  <a:cs typeface="Arial" panose="020B0604020202020204" pitchFamily="34" charset="0"/>
                </a:endParaRPr>
              </a:p>
            </p:txBody>
          </p:sp>
        </p:grpSp>
      </p:grpSp>
      <p:pic>
        <p:nvPicPr>
          <p:cNvPr id="5" name="그림 4"/>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60038" y="3635896"/>
            <a:ext cx="3515639" cy="2636729"/>
          </a:xfrm>
          <a:prstGeom prst="rect">
            <a:avLst/>
          </a:prstGeom>
          <a:ln>
            <a:solidFill>
              <a:schemeClr val="tx1"/>
            </a:solidFill>
          </a:ln>
        </p:spPr>
      </p:pic>
      <p:pic>
        <p:nvPicPr>
          <p:cNvPr id="16" name="그림 1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3000" contrast="30000"/>
                    </a14:imgEffect>
                  </a14:imgLayer>
                </a14:imgProps>
              </a:ext>
              <a:ext uri="{28A0092B-C50C-407E-A947-70E740481C1C}">
                <a14:useLocalDpi xmlns:a14="http://schemas.microsoft.com/office/drawing/2010/main" val="0"/>
              </a:ext>
            </a:extLst>
          </a:blip>
          <a:stretch>
            <a:fillRect/>
          </a:stretch>
        </p:blipFill>
        <p:spPr>
          <a:xfrm>
            <a:off x="1062296" y="921061"/>
            <a:ext cx="3513381" cy="2635036"/>
          </a:xfrm>
          <a:prstGeom prst="rect">
            <a:avLst/>
          </a:prstGeom>
          <a:ln>
            <a:solidFill>
              <a:schemeClr val="tx1"/>
            </a:solidFill>
          </a:ln>
        </p:spPr>
      </p:pic>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Discussion</a:t>
            </a:r>
            <a:endParaRPr lang="ko-KR" altLang="en-US" sz="3600" dirty="0"/>
          </a:p>
        </p:txBody>
      </p:sp>
      <p:grpSp>
        <p:nvGrpSpPr>
          <p:cNvPr id="9" name="그룹 8"/>
          <p:cNvGrpSpPr/>
          <p:nvPr/>
        </p:nvGrpSpPr>
        <p:grpSpPr>
          <a:xfrm>
            <a:off x="1108789" y="6046753"/>
            <a:ext cx="542407" cy="228505"/>
            <a:chOff x="6976062" y="2989442"/>
            <a:chExt cx="1469966" cy="576969"/>
          </a:xfrm>
          <a:solidFill>
            <a:schemeClr val="tx1"/>
          </a:solidFill>
        </p:grpSpPr>
        <p:sp>
          <p:nvSpPr>
            <p:cNvPr id="11" name="직사각형 10"/>
            <p:cNvSpPr/>
            <p:nvPr/>
          </p:nvSpPr>
          <p:spPr>
            <a:xfrm>
              <a:off x="7020272" y="3128331"/>
              <a:ext cx="1425756" cy="372686"/>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6976062" y="2989442"/>
              <a:ext cx="1272932" cy="576969"/>
            </a:xfrm>
            <a:prstGeom prst="rect">
              <a:avLst/>
            </a:prstGeom>
            <a:noFill/>
            <a:ln>
              <a:noFill/>
            </a:ln>
          </p:spPr>
          <p:txBody>
            <a:bodyPr wrap="non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2 mm</a:t>
              </a:r>
              <a:endParaRPr lang="ko-KR" altLang="en-US" sz="1200" dirty="0">
                <a:solidFill>
                  <a:schemeClr val="bg1"/>
                </a:solidFill>
                <a:latin typeface="Arial" panose="020B0604020202020204" pitchFamily="34" charset="0"/>
                <a:cs typeface="Arial" panose="020B0604020202020204" pitchFamily="34" charset="0"/>
              </a:endParaRPr>
            </a:p>
          </p:txBody>
        </p:sp>
      </p:grpSp>
      <p:sp>
        <p:nvSpPr>
          <p:cNvPr id="26" name="TextBox 25"/>
          <p:cNvSpPr txBox="1"/>
          <p:nvPr/>
        </p:nvSpPr>
        <p:spPr>
          <a:xfrm>
            <a:off x="1512051" y="6236658"/>
            <a:ext cx="2611612" cy="584775"/>
          </a:xfrm>
          <a:prstGeom prst="rect">
            <a:avLst/>
          </a:prstGeom>
          <a:noFill/>
        </p:spPr>
        <p:txBody>
          <a:bodyPr wrap="none" rtlCol="0">
            <a:spAutoFit/>
          </a:bodyPr>
          <a:lstStyle/>
          <a:p>
            <a:pPr algn="ctr"/>
            <a:r>
              <a:rPr lang="en-US" altLang="ko-KR" sz="1600" dirty="0" smtClean="0"/>
              <a:t>“caunopore” association</a:t>
            </a:r>
          </a:p>
          <a:p>
            <a:pPr algn="ctr"/>
            <a:r>
              <a:rPr lang="en-US" altLang="ko-KR" sz="1600" dirty="0" smtClean="0"/>
              <a:t>Silurian of eastern Canada</a:t>
            </a:r>
          </a:p>
        </p:txBody>
      </p:sp>
      <p:sp>
        <p:nvSpPr>
          <p:cNvPr id="27" name="TextBox 26"/>
          <p:cNvSpPr txBox="1"/>
          <p:nvPr/>
        </p:nvSpPr>
        <p:spPr>
          <a:xfrm>
            <a:off x="4376782" y="6236658"/>
            <a:ext cx="4343400" cy="584775"/>
          </a:xfrm>
          <a:prstGeom prst="rect">
            <a:avLst/>
          </a:prstGeom>
          <a:noFill/>
        </p:spPr>
        <p:txBody>
          <a:bodyPr wrap="square" rtlCol="0">
            <a:spAutoFit/>
          </a:bodyPr>
          <a:lstStyle/>
          <a:p>
            <a:pPr algn="ctr"/>
            <a:r>
              <a:rPr lang="en-US" altLang="ko-KR" sz="1600" i="1" dirty="0" err="1" smtClean="0"/>
              <a:t>Bajgolia</a:t>
            </a:r>
            <a:r>
              <a:rPr lang="en-US" altLang="ko-KR" sz="1600" dirty="0" smtClean="0"/>
              <a:t>-stromatoporoid</a:t>
            </a:r>
          </a:p>
          <a:p>
            <a:pPr algn="ctr"/>
            <a:r>
              <a:rPr lang="en-US" altLang="ko-KR" sz="1600" dirty="0" smtClean="0"/>
              <a:t>Late Ordovician of South China (this study)</a:t>
            </a:r>
          </a:p>
        </p:txBody>
      </p:sp>
      <p:grpSp>
        <p:nvGrpSpPr>
          <p:cNvPr id="29" name="그룹 28"/>
          <p:cNvGrpSpPr/>
          <p:nvPr/>
        </p:nvGrpSpPr>
        <p:grpSpPr>
          <a:xfrm>
            <a:off x="1124192" y="3335424"/>
            <a:ext cx="542407" cy="228505"/>
            <a:chOff x="6976062" y="2989442"/>
            <a:chExt cx="1469966" cy="576969"/>
          </a:xfrm>
          <a:solidFill>
            <a:schemeClr val="tx1"/>
          </a:solidFill>
        </p:grpSpPr>
        <p:sp>
          <p:nvSpPr>
            <p:cNvPr id="30" name="직사각형 29"/>
            <p:cNvSpPr/>
            <p:nvPr/>
          </p:nvSpPr>
          <p:spPr>
            <a:xfrm>
              <a:off x="7020272" y="3128331"/>
              <a:ext cx="1425756" cy="372686"/>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6976062" y="2989442"/>
              <a:ext cx="1272932" cy="576969"/>
            </a:xfrm>
            <a:prstGeom prst="rect">
              <a:avLst/>
            </a:prstGeom>
            <a:noFill/>
            <a:ln>
              <a:noFill/>
            </a:ln>
          </p:spPr>
          <p:txBody>
            <a:bodyPr wrap="non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2 mm</a:t>
              </a:r>
              <a:endParaRPr lang="ko-KR"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73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Discussion</a:t>
            </a:r>
            <a:endParaRPr lang="ko-KR" altLang="en-US" sz="3600" dirty="0"/>
          </a:p>
        </p:txBody>
      </p:sp>
      <p:graphicFrame>
        <p:nvGraphicFramePr>
          <p:cNvPr id="6" name="표 5"/>
          <p:cNvGraphicFramePr>
            <a:graphicFrameLocks noGrp="1"/>
          </p:cNvGraphicFramePr>
          <p:nvPr>
            <p:extLst>
              <p:ext uri="{D42A27DB-BD31-4B8C-83A1-F6EECF244321}">
                <p14:modId xmlns:p14="http://schemas.microsoft.com/office/powerpoint/2010/main" val="3745666198"/>
              </p:ext>
            </p:extLst>
          </p:nvPr>
        </p:nvGraphicFramePr>
        <p:xfrm>
          <a:off x="169461" y="1932249"/>
          <a:ext cx="8798776" cy="4383039"/>
        </p:xfrm>
        <a:graphic>
          <a:graphicData uri="http://schemas.openxmlformats.org/drawingml/2006/table">
            <a:tbl>
              <a:tblPr firstRow="1" bandRow="1">
                <a:tableStyleId>{5C22544A-7EE6-4342-B048-85BDC9FD1C3A}</a:tableStyleId>
              </a:tblPr>
              <a:tblGrid>
                <a:gridCol w="1752170"/>
                <a:gridCol w="3523303"/>
                <a:gridCol w="3523303"/>
              </a:tblGrid>
              <a:tr h="533390">
                <a:tc>
                  <a:txBody>
                    <a:bodyPr/>
                    <a:lstStyle/>
                    <a:p>
                      <a:pPr latinLnBrk="1"/>
                      <a:endParaRPr lang="ko-KR" altLang="en-US" sz="1800" b="0" dirty="0">
                        <a:solidFill>
                          <a:schemeClr val="tx1"/>
                        </a:solidFill>
                        <a:latin typeface="+mn-lt"/>
                      </a:endParaRPr>
                    </a:p>
                  </a:txBody>
                  <a:tcPr marL="102015" marR="102015" marT="51007" marB="5100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latinLnBrk="1"/>
                      <a:r>
                        <a:rPr lang="en-US" altLang="ko-KR" sz="1800" b="0" dirty="0" smtClean="0">
                          <a:solidFill>
                            <a:schemeClr val="bg1"/>
                          </a:solidFill>
                          <a:latin typeface="+mn-lt"/>
                        </a:rPr>
                        <a:t>“caunopore” association</a:t>
                      </a:r>
                      <a:endParaRPr lang="ko-KR" altLang="en-US" sz="1800" b="0"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latinLnBrk="1"/>
                      <a:r>
                        <a:rPr lang="en-US" altLang="ko-KR" sz="1800" b="1" dirty="0" smtClean="0">
                          <a:solidFill>
                            <a:schemeClr val="bg1"/>
                          </a:solidFill>
                          <a:latin typeface="+mn-lt"/>
                        </a:rPr>
                        <a:t>this study</a:t>
                      </a:r>
                      <a:endParaRPr lang="ko-KR" altLang="en-US" sz="1800" b="1"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r>
              <a:tr h="658577">
                <a:tc>
                  <a:txBody>
                    <a:bodyPr/>
                    <a:lstStyle/>
                    <a:p>
                      <a:pPr latinLnBrk="1"/>
                      <a:r>
                        <a:rPr lang="en-US" altLang="ko-KR" sz="1800" b="0" dirty="0" err="1" smtClean="0">
                          <a:solidFill>
                            <a:schemeClr val="tx1"/>
                          </a:solidFill>
                          <a:latin typeface="+mn-lt"/>
                        </a:rPr>
                        <a:t>endobiont</a:t>
                      </a:r>
                      <a:endParaRPr lang="ko-KR" altLang="en-US" sz="1800" b="0" dirty="0">
                        <a:solidFill>
                          <a:schemeClr val="tx1"/>
                        </a:solidFill>
                        <a:latin typeface="+mn-lt"/>
                      </a:endParaRPr>
                    </a:p>
                  </a:txBody>
                  <a:tcPr marL="102015" marR="102015" marT="51007" marB="5100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ctr" latinLnBrk="1"/>
                      <a:r>
                        <a:rPr lang="en-US" altLang="ko-KR" sz="1800" b="0" dirty="0" err="1" smtClean="0">
                          <a:solidFill>
                            <a:schemeClr val="bg1"/>
                          </a:solidFill>
                          <a:latin typeface="+mn-lt"/>
                        </a:rPr>
                        <a:t>syringoporid</a:t>
                      </a:r>
                      <a:endParaRPr lang="en-US" altLang="ko-KR" sz="1800" b="0" dirty="0" smtClean="0">
                        <a:solidFill>
                          <a:schemeClr val="bg1"/>
                        </a:solidFill>
                        <a:latin typeface="+mn-lt"/>
                      </a:endParaRPr>
                    </a:p>
                    <a:p>
                      <a:pPr algn="ctr" latinLnBrk="1"/>
                      <a:r>
                        <a:rPr lang="en-US" altLang="ko-KR" sz="1800" b="0" dirty="0" smtClean="0">
                          <a:solidFill>
                            <a:schemeClr val="bg1"/>
                          </a:solidFill>
                          <a:latin typeface="+mn-lt"/>
                        </a:rPr>
                        <a:t>(mostly </a:t>
                      </a:r>
                      <a:r>
                        <a:rPr lang="en-US" altLang="ko-KR" sz="1800" b="0" i="1" dirty="0" err="1" smtClean="0">
                          <a:solidFill>
                            <a:schemeClr val="bg1"/>
                          </a:solidFill>
                          <a:latin typeface="+mn-lt"/>
                        </a:rPr>
                        <a:t>Syringopora</a:t>
                      </a:r>
                      <a:r>
                        <a:rPr lang="en-US" altLang="ko-KR" sz="1800" b="0" dirty="0" smtClean="0">
                          <a:solidFill>
                            <a:schemeClr val="bg1"/>
                          </a:solidFill>
                          <a:latin typeface="+mn-lt"/>
                        </a:rPr>
                        <a:t>)</a:t>
                      </a:r>
                      <a:endParaRPr lang="ko-KR" altLang="en-US" sz="1800" b="0"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algn="ctr" latinLnBrk="1"/>
                      <a:r>
                        <a:rPr lang="en-US" altLang="ko-KR" sz="1800" b="1" dirty="0" err="1" smtClean="0">
                          <a:solidFill>
                            <a:schemeClr val="bg1"/>
                          </a:solidFill>
                          <a:latin typeface="+mn-lt"/>
                        </a:rPr>
                        <a:t>auloporid</a:t>
                      </a:r>
                      <a:r>
                        <a:rPr lang="ko-KR" altLang="en-US" sz="1800" b="1" baseline="0" dirty="0" smtClean="0">
                          <a:solidFill>
                            <a:schemeClr val="bg1"/>
                          </a:solidFill>
                          <a:latin typeface="+mn-lt"/>
                        </a:rPr>
                        <a:t> </a:t>
                      </a:r>
                      <a:r>
                        <a:rPr lang="en-US" altLang="ko-KR" sz="1800" b="1" i="1" baseline="0" dirty="0" err="1" smtClean="0">
                          <a:solidFill>
                            <a:schemeClr val="bg1"/>
                          </a:solidFill>
                          <a:latin typeface="+mn-lt"/>
                        </a:rPr>
                        <a:t>Bajgolia</a:t>
                      </a:r>
                      <a:endParaRPr lang="en-US" altLang="ko-KR" sz="1800" b="1" i="1" dirty="0" smtClean="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6">
                        <a:lumMod val="60000"/>
                        <a:lumOff val="40000"/>
                      </a:schemeClr>
                    </a:solidFill>
                  </a:tcPr>
                </a:tc>
              </a:tr>
              <a:tr h="921431">
                <a:tc>
                  <a:txBody>
                    <a:bodyPr/>
                    <a:lstStyle/>
                    <a:p>
                      <a:pPr latinLnBrk="1"/>
                      <a:r>
                        <a:rPr lang="en-US" altLang="ko-KR" sz="1800" b="0" dirty="0" smtClean="0">
                          <a:solidFill>
                            <a:schemeClr val="tx1"/>
                          </a:solidFill>
                          <a:latin typeface="+mn-lt"/>
                        </a:rPr>
                        <a:t>common hosts</a:t>
                      </a:r>
                      <a:endParaRPr lang="ko-KR" altLang="en-US" sz="1800" b="0" dirty="0">
                        <a:solidFill>
                          <a:schemeClr val="tx1"/>
                        </a:solidFill>
                        <a:latin typeface="+mn-lt"/>
                      </a:endParaRPr>
                    </a:p>
                  </a:txBody>
                  <a:tcPr marL="102015" marR="102015" marT="51007" marB="5100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latinLnBrk="1"/>
                      <a:r>
                        <a:rPr lang="en-US" altLang="ko-KR" sz="1800" b="0" i="1" dirty="0" err="1" smtClean="0">
                          <a:solidFill>
                            <a:schemeClr val="bg1"/>
                          </a:solidFill>
                          <a:latin typeface="+mn-lt"/>
                        </a:rPr>
                        <a:t>Stromatopora</a:t>
                      </a:r>
                      <a:r>
                        <a:rPr lang="en-US" altLang="ko-KR" sz="1800" b="0" i="1" dirty="0" smtClean="0">
                          <a:solidFill>
                            <a:schemeClr val="bg1"/>
                          </a:solidFill>
                          <a:latin typeface="+mn-lt"/>
                        </a:rPr>
                        <a:t> </a:t>
                      </a:r>
                    </a:p>
                    <a:p>
                      <a:pPr algn="ctr" latinLnBrk="1"/>
                      <a:r>
                        <a:rPr lang="en-US" altLang="ko-KR" sz="1800" b="0" i="1" dirty="0" err="1" smtClean="0">
                          <a:solidFill>
                            <a:schemeClr val="bg1"/>
                          </a:solidFill>
                          <a:latin typeface="+mn-lt"/>
                        </a:rPr>
                        <a:t>Stromatoporella</a:t>
                      </a:r>
                      <a:r>
                        <a:rPr lang="en-US" altLang="ko-KR" sz="1800" b="0" i="1" dirty="0" smtClean="0">
                          <a:solidFill>
                            <a:schemeClr val="bg1"/>
                          </a:solidFill>
                          <a:latin typeface="+mn-lt"/>
                        </a:rPr>
                        <a:t> </a:t>
                      </a:r>
                    </a:p>
                    <a:p>
                      <a:pPr algn="ctr" latinLnBrk="1"/>
                      <a:r>
                        <a:rPr lang="en-US" altLang="ko-KR" sz="1800" b="0" i="1" dirty="0" smtClean="0">
                          <a:solidFill>
                            <a:schemeClr val="bg1"/>
                          </a:solidFill>
                          <a:latin typeface="+mn-lt"/>
                        </a:rPr>
                        <a:t>Clathrodictyon</a:t>
                      </a:r>
                      <a:endParaRPr lang="ko-KR" altLang="en-US" sz="1800" b="0" i="1"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60000"/>
                        <a:lumOff val="40000"/>
                      </a:schemeClr>
                    </a:solidFill>
                  </a:tcPr>
                </a:tc>
                <a:tc>
                  <a:txBody>
                    <a:bodyPr/>
                    <a:lstStyle/>
                    <a:p>
                      <a:pPr algn="ctr" latinLnBrk="1"/>
                      <a:r>
                        <a:rPr lang="en-US" altLang="ko-KR" sz="1800" b="1" i="1" dirty="0" smtClean="0">
                          <a:solidFill>
                            <a:schemeClr val="bg1"/>
                          </a:solidFill>
                          <a:latin typeface="+mn-lt"/>
                        </a:rPr>
                        <a:t>Clathrodictyon</a:t>
                      </a:r>
                    </a:p>
                    <a:p>
                      <a:pPr algn="ctr" latinLnBrk="1"/>
                      <a:r>
                        <a:rPr lang="en-US" altLang="ko-KR" sz="1800" b="1" i="1" dirty="0" smtClean="0">
                          <a:solidFill>
                            <a:schemeClr val="bg1"/>
                          </a:solidFill>
                          <a:latin typeface="+mn-lt"/>
                        </a:rPr>
                        <a:t>Ecclimadictyon</a:t>
                      </a:r>
                      <a:endParaRPr lang="ko-KR" altLang="en-US" sz="1800" b="1" i="1"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accent6">
                        <a:lumMod val="60000"/>
                        <a:lumOff val="40000"/>
                      </a:schemeClr>
                    </a:solidFill>
                  </a:tcPr>
                </a:tc>
              </a:tr>
              <a:tr h="670926">
                <a:tc>
                  <a:txBody>
                    <a:bodyPr/>
                    <a:lstStyle/>
                    <a:p>
                      <a:pPr latinLnBrk="1"/>
                      <a:r>
                        <a:rPr lang="en-US" altLang="ko-KR" sz="1800" b="0" dirty="0" smtClean="0">
                          <a:solidFill>
                            <a:schemeClr val="tx1"/>
                          </a:solidFill>
                          <a:latin typeface="+mn-lt"/>
                        </a:rPr>
                        <a:t>biological</a:t>
                      </a:r>
                      <a:r>
                        <a:rPr lang="en-US" altLang="ko-KR" sz="1800" b="0" baseline="0" dirty="0" smtClean="0">
                          <a:solidFill>
                            <a:schemeClr val="tx1"/>
                          </a:solidFill>
                          <a:latin typeface="+mn-lt"/>
                        </a:rPr>
                        <a:t> interaction</a:t>
                      </a:r>
                      <a:endParaRPr lang="ko-KR" altLang="en-US" sz="1800" b="0" dirty="0">
                        <a:solidFill>
                          <a:schemeClr val="tx1"/>
                        </a:solidFill>
                        <a:latin typeface="+mn-lt"/>
                      </a:endParaRPr>
                    </a:p>
                  </a:txBody>
                  <a:tcPr marL="102015" marR="102015" marT="51007" marB="5100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latinLnBrk="1"/>
                      <a:r>
                        <a:rPr lang="en-US" altLang="ko-KR" sz="1800" b="0" dirty="0" smtClean="0">
                          <a:solidFill>
                            <a:schemeClr val="bg1"/>
                          </a:solidFill>
                          <a:latin typeface="+mn-lt"/>
                        </a:rPr>
                        <a:t>probably</a:t>
                      </a:r>
                      <a:r>
                        <a:rPr lang="en-US" altLang="ko-KR" sz="1800" b="0" baseline="0" dirty="0" smtClean="0">
                          <a:solidFill>
                            <a:schemeClr val="bg1"/>
                          </a:solidFill>
                          <a:latin typeface="+mn-lt"/>
                        </a:rPr>
                        <a:t> </a:t>
                      </a:r>
                      <a:r>
                        <a:rPr lang="en-US" altLang="ko-KR" sz="1800" b="0" dirty="0" smtClean="0">
                          <a:solidFill>
                            <a:schemeClr val="bg1"/>
                          </a:solidFill>
                          <a:latin typeface="+mn-lt"/>
                        </a:rPr>
                        <a:t>commensalism</a:t>
                      </a:r>
                      <a:endParaRPr lang="ko-KR" altLang="en-US" sz="1800" b="0"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60000"/>
                        <a:lumOff val="40000"/>
                      </a:schemeClr>
                    </a:solidFill>
                  </a:tcPr>
                </a:tc>
                <a:tc>
                  <a:txBody>
                    <a:bodyPr/>
                    <a:lstStyle/>
                    <a:p>
                      <a:pPr marL="0" marR="0" indent="0" algn="ctr" defTabSz="685800" rtl="0" eaLnBrk="1" fontAlgn="auto" latinLnBrk="1" hangingPunct="1">
                        <a:lnSpc>
                          <a:spcPct val="100000"/>
                        </a:lnSpc>
                        <a:spcBef>
                          <a:spcPts val="0"/>
                        </a:spcBef>
                        <a:spcAft>
                          <a:spcPts val="0"/>
                        </a:spcAft>
                        <a:buClrTx/>
                        <a:buSzTx/>
                        <a:buFontTx/>
                        <a:buNone/>
                        <a:tabLst/>
                        <a:defRPr/>
                      </a:pPr>
                      <a:r>
                        <a:rPr lang="en-US" altLang="ko-KR" sz="1800" b="1" dirty="0" smtClean="0">
                          <a:solidFill>
                            <a:schemeClr val="bg1"/>
                          </a:solidFill>
                          <a:latin typeface="+mn-lt"/>
                        </a:rPr>
                        <a:t>probably</a:t>
                      </a:r>
                      <a:r>
                        <a:rPr lang="en-US" altLang="ko-KR" sz="1800" b="1" baseline="0" dirty="0" smtClean="0">
                          <a:solidFill>
                            <a:schemeClr val="bg1"/>
                          </a:solidFill>
                          <a:latin typeface="+mn-lt"/>
                        </a:rPr>
                        <a:t> </a:t>
                      </a:r>
                      <a:r>
                        <a:rPr lang="en-US" altLang="ko-KR" sz="1800" b="1" dirty="0" smtClean="0">
                          <a:solidFill>
                            <a:schemeClr val="bg1"/>
                          </a:solidFill>
                          <a:latin typeface="+mn-lt"/>
                        </a:rPr>
                        <a:t>commensalism</a:t>
                      </a:r>
                      <a:endParaRPr lang="ko-KR" altLang="en-US" sz="1800" b="1" dirty="0" smtClean="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accent6">
                        <a:lumMod val="60000"/>
                        <a:lumOff val="40000"/>
                      </a:schemeClr>
                    </a:solidFill>
                  </a:tcPr>
                </a:tc>
              </a:tr>
              <a:tr h="921431">
                <a:tc>
                  <a:txBody>
                    <a:bodyPr/>
                    <a:lstStyle/>
                    <a:p>
                      <a:pPr latinLnBrk="1"/>
                      <a:r>
                        <a:rPr lang="en-US" altLang="ko-KR" sz="1800" b="0" dirty="0" smtClean="0">
                          <a:solidFill>
                            <a:schemeClr val="tx1"/>
                          </a:solidFill>
                          <a:latin typeface="+mn-lt"/>
                        </a:rPr>
                        <a:t>presence of </a:t>
                      </a:r>
                    </a:p>
                    <a:p>
                      <a:pPr latinLnBrk="1"/>
                      <a:r>
                        <a:rPr lang="en-US" altLang="ko-KR" sz="1800" b="0" dirty="0" smtClean="0">
                          <a:solidFill>
                            <a:schemeClr val="tx1"/>
                          </a:solidFill>
                          <a:latin typeface="+mn-lt"/>
                        </a:rPr>
                        <a:t>free-living</a:t>
                      </a:r>
                      <a:r>
                        <a:rPr lang="en-US" altLang="ko-KR" sz="1800" b="0" baseline="0" dirty="0" smtClean="0">
                          <a:solidFill>
                            <a:schemeClr val="tx1"/>
                          </a:solidFill>
                          <a:latin typeface="+mn-lt"/>
                        </a:rPr>
                        <a:t> counterpart</a:t>
                      </a:r>
                      <a:endParaRPr lang="ko-KR" altLang="en-US" sz="1800" b="0" dirty="0">
                        <a:solidFill>
                          <a:schemeClr val="tx1"/>
                        </a:solidFill>
                        <a:latin typeface="+mn-lt"/>
                      </a:endParaRPr>
                    </a:p>
                  </a:txBody>
                  <a:tcPr marL="102015" marR="102015" marT="51007" marB="5100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latinLnBrk="1"/>
                      <a:r>
                        <a:rPr lang="en-US" altLang="ko-KR" sz="1800" b="0" dirty="0" smtClean="0">
                          <a:solidFill>
                            <a:schemeClr val="bg1"/>
                          </a:solidFill>
                          <a:latin typeface="+mn-lt"/>
                        </a:rPr>
                        <a:t>no</a:t>
                      </a:r>
                    </a:p>
                    <a:p>
                      <a:pPr algn="ctr" latinLnBrk="1"/>
                      <a:r>
                        <a:rPr lang="en-US" altLang="ko-KR" sz="1800" b="0" dirty="0" smtClean="0">
                          <a:solidFill>
                            <a:schemeClr val="bg1"/>
                          </a:solidFill>
                          <a:latin typeface="+mn-lt"/>
                        </a:rPr>
                        <a:t>(different species of </a:t>
                      </a:r>
                      <a:r>
                        <a:rPr lang="en-US" altLang="ko-KR" sz="1800" b="0" i="1" dirty="0" err="1" smtClean="0">
                          <a:solidFill>
                            <a:schemeClr val="bg1"/>
                          </a:solidFill>
                          <a:latin typeface="+mn-lt"/>
                        </a:rPr>
                        <a:t>Syringopora</a:t>
                      </a:r>
                      <a:r>
                        <a:rPr lang="en-US" altLang="ko-KR" sz="1800" b="0" dirty="0" smtClean="0">
                          <a:solidFill>
                            <a:schemeClr val="bg1"/>
                          </a:solidFill>
                          <a:latin typeface="+mn-lt"/>
                        </a:rPr>
                        <a:t>)</a:t>
                      </a:r>
                      <a:endParaRPr lang="ko-KR" altLang="en-US" sz="1800" b="0"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60000"/>
                        <a:lumOff val="40000"/>
                      </a:schemeClr>
                    </a:solidFill>
                  </a:tcPr>
                </a:tc>
                <a:tc>
                  <a:txBody>
                    <a:bodyPr/>
                    <a:lstStyle/>
                    <a:p>
                      <a:pPr algn="ctr" latinLnBrk="1"/>
                      <a:r>
                        <a:rPr lang="en-US" altLang="ko-KR" sz="1800" b="1" dirty="0" smtClean="0">
                          <a:solidFill>
                            <a:schemeClr val="bg1"/>
                          </a:solidFill>
                          <a:latin typeface="+mn-lt"/>
                        </a:rPr>
                        <a:t>yes</a:t>
                      </a:r>
                      <a:endParaRPr lang="ko-KR" altLang="en-US" sz="1800" b="1"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accent6">
                        <a:lumMod val="60000"/>
                        <a:lumOff val="40000"/>
                      </a:schemeClr>
                    </a:solidFill>
                  </a:tcPr>
                </a:tc>
              </a:tr>
              <a:tr h="670198">
                <a:tc>
                  <a:txBody>
                    <a:bodyPr/>
                    <a:lstStyle/>
                    <a:p>
                      <a:pPr latinLnBrk="1"/>
                      <a:r>
                        <a:rPr lang="en-US" altLang="ko-KR" sz="1800" b="0" dirty="0" smtClean="0">
                          <a:solidFill>
                            <a:schemeClr val="tx1"/>
                          </a:solidFill>
                          <a:latin typeface="+mn-lt"/>
                        </a:rPr>
                        <a:t>age</a:t>
                      </a:r>
                      <a:endParaRPr lang="ko-KR" altLang="en-US" sz="1800" b="0" dirty="0">
                        <a:solidFill>
                          <a:schemeClr val="tx1"/>
                        </a:solidFill>
                        <a:latin typeface="+mn-lt"/>
                      </a:endParaRPr>
                    </a:p>
                  </a:txBody>
                  <a:tcPr marL="102015" marR="102015" marT="51007" marB="5100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latinLnBrk="1"/>
                      <a:r>
                        <a:rPr lang="en-US" altLang="ko-KR" sz="1800" b="0" dirty="0" err="1" smtClean="0">
                          <a:solidFill>
                            <a:schemeClr val="bg1"/>
                          </a:solidFill>
                          <a:latin typeface="+mn-lt"/>
                        </a:rPr>
                        <a:t>Siluro</a:t>
                      </a:r>
                      <a:r>
                        <a:rPr lang="en-US" altLang="ko-KR" sz="1800" b="0" dirty="0" smtClean="0">
                          <a:solidFill>
                            <a:schemeClr val="bg1"/>
                          </a:solidFill>
                          <a:latin typeface="+mn-lt"/>
                        </a:rPr>
                        <a:t>-Devonian</a:t>
                      </a:r>
                    </a:p>
                    <a:p>
                      <a:pPr algn="ctr" latinLnBrk="1"/>
                      <a:r>
                        <a:rPr lang="en-US" altLang="ko-KR" sz="1800" b="0" dirty="0" smtClean="0">
                          <a:solidFill>
                            <a:schemeClr val="bg1"/>
                          </a:solidFill>
                          <a:latin typeface="+mn-lt"/>
                        </a:rPr>
                        <a:t>(late Silurian-Middle</a:t>
                      </a:r>
                      <a:r>
                        <a:rPr lang="en-US" altLang="ko-KR" sz="1800" b="0" baseline="0" dirty="0" smtClean="0">
                          <a:solidFill>
                            <a:schemeClr val="bg1"/>
                          </a:solidFill>
                          <a:latin typeface="+mn-lt"/>
                        </a:rPr>
                        <a:t> Devonian)</a:t>
                      </a:r>
                      <a:endParaRPr lang="ko-KR" altLang="en-US" sz="1800" b="0"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latinLnBrk="1"/>
                      <a:r>
                        <a:rPr lang="en-US" altLang="ko-KR" sz="1800" b="1" dirty="0" smtClean="0">
                          <a:solidFill>
                            <a:schemeClr val="bg1"/>
                          </a:solidFill>
                          <a:latin typeface="+mn-lt"/>
                        </a:rPr>
                        <a:t>Late Ordovician</a:t>
                      </a:r>
                      <a:endParaRPr lang="ko-KR" altLang="en-US" sz="1800" b="1" dirty="0">
                        <a:solidFill>
                          <a:schemeClr val="bg1"/>
                        </a:solidFill>
                        <a:latin typeface="+mn-lt"/>
                      </a:endParaRPr>
                    </a:p>
                  </a:txBody>
                  <a:tcPr marL="102015" marR="102015" marT="51007" marB="5100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
        <p:nvSpPr>
          <p:cNvPr id="10" name="내용 개체 틀 2"/>
          <p:cNvSpPr txBox="1">
            <a:spLocks/>
          </p:cNvSpPr>
          <p:nvPr/>
        </p:nvSpPr>
        <p:spPr>
          <a:xfrm>
            <a:off x="139700" y="1068851"/>
            <a:ext cx="8864600" cy="4351339"/>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dirty="0">
                <a:latin typeface="Arial" panose="020B0604020202020204" pitchFamily="34" charset="0"/>
                <a:cs typeface="Arial" panose="020B0604020202020204" pitchFamily="34" charset="0"/>
              </a:rPr>
              <a:t>c</a:t>
            </a:r>
            <a:r>
              <a:rPr lang="en-US" altLang="ko-KR" dirty="0" smtClean="0">
                <a:latin typeface="Arial" panose="020B0604020202020204" pitchFamily="34" charset="0"/>
                <a:cs typeface="Arial" panose="020B0604020202020204" pitchFamily="34" charset="0"/>
              </a:rPr>
              <a:t>omparison with “caunopore” association</a:t>
            </a:r>
            <a:endParaRPr lang="en-US" altLang="ko-K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402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표 11"/>
          <p:cNvGraphicFramePr>
            <a:graphicFrameLocks noGrp="1"/>
          </p:cNvGraphicFramePr>
          <p:nvPr>
            <p:extLst>
              <p:ext uri="{D42A27DB-BD31-4B8C-83A1-F6EECF244321}">
                <p14:modId xmlns:p14="http://schemas.microsoft.com/office/powerpoint/2010/main" val="4189992488"/>
              </p:ext>
            </p:extLst>
          </p:nvPr>
        </p:nvGraphicFramePr>
        <p:xfrm>
          <a:off x="251522" y="2173492"/>
          <a:ext cx="8712967" cy="3413760"/>
        </p:xfrm>
        <a:graphic>
          <a:graphicData uri="http://schemas.openxmlformats.org/drawingml/2006/table">
            <a:tbl>
              <a:tblPr firstRow="1" bandRow="1">
                <a:tableStyleId>{9D7B26C5-4107-4FEC-AEDC-1716B250A1EF}</a:tableStyleId>
              </a:tblPr>
              <a:tblGrid>
                <a:gridCol w="1152128"/>
                <a:gridCol w="936104"/>
                <a:gridCol w="792088"/>
                <a:gridCol w="1728192"/>
                <a:gridCol w="1872208"/>
                <a:gridCol w="2232247"/>
              </a:tblGrid>
              <a:tr h="370840">
                <a:tc>
                  <a:txBody>
                    <a:bodyPr/>
                    <a:lstStyle/>
                    <a:p>
                      <a:pPr latinLnBrk="1"/>
                      <a:r>
                        <a:rPr lang="en-US" altLang="ko-KR" sz="1400" b="0" dirty="0" smtClean="0">
                          <a:latin typeface="Arial" panose="020B0604020202020204" pitchFamily="34" charset="0"/>
                          <a:cs typeface="Arial" panose="020B0604020202020204" pitchFamily="34" charset="0"/>
                        </a:rPr>
                        <a:t>Formation</a:t>
                      </a:r>
                      <a:endParaRPr lang="ko-KR" altLang="en-US" sz="1400" b="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smtClean="0">
                          <a:latin typeface="Arial" panose="020B0604020202020204" pitchFamily="34" charset="0"/>
                          <a:cs typeface="Arial" panose="020B0604020202020204" pitchFamily="34" charset="0"/>
                        </a:rPr>
                        <a:t>Country</a:t>
                      </a:r>
                      <a:endParaRPr lang="ko-KR" altLang="en-US" sz="1400" b="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smtClean="0">
                          <a:latin typeface="Arial" panose="020B0604020202020204" pitchFamily="34" charset="0"/>
                          <a:cs typeface="Arial" panose="020B0604020202020204" pitchFamily="34" charset="0"/>
                        </a:rPr>
                        <a:t>Age</a:t>
                      </a:r>
                      <a:endParaRPr lang="ko-KR" altLang="en-US" sz="1400" b="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err="1" smtClean="0">
                          <a:latin typeface="Arial" panose="020B0604020202020204" pitchFamily="34" charset="0"/>
                          <a:cs typeface="Arial" panose="020B0604020202020204" pitchFamily="34" charset="0"/>
                        </a:rPr>
                        <a:t>Endobiont</a:t>
                      </a:r>
                      <a:endParaRPr lang="ko-KR" altLang="en-US" sz="1400" b="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smtClean="0">
                          <a:latin typeface="Arial" panose="020B0604020202020204" pitchFamily="34" charset="0"/>
                          <a:cs typeface="Arial" panose="020B0604020202020204" pitchFamily="34" charset="0"/>
                        </a:rPr>
                        <a:t>Host</a:t>
                      </a:r>
                      <a:endParaRPr lang="ko-KR" altLang="en-US" sz="1400" b="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smtClean="0">
                          <a:latin typeface="Arial" panose="020B0604020202020204" pitchFamily="34" charset="0"/>
                          <a:cs typeface="Arial" panose="020B0604020202020204" pitchFamily="34" charset="0"/>
                        </a:rPr>
                        <a:t>Reference</a:t>
                      </a:r>
                      <a:endParaRPr lang="ko-KR" altLang="en-US" sz="1400" b="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8480">
                <a:tc>
                  <a:txBody>
                    <a:bodyPr/>
                    <a:lstStyle/>
                    <a:p>
                      <a:pPr latinLnBrk="1"/>
                      <a:r>
                        <a:rPr lang="en-US" altLang="ko-KR" sz="1400" dirty="0" err="1" smtClean="0">
                          <a:solidFill>
                            <a:sysClr val="windowText" lastClr="000000"/>
                          </a:solidFill>
                          <a:latin typeface="Arial" panose="020B0604020202020204" pitchFamily="34" charset="0"/>
                          <a:cs typeface="Arial" panose="020B0604020202020204" pitchFamily="34" charset="0"/>
                        </a:rPr>
                        <a:t>Xiazhen</a:t>
                      </a:r>
                      <a:endParaRPr lang="ko-KR" altLang="en-US" sz="14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atinLnBrk="1"/>
                      <a:r>
                        <a:rPr lang="en-US" altLang="ko-KR" sz="1400" dirty="0" smtClean="0">
                          <a:solidFill>
                            <a:sysClr val="windowText" lastClr="000000"/>
                          </a:solidFill>
                          <a:latin typeface="Arial" panose="020B0604020202020204" pitchFamily="34" charset="0"/>
                          <a:cs typeface="Arial" panose="020B0604020202020204" pitchFamily="34" charset="0"/>
                        </a:rPr>
                        <a:t>China</a:t>
                      </a:r>
                      <a:endParaRPr lang="ko-KR" altLang="en-US" sz="14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atinLnBrk="1"/>
                      <a:r>
                        <a:rPr lang="en-US" altLang="ko-KR" sz="1400" dirty="0" smtClean="0">
                          <a:solidFill>
                            <a:sysClr val="windowText" lastClr="000000"/>
                          </a:solidFill>
                          <a:latin typeface="Arial" panose="020B0604020202020204" pitchFamily="34" charset="0"/>
                          <a:cs typeface="Arial" panose="020B0604020202020204" pitchFamily="34" charset="0"/>
                        </a:rPr>
                        <a:t>L. </a:t>
                      </a:r>
                      <a:r>
                        <a:rPr lang="en-US" altLang="ko-KR" sz="1400" dirty="0" err="1" smtClean="0">
                          <a:solidFill>
                            <a:sysClr val="windowText" lastClr="000000"/>
                          </a:solidFill>
                          <a:latin typeface="Arial" panose="020B0604020202020204" pitchFamily="34" charset="0"/>
                          <a:cs typeface="Arial" panose="020B0604020202020204" pitchFamily="34" charset="0"/>
                        </a:rPr>
                        <a:t>Ord</a:t>
                      </a:r>
                      <a:endParaRPr lang="ko-KR" altLang="en-US" sz="14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atinLnBrk="1"/>
                      <a:r>
                        <a:rPr lang="en-US" altLang="ko-KR" sz="1400" i="1" dirty="0" err="1" smtClean="0">
                          <a:solidFill>
                            <a:sysClr val="windowText" lastClr="000000"/>
                          </a:solidFill>
                          <a:latin typeface="Arial" panose="020B0604020202020204" pitchFamily="34" charset="0"/>
                          <a:cs typeface="Arial" panose="020B0604020202020204" pitchFamily="34" charset="0"/>
                        </a:rPr>
                        <a:t>Bajgolia</a:t>
                      </a:r>
                      <a:endParaRPr lang="en-US" altLang="ko-KR" sz="1400" i="1" dirty="0" smtClean="0">
                        <a:solidFill>
                          <a:sysClr val="windowText" lastClr="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atinLnBrk="1"/>
                      <a:r>
                        <a:rPr lang="en-US" altLang="ko-KR" sz="1400" i="1" dirty="0" err="1" smtClean="0">
                          <a:solidFill>
                            <a:sysClr val="windowText" lastClr="000000"/>
                          </a:solidFill>
                          <a:latin typeface="Arial" panose="020B0604020202020204" pitchFamily="34" charset="0"/>
                          <a:cs typeface="Arial" panose="020B0604020202020204" pitchFamily="34" charset="0"/>
                        </a:rPr>
                        <a:t>Clathrodictyon</a:t>
                      </a:r>
                      <a:endParaRPr lang="en-US" altLang="ko-KR" sz="1400" i="1" dirty="0" smtClean="0">
                        <a:solidFill>
                          <a:sysClr val="windowText" lastClr="000000"/>
                        </a:solidFill>
                        <a:latin typeface="Arial" panose="020B0604020202020204" pitchFamily="34" charset="0"/>
                        <a:cs typeface="Arial" panose="020B0604020202020204" pitchFamily="34" charset="0"/>
                      </a:endParaRPr>
                    </a:p>
                    <a:p>
                      <a:pPr latinLnBrk="1"/>
                      <a:r>
                        <a:rPr lang="en-US" altLang="ko-KR" sz="1400" i="1" dirty="0" err="1" smtClean="0">
                          <a:solidFill>
                            <a:sysClr val="windowText" lastClr="000000"/>
                          </a:solidFill>
                          <a:latin typeface="Arial" panose="020B0604020202020204" pitchFamily="34" charset="0"/>
                          <a:cs typeface="Arial" panose="020B0604020202020204" pitchFamily="34" charset="0"/>
                        </a:rPr>
                        <a:t>Ecclimadictyon</a:t>
                      </a:r>
                      <a:endParaRPr lang="ko-KR" altLang="en-US" sz="1400" i="1"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atinLnBrk="1"/>
                      <a:r>
                        <a:rPr lang="en-US" altLang="ko-KR" sz="1400" dirty="0" smtClean="0">
                          <a:solidFill>
                            <a:sysClr val="windowText" lastClr="000000"/>
                          </a:solidFill>
                          <a:latin typeface="Arial" panose="020B0604020202020204" pitchFamily="34" charset="0"/>
                          <a:cs typeface="Arial" panose="020B0604020202020204" pitchFamily="34" charset="0"/>
                        </a:rPr>
                        <a:t>this study</a:t>
                      </a:r>
                      <a:endParaRPr lang="ko-KR" altLang="en-US" sz="14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latinLnBrk="1"/>
                      <a:r>
                        <a:rPr lang="en-US" altLang="ko-KR" sz="1400" dirty="0" err="1" smtClean="0">
                          <a:latin typeface="Arial" panose="020B0604020202020204" pitchFamily="34" charset="0"/>
                          <a:cs typeface="Arial" panose="020B0604020202020204" pitchFamily="34" charset="0"/>
                        </a:rPr>
                        <a:t>Changwu</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latinLnBrk="1"/>
                      <a:r>
                        <a:rPr lang="en-US" altLang="ko-KR" sz="1400" dirty="0" smtClean="0">
                          <a:latin typeface="Arial" panose="020B0604020202020204" pitchFamily="34" charset="0"/>
                          <a:cs typeface="Arial" panose="020B0604020202020204" pitchFamily="34" charset="0"/>
                        </a:rPr>
                        <a:t>China</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L. </a:t>
                      </a:r>
                      <a:r>
                        <a:rPr lang="en-US" altLang="ko-KR" sz="1400" dirty="0" err="1" smtClean="0">
                          <a:latin typeface="Arial" panose="020B0604020202020204" pitchFamily="34" charset="0"/>
                          <a:cs typeface="Arial" panose="020B0604020202020204" pitchFamily="34" charset="0"/>
                        </a:rPr>
                        <a:t>Ord</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latinLnBrk="1"/>
                      <a:r>
                        <a:rPr lang="en-US" altLang="ko-KR" sz="1400" i="1" dirty="0" err="1" smtClean="0">
                          <a:latin typeface="Arial" panose="020B0604020202020204" pitchFamily="34" charset="0"/>
                          <a:cs typeface="Arial" panose="020B0604020202020204" pitchFamily="34" charset="0"/>
                        </a:rPr>
                        <a:t>Eofletcheria</a:t>
                      </a:r>
                      <a:r>
                        <a:rPr lang="en-US" altLang="ko-KR" sz="1400" dirty="0" smtClean="0">
                          <a:latin typeface="Arial" panose="020B0604020202020204" pitchFamily="34" charset="0"/>
                          <a:cs typeface="Arial" panose="020B0604020202020204" pitchFamily="34" charset="0"/>
                        </a:rPr>
                        <a:t> or </a:t>
                      </a:r>
                      <a:r>
                        <a:rPr lang="en-US" altLang="ko-KR" sz="1400" i="1" dirty="0" err="1" smtClean="0">
                          <a:latin typeface="Arial" panose="020B0604020202020204" pitchFamily="34" charset="0"/>
                          <a:cs typeface="Arial" panose="020B0604020202020204" pitchFamily="34" charset="0"/>
                        </a:rPr>
                        <a:t>Reuschia</a:t>
                      </a:r>
                      <a:r>
                        <a:rPr lang="en-US" altLang="ko-KR" sz="1400" dirty="0" smtClean="0">
                          <a:latin typeface="Arial" panose="020B0604020202020204" pitchFamily="34" charset="0"/>
                          <a:cs typeface="Arial" panose="020B0604020202020204" pitchFamily="34" charset="0"/>
                        </a:rPr>
                        <a:t>?</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i="1" dirty="0" err="1" smtClean="0">
                          <a:latin typeface="Arial" panose="020B0604020202020204" pitchFamily="34" charset="0"/>
                          <a:cs typeface="Arial" panose="020B0604020202020204" pitchFamily="34" charset="0"/>
                        </a:rPr>
                        <a:t>Clathrodictyon</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latinLnBrk="1"/>
                      <a:r>
                        <a:rPr lang="en-US" altLang="ko-KR" sz="1400" dirty="0" smtClean="0">
                          <a:latin typeface="Arial" panose="020B0604020202020204" pitchFamily="34" charset="0"/>
                          <a:cs typeface="Arial" panose="020B0604020202020204" pitchFamily="34" charset="0"/>
                        </a:rPr>
                        <a:t>Lin and Webby (1988)</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8480">
                <a:tc>
                  <a:txBody>
                    <a:bodyPr/>
                    <a:lstStyle/>
                    <a:p>
                      <a:pPr latinLnBrk="1"/>
                      <a:r>
                        <a:rPr lang="en-US" altLang="ko-KR" sz="1400" dirty="0" err="1" smtClean="0">
                          <a:latin typeface="Arial" panose="020B0604020202020204" pitchFamily="34" charset="0"/>
                          <a:cs typeface="Arial" panose="020B0604020202020204" pitchFamily="34" charset="0"/>
                        </a:rPr>
                        <a:t>Sanqushan</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latinLnBrk="1"/>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L. </a:t>
                      </a:r>
                      <a:r>
                        <a:rPr lang="en-US" altLang="ko-KR" sz="1400" dirty="0" err="1" smtClean="0">
                          <a:latin typeface="Arial" panose="020B0604020202020204" pitchFamily="34" charset="0"/>
                          <a:cs typeface="Arial" panose="020B0604020202020204" pitchFamily="34" charset="0"/>
                        </a:rPr>
                        <a:t>Ord</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i="1" dirty="0" err="1" smtClean="0">
                          <a:latin typeface="Arial" panose="020B0604020202020204" pitchFamily="34" charset="0"/>
                          <a:cs typeface="Arial" panose="020B0604020202020204" pitchFamily="34" charset="0"/>
                        </a:rPr>
                        <a:t>Clathrodictyon</a:t>
                      </a:r>
                      <a:endParaRPr lang="en-US" altLang="ko-KR" sz="1400" i="1" dirty="0" smtClean="0">
                        <a:latin typeface="Arial" panose="020B0604020202020204" pitchFamily="34" charset="0"/>
                        <a:cs typeface="Arial" panose="020B0604020202020204" pitchFamily="34" charset="0"/>
                      </a:endParaRPr>
                    </a:p>
                    <a:p>
                      <a:pPr latinLnBrk="1"/>
                      <a:r>
                        <a:rPr lang="en-US" altLang="ko-KR" sz="1400" i="1" dirty="0" err="1" smtClean="0">
                          <a:latin typeface="Arial" panose="020B0604020202020204" pitchFamily="34" charset="0"/>
                          <a:cs typeface="Arial" panose="020B0604020202020204" pitchFamily="34" charset="0"/>
                        </a:rPr>
                        <a:t>Ecclimadictyon</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latinLnBrk="1"/>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8480">
                <a:tc>
                  <a:txBody>
                    <a:bodyPr/>
                    <a:lstStyle/>
                    <a:p>
                      <a:pPr latinLnBrk="1"/>
                      <a:r>
                        <a:rPr lang="en-US" altLang="ko-KR" sz="1400" dirty="0" err="1" smtClean="0">
                          <a:latin typeface="Arial" panose="020B0604020202020204" pitchFamily="34" charset="0"/>
                          <a:cs typeface="Arial" panose="020B0604020202020204" pitchFamily="34" charset="0"/>
                        </a:rPr>
                        <a:t>Sanqushan</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China</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L. </a:t>
                      </a:r>
                      <a:r>
                        <a:rPr lang="en-US" altLang="ko-KR" sz="1400" dirty="0" err="1" smtClean="0">
                          <a:latin typeface="Arial" panose="020B0604020202020204" pitchFamily="34" charset="0"/>
                          <a:cs typeface="Arial" panose="020B0604020202020204" pitchFamily="34" charset="0"/>
                        </a:rPr>
                        <a:t>Ord</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err="1" smtClean="0">
                          <a:latin typeface="Arial" panose="020B0604020202020204" pitchFamily="34" charset="0"/>
                          <a:cs typeface="Arial" panose="020B0604020202020204" pitchFamily="34" charset="0"/>
                        </a:rPr>
                        <a:t>tetradiids</a:t>
                      </a:r>
                      <a:endParaRPr lang="en-US" altLang="ko-KR" sz="1400" dirty="0" smtClean="0">
                        <a:latin typeface="Arial" panose="020B0604020202020204" pitchFamily="34" charset="0"/>
                        <a:cs typeface="Arial" panose="020B0604020202020204" pitchFamily="34" charset="0"/>
                      </a:endParaRPr>
                    </a:p>
                    <a:p>
                      <a:pPr latinLnBrk="1"/>
                      <a:r>
                        <a:rPr lang="en-US" altLang="ko-KR" sz="1400" i="1" dirty="0" err="1" smtClean="0">
                          <a:latin typeface="Arial" panose="020B0604020202020204" pitchFamily="34" charset="0"/>
                          <a:cs typeface="Arial" panose="020B0604020202020204" pitchFamily="34" charset="0"/>
                        </a:rPr>
                        <a:t>Bajgolia</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i="1" dirty="0" err="1" smtClean="0">
                          <a:latin typeface="Arial" panose="020B0604020202020204" pitchFamily="34" charset="0"/>
                          <a:cs typeface="Arial" panose="020B0604020202020204" pitchFamily="34" charset="0"/>
                        </a:rPr>
                        <a:t>Clathrodictyon</a:t>
                      </a:r>
                      <a:endParaRPr lang="en-US" altLang="ko-KR" sz="1400" i="1" dirty="0" smtClean="0">
                        <a:latin typeface="Arial" panose="020B0604020202020204" pitchFamily="34" charset="0"/>
                        <a:cs typeface="Arial" panose="020B0604020202020204" pitchFamily="34" charset="0"/>
                      </a:endParaRPr>
                    </a:p>
                    <a:p>
                      <a:pPr latinLnBrk="1"/>
                      <a:r>
                        <a:rPr lang="en-US" altLang="ko-KR" sz="1400" i="1" dirty="0" err="1" smtClean="0">
                          <a:latin typeface="Arial" panose="020B0604020202020204" pitchFamily="34" charset="0"/>
                          <a:cs typeface="Arial" panose="020B0604020202020204" pitchFamily="34" charset="0"/>
                        </a:rPr>
                        <a:t>Ecclimadictyon</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Young and Xu (2002)</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latin typeface="Arial" panose="020B0604020202020204" pitchFamily="34" charset="0"/>
                          <a:cs typeface="Arial" panose="020B0604020202020204" pitchFamily="34" charset="0"/>
                        </a:rPr>
                        <a:t>Gordon </a:t>
                      </a:r>
                      <a:r>
                        <a:rPr lang="en-US" altLang="ko-KR" sz="1400" dirty="0" err="1" smtClean="0">
                          <a:latin typeface="Arial" panose="020B0604020202020204" pitchFamily="34" charset="0"/>
                          <a:cs typeface="Arial" panose="020B0604020202020204" pitchFamily="34" charset="0"/>
                        </a:rPr>
                        <a:t>Ls</a:t>
                      </a:r>
                      <a:r>
                        <a:rPr lang="en-US" altLang="ko-KR" sz="1400" dirty="0" smtClean="0">
                          <a:latin typeface="Arial" panose="020B0604020202020204" pitchFamily="34" charset="0"/>
                          <a:cs typeface="Arial" panose="020B0604020202020204" pitchFamily="34" charset="0"/>
                        </a:rPr>
                        <a:t>.</a:t>
                      </a:r>
                      <a:endParaRPr lang="ko-KR" altLang="en-US" sz="1400" dirty="0" smtClean="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Australia</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L. </a:t>
                      </a:r>
                      <a:r>
                        <a:rPr lang="en-US" altLang="ko-KR" sz="1400" dirty="0" err="1" smtClean="0">
                          <a:latin typeface="Arial" panose="020B0604020202020204" pitchFamily="34" charset="0"/>
                          <a:cs typeface="Arial" panose="020B0604020202020204" pitchFamily="34" charset="0"/>
                        </a:rPr>
                        <a:t>Ord</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tubular organism</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i="1" dirty="0" err="1" smtClean="0">
                          <a:latin typeface="Arial" panose="020B0604020202020204" pitchFamily="34" charset="0"/>
                          <a:cs typeface="Arial" panose="020B0604020202020204" pitchFamily="34" charset="0"/>
                        </a:rPr>
                        <a:t>Clathrodictyon</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dirty="0" smtClean="0">
                          <a:latin typeface="Arial" panose="020B0604020202020204" pitchFamily="34" charset="0"/>
                          <a:cs typeface="Arial" panose="020B0604020202020204" pitchFamily="34" charset="0"/>
                        </a:rPr>
                        <a:t>Webby and Banks (1976)</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rowSpan="2">
                  <a:txBody>
                    <a:bodyPr/>
                    <a:lstStyle/>
                    <a:p>
                      <a:pPr latinLnBrk="1"/>
                      <a:r>
                        <a:rPr lang="en-US" altLang="ko-KR" sz="1400" dirty="0" smtClean="0">
                          <a:latin typeface="Arial" panose="020B0604020202020204" pitchFamily="34" charset="0"/>
                          <a:cs typeface="Arial" panose="020B0604020202020204" pitchFamily="34" charset="0"/>
                        </a:rPr>
                        <a:t>Crown Point</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latinLnBrk="1"/>
                      <a:r>
                        <a:rPr lang="en-US" altLang="ko-KR" sz="1400" dirty="0" smtClean="0">
                          <a:latin typeface="Arial" panose="020B0604020202020204" pitchFamily="34" charset="0"/>
                          <a:cs typeface="Arial" panose="020B0604020202020204" pitchFamily="34" charset="0"/>
                        </a:rPr>
                        <a:t>USA</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latinLnBrk="1"/>
                      <a:r>
                        <a:rPr lang="en-US" altLang="ko-KR" sz="1400" dirty="0" smtClean="0">
                          <a:latin typeface="Arial" panose="020B0604020202020204" pitchFamily="34" charset="0"/>
                          <a:cs typeface="Arial" panose="020B0604020202020204" pitchFamily="34" charset="0"/>
                        </a:rPr>
                        <a:t>M. </a:t>
                      </a:r>
                      <a:r>
                        <a:rPr lang="en-US" altLang="ko-KR" sz="1400" dirty="0" err="1" smtClean="0">
                          <a:latin typeface="Arial" panose="020B0604020202020204" pitchFamily="34" charset="0"/>
                          <a:cs typeface="Arial" panose="020B0604020202020204" pitchFamily="34" charset="0"/>
                        </a:rPr>
                        <a:t>Ord</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latin typeface="Arial" panose="020B0604020202020204" pitchFamily="34" charset="0"/>
                          <a:cs typeface="Arial" panose="020B0604020202020204" pitchFamily="34" charset="0"/>
                        </a:rPr>
                        <a:t>tubular</a:t>
                      </a:r>
                      <a:r>
                        <a:rPr lang="en-US" altLang="ko-KR" sz="1400" baseline="0" dirty="0" smtClean="0">
                          <a:latin typeface="Arial" panose="020B0604020202020204" pitchFamily="34" charset="0"/>
                          <a:cs typeface="Arial" panose="020B0604020202020204" pitchFamily="34" charset="0"/>
                        </a:rPr>
                        <a:t> organism?</a:t>
                      </a:r>
                      <a:endParaRPr lang="ko-KR" altLang="en-US" sz="1400" dirty="0" smtClean="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i="1" dirty="0" err="1" smtClean="0">
                          <a:latin typeface="Arial" panose="020B0604020202020204" pitchFamily="34" charset="0"/>
                          <a:cs typeface="Arial" panose="020B0604020202020204" pitchFamily="34" charset="0"/>
                        </a:rPr>
                        <a:t>Pachystylostroma</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latinLnBrk="1"/>
                      <a:r>
                        <a:rPr lang="en-US" altLang="ko-KR" sz="1400" dirty="0" err="1" smtClean="0">
                          <a:latin typeface="Arial" panose="020B0604020202020204" pitchFamily="34" charset="0"/>
                          <a:cs typeface="Arial" panose="020B0604020202020204" pitchFamily="34" charset="0"/>
                        </a:rPr>
                        <a:t>Kapp</a:t>
                      </a:r>
                      <a:r>
                        <a:rPr lang="en-US" altLang="ko-KR" sz="1400" dirty="0" smtClean="0">
                          <a:latin typeface="Arial" panose="020B0604020202020204" pitchFamily="34" charset="0"/>
                          <a:cs typeface="Arial" panose="020B0604020202020204" pitchFamily="34" charset="0"/>
                        </a:rPr>
                        <a:t> (1974, 1975)</a:t>
                      </a:r>
                      <a:endParaRPr lang="ko-KR"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4960">
                <a:tc vMerge="1">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i="1" dirty="0" err="1" smtClean="0">
                          <a:latin typeface="Arial" panose="020B0604020202020204" pitchFamily="34" charset="0"/>
                          <a:cs typeface="Arial" panose="020B0604020202020204" pitchFamily="34" charset="0"/>
                        </a:rPr>
                        <a:t>Labechia</a:t>
                      </a:r>
                      <a:endParaRPr lang="ko-KR" altLang="en-US" sz="1400" i="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latinLnBrk="1"/>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Discussion</a:t>
            </a:r>
            <a:endParaRPr lang="ko-KR" altLang="en-US" sz="3600" dirty="0"/>
          </a:p>
        </p:txBody>
      </p:sp>
      <p:sp>
        <p:nvSpPr>
          <p:cNvPr id="8" name="내용 개체 틀 2"/>
          <p:cNvSpPr txBox="1">
            <a:spLocks/>
          </p:cNvSpPr>
          <p:nvPr/>
        </p:nvSpPr>
        <p:spPr>
          <a:xfrm>
            <a:off x="139700" y="1070139"/>
            <a:ext cx="8864600" cy="4351339"/>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dirty="0">
                <a:latin typeface="Arial" panose="020B0604020202020204" pitchFamily="34" charset="0"/>
                <a:cs typeface="Arial" panose="020B0604020202020204" pitchFamily="34" charset="0"/>
              </a:rPr>
              <a:t>Ordovician </a:t>
            </a:r>
            <a:r>
              <a:rPr lang="en-US" altLang="ko-KR" dirty="0" smtClean="0">
                <a:latin typeface="Arial" panose="020B0604020202020204" pitchFamily="34" charset="0"/>
                <a:cs typeface="Arial" panose="020B0604020202020204" pitchFamily="34" charset="0"/>
              </a:rPr>
              <a:t>intergrowths of corals or coral-like organisms and </a:t>
            </a:r>
            <a:r>
              <a:rPr lang="en-US" altLang="ko-KR" dirty="0" err="1" smtClean="0">
                <a:latin typeface="Arial" panose="020B0604020202020204" pitchFamily="34" charset="0"/>
                <a:cs typeface="Arial" panose="020B0604020202020204" pitchFamily="34" charset="0"/>
              </a:rPr>
              <a:t>stromatoporoids</a:t>
            </a:r>
            <a:endParaRPr lang="en-US" altLang="ko-KR" dirty="0">
              <a:latin typeface="Arial" panose="020B0604020202020204" pitchFamily="34" charset="0"/>
              <a:cs typeface="Arial" panose="020B0604020202020204" pitchFamily="34" charset="0"/>
            </a:endParaRPr>
          </a:p>
        </p:txBody>
      </p:sp>
      <p:sp>
        <p:nvSpPr>
          <p:cNvPr id="3" name="직사각형 2"/>
          <p:cNvSpPr/>
          <p:nvPr/>
        </p:nvSpPr>
        <p:spPr>
          <a:xfrm>
            <a:off x="251522" y="2524128"/>
            <a:ext cx="8712967" cy="202557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내용 개체 틀 2"/>
          <p:cNvSpPr txBox="1">
            <a:spLocks/>
          </p:cNvSpPr>
          <p:nvPr/>
        </p:nvSpPr>
        <p:spPr>
          <a:xfrm>
            <a:off x="139700" y="5960190"/>
            <a:ext cx="8864599" cy="830815"/>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sz="2000" dirty="0" smtClean="0">
                <a:sym typeface="Wingdings" panose="05000000000000000000" pitchFamily="2" charset="2"/>
              </a:rPr>
              <a:t> </a:t>
            </a:r>
            <a:r>
              <a:rPr lang="en-US" altLang="ko-KR" sz="2000" dirty="0" smtClean="0"/>
              <a:t>provide insight into the origin and development of coral-</a:t>
            </a:r>
            <a:r>
              <a:rPr lang="en-US" altLang="ko-KR" sz="2000" dirty="0" err="1" smtClean="0"/>
              <a:t>stromatoporoid</a:t>
            </a:r>
            <a:r>
              <a:rPr lang="en-US" altLang="ko-KR" sz="2000" dirty="0" smtClean="0"/>
              <a:t> associations</a:t>
            </a:r>
          </a:p>
        </p:txBody>
      </p:sp>
    </p:spTree>
    <p:extLst>
      <p:ext uri="{BB962C8B-B14F-4D97-AF65-F5344CB8AC3E}">
        <p14:creationId xmlns:p14="http://schemas.microsoft.com/office/powerpoint/2010/main" val="2248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Conclusion</a:t>
            </a:r>
            <a:endParaRPr lang="ko-KR" altLang="en-US" sz="3600" dirty="0"/>
          </a:p>
        </p:txBody>
      </p:sp>
      <p:sp>
        <p:nvSpPr>
          <p:cNvPr id="7" name="내용 개체 틀 2"/>
          <p:cNvSpPr>
            <a:spLocks noGrp="1"/>
          </p:cNvSpPr>
          <p:nvPr>
            <p:ph idx="1"/>
          </p:nvPr>
        </p:nvSpPr>
        <p:spPr>
          <a:xfrm>
            <a:off x="139700" y="1482726"/>
            <a:ext cx="8864600" cy="4351339"/>
          </a:xfrm>
        </p:spPr>
        <p:txBody>
          <a:bodyPr>
            <a:normAutofit fontScale="92500" lnSpcReduction="10000"/>
          </a:bodyPr>
          <a:lstStyle/>
          <a:p>
            <a:pPr marL="0" indent="0">
              <a:buNone/>
            </a:pPr>
            <a:r>
              <a:rPr lang="en-US" altLang="ko-KR" dirty="0" smtClean="0"/>
              <a:t>coral-stromatoporoid intergrowth</a:t>
            </a:r>
          </a:p>
          <a:p>
            <a:pPr lvl="1"/>
            <a:r>
              <a:rPr lang="en-US" altLang="ko-KR" dirty="0" smtClean="0">
                <a:solidFill>
                  <a:schemeClr val="accent5"/>
                </a:solidFill>
              </a:rPr>
              <a:t>Late Ordovician</a:t>
            </a:r>
            <a:r>
              <a:rPr lang="en-US" altLang="ko-KR" dirty="0" smtClean="0"/>
              <a:t>, </a:t>
            </a:r>
            <a:r>
              <a:rPr lang="en-US" altLang="ko-KR" dirty="0" err="1" smtClean="0">
                <a:solidFill>
                  <a:schemeClr val="accent5"/>
                </a:solidFill>
              </a:rPr>
              <a:t>Xiazhen</a:t>
            </a:r>
            <a:r>
              <a:rPr lang="en-US" altLang="ko-KR" dirty="0" smtClean="0">
                <a:solidFill>
                  <a:schemeClr val="accent5"/>
                </a:solidFill>
              </a:rPr>
              <a:t> Formation</a:t>
            </a:r>
            <a:r>
              <a:rPr lang="en-US" altLang="ko-KR" dirty="0" smtClean="0"/>
              <a:t>, South China</a:t>
            </a:r>
          </a:p>
          <a:p>
            <a:pPr lvl="1"/>
            <a:r>
              <a:rPr lang="en-US" altLang="ko-KR" dirty="0" err="1" smtClean="0"/>
              <a:t>auloporid</a:t>
            </a:r>
            <a:r>
              <a:rPr lang="en-US" altLang="ko-KR" dirty="0" smtClean="0"/>
              <a:t> tabulate </a:t>
            </a:r>
            <a:r>
              <a:rPr lang="en-US" altLang="ko-KR" i="1" dirty="0" err="1" smtClean="0">
                <a:solidFill>
                  <a:schemeClr val="accent5"/>
                </a:solidFill>
              </a:rPr>
              <a:t>Bajgolia</a:t>
            </a:r>
            <a:r>
              <a:rPr lang="en-US" altLang="ko-KR" dirty="0" smtClean="0"/>
              <a:t> + </a:t>
            </a:r>
            <a:r>
              <a:rPr lang="en-US" altLang="ko-KR" dirty="0" err="1" smtClean="0">
                <a:solidFill>
                  <a:schemeClr val="accent5"/>
                </a:solidFill>
              </a:rPr>
              <a:t>clathrodictyid</a:t>
            </a:r>
            <a:r>
              <a:rPr lang="en-US" altLang="ko-KR" dirty="0" smtClean="0"/>
              <a:t> </a:t>
            </a:r>
            <a:r>
              <a:rPr lang="en-US" altLang="ko-KR" dirty="0" err="1" smtClean="0"/>
              <a:t>stromatoporoids</a:t>
            </a:r>
            <a:r>
              <a:rPr lang="en-US" altLang="ko-KR" dirty="0"/>
              <a:t> </a:t>
            </a:r>
            <a:r>
              <a:rPr lang="en-US" altLang="ko-KR" dirty="0" smtClean="0"/>
              <a:t>(</a:t>
            </a:r>
            <a:r>
              <a:rPr lang="en-US" altLang="ko-KR" i="1" dirty="0" err="1" smtClean="0"/>
              <a:t>Clathrodictyon</a:t>
            </a:r>
            <a:r>
              <a:rPr lang="en-US" altLang="ko-KR" dirty="0" smtClean="0"/>
              <a:t> and </a:t>
            </a:r>
            <a:r>
              <a:rPr lang="en-US" altLang="ko-KR" i="1" dirty="0" err="1" smtClean="0"/>
              <a:t>Ecclimadictyon</a:t>
            </a:r>
            <a:r>
              <a:rPr lang="en-US" altLang="ko-KR" dirty="0" smtClean="0"/>
              <a:t>)</a:t>
            </a:r>
          </a:p>
          <a:p>
            <a:pPr lvl="1"/>
            <a:endParaRPr lang="en-US" altLang="ko-KR" dirty="0"/>
          </a:p>
          <a:p>
            <a:pPr marL="0" indent="0">
              <a:buNone/>
            </a:pPr>
            <a:r>
              <a:rPr lang="en-US" altLang="ko-KR" dirty="0" smtClean="0"/>
              <a:t>origin and development of intergrowth</a:t>
            </a:r>
          </a:p>
          <a:p>
            <a:pPr lvl="1"/>
            <a:r>
              <a:rPr lang="en-US" altLang="ko-KR" dirty="0"/>
              <a:t>i</a:t>
            </a:r>
            <a:r>
              <a:rPr lang="en-US" altLang="ko-KR" dirty="0" smtClean="0"/>
              <a:t>nitiated by settlement of coral larva on </a:t>
            </a:r>
            <a:r>
              <a:rPr lang="en-US" altLang="ko-KR" dirty="0" err="1" smtClean="0"/>
              <a:t>stromatoporoid</a:t>
            </a:r>
            <a:r>
              <a:rPr lang="en-US" altLang="ko-KR" dirty="0" smtClean="0"/>
              <a:t> growth surface</a:t>
            </a:r>
          </a:p>
          <a:p>
            <a:pPr lvl="1"/>
            <a:r>
              <a:rPr lang="en-US" altLang="ko-KR" dirty="0" smtClean="0"/>
              <a:t>initially rare </a:t>
            </a:r>
            <a:r>
              <a:rPr lang="en-US" altLang="ko-KR" dirty="0" smtClean="0">
                <a:sym typeface="Wingdings" panose="05000000000000000000" pitchFamily="2" charset="2"/>
              </a:rPr>
              <a:t> increasingly common</a:t>
            </a:r>
          </a:p>
          <a:p>
            <a:pPr lvl="1"/>
            <a:r>
              <a:rPr lang="en-US" altLang="ko-KR" dirty="0" smtClean="0">
                <a:sym typeface="Wingdings" panose="05000000000000000000" pitchFamily="2" charset="2"/>
              </a:rPr>
              <a:t>initially involved </a:t>
            </a:r>
            <a:r>
              <a:rPr lang="en-US" altLang="ko-KR" i="1" dirty="0" err="1" smtClean="0">
                <a:sym typeface="Wingdings" panose="05000000000000000000" pitchFamily="2" charset="2"/>
              </a:rPr>
              <a:t>Clathrodictyon</a:t>
            </a:r>
            <a:r>
              <a:rPr lang="en-US" altLang="ko-KR" dirty="0" smtClean="0">
                <a:sym typeface="Wingdings" panose="05000000000000000000" pitchFamily="2" charset="2"/>
              </a:rPr>
              <a:t>, eventually also </a:t>
            </a:r>
            <a:r>
              <a:rPr lang="en-US" altLang="ko-KR" i="1" dirty="0" err="1" smtClean="0">
                <a:sym typeface="Wingdings" panose="05000000000000000000" pitchFamily="2" charset="2"/>
              </a:rPr>
              <a:t>Ecclimadictyon</a:t>
            </a:r>
            <a:endParaRPr lang="en-US" altLang="ko-KR" i="1" dirty="0" smtClean="0">
              <a:sym typeface="Wingdings" panose="05000000000000000000" pitchFamily="2" charset="2"/>
            </a:endParaRPr>
          </a:p>
          <a:p>
            <a:pPr lvl="1"/>
            <a:r>
              <a:rPr lang="en-US" altLang="ko-KR" dirty="0" smtClean="0">
                <a:sym typeface="Wingdings" panose="05000000000000000000" pitchFamily="2" charset="2"/>
              </a:rPr>
              <a:t>probably </a:t>
            </a:r>
            <a:r>
              <a:rPr lang="en-US" altLang="ko-KR" dirty="0" smtClean="0">
                <a:solidFill>
                  <a:schemeClr val="accent5"/>
                </a:solidFill>
                <a:sym typeface="Wingdings" panose="05000000000000000000" pitchFamily="2" charset="2"/>
              </a:rPr>
              <a:t>commensalism</a:t>
            </a:r>
            <a:r>
              <a:rPr lang="en-US" altLang="ko-KR" dirty="0" smtClean="0">
                <a:sym typeface="Wingdings" panose="05000000000000000000" pitchFamily="2" charset="2"/>
              </a:rPr>
              <a:t>, possibly parasitism and mutualism</a:t>
            </a:r>
          </a:p>
          <a:p>
            <a:pPr lvl="1"/>
            <a:endParaRPr lang="en-US" altLang="ko-KR" dirty="0">
              <a:sym typeface="Wingdings" panose="05000000000000000000" pitchFamily="2" charset="2"/>
            </a:endParaRPr>
          </a:p>
          <a:p>
            <a:pPr marL="0" indent="0">
              <a:buNone/>
            </a:pPr>
            <a:r>
              <a:rPr lang="en-US" altLang="ko-KR" dirty="0" smtClean="0">
                <a:sym typeface="Wingdings" panose="05000000000000000000" pitchFamily="2" charset="2"/>
              </a:rPr>
              <a:t>one of the </a:t>
            </a:r>
            <a:r>
              <a:rPr lang="en-US" altLang="ko-KR" dirty="0" smtClean="0">
                <a:solidFill>
                  <a:schemeClr val="accent5"/>
                </a:solidFill>
                <a:sym typeface="Wingdings" panose="05000000000000000000" pitchFamily="2" charset="2"/>
              </a:rPr>
              <a:t>earliest</a:t>
            </a:r>
            <a:r>
              <a:rPr lang="en-US" altLang="ko-KR" dirty="0" smtClean="0">
                <a:sym typeface="Wingdings" panose="05000000000000000000" pitchFamily="2" charset="2"/>
              </a:rPr>
              <a:t> coral-stromatoporoid </a:t>
            </a:r>
            <a:r>
              <a:rPr lang="en-US" altLang="ko-KR" dirty="0" smtClean="0">
                <a:sym typeface="Wingdings" panose="05000000000000000000" pitchFamily="2" charset="2"/>
              </a:rPr>
              <a:t>associations</a:t>
            </a:r>
          </a:p>
          <a:p>
            <a:pPr lvl="1"/>
            <a:r>
              <a:rPr lang="en-US" altLang="ko-KR" dirty="0" smtClean="0">
                <a:sym typeface="Wingdings" panose="05000000000000000000" pitchFamily="2" charset="2"/>
              </a:rPr>
              <a:t>an important stage in the development of complex ecological relationships and community structure prior to </a:t>
            </a:r>
            <a:r>
              <a:rPr lang="en-US" altLang="ko-KR" dirty="0" err="1" smtClean="0">
                <a:sym typeface="Wingdings" panose="05000000000000000000" pitchFamily="2" charset="2"/>
              </a:rPr>
              <a:t>Siluro</a:t>
            </a:r>
            <a:r>
              <a:rPr lang="en-US" altLang="ko-KR" dirty="0" smtClean="0">
                <a:sym typeface="Wingdings" panose="05000000000000000000" pitchFamily="2" charset="2"/>
              </a:rPr>
              <a:t>-Devonian “caunopore” associations</a:t>
            </a:r>
          </a:p>
          <a:p>
            <a:pPr lvl="1"/>
            <a:endParaRPr lang="en-US" altLang="ko-KR" dirty="0" smtClean="0"/>
          </a:p>
          <a:p>
            <a:pPr marL="0" indent="0">
              <a:buNone/>
            </a:pPr>
            <a:endParaRPr lang="en-US" altLang="ko-KR" dirty="0"/>
          </a:p>
          <a:p>
            <a:pPr marL="0" indent="0">
              <a:buNone/>
            </a:pPr>
            <a:endParaRPr lang="en-US" altLang="ko-KR" dirty="0"/>
          </a:p>
        </p:txBody>
      </p:sp>
    </p:spTree>
    <p:extLst>
      <p:ext uri="{BB962C8B-B14F-4D97-AF65-F5344CB8AC3E}">
        <p14:creationId xmlns:p14="http://schemas.microsoft.com/office/powerpoint/2010/main" val="191657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5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5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250"/>
                                        <p:tgtEl>
                                          <p:spTgt spid="7">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250"/>
                                        <p:tgtEl>
                                          <p:spTgt spid="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250"/>
                                        <p:tgtEl>
                                          <p:spTgt spid="7">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250"/>
                                        <p:tgtEl>
                                          <p:spTgt spid="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animEffect transition="in" filter="fade">
                                      <p:cBhvr>
                                        <p:cTn id="36" dur="250"/>
                                        <p:tgtEl>
                                          <p:spTgt spid="7">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fade">
                                      <p:cBhvr>
                                        <p:cTn id="41" dur="250"/>
                                        <p:tgtEl>
                                          <p:spTgt spid="7">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Effect transition="in" filter="fade">
                                      <p:cBhvr>
                                        <p:cTn id="44" dur="25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Acknowledgement</a:t>
            </a:r>
            <a:endParaRPr lang="ko-KR" altLang="en-US" sz="3600" dirty="0"/>
          </a:p>
        </p:txBody>
      </p:sp>
      <p:sp>
        <p:nvSpPr>
          <p:cNvPr id="7" name="내용 개체 틀 2"/>
          <p:cNvSpPr>
            <a:spLocks noGrp="1"/>
          </p:cNvSpPr>
          <p:nvPr>
            <p:ph idx="1"/>
          </p:nvPr>
        </p:nvSpPr>
        <p:spPr>
          <a:xfrm>
            <a:off x="139700" y="1482726"/>
            <a:ext cx="8864600" cy="4351339"/>
          </a:xfrm>
        </p:spPr>
        <p:txBody>
          <a:bodyPr>
            <a:normAutofit/>
          </a:bodyPr>
          <a:lstStyle/>
          <a:p>
            <a:pPr marL="0" indent="0" algn="ctr">
              <a:buNone/>
            </a:pPr>
            <a:r>
              <a:rPr lang="en-US" altLang="ko-KR" sz="2800" dirty="0" smtClean="0">
                <a:latin typeface="+mj-lt"/>
              </a:rPr>
              <a:t>National </a:t>
            </a:r>
            <a:r>
              <a:rPr lang="en-US" altLang="ko-KR" sz="2800" dirty="0">
                <a:latin typeface="+mj-lt"/>
              </a:rPr>
              <a:t>Research Foundation of Korea </a:t>
            </a:r>
            <a:endParaRPr lang="en-US" altLang="ko-KR" sz="2800" dirty="0" smtClean="0">
              <a:latin typeface="+mj-lt"/>
            </a:endParaRPr>
          </a:p>
          <a:p>
            <a:pPr marL="0" indent="0" algn="ctr">
              <a:buNone/>
            </a:pPr>
            <a:r>
              <a:rPr lang="en-US" altLang="ko-KR" sz="2800" dirty="0" smtClean="0">
                <a:latin typeface="+mj-lt"/>
              </a:rPr>
              <a:t>2013R1A2A2A01067612 </a:t>
            </a:r>
          </a:p>
          <a:p>
            <a:pPr marL="0" indent="0" algn="ctr">
              <a:buNone/>
            </a:pPr>
            <a:r>
              <a:rPr lang="en-US" altLang="ko-KR" sz="2800" kern="0" dirty="0" smtClean="0">
                <a:latin typeface="+mj-lt"/>
              </a:rPr>
              <a:t>2015R1A2A2A01007063</a:t>
            </a:r>
          </a:p>
          <a:p>
            <a:pPr marL="0" indent="0" algn="ctr">
              <a:buNone/>
            </a:pPr>
            <a:endParaRPr lang="en-US" altLang="ko-KR" sz="2800" dirty="0">
              <a:latin typeface="+mj-lt"/>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405" y="3221819"/>
            <a:ext cx="6771190" cy="3524562"/>
          </a:xfrm>
          <a:prstGeom prst="rect">
            <a:avLst/>
          </a:prstGeom>
          <a:ln>
            <a:solidFill>
              <a:schemeClr val="tx1"/>
            </a:solidFill>
          </a:ln>
        </p:spPr>
      </p:pic>
      <p:grpSp>
        <p:nvGrpSpPr>
          <p:cNvPr id="5" name="그룹 5"/>
          <p:cNvGrpSpPr/>
          <p:nvPr/>
        </p:nvGrpSpPr>
        <p:grpSpPr>
          <a:xfrm>
            <a:off x="6512571" y="6377470"/>
            <a:ext cx="1259823" cy="276999"/>
            <a:chOff x="-250824" y="6325618"/>
            <a:chExt cx="1790842" cy="393756"/>
          </a:xfrm>
        </p:grpSpPr>
        <p:sp>
          <p:nvSpPr>
            <p:cNvPr id="8" name="TextBox 7"/>
            <p:cNvSpPr txBox="1"/>
            <p:nvPr/>
          </p:nvSpPr>
          <p:spPr>
            <a:xfrm>
              <a:off x="-250824" y="6417589"/>
              <a:ext cx="1790842" cy="209814"/>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87897" y="6325618"/>
              <a:ext cx="1048226" cy="393756"/>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10 mm</a:t>
              </a:r>
              <a:endParaRPr lang="ko-KR"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4960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5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25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2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cstate="print">
            <a:extLst>
              <a:ext uri="{28A0092B-C50C-407E-A947-70E740481C1C}">
                <a14:useLocalDpi xmlns:a14="http://schemas.microsoft.com/office/drawing/2010/main" val="0"/>
              </a:ext>
            </a:extLst>
          </a:blip>
          <a:srcRect l="11415"/>
          <a:stretch/>
        </p:blipFill>
        <p:spPr>
          <a:xfrm>
            <a:off x="0" y="0"/>
            <a:ext cx="9144000" cy="6858000"/>
          </a:xfrm>
          <a:prstGeom prst="rect">
            <a:avLst/>
          </a:prstGeom>
        </p:spPr>
      </p:pic>
      <p:sp>
        <p:nvSpPr>
          <p:cNvPr id="8" name="제목 1"/>
          <p:cNvSpPr txBox="1">
            <a:spLocks/>
          </p:cNvSpPr>
          <p:nvPr/>
        </p:nvSpPr>
        <p:spPr>
          <a:xfrm>
            <a:off x="2932012" y="5532437"/>
            <a:ext cx="6211988"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Thank you for your attention.</a:t>
            </a:r>
            <a:endParaRPr lang="ko-KR" altLang="en-US" sz="3600" dirty="0"/>
          </a:p>
        </p:txBody>
      </p:sp>
    </p:spTree>
    <p:extLst>
      <p:ext uri="{BB962C8B-B14F-4D97-AF65-F5344CB8AC3E}">
        <p14:creationId xmlns:p14="http://schemas.microsoft.com/office/powerpoint/2010/main" val="18954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333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1077061" y="4529445"/>
            <a:ext cx="2203782" cy="1243684"/>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8" name="그룹 47"/>
          <p:cNvGrpSpPr/>
          <p:nvPr/>
        </p:nvGrpSpPr>
        <p:grpSpPr>
          <a:xfrm>
            <a:off x="3273425" y="4538744"/>
            <a:ext cx="3086535" cy="773647"/>
            <a:chOff x="3557843" y="5474813"/>
            <a:chExt cx="1807122" cy="291570"/>
          </a:xfrm>
          <a:solidFill>
            <a:srgbClr val="FF66FF"/>
          </a:solidFill>
        </p:grpSpPr>
        <p:sp>
          <p:nvSpPr>
            <p:cNvPr id="49" name="직사각형 48"/>
            <p:cNvSpPr/>
            <p:nvPr/>
          </p:nvSpPr>
          <p:spPr>
            <a:xfrm>
              <a:off x="3557843" y="5474813"/>
              <a:ext cx="697220" cy="2915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49"/>
            <p:cNvSpPr/>
            <p:nvPr/>
          </p:nvSpPr>
          <p:spPr>
            <a:xfrm>
              <a:off x="4255063" y="5474813"/>
              <a:ext cx="1109902" cy="2915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제목 1"/>
          <p:cNvSpPr>
            <a:spLocks noGrp="1"/>
          </p:cNvSpPr>
          <p:nvPr>
            <p:ph type="title"/>
          </p:nvPr>
        </p:nvSpPr>
        <p:spPr>
          <a:xfrm>
            <a:off x="628650" y="0"/>
            <a:ext cx="7886700" cy="1325563"/>
          </a:xfrm>
        </p:spPr>
        <p:txBody>
          <a:bodyPr>
            <a:normAutofit/>
          </a:bodyPr>
          <a:lstStyle/>
          <a:p>
            <a:r>
              <a:rPr lang="en-US" altLang="ko-KR" sz="3600" dirty="0" smtClean="0"/>
              <a:t>Tabulate-stromatoporoid intergrowth</a:t>
            </a:r>
            <a:endParaRPr lang="ko-KR" altLang="en-US" sz="3600" dirty="0"/>
          </a:p>
        </p:txBody>
      </p:sp>
      <p:sp>
        <p:nvSpPr>
          <p:cNvPr id="11" name="내용 개체 틀 2"/>
          <p:cNvSpPr>
            <a:spLocks noGrp="1"/>
          </p:cNvSpPr>
          <p:nvPr>
            <p:ph idx="1"/>
          </p:nvPr>
        </p:nvSpPr>
        <p:spPr>
          <a:xfrm>
            <a:off x="139700" y="1255184"/>
            <a:ext cx="8864600" cy="4351339"/>
          </a:xfrm>
        </p:spPr>
        <p:txBody>
          <a:bodyPr/>
          <a:lstStyle/>
          <a:p>
            <a:pPr marL="0" indent="0">
              <a:buNone/>
            </a:pPr>
            <a:r>
              <a:rPr lang="en-US" altLang="ko-KR" dirty="0" smtClean="0"/>
              <a:t>“caunopore” association </a:t>
            </a:r>
            <a:r>
              <a:rPr lang="en-US" altLang="ko-KR" sz="1600" dirty="0" smtClean="0"/>
              <a:t>(e.g. </a:t>
            </a:r>
            <a:r>
              <a:rPr lang="en-US" altLang="ko-KR" sz="1600" dirty="0" err="1" smtClean="0"/>
              <a:t>Mistiaen</a:t>
            </a:r>
            <a:r>
              <a:rPr lang="en-US" altLang="ko-KR" sz="1600" dirty="0" smtClean="0"/>
              <a:t>, 1984)</a:t>
            </a:r>
          </a:p>
          <a:p>
            <a:pPr lvl="1"/>
            <a:r>
              <a:rPr lang="en-US" altLang="ko-KR" dirty="0" err="1" smtClean="0"/>
              <a:t>syringoporid</a:t>
            </a:r>
            <a:r>
              <a:rPr lang="en-US" altLang="ko-KR" dirty="0" smtClean="0"/>
              <a:t> coral-stromatoporoid</a:t>
            </a:r>
          </a:p>
          <a:p>
            <a:pPr lvl="1"/>
            <a:r>
              <a:rPr lang="en-US" altLang="ko-KR" dirty="0" smtClean="0"/>
              <a:t>Silurian-Devonian</a:t>
            </a:r>
          </a:p>
          <a:p>
            <a:pPr lvl="1"/>
            <a:endParaRPr lang="en-US" altLang="ko-KR" dirty="0"/>
          </a:p>
          <a:p>
            <a:pPr marL="0" indent="0">
              <a:buNone/>
            </a:pPr>
            <a:r>
              <a:rPr lang="en-US" altLang="ko-KR" dirty="0"/>
              <a:t>l</a:t>
            </a:r>
            <a:r>
              <a:rPr lang="en-US" altLang="ko-KR" dirty="0" smtClean="0"/>
              <a:t>ess well known tabulate coral </a:t>
            </a:r>
            <a:r>
              <a:rPr lang="en-US" altLang="ko-KR" dirty="0" err="1" smtClean="0"/>
              <a:t>endobionts</a:t>
            </a:r>
            <a:endParaRPr lang="en-US" altLang="ko-KR" dirty="0" smtClean="0"/>
          </a:p>
          <a:p>
            <a:pPr lvl="1"/>
            <a:r>
              <a:rPr lang="en-US" altLang="ko-KR" i="1" dirty="0" err="1" smtClean="0"/>
              <a:t>Moyerolites</a:t>
            </a:r>
            <a:r>
              <a:rPr lang="en-US" altLang="ko-KR" dirty="0" smtClean="0"/>
              <a:t>: Silurian of Siberia </a:t>
            </a:r>
            <a:r>
              <a:rPr lang="en-US" altLang="ko-KR" sz="1600" dirty="0"/>
              <a:t>(</a:t>
            </a:r>
            <a:r>
              <a:rPr lang="en-US" altLang="ko-KR" sz="1600" dirty="0" err="1"/>
              <a:t>Sokolov</a:t>
            </a:r>
            <a:r>
              <a:rPr lang="en-US" altLang="ko-KR" sz="1600" dirty="0"/>
              <a:t> and </a:t>
            </a:r>
            <a:r>
              <a:rPr lang="en-US" altLang="ko-KR" sz="1600" dirty="0" err="1"/>
              <a:t>Tesakov</a:t>
            </a:r>
            <a:r>
              <a:rPr lang="en-US" altLang="ko-KR" sz="1600" dirty="0"/>
              <a:t>, 1963) </a:t>
            </a:r>
            <a:endParaRPr lang="en-US" altLang="ko-KR" sz="1600" dirty="0" smtClean="0"/>
          </a:p>
          <a:p>
            <a:pPr lvl="1"/>
            <a:r>
              <a:rPr lang="en-US" altLang="ko-KR" i="1" dirty="0" err="1" smtClean="0"/>
              <a:t>Propora</a:t>
            </a:r>
            <a:r>
              <a:rPr lang="en-US" altLang="ko-KR" dirty="0" smtClean="0"/>
              <a:t>, </a:t>
            </a:r>
            <a:r>
              <a:rPr lang="en-US" altLang="ko-KR" i="1" dirty="0" err="1" smtClean="0"/>
              <a:t>Pycnolithus</a:t>
            </a:r>
            <a:r>
              <a:rPr lang="en-US" altLang="ko-KR" dirty="0" smtClean="0"/>
              <a:t>, </a:t>
            </a:r>
            <a:r>
              <a:rPr lang="en-US" altLang="ko-KR" i="1" dirty="0" smtClean="0"/>
              <a:t>Favosites</a:t>
            </a:r>
            <a:r>
              <a:rPr lang="en-US" altLang="ko-KR" dirty="0" smtClean="0"/>
              <a:t> and </a:t>
            </a:r>
            <a:r>
              <a:rPr lang="en-US" altLang="ko-KR" i="1" dirty="0" err="1" smtClean="0"/>
              <a:t>Thamnopora</a:t>
            </a:r>
            <a:r>
              <a:rPr lang="en-US" altLang="ko-KR" dirty="0" smtClean="0"/>
              <a:t>: Silurian of Canada </a:t>
            </a:r>
            <a:r>
              <a:rPr lang="en-US" altLang="ko-KR" sz="1600" dirty="0"/>
              <a:t>(Nestor et al., 2010)</a:t>
            </a:r>
          </a:p>
        </p:txBody>
      </p:sp>
      <p:grpSp>
        <p:nvGrpSpPr>
          <p:cNvPr id="13" name="그룹 12"/>
          <p:cNvGrpSpPr/>
          <p:nvPr/>
        </p:nvGrpSpPr>
        <p:grpSpPr>
          <a:xfrm>
            <a:off x="3276351" y="5304721"/>
            <a:ext cx="3091794" cy="463094"/>
            <a:chOff x="3557843" y="5474813"/>
            <a:chExt cx="1807122" cy="291570"/>
          </a:xfrm>
          <a:solidFill>
            <a:srgbClr val="CC99FF"/>
          </a:solidFill>
        </p:grpSpPr>
        <p:sp>
          <p:nvSpPr>
            <p:cNvPr id="14" name="직사각형 13"/>
            <p:cNvSpPr/>
            <p:nvPr/>
          </p:nvSpPr>
          <p:spPr>
            <a:xfrm>
              <a:off x="3557843" y="5474813"/>
              <a:ext cx="697220" cy="2915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4255063" y="5474813"/>
              <a:ext cx="1109902" cy="2915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3" name="그룹 32"/>
          <p:cNvGrpSpPr/>
          <p:nvPr/>
        </p:nvGrpSpPr>
        <p:grpSpPr>
          <a:xfrm>
            <a:off x="3262314" y="5469731"/>
            <a:ext cx="4818613" cy="296793"/>
            <a:chOff x="2545620" y="5004415"/>
            <a:chExt cx="3250516" cy="296793"/>
          </a:xfrm>
        </p:grpSpPr>
        <p:cxnSp>
          <p:nvCxnSpPr>
            <p:cNvPr id="34" name="직선 연결선 33"/>
            <p:cNvCxnSpPr/>
            <p:nvPr/>
          </p:nvCxnSpPr>
          <p:spPr>
            <a:xfrm flipV="1">
              <a:off x="2555776" y="501317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p:nvPr/>
          </p:nvCxnSpPr>
          <p:spPr>
            <a:xfrm>
              <a:off x="2545620" y="5004415"/>
              <a:ext cx="3250516" cy="876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그룹 35"/>
          <p:cNvGrpSpPr/>
          <p:nvPr/>
        </p:nvGrpSpPr>
        <p:grpSpPr>
          <a:xfrm>
            <a:off x="1064968" y="4520791"/>
            <a:ext cx="5318334" cy="1273582"/>
            <a:chOff x="2261699" y="5361609"/>
            <a:chExt cx="3108510" cy="414103"/>
          </a:xfrm>
        </p:grpSpPr>
        <p:cxnSp>
          <p:nvCxnSpPr>
            <p:cNvPr id="37" name="직선 연결선 36"/>
            <p:cNvCxnSpPr/>
            <p:nvPr/>
          </p:nvCxnSpPr>
          <p:spPr>
            <a:xfrm flipV="1">
              <a:off x="2266481" y="5361609"/>
              <a:ext cx="1262" cy="414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a:off x="2261699" y="5361756"/>
              <a:ext cx="31085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flipH="1" flipV="1">
              <a:off x="5364966" y="5365367"/>
              <a:ext cx="1" cy="4096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2818421" y="4127971"/>
            <a:ext cx="1838965" cy="369332"/>
          </a:xfrm>
          <a:prstGeom prst="rect">
            <a:avLst/>
          </a:prstGeom>
          <a:noFill/>
        </p:spPr>
        <p:txBody>
          <a:bodyPr wrap="none" rtlCol="0">
            <a:spAutoFit/>
          </a:bodyPr>
          <a:lstStyle/>
          <a:p>
            <a:r>
              <a:rPr lang="en-US" altLang="ko-KR" dirty="0" err="1" smtClean="0">
                <a:latin typeface="Arial" panose="020B0604020202020204" pitchFamily="34" charset="0"/>
                <a:cs typeface="Arial" panose="020B0604020202020204" pitchFamily="34" charset="0"/>
              </a:rPr>
              <a:t>stromatoporoids</a:t>
            </a:r>
            <a:endParaRPr lang="ko-KR" altLang="en-US" dirty="0">
              <a:latin typeface="Arial" panose="020B0604020202020204" pitchFamily="34" charset="0"/>
              <a:cs typeface="Arial" panose="020B0604020202020204" pitchFamily="34" charset="0"/>
            </a:endParaRPr>
          </a:p>
        </p:txBody>
      </p:sp>
      <p:sp>
        <p:nvSpPr>
          <p:cNvPr id="41" name="TextBox 40"/>
          <p:cNvSpPr txBox="1"/>
          <p:nvPr/>
        </p:nvSpPr>
        <p:spPr>
          <a:xfrm>
            <a:off x="7584672" y="5080369"/>
            <a:ext cx="1428596" cy="369332"/>
          </a:xfrm>
          <a:prstGeom prst="rect">
            <a:avLst/>
          </a:prstGeom>
          <a:noFill/>
        </p:spPr>
        <p:txBody>
          <a:bodyPr wrap="none" rtlCol="0">
            <a:spAutoFit/>
          </a:bodyPr>
          <a:lstStyle/>
          <a:p>
            <a:r>
              <a:rPr lang="en-US" altLang="ko-KR" i="1" dirty="0" err="1" smtClean="0">
                <a:latin typeface="Arial" panose="020B0604020202020204" pitchFamily="34" charset="0"/>
                <a:cs typeface="Arial" panose="020B0604020202020204" pitchFamily="34" charset="0"/>
              </a:rPr>
              <a:t>Syringopora</a:t>
            </a:r>
            <a:endParaRPr lang="ko-KR" altLang="en-US" i="1" dirty="0">
              <a:latin typeface="Arial" panose="020B0604020202020204" pitchFamily="34" charset="0"/>
              <a:cs typeface="Arial" panose="020B0604020202020204" pitchFamily="34" charset="0"/>
            </a:endParaRPr>
          </a:p>
        </p:txBody>
      </p:sp>
      <p:sp>
        <p:nvSpPr>
          <p:cNvPr id="42" name="TextBox 41"/>
          <p:cNvSpPr txBox="1"/>
          <p:nvPr/>
        </p:nvSpPr>
        <p:spPr>
          <a:xfrm>
            <a:off x="1969123" y="5007663"/>
            <a:ext cx="364175" cy="584775"/>
          </a:xfrm>
          <a:prstGeom prst="rect">
            <a:avLst/>
          </a:prstGeom>
          <a:noFill/>
        </p:spPr>
        <p:txBody>
          <a:bodyPr wrap="square" rtlCol="0">
            <a:spAutoFit/>
          </a:bodyPr>
          <a:lstStyle/>
          <a:p>
            <a:r>
              <a:rPr lang="en-US" altLang="ko-KR" sz="3200" dirty="0" smtClean="0">
                <a:solidFill>
                  <a:sysClr val="windowText" lastClr="000000"/>
                </a:solidFill>
                <a:latin typeface="Arial" panose="020B0604020202020204" pitchFamily="34" charset="0"/>
                <a:cs typeface="Arial" panose="020B0604020202020204" pitchFamily="34" charset="0"/>
              </a:rPr>
              <a:t>?</a:t>
            </a:r>
            <a:endParaRPr lang="ko-KR" altLang="en-US" sz="3200" dirty="0">
              <a:solidFill>
                <a:sysClr val="windowText" lastClr="000000"/>
              </a:solidFill>
              <a:latin typeface="Arial" panose="020B0604020202020204" pitchFamily="34" charset="0"/>
              <a:cs typeface="Arial" panose="020B0604020202020204" pitchFamily="34" charset="0"/>
            </a:endParaRPr>
          </a:p>
        </p:txBody>
      </p:sp>
      <p:sp>
        <p:nvSpPr>
          <p:cNvPr id="43" name="TextBox 42"/>
          <p:cNvSpPr txBox="1"/>
          <p:nvPr/>
        </p:nvSpPr>
        <p:spPr>
          <a:xfrm>
            <a:off x="4022531" y="5403270"/>
            <a:ext cx="1493959" cy="369332"/>
          </a:xfrm>
          <a:prstGeom prst="rect">
            <a:avLst/>
          </a:prstGeom>
          <a:noFill/>
        </p:spPr>
        <p:txBody>
          <a:bodyPr wrap="square" rtlCol="0">
            <a:spAutoFit/>
          </a:bodyPr>
          <a:lstStyle/>
          <a:p>
            <a:r>
              <a:rPr lang="en-US" altLang="ko-KR" dirty="0" smtClean="0">
                <a:solidFill>
                  <a:schemeClr val="bg1"/>
                </a:solidFill>
                <a:latin typeface="Arial" panose="020B0604020202020204" pitchFamily="34" charset="0"/>
                <a:cs typeface="Arial" panose="020B0604020202020204" pitchFamily="34" charset="0"/>
              </a:rPr>
              <a:t> “caunopore”</a:t>
            </a:r>
            <a:endParaRPr lang="ko-KR" altLang="en-US" dirty="0">
              <a:solidFill>
                <a:schemeClr val="bg1"/>
              </a:solidFill>
              <a:latin typeface="Arial" panose="020B0604020202020204" pitchFamily="34" charset="0"/>
              <a:cs typeface="Arial" panose="020B0604020202020204" pitchFamily="34" charset="0"/>
            </a:endParaRPr>
          </a:p>
        </p:txBody>
      </p:sp>
      <p:grpSp>
        <p:nvGrpSpPr>
          <p:cNvPr id="9" name="그룹 8"/>
          <p:cNvGrpSpPr/>
          <p:nvPr/>
        </p:nvGrpSpPr>
        <p:grpSpPr>
          <a:xfrm>
            <a:off x="939952" y="5777804"/>
            <a:ext cx="7264096" cy="954631"/>
            <a:chOff x="1545455" y="5284864"/>
            <a:chExt cx="4248472" cy="558325"/>
          </a:xfrm>
        </p:grpSpPr>
        <p:grpSp>
          <p:nvGrpSpPr>
            <p:cNvPr id="16" name="그룹 15"/>
            <p:cNvGrpSpPr/>
            <p:nvPr/>
          </p:nvGrpSpPr>
          <p:grpSpPr>
            <a:xfrm>
              <a:off x="1545455" y="5284864"/>
              <a:ext cx="4248472" cy="558325"/>
              <a:chOff x="1547664" y="5301208"/>
              <a:chExt cx="4248472" cy="558325"/>
            </a:xfrm>
          </p:grpSpPr>
          <p:grpSp>
            <p:nvGrpSpPr>
              <p:cNvPr id="17" name="그룹 16"/>
              <p:cNvGrpSpPr/>
              <p:nvPr/>
            </p:nvGrpSpPr>
            <p:grpSpPr>
              <a:xfrm>
                <a:off x="1547664" y="5301208"/>
                <a:ext cx="4248472" cy="558325"/>
                <a:chOff x="1547664" y="5301208"/>
                <a:chExt cx="4248472" cy="558325"/>
              </a:xfrm>
            </p:grpSpPr>
            <p:sp>
              <p:nvSpPr>
                <p:cNvPr id="22" name="직사각형 21"/>
                <p:cNvSpPr/>
                <p:nvPr/>
              </p:nvSpPr>
              <p:spPr>
                <a:xfrm>
                  <a:off x="4731256" y="5303643"/>
                  <a:ext cx="992872" cy="28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3613036" y="5302638"/>
                  <a:ext cx="1118220"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p:cNvSpPr/>
                <p:nvPr/>
              </p:nvSpPr>
              <p:spPr>
                <a:xfrm>
                  <a:off x="2915816" y="5309592"/>
                  <a:ext cx="697220"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1619672" y="5309592"/>
                  <a:ext cx="1296144"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6" name="직선 연결선 25"/>
                <p:cNvCxnSpPr/>
                <p:nvPr/>
              </p:nvCxnSpPr>
              <p:spPr>
                <a:xfrm>
                  <a:off x="1547664" y="5301208"/>
                  <a:ext cx="42484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1547664" y="5589240"/>
                  <a:ext cx="42484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flipV="1">
                  <a:off x="2915816" y="5301208"/>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flipV="1">
                  <a:off x="3613036" y="5309592"/>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flipV="1">
                  <a:off x="4731256" y="530474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1900" y="5643526"/>
                  <a:ext cx="380040" cy="216007"/>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400</a:t>
                  </a:r>
                  <a:endParaRPr lang="ko-KR" altLang="en-US" dirty="0">
                    <a:latin typeface="Arial" panose="020B0604020202020204" pitchFamily="34" charset="0"/>
                    <a:cs typeface="Arial" panose="020B0604020202020204" pitchFamily="34" charset="0"/>
                  </a:endParaRPr>
                </a:p>
              </p:txBody>
            </p:sp>
            <p:cxnSp>
              <p:nvCxnSpPr>
                <p:cNvPr id="32" name="직선 연결선 31"/>
                <p:cNvCxnSpPr/>
                <p:nvPr/>
              </p:nvCxnSpPr>
              <p:spPr>
                <a:xfrm>
                  <a:off x="3818260" y="5589240"/>
                  <a:ext cx="0"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160490" y="5339555"/>
                <a:ext cx="224257" cy="234008"/>
              </a:xfrm>
              <a:prstGeom prst="rect">
                <a:avLst/>
              </a:prstGeom>
              <a:noFill/>
            </p:spPr>
            <p:txBody>
              <a:bodyPr wrap="none" rtlCol="0">
                <a:spAutoFit/>
              </a:bodyPr>
              <a:lstStyle/>
              <a:p>
                <a:r>
                  <a:rPr lang="en-US" altLang="ko-KR" sz="2000" dirty="0" smtClean="0">
                    <a:solidFill>
                      <a:schemeClr val="bg1"/>
                    </a:solidFill>
                    <a:latin typeface="Arial" panose="020B0604020202020204" pitchFamily="34" charset="0"/>
                    <a:cs typeface="Arial" panose="020B0604020202020204" pitchFamily="34" charset="0"/>
                  </a:rPr>
                  <a:t>O</a:t>
                </a:r>
                <a:endParaRPr lang="ko-KR" altLang="en-US" sz="20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3169196" y="5339555"/>
                <a:ext cx="208320" cy="234008"/>
              </a:xfrm>
              <a:prstGeom prst="rect">
                <a:avLst/>
              </a:prstGeom>
              <a:noFill/>
            </p:spPr>
            <p:txBody>
              <a:bodyPr wrap="none" rtlCol="0">
                <a:spAutoFit/>
              </a:bodyPr>
              <a:lstStyle/>
              <a:p>
                <a:r>
                  <a:rPr lang="en-US" altLang="ko-KR" sz="2000" dirty="0" smtClean="0">
                    <a:solidFill>
                      <a:schemeClr val="bg1"/>
                    </a:solidFill>
                    <a:latin typeface="Arial" panose="020B0604020202020204" pitchFamily="34" charset="0"/>
                    <a:cs typeface="Arial" panose="020B0604020202020204" pitchFamily="34" charset="0"/>
                  </a:rPr>
                  <a:t>S</a:t>
                </a:r>
                <a:endParaRPr lang="ko-KR" altLang="en-US" sz="20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5126049" y="5339555"/>
                <a:ext cx="216757" cy="234008"/>
              </a:xfrm>
              <a:prstGeom prst="rect">
                <a:avLst/>
              </a:prstGeom>
              <a:noFill/>
            </p:spPr>
            <p:txBody>
              <a:bodyPr wrap="none" rtlCol="0">
                <a:spAutoFit/>
              </a:bodyPr>
              <a:lstStyle/>
              <a:p>
                <a:r>
                  <a:rPr lang="en-US" altLang="ko-KR" sz="2000" dirty="0" smtClean="0">
                    <a:solidFill>
                      <a:schemeClr val="bg1"/>
                    </a:solidFill>
                    <a:latin typeface="Arial" panose="020B0604020202020204" pitchFamily="34" charset="0"/>
                    <a:cs typeface="Arial" panose="020B0604020202020204" pitchFamily="34" charset="0"/>
                  </a:rPr>
                  <a:t>C</a:t>
                </a:r>
                <a:endParaRPr lang="ko-KR" altLang="en-US" sz="20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4064893" y="5339555"/>
                <a:ext cx="216757" cy="234008"/>
              </a:xfrm>
              <a:prstGeom prst="rect">
                <a:avLst/>
              </a:prstGeom>
              <a:noFill/>
            </p:spPr>
            <p:txBody>
              <a:bodyPr wrap="none" rtlCol="0">
                <a:spAutoFit/>
              </a:bodyPr>
              <a:lstStyle/>
              <a:p>
                <a:r>
                  <a:rPr lang="en-US" altLang="ko-KR" sz="2000" dirty="0" smtClean="0">
                    <a:solidFill>
                      <a:schemeClr val="bg1"/>
                    </a:solidFill>
                    <a:latin typeface="Arial" panose="020B0604020202020204" pitchFamily="34" charset="0"/>
                    <a:cs typeface="Arial" panose="020B0604020202020204" pitchFamily="34" charset="0"/>
                  </a:rPr>
                  <a:t>D</a:t>
                </a:r>
                <a:endParaRPr lang="ko-KR" altLang="en-US" sz="2000" dirty="0">
                  <a:solidFill>
                    <a:schemeClr val="bg1"/>
                  </a:solidFill>
                  <a:latin typeface="Arial" panose="020B0604020202020204" pitchFamily="34" charset="0"/>
                  <a:cs typeface="Arial" panose="020B0604020202020204" pitchFamily="34" charset="0"/>
                </a:endParaRPr>
              </a:p>
            </p:txBody>
          </p:sp>
        </p:grpSp>
        <p:sp>
          <p:nvSpPr>
            <p:cNvPr id="44" name="TextBox 43"/>
            <p:cNvSpPr txBox="1"/>
            <p:nvPr/>
          </p:nvSpPr>
          <p:spPr>
            <a:xfrm>
              <a:off x="4612332" y="5619627"/>
              <a:ext cx="656812" cy="216007"/>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3</a:t>
              </a:r>
              <a:r>
                <a:rPr lang="en-US" altLang="ko-KR" dirty="0" smtClean="0">
                  <a:latin typeface="Arial" panose="020B0604020202020204" pitchFamily="34" charset="0"/>
                  <a:cs typeface="Arial" panose="020B0604020202020204" pitchFamily="34" charset="0"/>
                </a:rPr>
                <a:t>50 Ma</a:t>
              </a:r>
              <a:endParaRPr lang="ko-KR" altLang="en-US" dirty="0">
                <a:latin typeface="Arial" panose="020B0604020202020204" pitchFamily="34" charset="0"/>
                <a:cs typeface="Arial" panose="020B0604020202020204" pitchFamily="34" charset="0"/>
              </a:endParaRPr>
            </a:p>
          </p:txBody>
        </p:sp>
        <p:cxnSp>
          <p:nvCxnSpPr>
            <p:cNvPr id="45" name="직선 연결선 44"/>
            <p:cNvCxnSpPr/>
            <p:nvPr/>
          </p:nvCxnSpPr>
          <p:spPr>
            <a:xfrm>
              <a:off x="4790304" y="5574633"/>
              <a:ext cx="0"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699829" y="5619627"/>
              <a:ext cx="339435" cy="216007"/>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450</a:t>
              </a:r>
              <a:endParaRPr lang="ko-KR" altLang="en-US" dirty="0">
                <a:latin typeface="Arial" panose="020B0604020202020204" pitchFamily="34" charset="0"/>
                <a:cs typeface="Arial" panose="020B0604020202020204" pitchFamily="34" charset="0"/>
              </a:endParaRPr>
            </a:p>
          </p:txBody>
        </p:sp>
        <p:cxnSp>
          <p:nvCxnSpPr>
            <p:cNvPr id="47" name="직선 연결선 46"/>
            <p:cNvCxnSpPr/>
            <p:nvPr/>
          </p:nvCxnSpPr>
          <p:spPr>
            <a:xfrm>
              <a:off x="2849399" y="5577036"/>
              <a:ext cx="0"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3252716" y="4531769"/>
            <a:ext cx="3121593" cy="584775"/>
          </a:xfrm>
          <a:prstGeom prst="rect">
            <a:avLst/>
          </a:prstGeom>
          <a:noFill/>
        </p:spPr>
        <p:txBody>
          <a:bodyPr wrap="square" rtlCol="0">
            <a:spAutoFit/>
          </a:bodyPr>
          <a:lstStyle/>
          <a:p>
            <a:pPr algn="ctr"/>
            <a:r>
              <a:rPr lang="en-US" altLang="ko-KR" sz="1600" dirty="0" smtClean="0">
                <a:solidFill>
                  <a:schemeClr val="bg1"/>
                </a:solidFill>
                <a:latin typeface="Arial" panose="020B0604020202020204" pitchFamily="34" charset="0"/>
                <a:cs typeface="Arial" panose="020B0604020202020204" pitchFamily="34" charset="0"/>
              </a:rPr>
              <a:t>coral-stromatoporoid</a:t>
            </a:r>
          </a:p>
          <a:p>
            <a:pPr algn="ctr"/>
            <a:r>
              <a:rPr lang="en-US" altLang="ko-KR" sz="1600" dirty="0" smtClean="0">
                <a:solidFill>
                  <a:schemeClr val="bg1"/>
                </a:solidFill>
                <a:latin typeface="Arial" panose="020B0604020202020204" pitchFamily="34" charset="0"/>
                <a:cs typeface="Arial" panose="020B0604020202020204" pitchFamily="34" charset="0"/>
              </a:rPr>
              <a:t>intergrowths</a:t>
            </a:r>
            <a:endParaRPr lang="ko-KR" altLang="en-US" sz="1600" dirty="0">
              <a:solidFill>
                <a:schemeClr val="bg1"/>
              </a:solidFill>
              <a:latin typeface="Arial" panose="020B0604020202020204" pitchFamily="34" charset="0"/>
              <a:cs typeface="Arial" panose="020B0604020202020204" pitchFamily="34" charset="0"/>
            </a:endParaRPr>
          </a:p>
        </p:txBody>
      </p:sp>
      <p:grpSp>
        <p:nvGrpSpPr>
          <p:cNvPr id="52" name="그룹 51"/>
          <p:cNvGrpSpPr/>
          <p:nvPr/>
        </p:nvGrpSpPr>
        <p:grpSpPr>
          <a:xfrm>
            <a:off x="1072597" y="5080371"/>
            <a:ext cx="7017854" cy="698924"/>
            <a:chOff x="2555776" y="5013176"/>
            <a:chExt cx="3240360" cy="273548"/>
          </a:xfrm>
        </p:grpSpPr>
        <p:cxnSp>
          <p:nvCxnSpPr>
            <p:cNvPr id="53" name="직선 연결선 52"/>
            <p:cNvCxnSpPr/>
            <p:nvPr/>
          </p:nvCxnSpPr>
          <p:spPr>
            <a:xfrm flipH="1" flipV="1">
              <a:off x="2555776" y="5013176"/>
              <a:ext cx="1721" cy="273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직선 화살표 연결선 53"/>
            <p:cNvCxnSpPr/>
            <p:nvPr/>
          </p:nvCxnSpPr>
          <p:spPr>
            <a:xfrm>
              <a:off x="2555776" y="5013176"/>
              <a:ext cx="32403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7379060" y="4649463"/>
            <a:ext cx="1685077" cy="369332"/>
          </a:xfrm>
          <a:prstGeom prst="rect">
            <a:avLst/>
          </a:prstGeom>
          <a:noFill/>
        </p:spPr>
        <p:txBody>
          <a:bodyPr wrap="none" rtlCol="0">
            <a:spAutoFit/>
          </a:bodyPr>
          <a:lstStyle/>
          <a:p>
            <a:r>
              <a:rPr lang="en-US" altLang="ko-KR" dirty="0" smtClean="0">
                <a:latin typeface="Arial" panose="020B0604020202020204" pitchFamily="34" charset="0"/>
                <a:cs typeface="Arial" panose="020B0604020202020204" pitchFamily="34" charset="0"/>
              </a:rPr>
              <a:t>tabulate corals</a:t>
            </a:r>
            <a:endParaRPr lang="ko-KR"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9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25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250"/>
                                        <p:tgtEl>
                                          <p:spTgt spid="48"/>
                                        </p:tgtEl>
                                      </p:cBhvr>
                                    </p:animEffect>
                                  </p:childTnLst>
                                </p:cTn>
                              </p:par>
                            </p:childTnLst>
                          </p:cTn>
                        </p:par>
                        <p:par>
                          <p:cTn id="14" fill="hold">
                            <p:stCondLst>
                              <p:cond delay="250"/>
                            </p:stCondLst>
                            <p:childTnLst>
                              <p:par>
                                <p:cTn id="15" presetID="10" presetClass="entr" presetSubtype="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5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250"/>
                                        <p:tgtEl>
                                          <p:spTgt spid="55"/>
                                        </p:tgtEl>
                                      </p:cBhvr>
                                    </p:animEffect>
                                  </p:childTnLst>
                                </p:cTn>
                              </p:par>
                            </p:childTnLst>
                          </p:cTn>
                        </p:par>
                        <p:par>
                          <p:cTn id="23" fill="hold">
                            <p:stCondLst>
                              <p:cond delay="250"/>
                            </p:stCondLst>
                            <p:childTnLst>
                              <p:par>
                                <p:cTn id="24" presetID="10" presetClass="entr" presetSubtype="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50"/>
                                        <p:tgtEl>
                                          <p:spTgt spid="3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50"/>
                                        <p:tgtEl>
                                          <p:spTgt spid="36"/>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25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5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childTnLst>
                          </p:cTn>
                        </p:par>
                        <p:par>
                          <p:cTn id="47" fill="hold">
                            <p:stCondLst>
                              <p:cond delay="250"/>
                            </p:stCondLst>
                            <p:childTnLst>
                              <p:par>
                                <p:cTn id="48" presetID="10"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P spid="42" grpId="0"/>
      <p:bldP spid="43" grpId="0"/>
      <p:bldP spid="51"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Diameters </a:t>
            </a:r>
            <a:endParaRPr lang="ko-KR" altLang="en-US" sz="3600" dirty="0"/>
          </a:p>
        </p:txBody>
      </p:sp>
      <p:graphicFrame>
        <p:nvGraphicFramePr>
          <p:cNvPr id="5" name="표 4"/>
          <p:cNvGraphicFramePr>
            <a:graphicFrameLocks noGrp="1"/>
          </p:cNvGraphicFramePr>
          <p:nvPr>
            <p:extLst>
              <p:ext uri="{D42A27DB-BD31-4B8C-83A1-F6EECF244321}">
                <p14:modId xmlns:p14="http://schemas.microsoft.com/office/powerpoint/2010/main" val="1911716980"/>
              </p:ext>
            </p:extLst>
          </p:nvPr>
        </p:nvGraphicFramePr>
        <p:xfrm>
          <a:off x="1457325" y="1376363"/>
          <a:ext cx="6096000" cy="2595880"/>
        </p:xfrm>
        <a:graphic>
          <a:graphicData uri="http://schemas.openxmlformats.org/drawingml/2006/table">
            <a:tbl>
              <a:tblPr firstRow="1" bandRow="1">
                <a:tableStyleId>{5C22544A-7EE6-4342-B048-85BDC9FD1C3A}</a:tableStyleId>
              </a:tblPr>
              <a:tblGrid>
                <a:gridCol w="1016000"/>
                <a:gridCol w="1016000"/>
                <a:gridCol w="1016000"/>
                <a:gridCol w="1016000"/>
                <a:gridCol w="1016000"/>
                <a:gridCol w="1016000"/>
              </a:tblGrid>
              <a:tr h="370840">
                <a:tc rowSpan="2">
                  <a:txBody>
                    <a:bodyPr/>
                    <a:lstStyle/>
                    <a:p>
                      <a:pPr algn="ctr" latinLnBrk="1"/>
                      <a:r>
                        <a:rPr lang="en-US" altLang="ko-KR" b="0" dirty="0" smtClean="0">
                          <a:solidFill>
                            <a:schemeClr val="tx1"/>
                          </a:solidFill>
                        </a:rPr>
                        <a:t>units</a:t>
                      </a:r>
                      <a:endParaRPr lang="ko-KR" altLang="en-US"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5">
                  <a:txBody>
                    <a:bodyPr/>
                    <a:lstStyle/>
                    <a:p>
                      <a:pPr algn="ctr" latinLnBrk="1"/>
                      <a:r>
                        <a:rPr lang="en-US" altLang="ko-KR" b="0" dirty="0" smtClean="0">
                          <a:solidFill>
                            <a:schemeClr val="tx1"/>
                          </a:solidFill>
                        </a:rPr>
                        <a:t>diameter</a:t>
                      </a:r>
                      <a:endParaRPr lang="ko-KR" alt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solidFill>
                          <a:schemeClr val="tx1"/>
                        </a:solidFill>
                      </a:endParaRPr>
                    </a:p>
                  </a:txBody>
                  <a:tcPr>
                    <a:noFill/>
                  </a:tcPr>
                </a:tc>
                <a:tc hMerge="1">
                  <a:txBody>
                    <a:bodyPr/>
                    <a:lstStyle/>
                    <a:p>
                      <a:pPr latinLnBrk="1"/>
                      <a:endParaRPr lang="ko-KR" altLang="en-US" dirty="0">
                        <a:solidFill>
                          <a:schemeClr val="tx1"/>
                        </a:solidFill>
                      </a:endParaRPr>
                    </a:p>
                  </a:txBody>
                  <a:tcPr>
                    <a:noFill/>
                  </a:tcPr>
                </a:tc>
                <a:tc hMerge="1">
                  <a:txBody>
                    <a:bodyPr/>
                    <a:lstStyle/>
                    <a:p>
                      <a:pPr latinLnBrk="1"/>
                      <a:endParaRPr lang="ko-KR" altLang="en-US" dirty="0">
                        <a:solidFill>
                          <a:schemeClr val="tx1"/>
                        </a:solidFill>
                      </a:endParaRPr>
                    </a:p>
                  </a:txBody>
                  <a:tcPr>
                    <a:noFill/>
                  </a:tcPr>
                </a:tc>
                <a:tc hMerge="1">
                  <a:txBody>
                    <a:bodyPr/>
                    <a:lstStyle/>
                    <a:p>
                      <a:pPr latinLnBrk="1"/>
                      <a:endParaRPr lang="ko-KR" altLang="en-US" dirty="0">
                        <a:solidFill>
                          <a:schemeClr val="tx1"/>
                        </a:solidFill>
                      </a:endParaRPr>
                    </a:p>
                  </a:txBody>
                  <a:tcPr>
                    <a:noFill/>
                  </a:tcPr>
                </a:tc>
              </a:tr>
              <a:tr h="370840">
                <a:tc vMerge="1">
                  <a:txBody>
                    <a:bodyPr/>
                    <a:lstStyle/>
                    <a:p>
                      <a:pPr latinLnBrk="1"/>
                      <a:endParaRPr lang="ko-KR" altLang="en-US" dirty="0">
                        <a:solidFill>
                          <a:schemeClr val="tx1"/>
                        </a:solidFill>
                      </a:endParaRPr>
                    </a:p>
                  </a:txBody>
                  <a:tcPr>
                    <a:noFill/>
                  </a:tcPr>
                </a:tc>
                <a:tc>
                  <a:txBody>
                    <a:bodyPr/>
                    <a:lstStyle/>
                    <a:p>
                      <a:pPr latinLnBrk="1"/>
                      <a:r>
                        <a:rPr lang="en-US" altLang="ko-KR" dirty="0" smtClean="0">
                          <a:solidFill>
                            <a:schemeClr val="tx1"/>
                          </a:solidFill>
                        </a:rPr>
                        <a:t>min.</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latinLnBrk="1"/>
                      <a:r>
                        <a:rPr lang="en-US" altLang="ko-KR" dirty="0" smtClean="0">
                          <a:solidFill>
                            <a:schemeClr val="tx1"/>
                          </a:solidFill>
                        </a:rPr>
                        <a:t>max.</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latinLnBrk="1"/>
                      <a:r>
                        <a:rPr lang="en-US" altLang="ko-KR" dirty="0" smtClean="0">
                          <a:solidFill>
                            <a:schemeClr val="tx1"/>
                          </a:solidFill>
                        </a:rPr>
                        <a:t>avg.</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latinLnBrk="1"/>
                      <a:r>
                        <a:rPr lang="en-US" altLang="ko-KR" dirty="0" err="1" smtClean="0">
                          <a:solidFill>
                            <a:schemeClr val="tx1"/>
                          </a:solidFill>
                        </a:rPr>
                        <a:t>s.d.</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latinLnBrk="1"/>
                      <a:r>
                        <a:rPr lang="en-US" altLang="ko-KR" dirty="0" smtClean="0">
                          <a:solidFill>
                            <a:schemeClr val="tx1"/>
                          </a:solidFill>
                        </a:rPr>
                        <a:t>n</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370840">
                <a:tc>
                  <a:txBody>
                    <a:bodyPr/>
                    <a:lstStyle/>
                    <a:p>
                      <a:pPr latinLnBrk="1"/>
                      <a:r>
                        <a:rPr lang="en-US" altLang="ko-KR" dirty="0" smtClean="0">
                          <a:solidFill>
                            <a:schemeClr val="bg1"/>
                          </a:solidFill>
                        </a:rPr>
                        <a:t>B10</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60000"/>
                        <a:lumOff val="40000"/>
                      </a:schemeClr>
                    </a:solidFill>
                  </a:tcPr>
                </a:tc>
                <a:tc>
                  <a:txBody>
                    <a:bodyPr/>
                    <a:lstStyle/>
                    <a:p>
                      <a:pPr latinLnBrk="1"/>
                      <a:r>
                        <a:rPr lang="en-US" altLang="ko-KR" dirty="0" smtClean="0">
                          <a:solidFill>
                            <a:schemeClr val="bg1"/>
                          </a:solidFill>
                        </a:rPr>
                        <a:t>0.78</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0.97</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0.12</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19</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r>
              <a:tr h="370840">
                <a:tc>
                  <a:txBody>
                    <a:bodyPr/>
                    <a:lstStyle/>
                    <a:p>
                      <a:pPr latinLnBrk="1"/>
                      <a:r>
                        <a:rPr lang="en-US" altLang="ko-KR" dirty="0" smtClean="0">
                          <a:solidFill>
                            <a:schemeClr val="bg1"/>
                          </a:solidFill>
                        </a:rPr>
                        <a:t>B8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0.61</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1.43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0.97</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0.13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453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r>
              <a:tr h="370840">
                <a:tc>
                  <a:txBody>
                    <a:bodyPr/>
                    <a:lstStyle/>
                    <a:p>
                      <a:pPr latinLnBrk="1"/>
                      <a:r>
                        <a:rPr lang="en-US" altLang="ko-KR" dirty="0" smtClean="0">
                          <a:solidFill>
                            <a:schemeClr val="bg1"/>
                          </a:solidFill>
                        </a:rPr>
                        <a:t>B7</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0.77</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1.22</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1.02</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0.09</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113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r>
              <a:tr h="370840">
                <a:tc>
                  <a:txBody>
                    <a:bodyPr/>
                    <a:lstStyle/>
                    <a:p>
                      <a:pPr latinLnBrk="1"/>
                      <a:r>
                        <a:rPr lang="en-US" altLang="ko-KR" dirty="0" smtClean="0">
                          <a:solidFill>
                            <a:schemeClr val="bg1"/>
                          </a:solidFill>
                        </a:rPr>
                        <a:t>B3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1.07</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1.73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1.27</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0.13</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c>
                  <a:txBody>
                    <a:bodyPr/>
                    <a:lstStyle/>
                    <a:p>
                      <a:pPr latinLnBrk="1"/>
                      <a:r>
                        <a:rPr lang="en-US" altLang="ko-KR" dirty="0" smtClean="0">
                          <a:solidFill>
                            <a:schemeClr val="bg1"/>
                          </a:solidFill>
                        </a:rPr>
                        <a:t>25</a:t>
                      </a:r>
                      <a:endParaRPr lang="ko-KR" alt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60000"/>
                        <a:lumOff val="40000"/>
                      </a:schemeClr>
                    </a:solidFill>
                  </a:tcPr>
                </a:tc>
              </a:tr>
              <a:tr h="370840">
                <a:tc>
                  <a:txBody>
                    <a:bodyPr/>
                    <a:lstStyle/>
                    <a:p>
                      <a:pPr latinLnBrk="1"/>
                      <a:r>
                        <a:rPr lang="en-US" altLang="ko-KR" dirty="0" smtClean="0">
                          <a:solidFill>
                            <a:schemeClr val="tx1"/>
                          </a:solidFill>
                        </a:rPr>
                        <a:t>B2</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75000"/>
                      </a:schemeClr>
                    </a:solidFill>
                  </a:tcPr>
                </a:tc>
                <a:tc>
                  <a:txBody>
                    <a:bodyPr/>
                    <a:lstStyle/>
                    <a:p>
                      <a:pPr latinLnBrk="1"/>
                      <a:r>
                        <a:rPr lang="en-US" altLang="ko-KR" dirty="0" smtClean="0">
                          <a:solidFill>
                            <a:schemeClr val="tx1"/>
                          </a:solidFill>
                        </a:rPr>
                        <a:t>1.07</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75000"/>
                      </a:schemeClr>
                    </a:solidFill>
                  </a:tcPr>
                </a:tc>
                <a:tc>
                  <a:txBody>
                    <a:bodyPr/>
                    <a:lstStyle/>
                    <a:p>
                      <a:pPr latinLnBrk="1"/>
                      <a:r>
                        <a:rPr lang="en-US" altLang="ko-KR" dirty="0" smtClean="0">
                          <a:solidFill>
                            <a:schemeClr val="tx1"/>
                          </a:solidFill>
                        </a:rPr>
                        <a:t>1.60</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75000"/>
                      </a:schemeClr>
                    </a:solidFill>
                  </a:tcPr>
                </a:tc>
                <a:tc>
                  <a:txBody>
                    <a:bodyPr/>
                    <a:lstStyle/>
                    <a:p>
                      <a:pPr latinLnBrk="1"/>
                      <a:r>
                        <a:rPr lang="en-US" altLang="ko-KR" dirty="0" smtClean="0">
                          <a:solidFill>
                            <a:schemeClr val="tx1"/>
                          </a:solidFill>
                        </a:rPr>
                        <a:t>1.38</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75000"/>
                      </a:schemeClr>
                    </a:solidFill>
                  </a:tcPr>
                </a:tc>
                <a:tc>
                  <a:txBody>
                    <a:bodyPr/>
                    <a:lstStyle/>
                    <a:p>
                      <a:pPr latinLnBrk="1"/>
                      <a:r>
                        <a:rPr lang="en-US" altLang="ko-KR" dirty="0" smtClean="0">
                          <a:solidFill>
                            <a:schemeClr val="tx1"/>
                          </a:solidFill>
                        </a:rPr>
                        <a:t>0.14</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75000"/>
                      </a:schemeClr>
                    </a:solidFill>
                  </a:tcPr>
                </a:tc>
                <a:tc>
                  <a:txBody>
                    <a:bodyPr/>
                    <a:lstStyle/>
                    <a:p>
                      <a:pPr latinLnBrk="1"/>
                      <a:r>
                        <a:rPr lang="en-US" altLang="ko-KR" dirty="0" smtClean="0">
                          <a:solidFill>
                            <a:schemeClr val="tx1"/>
                          </a:solidFill>
                        </a:rPr>
                        <a:t>35</a:t>
                      </a:r>
                      <a:endParaRPr lang="ko-KR"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75000"/>
                      </a:schemeClr>
                    </a:solidFill>
                  </a:tcPr>
                </a:tc>
              </a:tr>
            </a:tbl>
          </a:graphicData>
        </a:graphic>
      </p:graphicFrame>
      <p:sp>
        <p:nvSpPr>
          <p:cNvPr id="6" name="TextBox 5"/>
          <p:cNvSpPr txBox="1"/>
          <p:nvPr/>
        </p:nvSpPr>
        <p:spPr>
          <a:xfrm>
            <a:off x="862697" y="4160000"/>
            <a:ext cx="1457450" cy="307777"/>
          </a:xfrm>
          <a:prstGeom prst="rect">
            <a:avLst/>
          </a:prstGeom>
          <a:noFill/>
        </p:spPr>
        <p:txBody>
          <a:bodyPr wrap="none" rtlCol="0">
            <a:spAutoFit/>
          </a:bodyPr>
          <a:lstStyle/>
          <a:p>
            <a:r>
              <a:rPr lang="en-US" altLang="ko-KR" sz="1400" dirty="0" smtClean="0"/>
              <a:t>free-living mode</a:t>
            </a:r>
            <a:endParaRPr lang="ko-KR" altLang="en-US" sz="1400" dirty="0"/>
          </a:p>
        </p:txBody>
      </p:sp>
      <p:sp>
        <p:nvSpPr>
          <p:cNvPr id="7" name="TextBox 6"/>
          <p:cNvSpPr txBox="1"/>
          <p:nvPr/>
        </p:nvSpPr>
        <p:spPr>
          <a:xfrm>
            <a:off x="6345296" y="4160000"/>
            <a:ext cx="2552701" cy="307777"/>
          </a:xfrm>
          <a:prstGeom prst="rect">
            <a:avLst/>
          </a:prstGeom>
          <a:noFill/>
        </p:spPr>
        <p:txBody>
          <a:bodyPr wrap="square" rtlCol="0">
            <a:spAutoFit/>
          </a:bodyPr>
          <a:lstStyle/>
          <a:p>
            <a:r>
              <a:rPr lang="en-US" altLang="ko-KR" sz="1400" dirty="0" err="1" smtClean="0"/>
              <a:t>endobionts</a:t>
            </a:r>
            <a:r>
              <a:rPr lang="en-US" altLang="ko-KR" sz="1400" dirty="0" smtClean="0"/>
              <a:t> in </a:t>
            </a:r>
            <a:r>
              <a:rPr lang="en-US" altLang="ko-KR" sz="1400" i="1" dirty="0" smtClean="0"/>
              <a:t>Ecclimadictyon</a:t>
            </a:r>
            <a:endParaRPr lang="ko-KR" altLang="en-US" sz="1400" i="1" dirty="0"/>
          </a:p>
        </p:txBody>
      </p:sp>
      <p:sp>
        <p:nvSpPr>
          <p:cNvPr id="8" name="TextBox 7"/>
          <p:cNvSpPr txBox="1"/>
          <p:nvPr/>
        </p:nvSpPr>
        <p:spPr>
          <a:xfrm>
            <a:off x="3386510" y="4160000"/>
            <a:ext cx="2428874" cy="307777"/>
          </a:xfrm>
          <a:prstGeom prst="rect">
            <a:avLst/>
          </a:prstGeom>
          <a:noFill/>
        </p:spPr>
        <p:txBody>
          <a:bodyPr wrap="square" rtlCol="0">
            <a:spAutoFit/>
          </a:bodyPr>
          <a:lstStyle/>
          <a:p>
            <a:r>
              <a:rPr lang="en-US" altLang="ko-KR" sz="1400" dirty="0" err="1" smtClean="0"/>
              <a:t>endobionts</a:t>
            </a:r>
            <a:r>
              <a:rPr lang="en-US" altLang="ko-KR" sz="1400" dirty="0" smtClean="0"/>
              <a:t> in </a:t>
            </a:r>
            <a:r>
              <a:rPr lang="en-US" altLang="ko-KR" sz="1400" i="1" dirty="0" smtClean="0"/>
              <a:t>Clathrodictyon</a:t>
            </a:r>
            <a:endParaRPr lang="ko-KR" altLang="en-US" sz="1400" i="1" dirty="0"/>
          </a:p>
        </p:txBody>
      </p:sp>
      <p:pic>
        <p:nvPicPr>
          <p:cNvPr id="9" name="그림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810" y="4518579"/>
            <a:ext cx="2966075" cy="1556779"/>
          </a:xfrm>
          <a:prstGeom prst="rect">
            <a:avLst/>
          </a:prstGeom>
        </p:spPr>
      </p:pic>
      <p:pic>
        <p:nvPicPr>
          <p:cNvPr id="10" name="그림 9"/>
          <p:cNvPicPr>
            <a:picLocks noChangeAspect="1"/>
          </p:cNvPicPr>
          <p:nvPr/>
        </p:nvPicPr>
        <p:blipFill rotWithShape="1">
          <a:blip r:embed="rId4" cstate="print">
            <a:extLst>
              <a:ext uri="{28A0092B-C50C-407E-A947-70E740481C1C}">
                <a14:useLocalDpi xmlns:a14="http://schemas.microsoft.com/office/drawing/2010/main" val="0"/>
              </a:ext>
            </a:extLst>
          </a:blip>
          <a:srcRect l="1623"/>
          <a:stretch/>
        </p:blipFill>
        <p:spPr>
          <a:xfrm>
            <a:off x="6137274" y="4518578"/>
            <a:ext cx="2917947" cy="1556779"/>
          </a:xfrm>
          <a:prstGeom prst="rect">
            <a:avLst/>
          </a:prstGeom>
        </p:spPr>
      </p:pic>
      <p:sp>
        <p:nvSpPr>
          <p:cNvPr id="11" name="TextBox 10"/>
          <p:cNvSpPr txBox="1"/>
          <p:nvPr/>
        </p:nvSpPr>
        <p:spPr>
          <a:xfrm>
            <a:off x="704852" y="6218338"/>
            <a:ext cx="1848583" cy="523220"/>
          </a:xfrm>
          <a:prstGeom prst="rect">
            <a:avLst/>
          </a:prstGeom>
          <a:noFill/>
        </p:spPr>
        <p:txBody>
          <a:bodyPr wrap="none" rtlCol="0">
            <a:spAutoFit/>
          </a:bodyPr>
          <a:lstStyle/>
          <a:p>
            <a:r>
              <a:rPr lang="en-US" altLang="ko-KR" sz="1400" dirty="0" smtClean="0"/>
              <a:t>n = 22</a:t>
            </a:r>
          </a:p>
          <a:p>
            <a:r>
              <a:rPr lang="en-US" altLang="ko-KR" sz="1400" dirty="0" smtClean="0"/>
              <a:t>average = 0.92 (mm)</a:t>
            </a:r>
          </a:p>
        </p:txBody>
      </p:sp>
      <p:sp>
        <p:nvSpPr>
          <p:cNvPr id="12" name="TextBox 11"/>
          <p:cNvSpPr txBox="1"/>
          <p:nvPr/>
        </p:nvSpPr>
        <p:spPr>
          <a:xfrm>
            <a:off x="3739779" y="6218338"/>
            <a:ext cx="1848583" cy="523220"/>
          </a:xfrm>
          <a:prstGeom prst="rect">
            <a:avLst/>
          </a:prstGeom>
          <a:noFill/>
        </p:spPr>
        <p:txBody>
          <a:bodyPr wrap="none" rtlCol="0">
            <a:spAutoFit/>
          </a:bodyPr>
          <a:lstStyle/>
          <a:p>
            <a:r>
              <a:rPr lang="en-US" altLang="ko-KR" sz="1400" dirty="0" smtClean="0"/>
              <a:t>n = 723</a:t>
            </a:r>
          </a:p>
          <a:p>
            <a:r>
              <a:rPr lang="en-US" altLang="ko-KR" sz="1400" dirty="0" smtClean="0"/>
              <a:t>average = 0.97 (mm)</a:t>
            </a:r>
          </a:p>
        </p:txBody>
      </p:sp>
      <p:sp>
        <p:nvSpPr>
          <p:cNvPr id="13" name="TextBox 12"/>
          <p:cNvSpPr txBox="1"/>
          <p:nvPr/>
        </p:nvSpPr>
        <p:spPr>
          <a:xfrm>
            <a:off x="6741517" y="6218338"/>
            <a:ext cx="1848583" cy="523220"/>
          </a:xfrm>
          <a:prstGeom prst="rect">
            <a:avLst/>
          </a:prstGeom>
          <a:noFill/>
        </p:spPr>
        <p:txBody>
          <a:bodyPr wrap="none" rtlCol="0">
            <a:spAutoFit/>
          </a:bodyPr>
          <a:lstStyle/>
          <a:p>
            <a:r>
              <a:rPr lang="en-US" altLang="ko-KR" sz="1400" dirty="0" smtClean="0"/>
              <a:t>n = 70</a:t>
            </a:r>
          </a:p>
          <a:p>
            <a:r>
              <a:rPr lang="en-US" altLang="ko-KR" sz="1400" dirty="0" smtClean="0"/>
              <a:t>average = 0.87 (mm)</a:t>
            </a:r>
          </a:p>
        </p:txBody>
      </p:sp>
      <p:pic>
        <p:nvPicPr>
          <p:cNvPr id="14" name="그림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79" y="4518577"/>
            <a:ext cx="2927422" cy="1571215"/>
          </a:xfrm>
          <a:prstGeom prst="rect">
            <a:avLst/>
          </a:prstGeom>
        </p:spPr>
      </p:pic>
      <p:sp>
        <p:nvSpPr>
          <p:cNvPr id="15" name="직사각형 14"/>
          <p:cNvSpPr/>
          <p:nvPr/>
        </p:nvSpPr>
        <p:spPr>
          <a:xfrm>
            <a:off x="4276725" y="1739586"/>
            <a:ext cx="1038225" cy="223265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595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0"/>
            <a:ext cx="7886700" cy="1325563"/>
          </a:xfrm>
        </p:spPr>
        <p:txBody>
          <a:bodyPr>
            <a:normAutofit/>
          </a:bodyPr>
          <a:lstStyle/>
          <a:p>
            <a:r>
              <a:rPr lang="en-US" altLang="ko-KR" sz="3600" dirty="0" smtClean="0"/>
              <a:t>Purpose</a:t>
            </a:r>
            <a:endParaRPr lang="ko-KR" altLang="en-US" sz="3600" dirty="0"/>
          </a:p>
        </p:txBody>
      </p:sp>
      <p:sp>
        <p:nvSpPr>
          <p:cNvPr id="5" name="내용 개체 틀 2"/>
          <p:cNvSpPr txBox="1">
            <a:spLocks/>
          </p:cNvSpPr>
          <p:nvPr/>
        </p:nvSpPr>
        <p:spPr>
          <a:xfrm>
            <a:off x="139700" y="1482726"/>
            <a:ext cx="8864600" cy="4351339"/>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ko-KR" dirty="0" smtClean="0"/>
              <a:t>investigate an Ordovician coral-</a:t>
            </a:r>
            <a:r>
              <a:rPr lang="en-US" altLang="ko-KR" dirty="0" err="1" smtClean="0"/>
              <a:t>stromatoporoid</a:t>
            </a:r>
            <a:r>
              <a:rPr lang="en-US" altLang="ko-KR" dirty="0" smtClean="0"/>
              <a:t> intergrowth from China, involving the tabulate </a:t>
            </a:r>
            <a:r>
              <a:rPr lang="en-US" altLang="ko-KR" i="1" dirty="0" err="1" smtClean="0"/>
              <a:t>Bajgolia</a:t>
            </a:r>
            <a:endParaRPr lang="en-US" altLang="ko-KR" i="1" dirty="0" smtClean="0"/>
          </a:p>
          <a:p>
            <a:r>
              <a:rPr lang="en-US" altLang="ko-KR" dirty="0" smtClean="0"/>
              <a:t>examine the nature of the relationship</a:t>
            </a:r>
          </a:p>
          <a:p>
            <a:r>
              <a:rPr lang="en-US" altLang="ko-KR" dirty="0" smtClean="0"/>
              <a:t>consider the origin and development of such an intergrowth</a:t>
            </a:r>
            <a:endParaRPr lang="en-US" altLang="ko-KR" dirty="0"/>
          </a:p>
        </p:txBody>
      </p:sp>
    </p:spTree>
    <p:extLst>
      <p:ext uri="{BB962C8B-B14F-4D97-AF65-F5344CB8AC3E}">
        <p14:creationId xmlns:p14="http://schemas.microsoft.com/office/powerpoint/2010/main" val="2210416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43159" y="5128137"/>
            <a:ext cx="2690160" cy="307777"/>
          </a:xfrm>
          <a:prstGeom prst="rect">
            <a:avLst/>
          </a:prstGeom>
          <a:noFill/>
        </p:spPr>
        <p:txBody>
          <a:bodyPr wrap="none" rtlCol="0">
            <a:spAutoFit/>
          </a:bodyPr>
          <a:lstStyle/>
          <a:p>
            <a:pPr algn="r"/>
            <a:r>
              <a:rPr lang="en-US" altLang="ko-KR" sz="1400" dirty="0" smtClean="0">
                <a:latin typeface="Arial" panose="020B0604020202020204" pitchFamily="34" charset="0"/>
                <a:cs typeface="Arial" panose="020B0604020202020204" pitchFamily="34" charset="0"/>
              </a:rPr>
              <a:t>Modified </a:t>
            </a:r>
            <a:r>
              <a:rPr lang="en-US" altLang="ko-KR" sz="1400" dirty="0">
                <a:latin typeface="Arial" panose="020B0604020202020204" pitchFamily="34" charset="0"/>
                <a:cs typeface="Arial" panose="020B0604020202020204" pitchFamily="34" charset="0"/>
              </a:rPr>
              <a:t>from Lee et al. (2012)</a:t>
            </a:r>
            <a:endParaRPr lang="ko-KR" altLang="en-US" sz="1400" dirty="0">
              <a:latin typeface="Arial" panose="020B0604020202020204" pitchFamily="34" charset="0"/>
              <a:cs typeface="Arial" panose="020B0604020202020204" pitchFamily="34" charset="0"/>
            </a:endParaRPr>
          </a:p>
        </p:txBody>
      </p:sp>
      <p:sp>
        <p:nvSpPr>
          <p:cNvPr id="18" name="내용 개체 틀 2"/>
          <p:cNvSpPr txBox="1">
            <a:spLocks/>
          </p:cNvSpPr>
          <p:nvPr/>
        </p:nvSpPr>
        <p:spPr>
          <a:xfrm>
            <a:off x="334510" y="5470230"/>
            <a:ext cx="5611375" cy="1367583"/>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2400" dirty="0" err="1">
                <a:latin typeface="Arial" panose="020B0604020202020204" pitchFamily="34" charset="0"/>
                <a:cs typeface="Arial" panose="020B0604020202020204" pitchFamily="34" charset="0"/>
              </a:rPr>
              <a:t>Xiazhen</a:t>
            </a:r>
            <a:r>
              <a:rPr lang="en-US" altLang="ko-KR" sz="2400" dirty="0">
                <a:latin typeface="Arial" panose="020B0604020202020204" pitchFamily="34" charset="0"/>
                <a:cs typeface="Arial" panose="020B0604020202020204" pitchFamily="34" charset="0"/>
              </a:rPr>
              <a:t> Formation </a:t>
            </a:r>
            <a:endParaRPr lang="en-US" altLang="ko-KR" sz="2400" dirty="0" smtClean="0">
              <a:latin typeface="Arial" panose="020B0604020202020204" pitchFamily="34" charset="0"/>
              <a:cs typeface="Arial" panose="020B0604020202020204" pitchFamily="34" charset="0"/>
            </a:endParaRPr>
          </a:p>
          <a:p>
            <a:r>
              <a:rPr lang="en-US" altLang="ko-KR" sz="2400" dirty="0" smtClean="0">
                <a:latin typeface="Arial" panose="020B0604020202020204" pitchFamily="34" charset="0"/>
                <a:cs typeface="Arial" panose="020B0604020202020204" pitchFamily="34" charset="0"/>
              </a:rPr>
              <a:t>Late </a:t>
            </a:r>
            <a:r>
              <a:rPr lang="en-US" altLang="ko-KR" sz="2400" dirty="0">
                <a:latin typeface="Arial" panose="020B0604020202020204" pitchFamily="34" charset="0"/>
                <a:cs typeface="Arial" panose="020B0604020202020204" pitchFamily="34" charset="0"/>
              </a:rPr>
              <a:t>Ordovician (</a:t>
            </a:r>
            <a:r>
              <a:rPr lang="en-US" altLang="ko-KR" sz="2400" dirty="0" err="1">
                <a:latin typeface="Arial" panose="020B0604020202020204" pitchFamily="34" charset="0"/>
                <a:cs typeface="Arial" panose="020B0604020202020204" pitchFamily="34" charset="0"/>
              </a:rPr>
              <a:t>Katian</a:t>
            </a:r>
            <a:r>
              <a:rPr lang="en-US" altLang="ko-KR" sz="2400" dirty="0">
                <a:latin typeface="Arial" panose="020B0604020202020204" pitchFamily="34" charset="0"/>
                <a:cs typeface="Arial" panose="020B0604020202020204" pitchFamily="34" charset="0"/>
              </a:rPr>
              <a:t>)</a:t>
            </a:r>
          </a:p>
        </p:txBody>
      </p:sp>
      <p:sp>
        <p:nvSpPr>
          <p:cNvPr id="11"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Material and method</a:t>
            </a:r>
            <a:endParaRPr lang="ko-KR" altLang="en-US" sz="3600" dirty="0"/>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66" y="1195824"/>
            <a:ext cx="4693196" cy="3932313"/>
          </a:xfrm>
          <a:prstGeom prst="rect">
            <a:avLst/>
          </a:prstGeom>
          <a:ln>
            <a:noFill/>
          </a:ln>
        </p:spPr>
      </p:pic>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692" y="0"/>
            <a:ext cx="2722357" cy="6550226"/>
          </a:xfrm>
          <a:prstGeom prst="rect">
            <a:avLst/>
          </a:prstGeom>
        </p:spPr>
      </p:pic>
      <p:sp>
        <p:nvSpPr>
          <p:cNvPr id="13" name="TextBox 12"/>
          <p:cNvSpPr txBox="1"/>
          <p:nvPr/>
        </p:nvSpPr>
        <p:spPr>
          <a:xfrm>
            <a:off x="5924369" y="6550223"/>
            <a:ext cx="2690160" cy="307777"/>
          </a:xfrm>
          <a:prstGeom prst="rect">
            <a:avLst/>
          </a:prstGeom>
          <a:noFill/>
        </p:spPr>
        <p:txBody>
          <a:bodyPr wrap="none" rtlCol="0">
            <a:spAutoFit/>
          </a:bodyPr>
          <a:lstStyle/>
          <a:p>
            <a:pPr algn="r"/>
            <a:r>
              <a:rPr lang="en-US" altLang="ko-KR" sz="1400" dirty="0" smtClean="0">
                <a:latin typeface="Arial" panose="020B0604020202020204" pitchFamily="34" charset="0"/>
                <a:cs typeface="Arial" panose="020B0604020202020204" pitchFamily="34" charset="0"/>
              </a:rPr>
              <a:t>Modified </a:t>
            </a:r>
            <a:r>
              <a:rPr lang="en-US" altLang="ko-KR" sz="1400" dirty="0">
                <a:latin typeface="Arial" panose="020B0604020202020204" pitchFamily="34" charset="0"/>
                <a:cs typeface="Arial" panose="020B0604020202020204" pitchFamily="34" charset="0"/>
              </a:rPr>
              <a:t>from Lee et al. (2012)</a:t>
            </a:r>
            <a:endParaRPr lang="ko-KR" altLang="en-US" sz="1400" dirty="0">
              <a:latin typeface="Arial" panose="020B0604020202020204" pitchFamily="34" charset="0"/>
              <a:cs typeface="Arial" panose="020B0604020202020204" pitchFamily="34" charset="0"/>
            </a:endParaRPr>
          </a:p>
        </p:txBody>
      </p:sp>
      <p:sp>
        <p:nvSpPr>
          <p:cNvPr id="8" name="직사각형 7"/>
          <p:cNvSpPr/>
          <p:nvPr/>
        </p:nvSpPr>
        <p:spPr>
          <a:xfrm>
            <a:off x="1723950" y="4355502"/>
            <a:ext cx="891927" cy="367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463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15" y="309341"/>
            <a:ext cx="4061608" cy="3049744"/>
          </a:xfrm>
          <a:prstGeom prst="rect">
            <a:avLst/>
          </a:prstGeom>
          <a:ln>
            <a:solidFill>
              <a:schemeClr val="tx1"/>
            </a:solidFill>
          </a:ln>
        </p:spPr>
      </p:pic>
      <p:pic>
        <p:nvPicPr>
          <p:cNvPr id="7" name="그림 6"/>
          <p:cNvPicPr>
            <a:picLocks noChangeAspect="1"/>
          </p:cNvPicPr>
          <p:nvPr/>
        </p:nvPicPr>
        <p:blipFill rotWithShape="1">
          <a:blip r:embed="rId4" cstate="print">
            <a:extLst>
              <a:ext uri="{28A0092B-C50C-407E-A947-70E740481C1C}">
                <a14:useLocalDpi xmlns:a14="http://schemas.microsoft.com/office/drawing/2010/main" val="0"/>
              </a:ext>
            </a:extLst>
          </a:blip>
          <a:srcRect b="11187"/>
          <a:stretch/>
        </p:blipFill>
        <p:spPr>
          <a:xfrm>
            <a:off x="4377274" y="3502364"/>
            <a:ext cx="4580463" cy="3051026"/>
          </a:xfrm>
          <a:prstGeom prst="rect">
            <a:avLst/>
          </a:prstGeom>
          <a:ln>
            <a:solidFill>
              <a:schemeClr val="tx1"/>
            </a:solidFill>
          </a:ln>
        </p:spPr>
      </p:pic>
      <p:pic>
        <p:nvPicPr>
          <p:cNvPr id="9"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472" y="3502364"/>
            <a:ext cx="4085852" cy="3067948"/>
          </a:xfrm>
          <a:prstGeom prst="rect">
            <a:avLst/>
          </a:prstGeom>
          <a:ln>
            <a:solidFill>
              <a:schemeClr val="tx1"/>
            </a:solidFill>
          </a:ln>
        </p:spPr>
      </p:pic>
      <p:pic>
        <p:nvPicPr>
          <p:cNvPr id="10" name="그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09" y="309341"/>
            <a:ext cx="4586815" cy="3049744"/>
          </a:xfrm>
          <a:prstGeom prst="rect">
            <a:avLst/>
          </a:prstGeom>
          <a:ln>
            <a:solidFill>
              <a:schemeClr val="tx1"/>
            </a:solidFill>
          </a:ln>
        </p:spPr>
      </p:pic>
      <p:sp>
        <p:nvSpPr>
          <p:cNvPr id="6" name="TextBox 5"/>
          <p:cNvSpPr txBox="1"/>
          <p:nvPr/>
        </p:nvSpPr>
        <p:spPr>
          <a:xfrm>
            <a:off x="5446120" y="6550223"/>
            <a:ext cx="3601058" cy="307777"/>
          </a:xfrm>
          <a:prstGeom prst="rect">
            <a:avLst/>
          </a:prstGeom>
          <a:noFill/>
        </p:spPr>
        <p:txBody>
          <a:bodyPr wrap="square" rtlCol="0">
            <a:spAutoFit/>
          </a:bodyPr>
          <a:lstStyle/>
          <a:p>
            <a:pPr algn="r"/>
            <a:r>
              <a:rPr lang="en-US" altLang="ko-KR" sz="1400" dirty="0" err="1" smtClean="0">
                <a:latin typeface="Arial" panose="020B0604020202020204" pitchFamily="34" charset="0"/>
                <a:cs typeface="Arial" panose="020B0604020202020204" pitchFamily="34" charset="0"/>
              </a:rPr>
              <a:t>Zhuzhai</a:t>
            </a:r>
            <a:r>
              <a:rPr lang="en-US" altLang="ko-KR" sz="1400" dirty="0" smtClean="0">
                <a:latin typeface="Arial" panose="020B0604020202020204" pitchFamily="34" charset="0"/>
                <a:cs typeface="Arial" panose="020B0604020202020204" pitchFamily="34" charset="0"/>
              </a:rPr>
              <a:t>, Jiangxi Province, China</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192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28600" y="1086633"/>
            <a:ext cx="8686800" cy="5771367"/>
          </a:xfrm>
          <a:prstGeom prst="rect">
            <a:avLst/>
          </a:prstGeom>
          <a:ln>
            <a:solidFill>
              <a:schemeClr val="tx1"/>
            </a:solidFill>
          </a:ln>
        </p:spPr>
      </p:pic>
      <p:sp>
        <p:nvSpPr>
          <p:cNvPr id="15" name="TextBox 14"/>
          <p:cNvSpPr txBox="1"/>
          <p:nvPr/>
        </p:nvSpPr>
        <p:spPr>
          <a:xfrm>
            <a:off x="2972583" y="6610043"/>
            <a:ext cx="675902" cy="276999"/>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10 mm</a:t>
            </a:r>
            <a:endParaRPr lang="ko-KR" altLang="en-US" sz="1200" dirty="0">
              <a:solidFill>
                <a:schemeClr val="bg1"/>
              </a:solidFill>
              <a:latin typeface="Arial" panose="020B0604020202020204" pitchFamily="34" charset="0"/>
              <a:cs typeface="Arial" panose="020B0604020202020204" pitchFamily="34" charset="0"/>
            </a:endParaRPr>
          </a:p>
        </p:txBody>
      </p:sp>
      <p:pic>
        <p:nvPicPr>
          <p:cNvPr id="4" name="그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66800"/>
            <a:ext cx="8686800" cy="5791200"/>
          </a:xfrm>
          <a:prstGeom prst="rect">
            <a:avLst/>
          </a:prstGeom>
          <a:ln>
            <a:solidFill>
              <a:schemeClr val="tx1"/>
            </a:solidFill>
          </a:ln>
        </p:spPr>
      </p:pic>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smtClean="0"/>
              <a:t>Intergrowth</a:t>
            </a:r>
            <a:endParaRPr lang="ko-KR" altLang="en-US" sz="3600" dirty="0"/>
          </a:p>
        </p:txBody>
      </p:sp>
      <p:grpSp>
        <p:nvGrpSpPr>
          <p:cNvPr id="6" name="그룹 5"/>
          <p:cNvGrpSpPr/>
          <p:nvPr/>
        </p:nvGrpSpPr>
        <p:grpSpPr>
          <a:xfrm>
            <a:off x="489958" y="6401888"/>
            <a:ext cx="1411200" cy="276999"/>
            <a:chOff x="2559253" y="6481615"/>
            <a:chExt cx="1485474" cy="291578"/>
          </a:xfrm>
        </p:grpSpPr>
        <p:sp>
          <p:nvSpPr>
            <p:cNvPr id="10" name="TextBox 9"/>
            <p:cNvSpPr txBox="1"/>
            <p:nvPr/>
          </p:nvSpPr>
          <p:spPr>
            <a:xfrm>
              <a:off x="2559253" y="6541700"/>
              <a:ext cx="1485474" cy="155368"/>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2946252" y="6481615"/>
              <a:ext cx="711476" cy="291578"/>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10 mm</a:t>
              </a:r>
              <a:endParaRPr lang="ko-KR" altLang="en-US" sz="1200" dirty="0">
                <a:solidFill>
                  <a:schemeClr val="bg1"/>
                </a:solidFill>
                <a:latin typeface="Arial" panose="020B0604020202020204" pitchFamily="34" charset="0"/>
                <a:cs typeface="Arial" panose="020B0604020202020204" pitchFamily="34" charset="0"/>
              </a:endParaRPr>
            </a:p>
          </p:txBody>
        </p:sp>
      </p:grpSp>
      <p:grpSp>
        <p:nvGrpSpPr>
          <p:cNvPr id="2" name="그룹 1"/>
          <p:cNvGrpSpPr/>
          <p:nvPr/>
        </p:nvGrpSpPr>
        <p:grpSpPr>
          <a:xfrm>
            <a:off x="3543300" y="5055687"/>
            <a:ext cx="2228850" cy="369332"/>
            <a:chOff x="3543300" y="5200650"/>
            <a:chExt cx="2228850" cy="369332"/>
          </a:xfrm>
        </p:grpSpPr>
        <p:sp>
          <p:nvSpPr>
            <p:cNvPr id="7" name="모서리가 둥근 사각형 설명선 6"/>
            <p:cNvSpPr/>
            <p:nvPr/>
          </p:nvSpPr>
          <p:spPr>
            <a:xfrm>
              <a:off x="3543300" y="5200650"/>
              <a:ext cx="2228850" cy="333375"/>
            </a:xfrm>
            <a:prstGeom prst="wedgeRoundRectCallout">
              <a:avLst>
                <a:gd name="adj1" fmla="val -36127"/>
                <a:gd name="adj2" fmla="val -363214"/>
                <a:gd name="adj3" fmla="val 1666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3776714" y="5200650"/>
              <a:ext cx="1723549" cy="369332"/>
            </a:xfrm>
            <a:prstGeom prst="rect">
              <a:avLst/>
            </a:prstGeom>
            <a:noFill/>
          </p:spPr>
          <p:txBody>
            <a:bodyPr wrap="none" rtlCol="0">
              <a:spAutoFit/>
            </a:bodyPr>
            <a:lstStyle/>
            <a:p>
              <a:r>
                <a:rPr lang="en-US" altLang="ko-KR" dirty="0">
                  <a:solidFill>
                    <a:schemeClr val="bg1"/>
                  </a:solidFill>
                </a:rPr>
                <a:t>s</a:t>
              </a:r>
              <a:r>
                <a:rPr lang="en-US" altLang="ko-KR" dirty="0" smtClean="0">
                  <a:solidFill>
                    <a:schemeClr val="bg1"/>
                  </a:solidFill>
                </a:rPr>
                <a:t>tromatoporoid</a:t>
              </a:r>
              <a:endParaRPr lang="ko-KR" altLang="en-US" dirty="0">
                <a:solidFill>
                  <a:schemeClr val="bg1"/>
                </a:solidFill>
              </a:endParaRPr>
            </a:p>
          </p:txBody>
        </p:sp>
      </p:grpSp>
      <p:grpSp>
        <p:nvGrpSpPr>
          <p:cNvPr id="5" name="그룹 4"/>
          <p:cNvGrpSpPr/>
          <p:nvPr/>
        </p:nvGrpSpPr>
        <p:grpSpPr>
          <a:xfrm>
            <a:off x="6959522" y="2455462"/>
            <a:ext cx="1762125" cy="369332"/>
            <a:chOff x="6981824" y="2422009"/>
            <a:chExt cx="1762125" cy="369332"/>
          </a:xfrm>
        </p:grpSpPr>
        <p:sp>
          <p:nvSpPr>
            <p:cNvPr id="12" name="모서리가 둥근 사각형 설명선 11"/>
            <p:cNvSpPr/>
            <p:nvPr/>
          </p:nvSpPr>
          <p:spPr>
            <a:xfrm>
              <a:off x="6981824" y="2439988"/>
              <a:ext cx="1762125" cy="333375"/>
            </a:xfrm>
            <a:prstGeom prst="wedgeRoundRectCallout">
              <a:avLst>
                <a:gd name="adj1" fmla="val -29434"/>
                <a:gd name="adj2" fmla="val 376785"/>
                <a:gd name="adj3" fmla="val 1666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7264004" y="2422009"/>
              <a:ext cx="1197764" cy="369332"/>
            </a:xfrm>
            <a:prstGeom prst="rect">
              <a:avLst/>
            </a:prstGeom>
            <a:noFill/>
          </p:spPr>
          <p:txBody>
            <a:bodyPr wrap="none" rtlCol="0">
              <a:spAutoFit/>
            </a:bodyPr>
            <a:lstStyle/>
            <a:p>
              <a:r>
                <a:rPr lang="en-US" altLang="ko-KR" dirty="0" err="1" smtClean="0">
                  <a:solidFill>
                    <a:schemeClr val="bg1"/>
                  </a:solidFill>
                </a:rPr>
                <a:t>endobiont</a:t>
              </a:r>
              <a:endParaRPr lang="ko-KR" altLang="en-US" dirty="0">
                <a:solidFill>
                  <a:schemeClr val="bg1"/>
                </a:solidFill>
              </a:endParaRPr>
            </a:p>
          </p:txBody>
        </p:sp>
      </p:grpSp>
    </p:spTree>
    <p:extLst>
      <p:ext uri="{BB962C8B-B14F-4D97-AF65-F5344CB8AC3E}">
        <p14:creationId xmlns:p14="http://schemas.microsoft.com/office/powerpoint/2010/main" val="100988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err="1" smtClean="0"/>
              <a:t>Stromatoporoids</a:t>
            </a:r>
            <a:endParaRPr lang="ko-KR" altLang="en-US" sz="3600" dirty="0"/>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92" y="1231835"/>
            <a:ext cx="8334955" cy="5541858"/>
          </a:xfrm>
          <a:prstGeom prst="rect">
            <a:avLst/>
          </a:prstGeom>
          <a:ln>
            <a:solidFill>
              <a:schemeClr val="tx1"/>
            </a:solidFill>
          </a:ln>
        </p:spPr>
      </p:pic>
      <p:pic>
        <p:nvPicPr>
          <p:cNvPr id="3" name="그림 2"/>
          <p:cNvPicPr>
            <a:picLocks noChangeAspect="1"/>
          </p:cNvPicPr>
          <p:nvPr/>
        </p:nvPicPr>
        <p:blipFill rotWithShape="1">
          <a:blip r:embed="rId4" cstate="print">
            <a:extLst>
              <a:ext uri="{28A0092B-C50C-407E-A947-70E740481C1C}">
                <a14:useLocalDpi xmlns:a14="http://schemas.microsoft.com/office/drawing/2010/main" val="0"/>
              </a:ext>
            </a:extLst>
          </a:blip>
          <a:srcRect t="11356"/>
          <a:stretch/>
        </p:blipFill>
        <p:spPr>
          <a:xfrm>
            <a:off x="393192" y="1219200"/>
            <a:ext cx="8345058" cy="5554493"/>
          </a:xfrm>
          <a:prstGeom prst="rect">
            <a:avLst/>
          </a:prstGeom>
          <a:ln>
            <a:solidFill>
              <a:schemeClr val="tx1"/>
            </a:solidFill>
          </a:ln>
        </p:spPr>
      </p:pic>
      <p:pic>
        <p:nvPicPr>
          <p:cNvPr id="4" name="그림 3"/>
          <p:cNvPicPr>
            <a:picLocks noChangeAspect="1"/>
          </p:cNvPicPr>
          <p:nvPr/>
        </p:nvPicPr>
        <p:blipFill rotWithShape="1">
          <a:blip r:embed="rId5" cstate="print">
            <a:extLst>
              <a:ext uri="{28A0092B-C50C-407E-A947-70E740481C1C}">
                <a14:useLocalDpi xmlns:a14="http://schemas.microsoft.com/office/drawing/2010/main" val="0"/>
              </a:ext>
            </a:extLst>
          </a:blip>
          <a:srcRect l="2155" b="13556"/>
          <a:stretch/>
        </p:blipFill>
        <p:spPr>
          <a:xfrm>
            <a:off x="393192" y="1219200"/>
            <a:ext cx="8354003" cy="5541858"/>
          </a:xfrm>
          <a:prstGeom prst="rect">
            <a:avLst/>
          </a:prstGeom>
          <a:ln>
            <a:solidFill>
              <a:schemeClr val="tx1"/>
            </a:solidFill>
          </a:ln>
        </p:spPr>
      </p:pic>
    </p:spTree>
    <p:extLst>
      <p:ext uri="{BB962C8B-B14F-4D97-AF65-F5344CB8AC3E}">
        <p14:creationId xmlns:p14="http://schemas.microsoft.com/office/powerpoint/2010/main" val="19403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ko-KR" sz="3600" dirty="0" err="1" smtClean="0"/>
              <a:t>Stromatoporoids</a:t>
            </a:r>
            <a:endParaRPr lang="ko-KR" altLang="en-US" sz="3600" dirty="0"/>
          </a:p>
        </p:txBody>
      </p:sp>
      <p:sp>
        <p:nvSpPr>
          <p:cNvPr id="9" name="내용 개체 틀 2"/>
          <p:cNvSpPr>
            <a:spLocks noGrp="1"/>
          </p:cNvSpPr>
          <p:nvPr>
            <p:ph idx="1"/>
          </p:nvPr>
        </p:nvSpPr>
        <p:spPr>
          <a:xfrm>
            <a:off x="139700" y="1220058"/>
            <a:ext cx="8864600" cy="4351339"/>
          </a:xfrm>
        </p:spPr>
        <p:txBody>
          <a:bodyPr>
            <a:normAutofit/>
          </a:bodyPr>
          <a:lstStyle/>
          <a:p>
            <a:pPr marL="0" indent="0">
              <a:buNone/>
            </a:pPr>
            <a:r>
              <a:rPr lang="en-US" altLang="ko-KR" dirty="0" smtClean="0"/>
              <a:t>only 2 of 8 genera in the </a:t>
            </a:r>
            <a:r>
              <a:rPr lang="en-US" altLang="ko-KR" dirty="0" err="1" smtClean="0"/>
              <a:t>Xiazhen</a:t>
            </a:r>
            <a:r>
              <a:rPr lang="en-US" altLang="ko-KR" dirty="0" smtClean="0"/>
              <a:t> Formation are hosts</a:t>
            </a:r>
          </a:p>
          <a:p>
            <a:pPr marL="0" indent="0">
              <a:buNone/>
            </a:pPr>
            <a:endParaRPr lang="en-US" altLang="ko-KR" dirty="0" smtClean="0"/>
          </a:p>
          <a:p>
            <a:pPr marL="0" indent="0">
              <a:buNone/>
            </a:pPr>
            <a:r>
              <a:rPr lang="en-US" altLang="ko-KR" dirty="0" err="1" smtClean="0"/>
              <a:t>clathrodictyid</a:t>
            </a:r>
            <a:r>
              <a:rPr lang="en-US" altLang="ko-KR" dirty="0" smtClean="0"/>
              <a:t> stromatoporoids </a:t>
            </a:r>
          </a:p>
          <a:p>
            <a:pPr lvl="1"/>
            <a:r>
              <a:rPr lang="en-US" altLang="ko-KR" i="1" dirty="0" smtClean="0"/>
              <a:t>Clathrodictyon</a:t>
            </a:r>
          </a:p>
          <a:p>
            <a:pPr lvl="1"/>
            <a:r>
              <a:rPr lang="en-US" altLang="ko-KR" i="1" dirty="0" smtClean="0"/>
              <a:t>Ecclimadictyon</a:t>
            </a:r>
            <a:endParaRPr lang="en-US" altLang="ko-KR" i="1" dirty="0"/>
          </a:p>
        </p:txBody>
      </p:sp>
      <p:sp>
        <p:nvSpPr>
          <p:cNvPr id="15" name="TextBox 14"/>
          <p:cNvSpPr txBox="1"/>
          <p:nvPr/>
        </p:nvSpPr>
        <p:spPr>
          <a:xfrm>
            <a:off x="1290956" y="6430104"/>
            <a:ext cx="1960244" cy="400110"/>
          </a:xfrm>
          <a:prstGeom prst="rect">
            <a:avLst/>
          </a:prstGeom>
          <a:noFill/>
        </p:spPr>
        <p:txBody>
          <a:bodyPr wrap="square" rtlCol="0">
            <a:spAutoFit/>
          </a:bodyPr>
          <a:lstStyle/>
          <a:p>
            <a:r>
              <a:rPr lang="en-US" altLang="ko-KR" sz="2000" i="1" dirty="0" smtClean="0"/>
              <a:t>Clathrodictyon</a:t>
            </a:r>
            <a:endParaRPr lang="ko-KR" altLang="en-US" sz="2000" i="1" dirty="0"/>
          </a:p>
        </p:txBody>
      </p:sp>
      <p:sp>
        <p:nvSpPr>
          <p:cNvPr id="16" name="TextBox 15"/>
          <p:cNvSpPr txBox="1"/>
          <p:nvPr/>
        </p:nvSpPr>
        <p:spPr>
          <a:xfrm>
            <a:off x="5800480" y="6430104"/>
            <a:ext cx="1960244" cy="400110"/>
          </a:xfrm>
          <a:prstGeom prst="rect">
            <a:avLst/>
          </a:prstGeom>
          <a:noFill/>
        </p:spPr>
        <p:txBody>
          <a:bodyPr wrap="square" rtlCol="0">
            <a:spAutoFit/>
          </a:bodyPr>
          <a:lstStyle/>
          <a:p>
            <a:r>
              <a:rPr lang="en-US" altLang="ko-KR" sz="2000" i="1" dirty="0" smtClean="0"/>
              <a:t>Ecclimadictyon</a:t>
            </a:r>
            <a:endParaRPr lang="ko-KR" altLang="en-US" sz="2000" i="1" dirty="0"/>
          </a:p>
        </p:txBody>
      </p:sp>
      <p:pic>
        <p:nvPicPr>
          <p:cNvPr id="2" name="그림 1"/>
          <p:cNvPicPr>
            <a:picLocks noChangeAspect="1"/>
          </p:cNvPicPr>
          <p:nvPr/>
        </p:nvPicPr>
        <p:blipFill rotWithShape="1">
          <a:blip r:embed="rId3" cstate="print">
            <a:extLst>
              <a:ext uri="{28A0092B-C50C-407E-A947-70E740481C1C}">
                <a14:useLocalDpi xmlns:a14="http://schemas.microsoft.com/office/drawing/2010/main" val="0"/>
              </a:ext>
            </a:extLst>
          </a:blip>
          <a:srcRect l="27265" t="11751" r="13073" b="28637"/>
          <a:stretch/>
        </p:blipFill>
        <p:spPr>
          <a:xfrm>
            <a:off x="4779569" y="3330975"/>
            <a:ext cx="4107255" cy="3077815"/>
          </a:xfrm>
          <a:prstGeom prst="rect">
            <a:avLst/>
          </a:prstGeom>
          <a:ln>
            <a:solidFill>
              <a:schemeClr val="tx1"/>
            </a:solidFill>
          </a:ln>
        </p:spPr>
      </p:pic>
      <p:grpSp>
        <p:nvGrpSpPr>
          <p:cNvPr id="12" name="그룹 11"/>
          <p:cNvGrpSpPr/>
          <p:nvPr/>
        </p:nvGrpSpPr>
        <p:grpSpPr>
          <a:xfrm>
            <a:off x="4872680" y="6108003"/>
            <a:ext cx="745408" cy="305484"/>
            <a:chOff x="2550247" y="6481615"/>
            <a:chExt cx="711476" cy="291578"/>
          </a:xfrm>
        </p:grpSpPr>
        <p:sp>
          <p:nvSpPr>
            <p:cNvPr id="13" name="TextBox 12"/>
            <p:cNvSpPr txBox="1"/>
            <p:nvPr/>
          </p:nvSpPr>
          <p:spPr>
            <a:xfrm>
              <a:off x="2559253" y="6541700"/>
              <a:ext cx="524536" cy="155368"/>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550247" y="6481615"/>
              <a:ext cx="711476" cy="291578"/>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 mm</a:t>
              </a:r>
              <a:endParaRPr lang="ko-KR" altLang="en-US" sz="1200" dirty="0">
                <a:solidFill>
                  <a:schemeClr val="bg1"/>
                </a:solidFill>
                <a:latin typeface="Arial" panose="020B0604020202020204" pitchFamily="34" charset="0"/>
                <a:cs typeface="Arial" panose="020B0604020202020204" pitchFamily="34" charset="0"/>
              </a:endParaRPr>
            </a:p>
          </p:txBody>
        </p:sp>
      </p:grpSp>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66" y="3330975"/>
            <a:ext cx="4100657" cy="3075493"/>
          </a:xfrm>
          <a:prstGeom prst="rect">
            <a:avLst/>
          </a:prstGeom>
          <a:ln>
            <a:solidFill>
              <a:schemeClr val="tx1"/>
            </a:solidFill>
          </a:ln>
        </p:spPr>
      </p:pic>
      <p:grpSp>
        <p:nvGrpSpPr>
          <p:cNvPr id="18" name="그룹 17"/>
          <p:cNvGrpSpPr/>
          <p:nvPr/>
        </p:nvGrpSpPr>
        <p:grpSpPr>
          <a:xfrm>
            <a:off x="476157" y="6088953"/>
            <a:ext cx="745408" cy="305484"/>
            <a:chOff x="2528404" y="6486499"/>
            <a:chExt cx="711476" cy="291578"/>
          </a:xfrm>
        </p:grpSpPr>
        <p:sp>
          <p:nvSpPr>
            <p:cNvPr id="19" name="TextBox 18"/>
            <p:cNvSpPr txBox="1"/>
            <p:nvPr/>
          </p:nvSpPr>
          <p:spPr>
            <a:xfrm>
              <a:off x="2559253" y="6541700"/>
              <a:ext cx="451523" cy="155368"/>
            </a:xfrm>
            <a:prstGeom prst="rect">
              <a:avLst/>
            </a:prstGeom>
            <a:solidFill>
              <a:schemeClr val="tx1"/>
            </a:solidFill>
            <a:ln>
              <a:solidFill>
                <a:schemeClr val="bg1"/>
              </a:solidFill>
            </a:ln>
          </p:spPr>
          <p:txBody>
            <a:bodyPr wrap="square" rtlCol="0">
              <a:spAutoFit/>
            </a:bodyPr>
            <a:lstStyle/>
            <a:p>
              <a:endParaRPr lang="ko-KR" altLang="en-US" sz="14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2528404" y="6486499"/>
              <a:ext cx="711476" cy="291578"/>
            </a:xfrm>
            <a:prstGeom prst="rect">
              <a:avLst/>
            </a:prstGeom>
            <a:noFill/>
          </p:spPr>
          <p:txBody>
            <a:bodyPr wrap="square" rtlCol="0">
              <a:spAutoFit/>
            </a:bodyPr>
            <a:lstStyle/>
            <a:p>
              <a:r>
                <a:rPr lang="en-US" altLang="ko-KR" sz="1200" dirty="0" smtClean="0">
                  <a:solidFill>
                    <a:schemeClr val="bg1"/>
                  </a:solidFill>
                  <a:latin typeface="Arial" panose="020B0604020202020204" pitchFamily="34" charset="0"/>
                  <a:cs typeface="Arial" panose="020B0604020202020204" pitchFamily="34" charset="0"/>
                </a:rPr>
                <a:t>1 mm</a:t>
              </a:r>
              <a:endParaRPr lang="ko-KR"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056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5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깊이">
  <a:themeElements>
    <a:clrScheme name="깊이">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Arial presentation">
      <a:majorFont>
        <a:latin typeface="Arial"/>
        <a:ea typeface="맑은 고딕"/>
        <a:cs typeface=""/>
      </a:majorFont>
      <a:minorFont>
        <a:latin typeface="Arial"/>
        <a:ea typeface="맑은 고딕"/>
        <a:cs typeface=""/>
      </a:minorFont>
    </a:fontScheme>
    <a:fmtScheme name="깊이">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TM04033923[[fn=깊이]]</Template>
  <TotalTime>28751</TotalTime>
  <Words>3053</Words>
  <Application>Microsoft Office PowerPoint</Application>
  <PresentationFormat>화면 슬라이드 쇼(4:3)</PresentationFormat>
  <Paragraphs>490</Paragraphs>
  <Slides>30</Slides>
  <Notes>29</Notes>
  <HiddenSlides>0</HiddenSlides>
  <MMClips>0</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30</vt:i4>
      </vt:variant>
    </vt:vector>
  </HeadingPairs>
  <TitlesOfParts>
    <vt:vector size="35" baseType="lpstr">
      <vt:lpstr>맑은 고딕</vt:lpstr>
      <vt:lpstr>Arial</vt:lpstr>
      <vt:lpstr>Tahoma</vt:lpstr>
      <vt:lpstr>Wingdings</vt:lpstr>
      <vt:lpstr>깊이</vt:lpstr>
      <vt:lpstr>PowerPoint 프레젠테이션</vt:lpstr>
      <vt:lpstr>Intergrowth with stromatoporoids</vt:lpstr>
      <vt:lpstr>Tabulate-stromatoporoid intergrowth</vt:lpstr>
      <vt:lpstr>Purpose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Mirinae</dc:creator>
  <cp:lastModifiedBy>Mirinae</cp:lastModifiedBy>
  <cp:revision>345</cp:revision>
  <dcterms:created xsi:type="dcterms:W3CDTF">2015-09-15T02:28:13Z</dcterms:created>
  <dcterms:modified xsi:type="dcterms:W3CDTF">2015-10-28T05:19:30Z</dcterms:modified>
</cp:coreProperties>
</file>