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913" r:id="rId3"/>
    <p:sldId id="1107" r:id="rId4"/>
    <p:sldId id="1108" r:id="rId5"/>
    <p:sldId id="1109" r:id="rId6"/>
    <p:sldId id="1110" r:id="rId7"/>
    <p:sldId id="1114" r:id="rId8"/>
    <p:sldId id="1121" r:id="rId9"/>
    <p:sldId id="1112" r:id="rId10"/>
    <p:sldId id="1115" r:id="rId11"/>
    <p:sldId id="1116" r:id="rId12"/>
    <p:sldId id="1117" r:id="rId13"/>
    <p:sldId id="1120" r:id="rId14"/>
    <p:sldId id="1118" r:id="rId1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4TRSMWP" initials="MWP" lastIdx="6" clrIdx="0"/>
  <p:cmAuthor id="1" name="S1POZRAH" initials="S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5925"/>
    <a:srgbClr val="BBC0A0"/>
    <a:srgbClr val="858C5C"/>
    <a:srgbClr val="E1EBCD"/>
    <a:srgbClr val="9EBD5F"/>
    <a:srgbClr val="061E46"/>
    <a:srgbClr val="0B3983"/>
    <a:srgbClr val="0D0D79"/>
    <a:srgbClr val="7A983E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35" autoAdjust="0"/>
    <p:restoredTop sz="87912" autoAdjust="0"/>
  </p:normalViewPr>
  <p:slideViewPr>
    <p:cSldViewPr>
      <p:cViewPr varScale="1">
        <p:scale>
          <a:sx n="113" d="100"/>
          <a:sy n="113" d="100"/>
        </p:scale>
        <p:origin x="95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48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103" d="100"/>
          <a:sy n="103" d="100"/>
        </p:scale>
        <p:origin x="-3534" y="-84"/>
      </p:cViewPr>
      <p:guideLst>
        <p:guide orient="horz" pos="2929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71801" cy="464820"/>
          </a:xfrm>
          <a:prstGeom prst="rect">
            <a:avLst/>
          </a:prstGeom>
        </p:spPr>
        <p:txBody>
          <a:bodyPr vert="horz" lIns="92245" tIns="46121" rIns="92245" bIns="46121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5" y="2"/>
            <a:ext cx="2971801" cy="464820"/>
          </a:xfrm>
          <a:prstGeom prst="rect">
            <a:avLst/>
          </a:prstGeom>
        </p:spPr>
        <p:txBody>
          <a:bodyPr vert="horz" lIns="92245" tIns="46121" rIns="92245" bIns="46121" rtlCol="0"/>
          <a:lstStyle>
            <a:lvl1pPr algn="r">
              <a:defRPr sz="1100"/>
            </a:lvl1pPr>
          </a:lstStyle>
          <a:p>
            <a:fld id="{BAABA3C6-BDD5-4151-A557-64DEEDAD8F69}" type="datetimeFigureOut">
              <a:rPr lang="en-US" smtClean="0"/>
              <a:pPr/>
              <a:t>11/1/2015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968"/>
            <a:ext cx="2971801" cy="464820"/>
          </a:xfrm>
          <a:prstGeom prst="rect">
            <a:avLst/>
          </a:prstGeom>
        </p:spPr>
        <p:txBody>
          <a:bodyPr vert="horz" lIns="92245" tIns="46121" rIns="92245" bIns="46121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5" y="8829968"/>
            <a:ext cx="2971801" cy="464820"/>
          </a:xfrm>
          <a:prstGeom prst="rect">
            <a:avLst/>
          </a:prstGeom>
        </p:spPr>
        <p:txBody>
          <a:bodyPr vert="horz" lIns="92245" tIns="46121" rIns="92245" bIns="46121" rtlCol="0" anchor="b"/>
          <a:lstStyle>
            <a:lvl1pPr algn="r">
              <a:defRPr sz="1100"/>
            </a:lvl1pPr>
          </a:lstStyle>
          <a:p>
            <a:fld id="{811A5E55-7C8D-4241-A71C-73E9038E1A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663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71801" cy="464820"/>
          </a:xfrm>
          <a:prstGeom prst="rect">
            <a:avLst/>
          </a:prstGeom>
        </p:spPr>
        <p:txBody>
          <a:bodyPr vert="horz" lIns="92245" tIns="46121" rIns="92245" bIns="46121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5" y="2"/>
            <a:ext cx="2971801" cy="464820"/>
          </a:xfrm>
          <a:prstGeom prst="rect">
            <a:avLst/>
          </a:prstGeom>
        </p:spPr>
        <p:txBody>
          <a:bodyPr vert="horz" lIns="92245" tIns="46121" rIns="92245" bIns="46121" rtlCol="0"/>
          <a:lstStyle>
            <a:lvl1pPr algn="r">
              <a:defRPr sz="1100"/>
            </a:lvl1pPr>
          </a:lstStyle>
          <a:p>
            <a:fld id="{B004F850-FF3E-439A-AA40-F6B1F325B12A}" type="datetimeFigureOut">
              <a:rPr lang="en-US" smtClean="0"/>
              <a:pPr/>
              <a:t>11/1/2015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45" tIns="46121" rIns="92245" bIns="4612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4"/>
            <a:ext cx="5486400" cy="4183379"/>
          </a:xfrm>
          <a:prstGeom prst="rect">
            <a:avLst/>
          </a:prstGeom>
        </p:spPr>
        <p:txBody>
          <a:bodyPr vert="horz" lIns="92245" tIns="46121" rIns="92245" bIns="4612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8"/>
            <a:ext cx="2971801" cy="464820"/>
          </a:xfrm>
          <a:prstGeom prst="rect">
            <a:avLst/>
          </a:prstGeom>
        </p:spPr>
        <p:txBody>
          <a:bodyPr vert="horz" lIns="92245" tIns="46121" rIns="92245" bIns="46121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8829968"/>
            <a:ext cx="2971801" cy="464820"/>
          </a:xfrm>
          <a:prstGeom prst="rect">
            <a:avLst/>
          </a:prstGeom>
        </p:spPr>
        <p:txBody>
          <a:bodyPr vert="horz" lIns="92245" tIns="46121" rIns="92245" bIns="46121" rtlCol="0" anchor="b"/>
          <a:lstStyle>
            <a:lvl1pPr algn="r">
              <a:defRPr sz="1100"/>
            </a:lvl1pPr>
          </a:lstStyle>
          <a:p>
            <a:fld id="{E8DC1B3A-0C4A-4748-BE4F-55EEC277CC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665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C1B3A-0C4A-4748-BE4F-55EEC277CCA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943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C1B3A-0C4A-4748-BE4F-55EEC277CCA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934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C1B3A-0C4A-4748-BE4F-55EEC277CCA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603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C1B3A-0C4A-4748-BE4F-55EEC277CCA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503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C1B3A-0C4A-4748-BE4F-55EEC277CCA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417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C1B3A-0C4A-4748-BE4F-55EEC277CCA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687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657600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2261C-1990-424A-BDAC-ADA435D46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657600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75748-A130-4F52-B43C-913CA1CB8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657600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745AF-1CC6-4E17-8ED4-4198E24154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657600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E508D-50C4-41CE-AE62-BD1D199A1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ackground 2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7" name="Picture 26" descr="Corp logo no back.jpg"/>
          <p:cNvPicPr>
            <a:picLocks noChangeAspect="1"/>
          </p:cNvPicPr>
          <p:nvPr userDrawn="1"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822" y="91440"/>
            <a:ext cx="1076178" cy="822960"/>
          </a:xfrm>
          <a:prstGeom prst="rect">
            <a:avLst/>
          </a:prstGeom>
        </p:spPr>
      </p:pic>
      <p:sp>
        <p:nvSpPr>
          <p:cNvPr id="28" name="Rectangle 2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gradFill flip="none" rotWithShape="1">
            <a:gsLst>
              <a:gs pos="0">
                <a:srgbClr val="485925">
                  <a:shade val="30000"/>
                  <a:satMod val="115000"/>
                </a:srgbClr>
              </a:gs>
              <a:gs pos="50000">
                <a:srgbClr val="485925">
                  <a:shade val="67500"/>
                  <a:satMod val="115000"/>
                </a:srgbClr>
              </a:gs>
              <a:gs pos="100000">
                <a:srgbClr val="485925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 userDrawn="1"/>
        </p:nvSpPr>
        <p:spPr>
          <a:xfrm>
            <a:off x="8792622" y="6596390"/>
            <a:ext cx="3513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07B1B5E-BF16-4750-B875-0279B7B3C1D6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/>
              <a:t>‹#›</a:t>
            </a:fld>
            <a:endParaRPr lang="en-US" dirty="0"/>
          </a:p>
        </p:txBody>
      </p:sp>
      <p:pic>
        <p:nvPicPr>
          <p:cNvPr id="12" name="Picture 11" descr="AGC LOGO WITH  OUTLINED TEXT CMYK 300 PPI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9144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ackground 2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" name="Rectangle 2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gradFill flip="none" rotWithShape="1">
            <a:gsLst>
              <a:gs pos="0">
                <a:srgbClr val="485925">
                  <a:shade val="30000"/>
                  <a:satMod val="115000"/>
                </a:srgbClr>
              </a:gs>
              <a:gs pos="50000">
                <a:srgbClr val="485925">
                  <a:shade val="67500"/>
                  <a:satMod val="115000"/>
                </a:srgbClr>
              </a:gs>
              <a:gs pos="100000">
                <a:srgbClr val="485925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 userDrawn="1"/>
        </p:nvSpPr>
        <p:spPr>
          <a:xfrm>
            <a:off x="8792622" y="6596390"/>
            <a:ext cx="3513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07B1B5E-BF16-4750-B875-0279B7B3C1D6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1905000"/>
            <a:ext cx="2133600" cy="1334152"/>
            <a:chOff x="7485062" y="0"/>
            <a:chExt cx="1798638" cy="901748"/>
          </a:xfrm>
        </p:grpSpPr>
        <p:pic>
          <p:nvPicPr>
            <p:cNvPr id="7" name="Picture 8" descr="USACE_logo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2010" y="0"/>
              <a:ext cx="914400" cy="625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7485062" y="610513"/>
              <a:ext cx="1798638" cy="291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000" b="1" dirty="0"/>
                <a:t>US Army Corps of Engineers</a:t>
              </a:r>
            </a:p>
            <a:p>
              <a:pPr>
                <a:defRPr/>
              </a:pPr>
              <a:r>
                <a:rPr lang="en-US" sz="1200" b="1" dirty="0"/>
                <a:t>BUILDING STRONG</a:t>
              </a:r>
              <a:r>
                <a:rPr lang="en-US" sz="1200" b="1" baseline="-25000" dirty="0"/>
                <a:t>®</a:t>
              </a:r>
            </a:p>
          </p:txBody>
        </p:sp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5105400"/>
            <a:ext cx="6324600" cy="5334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0" y="5562600"/>
            <a:ext cx="5588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i="1" dirty="0" smtClean="0">
                <a:solidFill>
                  <a:srgbClr val="000000"/>
                </a:solidFill>
              </a:rPr>
              <a:t>Jeff Schwindaman</a:t>
            </a:r>
          </a:p>
          <a:p>
            <a:r>
              <a:rPr lang="en-US" sz="1600" b="1" i="1" dirty="0" smtClean="0">
                <a:solidFill>
                  <a:srgbClr val="000000"/>
                </a:solidFill>
              </a:rPr>
              <a:t>Hydrologist, </a:t>
            </a:r>
          </a:p>
          <a:p>
            <a:r>
              <a:rPr lang="en-US" sz="1600" b="1" i="1" dirty="0" smtClean="0">
                <a:solidFill>
                  <a:srgbClr val="000000"/>
                </a:solidFill>
              </a:rPr>
              <a:t>US Army Geospatial Center</a:t>
            </a:r>
          </a:p>
          <a:p>
            <a:r>
              <a:rPr lang="en-US" sz="1600" b="1" i="1" dirty="0" smtClean="0">
                <a:solidFill>
                  <a:srgbClr val="000000"/>
                </a:solidFill>
              </a:rPr>
              <a:t>Date:  03 November 2015</a:t>
            </a:r>
            <a:endParaRPr lang="en-US" sz="1400" b="1" i="1" dirty="0" smtClean="0">
              <a:solidFill>
                <a:srgbClr val="000000"/>
              </a:solidFill>
            </a:endParaRPr>
          </a:p>
        </p:txBody>
      </p:sp>
      <p:pic>
        <p:nvPicPr>
          <p:cNvPr id="13" name="Picture 12" descr="AGC LOGO WITH  OUTLINED TEXT CMYK 300 PPI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04800"/>
            <a:ext cx="1295400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752600" y="4572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CHARACTERIZING BEDROCK FRACTURE ORIENTATION AND DENSITY USING FRACTURE TRACE ANALYSIS, OUTCROP FIELD MAPPING, AND GEOPHYSICAL BOREHOLE METHODS IN FOSTER, RHODE ISLAND</a:t>
            </a:r>
            <a:endParaRPr lang="en-US" sz="2000" b="1" i="1" dirty="0"/>
          </a:p>
        </p:txBody>
      </p:sp>
      <p:pic>
        <p:nvPicPr>
          <p:cNvPr id="22" name="Picture 21" descr="Use in Report - Field Mappers and low dip angle fracture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14478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0"/>
            <a:ext cx="5334000" cy="838200"/>
          </a:xfrm>
        </p:spPr>
        <p:txBody>
          <a:bodyPr/>
          <a:lstStyle/>
          <a:p>
            <a:r>
              <a:rPr lang="en-US" sz="3600" dirty="0" smtClean="0"/>
              <a:t>Field Outcrop Investigation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151609" y="1371600"/>
            <a:ext cx="303448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7488" indent="-200025">
              <a:buFont typeface="Calibri" pitchFamily="34" charset="0"/>
              <a:buChar char="›"/>
            </a:pPr>
            <a:r>
              <a:rPr lang="en-US" dirty="0" smtClean="0"/>
              <a:t>22 outcrop locations</a:t>
            </a:r>
          </a:p>
          <a:p>
            <a:pPr marL="217488" indent="-200025">
              <a:buFont typeface="Calibri" pitchFamily="34" charset="0"/>
              <a:buChar char="›"/>
            </a:pPr>
            <a:r>
              <a:rPr lang="en-US" dirty="0" smtClean="0"/>
              <a:t>N = 96 fractures</a:t>
            </a:r>
          </a:p>
          <a:p>
            <a:pPr marL="217488" indent="-200025">
              <a:buFont typeface="Calibri" pitchFamily="34" charset="0"/>
              <a:buChar char="›"/>
            </a:pPr>
            <a:r>
              <a:rPr lang="en-US" dirty="0" smtClean="0"/>
              <a:t>Float vs. Outcrop?</a:t>
            </a:r>
          </a:p>
          <a:p>
            <a:pPr marL="217488" indent="-200025">
              <a:buFont typeface="Calibri" pitchFamily="34" charset="0"/>
              <a:buChar char="›"/>
            </a:pPr>
            <a:r>
              <a:rPr lang="en-US" dirty="0" smtClean="0"/>
              <a:t>59 % steeply dipping (≥ 60</a:t>
            </a:r>
            <a:r>
              <a:rPr lang="en-US" dirty="0" smtClean="0">
                <a:latin typeface="Calibri"/>
                <a:cs typeface="Calibri"/>
              </a:rPr>
              <a:t>°)</a:t>
            </a:r>
          </a:p>
          <a:p>
            <a:pPr marL="217488" indent="-200025">
              <a:buFont typeface="Calibri" pitchFamily="34" charset="0"/>
              <a:buChar char="›"/>
            </a:pPr>
            <a:r>
              <a:rPr lang="en-US" dirty="0" smtClean="0"/>
              <a:t>3 % shallow dipping (≤ 20</a:t>
            </a:r>
            <a:r>
              <a:rPr lang="en-US" dirty="0" smtClean="0">
                <a:cs typeface="Calibri"/>
              </a:rPr>
              <a:t>°)</a:t>
            </a:r>
            <a:endParaRPr lang="en-US" dirty="0" smtClean="0"/>
          </a:p>
          <a:p>
            <a:pPr marL="217488" indent="-200025">
              <a:buFont typeface="Calibri" pitchFamily="34" charset="0"/>
              <a:buChar char="›"/>
            </a:pPr>
            <a:endParaRPr lang="en-US" dirty="0" smtClean="0"/>
          </a:p>
          <a:p>
            <a:pPr marL="217488" indent="-200025">
              <a:buFont typeface="Calibri" pitchFamily="34" charset="0"/>
              <a:buChar char="›"/>
            </a:pP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68542" y="3048000"/>
            <a:ext cx="49749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7488" indent="-200025">
              <a:buFont typeface="Calibri" pitchFamily="34" charset="0"/>
              <a:buChar char="›"/>
            </a:pPr>
            <a:r>
              <a:rPr lang="en-US" dirty="0" smtClean="0"/>
              <a:t>Average linear fracture density: 0.28 fractures/ ft</a:t>
            </a:r>
            <a:endParaRPr lang="en-US" dirty="0" smtClean="0">
              <a:cs typeface="Calibri"/>
            </a:endParaRPr>
          </a:p>
          <a:p>
            <a:pPr marL="217488" indent="-200025">
              <a:buFont typeface="Calibri" pitchFamily="34" charset="0"/>
              <a:buChar char="›"/>
            </a:pPr>
            <a:r>
              <a:rPr lang="en-US" dirty="0" smtClean="0"/>
              <a:t>Average linear fracture spacing: 3.57 ft/fracture</a:t>
            </a:r>
          </a:p>
          <a:p>
            <a:pPr marL="217488" indent="-200025">
              <a:buFont typeface="Calibri" pitchFamily="34" charset="0"/>
              <a:buChar char="›"/>
            </a:pPr>
            <a:r>
              <a:rPr lang="en-US" dirty="0" smtClean="0"/>
              <a:t>Slightly to very slightly fractured (USBR Classification)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3" name="Picture 22" descr="Location_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86885" y="962025"/>
            <a:ext cx="5562600" cy="1797231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 flipV="1">
            <a:off x="6814694" y="1446211"/>
            <a:ext cx="1905000" cy="1313045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079593" y="1511863"/>
            <a:ext cx="1676400" cy="1247393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152900" y="1963222"/>
            <a:ext cx="990600" cy="787827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174593" y="2066771"/>
            <a:ext cx="1295400" cy="59087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029294"/>
              </p:ext>
            </p:extLst>
          </p:nvPr>
        </p:nvGraphicFramePr>
        <p:xfrm>
          <a:off x="246324" y="4275261"/>
          <a:ext cx="8528561" cy="2208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25360"/>
                <a:gridCol w="2260840"/>
                <a:gridCol w="2510221"/>
                <a:gridCol w="2132140"/>
              </a:tblGrid>
              <a:tr h="28171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Characteristic</a:t>
                      </a:r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Average</a:t>
                      </a:r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Minimum</a:t>
                      </a:r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Maximum</a:t>
                      </a:r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Apparent</a:t>
                      </a:r>
                      <a:r>
                        <a:rPr lang="en-US" sz="1400" baseline="0" dirty="0" smtClean="0"/>
                        <a:t> Length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7.6 </a:t>
                      </a:r>
                      <a:r>
                        <a:rPr lang="en-US" sz="1400" dirty="0" err="1" smtClean="0"/>
                        <a:t>ft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1.0 </a:t>
                      </a:r>
                      <a:r>
                        <a:rPr lang="en-US" sz="1400" dirty="0" err="1" smtClean="0"/>
                        <a:t>ft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26.7 </a:t>
                      </a:r>
                      <a:r>
                        <a:rPr lang="en-US" sz="1400" dirty="0" err="1" smtClean="0"/>
                        <a:t>ft</a:t>
                      </a:r>
                      <a:endParaRPr lang="en-US" sz="1400" dirty="0" smtClean="0"/>
                    </a:p>
                  </a:txBody>
                  <a:tcPr/>
                </a:tc>
              </a:tr>
              <a:tr h="5628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Openness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 (Moderately Wide; 0.03 to 0.1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ft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r>
                        <a:rPr lang="en-US" sz="1400" baseline="0" dirty="0" smtClean="0"/>
                        <a:t> (Slightly Open; &lt;0.003 </a:t>
                      </a:r>
                      <a:r>
                        <a:rPr lang="en-US" sz="1400" baseline="0" dirty="0" err="1" smtClean="0"/>
                        <a:t>ft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 (Wide; &gt; 0.1 </a:t>
                      </a:r>
                      <a:r>
                        <a:rPr lang="en-US" sz="1400" dirty="0" err="1" smtClean="0"/>
                        <a:t>ft</a:t>
                      </a:r>
                      <a:r>
                        <a:rPr lang="en-US" sz="1400" dirty="0" smtClean="0"/>
                        <a:t>)</a:t>
                      </a:r>
                    </a:p>
                  </a:txBody>
                  <a:tcPr/>
                </a:tc>
              </a:tr>
              <a:tr h="28171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Moisture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(Dry, no evidence of water flow)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 (Dry, tight,</a:t>
                      </a:r>
                      <a:r>
                        <a:rPr lang="en-US" sz="1400" baseline="0" dirty="0" smtClean="0"/>
                        <a:t> impedes water flow)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 (Dry but shows evidence of water flow)</a:t>
                      </a:r>
                      <a:endParaRPr lang="en-US" sz="1400" dirty="0"/>
                    </a:p>
                  </a:txBody>
                  <a:tcPr/>
                </a:tc>
              </a:tr>
              <a:tr h="28171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Roughness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r>
                        <a:rPr lang="en-US" sz="1400" baseline="0" dirty="0" smtClean="0"/>
                        <a:t> (Asperities clearly visible)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 (Near-normal</a:t>
                      </a:r>
                      <a:r>
                        <a:rPr lang="en-US" sz="1400" baseline="0" dirty="0" smtClean="0"/>
                        <a:t> steps and ridges on fracture surface)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 (Asperities</a:t>
                      </a:r>
                      <a:r>
                        <a:rPr lang="en-US" sz="1400" baseline="0" dirty="0" smtClean="0"/>
                        <a:t> clearly visible)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5645479" y="2769881"/>
            <a:ext cx="3104006" cy="1470638"/>
            <a:chOff x="5791200" y="3276600"/>
            <a:chExt cx="2957494" cy="1447800"/>
          </a:xfrm>
        </p:grpSpPr>
        <p:pic>
          <p:nvPicPr>
            <p:cNvPr id="18" name="Picture 17" descr="field_data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39000" y="3276600"/>
              <a:ext cx="1509694" cy="14478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field_stereonet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1200" y="3276600"/>
              <a:ext cx="1451309" cy="1447799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7315200" cy="838200"/>
          </a:xfrm>
        </p:spPr>
        <p:txBody>
          <a:bodyPr/>
          <a:lstStyle/>
          <a:p>
            <a:r>
              <a:rPr lang="en-US" sz="3600" dirty="0" smtClean="0"/>
              <a:t>Borehole Geophysical Investigation</a:t>
            </a:r>
            <a:endParaRPr lang="en-US" sz="3600" dirty="0"/>
          </a:p>
        </p:txBody>
      </p:sp>
      <p:pic>
        <p:nvPicPr>
          <p:cNvPr id="4" name="Picture 3" descr="otv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255" y="1119572"/>
            <a:ext cx="5281448" cy="510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9800" y="1129588"/>
            <a:ext cx="25793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›"/>
            </a:pPr>
            <a:r>
              <a:rPr lang="en-US" dirty="0" smtClean="0"/>
              <a:t>Open Fractures</a:t>
            </a:r>
          </a:p>
          <a:p>
            <a:pPr marL="285750" indent="-285750">
              <a:buFont typeface="Calibri" panose="020F0502020204030204" pitchFamily="34" charset="0"/>
              <a:buChar char="›"/>
            </a:pPr>
            <a:r>
              <a:rPr lang="en-US" dirty="0" smtClean="0"/>
              <a:t>Transmissive Fractures</a:t>
            </a:r>
          </a:p>
          <a:p>
            <a:pPr marL="285750" indent="-285750">
              <a:buFont typeface="Calibri" panose="020F0502020204030204" pitchFamily="34" charset="0"/>
              <a:buChar char="›"/>
            </a:pPr>
            <a:r>
              <a:rPr lang="en-US" dirty="0" smtClean="0"/>
              <a:t>Fracture Zones</a:t>
            </a:r>
          </a:p>
          <a:p>
            <a:pPr marL="285750" indent="-285750">
              <a:buFont typeface="Calibri" panose="020F0502020204030204" pitchFamily="34" charset="0"/>
              <a:buChar char="›"/>
            </a:pPr>
            <a:r>
              <a:rPr lang="en-US" dirty="0" smtClean="0"/>
              <a:t>Faults</a:t>
            </a:r>
            <a:endParaRPr lang="en-US" dirty="0" smtClean="0"/>
          </a:p>
        </p:txBody>
      </p:sp>
      <p:grpSp>
        <p:nvGrpSpPr>
          <p:cNvPr id="19" name="Group 18"/>
          <p:cNvGrpSpPr/>
          <p:nvPr/>
        </p:nvGrpSpPr>
        <p:grpSpPr>
          <a:xfrm>
            <a:off x="457200" y="1110683"/>
            <a:ext cx="3056067" cy="1849261"/>
            <a:chOff x="567666" y="1219200"/>
            <a:chExt cx="3056067" cy="1849261"/>
          </a:xfrm>
        </p:grpSpPr>
        <p:grpSp>
          <p:nvGrpSpPr>
            <p:cNvPr id="8" name="Group 7"/>
            <p:cNvGrpSpPr/>
            <p:nvPr/>
          </p:nvGrpSpPr>
          <p:grpSpPr>
            <a:xfrm>
              <a:off x="575733" y="1575954"/>
              <a:ext cx="3048000" cy="1492507"/>
              <a:chOff x="609600" y="990600"/>
              <a:chExt cx="2334236" cy="1143000"/>
            </a:xfrm>
          </p:grpSpPr>
          <p:pic>
            <p:nvPicPr>
              <p:cNvPr id="10" name="Picture 9" descr="Fig13a_stereonet_label.png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9600" y="990600"/>
                <a:ext cx="1139983" cy="113309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pic>
            <p:nvPicPr>
              <p:cNvPr id="11" name="Picture 10" descr="borehole_terzaghi_all.PNG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52600" y="990600"/>
                <a:ext cx="1191236" cy="11430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567666" y="1219200"/>
              <a:ext cx="13471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All Fractures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3766" y="2920065"/>
            <a:ext cx="2984078" cy="1783801"/>
            <a:chOff x="3368084" y="1351912"/>
            <a:chExt cx="2984078" cy="1783801"/>
          </a:xfrm>
        </p:grpSpPr>
        <p:grpSp>
          <p:nvGrpSpPr>
            <p:cNvPr id="13" name="Group 12"/>
            <p:cNvGrpSpPr/>
            <p:nvPr/>
          </p:nvGrpSpPr>
          <p:grpSpPr>
            <a:xfrm>
              <a:off x="3380362" y="1688978"/>
              <a:ext cx="2971800" cy="1446735"/>
              <a:chOff x="4419600" y="2895600"/>
              <a:chExt cx="2971800" cy="1446735"/>
            </a:xfrm>
          </p:grpSpPr>
          <p:pic>
            <p:nvPicPr>
              <p:cNvPr id="15" name="Picture 14" descr="transmissive_daisy.PNG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67400" y="2895600"/>
                <a:ext cx="1524000" cy="1446735"/>
              </a:xfrm>
              <a:prstGeom prst="rect">
                <a:avLst/>
              </a:prstGeom>
            </p:spPr>
          </p:pic>
          <p:pic>
            <p:nvPicPr>
              <p:cNvPr id="16" name="Picture 15" descr="transmissive_stereonet.PNG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19600" y="2895600"/>
                <a:ext cx="1447800" cy="1441128"/>
              </a:xfrm>
              <a:prstGeom prst="rect">
                <a:avLst/>
              </a:prstGeom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3368084" y="1351912"/>
              <a:ext cx="229082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Transmissive Fractures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75088" y="4684768"/>
            <a:ext cx="2957494" cy="1816032"/>
            <a:chOff x="3352800" y="3479868"/>
            <a:chExt cx="2957494" cy="1816032"/>
          </a:xfrm>
        </p:grpSpPr>
        <p:grpSp>
          <p:nvGrpSpPr>
            <p:cNvPr id="21" name="Group 20"/>
            <p:cNvGrpSpPr/>
            <p:nvPr/>
          </p:nvGrpSpPr>
          <p:grpSpPr>
            <a:xfrm>
              <a:off x="3352800" y="3848100"/>
              <a:ext cx="2957494" cy="1447800"/>
              <a:chOff x="5791200" y="3276600"/>
              <a:chExt cx="2957494" cy="1447800"/>
            </a:xfrm>
          </p:grpSpPr>
          <p:pic>
            <p:nvPicPr>
              <p:cNvPr id="23" name="Picture 22" descr="field_data.PNG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39000" y="3276600"/>
                <a:ext cx="1509694" cy="14478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4" name="Picture 23" descr="field_stereonet.PNG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91200" y="3276600"/>
                <a:ext cx="1451309" cy="1447799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22" name="TextBox 21"/>
            <p:cNvSpPr txBox="1"/>
            <p:nvPr/>
          </p:nvSpPr>
          <p:spPr>
            <a:xfrm>
              <a:off x="3354003" y="3479868"/>
              <a:ext cx="187435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Outcrop Fractures</a:t>
              </a:r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019800" y="2423559"/>
            <a:ext cx="2284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›"/>
            </a:pPr>
            <a:r>
              <a:rPr lang="en-US" dirty="0"/>
              <a:t>Orientation Bias</a:t>
            </a:r>
          </a:p>
          <a:p>
            <a:pPr marL="285750" indent="-285750">
              <a:buFont typeface="Calibri" panose="020F0502020204030204" pitchFamily="34" charset="0"/>
              <a:buChar char="›"/>
            </a:pPr>
            <a:r>
              <a:rPr lang="en-US" dirty="0" err="1"/>
              <a:t>Terzaghi</a:t>
            </a:r>
            <a:r>
              <a:rPr lang="en-US" dirty="0"/>
              <a:t> Correction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19800" y="3248582"/>
            <a:ext cx="3048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›"/>
            </a:pPr>
            <a:r>
              <a:rPr lang="en-US" dirty="0" smtClean="0"/>
              <a:t>N325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°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77°NE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Calibri" panose="020F0502020204030204" pitchFamily="34" charset="0"/>
              <a:buChar char="›"/>
            </a:pPr>
            <a:r>
              <a:rPr lang="en-US" dirty="0" smtClean="0"/>
              <a:t>N024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°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82°SW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Calibri" panose="020F0502020204030204" pitchFamily="34" charset="0"/>
              <a:buChar char="›"/>
            </a:pPr>
            <a:r>
              <a:rPr lang="en-US" dirty="0" smtClean="0"/>
              <a:t>N255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°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89°NW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Calibri" panose="020F0502020204030204" pitchFamily="34" charset="0"/>
              <a:buChar char="›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Calibri" panose="020F0502020204030204" pitchFamily="34" charset="0"/>
              <a:buChar char="›"/>
            </a:pPr>
            <a:r>
              <a:rPr lang="en-US" dirty="0"/>
              <a:t>73% Steeply dipping (≥ </a:t>
            </a:r>
            <a:r>
              <a:rPr lang="en-US" dirty="0" smtClean="0"/>
              <a:t>60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°)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Calibri" panose="020F0502020204030204" pitchFamily="34" charset="0"/>
              <a:buChar char="›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3% Shallow dipping (≤ </a:t>
            </a:r>
            <a:r>
              <a:rPr lang="en-US" dirty="0" smtClean="0"/>
              <a:t>20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°)</a:t>
            </a:r>
          </a:p>
          <a:p>
            <a:pPr marL="285750" indent="-285750">
              <a:buFont typeface="Calibri" panose="020F0502020204030204" pitchFamily="34" charset="0"/>
              <a:buChar char="›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4625" indent="-174625">
              <a:buFont typeface="Calibri" pitchFamily="34" charset="0"/>
              <a:buChar char="›"/>
            </a:pPr>
            <a:r>
              <a:rPr lang="en-US" dirty="0"/>
              <a:t>Average 1D fracture density: 0.6 fractures/</a:t>
            </a:r>
            <a:r>
              <a:rPr lang="en-US" dirty="0" err="1"/>
              <a:t>ft</a:t>
            </a:r>
            <a:endParaRPr lang="en-US" dirty="0"/>
          </a:p>
          <a:p>
            <a:pPr marL="174625" indent="-174625">
              <a:buFont typeface="Calibri" pitchFamily="34" charset="0"/>
              <a:buChar char="›"/>
            </a:pPr>
            <a:r>
              <a:rPr lang="en-US" dirty="0"/>
              <a:t>Average fracture spacing: 1.7 </a:t>
            </a:r>
            <a:r>
              <a:rPr lang="en-US" dirty="0" err="1"/>
              <a:t>ft</a:t>
            </a:r>
            <a:r>
              <a:rPr lang="en-US" dirty="0"/>
              <a:t>/ fracture</a:t>
            </a:r>
          </a:p>
          <a:p>
            <a:pPr marL="285750" indent="-285750">
              <a:buFont typeface="Calibri" panose="020F0502020204030204" pitchFamily="34" charset="0"/>
              <a:buChar char="›"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Calibri" panose="020F0502020204030204" pitchFamily="34" charset="0"/>
              <a:buChar char="›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Calibri" panose="020F0502020204030204" pitchFamily="34" charset="0"/>
              <a:buChar char="›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33" y="1092200"/>
            <a:ext cx="6526635" cy="5043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28600"/>
            <a:ext cx="5257800" cy="838200"/>
          </a:xfrm>
        </p:spPr>
        <p:txBody>
          <a:bodyPr/>
          <a:lstStyle/>
          <a:p>
            <a:r>
              <a:rPr lang="en-US" sz="3600" dirty="0" smtClean="0"/>
              <a:t>Summary and Future Work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6491341" y="1244600"/>
            <a:ext cx="268652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›"/>
            </a:pPr>
            <a:r>
              <a:rPr lang="en-US" dirty="0" smtClean="0"/>
              <a:t>Outcrop-correlated fracture traces</a:t>
            </a:r>
          </a:p>
          <a:p>
            <a:pPr marL="285750" indent="-285750">
              <a:buFont typeface="Calibri" panose="020F0502020204030204" pitchFamily="34" charset="0"/>
              <a:buChar char="›"/>
            </a:pPr>
            <a:endParaRPr lang="en-US" dirty="0" smtClean="0"/>
          </a:p>
          <a:p>
            <a:pPr marL="285750" indent="-285750">
              <a:buFont typeface="Calibri" panose="020F0502020204030204" pitchFamily="34" charset="0"/>
              <a:buChar char="›"/>
            </a:pPr>
            <a:r>
              <a:rPr lang="en-US" dirty="0" smtClean="0"/>
              <a:t>Mostly steeply dipping fractures, striking from NW to NE</a:t>
            </a:r>
          </a:p>
          <a:p>
            <a:pPr marL="285750" indent="-285750">
              <a:buFont typeface="Calibri" panose="020F0502020204030204" pitchFamily="34" charset="0"/>
              <a:buChar char="›"/>
            </a:pPr>
            <a:endParaRPr lang="en-US" dirty="0" smtClean="0"/>
          </a:p>
          <a:p>
            <a:pPr marL="285750" indent="-285750">
              <a:buFont typeface="Calibri" panose="020F0502020204030204" pitchFamily="34" charset="0"/>
              <a:buChar char="›"/>
            </a:pPr>
            <a:r>
              <a:rPr lang="en-US" dirty="0" smtClean="0"/>
              <a:t>Fracture spacing and density were similar between outcrop and borehole investigations</a:t>
            </a:r>
          </a:p>
          <a:p>
            <a:pPr marL="285750" indent="-285750">
              <a:buFont typeface="Calibri" panose="020F0502020204030204" pitchFamily="34" charset="0"/>
              <a:buChar char="›"/>
            </a:pPr>
            <a:endParaRPr lang="en-US" dirty="0" smtClean="0"/>
          </a:p>
          <a:p>
            <a:pPr marL="285750" indent="-285750">
              <a:buFont typeface="Calibri" panose="020F0502020204030204" pitchFamily="34" charset="0"/>
              <a:buChar char="›"/>
            </a:pPr>
            <a:r>
              <a:rPr lang="en-US" dirty="0" smtClean="0"/>
              <a:t>Results improve the conceptual site model and can be used for future modeling</a:t>
            </a:r>
          </a:p>
          <a:p>
            <a:pPr marL="285750" indent="-285750">
              <a:buFont typeface="Calibri" panose="020F0502020204030204" pitchFamily="34" charset="0"/>
              <a:buChar char="›"/>
            </a:pPr>
            <a:r>
              <a:rPr lang="en-US" dirty="0" smtClean="0"/>
              <a:t>(e.g. MODFLOW, DFN)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 rot="19603761">
            <a:off x="2525147" y="3772574"/>
            <a:ext cx="228600" cy="10668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2949939">
            <a:off x="1668625" y="2899169"/>
            <a:ext cx="228600" cy="1292585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 rot="450963">
            <a:off x="2145430" y="3047952"/>
            <a:ext cx="228600" cy="788585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sz="4000" dirty="0" smtClean="0"/>
              <a:t>Questions?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97000"/>
            <a:ext cx="5611381" cy="419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5588000"/>
            <a:ext cx="4668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(Field hazards not in the health and safety plan)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283" y="3399245"/>
            <a:ext cx="2377917" cy="297239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66800" y="304800"/>
            <a:ext cx="7467600" cy="838200"/>
          </a:xfrm>
        </p:spPr>
        <p:txBody>
          <a:bodyPr/>
          <a:lstStyle/>
          <a:p>
            <a:r>
              <a:rPr lang="en-US" sz="3600" dirty="0" smtClean="0"/>
              <a:t>NIKE PR-79 Control Site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248400" y="1064623"/>
            <a:ext cx="2971800" cy="1600200"/>
          </a:xfrm>
        </p:spPr>
        <p:txBody>
          <a:bodyPr/>
          <a:lstStyle/>
          <a:p>
            <a:pPr marL="285750" indent="-285750" algn="l">
              <a:buFont typeface="Calibri" pitchFamily="34" charset="0"/>
              <a:buChar char="›"/>
            </a:pPr>
            <a:r>
              <a:rPr lang="en-US" sz="1800" dirty="0" smtClean="0"/>
              <a:t>Approx. 14 acres in NW RI</a:t>
            </a:r>
          </a:p>
          <a:p>
            <a:pPr marL="285750" indent="-285750" algn="l">
              <a:buFont typeface="Calibri" pitchFamily="34" charset="0"/>
              <a:buChar char="›"/>
            </a:pPr>
            <a:r>
              <a:rPr lang="en-US" sz="1800" dirty="0" smtClean="0"/>
              <a:t>Former NIKE missile defense network</a:t>
            </a:r>
          </a:p>
          <a:p>
            <a:pPr marL="285750" indent="-285750" algn="l">
              <a:buFont typeface="Calibri" pitchFamily="34" charset="0"/>
              <a:buChar char="›"/>
            </a:pPr>
            <a:r>
              <a:rPr lang="en-US" sz="1800" dirty="0" smtClean="0"/>
              <a:t>1956 – 1963</a:t>
            </a:r>
          </a:p>
          <a:p>
            <a:pPr marL="285750" indent="-285750" algn="l">
              <a:buFont typeface="Calibri" pitchFamily="34" charset="0"/>
              <a:buChar char="›"/>
            </a:pPr>
            <a:r>
              <a:rPr lang="en-US" sz="1800" dirty="0" smtClean="0"/>
              <a:t>TCE discovered in two    on-site production wells,  3 residential wells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000"/>
            <a:ext cx="6311152" cy="48768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746004" y="3352800"/>
            <a:ext cx="5093196" cy="3091856"/>
            <a:chOff x="3746004" y="3352800"/>
            <a:chExt cx="5093196" cy="309185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46004" y="3352800"/>
              <a:ext cx="5093196" cy="3091856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8153400" y="3577046"/>
              <a:ext cx="228600" cy="3971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8303531" y="3915285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</a:t>
              </a:r>
              <a:endParaRPr lang="en-US" dirty="0"/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>
            <a:off x="3505200" y="3276600"/>
            <a:ext cx="2057400" cy="2057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657600" y="2819400"/>
            <a:ext cx="3124200" cy="2895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66800" y="304800"/>
            <a:ext cx="7467600" cy="838200"/>
          </a:xfrm>
        </p:spPr>
        <p:txBody>
          <a:bodyPr/>
          <a:lstStyle/>
          <a:p>
            <a:r>
              <a:rPr lang="en-US" sz="3600" dirty="0" smtClean="0"/>
              <a:t>Purpose of the study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465320" y="3740180"/>
            <a:ext cx="2514599" cy="707886"/>
          </a:xfrm>
          <a:prstGeom prst="rect">
            <a:avLst/>
          </a:prstGeom>
          <a:solidFill>
            <a:srgbClr val="48592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Fracture Trace Investigation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5322" y="4621622"/>
            <a:ext cx="2514599" cy="707886"/>
          </a:xfrm>
          <a:prstGeom prst="rect">
            <a:avLst/>
          </a:prstGeom>
          <a:solidFill>
            <a:srgbClr val="48592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Field Outcrop Investigation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65321" y="5486400"/>
            <a:ext cx="2514599" cy="707886"/>
          </a:xfrm>
          <a:prstGeom prst="rect">
            <a:avLst/>
          </a:prstGeom>
          <a:solidFill>
            <a:srgbClr val="48592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Borehole Geophysical Investigation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1581382" y="4650079"/>
            <a:ext cx="2545395" cy="707886"/>
          </a:xfrm>
          <a:prstGeom prst="rect">
            <a:avLst/>
          </a:prstGeom>
          <a:solidFill>
            <a:srgbClr val="48592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Bedrock Fracture Characterization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>
            <a:stCxn id="8" idx="2"/>
          </p:cNvCxnSpPr>
          <p:nvPr/>
        </p:nvCxnSpPr>
        <p:spPr>
          <a:xfrm flipV="1">
            <a:off x="3208023" y="4170182"/>
            <a:ext cx="1286412" cy="833840"/>
          </a:xfrm>
          <a:prstGeom prst="line">
            <a:avLst/>
          </a:prstGeom>
          <a:ln w="38100">
            <a:solidFill>
              <a:srgbClr val="485925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1"/>
            <a:endCxn id="8" idx="2"/>
          </p:cNvCxnSpPr>
          <p:nvPr/>
        </p:nvCxnSpPr>
        <p:spPr>
          <a:xfrm flipH="1">
            <a:off x="3208023" y="4975565"/>
            <a:ext cx="1257299" cy="28457"/>
          </a:xfrm>
          <a:prstGeom prst="line">
            <a:avLst/>
          </a:prstGeom>
          <a:ln w="38100">
            <a:solidFill>
              <a:srgbClr val="485925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1"/>
            <a:endCxn id="8" idx="2"/>
          </p:cNvCxnSpPr>
          <p:nvPr/>
        </p:nvCxnSpPr>
        <p:spPr>
          <a:xfrm flipH="1" flipV="1">
            <a:off x="3208023" y="5004022"/>
            <a:ext cx="1257298" cy="836321"/>
          </a:xfrm>
          <a:prstGeom prst="line">
            <a:avLst/>
          </a:prstGeom>
          <a:ln w="38100">
            <a:solidFill>
              <a:srgbClr val="485925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25746" y="2236563"/>
            <a:ext cx="7378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Determine the location and orientation of remotely-sensed fracture traces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125746" y="2634434"/>
            <a:ext cx="4293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Characterize bedrock fractures in outcrop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125746" y="3032306"/>
            <a:ext cx="4922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Compare results with borehole geophysical data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600200" y="1299892"/>
            <a:ext cx="6558585" cy="646331"/>
          </a:xfrm>
          <a:prstGeom prst="rect">
            <a:avLst/>
          </a:prstGeom>
          <a:noFill/>
          <a:ln w="19050">
            <a:solidFill>
              <a:srgbClr val="48592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Determine potential pathways of TCE migration by characterizing the bedrock fracture pattern at the NIKE PR79 Control Site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102028"/>
            <a:ext cx="3886199" cy="548152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66800" y="304800"/>
            <a:ext cx="7467600" cy="838200"/>
          </a:xfrm>
        </p:spPr>
        <p:txBody>
          <a:bodyPr/>
          <a:lstStyle/>
          <a:p>
            <a:r>
              <a:rPr lang="en-US" sz="3600" dirty="0" smtClean="0"/>
              <a:t>Site Geology</a:t>
            </a:r>
            <a:endParaRPr lang="en-US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1430867" y="1102028"/>
            <a:ext cx="7411225" cy="5373116"/>
            <a:chOff x="1430867" y="1102028"/>
            <a:chExt cx="7411225" cy="5373116"/>
          </a:xfrm>
        </p:grpSpPr>
        <p:sp>
          <p:nvSpPr>
            <p:cNvPr id="11" name="Rectangle 10"/>
            <p:cNvSpPr/>
            <p:nvPr/>
          </p:nvSpPr>
          <p:spPr>
            <a:xfrm>
              <a:off x="1430867" y="2057400"/>
              <a:ext cx="1219200" cy="990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54459" y="1102028"/>
              <a:ext cx="3887633" cy="389194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78100" y="5105400"/>
              <a:ext cx="52346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78100" y="5800644"/>
              <a:ext cx="52346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78100" y="5453022"/>
              <a:ext cx="52346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78100" y="6148267"/>
              <a:ext cx="523460" cy="304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5544630" y="5073134"/>
              <a:ext cx="289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Ponaganset</a:t>
              </a:r>
              <a:r>
                <a:rPr lang="en-US" dirty="0" smtClean="0"/>
                <a:t> gneiss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544630" y="5431312"/>
              <a:ext cx="27406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Fine-grained quartz diorite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544630" y="5779532"/>
              <a:ext cx="23920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South Foster </a:t>
              </a:r>
              <a:r>
                <a:rPr lang="en-US" dirty="0" err="1" smtClean="0"/>
                <a:t>migmatite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544630" y="6105812"/>
              <a:ext cx="28146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Woonasquatucket</a:t>
              </a:r>
              <a:r>
                <a:rPr lang="en-US" dirty="0" smtClean="0"/>
                <a:t> quartzite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111723"/>
            <a:ext cx="8003893" cy="12508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0537" y="6277947"/>
            <a:ext cx="257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(Acker, 1950; Frost, 1950)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66800" y="304800"/>
            <a:ext cx="7467600" cy="838200"/>
          </a:xfrm>
        </p:spPr>
        <p:txBody>
          <a:bodyPr/>
          <a:lstStyle/>
          <a:p>
            <a:r>
              <a:rPr lang="en-US" sz="3600" dirty="0" smtClean="0"/>
              <a:t>Fracture Trace Investigation</a:t>
            </a:r>
            <a:endParaRPr lang="en-US" sz="3600" dirty="0"/>
          </a:p>
        </p:txBody>
      </p:sp>
      <p:pic>
        <p:nvPicPr>
          <p:cNvPr id="6" name="Picture 5" descr="conceptual_model_Fisher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295400"/>
            <a:ext cx="6197601" cy="4648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006" y="1143000"/>
            <a:ext cx="5428022" cy="5245568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990600" y="1219200"/>
            <a:ext cx="1447800" cy="369332"/>
            <a:chOff x="990600" y="1219200"/>
            <a:chExt cx="1447800" cy="369332"/>
          </a:xfrm>
        </p:grpSpPr>
        <p:sp>
          <p:nvSpPr>
            <p:cNvPr id="20" name="TextBox 19"/>
            <p:cNvSpPr txBox="1"/>
            <p:nvPr/>
          </p:nvSpPr>
          <p:spPr>
            <a:xfrm>
              <a:off x="990600" y="1219200"/>
              <a:ext cx="14478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Sun Angle</a:t>
              </a:r>
              <a:endParaRPr lang="en-US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2057400" y="1295400"/>
              <a:ext cx="304800" cy="2608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005" y="1142999"/>
            <a:ext cx="5418787" cy="5246117"/>
          </a:xfrm>
          <a:prstGeom prst="rect">
            <a:avLst/>
          </a:prstGeom>
        </p:spPr>
      </p:pic>
      <p:pic>
        <p:nvPicPr>
          <p:cNvPr id="11" name="Picture 10" descr="hillshade_45_closeup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1752600"/>
            <a:ext cx="3810000" cy="367812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2590800" y="304800"/>
            <a:ext cx="533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Fracture Trace Investigation</a:t>
            </a:r>
            <a:endParaRPr lang="en-US" sz="3600" dirty="0"/>
          </a:p>
        </p:txBody>
      </p:sp>
      <p:pic>
        <p:nvPicPr>
          <p:cNvPr id="23" name="Picture 22" descr="hillshade_315_closeup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1752600"/>
            <a:ext cx="3802395" cy="3670787"/>
          </a:xfrm>
          <a:prstGeom prst="rect">
            <a:avLst/>
          </a:prstGeom>
          <a:ln>
            <a:solidFill>
              <a:srgbClr val="FF0000"/>
            </a:solidFill>
          </a:ln>
        </p:spPr>
      </p:pic>
      <p:grpSp>
        <p:nvGrpSpPr>
          <p:cNvPr id="29" name="Group 28"/>
          <p:cNvGrpSpPr/>
          <p:nvPr/>
        </p:nvGrpSpPr>
        <p:grpSpPr>
          <a:xfrm>
            <a:off x="990600" y="1219200"/>
            <a:ext cx="1447800" cy="381000"/>
            <a:chOff x="990600" y="685800"/>
            <a:chExt cx="1447800" cy="381000"/>
          </a:xfrm>
        </p:grpSpPr>
        <p:sp>
          <p:nvSpPr>
            <p:cNvPr id="27" name="TextBox 26"/>
            <p:cNvSpPr txBox="1"/>
            <p:nvPr/>
          </p:nvSpPr>
          <p:spPr>
            <a:xfrm>
              <a:off x="990600" y="685800"/>
              <a:ext cx="14478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Sun Angle</a:t>
              </a:r>
              <a:endParaRPr lang="en-US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2057400" y="762000"/>
              <a:ext cx="228600" cy="228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573" y="1142452"/>
            <a:ext cx="5423692" cy="524611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1752600"/>
            <a:ext cx="3809999" cy="368502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1" name="TextBox 30"/>
          <p:cNvSpPr txBox="1"/>
          <p:nvPr/>
        </p:nvSpPr>
        <p:spPr>
          <a:xfrm>
            <a:off x="990600" y="1219200"/>
            <a:ext cx="137890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Bands 1, 2, 3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573" y="1142452"/>
            <a:ext cx="5464959" cy="526066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24200" y="3048000"/>
            <a:ext cx="914400" cy="10668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3124200" y="1752600"/>
            <a:ext cx="1981200" cy="129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3124200" y="4114800"/>
            <a:ext cx="1981200" cy="129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3228" y="1742249"/>
            <a:ext cx="3810000" cy="368848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3" name="TextBox 32"/>
          <p:cNvSpPr txBox="1"/>
          <p:nvPr/>
        </p:nvSpPr>
        <p:spPr>
          <a:xfrm>
            <a:off x="990600" y="1219200"/>
            <a:ext cx="137890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Bands 4, 1,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444" y="1093037"/>
            <a:ext cx="4717593" cy="542523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66800" y="304800"/>
            <a:ext cx="7467600" cy="838200"/>
          </a:xfrm>
        </p:spPr>
        <p:txBody>
          <a:bodyPr/>
          <a:lstStyle/>
          <a:p>
            <a:r>
              <a:rPr lang="en-US" sz="3600" dirty="0" smtClean="0"/>
              <a:t>Fracture Trace Investigation</a:t>
            </a:r>
            <a:endParaRPr lang="en-US" sz="3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225" y="1093037"/>
            <a:ext cx="4704521" cy="5410200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2514600" y="3225679"/>
            <a:ext cx="6096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752" y="1367246"/>
            <a:ext cx="3748883" cy="42475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922" y="1367246"/>
            <a:ext cx="3779078" cy="42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28600"/>
            <a:ext cx="4953000" cy="838200"/>
          </a:xfrm>
        </p:spPr>
        <p:txBody>
          <a:bodyPr/>
          <a:lstStyle/>
          <a:p>
            <a:r>
              <a:rPr lang="en-US" sz="3600" dirty="0" smtClean="0"/>
              <a:t>Fracture Trace Analysis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1049867"/>
            <a:ext cx="5036127" cy="553973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1196065" y="990312"/>
            <a:ext cx="7202440" cy="3767475"/>
            <a:chOff x="1196065" y="990312"/>
            <a:chExt cx="7202440" cy="3767475"/>
          </a:xfrm>
        </p:grpSpPr>
        <p:grpSp>
          <p:nvGrpSpPr>
            <p:cNvPr id="3" name="Group 2"/>
            <p:cNvGrpSpPr/>
            <p:nvPr/>
          </p:nvGrpSpPr>
          <p:grpSpPr>
            <a:xfrm>
              <a:off x="1196065" y="1278466"/>
              <a:ext cx="4777596" cy="3479321"/>
              <a:chOff x="4028536" y="1268083"/>
              <a:chExt cx="4777596" cy="3479321"/>
            </a:xfrm>
          </p:grpSpPr>
          <p:sp>
            <p:nvSpPr>
              <p:cNvPr id="37" name="Freeform 36"/>
              <p:cNvSpPr/>
              <p:nvPr/>
            </p:nvSpPr>
            <p:spPr>
              <a:xfrm>
                <a:off x="4028536" y="1268083"/>
                <a:ext cx="2329132" cy="1242204"/>
              </a:xfrm>
              <a:custGeom>
                <a:avLst/>
                <a:gdLst>
                  <a:gd name="connsiteX0" fmla="*/ 0 w 2329132"/>
                  <a:gd name="connsiteY0" fmla="*/ 457200 h 1242204"/>
                  <a:gd name="connsiteX1" fmla="*/ 250166 w 2329132"/>
                  <a:gd name="connsiteY1" fmla="*/ 586596 h 1242204"/>
                  <a:gd name="connsiteX2" fmla="*/ 681487 w 2329132"/>
                  <a:gd name="connsiteY2" fmla="*/ 612475 h 1242204"/>
                  <a:gd name="connsiteX3" fmla="*/ 914400 w 2329132"/>
                  <a:gd name="connsiteY3" fmla="*/ 715992 h 1242204"/>
                  <a:gd name="connsiteX4" fmla="*/ 1000664 w 2329132"/>
                  <a:gd name="connsiteY4" fmla="*/ 1121434 h 1242204"/>
                  <a:gd name="connsiteX5" fmla="*/ 1164566 w 2329132"/>
                  <a:gd name="connsiteY5" fmla="*/ 1242204 h 1242204"/>
                  <a:gd name="connsiteX6" fmla="*/ 1578634 w 2329132"/>
                  <a:gd name="connsiteY6" fmla="*/ 836762 h 1242204"/>
                  <a:gd name="connsiteX7" fmla="*/ 1630392 w 2329132"/>
                  <a:gd name="connsiteY7" fmla="*/ 396815 h 1242204"/>
                  <a:gd name="connsiteX8" fmla="*/ 1820173 w 2329132"/>
                  <a:gd name="connsiteY8" fmla="*/ 189781 h 1242204"/>
                  <a:gd name="connsiteX9" fmla="*/ 1828800 w 2329132"/>
                  <a:gd name="connsiteY9" fmla="*/ 120770 h 1242204"/>
                  <a:gd name="connsiteX10" fmla="*/ 2208362 w 2329132"/>
                  <a:gd name="connsiteY10" fmla="*/ 0 h 1242204"/>
                  <a:gd name="connsiteX11" fmla="*/ 2329132 w 2329132"/>
                  <a:gd name="connsiteY11" fmla="*/ 8626 h 1242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29132" h="1242204">
                    <a:moveTo>
                      <a:pt x="0" y="457200"/>
                    </a:moveTo>
                    <a:lnTo>
                      <a:pt x="250166" y="586596"/>
                    </a:lnTo>
                    <a:lnTo>
                      <a:pt x="681487" y="612475"/>
                    </a:lnTo>
                    <a:lnTo>
                      <a:pt x="914400" y="715992"/>
                    </a:lnTo>
                    <a:lnTo>
                      <a:pt x="1000664" y="1121434"/>
                    </a:lnTo>
                    <a:lnTo>
                      <a:pt x="1164566" y="1242204"/>
                    </a:lnTo>
                    <a:lnTo>
                      <a:pt x="1578634" y="836762"/>
                    </a:lnTo>
                    <a:lnTo>
                      <a:pt x="1630392" y="396815"/>
                    </a:lnTo>
                    <a:lnTo>
                      <a:pt x="1820173" y="189781"/>
                    </a:lnTo>
                    <a:lnTo>
                      <a:pt x="1828800" y="120770"/>
                    </a:lnTo>
                    <a:lnTo>
                      <a:pt x="2208362" y="0"/>
                    </a:lnTo>
                    <a:lnTo>
                      <a:pt x="2329132" y="8626"/>
                    </a:lnTo>
                  </a:path>
                </a:pathLst>
              </a:custGeom>
              <a:ln w="2222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4038600" y="3505200"/>
                <a:ext cx="2329132" cy="1242204"/>
              </a:xfrm>
              <a:custGeom>
                <a:avLst/>
                <a:gdLst>
                  <a:gd name="connsiteX0" fmla="*/ 0 w 2329132"/>
                  <a:gd name="connsiteY0" fmla="*/ 457200 h 1242204"/>
                  <a:gd name="connsiteX1" fmla="*/ 250166 w 2329132"/>
                  <a:gd name="connsiteY1" fmla="*/ 586596 h 1242204"/>
                  <a:gd name="connsiteX2" fmla="*/ 681487 w 2329132"/>
                  <a:gd name="connsiteY2" fmla="*/ 612475 h 1242204"/>
                  <a:gd name="connsiteX3" fmla="*/ 914400 w 2329132"/>
                  <a:gd name="connsiteY3" fmla="*/ 715992 h 1242204"/>
                  <a:gd name="connsiteX4" fmla="*/ 1000664 w 2329132"/>
                  <a:gd name="connsiteY4" fmla="*/ 1121434 h 1242204"/>
                  <a:gd name="connsiteX5" fmla="*/ 1164566 w 2329132"/>
                  <a:gd name="connsiteY5" fmla="*/ 1242204 h 1242204"/>
                  <a:gd name="connsiteX6" fmla="*/ 1578634 w 2329132"/>
                  <a:gd name="connsiteY6" fmla="*/ 836762 h 1242204"/>
                  <a:gd name="connsiteX7" fmla="*/ 1630392 w 2329132"/>
                  <a:gd name="connsiteY7" fmla="*/ 396815 h 1242204"/>
                  <a:gd name="connsiteX8" fmla="*/ 1820173 w 2329132"/>
                  <a:gd name="connsiteY8" fmla="*/ 189781 h 1242204"/>
                  <a:gd name="connsiteX9" fmla="*/ 1828800 w 2329132"/>
                  <a:gd name="connsiteY9" fmla="*/ 120770 h 1242204"/>
                  <a:gd name="connsiteX10" fmla="*/ 2208362 w 2329132"/>
                  <a:gd name="connsiteY10" fmla="*/ 0 h 1242204"/>
                  <a:gd name="connsiteX11" fmla="*/ 2329132 w 2329132"/>
                  <a:gd name="connsiteY11" fmla="*/ 8626 h 1242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29132" h="1242204">
                    <a:moveTo>
                      <a:pt x="0" y="457200"/>
                    </a:moveTo>
                    <a:lnTo>
                      <a:pt x="250166" y="586596"/>
                    </a:lnTo>
                    <a:lnTo>
                      <a:pt x="681487" y="612475"/>
                    </a:lnTo>
                    <a:lnTo>
                      <a:pt x="914400" y="715992"/>
                    </a:lnTo>
                    <a:lnTo>
                      <a:pt x="1000664" y="1121434"/>
                    </a:lnTo>
                    <a:lnTo>
                      <a:pt x="1164566" y="1242204"/>
                    </a:lnTo>
                    <a:lnTo>
                      <a:pt x="1578634" y="836762"/>
                    </a:lnTo>
                    <a:lnTo>
                      <a:pt x="1630392" y="396815"/>
                    </a:lnTo>
                    <a:lnTo>
                      <a:pt x="1820173" y="189781"/>
                    </a:lnTo>
                    <a:lnTo>
                      <a:pt x="1828800" y="120770"/>
                    </a:lnTo>
                    <a:lnTo>
                      <a:pt x="2208362" y="0"/>
                    </a:lnTo>
                    <a:lnTo>
                      <a:pt x="2329132" y="8626"/>
                    </a:lnTo>
                  </a:path>
                </a:pathLst>
              </a:custGeom>
              <a:ln w="2222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6477000" y="1295400"/>
                <a:ext cx="2329132" cy="1242204"/>
              </a:xfrm>
              <a:custGeom>
                <a:avLst/>
                <a:gdLst>
                  <a:gd name="connsiteX0" fmla="*/ 0 w 2329132"/>
                  <a:gd name="connsiteY0" fmla="*/ 457200 h 1242204"/>
                  <a:gd name="connsiteX1" fmla="*/ 250166 w 2329132"/>
                  <a:gd name="connsiteY1" fmla="*/ 586596 h 1242204"/>
                  <a:gd name="connsiteX2" fmla="*/ 681487 w 2329132"/>
                  <a:gd name="connsiteY2" fmla="*/ 612475 h 1242204"/>
                  <a:gd name="connsiteX3" fmla="*/ 914400 w 2329132"/>
                  <a:gd name="connsiteY3" fmla="*/ 715992 h 1242204"/>
                  <a:gd name="connsiteX4" fmla="*/ 1000664 w 2329132"/>
                  <a:gd name="connsiteY4" fmla="*/ 1121434 h 1242204"/>
                  <a:gd name="connsiteX5" fmla="*/ 1164566 w 2329132"/>
                  <a:gd name="connsiteY5" fmla="*/ 1242204 h 1242204"/>
                  <a:gd name="connsiteX6" fmla="*/ 1578634 w 2329132"/>
                  <a:gd name="connsiteY6" fmla="*/ 836762 h 1242204"/>
                  <a:gd name="connsiteX7" fmla="*/ 1630392 w 2329132"/>
                  <a:gd name="connsiteY7" fmla="*/ 396815 h 1242204"/>
                  <a:gd name="connsiteX8" fmla="*/ 1820173 w 2329132"/>
                  <a:gd name="connsiteY8" fmla="*/ 189781 h 1242204"/>
                  <a:gd name="connsiteX9" fmla="*/ 1828800 w 2329132"/>
                  <a:gd name="connsiteY9" fmla="*/ 120770 h 1242204"/>
                  <a:gd name="connsiteX10" fmla="*/ 2208362 w 2329132"/>
                  <a:gd name="connsiteY10" fmla="*/ 0 h 1242204"/>
                  <a:gd name="connsiteX11" fmla="*/ 2329132 w 2329132"/>
                  <a:gd name="connsiteY11" fmla="*/ 8626 h 1242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29132" h="1242204">
                    <a:moveTo>
                      <a:pt x="0" y="457200"/>
                    </a:moveTo>
                    <a:lnTo>
                      <a:pt x="250166" y="586596"/>
                    </a:lnTo>
                    <a:lnTo>
                      <a:pt x="681487" y="612475"/>
                    </a:lnTo>
                    <a:lnTo>
                      <a:pt x="914400" y="715992"/>
                    </a:lnTo>
                    <a:lnTo>
                      <a:pt x="1000664" y="1121434"/>
                    </a:lnTo>
                    <a:lnTo>
                      <a:pt x="1164566" y="1242204"/>
                    </a:lnTo>
                    <a:lnTo>
                      <a:pt x="1578634" y="836762"/>
                    </a:lnTo>
                    <a:lnTo>
                      <a:pt x="1630392" y="396815"/>
                    </a:lnTo>
                    <a:lnTo>
                      <a:pt x="1820173" y="189781"/>
                    </a:lnTo>
                    <a:lnTo>
                      <a:pt x="1828800" y="120770"/>
                    </a:lnTo>
                    <a:lnTo>
                      <a:pt x="2208362" y="0"/>
                    </a:lnTo>
                    <a:lnTo>
                      <a:pt x="2329132" y="8626"/>
                    </a:lnTo>
                  </a:path>
                </a:pathLst>
              </a:custGeom>
              <a:ln w="2222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6477000" y="3429000"/>
                <a:ext cx="2329132" cy="1242204"/>
              </a:xfrm>
              <a:custGeom>
                <a:avLst/>
                <a:gdLst>
                  <a:gd name="connsiteX0" fmla="*/ 0 w 2329132"/>
                  <a:gd name="connsiteY0" fmla="*/ 457200 h 1242204"/>
                  <a:gd name="connsiteX1" fmla="*/ 250166 w 2329132"/>
                  <a:gd name="connsiteY1" fmla="*/ 586596 h 1242204"/>
                  <a:gd name="connsiteX2" fmla="*/ 681487 w 2329132"/>
                  <a:gd name="connsiteY2" fmla="*/ 612475 h 1242204"/>
                  <a:gd name="connsiteX3" fmla="*/ 914400 w 2329132"/>
                  <a:gd name="connsiteY3" fmla="*/ 715992 h 1242204"/>
                  <a:gd name="connsiteX4" fmla="*/ 1000664 w 2329132"/>
                  <a:gd name="connsiteY4" fmla="*/ 1121434 h 1242204"/>
                  <a:gd name="connsiteX5" fmla="*/ 1164566 w 2329132"/>
                  <a:gd name="connsiteY5" fmla="*/ 1242204 h 1242204"/>
                  <a:gd name="connsiteX6" fmla="*/ 1578634 w 2329132"/>
                  <a:gd name="connsiteY6" fmla="*/ 836762 h 1242204"/>
                  <a:gd name="connsiteX7" fmla="*/ 1630392 w 2329132"/>
                  <a:gd name="connsiteY7" fmla="*/ 396815 h 1242204"/>
                  <a:gd name="connsiteX8" fmla="*/ 1820173 w 2329132"/>
                  <a:gd name="connsiteY8" fmla="*/ 189781 h 1242204"/>
                  <a:gd name="connsiteX9" fmla="*/ 1828800 w 2329132"/>
                  <a:gd name="connsiteY9" fmla="*/ 120770 h 1242204"/>
                  <a:gd name="connsiteX10" fmla="*/ 2208362 w 2329132"/>
                  <a:gd name="connsiteY10" fmla="*/ 0 h 1242204"/>
                  <a:gd name="connsiteX11" fmla="*/ 2329132 w 2329132"/>
                  <a:gd name="connsiteY11" fmla="*/ 8626 h 1242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29132" h="1242204">
                    <a:moveTo>
                      <a:pt x="0" y="457200"/>
                    </a:moveTo>
                    <a:lnTo>
                      <a:pt x="250166" y="586596"/>
                    </a:lnTo>
                    <a:lnTo>
                      <a:pt x="681487" y="612475"/>
                    </a:lnTo>
                    <a:lnTo>
                      <a:pt x="914400" y="715992"/>
                    </a:lnTo>
                    <a:lnTo>
                      <a:pt x="1000664" y="1121434"/>
                    </a:lnTo>
                    <a:lnTo>
                      <a:pt x="1164566" y="1242204"/>
                    </a:lnTo>
                    <a:lnTo>
                      <a:pt x="1578634" y="836762"/>
                    </a:lnTo>
                    <a:lnTo>
                      <a:pt x="1630392" y="396815"/>
                    </a:lnTo>
                    <a:lnTo>
                      <a:pt x="1820173" y="189781"/>
                    </a:lnTo>
                    <a:lnTo>
                      <a:pt x="1828800" y="120770"/>
                    </a:lnTo>
                    <a:lnTo>
                      <a:pt x="2208362" y="0"/>
                    </a:lnTo>
                    <a:lnTo>
                      <a:pt x="2329132" y="8626"/>
                    </a:lnTo>
                  </a:path>
                </a:pathLst>
              </a:custGeom>
              <a:ln w="2222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5993798" y="990312"/>
              <a:ext cx="337591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 dirty="0" smtClean="0">
                  <a:solidFill>
                    <a:srgbClr val="FF0000"/>
                  </a:solidFill>
                </a:rPr>
                <a:t>?</a:t>
              </a:r>
              <a:endParaRPr lang="en-US" sz="3500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20198" y="1278466"/>
              <a:ext cx="17783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Structural trend?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705598" y="1647798"/>
            <a:ext cx="1632433" cy="1915477"/>
            <a:chOff x="6705598" y="1647798"/>
            <a:chExt cx="1632433" cy="191547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598" y="1996319"/>
              <a:ext cx="1607505" cy="156695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721948" y="1647798"/>
              <a:ext cx="16160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North – NE/SW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705600" y="3771535"/>
            <a:ext cx="1632496" cy="1882847"/>
            <a:chOff x="6705600" y="3771535"/>
            <a:chExt cx="1632496" cy="188284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4114800"/>
              <a:ext cx="1607505" cy="153958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721948" y="3771535"/>
              <a:ext cx="16161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South – NW/SE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228600"/>
            <a:ext cx="5410200" cy="838200"/>
          </a:xfrm>
        </p:spPr>
        <p:txBody>
          <a:bodyPr/>
          <a:lstStyle/>
          <a:p>
            <a:r>
              <a:rPr lang="en-US" sz="3600" dirty="0" smtClean="0"/>
              <a:t>Field Outcrop Investigation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219201"/>
            <a:ext cx="3945081" cy="5105398"/>
          </a:xfrm>
          <a:prstGeom prst="rect">
            <a:avLst/>
          </a:prstGeom>
        </p:spPr>
      </p:pic>
      <p:pic>
        <p:nvPicPr>
          <p:cNvPr id="7" name="Picture 6" descr="Location_9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8216" y="4657725"/>
            <a:ext cx="2584554" cy="1907151"/>
          </a:xfrm>
          <a:prstGeom prst="rect">
            <a:avLst/>
          </a:prstGeom>
        </p:spPr>
      </p:pic>
      <p:pic>
        <p:nvPicPr>
          <p:cNvPr id="9" name="Picture 8" descr="Location_12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8216" y="838200"/>
            <a:ext cx="2517723" cy="1888292"/>
          </a:xfrm>
          <a:prstGeom prst="rect">
            <a:avLst/>
          </a:prstGeom>
        </p:spPr>
      </p:pic>
      <p:pic>
        <p:nvPicPr>
          <p:cNvPr id="10" name="Picture 9" descr="Use in Report - Field Mappers and low dip angle fracture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5149" y="2743200"/>
            <a:ext cx="2514600" cy="1885950"/>
          </a:xfrm>
          <a:prstGeom prst="rect">
            <a:avLst/>
          </a:prstGeom>
        </p:spPr>
      </p:pic>
      <p:pic>
        <p:nvPicPr>
          <p:cNvPr id="12" name="Picture 11" descr="Location_19_Xenolith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800" y="3124200"/>
            <a:ext cx="2133600" cy="2844800"/>
          </a:xfrm>
          <a:prstGeom prst="rect">
            <a:avLst/>
          </a:prstGeom>
        </p:spPr>
      </p:pic>
      <p:pic>
        <p:nvPicPr>
          <p:cNvPr id="13" name="Picture 12" descr="Hand_sample_granodiorite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81800" y="1143000"/>
            <a:ext cx="2133600" cy="1882588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stCxn id="10" idx="1"/>
          </p:cNvCxnSpPr>
          <p:nvPr/>
        </p:nvCxnSpPr>
        <p:spPr>
          <a:xfrm flipH="1">
            <a:off x="3244503" y="3686175"/>
            <a:ext cx="920646" cy="3715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1"/>
          </p:cNvCxnSpPr>
          <p:nvPr/>
        </p:nvCxnSpPr>
        <p:spPr>
          <a:xfrm flipH="1">
            <a:off x="2590800" y="1782346"/>
            <a:ext cx="1557416" cy="18752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3124200" y="3901049"/>
            <a:ext cx="1024797" cy="17769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34383</TotalTime>
  <Words>478</Words>
  <Application>Microsoft Office PowerPoint</Application>
  <PresentationFormat>On-screen Show (4:3)</PresentationFormat>
  <Paragraphs>108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Office Theme</vt:lpstr>
      <vt:lpstr>1_Office Theme</vt:lpstr>
      <vt:lpstr>PowerPoint Presentation</vt:lpstr>
      <vt:lpstr>NIKE PR-79 Control Site</vt:lpstr>
      <vt:lpstr>Purpose of the study</vt:lpstr>
      <vt:lpstr>Site Geology</vt:lpstr>
      <vt:lpstr>Fracture Trace Investigation</vt:lpstr>
      <vt:lpstr>PowerPoint Presentation</vt:lpstr>
      <vt:lpstr>Fracture Trace Investigation</vt:lpstr>
      <vt:lpstr>Fracture Trace Analysis</vt:lpstr>
      <vt:lpstr>Field Outcrop Investigation</vt:lpstr>
      <vt:lpstr>Field Outcrop Investigation</vt:lpstr>
      <vt:lpstr>Borehole Geophysical Investigation</vt:lpstr>
      <vt:lpstr>Summary and Future Work</vt:lpstr>
      <vt:lpstr>Questions?</vt:lpstr>
    </vt:vector>
  </TitlesOfParts>
  <Company>USACE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S1GGBDWL</dc:creator>
  <cp:lastModifiedBy>v0wshjps</cp:lastModifiedBy>
  <cp:revision>1805</cp:revision>
  <dcterms:created xsi:type="dcterms:W3CDTF">2011-08-30T10:19:05Z</dcterms:created>
  <dcterms:modified xsi:type="dcterms:W3CDTF">2015-11-02T03:13:07Z</dcterms:modified>
</cp:coreProperties>
</file>