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8" r:id="rId3"/>
    <p:sldId id="269" r:id="rId4"/>
    <p:sldId id="275" r:id="rId5"/>
    <p:sldId id="276" r:id="rId6"/>
    <p:sldId id="273" r:id="rId7"/>
    <p:sldId id="274" r:id="rId8"/>
    <p:sldId id="270" r:id="rId9"/>
    <p:sldId id="271" r:id="rId10"/>
    <p:sldId id="277" r:id="rId11"/>
    <p:sldId id="272" r:id="rId12"/>
    <p:sldId id="278" r:id="rId13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86446" autoAdjust="0"/>
  </p:normalViewPr>
  <p:slideViewPr>
    <p:cSldViewPr>
      <p:cViewPr varScale="1">
        <p:scale>
          <a:sx n="71" d="100"/>
          <a:sy n="71" d="100"/>
        </p:scale>
        <p:origin x="-8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sehrnnas01\BOEMHome\knorrp\Documents\ResearchPapers\StableIsotopesDraft\data\ForamResultsSimplifi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δ13C</c:v>
                </c:pt>
              </c:strCache>
            </c:strRef>
          </c:tx>
          <c:spPr>
            <a:ln w="28575">
              <a:noFill/>
            </a:ln>
          </c:spPr>
          <c:dPt>
            <c:idx val="6"/>
            <c:marker>
              <c:symbol val="diamond"/>
              <c:size val="20"/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</c:dPt>
          <c:dPt>
            <c:idx val="13"/>
            <c:marker>
              <c:symbol val="diamond"/>
              <c:size val="20"/>
              <c:spPr>
                <a:solidFill>
                  <a:schemeClr val="accent6">
                    <a:lumMod val="75000"/>
                  </a:schemeClr>
                </a:solidFill>
                <a:ln w="44450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1"/>
            <c:marker>
              <c:symbol val="square"/>
              <c:size val="20"/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</c:dPt>
          <c:dPt>
            <c:idx val="29"/>
            <c:marker>
              <c:symbol val="square"/>
              <c:size val="20"/>
              <c:spPr>
                <a:solidFill>
                  <a:schemeClr val="accent3">
                    <a:lumMod val="75000"/>
                  </a:schemeClr>
                </a:solidFill>
                <a:ln w="47625">
                  <a:solidFill>
                    <a:srgbClr val="FF0000"/>
                  </a:solidFill>
                </a:ln>
              </c:spPr>
            </c:marker>
            <c:bubble3D val="0"/>
          </c:dPt>
          <c:xVal>
            <c:numRef>
              <c:f>Sheet1!$H$2:$H$31</c:f>
              <c:numCache>
                <c:formatCode>General</c:formatCode>
                <c:ptCount val="30"/>
                <c:pt idx="6">
                  <c:v>-1.1031112758928032</c:v>
                </c:pt>
                <c:pt idx="13">
                  <c:v>-0.3679773075291955</c:v>
                </c:pt>
                <c:pt idx="21">
                  <c:v>-0.80133671248669702</c:v>
                </c:pt>
                <c:pt idx="29">
                  <c:v>7.6112612910026689E-2</c:v>
                </c:pt>
              </c:numCache>
            </c:numRef>
          </c:xVal>
          <c:yVal>
            <c:numRef>
              <c:f>Sheet1!$J$2:$J$31</c:f>
              <c:numCache>
                <c:formatCode>General</c:formatCode>
                <c:ptCount val="30"/>
                <c:pt idx="6">
                  <c:v>-1.8596007552253815</c:v>
                </c:pt>
                <c:pt idx="13">
                  <c:v>0.56968842209129267</c:v>
                </c:pt>
                <c:pt idx="21">
                  <c:v>1.2647389364858002</c:v>
                </c:pt>
                <c:pt idx="29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26336"/>
        <c:axId val="128324736"/>
      </c:scatterChart>
      <c:valAx>
        <c:axId val="128126336"/>
        <c:scaling>
          <c:orientation val="minMax"/>
          <c:max val="1"/>
          <c:min val="-2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324736"/>
        <c:crossesAt val="0"/>
        <c:crossBetween val="midCat"/>
        <c:majorUnit val="1"/>
        <c:minorUnit val="0.2"/>
      </c:valAx>
      <c:valAx>
        <c:axId val="128324736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126336"/>
        <c:crossesAt val="0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0.32178</cdr:x>
      <cdr:y>0.39231</cdr:y>
    </cdr:from>
    <cdr:to>
      <cdr:x>0.53846</cdr:x>
      <cdr:y>0.91692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2263140" y="1943100"/>
          <a:ext cx="1524000" cy="2598421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>
              <a:lumMod val="85000"/>
              <a:lumOff val="1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0.42795</cdr:x>
      <cdr:y>0.05</cdr:y>
    </cdr:from>
    <cdr:to>
      <cdr:x>0.66631</cdr:x>
      <cdr:y>0.21077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3009900" y="274320"/>
          <a:ext cx="1676400" cy="882045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1">
              <a:lumMod val="85000"/>
              <a:lumOff val="1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0.65618</cdr:x>
      <cdr:y>0.90577</cdr:y>
    </cdr:from>
    <cdr:to>
      <cdr:x>0.72551</cdr:x>
      <cdr:y>0.98819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15103" y="4969412"/>
          <a:ext cx="487600" cy="452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00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δ</a:t>
          </a:r>
          <a:r>
            <a:rPr lang="el-GR" sz="2000" baseline="3000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</a:t>
          </a:r>
          <a:r>
            <a:rPr lang="en-US" sz="200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</a:t>
          </a:r>
        </a:p>
      </cdr:txBody>
    </cdr:sp>
  </cdr:relSizeAnchor>
  <cdr:relSizeAnchor xmlns:cdr="http://schemas.openxmlformats.org/drawingml/2006/chartDrawing">
    <cdr:from>
      <cdr:x>0.03641</cdr:x>
      <cdr:y>0.44133</cdr:y>
    </cdr:from>
    <cdr:to>
      <cdr:x>0.10574</cdr:x>
      <cdr:y>0.52375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56113" y="2421318"/>
          <a:ext cx="487600" cy="452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δ</a:t>
          </a:r>
          <a:r>
            <a:rPr lang="el-GR" sz="2000" baseline="30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r>
            <a:rPr lang="en-US" sz="2000" baseline="30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</a:t>
          </a:r>
          <a:r>
            <a: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</a:t>
          </a:r>
        </a:p>
      </cdr:txBody>
    </cdr:sp>
  </cdr:relSizeAnchor>
  <cdr:relSizeAnchor xmlns:cdr="http://schemas.openxmlformats.org/drawingml/2006/chartDrawing">
    <cdr:from>
      <cdr:x>0.06192</cdr:x>
      <cdr:y>0.89041</cdr:y>
    </cdr:from>
    <cdr:to>
      <cdr:x>0.3542</cdr:x>
      <cdr:y>0.9655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4800" y="4953000"/>
          <a:ext cx="1438738" cy="417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Rotalid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pH 8.0</a:t>
          </a:r>
        </a:p>
      </cdr:txBody>
    </cdr:sp>
  </cdr:relSizeAnchor>
  <cdr:relSizeAnchor xmlns:cdr="http://schemas.openxmlformats.org/drawingml/2006/chartDrawing">
    <cdr:from>
      <cdr:x>0.10836</cdr:x>
      <cdr:y>0.1798</cdr:y>
    </cdr:from>
    <cdr:to>
      <cdr:x>0.39717</cdr:x>
      <cdr:y>0.25489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33400" y="1000155"/>
          <a:ext cx="1421677" cy="417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Miliolid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pH 8.0</a:t>
          </a:r>
        </a:p>
      </cdr:txBody>
    </cdr:sp>
  </cdr:relSizeAnchor>
  <cdr:relSizeAnchor xmlns:cdr="http://schemas.openxmlformats.org/drawingml/2006/chartDrawing">
    <cdr:from>
      <cdr:x>0.56166</cdr:x>
      <cdr:y>0.34781</cdr:y>
    </cdr:from>
    <cdr:to>
      <cdr:x>0.86687</cdr:x>
      <cdr:y>0.42291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2764783" y="1934728"/>
          <a:ext cx="1502417" cy="417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Rotalid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pH 7.6</a:t>
          </a:r>
        </a:p>
      </cdr:txBody>
    </cdr:sp>
  </cdr:relSizeAnchor>
  <cdr:relSizeAnchor xmlns:cdr="http://schemas.openxmlformats.org/drawingml/2006/chartDrawing">
    <cdr:from>
      <cdr:x>0.70037</cdr:x>
      <cdr:y>0.01187</cdr:y>
    </cdr:from>
    <cdr:to>
      <cdr:x>0.99071</cdr:x>
      <cdr:y>0.08697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447584" y="66028"/>
          <a:ext cx="1429215" cy="417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Miliolid</a:t>
          </a:r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pH 7.6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1A51341-B48A-47DC-AB35-0631CC7E10E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C226BC9F-89EA-432E-A4BE-EC0792206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324600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362200" cy="365125"/>
          </a:xfrm>
        </p:spPr>
        <p:txBody>
          <a:bodyPr/>
          <a:lstStyle>
            <a:lvl1pPr algn="l">
              <a:defRPr/>
            </a:lvl1pPr>
          </a:lstStyle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7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2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A4255-9A44-4B04-AABD-81FAE2C4324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2209800" y="274638"/>
            <a:ext cx="67818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5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1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4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0925"/>
            <a:ext cx="82296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DOI se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15000"/>
            <a:ext cx="100965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cean surface head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6781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BOEM COLOR fina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812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2209800" y="274638"/>
            <a:ext cx="67818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9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68580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Effects of Ocean Acidification on Large Benthic Foraminiferal Stable Isotope Composition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781800" cy="2209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 O. Knorr, Ph.D., Bureau of Ocean Energy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Lisa L. Robbins, Ph.D., U.S. Geological Survey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Jonathan Wynn, Ph.D., University of South Florida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Pamela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Hallock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Ph.D., University of South Florida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J. Harries, Ph.D., North Carolina State University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 submitted to ICES-JMS</a:t>
            </a:r>
            <a:endParaRPr lang="en-US" sz="25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of </a:t>
            </a:r>
            <a:fld id="{30650A45-672F-4A9F-BEF0-1492E4864C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0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105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232460"/>
              </p:ext>
            </p:extLst>
          </p:nvPr>
        </p:nvGraphicFramePr>
        <p:xfrm>
          <a:off x="2057400" y="1143000"/>
          <a:ext cx="492252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92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5257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Significance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78366"/>
              </p:ext>
            </p:extLst>
          </p:nvPr>
        </p:nvGraphicFramePr>
        <p:xfrm>
          <a:off x="457200" y="1981200"/>
          <a:ext cx="8229600" cy="2407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Miliolid</a:t>
                      </a:r>
                      <a:endParaRPr lang="en-US" sz="2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Rotalid</a:t>
                      </a:r>
                      <a:endParaRPr lang="en-US" sz="2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</a:t>
                      </a:r>
                      <a:r>
                        <a:rPr lang="el-GR" sz="2800" b="1" baseline="30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 &lt; 0.005</a:t>
                      </a:r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 &lt; 0.005</a:t>
                      </a:r>
                    </a:p>
                    <a:p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</a:t>
                      </a:r>
                      <a:r>
                        <a:rPr lang="el-GR" sz="2800" b="1" baseline="30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NS (p = 0.25)</a:t>
                      </a:r>
                    </a:p>
                    <a:p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 &lt; 0.001</a:t>
                      </a:r>
                    </a:p>
                    <a:p>
                      <a:endParaRPr lang="en-US" sz="28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44635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Tukey’s pairwise method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181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Interpretation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63370" y="6264275"/>
            <a:ext cx="2590800" cy="365125"/>
          </a:xfrm>
        </p:spPr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\\isehrnnas01\BOEMHome\knorrp\Documents\ResearchPapers\StableIsotopesDraft\data\F2Archaias2mmbo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70" y="1524000"/>
            <a:ext cx="1267914" cy="12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3419" r="1463" b="2073"/>
          <a:stretch/>
        </p:blipFill>
        <p:spPr bwMode="auto">
          <a:xfrm>
            <a:off x="3763370" y="1127125"/>
            <a:ext cx="343902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isehrnnas01\BOEMHome\knorrp\Documents\ResearchPapers\StableIsotopesDraft\data\F1Amphistegina2mmbox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70" y="4060155"/>
            <a:ext cx="1570630" cy="15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2063" r="2954" b="3917"/>
          <a:stretch/>
        </p:blipFill>
        <p:spPr bwMode="auto">
          <a:xfrm>
            <a:off x="3788179" y="3794125"/>
            <a:ext cx="3457268" cy="26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2954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Miliolid</a:t>
            </a:r>
            <a:endParaRPr lang="en-US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el-GR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fractionation dependent on carbon speciation:</a:t>
            </a: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HCO</a:t>
            </a:r>
            <a:r>
              <a:rPr lang="en-US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16‰ &gt; CO</a:t>
            </a:r>
            <a:r>
              <a:rPr lang="en-US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(Less CO</a:t>
            </a:r>
            <a:r>
              <a:rPr lang="en-US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low pH)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el-GR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not correlated to carbon speciation, no vital effect on carbon pool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15" y="3863876"/>
            <a:ext cx="3651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Rotalid</a:t>
            </a:r>
            <a:endParaRPr lang="en-US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el-GR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fractionation dependent on carbon speciation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l-G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el-GR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consequence of vital effect on internal carbon pool; diatom endosymbionts may benefit from increased CO</a:t>
            </a:r>
            <a:r>
              <a:rPr lang="en-US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9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819400" y="228600"/>
                <a:ext cx="5943600" cy="83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calcite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vs 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anose="020B0604030504040204" pitchFamily="34" charset="0"/>
                  </a:rPr>
                  <a:t>pCO</a:t>
                </a:r>
                <a:r>
                  <a:rPr lang="en-US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anose="020B0604030504040204" pitchFamily="34" charset="0"/>
                  </a:rPr>
                  <a:t>2 </a:t>
                </a:r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19400" y="228600"/>
                <a:ext cx="5943600" cy="838200"/>
              </a:xfrm>
              <a:blipFill rotWithShape="1">
                <a:blip r:embed="rId2"/>
                <a:stretch>
                  <a:fillRect t="-10219" b="-30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1527728"/>
            <a:ext cx="8777952" cy="4961208"/>
            <a:chOff x="-4273" y="1527728"/>
            <a:chExt cx="8777952" cy="49612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64716" y="1676400"/>
              <a:ext cx="0" cy="3733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64716" y="5402366"/>
              <a:ext cx="6484118" cy="783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-4273" y="2715325"/>
              <a:ext cx="1367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Ω</a:t>
              </a:r>
              <a:r>
                <a:rPr lang="en-US" sz="2800" baseline="-25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calcite</a:t>
              </a:r>
              <a:endParaRPr lang="en-US" sz="2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9711" y="4482647"/>
              <a:ext cx="850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2.0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0327" y="5426369"/>
              <a:ext cx="885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470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5277" y="5410200"/>
              <a:ext cx="64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82207" y="5426369"/>
              <a:ext cx="109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1300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6407" y="5426369"/>
              <a:ext cx="109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3000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916972" y="3519844"/>
              <a:ext cx="0" cy="1894272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89626" y="4716566"/>
              <a:ext cx="0" cy="69755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24508" y="5296433"/>
              <a:ext cx="0" cy="1176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759016" y="3519844"/>
              <a:ext cx="1172198" cy="102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730528" y="4716566"/>
              <a:ext cx="315909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049711" y="3281690"/>
              <a:ext cx="850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4.4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9711" y="1527728"/>
              <a:ext cx="8503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8.0</a:t>
              </a: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1804596" y="1720258"/>
              <a:ext cx="1823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2196278" y="1700613"/>
              <a:ext cx="5982056" cy="3495230"/>
            </a:xfrm>
            <a:custGeom>
              <a:avLst/>
              <a:gdLst>
                <a:gd name="connsiteX0" fmla="*/ 0 w 5982056"/>
                <a:gd name="connsiteY0" fmla="*/ 0 h 3495230"/>
                <a:gd name="connsiteX1" fmla="*/ 247828 w 5982056"/>
                <a:gd name="connsiteY1" fmla="*/ 871671 h 3495230"/>
                <a:gd name="connsiteX2" fmla="*/ 640935 w 5982056"/>
                <a:gd name="connsiteY2" fmla="*/ 1709159 h 3495230"/>
                <a:gd name="connsiteX3" fmla="*/ 1042587 w 5982056"/>
                <a:gd name="connsiteY3" fmla="*/ 2196269 h 3495230"/>
                <a:gd name="connsiteX4" fmla="*/ 1709159 w 5982056"/>
                <a:gd name="connsiteY4" fmla="*/ 2649196 h 3495230"/>
                <a:gd name="connsiteX5" fmla="*/ 2700471 w 5982056"/>
                <a:gd name="connsiteY5" fmla="*/ 3008120 h 3495230"/>
                <a:gd name="connsiteX6" fmla="*/ 4358355 w 5982056"/>
                <a:gd name="connsiteY6" fmla="*/ 3332860 h 3495230"/>
                <a:gd name="connsiteX7" fmla="*/ 5486400 w 5982056"/>
                <a:gd name="connsiteY7" fmla="*/ 3461047 h 3495230"/>
                <a:gd name="connsiteX8" fmla="*/ 5982056 w 5982056"/>
                <a:gd name="connsiteY8" fmla="*/ 3495230 h 3495230"/>
                <a:gd name="connsiteX9" fmla="*/ 5982056 w 5982056"/>
                <a:gd name="connsiteY9" fmla="*/ 3495230 h 349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2056" h="3495230">
                  <a:moveTo>
                    <a:pt x="0" y="0"/>
                  </a:moveTo>
                  <a:cubicBezTo>
                    <a:pt x="70503" y="293405"/>
                    <a:pt x="141006" y="586811"/>
                    <a:pt x="247828" y="871671"/>
                  </a:cubicBezTo>
                  <a:cubicBezTo>
                    <a:pt x="354650" y="1156531"/>
                    <a:pt x="508475" y="1488393"/>
                    <a:pt x="640935" y="1709159"/>
                  </a:cubicBezTo>
                  <a:cubicBezTo>
                    <a:pt x="773395" y="1929925"/>
                    <a:pt x="864550" y="2039596"/>
                    <a:pt x="1042587" y="2196269"/>
                  </a:cubicBezTo>
                  <a:cubicBezTo>
                    <a:pt x="1220624" y="2352942"/>
                    <a:pt x="1432845" y="2513888"/>
                    <a:pt x="1709159" y="2649196"/>
                  </a:cubicBezTo>
                  <a:cubicBezTo>
                    <a:pt x="1985473" y="2784505"/>
                    <a:pt x="2258938" y="2894176"/>
                    <a:pt x="2700471" y="3008120"/>
                  </a:cubicBezTo>
                  <a:cubicBezTo>
                    <a:pt x="3142004" y="3122064"/>
                    <a:pt x="3894034" y="3257372"/>
                    <a:pt x="4358355" y="3332860"/>
                  </a:cubicBezTo>
                  <a:cubicBezTo>
                    <a:pt x="4822676" y="3408348"/>
                    <a:pt x="5215783" y="3433985"/>
                    <a:pt x="5486400" y="3461047"/>
                  </a:cubicBezTo>
                  <a:cubicBezTo>
                    <a:pt x="5757017" y="3488109"/>
                    <a:pt x="5982056" y="3495230"/>
                    <a:pt x="5982056" y="3495230"/>
                  </a:cubicBezTo>
                  <a:lnTo>
                    <a:pt x="5982056" y="3495230"/>
                  </a:lnTo>
                </a:path>
              </a:pathLst>
            </a:custGeom>
            <a:ln w="76200">
              <a:solidFill>
                <a:srgbClr val="7030A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61063" y="5965716"/>
              <a:ext cx="24355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pCO</a:t>
              </a:r>
              <a:r>
                <a:rPr lang="en-US" sz="2800" baseline="-25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 </a:t>
              </a:r>
              <a:r>
                <a:rPr lang="en-US" sz="2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(µ</a:t>
              </a:r>
              <a:r>
                <a:rPr lang="en-US" sz="28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atm</a:t>
              </a:r>
              <a:r>
                <a:rPr lang="en-US" sz="2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n-US" sz="2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987315" y="1600200"/>
                  <a:ext cx="5695212" cy="83926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Saturation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state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l-GR" sz="24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calcite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[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Ca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2+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][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CO</m:t>
                            </m:r>
                            <m:r>
                              <m:rPr>
                                <m:nor/>
                              </m:rPr>
                              <a:rPr lang="en-US" sz="2400" baseline="-250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2−</m:t>
                            </m:r>
                            <m:r>
                              <m:rPr>
                                <m:nor/>
                              </m:rPr>
                              <a:rPr lang="en-US" sz="240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])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K</m:t>
                            </m:r>
                            <m:r>
                              <m:rPr>
                                <m:sty m:val="p"/>
                              </m:rPr>
                              <a:rPr lang="en-US" sz="2400" b="0" i="0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sp</m:t>
                            </m:r>
                            <m:r>
                              <a:rPr lang="en-US" sz="24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(</m:t>
                            </m:r>
                            <m:r>
                              <a:rPr lang="en-US" sz="24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𝑐𝑎𝑙𝑐𝑖𝑡𝑒</m:t>
                            </m:r>
                            <m:r>
                              <a:rPr lang="en-US" sz="2400" b="0" i="1" baseline="-25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315" y="1600200"/>
                  <a:ext cx="5695212" cy="8392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6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2987315" y="3276966"/>
              <a:ext cx="5343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Control (pH 8.0, Alkalinity is 10% CO</a:t>
              </a:r>
              <a:r>
                <a:rPr lang="en-US" sz="1600" i="1" baseline="-25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1600" i="1" baseline="30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2-</a:t>
              </a:r>
              <a:r>
                <a:rPr lang="en-US" sz="16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~2025)</a:t>
              </a:r>
              <a:endPara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1527" y="4313370"/>
              <a:ext cx="4282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Treatment (pH 7.6, 4% </a:t>
              </a:r>
              <a:r>
                <a:rPr lang="en-US" sz="160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</a:t>
              </a:r>
              <a:r>
                <a:rPr lang="en-US" sz="1600" i="1" baseline="-25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1600" i="1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2-</a:t>
              </a:r>
              <a:r>
                <a:rPr lang="en-US" sz="160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600" i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~2140)</a:t>
              </a:r>
              <a:endPara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4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338" y="304800"/>
            <a:ext cx="6858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Benthic </a:t>
            </a:r>
            <a:r>
              <a:rPr 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Forams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89513"/>
              </p:ext>
            </p:extLst>
          </p:nvPr>
        </p:nvGraphicFramePr>
        <p:xfrm>
          <a:off x="1524000" y="1524000"/>
          <a:ext cx="6096000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Miliolid</a:t>
                      </a: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Miliolida</a:t>
                      </a: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Rotalid</a:t>
                      </a: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Rotaliida</a:t>
                      </a:r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Porcelaneous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Hyaline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Imperforate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Perforate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High-Mg</a:t>
                      </a:r>
                      <a:r>
                        <a:rPr lang="en-US" sz="2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calcite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Low-Mg calcite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\\isehrnnas01\BOEMHome\knorrp\Documents\ResearchPapers\StableIsotopesDraft\data\F2Archaias2mmbo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1651911" cy="16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isehrnnas01\BOEMHome\knorrp\Documents\ResearchPapers\StableIsotopesDraft\data\F1Amphistegina2mmbox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1761672" cy="17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057400" y="5638800"/>
            <a:ext cx="165191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5638800"/>
            <a:ext cx="1752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4316" y="577209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1261" y="577209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3364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Archaias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angulatus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364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Amphistegina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gibbosa</a:t>
            </a:r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56388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Miliolid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Calcification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489" y="640080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Modified after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Kuile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(1989) and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Cotey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Hallock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(1988)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 descr="\\isehrnnas01\BOEMHome\knorrp\Documents\ResearchPapers\StableIsotopesDraft\data\F2Archaias2mmbo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1651911" cy="16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isehrnnas01\BOEMHome\knorrp\Documents\ResearchPapers\StableIsotopesDraft\Fig1A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16649"/>
            <a:ext cx="3646742" cy="27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3419" r="1463" b="2073"/>
          <a:stretch/>
        </p:blipFill>
        <p:spPr bwMode="auto">
          <a:xfrm>
            <a:off x="457200" y="1219200"/>
            <a:ext cx="44805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0" y="310252"/>
            <a:ext cx="54864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Rotalid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Calcification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6247071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Modified after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Kuile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(1989) and De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Nooijer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(2014)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\\isehrnnas01\BOEMHome\knorrp\Documents\ResearchPapers\StableIsotopesDraft\data\F1Amphistegina2mmbox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18159"/>
            <a:ext cx="2035510" cy="20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\\isehrnnas01\BOEMHome\knorrp\Documents\ResearchPapers\StableIsotopesDraft\Fig2AG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70860"/>
            <a:ext cx="4113212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2063" r="2954" b="3917"/>
          <a:stretch/>
        </p:blipFill>
        <p:spPr bwMode="auto">
          <a:xfrm>
            <a:off x="365760" y="1371600"/>
            <a:ext cx="448056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0"/>
            <a:ext cx="57150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 Location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705600" cy="44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581400"/>
            <a:ext cx="114091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Miliolid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8357" y="4419600"/>
            <a:ext cx="9805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Rotalid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248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Apparatus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71315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777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and Alkalinity analysis using 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 Optics spectrophotometers</a:t>
            </a:r>
          </a:p>
          <a:p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Stable isotope analysis using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Thermo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Delta V IRMS w/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Gasbench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</a:t>
            </a:r>
            <a:r>
              <a:rPr lang="el-G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0.1 ‰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Referenced </a:t>
            </a:r>
            <a:r>
              <a:rPr lang="en-US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 to best practices for OA research and data reporting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(2010)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324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Tank Chemistry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\\isehrnnas01\BOEMHome\knorrp\Documents\ResearchPapers\StableIsotopesDraft\data\F3TankParame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958" r="-1287" b="-566"/>
          <a:stretch/>
        </p:blipFill>
        <p:spPr bwMode="auto">
          <a:xfrm>
            <a:off x="754380" y="1188720"/>
            <a:ext cx="7475220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isehrnnas01\BOEMHome\knorrp\Documents\ResearchPapers\StableIsotopesDraft\Scatterplot of d13C (V-PDB) vs d18O (V-PDB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4488" r="11387" b="2389"/>
          <a:stretch/>
        </p:blipFill>
        <p:spPr bwMode="auto">
          <a:xfrm>
            <a:off x="807720" y="1219200"/>
            <a:ext cx="6964680" cy="50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5181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BDEF-4F34-47A7-9CA0-AFEC51BB41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171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362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Effects of Ocean Acidification on Large Benthic Foraminiferal Stable Isotope Composition </vt:lpstr>
      <vt:lpstr>"Ωcalcite" vs pCO2 </vt:lpstr>
      <vt:lpstr>Large Benthic Forams</vt:lpstr>
      <vt:lpstr>Miliolid Calcification</vt:lpstr>
      <vt:lpstr>Rotalid Calcification</vt:lpstr>
      <vt:lpstr>Sample Location</vt:lpstr>
      <vt:lpstr>Apparatus</vt:lpstr>
      <vt:lpstr>Tank Chemistry</vt:lpstr>
      <vt:lpstr>Results</vt:lpstr>
      <vt:lpstr>Results</vt:lpstr>
      <vt:lpstr>Significance</vt:lpstr>
      <vt:lpstr>Interpretation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O. Knorr</dc:creator>
  <cp:lastModifiedBy>Paul O. Knorr</cp:lastModifiedBy>
  <cp:revision>53</cp:revision>
  <cp:lastPrinted>2015-10-02T19:03:45Z</cp:lastPrinted>
  <dcterms:created xsi:type="dcterms:W3CDTF">2015-08-26T17:28:42Z</dcterms:created>
  <dcterms:modified xsi:type="dcterms:W3CDTF">2015-10-29T19:59:56Z</dcterms:modified>
</cp:coreProperties>
</file>