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4" r:id="rId2"/>
    <p:sldMasterId id="2147483772" r:id="rId3"/>
  </p:sldMasterIdLst>
  <p:notesMasterIdLst>
    <p:notesMasterId r:id="rId20"/>
  </p:notesMasterIdLst>
  <p:handoutMasterIdLst>
    <p:handoutMasterId r:id="rId21"/>
  </p:handoutMasterIdLst>
  <p:sldIdLst>
    <p:sldId id="256" r:id="rId4"/>
    <p:sldId id="257" r:id="rId5"/>
    <p:sldId id="258" r:id="rId6"/>
    <p:sldId id="259" r:id="rId7"/>
    <p:sldId id="260" r:id="rId8"/>
    <p:sldId id="261" r:id="rId9"/>
    <p:sldId id="262" r:id="rId10"/>
    <p:sldId id="271" r:id="rId11"/>
    <p:sldId id="263" r:id="rId12"/>
    <p:sldId id="264" r:id="rId13"/>
    <p:sldId id="265" r:id="rId14"/>
    <p:sldId id="266" r:id="rId15"/>
    <p:sldId id="267" r:id="rId16"/>
    <p:sldId id="268" r:id="rId17"/>
    <p:sldId id="270"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3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69" d="100"/>
          <a:sy n="69" d="100"/>
        </p:scale>
        <p:origin x="-5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4" d="100"/>
          <a:sy n="94" d="100"/>
        </p:scale>
        <p:origin x="-3654" y="-114"/>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wilson\Desktop\Comparison%20of%202YC%20and%20Non2YC%20BS%20grads%20(with%20graph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a:defRPr/>
            </a:pPr>
            <a:r>
              <a:rPr lang="en-US"/>
              <a:t>Gender of Bachelor Graduates</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2YC'!$A$4:$A$6</c:f>
              <c:strCache>
                <c:ptCount val="3"/>
                <c:pt idx="0">
                  <c:v>Female</c:v>
                </c:pt>
                <c:pt idx="1">
                  <c:v>Male</c:v>
                </c:pt>
                <c:pt idx="2">
                  <c:v>Unknown</c:v>
                </c:pt>
              </c:strCache>
            </c:strRef>
          </c:cat>
          <c:val>
            <c:numRef>
              <c:f>'Comparison of non-2YC and 2YC'!$E$4:$E$6</c:f>
              <c:numCache>
                <c:formatCode>0.00%</c:formatCode>
                <c:ptCount val="3"/>
                <c:pt idx="0">
                  <c:v>0.43323863636363635</c:v>
                </c:pt>
                <c:pt idx="1">
                  <c:v>0.5042613636363632</c:v>
                </c:pt>
                <c:pt idx="2">
                  <c:v>6.2500000000000042E-2</c:v>
                </c:pt>
              </c:numCache>
            </c:numRef>
          </c:val>
        </c:ser>
        <c:ser>
          <c:idx val="1"/>
          <c:order val="1"/>
          <c:tx>
            <c:v>2-Year College Transfers</c:v>
          </c:tx>
          <c:spPr>
            <a:solidFill>
              <a:srgbClr val="FFD200"/>
            </a:solidFill>
            <a:ln>
              <a:noFill/>
            </a:ln>
          </c:spPr>
          <c:cat>
            <c:strRef>
              <c:f>'Comparison of non-2YC and 2YC'!$A$4:$A$6</c:f>
              <c:strCache>
                <c:ptCount val="3"/>
                <c:pt idx="0">
                  <c:v>Female</c:v>
                </c:pt>
                <c:pt idx="1">
                  <c:v>Male</c:v>
                </c:pt>
                <c:pt idx="2">
                  <c:v>Unknown</c:v>
                </c:pt>
              </c:strCache>
            </c:strRef>
          </c:cat>
          <c:val>
            <c:numRef>
              <c:f>'Comparison of non-2YC and 2YC'!$F$4:$F$6</c:f>
              <c:numCache>
                <c:formatCode>0.00%</c:formatCode>
                <c:ptCount val="3"/>
                <c:pt idx="0">
                  <c:v>0.4045307443365696</c:v>
                </c:pt>
                <c:pt idx="1">
                  <c:v>0.55339805825242749</c:v>
                </c:pt>
                <c:pt idx="2">
                  <c:v>4.2071197411003271E-2</c:v>
                </c:pt>
              </c:numCache>
            </c:numRef>
          </c:val>
        </c:ser>
        <c:axId val="84404096"/>
        <c:axId val="84405632"/>
      </c:barChart>
      <c:catAx>
        <c:axId val="84404096"/>
        <c:scaling>
          <c:orientation val="minMax"/>
        </c:scaling>
        <c:axPos val="b"/>
        <c:numFmt formatCode="General" sourceLinked="1"/>
        <c:tickLblPos val="nextTo"/>
        <c:crossAx val="84405632"/>
        <c:crosses val="autoZero"/>
        <c:auto val="1"/>
        <c:lblAlgn val="ctr"/>
        <c:lblOffset val="100"/>
      </c:catAx>
      <c:valAx>
        <c:axId val="84405632"/>
        <c:scaling>
          <c:orientation val="minMax"/>
        </c:scaling>
        <c:axPos val="l"/>
        <c:majorGridlines/>
        <c:title>
          <c:tx>
            <c:rich>
              <a:bodyPr rot="-5400000" vert="horz"/>
              <a:lstStyle/>
              <a:p>
                <a:pPr>
                  <a:defRPr/>
                </a:pPr>
                <a:r>
                  <a:rPr lang="en-US"/>
                  <a:t>Percentage of Bachelor's Graduates</a:t>
                </a:r>
              </a:p>
            </c:rich>
          </c:tx>
          <c:layout/>
        </c:title>
        <c:numFmt formatCode="0%" sourceLinked="0"/>
        <c:tickLblPos val="nextTo"/>
        <c:crossAx val="84404096"/>
        <c:crosses val="autoZero"/>
        <c:crossBetween val="between"/>
      </c:valAx>
    </c:plotArea>
    <c:legend>
      <c:legendPos val="r"/>
      <c:layout>
        <c:manualLayout>
          <c:xMode val="edge"/>
          <c:yMode val="edge"/>
          <c:x val="0.7904756013439207"/>
          <c:y val="0.10477626657188299"/>
          <c:w val="0.15612809393344126"/>
          <c:h val="0.27339361989571537"/>
        </c:manualLayout>
      </c:layout>
      <c:overlay val="1"/>
      <c:spPr>
        <a:noFill/>
      </c:spPr>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a:defRPr/>
            </a:pPr>
            <a:r>
              <a:rPr lang="en-US"/>
              <a:t>Breakdown of Race/Ethnicity of Bachelor's Graduates</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2YC'!$I$4:$I$11</c:f>
              <c:strCache>
                <c:ptCount val="8"/>
                <c:pt idx="0">
                  <c:v>African American</c:v>
                </c:pt>
                <c:pt idx="1">
                  <c:v>Asian</c:v>
                </c:pt>
                <c:pt idx="2">
                  <c:v>Latino/Hispanic</c:v>
                </c:pt>
                <c:pt idx="3">
                  <c:v>Mixed</c:v>
                </c:pt>
                <c:pt idx="4">
                  <c:v>Native American</c:v>
                </c:pt>
                <c:pt idx="5">
                  <c:v>Native Hawaiian</c:v>
                </c:pt>
                <c:pt idx="6">
                  <c:v>Non-Permanent Resident</c:v>
                </c:pt>
                <c:pt idx="7">
                  <c:v>Unknown</c:v>
                </c:pt>
              </c:strCache>
            </c:strRef>
          </c:cat>
          <c:val>
            <c:numRef>
              <c:f>'Comparison of non-2YC and 2YC'!$M$4:$M$11</c:f>
              <c:numCache>
                <c:formatCode>0.00%</c:formatCode>
                <c:ptCount val="8"/>
                <c:pt idx="0">
                  <c:v>1.4204545454545461E-2</c:v>
                </c:pt>
                <c:pt idx="1">
                  <c:v>2.4147727272727272E-2</c:v>
                </c:pt>
                <c:pt idx="2">
                  <c:v>5.3977272727272707E-2</c:v>
                </c:pt>
                <c:pt idx="3">
                  <c:v>2.8409090909090912E-2</c:v>
                </c:pt>
                <c:pt idx="4">
                  <c:v>7.1022727272727322E-3</c:v>
                </c:pt>
                <c:pt idx="5">
                  <c:v>1.4204545454545461E-3</c:v>
                </c:pt>
                <c:pt idx="6">
                  <c:v>1.278409090909091E-2</c:v>
                </c:pt>
                <c:pt idx="7">
                  <c:v>0.11505681818181818</c:v>
                </c:pt>
              </c:numCache>
            </c:numRef>
          </c:val>
        </c:ser>
        <c:ser>
          <c:idx val="1"/>
          <c:order val="1"/>
          <c:tx>
            <c:v>2-Year College Transfer</c:v>
          </c:tx>
          <c:spPr>
            <a:solidFill>
              <a:srgbClr val="FFD200"/>
            </a:solidFill>
            <a:ln>
              <a:noFill/>
            </a:ln>
          </c:spPr>
          <c:cat>
            <c:strRef>
              <c:f>'Comparison of non-2YC and 2YC'!$I$4:$I$11</c:f>
              <c:strCache>
                <c:ptCount val="8"/>
                <c:pt idx="0">
                  <c:v>African American</c:v>
                </c:pt>
                <c:pt idx="1">
                  <c:v>Asian</c:v>
                </c:pt>
                <c:pt idx="2">
                  <c:v>Latino/Hispanic</c:v>
                </c:pt>
                <c:pt idx="3">
                  <c:v>Mixed</c:v>
                </c:pt>
                <c:pt idx="4">
                  <c:v>Native American</c:v>
                </c:pt>
                <c:pt idx="5">
                  <c:v>Native Hawaiian</c:v>
                </c:pt>
                <c:pt idx="6">
                  <c:v>Non-Permanent Resident</c:v>
                </c:pt>
                <c:pt idx="7">
                  <c:v>Unknown</c:v>
                </c:pt>
              </c:strCache>
            </c:strRef>
          </c:cat>
          <c:val>
            <c:numRef>
              <c:f>'Comparison of non-2YC and 2YC'!$N$4:$N$11</c:f>
              <c:numCache>
                <c:formatCode>0.00%</c:formatCode>
                <c:ptCount val="8"/>
                <c:pt idx="0">
                  <c:v>6.4724919093851162E-3</c:v>
                </c:pt>
                <c:pt idx="1">
                  <c:v>3.2362459546925572E-3</c:v>
                </c:pt>
                <c:pt idx="2">
                  <c:v>6.7961165048543729E-2</c:v>
                </c:pt>
                <c:pt idx="3">
                  <c:v>3.5598705501618144E-2</c:v>
                </c:pt>
                <c:pt idx="4">
                  <c:v>3.2362459546925572E-3</c:v>
                </c:pt>
                <c:pt idx="5">
                  <c:v>3.2362459546925572E-3</c:v>
                </c:pt>
                <c:pt idx="6">
                  <c:v>9.7087378640776708E-3</c:v>
                </c:pt>
                <c:pt idx="7">
                  <c:v>0.11974110032362463</c:v>
                </c:pt>
              </c:numCache>
            </c:numRef>
          </c:val>
        </c:ser>
        <c:axId val="84935424"/>
        <c:axId val="84936960"/>
      </c:barChart>
      <c:catAx>
        <c:axId val="84935424"/>
        <c:scaling>
          <c:orientation val="minMax"/>
        </c:scaling>
        <c:axPos val="b"/>
        <c:numFmt formatCode="General" sourceLinked="1"/>
        <c:tickLblPos val="nextTo"/>
        <c:crossAx val="84936960"/>
        <c:crosses val="autoZero"/>
        <c:auto val="1"/>
        <c:lblAlgn val="ctr"/>
        <c:lblOffset val="100"/>
      </c:catAx>
      <c:valAx>
        <c:axId val="84936960"/>
        <c:scaling>
          <c:orientation val="minMax"/>
        </c:scaling>
        <c:axPos val="l"/>
        <c:majorGridlines/>
        <c:title>
          <c:tx>
            <c:rich>
              <a:bodyPr rot="-5400000" vert="horz"/>
              <a:lstStyle/>
              <a:p>
                <a:pPr>
                  <a:defRPr/>
                </a:pPr>
                <a:r>
                  <a:rPr lang="en-US"/>
                  <a:t>Percentage of Bachelor's Graduates</a:t>
                </a:r>
              </a:p>
            </c:rich>
          </c:tx>
          <c:layout/>
        </c:title>
        <c:numFmt formatCode="0%" sourceLinked="0"/>
        <c:tickLblPos val="nextTo"/>
        <c:crossAx val="84935424"/>
        <c:crosses val="autoZero"/>
        <c:crossBetween val="between"/>
      </c:valAx>
    </c:plotArea>
    <c:legend>
      <c:legendPos val="r"/>
      <c:layout>
        <c:manualLayout>
          <c:xMode val="edge"/>
          <c:yMode val="edge"/>
          <c:x val="0.12003229218157579"/>
          <c:y val="0.10329091772364402"/>
          <c:w val="0.21738057816794221"/>
          <c:h val="0.18289148699320606"/>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When Bachelor's Graduates Decided to Major in the Geosciences</a:t>
            </a:r>
          </a:p>
        </c:rich>
      </c:tx>
      <c:layout>
        <c:manualLayout>
          <c:xMode val="edge"/>
          <c:yMode val="edge"/>
          <c:x val="0.18664283178123345"/>
          <c:y val="1.5021372929830081E-2"/>
        </c:manualLayout>
      </c:layout>
    </c:title>
    <c:plotArea>
      <c:layout/>
      <c:barChart>
        <c:barDir val="col"/>
        <c:grouping val="clustered"/>
        <c:ser>
          <c:idx val="0"/>
          <c:order val="0"/>
          <c:tx>
            <c:v>Did Not Transfer from 2-Year College</c:v>
          </c:tx>
          <c:spPr>
            <a:solidFill>
              <a:srgbClr val="00853F"/>
            </a:solidFill>
            <a:ln>
              <a:noFill/>
            </a:ln>
          </c:spPr>
          <c:cat>
            <c:strRef>
              <c:f>'Comparison of non-2YC and 2YC'!$BR$4:$BR$10</c:f>
              <c:strCache>
                <c:ptCount val="7"/>
                <c:pt idx="0">
                  <c:v>Before beginning college/university</c:v>
                </c:pt>
                <c:pt idx="1">
                  <c:v>During/After transferring from 2YC</c:v>
                </c:pt>
                <c:pt idx="2">
                  <c:v>Undergraduate-1st year</c:v>
                </c:pt>
                <c:pt idx="3">
                  <c:v>Undergraduate-2nd year</c:v>
                </c:pt>
                <c:pt idx="4">
                  <c:v>Undergraduate-3rd year</c:v>
                </c:pt>
                <c:pt idx="5">
                  <c:v>After receiving the undergraduate degree</c:v>
                </c:pt>
                <c:pt idx="6">
                  <c:v>Other</c:v>
                </c:pt>
              </c:strCache>
            </c:strRef>
          </c:cat>
          <c:val>
            <c:numRef>
              <c:f>'Comparison of non-2YC and 2YC'!$BS$4:$BS$10</c:f>
              <c:numCache>
                <c:formatCode>0.00%</c:formatCode>
                <c:ptCount val="7"/>
                <c:pt idx="0">
                  <c:v>0.28409090909090934</c:v>
                </c:pt>
                <c:pt idx="1">
                  <c:v>2.8409090909090923E-3</c:v>
                </c:pt>
                <c:pt idx="2">
                  <c:v>0.25852272727272751</c:v>
                </c:pt>
                <c:pt idx="3">
                  <c:v>0.30965909090909088</c:v>
                </c:pt>
                <c:pt idx="4">
                  <c:v>0.11789772727272728</c:v>
                </c:pt>
                <c:pt idx="5">
                  <c:v>1.5625E-2</c:v>
                </c:pt>
                <c:pt idx="6">
                  <c:v>1.1363636363636367E-2</c:v>
                </c:pt>
              </c:numCache>
            </c:numRef>
          </c:val>
        </c:ser>
        <c:ser>
          <c:idx val="1"/>
          <c:order val="1"/>
          <c:tx>
            <c:v>2-Year College transfers</c:v>
          </c:tx>
          <c:spPr>
            <a:solidFill>
              <a:srgbClr val="FFD200"/>
            </a:solidFill>
            <a:ln>
              <a:noFill/>
            </a:ln>
          </c:spPr>
          <c:cat>
            <c:strRef>
              <c:f>'Comparison of non-2YC and 2YC'!$BR$4:$BR$10</c:f>
              <c:strCache>
                <c:ptCount val="7"/>
                <c:pt idx="0">
                  <c:v>Before beginning college/university</c:v>
                </c:pt>
                <c:pt idx="1">
                  <c:v>During/After transferring from 2YC</c:v>
                </c:pt>
                <c:pt idx="2">
                  <c:v>Undergraduate-1st year</c:v>
                </c:pt>
                <c:pt idx="3">
                  <c:v>Undergraduate-2nd year</c:v>
                </c:pt>
                <c:pt idx="4">
                  <c:v>Undergraduate-3rd year</c:v>
                </c:pt>
                <c:pt idx="5">
                  <c:v>After receiving the undergraduate degree</c:v>
                </c:pt>
                <c:pt idx="6">
                  <c:v>Other</c:v>
                </c:pt>
              </c:strCache>
            </c:strRef>
          </c:cat>
          <c:val>
            <c:numRef>
              <c:f>'Comparison of non-2YC and 2YC'!$BT$4:$BT$10</c:f>
              <c:numCache>
                <c:formatCode>0.00%</c:formatCode>
                <c:ptCount val="7"/>
                <c:pt idx="0">
                  <c:v>0.18122977346278321</c:v>
                </c:pt>
                <c:pt idx="1">
                  <c:v>0.28478964401294515</c:v>
                </c:pt>
                <c:pt idx="2">
                  <c:v>0.17475728155339826</c:v>
                </c:pt>
                <c:pt idx="3">
                  <c:v>0.21035598705501621</c:v>
                </c:pt>
                <c:pt idx="4">
                  <c:v>0.12297734627831716</c:v>
                </c:pt>
                <c:pt idx="5">
                  <c:v>1.6181229773462792E-2</c:v>
                </c:pt>
                <c:pt idx="6">
                  <c:v>9.7087378640776708E-3</c:v>
                </c:pt>
              </c:numCache>
            </c:numRef>
          </c:val>
        </c:ser>
        <c:axId val="84966784"/>
        <c:axId val="85005440"/>
      </c:barChart>
      <c:catAx>
        <c:axId val="84966784"/>
        <c:scaling>
          <c:orientation val="minMax"/>
        </c:scaling>
        <c:axPos val="b"/>
        <c:numFmt formatCode="General" sourceLinked="1"/>
        <c:tickLblPos val="nextTo"/>
        <c:crossAx val="85005440"/>
        <c:crosses val="autoZero"/>
        <c:auto val="1"/>
        <c:lblAlgn val="ctr"/>
        <c:lblOffset val="100"/>
      </c:catAx>
      <c:valAx>
        <c:axId val="85005440"/>
        <c:scaling>
          <c:orientation val="minMax"/>
        </c:scaling>
        <c:axPos val="l"/>
        <c:majorGridlines/>
        <c:title>
          <c:tx>
            <c:rich>
              <a:bodyPr rot="-5400000" vert="horz"/>
              <a:lstStyle/>
              <a:p>
                <a:pPr>
                  <a:defRPr/>
                </a:pPr>
                <a:r>
                  <a:rPr lang="en-US"/>
                  <a:t>Percentage of Bachelor's Graduates</a:t>
                </a:r>
              </a:p>
            </c:rich>
          </c:tx>
          <c:layout/>
        </c:title>
        <c:numFmt formatCode="0%" sourceLinked="0"/>
        <c:tickLblPos val="nextTo"/>
        <c:crossAx val="84966784"/>
        <c:crosses val="autoZero"/>
        <c:crossBetween val="between"/>
      </c:valAx>
    </c:plotArea>
    <c:legend>
      <c:legendPos val="r"/>
      <c:layout>
        <c:manualLayout>
          <c:xMode val="edge"/>
          <c:yMode val="edge"/>
          <c:x val="0.77999285868989676"/>
          <c:y val="0.10804822294398417"/>
          <c:w val="0.19600593049182072"/>
          <c:h val="0.28702512157061283"/>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Quantitative Skills and Knowledge Gained While Working Towards Degree</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2YC'!$R$5:$R$12</c:f>
              <c:strCache>
                <c:ptCount val="8"/>
                <c:pt idx="0">
                  <c:v>College Algebra</c:v>
                </c:pt>
                <c:pt idx="1">
                  <c:v>Statistics</c:v>
                </c:pt>
                <c:pt idx="2">
                  <c:v>Calculus I</c:v>
                </c:pt>
                <c:pt idx="3">
                  <c:v>Calculus II</c:v>
                </c:pt>
                <c:pt idx="4">
                  <c:v>Calculus III</c:v>
                </c:pt>
                <c:pt idx="5">
                  <c:v>Linear Algebra</c:v>
                </c:pt>
                <c:pt idx="6">
                  <c:v>Differential Equations</c:v>
                </c:pt>
                <c:pt idx="7">
                  <c:v>Quantitative/Computational Methods</c:v>
                </c:pt>
              </c:strCache>
            </c:strRef>
          </c:cat>
          <c:val>
            <c:numRef>
              <c:f>'Comparison of non-2YC and 2YC'!$X$5:$X$12</c:f>
              <c:numCache>
                <c:formatCode>0.00%</c:formatCode>
                <c:ptCount val="8"/>
                <c:pt idx="0">
                  <c:v>0.31107954545454575</c:v>
                </c:pt>
                <c:pt idx="1">
                  <c:v>0.53693181818181857</c:v>
                </c:pt>
                <c:pt idx="2">
                  <c:v>0.77698863636363713</c:v>
                </c:pt>
                <c:pt idx="3">
                  <c:v>0.68607954545454564</c:v>
                </c:pt>
                <c:pt idx="4">
                  <c:v>0.34232954545454575</c:v>
                </c:pt>
                <c:pt idx="5">
                  <c:v>0.20170454545454539</c:v>
                </c:pt>
                <c:pt idx="6">
                  <c:v>0.23721590909090923</c:v>
                </c:pt>
                <c:pt idx="7">
                  <c:v>0.1463068181818182</c:v>
                </c:pt>
              </c:numCache>
            </c:numRef>
          </c:val>
        </c:ser>
        <c:ser>
          <c:idx val="1"/>
          <c:order val="1"/>
          <c:spPr>
            <a:solidFill>
              <a:srgbClr val="78AA44"/>
            </a:solidFill>
            <a:ln>
              <a:noFill/>
            </a:ln>
          </c:spPr>
          <c:cat>
            <c:strRef>
              <c:f>'Comparison of non-2YC and 2YC'!$R$5:$R$12</c:f>
              <c:strCache>
                <c:ptCount val="8"/>
                <c:pt idx="0">
                  <c:v>College Algebra</c:v>
                </c:pt>
                <c:pt idx="1">
                  <c:v>Statistics</c:v>
                </c:pt>
                <c:pt idx="2">
                  <c:v>Calculus I</c:v>
                </c:pt>
                <c:pt idx="3">
                  <c:v>Calculus II</c:v>
                </c:pt>
                <c:pt idx="4">
                  <c:v>Calculus III</c:v>
                </c:pt>
                <c:pt idx="5">
                  <c:v>Linear Algebra</c:v>
                </c:pt>
                <c:pt idx="6">
                  <c:v>Differential Equations</c:v>
                </c:pt>
                <c:pt idx="7">
                  <c:v>Quantitative/Computational Methods</c:v>
                </c:pt>
              </c:strCache>
            </c:strRef>
          </c:cat>
          <c:val>
            <c:numRef>
              <c:f>'Comparison of non-2YC and 2YC'!$Y$5:$Y$12</c:f>
            </c:numRef>
          </c:val>
        </c:ser>
        <c:ser>
          <c:idx val="2"/>
          <c:order val="2"/>
          <c:tx>
            <c:v>2-Year College Transfer</c:v>
          </c:tx>
          <c:spPr>
            <a:solidFill>
              <a:srgbClr val="FFD200"/>
            </a:solidFill>
            <a:ln>
              <a:noFill/>
            </a:ln>
          </c:spPr>
          <c:cat>
            <c:strRef>
              <c:f>'Comparison of non-2YC and 2YC'!$R$5:$R$12</c:f>
              <c:strCache>
                <c:ptCount val="8"/>
                <c:pt idx="0">
                  <c:v>College Algebra</c:v>
                </c:pt>
                <c:pt idx="1">
                  <c:v>Statistics</c:v>
                </c:pt>
                <c:pt idx="2">
                  <c:v>Calculus I</c:v>
                </c:pt>
                <c:pt idx="3">
                  <c:v>Calculus II</c:v>
                </c:pt>
                <c:pt idx="4">
                  <c:v>Calculus III</c:v>
                </c:pt>
                <c:pt idx="5">
                  <c:v>Linear Algebra</c:v>
                </c:pt>
                <c:pt idx="6">
                  <c:v>Differential Equations</c:v>
                </c:pt>
                <c:pt idx="7">
                  <c:v>Quantitative/Computational Methods</c:v>
                </c:pt>
              </c:strCache>
            </c:strRef>
          </c:cat>
          <c:val>
            <c:numRef>
              <c:f>'Comparison of non-2YC and 2YC'!$Z$5:$Z$12</c:f>
              <c:numCache>
                <c:formatCode>0.00%</c:formatCode>
                <c:ptCount val="8"/>
                <c:pt idx="0">
                  <c:v>0.71844660194174759</c:v>
                </c:pt>
                <c:pt idx="1">
                  <c:v>0.63106796116504849</c:v>
                </c:pt>
                <c:pt idx="2">
                  <c:v>0.83818770226537254</c:v>
                </c:pt>
                <c:pt idx="3">
                  <c:v>0.68608414239482229</c:v>
                </c:pt>
                <c:pt idx="4">
                  <c:v>0.2686084142394824</c:v>
                </c:pt>
                <c:pt idx="5">
                  <c:v>0.14886731391585761</c:v>
                </c:pt>
                <c:pt idx="6">
                  <c:v>0.14886731391585761</c:v>
                </c:pt>
                <c:pt idx="7">
                  <c:v>0.12621359223300968</c:v>
                </c:pt>
              </c:numCache>
            </c:numRef>
          </c:val>
        </c:ser>
        <c:axId val="85027840"/>
        <c:axId val="85058304"/>
      </c:barChart>
      <c:catAx>
        <c:axId val="85027840"/>
        <c:scaling>
          <c:orientation val="minMax"/>
        </c:scaling>
        <c:axPos val="b"/>
        <c:numFmt formatCode="General" sourceLinked="1"/>
        <c:tickLblPos val="nextTo"/>
        <c:crossAx val="85058304"/>
        <c:crosses val="autoZero"/>
        <c:auto val="1"/>
        <c:lblAlgn val="ctr"/>
        <c:lblOffset val="100"/>
      </c:catAx>
      <c:valAx>
        <c:axId val="85058304"/>
        <c:scaling>
          <c:orientation val="minMax"/>
        </c:scaling>
        <c:axPos val="l"/>
        <c:majorGridlines/>
        <c:title>
          <c:tx>
            <c:rich>
              <a:bodyPr rot="-5400000" vert="horz"/>
              <a:lstStyle/>
              <a:p>
                <a:pPr>
                  <a:defRPr/>
                </a:pPr>
                <a:r>
                  <a:rPr lang="en-US"/>
                  <a:t>Percentage of Bachelor's Graduates</a:t>
                </a:r>
              </a:p>
            </c:rich>
          </c:tx>
          <c:layout>
            <c:manualLayout>
              <c:xMode val="edge"/>
              <c:yMode val="edge"/>
              <c:x val="1.3167114925753795E-2"/>
              <c:y val="0.13974516280172403"/>
            </c:manualLayout>
          </c:layout>
        </c:title>
        <c:numFmt formatCode="0%" sourceLinked="0"/>
        <c:tickLblPos val="nextTo"/>
        <c:crossAx val="85027840"/>
        <c:crosses val="autoZero"/>
        <c:crossBetween val="between"/>
      </c:valAx>
    </c:plotArea>
    <c:legend>
      <c:legendPos val="r"/>
      <c:layout>
        <c:manualLayout>
          <c:xMode val="edge"/>
          <c:yMode val="edge"/>
          <c:x val="0.7895243713057819"/>
          <c:y val="8.9764750973670163E-2"/>
          <c:w val="0.16812879290318183"/>
          <c:h val="0.28000476828764703"/>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Types of Financial Aid Used by Bachelor's Graduates</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2YC'!$BG$6:$BG$13</c:f>
              <c:strCache>
                <c:ptCount val="8"/>
                <c:pt idx="0">
                  <c:v>Student Loans</c:v>
                </c:pt>
                <c:pt idx="1">
                  <c:v>Research Assistantship</c:v>
                </c:pt>
                <c:pt idx="2">
                  <c:v>Teaching Assistantship</c:v>
                </c:pt>
                <c:pt idx="3">
                  <c:v>Work Study</c:v>
                </c:pt>
                <c:pt idx="4">
                  <c:v>Federal Grant</c:v>
                </c:pt>
                <c:pt idx="5">
                  <c:v>Department Scholarship/Grant</c:v>
                </c:pt>
                <c:pt idx="6">
                  <c:v>Institutional Scholarship/Grant</c:v>
                </c:pt>
                <c:pt idx="7">
                  <c:v>External Scholarship/Grant</c:v>
                </c:pt>
              </c:strCache>
            </c:strRef>
          </c:cat>
          <c:val>
            <c:numRef>
              <c:f>'Comparison of non-2YC and 2YC'!$BH$6:$BH$13</c:f>
              <c:numCache>
                <c:formatCode>0.00%</c:formatCode>
                <c:ptCount val="8"/>
                <c:pt idx="0">
                  <c:v>0.6728280961183003</c:v>
                </c:pt>
                <c:pt idx="1">
                  <c:v>9.2421441774491728E-2</c:v>
                </c:pt>
                <c:pt idx="2">
                  <c:v>7.7634011090573024E-2</c:v>
                </c:pt>
                <c:pt idx="3">
                  <c:v>0.30314232902033272</c:v>
                </c:pt>
                <c:pt idx="4">
                  <c:v>0.44547134935304988</c:v>
                </c:pt>
                <c:pt idx="5">
                  <c:v>0.84842883548983394</c:v>
                </c:pt>
                <c:pt idx="6">
                  <c:v>0.58595194085027691</c:v>
                </c:pt>
                <c:pt idx="7">
                  <c:v>0.38447319778188566</c:v>
                </c:pt>
              </c:numCache>
            </c:numRef>
          </c:val>
        </c:ser>
        <c:ser>
          <c:idx val="1"/>
          <c:order val="1"/>
          <c:spPr>
            <a:solidFill>
              <a:srgbClr val="78AA44"/>
            </a:solidFill>
            <a:ln>
              <a:noFill/>
            </a:ln>
          </c:spPr>
          <c:cat>
            <c:strRef>
              <c:f>'Comparison of non-2YC and 2YC'!$BG$6:$BG$13</c:f>
              <c:strCache>
                <c:ptCount val="8"/>
                <c:pt idx="0">
                  <c:v>Student Loans</c:v>
                </c:pt>
                <c:pt idx="1">
                  <c:v>Research Assistantship</c:v>
                </c:pt>
                <c:pt idx="2">
                  <c:v>Teaching Assistantship</c:v>
                </c:pt>
                <c:pt idx="3">
                  <c:v>Work Study</c:v>
                </c:pt>
                <c:pt idx="4">
                  <c:v>Federal Grant</c:v>
                </c:pt>
                <c:pt idx="5">
                  <c:v>Department Scholarship/Grant</c:v>
                </c:pt>
                <c:pt idx="6">
                  <c:v>Institutional Scholarship/Grant</c:v>
                </c:pt>
                <c:pt idx="7">
                  <c:v>External Scholarship/Grant</c:v>
                </c:pt>
              </c:strCache>
            </c:strRef>
          </c:cat>
          <c:val>
            <c:numRef>
              <c:f>'Comparison of non-2YC and 2YC'!$BI$6:$BI$13</c:f>
            </c:numRef>
          </c:val>
        </c:ser>
        <c:ser>
          <c:idx val="2"/>
          <c:order val="2"/>
          <c:tx>
            <c:v>2-Year College Transfer</c:v>
          </c:tx>
          <c:spPr>
            <a:solidFill>
              <a:srgbClr val="FFD200"/>
            </a:solidFill>
            <a:ln>
              <a:noFill/>
            </a:ln>
          </c:spPr>
          <c:cat>
            <c:strRef>
              <c:f>'Comparison of non-2YC and 2YC'!$BG$6:$BG$13</c:f>
              <c:strCache>
                <c:ptCount val="8"/>
                <c:pt idx="0">
                  <c:v>Student Loans</c:v>
                </c:pt>
                <c:pt idx="1">
                  <c:v>Research Assistantship</c:v>
                </c:pt>
                <c:pt idx="2">
                  <c:v>Teaching Assistantship</c:v>
                </c:pt>
                <c:pt idx="3">
                  <c:v>Work Study</c:v>
                </c:pt>
                <c:pt idx="4">
                  <c:v>Federal Grant</c:v>
                </c:pt>
                <c:pt idx="5">
                  <c:v>Department Scholarship/Grant</c:v>
                </c:pt>
                <c:pt idx="6">
                  <c:v>Institutional Scholarship/Grant</c:v>
                </c:pt>
                <c:pt idx="7">
                  <c:v>External Scholarship/Grant</c:v>
                </c:pt>
              </c:strCache>
            </c:strRef>
          </c:cat>
          <c:val>
            <c:numRef>
              <c:f>'Comparison of non-2YC and 2YC'!$BJ$6:$BJ$13</c:f>
              <c:numCache>
                <c:formatCode>0.00%</c:formatCode>
                <c:ptCount val="8"/>
                <c:pt idx="0">
                  <c:v>0.792156862745098</c:v>
                </c:pt>
                <c:pt idx="1">
                  <c:v>8.6274509803921498E-2</c:v>
                </c:pt>
                <c:pt idx="2">
                  <c:v>2.7450980392156862E-2</c:v>
                </c:pt>
                <c:pt idx="3">
                  <c:v>0.15294117647058833</c:v>
                </c:pt>
                <c:pt idx="4">
                  <c:v>0.68627450980392157</c:v>
                </c:pt>
                <c:pt idx="5">
                  <c:v>0.15294117647058833</c:v>
                </c:pt>
                <c:pt idx="6">
                  <c:v>0</c:v>
                </c:pt>
                <c:pt idx="7">
                  <c:v>0</c:v>
                </c:pt>
              </c:numCache>
            </c:numRef>
          </c:val>
        </c:ser>
        <c:axId val="85138048"/>
        <c:axId val="85188992"/>
      </c:barChart>
      <c:catAx>
        <c:axId val="85138048"/>
        <c:scaling>
          <c:orientation val="minMax"/>
        </c:scaling>
        <c:axPos val="b"/>
        <c:numFmt formatCode="General" sourceLinked="1"/>
        <c:tickLblPos val="nextTo"/>
        <c:crossAx val="85188992"/>
        <c:crosses val="autoZero"/>
        <c:auto val="1"/>
        <c:lblAlgn val="ctr"/>
        <c:lblOffset val="100"/>
      </c:catAx>
      <c:valAx>
        <c:axId val="85188992"/>
        <c:scaling>
          <c:orientation val="minMax"/>
        </c:scaling>
        <c:axPos val="l"/>
        <c:majorGridlines/>
        <c:title>
          <c:tx>
            <c:rich>
              <a:bodyPr rot="-5400000" vert="horz"/>
              <a:lstStyle/>
              <a:p>
                <a:pPr>
                  <a:defRPr/>
                </a:pPr>
                <a:r>
                  <a:rPr lang="en-US"/>
                  <a:t>Percentage of Bachelor's Graduates</a:t>
                </a:r>
              </a:p>
            </c:rich>
          </c:tx>
          <c:layout>
            <c:manualLayout>
              <c:xMode val="edge"/>
              <c:yMode val="edge"/>
              <c:x val="6.3994473109665294E-3"/>
              <c:y val="0.17617300135587791"/>
            </c:manualLayout>
          </c:layout>
        </c:title>
        <c:numFmt formatCode="0%" sourceLinked="0"/>
        <c:tickLblPos val="nextTo"/>
        <c:crossAx val="85138048"/>
        <c:crosses val="autoZero"/>
        <c:crossBetween val="between"/>
      </c:valAx>
    </c:plotArea>
    <c:legend>
      <c:legendPos val="r"/>
      <c:layout>
        <c:manualLayout>
          <c:xMode val="edge"/>
          <c:yMode val="edge"/>
          <c:x val="0.80033147975889229"/>
          <c:y val="0.10094124829412057"/>
          <c:w val="0.18742724340914582"/>
          <c:h val="0.23307363739253176"/>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Graduates That Have Accepted or are Seeking a Geoscience Job</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2YC'!$DU$4:$DU$6</c:f>
              <c:strCache>
                <c:ptCount val="3"/>
                <c:pt idx="0">
                  <c:v>Accepted</c:v>
                </c:pt>
                <c:pt idx="1">
                  <c:v>Seeking Employment</c:v>
                </c:pt>
                <c:pt idx="2">
                  <c:v>No</c:v>
                </c:pt>
              </c:strCache>
            </c:strRef>
          </c:cat>
          <c:val>
            <c:numRef>
              <c:f>'Comparison of non-2YC and 2YC'!$DV$4:$DV$6</c:f>
              <c:numCache>
                <c:formatCode>0.00%</c:formatCode>
                <c:ptCount val="3"/>
                <c:pt idx="0">
                  <c:v>0.12926136363636365</c:v>
                </c:pt>
                <c:pt idx="1">
                  <c:v>0.45880681818181818</c:v>
                </c:pt>
                <c:pt idx="2">
                  <c:v>0.41051136363636365</c:v>
                </c:pt>
              </c:numCache>
            </c:numRef>
          </c:val>
        </c:ser>
        <c:ser>
          <c:idx val="1"/>
          <c:order val="1"/>
          <c:tx>
            <c:v>2-Year College Transfer</c:v>
          </c:tx>
          <c:spPr>
            <a:solidFill>
              <a:srgbClr val="FFD200"/>
            </a:solidFill>
            <a:ln>
              <a:noFill/>
            </a:ln>
          </c:spPr>
          <c:cat>
            <c:strRef>
              <c:f>'Comparison of non-2YC and 2YC'!$DU$4:$DU$6</c:f>
              <c:strCache>
                <c:ptCount val="3"/>
                <c:pt idx="0">
                  <c:v>Accepted</c:v>
                </c:pt>
                <c:pt idx="1">
                  <c:v>Seeking Employment</c:v>
                </c:pt>
                <c:pt idx="2">
                  <c:v>No</c:v>
                </c:pt>
              </c:strCache>
            </c:strRef>
          </c:cat>
          <c:val>
            <c:numRef>
              <c:f>'Comparison of non-2YC and 2YC'!$DW$4:$DW$6</c:f>
              <c:numCache>
                <c:formatCode>0.00%</c:formatCode>
                <c:ptCount val="3"/>
                <c:pt idx="0">
                  <c:v>0.10679611650485436</c:v>
                </c:pt>
                <c:pt idx="1">
                  <c:v>0.57605177993527512</c:v>
                </c:pt>
                <c:pt idx="2">
                  <c:v>0.31715210355987056</c:v>
                </c:pt>
              </c:numCache>
            </c:numRef>
          </c:val>
        </c:ser>
        <c:axId val="87519232"/>
        <c:axId val="87520768"/>
      </c:barChart>
      <c:catAx>
        <c:axId val="87519232"/>
        <c:scaling>
          <c:orientation val="minMax"/>
        </c:scaling>
        <c:axPos val="b"/>
        <c:numFmt formatCode="General" sourceLinked="1"/>
        <c:tickLblPos val="nextTo"/>
        <c:crossAx val="87520768"/>
        <c:crosses val="autoZero"/>
        <c:auto val="1"/>
        <c:lblAlgn val="ctr"/>
        <c:lblOffset val="100"/>
      </c:catAx>
      <c:valAx>
        <c:axId val="87520768"/>
        <c:scaling>
          <c:orientation val="minMax"/>
        </c:scaling>
        <c:axPos val="l"/>
        <c:majorGridlines/>
        <c:title>
          <c:tx>
            <c:rich>
              <a:bodyPr rot="-5400000" vert="horz"/>
              <a:lstStyle/>
              <a:p>
                <a:pPr>
                  <a:defRPr/>
                </a:pPr>
                <a:r>
                  <a:rPr lang="en-US"/>
                  <a:t>Percentage of Bachelor' Graduates</a:t>
                </a:r>
              </a:p>
            </c:rich>
          </c:tx>
          <c:layout>
            <c:manualLayout>
              <c:xMode val="edge"/>
              <c:yMode val="edge"/>
              <c:x val="0"/>
              <c:y val="0.31876263524390702"/>
            </c:manualLayout>
          </c:layout>
        </c:title>
        <c:numFmt formatCode="0%" sourceLinked="0"/>
        <c:tickLblPos val="nextTo"/>
        <c:crossAx val="87519232"/>
        <c:crosses val="autoZero"/>
        <c:crossBetween val="between"/>
      </c:valAx>
    </c:plotArea>
    <c:legend>
      <c:legendPos val="r"/>
      <c:layout>
        <c:manualLayout>
          <c:xMode val="edge"/>
          <c:yMode val="edge"/>
          <c:x val="0.72126115234429167"/>
          <c:y val="9.2310401145595453E-2"/>
          <c:w val="0.21875546544817948"/>
          <c:h val="0.26301469120087856"/>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Graduates that Have Accepted or are Seeking a Non-Geoscience Job</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2YC'!$EP$4:$EP$6</c:f>
              <c:strCache>
                <c:ptCount val="3"/>
                <c:pt idx="0">
                  <c:v>Accepted</c:v>
                </c:pt>
                <c:pt idx="1">
                  <c:v>Seeking Employment</c:v>
                </c:pt>
                <c:pt idx="2">
                  <c:v>No</c:v>
                </c:pt>
              </c:strCache>
            </c:strRef>
          </c:cat>
          <c:val>
            <c:numRef>
              <c:f>'Comparison of non-2YC and 2YC'!$EQ$4:$EQ$6</c:f>
              <c:numCache>
                <c:formatCode>0.00%</c:formatCode>
                <c:ptCount val="3"/>
                <c:pt idx="0">
                  <c:v>9.8011363636363633E-2</c:v>
                </c:pt>
                <c:pt idx="1">
                  <c:v>0.73295454545454541</c:v>
                </c:pt>
                <c:pt idx="2">
                  <c:v>0.16903409090909091</c:v>
                </c:pt>
              </c:numCache>
            </c:numRef>
          </c:val>
        </c:ser>
        <c:ser>
          <c:idx val="1"/>
          <c:order val="1"/>
          <c:tx>
            <c:v>2-Year College Transfer</c:v>
          </c:tx>
          <c:spPr>
            <a:solidFill>
              <a:srgbClr val="FFD200"/>
            </a:solidFill>
            <a:ln>
              <a:noFill/>
            </a:ln>
          </c:spPr>
          <c:cat>
            <c:strRef>
              <c:f>'Comparison of non-2YC and 2YC'!$EP$4:$EP$6</c:f>
              <c:strCache>
                <c:ptCount val="3"/>
                <c:pt idx="0">
                  <c:v>Accepted</c:v>
                </c:pt>
                <c:pt idx="1">
                  <c:v>Seeking Employment</c:v>
                </c:pt>
                <c:pt idx="2">
                  <c:v>No</c:v>
                </c:pt>
              </c:strCache>
            </c:strRef>
          </c:cat>
          <c:val>
            <c:numRef>
              <c:f>'Comparison of non-2YC and 2YC'!$ER$4:$ER$6</c:f>
              <c:numCache>
                <c:formatCode>0.00%</c:formatCode>
                <c:ptCount val="3"/>
                <c:pt idx="0">
                  <c:v>8.4142394822006472E-2</c:v>
                </c:pt>
                <c:pt idx="1">
                  <c:v>0.17799352750809061</c:v>
                </c:pt>
                <c:pt idx="2">
                  <c:v>0.73786407766990292</c:v>
                </c:pt>
              </c:numCache>
            </c:numRef>
          </c:val>
        </c:ser>
        <c:axId val="125253120"/>
        <c:axId val="138244096"/>
      </c:barChart>
      <c:catAx>
        <c:axId val="125253120"/>
        <c:scaling>
          <c:orientation val="minMax"/>
        </c:scaling>
        <c:axPos val="b"/>
        <c:numFmt formatCode="General" sourceLinked="1"/>
        <c:tickLblPos val="nextTo"/>
        <c:crossAx val="138244096"/>
        <c:crosses val="autoZero"/>
        <c:auto val="1"/>
        <c:lblAlgn val="ctr"/>
        <c:lblOffset val="100"/>
      </c:catAx>
      <c:valAx>
        <c:axId val="138244096"/>
        <c:scaling>
          <c:orientation val="minMax"/>
        </c:scaling>
        <c:axPos val="l"/>
        <c:majorGridlines/>
        <c:title>
          <c:tx>
            <c:rich>
              <a:bodyPr rot="-5400000" vert="horz"/>
              <a:lstStyle/>
              <a:p>
                <a:pPr>
                  <a:defRPr/>
                </a:pPr>
                <a:r>
                  <a:rPr lang="en-US"/>
                  <a:t>Percentage of Bachelor's Graduates</a:t>
                </a:r>
              </a:p>
            </c:rich>
          </c:tx>
          <c:layout/>
        </c:title>
        <c:numFmt formatCode="0%" sourceLinked="0"/>
        <c:tickLblPos val="nextTo"/>
        <c:crossAx val="125253120"/>
        <c:crosses val="autoZero"/>
        <c:crossBetween val="between"/>
      </c:valAx>
    </c:plotArea>
    <c:legend>
      <c:legendPos val="r"/>
      <c:layout>
        <c:manualLayout>
          <c:xMode val="edge"/>
          <c:yMode val="edge"/>
          <c:x val="0.61914915178496932"/>
          <c:y val="0.10842529326541103"/>
          <c:w val="0.19654069300909216"/>
          <c:h val="0.20983278029630323"/>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title>
      <c:tx>
        <c:rich>
          <a:bodyPr/>
          <a:lstStyle/>
          <a:p>
            <a:pPr>
              <a:defRPr/>
            </a:pPr>
            <a:r>
              <a:rPr lang="en-US"/>
              <a:t>Bachelor's Graduates that Participated in Field Camp</a:t>
            </a:r>
          </a:p>
        </c:rich>
      </c:tx>
      <c:layout/>
    </c:title>
    <c:plotArea>
      <c:layout/>
      <c:barChart>
        <c:barDir val="col"/>
        <c:grouping val="clustered"/>
        <c:ser>
          <c:idx val="0"/>
          <c:order val="0"/>
          <c:tx>
            <c:v>Did Not Transfer from 2-Year College</c:v>
          </c:tx>
          <c:spPr>
            <a:solidFill>
              <a:srgbClr val="00853F"/>
            </a:solidFill>
            <a:ln>
              <a:noFill/>
            </a:ln>
          </c:spPr>
          <c:cat>
            <c:strRef>
              <c:f>'Comparison of non-2YC and 2YC'!$CA$4:$CA$6</c:f>
              <c:strCache>
                <c:ptCount val="3"/>
                <c:pt idx="0">
                  <c:v>Yes</c:v>
                </c:pt>
                <c:pt idx="1">
                  <c:v>No</c:v>
                </c:pt>
                <c:pt idx="2">
                  <c:v>Not yet, but I am planning to attend</c:v>
                </c:pt>
              </c:strCache>
            </c:strRef>
          </c:cat>
          <c:val>
            <c:numRef>
              <c:f>'Comparison of non-2YC and 2YC'!$CB$4:$CB$6</c:f>
              <c:numCache>
                <c:formatCode>0.00%</c:formatCode>
                <c:ptCount val="3"/>
                <c:pt idx="0">
                  <c:v>0.45738636363636392</c:v>
                </c:pt>
                <c:pt idx="1">
                  <c:v>0.40482954545454575</c:v>
                </c:pt>
                <c:pt idx="2">
                  <c:v>0.13778409090909091</c:v>
                </c:pt>
              </c:numCache>
            </c:numRef>
          </c:val>
        </c:ser>
        <c:ser>
          <c:idx val="1"/>
          <c:order val="1"/>
          <c:tx>
            <c:v>2-Year College Transfer</c:v>
          </c:tx>
          <c:spPr>
            <a:solidFill>
              <a:srgbClr val="FFD200"/>
            </a:solidFill>
            <a:ln>
              <a:noFill/>
            </a:ln>
          </c:spPr>
          <c:cat>
            <c:strRef>
              <c:f>'Comparison of non-2YC and 2YC'!$CA$4:$CA$6</c:f>
              <c:strCache>
                <c:ptCount val="3"/>
                <c:pt idx="0">
                  <c:v>Yes</c:v>
                </c:pt>
                <c:pt idx="1">
                  <c:v>No</c:v>
                </c:pt>
                <c:pt idx="2">
                  <c:v>Not yet, but I am planning to attend</c:v>
                </c:pt>
              </c:strCache>
            </c:strRef>
          </c:cat>
          <c:val>
            <c:numRef>
              <c:f>'Comparison of non-2YC and 2YC'!$CC$4:$CC$6</c:f>
              <c:numCache>
                <c:formatCode>0.00%</c:formatCode>
                <c:ptCount val="3"/>
                <c:pt idx="0">
                  <c:v>0.36893203883495163</c:v>
                </c:pt>
                <c:pt idx="1">
                  <c:v>0.35598705501618122</c:v>
                </c:pt>
                <c:pt idx="2">
                  <c:v>0.27184466019417497</c:v>
                </c:pt>
              </c:numCache>
            </c:numRef>
          </c:val>
        </c:ser>
        <c:axId val="85390848"/>
        <c:axId val="85392384"/>
      </c:barChart>
      <c:catAx>
        <c:axId val="85390848"/>
        <c:scaling>
          <c:orientation val="minMax"/>
        </c:scaling>
        <c:axPos val="b"/>
        <c:numFmt formatCode="General" sourceLinked="1"/>
        <c:tickLblPos val="nextTo"/>
        <c:crossAx val="85392384"/>
        <c:crosses val="autoZero"/>
        <c:auto val="1"/>
        <c:lblAlgn val="ctr"/>
        <c:lblOffset val="100"/>
      </c:catAx>
      <c:valAx>
        <c:axId val="85392384"/>
        <c:scaling>
          <c:orientation val="minMax"/>
        </c:scaling>
        <c:axPos val="l"/>
        <c:majorGridlines/>
        <c:title>
          <c:tx>
            <c:rich>
              <a:bodyPr rot="-5400000" vert="horz"/>
              <a:lstStyle/>
              <a:p>
                <a:pPr>
                  <a:defRPr/>
                </a:pPr>
                <a:r>
                  <a:rPr lang="en-US" dirty="0" err="1"/>
                  <a:t>Perentage</a:t>
                </a:r>
                <a:r>
                  <a:rPr lang="en-US" dirty="0"/>
                  <a:t> of Bachelor's Graduates</a:t>
                </a:r>
              </a:p>
            </c:rich>
          </c:tx>
          <c:layout>
            <c:manualLayout>
              <c:xMode val="edge"/>
              <c:yMode val="edge"/>
              <c:x val="7.7758646940396196E-3"/>
              <c:y val="0.27653342723971397"/>
            </c:manualLayout>
          </c:layout>
        </c:title>
        <c:numFmt formatCode="0%" sourceLinked="0"/>
        <c:tickLblPos val="nextTo"/>
        <c:crossAx val="85390848"/>
        <c:crosses val="autoZero"/>
        <c:crossBetween val="between"/>
      </c:valAx>
    </c:plotArea>
    <c:legend>
      <c:legendPos val="r"/>
      <c:layout>
        <c:manualLayout>
          <c:xMode val="edge"/>
          <c:yMode val="edge"/>
          <c:x val="0.76439043661891393"/>
          <c:y val="0.16578805042758241"/>
          <c:w val="0.17562618117355802"/>
          <c:h val="0.25468225481387191"/>
        </c:manualLayout>
      </c:layout>
      <c:overlay val="1"/>
      <c:txPr>
        <a:bodyPr/>
        <a:lstStyle/>
        <a:p>
          <a:pPr rtl="0">
            <a:defRPr/>
          </a:pPr>
          <a:endParaRPr lang="en-US"/>
        </a:p>
      </c:txPr>
    </c:legend>
    <c:plotVisOnly val="1"/>
    <c:dispBlanksAs val="gap"/>
  </c:chart>
  <c:spPr>
    <a:ln>
      <a:noFill/>
    </a:ln>
  </c:spPr>
  <c:txPr>
    <a:bodyPr/>
    <a:lstStyle/>
    <a:p>
      <a:pPr>
        <a:defRPr sz="1200">
          <a:solidFill>
            <a:schemeClr val="bg1"/>
          </a:solidFill>
        </a:defRPr>
      </a:pPr>
      <a:endParaRPr lang="en-US"/>
    </a:p>
  </c:txPr>
  <c:externalData r:id="rId2"/>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715D8-3018-4E19-B4B3-55D29F6FF439}" type="datetimeFigureOut">
              <a:rPr lang="en-US" smtClean="0"/>
              <a:pPr/>
              <a:t>11/2/2015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4B2FBB-263E-41F7-B49E-0F583982D613}" type="slidenum">
              <a:rPr lang="en-US" smtClean="0"/>
              <a:pPr/>
              <a:t>‹#›</a:t>
            </a:fld>
            <a:endParaRPr lang="en-US"/>
          </a:p>
        </p:txBody>
      </p:sp>
      <p:pic>
        <p:nvPicPr>
          <p:cNvPr id="7" name="Picture 6" descr="AGI-Logo-Digital-100.png"/>
          <p:cNvPicPr>
            <a:picLocks noChangeAspect="1"/>
          </p:cNvPicPr>
          <p:nvPr/>
        </p:nvPicPr>
        <p:blipFill>
          <a:blip r:embed="rId2" cstate="print"/>
          <a:stretch>
            <a:fillRect/>
          </a:stretch>
        </p:blipFill>
        <p:spPr>
          <a:xfrm>
            <a:off x="5003605" y="424260"/>
            <a:ext cx="1651415" cy="415973"/>
          </a:xfrm>
          <a:prstGeom prst="rect">
            <a:avLst/>
          </a:prstGeom>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7A9BA-03E6-4065-AC0A-13B23CBABBC4}" type="datetimeFigureOut">
              <a:rPr lang="en-US" smtClean="0"/>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CEFEA-D755-4372-B936-251985874B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WithFilledGlyph">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417" y="1009486"/>
            <a:ext cx="8758158" cy="921720"/>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
        <p:nvSpPr>
          <p:cNvPr id="11" name="Title 10"/>
          <p:cNvSpPr>
            <a:spLocks noGrp="1"/>
          </p:cNvSpPr>
          <p:nvPr>
            <p:ph type="title"/>
          </p:nvPr>
        </p:nvSpPr>
        <p:spPr>
          <a:xfrm>
            <a:off x="5032860" y="2046420"/>
            <a:ext cx="3917310" cy="3878905"/>
          </a:xfrm>
        </p:spPr>
        <p:txBody>
          <a:bodyPr anchor="t" anchorCtr="0"/>
          <a:lstStyle/>
          <a:p>
            <a:r>
              <a:rPr lang="en-US" dirty="0" smtClean="0"/>
              <a:t>Click to edit Master title style</a:t>
            </a:r>
            <a:endParaRPr lang="en-US" dirty="0"/>
          </a:p>
        </p:txBody>
      </p:sp>
      <p:pic>
        <p:nvPicPr>
          <p:cNvPr id="5" name="Picture 4" descr="The logo for the American Geosciences Institute attempts to capture the full breadth of the geosciences while also conveying a sense of convergence to represent how the AGI federation brings all parts of the geosciences together. Each color represents a different part of the geosciences community: red is deep-earth geosciences, gold is crustal geoscience and surface processes, blue is for oceans, surface, and groundwater, green is for life. These colors form a horizon of the globe. The light blue is for atmospheric sciences, and black is for space and planetary sciences, which are part of the greater geoscience community represented by AGI through its Member Societies.&#10;Shape fill images: lava: Shutterstock.com/RZ design; Aztec sandstone: Michael Collier, ESW Image Bank; farm: Shutterstock.com/Charles L. Bolin; waves: Digital Vision; clouds: Digital Stock; space: Digital Vision&#10;AGI_glyphFilled_800x800.jpg"/>
          <p:cNvPicPr>
            <a:picLocks noChangeAspect="1"/>
          </p:cNvPicPr>
          <p:nvPr userDrawn="1"/>
        </p:nvPicPr>
        <p:blipFill>
          <a:blip r:embed="rId3" cstate="print"/>
          <a:stretch>
            <a:fillRect/>
          </a:stretch>
        </p:blipFill>
        <p:spPr>
          <a:xfrm>
            <a:off x="270640" y="2073870"/>
            <a:ext cx="4504340" cy="4504340"/>
          </a:xfrm>
          <a:prstGeom prst="rect">
            <a:avLst/>
          </a:prstGeom>
        </p:spPr>
      </p:pic>
      <p:sp>
        <p:nvSpPr>
          <p:cNvPr id="6" name="TextBox 5"/>
          <p:cNvSpPr txBox="1"/>
          <p:nvPr userDrawn="1"/>
        </p:nvSpPr>
        <p:spPr>
          <a:xfrm>
            <a:off x="0" y="6611779"/>
            <a:ext cx="2688350" cy="246221"/>
          </a:xfrm>
          <a:prstGeom prst="rect">
            <a:avLst/>
          </a:prstGeom>
          <a:noFill/>
        </p:spPr>
        <p:txBody>
          <a:bodyPr wrap="square" rtlCol="0">
            <a:spAutoFit/>
          </a:bodyPr>
          <a:lstStyle/>
          <a:p>
            <a:r>
              <a:rPr lang="en-US" sz="1000" dirty="0" smtClean="0"/>
              <a:t>copyright </a:t>
            </a:r>
            <a:r>
              <a:rPr lang="en-US" sz="1000" baseline="0" dirty="0" smtClean="0"/>
              <a:t> AGI</a:t>
            </a:r>
            <a:endParaRPr lang="en-US" sz="10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02245"/>
            <a:ext cx="8686800" cy="998530"/>
          </a:xfrm>
        </p:spPr>
        <p:txBody>
          <a:bodyPr>
            <a:normAutofit/>
          </a:bodyPr>
          <a:lstStyle>
            <a:lvl1pPr>
              <a:defRPr sz="3600"/>
            </a:lvl1pPr>
          </a:lstStyle>
          <a:p>
            <a:r>
              <a:rPr kumimoji="0" lang="en-US" dirty="0" smtClean="0"/>
              <a:t>Click to edit Master title style</a:t>
            </a:r>
            <a:endParaRPr kumimoji="0" lang="en-US" dirty="0"/>
          </a:p>
        </p:txBody>
      </p:sp>
      <p:sp>
        <p:nvSpPr>
          <p:cNvPr id="7" name="Picture Placeholder 2"/>
          <p:cNvSpPr>
            <a:spLocks noGrp="1"/>
          </p:cNvSpPr>
          <p:nvPr>
            <p:ph type="pic" idx="1"/>
          </p:nvPr>
        </p:nvSpPr>
        <p:spPr>
          <a:xfrm>
            <a:off x="232235" y="1905001"/>
            <a:ext cx="8717935" cy="3981920"/>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5" name="Text Placeholder 3"/>
          <p:cNvSpPr>
            <a:spLocks noGrp="1"/>
          </p:cNvSpPr>
          <p:nvPr>
            <p:ph type="body" sz="half" idx="2" hasCustomPrompt="1"/>
          </p:nvPr>
        </p:nvSpPr>
        <p:spPr>
          <a:xfrm>
            <a:off x="295015" y="6424590"/>
            <a:ext cx="4276985"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243960" cy="4972519"/>
          </a:xfr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309045" y="914401"/>
            <a:ext cx="6167955" cy="562540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lideWithFilledGlyph">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417" y="663840"/>
            <a:ext cx="8719753" cy="1267366"/>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
        <p:nvSpPr>
          <p:cNvPr id="11" name="Title 10"/>
          <p:cNvSpPr>
            <a:spLocks noGrp="1"/>
          </p:cNvSpPr>
          <p:nvPr>
            <p:ph type="title"/>
          </p:nvPr>
        </p:nvSpPr>
        <p:spPr>
          <a:xfrm>
            <a:off x="5032860" y="2046421"/>
            <a:ext cx="3917310" cy="3840500"/>
          </a:xfrm>
        </p:spPr>
        <p:txBody>
          <a:bodyPr anchor="t" anchorCtr="0"/>
          <a:lstStyle/>
          <a:p>
            <a:r>
              <a:rPr lang="en-US" dirty="0" smtClean="0"/>
              <a:t>Click to edit Master title style</a:t>
            </a:r>
            <a:endParaRPr lang="en-US" dirty="0"/>
          </a:p>
        </p:txBody>
      </p:sp>
      <p:sp>
        <p:nvSpPr>
          <p:cNvPr id="6" name="TextBox 5"/>
          <p:cNvSpPr txBox="1"/>
          <p:nvPr userDrawn="1"/>
        </p:nvSpPr>
        <p:spPr>
          <a:xfrm>
            <a:off x="0" y="6611779"/>
            <a:ext cx="2688350" cy="246221"/>
          </a:xfrm>
          <a:prstGeom prst="rect">
            <a:avLst/>
          </a:prstGeom>
          <a:noFill/>
        </p:spPr>
        <p:txBody>
          <a:bodyPr wrap="square" rtlCol="0">
            <a:spAutoFit/>
          </a:bodyPr>
          <a:lstStyle/>
          <a:p>
            <a:r>
              <a:rPr lang="en-US" sz="1000" dirty="0" smtClean="0"/>
              <a:t>copyright </a:t>
            </a:r>
            <a:r>
              <a:rPr lang="en-US" sz="1000" baseline="0" dirty="0" smtClean="0"/>
              <a:t> AGI</a:t>
            </a:r>
            <a:endParaRPr lang="en-US" sz="1000" dirty="0"/>
          </a:p>
        </p:txBody>
      </p:sp>
      <p:pic>
        <p:nvPicPr>
          <p:cNvPr id="7" name="Picture 6" descr="AGI_glyphFilled_800x800_DarkSolidBack.jpg"/>
          <p:cNvPicPr>
            <a:picLocks noChangeAspect="1"/>
          </p:cNvPicPr>
          <p:nvPr userDrawn="1"/>
        </p:nvPicPr>
        <p:blipFill>
          <a:blip r:embed="rId2" cstate="print"/>
          <a:stretch>
            <a:fillRect/>
          </a:stretch>
        </p:blipFill>
        <p:spPr>
          <a:xfrm>
            <a:off x="232235" y="2046420"/>
            <a:ext cx="4531791" cy="453179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63841"/>
            <a:ext cx="8530155" cy="245792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AndSubtitle">
    <p:spTree>
      <p:nvGrpSpPr>
        <p:cNvPr id="1" name=""/>
        <p:cNvGrpSpPr/>
        <p:nvPr/>
      </p:nvGrpSpPr>
      <p:grpSpPr>
        <a:xfrm>
          <a:off x="0" y="0"/>
          <a:ext cx="0" cy="0"/>
          <a:chOff x="0" y="0"/>
          <a:chExt cx="0" cy="0"/>
        </a:xfrm>
      </p:grpSpPr>
      <p:sp>
        <p:nvSpPr>
          <p:cNvPr id="2" name="Title 1"/>
          <p:cNvSpPr>
            <a:spLocks noGrp="1"/>
          </p:cNvSpPr>
          <p:nvPr>
            <p:ph type="title"/>
          </p:nvPr>
        </p:nvSpPr>
        <p:spPr>
          <a:xfrm>
            <a:off x="270640" y="625436"/>
            <a:ext cx="8566438" cy="23043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Content Placeholder 3"/>
          <p:cNvSpPr>
            <a:spLocks noGrp="1"/>
          </p:cNvSpPr>
          <p:nvPr>
            <p:ph sz="half" idx="2"/>
          </p:nvPr>
        </p:nvSpPr>
        <p:spPr>
          <a:xfrm>
            <a:off x="270640" y="3121760"/>
            <a:ext cx="8602720" cy="2841970"/>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25875"/>
            <a:ext cx="8686800" cy="91257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no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235" y="1739180"/>
            <a:ext cx="4267200" cy="419345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51835" y="1739180"/>
            <a:ext cx="4267200" cy="419345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228600" y="510220"/>
            <a:ext cx="8686800" cy="1143000"/>
          </a:xfrm>
        </p:spPr>
        <p:txBody>
          <a:body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232235" y="668135"/>
            <a:ext cx="8683165" cy="1447800"/>
          </a:xfrm>
        </p:spPr>
        <p:txBody>
          <a:bodyPr lIns="45720" tIns="0" rIns="45720" bIns="0" anchor="ctr"/>
          <a:lstStyle>
            <a:lvl1pPr marL="0" indent="0">
              <a:buNone/>
              <a:defRPr sz="2400" b="1" cap="none" baseline="0">
                <a:solidFill>
                  <a:schemeClr val="bg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6" name="Content Placeholder 5"/>
          <p:cNvSpPr>
            <a:spLocks noGrp="1"/>
          </p:cNvSpPr>
          <p:nvPr>
            <p:ph sz="quarter" idx="4"/>
          </p:nvPr>
        </p:nvSpPr>
        <p:spPr>
          <a:xfrm>
            <a:off x="232235" y="2344535"/>
            <a:ext cx="8683165" cy="3542385"/>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47450" y="663840"/>
            <a:ext cx="8449100" cy="5225074"/>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hasCustomPrompt="1"/>
          </p:nvPr>
        </p:nvSpPr>
        <p:spPr>
          <a:xfrm>
            <a:off x="295015" y="6386185"/>
            <a:ext cx="4276985"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725620" y="3352190"/>
            <a:ext cx="4070930" cy="2573135"/>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Picture Placeholder 2"/>
          <p:cNvSpPr>
            <a:spLocks noGrp="1"/>
          </p:cNvSpPr>
          <p:nvPr>
            <p:ph type="pic" idx="10"/>
          </p:nvPr>
        </p:nvSpPr>
        <p:spPr>
          <a:xfrm>
            <a:off x="4725620" y="471815"/>
            <a:ext cx="4070930" cy="2611540"/>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6" name="Picture Placeholder 2"/>
          <p:cNvSpPr>
            <a:spLocks noGrp="1"/>
          </p:cNvSpPr>
          <p:nvPr>
            <p:ph type="pic" idx="11"/>
          </p:nvPr>
        </p:nvSpPr>
        <p:spPr>
          <a:xfrm>
            <a:off x="347450" y="3352190"/>
            <a:ext cx="4070930" cy="2573135"/>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7" name="Picture Placeholder 2"/>
          <p:cNvSpPr>
            <a:spLocks noGrp="1"/>
          </p:cNvSpPr>
          <p:nvPr>
            <p:ph type="pic" idx="12"/>
          </p:nvPr>
        </p:nvSpPr>
        <p:spPr>
          <a:xfrm>
            <a:off x="347450" y="471815"/>
            <a:ext cx="4070930" cy="2611540"/>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Text Placeholder 3"/>
          <p:cNvSpPr>
            <a:spLocks noGrp="1"/>
          </p:cNvSpPr>
          <p:nvPr>
            <p:ph type="body" sz="half" idx="2" hasCustomPrompt="1"/>
          </p:nvPr>
        </p:nvSpPr>
        <p:spPr>
          <a:xfrm>
            <a:off x="4725620" y="6002135"/>
            <a:ext cx="1958655" cy="74065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Top: Bottom:	</a:t>
            </a:r>
          </a:p>
        </p:txBody>
      </p:sp>
      <p:sp>
        <p:nvSpPr>
          <p:cNvPr id="11" name="Text Placeholder 3"/>
          <p:cNvSpPr>
            <a:spLocks noGrp="1"/>
          </p:cNvSpPr>
          <p:nvPr>
            <p:ph type="body" sz="half" idx="13" hasCustomPrompt="1"/>
          </p:nvPr>
        </p:nvSpPr>
        <p:spPr>
          <a:xfrm>
            <a:off x="333421" y="6002135"/>
            <a:ext cx="4084960" cy="74065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Top: Bottom: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descr="copyright Shutterstock.com/SergeyNivens&#10;graphic of continents and latitude/longitude lines"/>
          <p:cNvSpPr/>
          <p:nvPr userDrawn="1"/>
        </p:nvSpPr>
        <p:spPr>
          <a:xfrm>
            <a:off x="0" y="395005"/>
            <a:ext cx="9144000" cy="5579680"/>
          </a:xfrm>
          <a:prstGeom prst="rect">
            <a:avLst/>
          </a:prstGeom>
          <a:blipFill dpi="0" rotWithShape="1">
            <a:blip r:embed="rId2" cstate="print">
              <a:alphaModFix amt="34000"/>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1066801"/>
            <a:ext cx="8530155" cy="205496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4" name="TextBox 3"/>
          <p:cNvSpPr txBox="1"/>
          <p:nvPr userDrawn="1"/>
        </p:nvSpPr>
        <p:spPr>
          <a:xfrm>
            <a:off x="117020" y="6501400"/>
            <a:ext cx="2688350" cy="246221"/>
          </a:xfrm>
          <a:prstGeom prst="rect">
            <a:avLst/>
          </a:prstGeom>
          <a:noFill/>
        </p:spPr>
        <p:txBody>
          <a:bodyPr wrap="square" rtlCol="0">
            <a:spAutoFit/>
          </a:bodyPr>
          <a:lstStyle/>
          <a:p>
            <a:r>
              <a:rPr lang="en-US" sz="1000" dirty="0" smtClean="0"/>
              <a:t>copyright Shutterstock.com/Sergey </a:t>
            </a:r>
            <a:r>
              <a:rPr lang="en-US" sz="1000" dirty="0" err="1" smtClean="0"/>
              <a:t>Nivens</a:t>
            </a:r>
            <a:endParaRPr lang="en-US" sz="10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725620" y="3352190"/>
            <a:ext cx="4070930" cy="2573135"/>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Picture Placeholder 2"/>
          <p:cNvSpPr>
            <a:spLocks noGrp="1"/>
          </p:cNvSpPr>
          <p:nvPr>
            <p:ph type="pic" idx="10"/>
          </p:nvPr>
        </p:nvSpPr>
        <p:spPr>
          <a:xfrm>
            <a:off x="4725620" y="510220"/>
            <a:ext cx="4070930" cy="2611540"/>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7" name="Picture Placeholder 2"/>
          <p:cNvSpPr>
            <a:spLocks noGrp="1"/>
          </p:cNvSpPr>
          <p:nvPr>
            <p:ph type="pic" idx="12"/>
          </p:nvPr>
        </p:nvSpPr>
        <p:spPr>
          <a:xfrm>
            <a:off x="347450" y="510220"/>
            <a:ext cx="4070930" cy="5415106"/>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9" name="Text Placeholder 3"/>
          <p:cNvSpPr>
            <a:spLocks noGrp="1"/>
          </p:cNvSpPr>
          <p:nvPr>
            <p:ph type="body" sz="half" idx="2" hasCustomPrompt="1"/>
          </p:nvPr>
        </p:nvSpPr>
        <p:spPr>
          <a:xfrm>
            <a:off x="4725620" y="6002134"/>
            <a:ext cx="1958655" cy="729695"/>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Top: Bottom:	</a:t>
            </a:r>
          </a:p>
        </p:txBody>
      </p:sp>
      <p:sp>
        <p:nvSpPr>
          <p:cNvPr id="10" name="Text Placeholder 3"/>
          <p:cNvSpPr>
            <a:spLocks noGrp="1"/>
          </p:cNvSpPr>
          <p:nvPr>
            <p:ph type="body" sz="half" idx="13" hasCustomPrompt="1"/>
          </p:nvPr>
        </p:nvSpPr>
        <p:spPr>
          <a:xfrm>
            <a:off x="333421" y="6002134"/>
            <a:ext cx="4084960" cy="729695"/>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50" y="279790"/>
            <a:ext cx="3081550" cy="1162050"/>
          </a:xfrm>
        </p:spPr>
        <p:txBody>
          <a:bodyPr lIns="0" anchor="b">
            <a:noAutofit/>
          </a:bodyPr>
          <a:lstStyle>
            <a:lvl1pPr algn="l" rtl="0">
              <a:spcBef>
                <a:spcPct val="0"/>
              </a:spcBef>
              <a:buNone/>
              <a:defRPr sz="26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47450" y="1547156"/>
            <a:ext cx="3081550" cy="445498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575050" y="1547155"/>
            <a:ext cx="5375120" cy="4416576"/>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35" y="589023"/>
            <a:ext cx="2590213" cy="1558107"/>
          </a:xfrm>
        </p:spPr>
        <p:txBody>
          <a:bodyPr vert="horz" lIns="45720" tIns="45720" rIns="45720" bIns="45720" anchor="b"/>
          <a:lstStyle>
            <a:lvl1pPr algn="l">
              <a:buNone/>
              <a:defRPr sz="2000" b="1">
                <a:solidFill>
                  <a:schemeClr val="accent2"/>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232235" y="2355653"/>
            <a:ext cx="2587165" cy="3571665"/>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2997394" y="587030"/>
            <a:ext cx="5952775" cy="5301883"/>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6" name="Text Placeholder 3"/>
          <p:cNvSpPr>
            <a:spLocks noGrp="1"/>
          </p:cNvSpPr>
          <p:nvPr>
            <p:ph type="body" sz="half" idx="13" hasCustomPrompt="1"/>
          </p:nvPr>
        </p:nvSpPr>
        <p:spPr>
          <a:xfrm>
            <a:off x="2997395" y="5963730"/>
            <a:ext cx="3648475" cy="89427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3410"/>
            <a:ext cx="8686800" cy="691290"/>
          </a:xfrm>
        </p:spPr>
        <p:txBody>
          <a:bodyPr>
            <a:normAutofit/>
          </a:bodyPr>
          <a:lstStyle>
            <a:lvl1pPr>
              <a:defRPr sz="3600"/>
            </a:lvl1pPr>
          </a:lstStyle>
          <a:p>
            <a:r>
              <a:rPr kumimoji="0" lang="en-US" dirty="0" smtClean="0"/>
              <a:t>Click to edit Master title style</a:t>
            </a:r>
            <a:endParaRPr kumimoji="0" lang="en-US" dirty="0"/>
          </a:p>
        </p:txBody>
      </p:sp>
      <p:sp>
        <p:nvSpPr>
          <p:cNvPr id="7" name="Picture Placeholder 2"/>
          <p:cNvSpPr>
            <a:spLocks noGrp="1"/>
          </p:cNvSpPr>
          <p:nvPr>
            <p:ph type="pic" idx="1"/>
          </p:nvPr>
        </p:nvSpPr>
        <p:spPr>
          <a:xfrm>
            <a:off x="232235" y="1290519"/>
            <a:ext cx="8717935" cy="4596401"/>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5" name="Text Placeholder 3"/>
          <p:cNvSpPr>
            <a:spLocks noGrp="1"/>
          </p:cNvSpPr>
          <p:nvPr>
            <p:ph type="body" sz="half" idx="13" hasCustomPrompt="1"/>
          </p:nvPr>
        </p:nvSpPr>
        <p:spPr>
          <a:xfrm>
            <a:off x="232235" y="5963730"/>
            <a:ext cx="6413635" cy="84491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635501"/>
            <a:ext cx="2205555" cy="5251420"/>
          </a:xfr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385855" y="635500"/>
            <a:ext cx="6091145" cy="558699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WithFilledGlyph">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417" y="1009486"/>
            <a:ext cx="8758158" cy="921720"/>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
        <p:nvSpPr>
          <p:cNvPr id="11" name="Title 10"/>
          <p:cNvSpPr>
            <a:spLocks noGrp="1"/>
          </p:cNvSpPr>
          <p:nvPr>
            <p:ph type="title"/>
          </p:nvPr>
        </p:nvSpPr>
        <p:spPr>
          <a:xfrm>
            <a:off x="5032860" y="2046421"/>
            <a:ext cx="3917310" cy="3840500"/>
          </a:xfrm>
        </p:spPr>
        <p:txBody>
          <a:bodyPr anchor="t" anchorCtr="0"/>
          <a:lstStyle/>
          <a:p>
            <a:r>
              <a:rPr lang="en-US" dirty="0" smtClean="0"/>
              <a:t>Click to edit Master title style</a:t>
            </a:r>
            <a:endParaRPr lang="en-US" dirty="0"/>
          </a:p>
        </p:txBody>
      </p:sp>
      <p:sp>
        <p:nvSpPr>
          <p:cNvPr id="6" name="TextBox 5"/>
          <p:cNvSpPr txBox="1"/>
          <p:nvPr userDrawn="1"/>
        </p:nvSpPr>
        <p:spPr>
          <a:xfrm>
            <a:off x="0" y="6611779"/>
            <a:ext cx="2688350" cy="246221"/>
          </a:xfrm>
          <a:prstGeom prst="rect">
            <a:avLst/>
          </a:prstGeom>
          <a:noFill/>
        </p:spPr>
        <p:txBody>
          <a:bodyPr wrap="square" rtlCol="0">
            <a:spAutoFit/>
          </a:bodyPr>
          <a:lstStyle/>
          <a:p>
            <a:r>
              <a:rPr lang="en-US" sz="1000" dirty="0" smtClean="0"/>
              <a:t>copyright </a:t>
            </a:r>
            <a:r>
              <a:rPr lang="en-US" sz="1000" baseline="0" dirty="0" smtClean="0"/>
              <a:t> AGI</a:t>
            </a:r>
            <a:endParaRPr lang="en-US" sz="1000" dirty="0"/>
          </a:p>
        </p:txBody>
      </p:sp>
      <p:pic>
        <p:nvPicPr>
          <p:cNvPr id="7" name="Picture 6" descr="AGI_glyphFilled_800x800_DarkSolidBack.jpg"/>
          <p:cNvPicPr>
            <a:picLocks noChangeAspect="1"/>
          </p:cNvPicPr>
          <p:nvPr userDrawn="1"/>
        </p:nvPicPr>
        <p:blipFill>
          <a:blip r:embed="rId2" cstate="print"/>
          <a:stretch>
            <a:fillRect/>
          </a:stretch>
        </p:blipFill>
        <p:spPr>
          <a:xfrm>
            <a:off x="232235" y="2046420"/>
            <a:ext cx="4531791" cy="4531791"/>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descr="copyright Shutterstock.com/SergeyNivens&#10;graphic of continents and latitude/longitude lines"/>
          <p:cNvSpPr/>
          <p:nvPr userDrawn="1"/>
        </p:nvSpPr>
        <p:spPr>
          <a:xfrm>
            <a:off x="347450" y="740650"/>
            <a:ext cx="8449100" cy="5155652"/>
          </a:xfrm>
          <a:prstGeom prst="rect">
            <a:avLst/>
          </a:prstGeom>
          <a:blipFill dpi="0" rotWithShape="1">
            <a:blip r:embed="rId2" cstate="print">
              <a:alphaModFix amt="34000"/>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066801"/>
            <a:ext cx="8530155" cy="205496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4" name="TextBox 3"/>
          <p:cNvSpPr txBox="1"/>
          <p:nvPr userDrawn="1"/>
        </p:nvSpPr>
        <p:spPr>
          <a:xfrm>
            <a:off x="117020" y="6501400"/>
            <a:ext cx="2688350" cy="246221"/>
          </a:xfrm>
          <a:prstGeom prst="rect">
            <a:avLst/>
          </a:prstGeom>
          <a:noFill/>
        </p:spPr>
        <p:txBody>
          <a:bodyPr wrap="square" rtlCol="0">
            <a:spAutoFit/>
          </a:bodyPr>
          <a:lstStyle/>
          <a:p>
            <a:r>
              <a:rPr lang="en-US" sz="1000" dirty="0" smtClean="0"/>
              <a:t>copyright Shutterstock.com/Sergey </a:t>
            </a:r>
            <a:r>
              <a:rPr lang="en-US" sz="1000" dirty="0" err="1" smtClean="0"/>
              <a:t>Nivens</a:t>
            </a:r>
            <a:endParaRPr lang="en-US" sz="100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AndSubtitle">
    <p:spTree>
      <p:nvGrpSpPr>
        <p:cNvPr id="1" name=""/>
        <p:cNvGrpSpPr/>
        <p:nvPr/>
      </p:nvGrpSpPr>
      <p:grpSpPr>
        <a:xfrm>
          <a:off x="0" y="0"/>
          <a:ext cx="0" cy="0"/>
          <a:chOff x="0" y="0"/>
          <a:chExt cx="0" cy="0"/>
        </a:xfrm>
      </p:grpSpPr>
      <p:sp>
        <p:nvSpPr>
          <p:cNvPr id="5" name="Oval 4" descr="copyright Shutterstock.com/Semisatch&#10;Continent shapes and high tech graphic"/>
          <p:cNvSpPr/>
          <p:nvPr userDrawn="1"/>
        </p:nvSpPr>
        <p:spPr>
          <a:xfrm>
            <a:off x="1845245" y="971080"/>
            <a:ext cx="5415105" cy="5415105"/>
          </a:xfrm>
          <a:prstGeom prst="ellipse">
            <a:avLst/>
          </a:prstGeom>
          <a:blipFill dpi="0" rotWithShape="1">
            <a:blip r:embed="rId2" cstate="print">
              <a:alphaModFix amt="5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922" y="855865"/>
            <a:ext cx="8530155" cy="15941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Content Placeholder 3"/>
          <p:cNvSpPr>
            <a:spLocks noGrp="1"/>
          </p:cNvSpPr>
          <p:nvPr>
            <p:ph sz="half" idx="2"/>
          </p:nvPr>
        </p:nvSpPr>
        <p:spPr>
          <a:xfrm>
            <a:off x="230417" y="2737710"/>
            <a:ext cx="8683165" cy="3187615"/>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
        <p:nvSpPr>
          <p:cNvPr id="6" name="TextBox 5"/>
          <p:cNvSpPr txBox="1"/>
          <p:nvPr userDrawn="1"/>
        </p:nvSpPr>
        <p:spPr>
          <a:xfrm>
            <a:off x="232235" y="6501400"/>
            <a:ext cx="2419515" cy="246221"/>
          </a:xfrm>
          <a:prstGeom prst="rect">
            <a:avLst/>
          </a:prstGeom>
          <a:noFill/>
        </p:spPr>
        <p:txBody>
          <a:bodyPr wrap="square" rtlCol="0">
            <a:spAutoFit/>
          </a:bodyPr>
          <a:lstStyle/>
          <a:p>
            <a:r>
              <a:rPr lang="en-US" sz="1000" dirty="0" smtClean="0"/>
              <a:t>copyright Shutterstock.com/</a:t>
            </a:r>
            <a:r>
              <a:rPr lang="en-US" sz="1000" dirty="0" err="1" smtClean="0"/>
              <a:t>semisatch</a:t>
            </a:r>
            <a:endParaRPr lang="en-US" sz="100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47890"/>
            <a:ext cx="8686800" cy="11430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no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008015"/>
            <a:ext cx="4267200" cy="395571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810" y="2039110"/>
            <a:ext cx="4267200" cy="39246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228600" y="894270"/>
            <a:ext cx="8686800" cy="844910"/>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AndSubtitle">
    <p:spTree>
      <p:nvGrpSpPr>
        <p:cNvPr id="1" name=""/>
        <p:cNvGrpSpPr/>
        <p:nvPr/>
      </p:nvGrpSpPr>
      <p:grpSpPr>
        <a:xfrm>
          <a:off x="0" y="0"/>
          <a:ext cx="0" cy="0"/>
          <a:chOff x="0" y="0"/>
          <a:chExt cx="0" cy="0"/>
        </a:xfrm>
      </p:grpSpPr>
      <p:sp>
        <p:nvSpPr>
          <p:cNvPr id="5" name="Oval 4" descr="copyright Shutterstock.com/Semisatch&#10;Continent shapes and high tech graphic"/>
          <p:cNvSpPr/>
          <p:nvPr userDrawn="1"/>
        </p:nvSpPr>
        <p:spPr>
          <a:xfrm>
            <a:off x="1883650" y="1163105"/>
            <a:ext cx="5415105" cy="5415105"/>
          </a:xfrm>
          <a:prstGeom prst="ellipse">
            <a:avLst/>
          </a:prstGeom>
          <a:blipFill dpi="0" rotWithShape="1">
            <a:blip r:embed="rId2" cstate="print">
              <a:alphaModFix amt="5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2235" y="1124701"/>
            <a:ext cx="8679529" cy="1997059"/>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Content Placeholder 3"/>
          <p:cNvSpPr>
            <a:spLocks noGrp="1"/>
          </p:cNvSpPr>
          <p:nvPr>
            <p:ph sz="half" idx="2"/>
          </p:nvPr>
        </p:nvSpPr>
        <p:spPr>
          <a:xfrm>
            <a:off x="230417" y="3429001"/>
            <a:ext cx="8683165" cy="2534730"/>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p:txBody>
      </p:sp>
      <p:sp>
        <p:nvSpPr>
          <p:cNvPr id="6" name="TextBox 5"/>
          <p:cNvSpPr txBox="1"/>
          <p:nvPr userDrawn="1"/>
        </p:nvSpPr>
        <p:spPr>
          <a:xfrm>
            <a:off x="117020" y="6578210"/>
            <a:ext cx="2419515" cy="246221"/>
          </a:xfrm>
          <a:prstGeom prst="rect">
            <a:avLst/>
          </a:prstGeom>
          <a:noFill/>
        </p:spPr>
        <p:txBody>
          <a:bodyPr wrap="square" rtlCol="0">
            <a:spAutoFit/>
          </a:bodyPr>
          <a:lstStyle/>
          <a:p>
            <a:r>
              <a:rPr lang="en-US" sz="1000" dirty="0" smtClean="0"/>
              <a:t>copyright Shutterstock.com/</a:t>
            </a:r>
            <a:r>
              <a:rPr lang="en-US" sz="1000" dirty="0" err="1" smtClean="0"/>
              <a:t>semisatch</a:t>
            </a:r>
            <a:endParaRPr lang="en-US" sz="100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232235" y="1219200"/>
            <a:ext cx="8683165" cy="1447800"/>
          </a:xfrm>
        </p:spPr>
        <p:txBody>
          <a:bodyPr lIns="45720" tIns="0" rIns="45720" bIns="0" anchor="ctr"/>
          <a:lstStyle>
            <a:lvl1pPr marL="0" indent="0">
              <a:buNone/>
              <a:defRPr sz="2400" b="1" cap="none" baseline="0">
                <a:solidFill>
                  <a:schemeClr val="bg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6" name="Content Placeholder 5"/>
          <p:cNvSpPr>
            <a:spLocks noGrp="1"/>
          </p:cNvSpPr>
          <p:nvPr>
            <p:ph sz="quarter" idx="4"/>
          </p:nvPr>
        </p:nvSpPr>
        <p:spPr>
          <a:xfrm>
            <a:off x="232235" y="2895600"/>
            <a:ext cx="8683165" cy="3029725"/>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09045" y="1199516"/>
            <a:ext cx="8525910" cy="4687404"/>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hasCustomPrompt="1"/>
          </p:nvPr>
        </p:nvSpPr>
        <p:spPr>
          <a:xfrm>
            <a:off x="295015" y="6424590"/>
            <a:ext cx="4276985"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640" y="663840"/>
            <a:ext cx="3158360" cy="1162050"/>
          </a:xfrm>
        </p:spPr>
        <p:txBody>
          <a:bodyPr lIns="0" anchor="b">
            <a:noAutofit/>
          </a:bodyPr>
          <a:lstStyle>
            <a:lvl1pPr algn="l" rtl="0">
              <a:spcBef>
                <a:spcPct val="0"/>
              </a:spcBef>
              <a:buNone/>
              <a:defRPr sz="26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270640" y="1931205"/>
            <a:ext cx="3158360" cy="4032526"/>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575050" y="1931204"/>
            <a:ext cx="5375120" cy="3994121"/>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9"/>
          <p:cNvSpPr>
            <a:spLocks/>
          </p:cNvSpPr>
          <p:nvPr/>
        </p:nvSpPr>
        <p:spPr bwMode="auto">
          <a:xfrm flipV="1">
            <a:off x="-9524" y="5816600"/>
            <a:ext cx="7145634" cy="1041400"/>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426 w 10000"/>
              <a:gd name="connsiteY3" fmla="*/ 0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057"/>
              <a:gd name="connsiteY0" fmla="*/ 833 h 10803"/>
              <a:gd name="connsiteX1" fmla="*/ 4404 w 10057"/>
              <a:gd name="connsiteY1" fmla="*/ 803 h 10803"/>
              <a:gd name="connsiteX2" fmla="*/ 7578 w 10057"/>
              <a:gd name="connsiteY2" fmla="*/ 6398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6440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6440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6440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4965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4965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4965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10057"/>
              <a:gd name="connsiteY0" fmla="*/ 833 h 10803"/>
              <a:gd name="connsiteX1" fmla="*/ 4404 w 10057"/>
              <a:gd name="connsiteY1" fmla="*/ 803 h 10803"/>
              <a:gd name="connsiteX2" fmla="*/ 6844 w 10057"/>
              <a:gd name="connsiteY2" fmla="*/ 4965 h 10803"/>
              <a:gd name="connsiteX3" fmla="*/ 9426 w 10057"/>
              <a:gd name="connsiteY3" fmla="*/ 803 h 10803"/>
              <a:gd name="connsiteX4" fmla="*/ 10057 w 10057"/>
              <a:gd name="connsiteY4" fmla="*/ 803 h 10803"/>
              <a:gd name="connsiteX5" fmla="*/ 7453 w 10057"/>
              <a:gd name="connsiteY5" fmla="*/ 7495 h 10803"/>
              <a:gd name="connsiteX6" fmla="*/ 2578 w 10057"/>
              <a:gd name="connsiteY6" fmla="*/ 3867 h 10803"/>
              <a:gd name="connsiteX7" fmla="*/ 0 w 10057"/>
              <a:gd name="connsiteY7" fmla="*/ 10803 h 10803"/>
              <a:gd name="connsiteX8" fmla="*/ 10 w 10057"/>
              <a:gd name="connsiteY8" fmla="*/ 833 h 10803"/>
              <a:gd name="connsiteX0" fmla="*/ 10 w 9527"/>
              <a:gd name="connsiteY0" fmla="*/ 30 h 10000"/>
              <a:gd name="connsiteX1" fmla="*/ 4404 w 9527"/>
              <a:gd name="connsiteY1" fmla="*/ 0 h 10000"/>
              <a:gd name="connsiteX2" fmla="*/ 6844 w 9527"/>
              <a:gd name="connsiteY2" fmla="*/ 4162 h 10000"/>
              <a:gd name="connsiteX3" fmla="*/ 9426 w 9527"/>
              <a:gd name="connsiteY3" fmla="*/ 0 h 10000"/>
              <a:gd name="connsiteX4" fmla="*/ 7453 w 9527"/>
              <a:gd name="connsiteY4" fmla="*/ 6692 h 10000"/>
              <a:gd name="connsiteX5" fmla="*/ 2578 w 9527"/>
              <a:gd name="connsiteY5" fmla="*/ 3064 h 10000"/>
              <a:gd name="connsiteX6" fmla="*/ 0 w 9527"/>
              <a:gd name="connsiteY6" fmla="*/ 10000 h 10000"/>
              <a:gd name="connsiteX7" fmla="*/ 10 w 9527"/>
              <a:gd name="connsiteY7" fmla="*/ 30 h 10000"/>
              <a:gd name="connsiteX0" fmla="*/ 10 w 10542"/>
              <a:gd name="connsiteY0" fmla="*/ 30 h 10000"/>
              <a:gd name="connsiteX1" fmla="*/ 4623 w 10542"/>
              <a:gd name="connsiteY1" fmla="*/ 0 h 10000"/>
              <a:gd name="connsiteX2" fmla="*/ 7184 w 10542"/>
              <a:gd name="connsiteY2" fmla="*/ 4162 h 10000"/>
              <a:gd name="connsiteX3" fmla="*/ 10436 w 10542"/>
              <a:gd name="connsiteY3" fmla="*/ 0 h 10000"/>
              <a:gd name="connsiteX4" fmla="*/ 7823 w 10542"/>
              <a:gd name="connsiteY4" fmla="*/ 6692 h 10000"/>
              <a:gd name="connsiteX5" fmla="*/ 2706 w 10542"/>
              <a:gd name="connsiteY5" fmla="*/ 3064 h 10000"/>
              <a:gd name="connsiteX6" fmla="*/ 0 w 10542"/>
              <a:gd name="connsiteY6" fmla="*/ 10000 h 10000"/>
              <a:gd name="connsiteX7" fmla="*/ 10 w 10542"/>
              <a:gd name="connsiteY7" fmla="*/ 30 h 10000"/>
              <a:gd name="connsiteX0" fmla="*/ 10 w 11205"/>
              <a:gd name="connsiteY0" fmla="*/ 30 h 10000"/>
              <a:gd name="connsiteX1" fmla="*/ 4623 w 11205"/>
              <a:gd name="connsiteY1" fmla="*/ 0 h 10000"/>
              <a:gd name="connsiteX2" fmla="*/ 7184 w 11205"/>
              <a:gd name="connsiteY2" fmla="*/ 4162 h 10000"/>
              <a:gd name="connsiteX3" fmla="*/ 11099 w 11205"/>
              <a:gd name="connsiteY3" fmla="*/ 0 h 10000"/>
              <a:gd name="connsiteX4" fmla="*/ 7823 w 11205"/>
              <a:gd name="connsiteY4" fmla="*/ 6692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3424 h 10000"/>
              <a:gd name="connsiteX3" fmla="*/ 11099 w 11205"/>
              <a:gd name="connsiteY3" fmla="*/ 0 h 10000"/>
              <a:gd name="connsiteX4" fmla="*/ 7823 w 11205"/>
              <a:gd name="connsiteY4" fmla="*/ 6692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1949 h 10000"/>
              <a:gd name="connsiteX3" fmla="*/ 11099 w 11205"/>
              <a:gd name="connsiteY3" fmla="*/ 0 h 10000"/>
              <a:gd name="connsiteX4" fmla="*/ 7823 w 11205"/>
              <a:gd name="connsiteY4" fmla="*/ 6692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1949 h 10000"/>
              <a:gd name="connsiteX3" fmla="*/ 11099 w 11205"/>
              <a:gd name="connsiteY3" fmla="*/ 0 h 10000"/>
              <a:gd name="connsiteX4" fmla="*/ 6702 w 11205"/>
              <a:gd name="connsiteY4" fmla="*/ 6374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1949 h 10000"/>
              <a:gd name="connsiteX3" fmla="*/ 11099 w 11205"/>
              <a:gd name="connsiteY3" fmla="*/ 0 h 10000"/>
              <a:gd name="connsiteX4" fmla="*/ 6221 w 11205"/>
              <a:gd name="connsiteY4" fmla="*/ 5268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1949 h 10000"/>
              <a:gd name="connsiteX3" fmla="*/ 11099 w 11205"/>
              <a:gd name="connsiteY3" fmla="*/ 0 h 10000"/>
              <a:gd name="connsiteX4" fmla="*/ 6221 w 11205"/>
              <a:gd name="connsiteY4" fmla="*/ 5268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1949 h 10000"/>
              <a:gd name="connsiteX3" fmla="*/ 11099 w 11205"/>
              <a:gd name="connsiteY3" fmla="*/ 0 h 10000"/>
              <a:gd name="connsiteX4" fmla="*/ 6221 w 11205"/>
              <a:gd name="connsiteY4" fmla="*/ 5268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2687 h 10000"/>
              <a:gd name="connsiteX3" fmla="*/ 11099 w 11205"/>
              <a:gd name="connsiteY3" fmla="*/ 0 h 10000"/>
              <a:gd name="connsiteX4" fmla="*/ 6221 w 11205"/>
              <a:gd name="connsiteY4" fmla="*/ 5268 h 10000"/>
              <a:gd name="connsiteX5" fmla="*/ 2706 w 11205"/>
              <a:gd name="connsiteY5" fmla="*/ 3064 h 10000"/>
              <a:gd name="connsiteX6" fmla="*/ 0 w 11205"/>
              <a:gd name="connsiteY6" fmla="*/ 10000 h 10000"/>
              <a:gd name="connsiteX7" fmla="*/ 10 w 11205"/>
              <a:gd name="connsiteY7" fmla="*/ 30 h 10000"/>
              <a:gd name="connsiteX0" fmla="*/ 10 w 11205"/>
              <a:gd name="connsiteY0" fmla="*/ 30 h 10000"/>
              <a:gd name="connsiteX1" fmla="*/ 4623 w 11205"/>
              <a:gd name="connsiteY1" fmla="*/ 0 h 10000"/>
              <a:gd name="connsiteX2" fmla="*/ 7184 w 11205"/>
              <a:gd name="connsiteY2" fmla="*/ 2687 h 10000"/>
              <a:gd name="connsiteX3" fmla="*/ 11099 w 11205"/>
              <a:gd name="connsiteY3" fmla="*/ 0 h 10000"/>
              <a:gd name="connsiteX4" fmla="*/ 6221 w 11205"/>
              <a:gd name="connsiteY4" fmla="*/ 5268 h 10000"/>
              <a:gd name="connsiteX5" fmla="*/ 2706 w 11205"/>
              <a:gd name="connsiteY5" fmla="*/ 3064 h 10000"/>
              <a:gd name="connsiteX6" fmla="*/ 0 w 11205"/>
              <a:gd name="connsiteY6" fmla="*/ 10000 h 10000"/>
              <a:gd name="connsiteX7" fmla="*/ 10 w 11205"/>
              <a:gd name="connsiteY7" fmla="*/ 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5" h="10000">
                <a:moveTo>
                  <a:pt x="10" y="30"/>
                </a:moveTo>
                <a:lnTo>
                  <a:pt x="4623" y="0"/>
                </a:lnTo>
                <a:cubicBezTo>
                  <a:pt x="4993" y="1540"/>
                  <a:pt x="5696" y="2695"/>
                  <a:pt x="7184" y="2687"/>
                </a:cubicBezTo>
                <a:cubicBezTo>
                  <a:pt x="8798" y="2951"/>
                  <a:pt x="10662" y="1479"/>
                  <a:pt x="11099" y="0"/>
                </a:cubicBezTo>
                <a:cubicBezTo>
                  <a:pt x="11205" y="422"/>
                  <a:pt x="7895" y="5430"/>
                  <a:pt x="6221" y="5268"/>
                </a:cubicBezTo>
                <a:cubicBezTo>
                  <a:pt x="4248" y="5367"/>
                  <a:pt x="4010" y="2515"/>
                  <a:pt x="2706" y="3064"/>
                </a:cubicBezTo>
                <a:cubicBezTo>
                  <a:pt x="1363" y="3186"/>
                  <a:pt x="491" y="7348"/>
                  <a:pt x="0" y="10000"/>
                </a:cubicBezTo>
                <a:cubicBezTo>
                  <a:pt x="3" y="6677"/>
                  <a:pt x="7" y="3353"/>
                  <a:pt x="10" y="30"/>
                </a:cubicBez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aseline="-25000">
              <a:solidFill>
                <a:schemeClr val="tx1"/>
              </a:solidFill>
              <a:latin typeface="+mn-lt"/>
              <a:ea typeface="+mn-ea"/>
              <a:cs typeface="+mn-cs"/>
            </a:endParaRPr>
          </a:p>
        </p:txBody>
      </p:sp>
      <p:sp>
        <p:nvSpPr>
          <p:cNvPr id="11" name="Freeform 10"/>
          <p:cNvSpPr>
            <a:spLocks/>
          </p:cNvSpPr>
          <p:nvPr/>
        </p:nvSpPr>
        <p:spPr bwMode="auto">
          <a:xfrm flipV="1">
            <a:off x="1921774" y="6263709"/>
            <a:ext cx="5184955" cy="607032"/>
          </a:xfrm>
          <a:custGeom>
            <a:avLst>
              <a:gd name="A1" fmla="val 0"/>
              <a:gd name="A2" fmla="val 0"/>
              <a:gd name="A3" fmla="val 0"/>
              <a:gd name="A4" fmla="val 0"/>
              <a:gd name="A5" fmla="val 0"/>
              <a:gd name="A6" fmla="val 0"/>
              <a:gd name="A7" fmla="val 0"/>
              <a:gd name="A8" fmla="val 0"/>
            </a:avLst>
            <a:gdLst>
              <a:gd name="connsiteX0" fmla="*/ 0 w 10081"/>
              <a:gd name="connsiteY0" fmla="*/ 0 h 9512"/>
              <a:gd name="connsiteX1" fmla="*/ 5560 w 10081"/>
              <a:gd name="connsiteY1" fmla="*/ 9479 h 9512"/>
              <a:gd name="connsiteX2" fmla="*/ 10081 w 10081"/>
              <a:gd name="connsiteY2" fmla="*/ 200 h 9512"/>
              <a:gd name="connsiteX3" fmla="*/ 10000 w 10081"/>
              <a:gd name="connsiteY3" fmla="*/ 101 h 9512"/>
              <a:gd name="connsiteX4" fmla="*/ 0 w 10081"/>
              <a:gd name="connsiteY4" fmla="*/ 0 h 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 h="9512">
                <a:moveTo>
                  <a:pt x="0" y="0"/>
                </a:moveTo>
                <a:cubicBezTo>
                  <a:pt x="580" y="1714"/>
                  <a:pt x="3880" y="9446"/>
                  <a:pt x="5560" y="9479"/>
                </a:cubicBezTo>
                <a:cubicBezTo>
                  <a:pt x="7240" y="9512"/>
                  <a:pt x="9341" y="1763"/>
                  <a:pt x="10081" y="200"/>
                </a:cubicBezTo>
                <a:lnTo>
                  <a:pt x="10000" y="101"/>
                </a:lnTo>
                <a:lnTo>
                  <a:pt x="0" y="0"/>
                </a:lnTo>
                <a:close/>
              </a:path>
            </a:pathLst>
          </a:custGeom>
          <a:gradFill>
            <a:gsLst>
              <a:gs pos="0">
                <a:schemeClr val="accent1">
                  <a:alpha val="71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lang="en-US"/>
          </a:p>
        </p:txBody>
      </p:sp>
      <p:sp>
        <p:nvSpPr>
          <p:cNvPr id="2" name="Title 1"/>
          <p:cNvSpPr>
            <a:spLocks noGrp="1"/>
          </p:cNvSpPr>
          <p:nvPr>
            <p:ph type="title"/>
          </p:nvPr>
        </p:nvSpPr>
        <p:spPr>
          <a:xfrm>
            <a:off x="232235" y="1176996"/>
            <a:ext cx="2590213" cy="1582621"/>
          </a:xfrm>
        </p:spPr>
        <p:txBody>
          <a:bodyPr vert="horz" lIns="45720" tIns="45720" rIns="45720" bIns="45720" anchor="b"/>
          <a:lstStyle>
            <a:lvl1pPr algn="l">
              <a:buNone/>
              <a:defRPr sz="2000" b="1">
                <a:solidFill>
                  <a:schemeClr val="accent2"/>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232235" y="2891330"/>
            <a:ext cx="2587165" cy="3033996"/>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2997394" y="1199516"/>
            <a:ext cx="5875965" cy="4303353"/>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8" name="Text Placeholder 3"/>
          <p:cNvSpPr>
            <a:spLocks noGrp="1"/>
          </p:cNvSpPr>
          <p:nvPr>
            <p:ph type="body" sz="half" idx="10" hasCustomPrompt="1"/>
          </p:nvPr>
        </p:nvSpPr>
        <p:spPr>
          <a:xfrm>
            <a:off x="2997395" y="5656490"/>
            <a:ext cx="5851590"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047890"/>
            <a:ext cx="8686800" cy="998530"/>
          </a:xfrm>
        </p:spPr>
        <p:txBody>
          <a:bodyPr>
            <a:normAutofit/>
          </a:bodyPr>
          <a:lstStyle>
            <a:lvl1pPr>
              <a:defRPr sz="3600"/>
            </a:lvl1pPr>
          </a:lstStyle>
          <a:p>
            <a:r>
              <a:rPr kumimoji="0" lang="en-US" dirty="0" smtClean="0"/>
              <a:t>Click to edit Master title style</a:t>
            </a:r>
            <a:endParaRPr kumimoji="0" lang="en-US" dirty="0"/>
          </a:p>
        </p:txBody>
      </p:sp>
      <p:sp>
        <p:nvSpPr>
          <p:cNvPr id="7" name="Picture Placeholder 2"/>
          <p:cNvSpPr>
            <a:spLocks noGrp="1"/>
          </p:cNvSpPr>
          <p:nvPr>
            <p:ph type="pic" idx="1"/>
          </p:nvPr>
        </p:nvSpPr>
        <p:spPr>
          <a:xfrm>
            <a:off x="232235" y="2161635"/>
            <a:ext cx="8717935" cy="3725286"/>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5" name="Text Placeholder 3"/>
          <p:cNvSpPr>
            <a:spLocks noGrp="1"/>
          </p:cNvSpPr>
          <p:nvPr>
            <p:ph type="body" sz="half" idx="2" hasCustomPrompt="1"/>
          </p:nvPr>
        </p:nvSpPr>
        <p:spPr>
          <a:xfrm>
            <a:off x="295015" y="6424590"/>
            <a:ext cx="4276985"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243960" cy="4972519"/>
          </a:xfr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347450" y="914401"/>
            <a:ext cx="6129550" cy="566380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24700"/>
            <a:ext cx="8686800" cy="107534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no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423160"/>
            <a:ext cx="4267200" cy="357897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423161"/>
            <a:ext cx="4267200" cy="354057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itle 10"/>
          <p:cNvSpPr>
            <a:spLocks noGrp="1"/>
          </p:cNvSpPr>
          <p:nvPr>
            <p:ph type="title"/>
          </p:nvPr>
        </p:nvSpPr>
        <p:spPr>
          <a:xfrm>
            <a:off x="228600" y="1201510"/>
            <a:ext cx="8686800" cy="99853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232235" y="855865"/>
            <a:ext cx="8683165" cy="1447800"/>
          </a:xfrm>
        </p:spPr>
        <p:txBody>
          <a:bodyPr lIns="45720" tIns="0" rIns="45720" bIns="0" anchor="ctr"/>
          <a:lstStyle>
            <a:lvl1pPr marL="0" indent="0">
              <a:buNone/>
              <a:defRPr sz="2400" b="1" cap="none" baseline="0">
                <a:solidFill>
                  <a:schemeClr val="bg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6" name="Content Placeholder 5"/>
          <p:cNvSpPr>
            <a:spLocks noGrp="1"/>
          </p:cNvSpPr>
          <p:nvPr>
            <p:ph sz="quarter" idx="4"/>
          </p:nvPr>
        </p:nvSpPr>
        <p:spPr>
          <a:xfrm>
            <a:off x="232235" y="2532265"/>
            <a:ext cx="8683165" cy="3431465"/>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09045" y="1199517"/>
            <a:ext cx="8525910" cy="4725808"/>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hasCustomPrompt="1"/>
          </p:nvPr>
        </p:nvSpPr>
        <p:spPr>
          <a:xfrm>
            <a:off x="295015" y="6424590"/>
            <a:ext cx="4276985" cy="27979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50" y="740650"/>
            <a:ext cx="3081550" cy="935752"/>
          </a:xfrm>
        </p:spPr>
        <p:txBody>
          <a:bodyPr lIns="0" anchor="b">
            <a:noAutofit/>
          </a:bodyPr>
          <a:lstStyle>
            <a:lvl1pPr algn="l" rtl="0">
              <a:spcBef>
                <a:spcPct val="0"/>
              </a:spcBef>
              <a:buNone/>
              <a:defRPr sz="2600" b="0">
                <a:ln>
                  <a:noFill/>
                </a:ln>
                <a:solidFill>
                  <a:schemeClr val="accent2"/>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47450" y="1854394"/>
            <a:ext cx="3081550" cy="4070931"/>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575050" y="1854394"/>
            <a:ext cx="5375120" cy="4070931"/>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045" y="1176996"/>
            <a:ext cx="2513403" cy="1582621"/>
          </a:xfrm>
        </p:spPr>
        <p:txBody>
          <a:bodyPr vert="horz" lIns="45720" tIns="45720" rIns="45720" bIns="45720" anchor="b"/>
          <a:lstStyle>
            <a:lvl1pPr algn="l">
              <a:buNone/>
              <a:defRPr sz="2000" b="1">
                <a:solidFill>
                  <a:schemeClr val="accent2"/>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309045" y="2891330"/>
            <a:ext cx="2510355" cy="3033995"/>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74205" y="1199517"/>
            <a:ext cx="5837560" cy="4303353"/>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6962635" cy="1041400"/>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718 w 10000"/>
              <a:gd name="connsiteY3" fmla="*/ 0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5595 h 10000"/>
              <a:gd name="connsiteX3" fmla="*/ 9718 w 10000"/>
              <a:gd name="connsiteY3" fmla="*/ 0 h 10000"/>
              <a:gd name="connsiteX4" fmla="*/ 10000 w 10000"/>
              <a:gd name="connsiteY4" fmla="*/ 3055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9718"/>
              <a:gd name="connsiteY0" fmla="*/ 30 h 10000"/>
              <a:gd name="connsiteX1" fmla="*/ 4404 w 9718"/>
              <a:gd name="connsiteY1" fmla="*/ 0 h 10000"/>
              <a:gd name="connsiteX2" fmla="*/ 7578 w 9718"/>
              <a:gd name="connsiteY2" fmla="*/ 5595 h 10000"/>
              <a:gd name="connsiteX3" fmla="*/ 9718 w 9718"/>
              <a:gd name="connsiteY3" fmla="*/ 0 h 10000"/>
              <a:gd name="connsiteX4" fmla="*/ 7453 w 9718"/>
              <a:gd name="connsiteY4" fmla="*/ 6692 h 10000"/>
              <a:gd name="connsiteX5" fmla="*/ 2578 w 9718"/>
              <a:gd name="connsiteY5" fmla="*/ 3064 h 10000"/>
              <a:gd name="connsiteX6" fmla="*/ 0 w 9718"/>
              <a:gd name="connsiteY6" fmla="*/ 10000 h 10000"/>
              <a:gd name="connsiteX7" fmla="*/ 10 w 9718"/>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669 w 10000"/>
              <a:gd name="connsiteY4" fmla="*/ 6692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669 w 10000"/>
              <a:gd name="connsiteY4" fmla="*/ 6692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669 w 10000"/>
              <a:gd name="connsiteY4" fmla="*/ 6692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669 w 10000"/>
              <a:gd name="connsiteY4" fmla="*/ 6692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297 w 10000"/>
              <a:gd name="connsiteY4" fmla="*/ 6743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297 w 10000"/>
              <a:gd name="connsiteY4" fmla="*/ 6743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297 w 10000"/>
              <a:gd name="connsiteY4" fmla="*/ 6743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330 w 10000"/>
              <a:gd name="connsiteY2" fmla="*/ 4899 h 10000"/>
              <a:gd name="connsiteX3" fmla="*/ 10000 w 10000"/>
              <a:gd name="connsiteY3" fmla="*/ 0 h 10000"/>
              <a:gd name="connsiteX4" fmla="*/ 7297 w 10000"/>
              <a:gd name="connsiteY4" fmla="*/ 6743 h 10000"/>
              <a:gd name="connsiteX5" fmla="*/ 2653 w 10000"/>
              <a:gd name="connsiteY5" fmla="*/ 3064 h 10000"/>
              <a:gd name="connsiteX6" fmla="*/ 0 w 10000"/>
              <a:gd name="connsiteY6" fmla="*/ 10000 h 10000"/>
              <a:gd name="connsiteX7" fmla="*/ 10 w 10000"/>
              <a:gd name="connsiteY7" fmla="*/ 30 h 10000"/>
              <a:gd name="connsiteX0" fmla="*/ 10 w 10000"/>
              <a:gd name="connsiteY0" fmla="*/ 30 h 10000"/>
              <a:gd name="connsiteX1" fmla="*/ 4532 w 10000"/>
              <a:gd name="connsiteY1" fmla="*/ 0 h 10000"/>
              <a:gd name="connsiteX2" fmla="*/ 7132 w 10000"/>
              <a:gd name="connsiteY2" fmla="*/ 4162 h 10000"/>
              <a:gd name="connsiteX3" fmla="*/ 10000 w 10000"/>
              <a:gd name="connsiteY3" fmla="*/ 0 h 10000"/>
              <a:gd name="connsiteX4" fmla="*/ 7297 w 10000"/>
              <a:gd name="connsiteY4" fmla="*/ 6743 h 10000"/>
              <a:gd name="connsiteX5" fmla="*/ 2653 w 10000"/>
              <a:gd name="connsiteY5" fmla="*/ 3064 h 10000"/>
              <a:gd name="connsiteX6" fmla="*/ 0 w 10000"/>
              <a:gd name="connsiteY6" fmla="*/ 10000 h 10000"/>
              <a:gd name="connsiteX7" fmla="*/ 10 w 10000"/>
              <a:gd name="connsiteY7" fmla="*/ 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0" y="30"/>
                </a:moveTo>
                <a:lnTo>
                  <a:pt x="4532" y="0"/>
                </a:lnTo>
                <a:cubicBezTo>
                  <a:pt x="4895" y="1540"/>
                  <a:pt x="5642" y="4141"/>
                  <a:pt x="7132" y="4162"/>
                </a:cubicBezTo>
                <a:cubicBezTo>
                  <a:pt x="8044" y="4162"/>
                  <a:pt x="9572" y="1479"/>
                  <a:pt x="10000" y="0"/>
                </a:cubicBezTo>
                <a:cubicBezTo>
                  <a:pt x="9978" y="183"/>
                  <a:pt x="9285" y="6420"/>
                  <a:pt x="7297" y="6743"/>
                </a:cubicBezTo>
                <a:cubicBezTo>
                  <a:pt x="5038" y="7204"/>
                  <a:pt x="3931" y="2515"/>
                  <a:pt x="2653" y="3064"/>
                </a:cubicBezTo>
                <a:cubicBezTo>
                  <a:pt x="1337" y="3186"/>
                  <a:pt x="482" y="7348"/>
                  <a:pt x="0" y="10000"/>
                </a:cubicBezTo>
                <a:cubicBezTo>
                  <a:pt x="3" y="6677"/>
                  <a:pt x="7" y="3353"/>
                  <a:pt x="10" y="30"/>
                </a:cubicBez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2036990" y="6270985"/>
            <a:ext cx="4916044" cy="587015"/>
          </a:xfrm>
          <a:custGeom>
            <a:avLst>
              <a:gd name="A1" fmla="val 0"/>
              <a:gd name="A2" fmla="val 0"/>
              <a:gd name="A3" fmla="val 0"/>
              <a:gd name="A4" fmla="val 0"/>
              <a:gd name="A5" fmla="val 0"/>
              <a:gd name="A6" fmla="val 0"/>
              <a:gd name="A7" fmla="val 0"/>
              <a:gd name="A8" fmla="val 0"/>
            </a:avLst>
            <a:gdLst>
              <a:gd name="connsiteX0" fmla="*/ 0 w 10927"/>
              <a:gd name="connsiteY0" fmla="*/ 0 h 9496"/>
              <a:gd name="connsiteX1" fmla="*/ 5560 w 10927"/>
              <a:gd name="connsiteY1" fmla="*/ 9479 h 9496"/>
              <a:gd name="connsiteX2" fmla="*/ 10000 w 10927"/>
              <a:gd name="connsiteY2" fmla="*/ 101 h 9496"/>
              <a:gd name="connsiteX3" fmla="*/ 0 w 10927"/>
              <a:gd name="connsiteY3" fmla="*/ 0 h 9496"/>
              <a:gd name="connsiteX0" fmla="*/ 0 w 10000"/>
              <a:gd name="connsiteY0" fmla="*/ 0 h 10000"/>
              <a:gd name="connsiteX1" fmla="*/ 5088 w 10000"/>
              <a:gd name="connsiteY1" fmla="*/ 9982 h 10000"/>
              <a:gd name="connsiteX2" fmla="*/ 9152 w 10000"/>
              <a:gd name="connsiteY2" fmla="*/ 106 h 10000"/>
              <a:gd name="connsiteX3" fmla="*/ 0 w 10000"/>
              <a:gd name="connsiteY3" fmla="*/ 0 h 10000"/>
              <a:gd name="connsiteX0" fmla="*/ 0 w 10000"/>
              <a:gd name="connsiteY0" fmla="*/ 0 h 10000"/>
              <a:gd name="connsiteX1" fmla="*/ 5088 w 10000"/>
              <a:gd name="connsiteY1" fmla="*/ 9982 h 10000"/>
              <a:gd name="connsiteX2" fmla="*/ 9152 w 10000"/>
              <a:gd name="connsiteY2" fmla="*/ 106 h 10000"/>
              <a:gd name="connsiteX3" fmla="*/ 0 w 10000"/>
              <a:gd name="connsiteY3" fmla="*/ 0 h 10000"/>
              <a:gd name="connsiteX0" fmla="*/ 0 w 9152"/>
              <a:gd name="connsiteY0" fmla="*/ 0 h 10000"/>
              <a:gd name="connsiteX1" fmla="*/ 5088 w 9152"/>
              <a:gd name="connsiteY1" fmla="*/ 9982 h 10000"/>
              <a:gd name="connsiteX2" fmla="*/ 9152 w 9152"/>
              <a:gd name="connsiteY2" fmla="*/ 106 h 10000"/>
              <a:gd name="connsiteX3" fmla="*/ 0 w 9152"/>
              <a:gd name="connsiteY3" fmla="*/ 0 h 10000"/>
              <a:gd name="connsiteX0" fmla="*/ 0 w 10322"/>
              <a:gd name="connsiteY0" fmla="*/ 0 h 9982"/>
              <a:gd name="connsiteX1" fmla="*/ 5559 w 10322"/>
              <a:gd name="connsiteY1" fmla="*/ 9982 h 9982"/>
              <a:gd name="connsiteX2" fmla="*/ 10322 w 10322"/>
              <a:gd name="connsiteY2" fmla="*/ 0 h 9982"/>
              <a:gd name="connsiteX3" fmla="*/ 0 w 10322"/>
              <a:gd name="connsiteY3" fmla="*/ 0 h 9982"/>
              <a:gd name="connsiteX0" fmla="*/ 0 w 10000"/>
              <a:gd name="connsiteY0" fmla="*/ 0 h 10000"/>
              <a:gd name="connsiteX1" fmla="*/ 5386 w 10000"/>
              <a:gd name="connsiteY1" fmla="*/ 10000 h 10000"/>
              <a:gd name="connsiteX2" fmla="*/ 10000 w 10000"/>
              <a:gd name="connsiteY2" fmla="*/ 0 h 10000"/>
              <a:gd name="connsiteX3" fmla="*/ 0 w 10000"/>
              <a:gd name="connsiteY3" fmla="*/ 0 h 10000"/>
              <a:gd name="connsiteX0" fmla="*/ 0 w 10000"/>
              <a:gd name="connsiteY0" fmla="*/ 0 h 10000"/>
              <a:gd name="connsiteX1" fmla="*/ 5386 w 10000"/>
              <a:gd name="connsiteY1" fmla="*/ 10000 h 10000"/>
              <a:gd name="connsiteX2" fmla="*/ 10000 w 10000"/>
              <a:gd name="connsiteY2" fmla="*/ 0 h 10000"/>
              <a:gd name="connsiteX3" fmla="*/ 0 w 10000"/>
              <a:gd name="connsiteY3" fmla="*/ 0 h 10000"/>
              <a:gd name="connsiteX0" fmla="*/ 0 w 10000"/>
              <a:gd name="connsiteY0" fmla="*/ 0 h 10261"/>
              <a:gd name="connsiteX1" fmla="*/ 5386 w 10000"/>
              <a:gd name="connsiteY1" fmla="*/ 10000 h 10261"/>
              <a:gd name="connsiteX2" fmla="*/ 10000 w 10000"/>
              <a:gd name="connsiteY2" fmla="*/ 0 h 10261"/>
              <a:gd name="connsiteX3" fmla="*/ 0 w 10000"/>
              <a:gd name="connsiteY3" fmla="*/ 0 h 10261"/>
              <a:gd name="connsiteX0" fmla="*/ 0 w 10000"/>
              <a:gd name="connsiteY0" fmla="*/ 0 h 10139"/>
              <a:gd name="connsiteX1" fmla="*/ 5386 w 10000"/>
              <a:gd name="connsiteY1" fmla="*/ 10000 h 10139"/>
              <a:gd name="connsiteX2" fmla="*/ 10000 w 10000"/>
              <a:gd name="connsiteY2" fmla="*/ 0 h 10139"/>
              <a:gd name="connsiteX3" fmla="*/ 0 w 10000"/>
              <a:gd name="connsiteY3" fmla="*/ 0 h 10139"/>
              <a:gd name="connsiteX0" fmla="*/ 0 w 10000"/>
              <a:gd name="connsiteY0" fmla="*/ 0 h 10000"/>
              <a:gd name="connsiteX1" fmla="*/ 5386 w 10000"/>
              <a:gd name="connsiteY1" fmla="*/ 10000 h 10000"/>
              <a:gd name="connsiteX2" fmla="*/ 10000 w 10000"/>
              <a:gd name="connsiteY2" fmla="*/ 0 h 10000"/>
              <a:gd name="connsiteX3" fmla="*/ 0 w 10000"/>
              <a:gd name="connsiteY3" fmla="*/ 0 h 10000"/>
              <a:gd name="connsiteX0" fmla="*/ 0 w 10000"/>
              <a:gd name="connsiteY0" fmla="*/ 0 h 10339"/>
              <a:gd name="connsiteX1" fmla="*/ 5938 w 10000"/>
              <a:gd name="connsiteY1" fmla="*/ 10339 h 10339"/>
              <a:gd name="connsiteX2" fmla="*/ 10000 w 10000"/>
              <a:gd name="connsiteY2" fmla="*/ 0 h 10339"/>
              <a:gd name="connsiteX3" fmla="*/ 0 w 10000"/>
              <a:gd name="connsiteY3" fmla="*/ 0 h 10339"/>
              <a:gd name="connsiteX0" fmla="*/ 0 w 10000"/>
              <a:gd name="connsiteY0" fmla="*/ 0 h 9704"/>
              <a:gd name="connsiteX1" fmla="*/ 5625 w 10000"/>
              <a:gd name="connsiteY1" fmla="*/ 9704 h 9704"/>
              <a:gd name="connsiteX2" fmla="*/ 10000 w 10000"/>
              <a:gd name="connsiteY2" fmla="*/ 0 h 9704"/>
              <a:gd name="connsiteX3" fmla="*/ 0 w 10000"/>
              <a:gd name="connsiteY3" fmla="*/ 0 h 9704"/>
            </a:gdLst>
            <a:ahLst/>
            <a:cxnLst>
              <a:cxn ang="0">
                <a:pos x="connsiteX0" y="connsiteY0"/>
              </a:cxn>
              <a:cxn ang="0">
                <a:pos x="connsiteX1" y="connsiteY1"/>
              </a:cxn>
              <a:cxn ang="0">
                <a:pos x="connsiteX2" y="connsiteY2"/>
              </a:cxn>
              <a:cxn ang="0">
                <a:pos x="connsiteX3" y="connsiteY3"/>
              </a:cxn>
            </a:cxnLst>
            <a:rect l="l" t="t" r="r" b="b"/>
            <a:pathLst>
              <a:path w="10000" h="9704">
                <a:moveTo>
                  <a:pt x="0" y="0"/>
                </a:moveTo>
                <a:cubicBezTo>
                  <a:pt x="562" y="1808"/>
                  <a:pt x="3958" y="9704"/>
                  <a:pt x="5625" y="9704"/>
                </a:cubicBezTo>
                <a:cubicBezTo>
                  <a:pt x="8447" y="9581"/>
                  <a:pt x="9401" y="3559"/>
                  <a:pt x="10000" y="0"/>
                </a:cubicBezTo>
                <a:lnTo>
                  <a:pt x="0" y="0"/>
                </a:lnTo>
                <a:close/>
              </a:path>
            </a:pathLst>
          </a:custGeom>
          <a:gradFill>
            <a:gsLst>
              <a:gs pos="0">
                <a:schemeClr val="accent1">
                  <a:alpha val="71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Text Placeholder 3"/>
          <p:cNvSpPr>
            <a:spLocks noGrp="1"/>
          </p:cNvSpPr>
          <p:nvPr>
            <p:ph type="body" sz="half" idx="10" hasCustomPrompt="1"/>
          </p:nvPr>
        </p:nvSpPr>
        <p:spPr>
          <a:xfrm>
            <a:off x="3074205" y="5618085"/>
            <a:ext cx="5774780" cy="307240"/>
          </a:xfrm>
        </p:spPr>
        <p:txBody>
          <a:bodyPr lIns="64008" rIns="45720" bIns="45720" anchor="t">
            <a:normAutofit/>
          </a:bodyPr>
          <a:lstStyle>
            <a:lvl1pPr marL="0" indent="0" algn="l">
              <a:spcBef>
                <a:spcPts val="250"/>
              </a:spcBef>
              <a:buFontTx/>
              <a:buNone/>
              <a:defRPr sz="800" baseline="0"/>
            </a:lvl1pPr>
            <a:lvl2pPr>
              <a:defRPr sz="1200"/>
            </a:lvl2pPr>
            <a:lvl3pPr>
              <a:defRPr sz="1000"/>
            </a:lvl3pPr>
            <a:lvl4pPr>
              <a:defRPr sz="900"/>
            </a:lvl4pPr>
            <a:lvl5pPr>
              <a:defRPr sz="900"/>
            </a:lvl5pPr>
          </a:lstStyle>
          <a:p>
            <a:pPr lvl="0" eaLnBrk="1" latinLnBrk="0" hangingPunct="1"/>
            <a:r>
              <a:rPr kumimoji="0" lang="en-US" dirty="0" smtClean="0"/>
              <a:t>Credit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7" name="Freeform 16"/>
          <p:cNvSpPr>
            <a:spLocks/>
          </p:cNvSpPr>
          <p:nvPr/>
        </p:nvSpPr>
        <p:spPr bwMode="auto">
          <a:xfrm rot="21435692">
            <a:off x="-22345" y="208161"/>
            <a:ext cx="8731701" cy="72669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 name="connsiteX0" fmla="*/ 0 w 9612"/>
              <a:gd name="connsiteY0" fmla="*/ 13556 h 15843"/>
              <a:gd name="connsiteX1" fmla="*/ 2841 w 9612"/>
              <a:gd name="connsiteY1" fmla="*/ 6685 h 15843"/>
              <a:gd name="connsiteX2" fmla="*/ 7230 w 9612"/>
              <a:gd name="connsiteY2" fmla="*/ 14729 h 15843"/>
              <a:gd name="connsiteX3" fmla="*/ 9612 w 9612"/>
              <a:gd name="connsiteY3" fmla="*/ 0 h 15843"/>
              <a:gd name="connsiteX0" fmla="*/ 0 w 10000"/>
              <a:gd name="connsiteY0" fmla="*/ 8556 h 9332"/>
              <a:gd name="connsiteX1" fmla="*/ 2956 w 10000"/>
              <a:gd name="connsiteY1" fmla="*/ 4220 h 9332"/>
              <a:gd name="connsiteX2" fmla="*/ 7280 w 10000"/>
              <a:gd name="connsiteY2" fmla="*/ 8629 h 9332"/>
              <a:gd name="connsiteX3" fmla="*/ 10000 w 10000"/>
              <a:gd name="connsiteY3" fmla="*/ 0 h 9332"/>
              <a:gd name="connsiteX0" fmla="*/ 0 w 10000"/>
              <a:gd name="connsiteY0" fmla="*/ 9168 h 9433"/>
              <a:gd name="connsiteX1" fmla="*/ 2807 w 10000"/>
              <a:gd name="connsiteY1" fmla="*/ 1118 h 9433"/>
              <a:gd name="connsiteX2" fmla="*/ 7280 w 10000"/>
              <a:gd name="connsiteY2" fmla="*/ 9247 h 9433"/>
              <a:gd name="connsiteX3" fmla="*/ 10000 w 10000"/>
              <a:gd name="connsiteY3" fmla="*/ 0 h 94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111 w 10000"/>
              <a:gd name="connsiteY2" fmla="*/ 8541 h 10933"/>
              <a:gd name="connsiteX3" fmla="*/ 10000 w 10000"/>
              <a:gd name="connsiteY3" fmla="*/ 0 h 10933"/>
              <a:gd name="connsiteX0" fmla="*/ 0 w 9914"/>
              <a:gd name="connsiteY0" fmla="*/ 10988 h 10988"/>
              <a:gd name="connsiteX1" fmla="*/ 2807 w 9914"/>
              <a:gd name="connsiteY1" fmla="*/ 1240 h 10988"/>
              <a:gd name="connsiteX2" fmla="*/ 7111 w 9914"/>
              <a:gd name="connsiteY2" fmla="*/ 8596 h 10988"/>
              <a:gd name="connsiteX3" fmla="*/ 9914 w 9914"/>
              <a:gd name="connsiteY3" fmla="*/ 0 h 10988"/>
              <a:gd name="connsiteX0" fmla="*/ 0 w 10000"/>
              <a:gd name="connsiteY0" fmla="*/ 10000 h 10000"/>
              <a:gd name="connsiteX1" fmla="*/ 2831 w 10000"/>
              <a:gd name="connsiteY1" fmla="*/ 1129 h 10000"/>
              <a:gd name="connsiteX2" fmla="*/ 7173 w 10000"/>
              <a:gd name="connsiteY2" fmla="*/ 7823 h 10000"/>
              <a:gd name="connsiteX3" fmla="*/ 10000 w 10000"/>
              <a:gd name="connsiteY3" fmla="*/ 0 h 10000"/>
              <a:gd name="connsiteX0" fmla="*/ 0 w 10000"/>
              <a:gd name="connsiteY0" fmla="*/ 10000 h 10000"/>
              <a:gd name="connsiteX1" fmla="*/ 0 w 10000"/>
              <a:gd name="connsiteY1" fmla="*/ 10000 h 10000"/>
              <a:gd name="connsiteX2" fmla="*/ 2831 w 10000"/>
              <a:gd name="connsiteY2" fmla="*/ 1129 h 10000"/>
              <a:gd name="connsiteX3" fmla="*/ 7173 w 10000"/>
              <a:gd name="connsiteY3" fmla="*/ 7823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10000"/>
                </a:lnTo>
                <a:cubicBezTo>
                  <a:pt x="472" y="8522"/>
                  <a:pt x="1639" y="1499"/>
                  <a:pt x="2831" y="1129"/>
                </a:cubicBezTo>
                <a:cubicBezTo>
                  <a:pt x="4055" y="957"/>
                  <a:pt x="5978" y="8011"/>
                  <a:pt x="7173" y="7823"/>
                </a:cubicBezTo>
                <a:cubicBezTo>
                  <a:pt x="8368" y="7635"/>
                  <a:pt x="9369" y="2833"/>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 name="Freeform 6"/>
          <p:cNvSpPr>
            <a:spLocks/>
          </p:cNvSpPr>
          <p:nvPr/>
        </p:nvSpPr>
        <p:spPr bwMode="auto">
          <a:xfrm>
            <a:off x="-9525" y="-7143"/>
            <a:ext cx="9156636" cy="1147966"/>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7519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9993"/>
              <a:gd name="connsiteY0" fmla="*/ 30 h 10000"/>
              <a:gd name="connsiteX1" fmla="*/ 4404 w 9993"/>
              <a:gd name="connsiteY1" fmla="*/ 0 h 10000"/>
              <a:gd name="connsiteX2" fmla="*/ 7578 w 9993"/>
              <a:gd name="connsiteY2" fmla="*/ 7519 h 10000"/>
              <a:gd name="connsiteX3" fmla="*/ 9990 w 9993"/>
              <a:gd name="connsiteY3" fmla="*/ 838 h 10000"/>
              <a:gd name="connsiteX4" fmla="*/ 9990 w 9993"/>
              <a:gd name="connsiteY4" fmla="*/ 4212 h 10000"/>
              <a:gd name="connsiteX5" fmla="*/ 7412 w 9993"/>
              <a:gd name="connsiteY5" fmla="*/ 6693 h 10000"/>
              <a:gd name="connsiteX6" fmla="*/ 2578 w 9993"/>
              <a:gd name="connsiteY6" fmla="*/ 3064 h 10000"/>
              <a:gd name="connsiteX7" fmla="*/ 0 w 9993"/>
              <a:gd name="connsiteY7" fmla="*/ 10000 h 10000"/>
              <a:gd name="connsiteX8" fmla="*/ 10 w 9993"/>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4212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1731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1498"/>
              <a:gd name="connsiteX1" fmla="*/ 4407 w 10000"/>
              <a:gd name="connsiteY1" fmla="*/ 0 h 11498"/>
              <a:gd name="connsiteX2" fmla="*/ 7583 w 10000"/>
              <a:gd name="connsiteY2" fmla="*/ 7519 h 11498"/>
              <a:gd name="connsiteX3" fmla="*/ 9997 w 10000"/>
              <a:gd name="connsiteY3" fmla="*/ 1731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7519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6693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0671"/>
              <a:gd name="connsiteX1" fmla="*/ 4407 w 10000"/>
              <a:gd name="connsiteY1" fmla="*/ 0 h 10671"/>
              <a:gd name="connsiteX2" fmla="*/ 7334 w 10000"/>
              <a:gd name="connsiteY2" fmla="*/ 8346 h 10671"/>
              <a:gd name="connsiteX3" fmla="*/ 9997 w 10000"/>
              <a:gd name="connsiteY3" fmla="*/ 5866 h 10671"/>
              <a:gd name="connsiteX4" fmla="*/ 9997 w 10000"/>
              <a:gd name="connsiteY4" fmla="*/ 10000 h 10671"/>
              <a:gd name="connsiteX5" fmla="*/ 7250 w 10000"/>
              <a:gd name="connsiteY5" fmla="*/ 6693 h 10671"/>
              <a:gd name="connsiteX6" fmla="*/ 2580 w 10000"/>
              <a:gd name="connsiteY6" fmla="*/ 3064 h 10671"/>
              <a:gd name="connsiteX7" fmla="*/ 0 w 10000"/>
              <a:gd name="connsiteY7" fmla="*/ 10000 h 10671"/>
              <a:gd name="connsiteX8" fmla="*/ 10 w 10000"/>
              <a:gd name="connsiteY8" fmla="*/ 30 h 10671"/>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039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057"/>
              <a:gd name="connsiteX1" fmla="*/ 4407 w 10000"/>
              <a:gd name="connsiteY1" fmla="*/ 0 h 10057"/>
              <a:gd name="connsiteX2" fmla="*/ 7334 w 10000"/>
              <a:gd name="connsiteY2" fmla="*/ 8346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2530"/>
              <a:gd name="connsiteX1" fmla="*/ 4407 w 10000"/>
              <a:gd name="connsiteY1" fmla="*/ 0 h 12530"/>
              <a:gd name="connsiteX2" fmla="*/ 7084 w 10000"/>
              <a:gd name="connsiteY2" fmla="*/ 917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8346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1703"/>
              <a:gd name="connsiteX1" fmla="*/ 4407 w 10000"/>
              <a:gd name="connsiteY1" fmla="*/ 0 h 11703"/>
              <a:gd name="connsiteX2" fmla="*/ 7084 w 10000"/>
              <a:gd name="connsiteY2" fmla="*/ 6693 h 11703"/>
              <a:gd name="connsiteX3" fmla="*/ 9997 w 10000"/>
              <a:gd name="connsiteY3" fmla="*/ 8346 h 11703"/>
              <a:gd name="connsiteX4" fmla="*/ 9997 w 10000"/>
              <a:gd name="connsiteY4" fmla="*/ 5039 h 11703"/>
              <a:gd name="connsiteX5" fmla="*/ 7001 w 10000"/>
              <a:gd name="connsiteY5" fmla="*/ 9173 h 11703"/>
              <a:gd name="connsiteX6" fmla="*/ 2580 w 10000"/>
              <a:gd name="connsiteY6" fmla="*/ 3064 h 11703"/>
              <a:gd name="connsiteX7" fmla="*/ 0 w 10000"/>
              <a:gd name="connsiteY7" fmla="*/ 10000 h 11703"/>
              <a:gd name="connsiteX8" fmla="*/ 10 w 10000"/>
              <a:gd name="connsiteY8" fmla="*/ 30 h 11703"/>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668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75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4212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6693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5919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6693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7519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586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6693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948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9365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2457">
                <a:moveTo>
                  <a:pt x="10" y="30"/>
                </a:moveTo>
                <a:lnTo>
                  <a:pt x="4407" y="0"/>
                </a:lnTo>
                <a:cubicBezTo>
                  <a:pt x="4760" y="1540"/>
                  <a:pt x="6402" y="4337"/>
                  <a:pt x="7334" y="5866"/>
                </a:cubicBezTo>
                <a:cubicBezTo>
                  <a:pt x="8653" y="7540"/>
                  <a:pt x="9111" y="7724"/>
                  <a:pt x="9997" y="11654"/>
                </a:cubicBezTo>
                <a:cubicBezTo>
                  <a:pt x="10000" y="12457"/>
                  <a:pt x="9994" y="7895"/>
                  <a:pt x="9997" y="7281"/>
                </a:cubicBezTo>
                <a:cubicBezTo>
                  <a:pt x="8696" y="4680"/>
                  <a:pt x="7380" y="8460"/>
                  <a:pt x="6304" y="8531"/>
                </a:cubicBezTo>
                <a:cubicBezTo>
                  <a:pt x="4887" y="8549"/>
                  <a:pt x="3823" y="2515"/>
                  <a:pt x="2580" y="3064"/>
                </a:cubicBezTo>
                <a:cubicBezTo>
                  <a:pt x="1300" y="3186"/>
                  <a:pt x="468" y="7348"/>
                  <a:pt x="0" y="10000"/>
                </a:cubicBezTo>
                <a:cubicBezTo>
                  <a:pt x="3" y="6677"/>
                  <a:pt x="7" y="3353"/>
                  <a:pt x="10" y="30"/>
                </a:cubicBezTo>
                <a:close/>
              </a:path>
            </a:pathLst>
          </a:custGeom>
          <a:gradFill>
            <a:gsLst>
              <a:gs pos="4000">
                <a:schemeClr val="bg2">
                  <a:alpha val="61000"/>
                </a:schemeClr>
              </a:gs>
              <a:gs pos="84000">
                <a:schemeClr val="accent1">
                  <a:alpha val="63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267200" y="-7143"/>
            <a:ext cx="4876800" cy="516327"/>
          </a:xfrm>
          <a:custGeom>
            <a:avLst>
              <a:gd name="A1" fmla="val 0"/>
              <a:gd name="A2" fmla="val 0"/>
              <a:gd name="A3" fmla="val 0"/>
              <a:gd name="A4" fmla="val 0"/>
              <a:gd name="A5" fmla="val 0"/>
              <a:gd name="A6" fmla="val 0"/>
              <a:gd name="A7" fmla="val 0"/>
              <a:gd name="A8" fmla="val 0"/>
            </a:avLst>
            <a:gdLst>
              <a:gd name="connsiteX0" fmla="*/ 0 w 10000"/>
              <a:gd name="connsiteY0" fmla="*/ 0 h 10441"/>
              <a:gd name="connsiteX1" fmla="*/ 5560 w 10000"/>
              <a:gd name="connsiteY1" fmla="*/ 9479 h 10441"/>
              <a:gd name="connsiteX2" fmla="*/ 10000 w 10000"/>
              <a:gd name="connsiteY2" fmla="*/ 5771 h 10441"/>
              <a:gd name="connsiteX3" fmla="*/ 10000 w 10000"/>
              <a:gd name="connsiteY3" fmla="*/ 101 h 10441"/>
              <a:gd name="connsiteX4" fmla="*/ 0 w 10000"/>
              <a:gd name="connsiteY4" fmla="*/ 0 h 10441"/>
              <a:gd name="connsiteX0" fmla="*/ 0 w 10000"/>
              <a:gd name="connsiteY0" fmla="*/ 0 h 9552"/>
              <a:gd name="connsiteX1" fmla="*/ 5360 w 10000"/>
              <a:gd name="connsiteY1" fmla="*/ 8590 h 9552"/>
              <a:gd name="connsiteX2" fmla="*/ 10000 w 10000"/>
              <a:gd name="connsiteY2" fmla="*/ 5771 h 9552"/>
              <a:gd name="connsiteX3" fmla="*/ 10000 w 10000"/>
              <a:gd name="connsiteY3" fmla="*/ 101 h 9552"/>
              <a:gd name="connsiteX4" fmla="*/ 0 w 10000"/>
              <a:gd name="connsiteY4" fmla="*/ 0 h 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52">
                <a:moveTo>
                  <a:pt x="0" y="0"/>
                </a:moveTo>
                <a:cubicBezTo>
                  <a:pt x="580" y="1714"/>
                  <a:pt x="3693" y="7628"/>
                  <a:pt x="5360" y="8590"/>
                </a:cubicBezTo>
                <a:cubicBezTo>
                  <a:pt x="7027" y="9552"/>
                  <a:pt x="9260" y="7334"/>
                  <a:pt x="10000" y="5771"/>
                </a:cubicBezTo>
                <a:lnTo>
                  <a:pt x="10000" y="101"/>
                </a:lnTo>
                <a:lnTo>
                  <a:pt x="0" y="0"/>
                </a:lnTo>
                <a:close/>
              </a:path>
            </a:pathLst>
          </a:custGeom>
          <a:gradFill>
            <a:gsLst>
              <a:gs pos="0">
                <a:schemeClr val="bg2">
                  <a:alpha val="77000"/>
                </a:schemeClr>
              </a:gs>
              <a:gs pos="80000">
                <a:schemeClr val="accent1">
                  <a:alpha val="54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28600" y="932675"/>
            <a:ext cx="86868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8600" y="2315255"/>
            <a:ext cx="8686800" cy="36576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grpSp>
        <p:nvGrpSpPr>
          <p:cNvPr id="2" name="Group 1"/>
          <p:cNvGrpSpPr/>
          <p:nvPr/>
        </p:nvGrpSpPr>
        <p:grpSpPr>
          <a:xfrm>
            <a:off x="-20194" y="202436"/>
            <a:ext cx="9181754" cy="604999"/>
            <a:chOff x="-20222" y="216578"/>
            <a:chExt cx="9181754" cy="604999"/>
          </a:xfrm>
        </p:grpSpPr>
        <p:sp>
          <p:nvSpPr>
            <p:cNvPr id="12" name="Freeform 11"/>
            <p:cNvSpPr>
              <a:spLocks/>
            </p:cNvSpPr>
            <p:nvPr/>
          </p:nvSpPr>
          <p:spPr bwMode="auto">
            <a:xfrm rot="21435692">
              <a:off x="-20222" y="216578"/>
              <a:ext cx="9163050" cy="599948"/>
            </a:xfrm>
            <a:custGeom>
              <a:avLst>
                <a:gd name="A1" fmla="val 0"/>
                <a:gd name="A2" fmla="val 0"/>
                <a:gd name="A3" fmla="val 0"/>
                <a:gd name="A4" fmla="val 0"/>
                <a:gd name="A5" fmla="val 0"/>
                <a:gd name="A6" fmla="val 0"/>
                <a:gd name="A7" fmla="val 0"/>
                <a:gd name="A8" fmla="val 0"/>
              </a:avLst>
              <a:gdLst>
                <a:gd name="connsiteX0" fmla="*/ 0 w 10000"/>
                <a:gd name="connsiteY0" fmla="*/ 9156 h 9241"/>
                <a:gd name="connsiteX1" fmla="*/ 2786 w 10000"/>
                <a:gd name="connsiteY1" fmla="*/ 2673 h 9241"/>
                <a:gd name="connsiteX2" fmla="*/ 6996 w 10000"/>
                <a:gd name="connsiteY2" fmla="*/ 8796 h 9241"/>
                <a:gd name="connsiteX3" fmla="*/ 10000 w 10000"/>
                <a:gd name="connsiteY3" fmla="*/ 0 h 9241"/>
              </a:gdLst>
              <a:ahLst/>
              <a:cxnLst>
                <a:cxn ang="0">
                  <a:pos x="connsiteX0" y="connsiteY0"/>
                </a:cxn>
                <a:cxn ang="0">
                  <a:pos x="connsiteX1" y="connsiteY1"/>
                </a:cxn>
                <a:cxn ang="0">
                  <a:pos x="connsiteX2" y="connsiteY2"/>
                </a:cxn>
                <a:cxn ang="0">
                  <a:pos x="connsiteX3" y="connsiteY3"/>
                </a:cxn>
              </a:cxnLst>
              <a:rect l="l" t="t" r="r" b="b"/>
              <a:pathLst>
                <a:path w="10000" h="9241">
                  <a:moveTo>
                    <a:pt x="0" y="9156"/>
                  </a:moveTo>
                  <a:cubicBezTo>
                    <a:pt x="489" y="6995"/>
                    <a:pt x="1620" y="2733"/>
                    <a:pt x="2786" y="2673"/>
                  </a:cubicBezTo>
                  <a:cubicBezTo>
                    <a:pt x="3952" y="2613"/>
                    <a:pt x="5793" y="9241"/>
                    <a:pt x="6996" y="8796"/>
                  </a:cubicBezTo>
                  <a:cubicBezTo>
                    <a:pt x="8198" y="8350"/>
                    <a:pt x="9401" y="1991"/>
                    <a:pt x="10000" y="0"/>
                  </a:cubicBezTo>
                </a:path>
              </a:pathLst>
            </a:custGeom>
            <a:noFill/>
            <a:ln w="1079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280" y="290003"/>
              <a:ext cx="9175812" cy="53157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Lst>
              <a:ahLst/>
              <a:cxnLst>
                <a:cxn ang="0">
                  <a:pos x="connsiteX0" y="connsiteY0"/>
                </a:cxn>
                <a:cxn ang="0">
                  <a:pos x="connsiteX1" y="connsiteY1"/>
                </a:cxn>
                <a:cxn ang="0">
                  <a:pos x="connsiteX2" y="connsiteY2"/>
                </a:cxn>
                <a:cxn ang="0">
                  <a:pos x="connsiteX3" y="connsiteY3"/>
                </a:cxn>
              </a:cxnLst>
              <a:rect l="l" t="t" r="r" b="b"/>
              <a:pathLst>
                <a:path w="10000" h="11671">
                  <a:moveTo>
                    <a:pt x="0" y="9980"/>
                  </a:moveTo>
                  <a:cubicBezTo>
                    <a:pt x="473" y="8822"/>
                    <a:pt x="1636" y="2914"/>
                    <a:pt x="2841" y="3109"/>
                  </a:cubicBezTo>
                  <a:cubicBezTo>
                    <a:pt x="4046" y="3304"/>
                    <a:pt x="6037" y="11671"/>
                    <a:pt x="7230" y="11153"/>
                  </a:cubicBezTo>
                  <a:cubicBezTo>
                    <a:pt x="8423" y="10635"/>
                    <a:pt x="9407" y="2318"/>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0" r:id="rId1"/>
    <p:sldLayoutId id="2147483768" r:id="rId2"/>
    <p:sldLayoutId id="2147483771" r:id="rId3"/>
    <p:sldLayoutId id="2147483758" r:id="rId4"/>
    <p:sldLayoutId id="2147483760" r:id="rId5"/>
    <p:sldLayoutId id="2147483761"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baseline="0">
          <a:ln>
            <a:noFill/>
          </a:ln>
          <a:solidFill>
            <a:schemeClr val="bg2"/>
          </a:solidFill>
          <a:effectLst/>
          <a:latin typeface="Palatino Linotype"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bg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bg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bg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bg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bg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228600" y="625435"/>
            <a:ext cx="8686800" cy="1565455"/>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8600" y="2590800"/>
            <a:ext cx="8686800" cy="333452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6" r:id="rId8"/>
    <p:sldLayoutId id="2147483797" r:id="rId9"/>
    <p:sldLayoutId id="2147483792" r:id="rId10"/>
    <p:sldLayoutId id="2147483793" r:id="rId11"/>
    <p:sldLayoutId id="2147483794" r:id="rId12"/>
    <p:sldLayoutId id="2147483795" r:id="rId13"/>
  </p:sldLayoutIdLst>
  <p:txStyles>
    <p:titleStyle>
      <a:lvl1pPr algn="l" rtl="0" eaLnBrk="1" latinLnBrk="0" hangingPunct="1">
        <a:spcBef>
          <a:spcPct val="0"/>
        </a:spcBef>
        <a:buNone/>
        <a:defRPr kumimoji="0" sz="5000" b="0" kern="1200" baseline="0">
          <a:ln>
            <a:noFill/>
          </a:ln>
          <a:solidFill>
            <a:schemeClr val="bg2"/>
          </a:solidFill>
          <a:effectLst/>
          <a:latin typeface="Palatino Linotype"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bg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bg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bg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bg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bg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7" name="Freeform 16"/>
          <p:cNvSpPr>
            <a:spLocks/>
          </p:cNvSpPr>
          <p:nvPr/>
        </p:nvSpPr>
        <p:spPr bwMode="auto">
          <a:xfrm rot="21435692">
            <a:off x="-22345" y="208161"/>
            <a:ext cx="8731701" cy="72669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 name="connsiteX0" fmla="*/ 0 w 9612"/>
              <a:gd name="connsiteY0" fmla="*/ 13556 h 15843"/>
              <a:gd name="connsiteX1" fmla="*/ 2841 w 9612"/>
              <a:gd name="connsiteY1" fmla="*/ 6685 h 15843"/>
              <a:gd name="connsiteX2" fmla="*/ 7230 w 9612"/>
              <a:gd name="connsiteY2" fmla="*/ 14729 h 15843"/>
              <a:gd name="connsiteX3" fmla="*/ 9612 w 9612"/>
              <a:gd name="connsiteY3" fmla="*/ 0 h 15843"/>
              <a:gd name="connsiteX0" fmla="*/ 0 w 10000"/>
              <a:gd name="connsiteY0" fmla="*/ 8556 h 9332"/>
              <a:gd name="connsiteX1" fmla="*/ 2956 w 10000"/>
              <a:gd name="connsiteY1" fmla="*/ 4220 h 9332"/>
              <a:gd name="connsiteX2" fmla="*/ 7280 w 10000"/>
              <a:gd name="connsiteY2" fmla="*/ 8629 h 9332"/>
              <a:gd name="connsiteX3" fmla="*/ 10000 w 10000"/>
              <a:gd name="connsiteY3" fmla="*/ 0 h 9332"/>
              <a:gd name="connsiteX0" fmla="*/ 0 w 10000"/>
              <a:gd name="connsiteY0" fmla="*/ 9168 h 9433"/>
              <a:gd name="connsiteX1" fmla="*/ 2807 w 10000"/>
              <a:gd name="connsiteY1" fmla="*/ 1118 h 9433"/>
              <a:gd name="connsiteX2" fmla="*/ 7280 w 10000"/>
              <a:gd name="connsiteY2" fmla="*/ 9247 h 9433"/>
              <a:gd name="connsiteX3" fmla="*/ 10000 w 10000"/>
              <a:gd name="connsiteY3" fmla="*/ 0 h 94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111 w 10000"/>
              <a:gd name="connsiteY2" fmla="*/ 8541 h 10933"/>
              <a:gd name="connsiteX3" fmla="*/ 10000 w 10000"/>
              <a:gd name="connsiteY3" fmla="*/ 0 h 10933"/>
              <a:gd name="connsiteX0" fmla="*/ 0 w 9914"/>
              <a:gd name="connsiteY0" fmla="*/ 10988 h 10988"/>
              <a:gd name="connsiteX1" fmla="*/ 2807 w 9914"/>
              <a:gd name="connsiteY1" fmla="*/ 1240 h 10988"/>
              <a:gd name="connsiteX2" fmla="*/ 7111 w 9914"/>
              <a:gd name="connsiteY2" fmla="*/ 8596 h 10988"/>
              <a:gd name="connsiteX3" fmla="*/ 9914 w 9914"/>
              <a:gd name="connsiteY3" fmla="*/ 0 h 10988"/>
              <a:gd name="connsiteX0" fmla="*/ 0 w 10000"/>
              <a:gd name="connsiteY0" fmla="*/ 10000 h 10000"/>
              <a:gd name="connsiteX1" fmla="*/ 2831 w 10000"/>
              <a:gd name="connsiteY1" fmla="*/ 1129 h 10000"/>
              <a:gd name="connsiteX2" fmla="*/ 7173 w 10000"/>
              <a:gd name="connsiteY2" fmla="*/ 7823 h 10000"/>
              <a:gd name="connsiteX3" fmla="*/ 10000 w 10000"/>
              <a:gd name="connsiteY3" fmla="*/ 0 h 10000"/>
              <a:gd name="connsiteX0" fmla="*/ 0 w 10000"/>
              <a:gd name="connsiteY0" fmla="*/ 10000 h 10000"/>
              <a:gd name="connsiteX1" fmla="*/ 0 w 10000"/>
              <a:gd name="connsiteY1" fmla="*/ 10000 h 10000"/>
              <a:gd name="connsiteX2" fmla="*/ 2831 w 10000"/>
              <a:gd name="connsiteY2" fmla="*/ 1129 h 10000"/>
              <a:gd name="connsiteX3" fmla="*/ 7173 w 10000"/>
              <a:gd name="connsiteY3" fmla="*/ 7823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10000"/>
                </a:lnTo>
                <a:cubicBezTo>
                  <a:pt x="472" y="8522"/>
                  <a:pt x="1639" y="1499"/>
                  <a:pt x="2831" y="1129"/>
                </a:cubicBezTo>
                <a:cubicBezTo>
                  <a:pt x="4055" y="957"/>
                  <a:pt x="5978" y="8011"/>
                  <a:pt x="7173" y="7823"/>
                </a:cubicBezTo>
                <a:cubicBezTo>
                  <a:pt x="8368" y="7635"/>
                  <a:pt x="9369" y="2833"/>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 name="Freeform 6"/>
          <p:cNvSpPr>
            <a:spLocks/>
          </p:cNvSpPr>
          <p:nvPr/>
        </p:nvSpPr>
        <p:spPr bwMode="auto">
          <a:xfrm>
            <a:off x="-9525" y="-7143"/>
            <a:ext cx="9156636" cy="1147966"/>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7519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9993"/>
              <a:gd name="connsiteY0" fmla="*/ 30 h 10000"/>
              <a:gd name="connsiteX1" fmla="*/ 4404 w 9993"/>
              <a:gd name="connsiteY1" fmla="*/ 0 h 10000"/>
              <a:gd name="connsiteX2" fmla="*/ 7578 w 9993"/>
              <a:gd name="connsiteY2" fmla="*/ 7519 h 10000"/>
              <a:gd name="connsiteX3" fmla="*/ 9990 w 9993"/>
              <a:gd name="connsiteY3" fmla="*/ 838 h 10000"/>
              <a:gd name="connsiteX4" fmla="*/ 9990 w 9993"/>
              <a:gd name="connsiteY4" fmla="*/ 4212 h 10000"/>
              <a:gd name="connsiteX5" fmla="*/ 7412 w 9993"/>
              <a:gd name="connsiteY5" fmla="*/ 6693 h 10000"/>
              <a:gd name="connsiteX6" fmla="*/ 2578 w 9993"/>
              <a:gd name="connsiteY6" fmla="*/ 3064 h 10000"/>
              <a:gd name="connsiteX7" fmla="*/ 0 w 9993"/>
              <a:gd name="connsiteY7" fmla="*/ 10000 h 10000"/>
              <a:gd name="connsiteX8" fmla="*/ 10 w 9993"/>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4212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1731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1498"/>
              <a:gd name="connsiteX1" fmla="*/ 4407 w 10000"/>
              <a:gd name="connsiteY1" fmla="*/ 0 h 11498"/>
              <a:gd name="connsiteX2" fmla="*/ 7583 w 10000"/>
              <a:gd name="connsiteY2" fmla="*/ 7519 h 11498"/>
              <a:gd name="connsiteX3" fmla="*/ 9997 w 10000"/>
              <a:gd name="connsiteY3" fmla="*/ 1731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7519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6693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0671"/>
              <a:gd name="connsiteX1" fmla="*/ 4407 w 10000"/>
              <a:gd name="connsiteY1" fmla="*/ 0 h 10671"/>
              <a:gd name="connsiteX2" fmla="*/ 7334 w 10000"/>
              <a:gd name="connsiteY2" fmla="*/ 8346 h 10671"/>
              <a:gd name="connsiteX3" fmla="*/ 9997 w 10000"/>
              <a:gd name="connsiteY3" fmla="*/ 5866 h 10671"/>
              <a:gd name="connsiteX4" fmla="*/ 9997 w 10000"/>
              <a:gd name="connsiteY4" fmla="*/ 10000 h 10671"/>
              <a:gd name="connsiteX5" fmla="*/ 7250 w 10000"/>
              <a:gd name="connsiteY5" fmla="*/ 6693 h 10671"/>
              <a:gd name="connsiteX6" fmla="*/ 2580 w 10000"/>
              <a:gd name="connsiteY6" fmla="*/ 3064 h 10671"/>
              <a:gd name="connsiteX7" fmla="*/ 0 w 10000"/>
              <a:gd name="connsiteY7" fmla="*/ 10000 h 10671"/>
              <a:gd name="connsiteX8" fmla="*/ 10 w 10000"/>
              <a:gd name="connsiteY8" fmla="*/ 30 h 10671"/>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039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057"/>
              <a:gd name="connsiteX1" fmla="*/ 4407 w 10000"/>
              <a:gd name="connsiteY1" fmla="*/ 0 h 10057"/>
              <a:gd name="connsiteX2" fmla="*/ 7334 w 10000"/>
              <a:gd name="connsiteY2" fmla="*/ 8346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2530"/>
              <a:gd name="connsiteX1" fmla="*/ 4407 w 10000"/>
              <a:gd name="connsiteY1" fmla="*/ 0 h 12530"/>
              <a:gd name="connsiteX2" fmla="*/ 7084 w 10000"/>
              <a:gd name="connsiteY2" fmla="*/ 917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8346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1703"/>
              <a:gd name="connsiteX1" fmla="*/ 4407 w 10000"/>
              <a:gd name="connsiteY1" fmla="*/ 0 h 11703"/>
              <a:gd name="connsiteX2" fmla="*/ 7084 w 10000"/>
              <a:gd name="connsiteY2" fmla="*/ 6693 h 11703"/>
              <a:gd name="connsiteX3" fmla="*/ 9997 w 10000"/>
              <a:gd name="connsiteY3" fmla="*/ 8346 h 11703"/>
              <a:gd name="connsiteX4" fmla="*/ 9997 w 10000"/>
              <a:gd name="connsiteY4" fmla="*/ 5039 h 11703"/>
              <a:gd name="connsiteX5" fmla="*/ 7001 w 10000"/>
              <a:gd name="connsiteY5" fmla="*/ 9173 h 11703"/>
              <a:gd name="connsiteX6" fmla="*/ 2580 w 10000"/>
              <a:gd name="connsiteY6" fmla="*/ 3064 h 11703"/>
              <a:gd name="connsiteX7" fmla="*/ 0 w 10000"/>
              <a:gd name="connsiteY7" fmla="*/ 10000 h 11703"/>
              <a:gd name="connsiteX8" fmla="*/ 10 w 10000"/>
              <a:gd name="connsiteY8" fmla="*/ 30 h 11703"/>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668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75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4212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6693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5919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6693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7519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586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6693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948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9365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2457">
                <a:moveTo>
                  <a:pt x="10" y="30"/>
                </a:moveTo>
                <a:lnTo>
                  <a:pt x="4407" y="0"/>
                </a:lnTo>
                <a:cubicBezTo>
                  <a:pt x="4760" y="1540"/>
                  <a:pt x="6402" y="4337"/>
                  <a:pt x="7334" y="5866"/>
                </a:cubicBezTo>
                <a:cubicBezTo>
                  <a:pt x="8653" y="7540"/>
                  <a:pt x="9111" y="7724"/>
                  <a:pt x="9997" y="11654"/>
                </a:cubicBezTo>
                <a:cubicBezTo>
                  <a:pt x="10000" y="12457"/>
                  <a:pt x="9994" y="7895"/>
                  <a:pt x="9997" y="7281"/>
                </a:cubicBezTo>
                <a:cubicBezTo>
                  <a:pt x="8696" y="4680"/>
                  <a:pt x="7380" y="8460"/>
                  <a:pt x="6304" y="8531"/>
                </a:cubicBezTo>
                <a:cubicBezTo>
                  <a:pt x="4887" y="8549"/>
                  <a:pt x="3823" y="2515"/>
                  <a:pt x="2580" y="3064"/>
                </a:cubicBezTo>
                <a:cubicBezTo>
                  <a:pt x="1300" y="3186"/>
                  <a:pt x="468" y="7348"/>
                  <a:pt x="0" y="10000"/>
                </a:cubicBezTo>
                <a:cubicBezTo>
                  <a:pt x="3" y="6677"/>
                  <a:pt x="7" y="3353"/>
                  <a:pt x="10" y="30"/>
                </a:cubicBezTo>
                <a:close/>
              </a:path>
            </a:pathLst>
          </a:custGeom>
          <a:gradFill>
            <a:gsLst>
              <a:gs pos="4000">
                <a:schemeClr val="bg2">
                  <a:alpha val="61000"/>
                </a:schemeClr>
              </a:gs>
              <a:gs pos="84000">
                <a:schemeClr val="accent1">
                  <a:alpha val="63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267200" y="-7143"/>
            <a:ext cx="4876800" cy="516327"/>
          </a:xfrm>
          <a:custGeom>
            <a:avLst>
              <a:gd name="A1" fmla="val 0"/>
              <a:gd name="A2" fmla="val 0"/>
              <a:gd name="A3" fmla="val 0"/>
              <a:gd name="A4" fmla="val 0"/>
              <a:gd name="A5" fmla="val 0"/>
              <a:gd name="A6" fmla="val 0"/>
              <a:gd name="A7" fmla="val 0"/>
              <a:gd name="A8" fmla="val 0"/>
            </a:avLst>
            <a:gdLst>
              <a:gd name="connsiteX0" fmla="*/ 0 w 10000"/>
              <a:gd name="connsiteY0" fmla="*/ 0 h 10441"/>
              <a:gd name="connsiteX1" fmla="*/ 5560 w 10000"/>
              <a:gd name="connsiteY1" fmla="*/ 9479 h 10441"/>
              <a:gd name="connsiteX2" fmla="*/ 10000 w 10000"/>
              <a:gd name="connsiteY2" fmla="*/ 5771 h 10441"/>
              <a:gd name="connsiteX3" fmla="*/ 10000 w 10000"/>
              <a:gd name="connsiteY3" fmla="*/ 101 h 10441"/>
              <a:gd name="connsiteX4" fmla="*/ 0 w 10000"/>
              <a:gd name="connsiteY4" fmla="*/ 0 h 10441"/>
              <a:gd name="connsiteX0" fmla="*/ 0 w 10000"/>
              <a:gd name="connsiteY0" fmla="*/ 0 h 9552"/>
              <a:gd name="connsiteX1" fmla="*/ 5360 w 10000"/>
              <a:gd name="connsiteY1" fmla="*/ 8590 h 9552"/>
              <a:gd name="connsiteX2" fmla="*/ 10000 w 10000"/>
              <a:gd name="connsiteY2" fmla="*/ 5771 h 9552"/>
              <a:gd name="connsiteX3" fmla="*/ 10000 w 10000"/>
              <a:gd name="connsiteY3" fmla="*/ 101 h 9552"/>
              <a:gd name="connsiteX4" fmla="*/ 0 w 10000"/>
              <a:gd name="connsiteY4" fmla="*/ 0 h 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52">
                <a:moveTo>
                  <a:pt x="0" y="0"/>
                </a:moveTo>
                <a:cubicBezTo>
                  <a:pt x="580" y="1714"/>
                  <a:pt x="3693" y="7628"/>
                  <a:pt x="5360" y="8590"/>
                </a:cubicBezTo>
                <a:cubicBezTo>
                  <a:pt x="7027" y="9552"/>
                  <a:pt x="9260" y="7334"/>
                  <a:pt x="10000" y="5771"/>
                </a:cubicBezTo>
                <a:lnTo>
                  <a:pt x="10000" y="101"/>
                </a:lnTo>
                <a:lnTo>
                  <a:pt x="0" y="0"/>
                </a:lnTo>
                <a:close/>
              </a:path>
            </a:pathLst>
          </a:custGeom>
          <a:gradFill>
            <a:gsLst>
              <a:gs pos="0">
                <a:schemeClr val="bg2">
                  <a:alpha val="77000"/>
                </a:schemeClr>
              </a:gs>
              <a:gs pos="80000">
                <a:schemeClr val="accent1">
                  <a:alpha val="54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28600" y="1047890"/>
            <a:ext cx="8686800" cy="115215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8600" y="2590800"/>
            <a:ext cx="8686800" cy="337293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grpSp>
        <p:nvGrpSpPr>
          <p:cNvPr id="2" name="Group 1"/>
          <p:cNvGrpSpPr/>
          <p:nvPr/>
        </p:nvGrpSpPr>
        <p:grpSpPr>
          <a:xfrm>
            <a:off x="-20194" y="202436"/>
            <a:ext cx="9181754" cy="604999"/>
            <a:chOff x="-20222" y="216578"/>
            <a:chExt cx="9181754" cy="604999"/>
          </a:xfrm>
        </p:grpSpPr>
        <p:sp>
          <p:nvSpPr>
            <p:cNvPr id="12" name="Freeform 11"/>
            <p:cNvSpPr>
              <a:spLocks/>
            </p:cNvSpPr>
            <p:nvPr/>
          </p:nvSpPr>
          <p:spPr bwMode="auto">
            <a:xfrm rot="21435692">
              <a:off x="-20222" y="216578"/>
              <a:ext cx="9163050" cy="599948"/>
            </a:xfrm>
            <a:custGeom>
              <a:avLst>
                <a:gd name="A1" fmla="val 0"/>
                <a:gd name="A2" fmla="val 0"/>
                <a:gd name="A3" fmla="val 0"/>
                <a:gd name="A4" fmla="val 0"/>
                <a:gd name="A5" fmla="val 0"/>
                <a:gd name="A6" fmla="val 0"/>
                <a:gd name="A7" fmla="val 0"/>
                <a:gd name="A8" fmla="val 0"/>
              </a:avLst>
              <a:gdLst>
                <a:gd name="connsiteX0" fmla="*/ 0 w 10000"/>
                <a:gd name="connsiteY0" fmla="*/ 9156 h 9241"/>
                <a:gd name="connsiteX1" fmla="*/ 2786 w 10000"/>
                <a:gd name="connsiteY1" fmla="*/ 2673 h 9241"/>
                <a:gd name="connsiteX2" fmla="*/ 6996 w 10000"/>
                <a:gd name="connsiteY2" fmla="*/ 8796 h 9241"/>
                <a:gd name="connsiteX3" fmla="*/ 10000 w 10000"/>
                <a:gd name="connsiteY3" fmla="*/ 0 h 9241"/>
              </a:gdLst>
              <a:ahLst/>
              <a:cxnLst>
                <a:cxn ang="0">
                  <a:pos x="connsiteX0" y="connsiteY0"/>
                </a:cxn>
                <a:cxn ang="0">
                  <a:pos x="connsiteX1" y="connsiteY1"/>
                </a:cxn>
                <a:cxn ang="0">
                  <a:pos x="connsiteX2" y="connsiteY2"/>
                </a:cxn>
                <a:cxn ang="0">
                  <a:pos x="connsiteX3" y="connsiteY3"/>
                </a:cxn>
              </a:cxnLst>
              <a:rect l="l" t="t" r="r" b="b"/>
              <a:pathLst>
                <a:path w="10000" h="9241">
                  <a:moveTo>
                    <a:pt x="0" y="9156"/>
                  </a:moveTo>
                  <a:cubicBezTo>
                    <a:pt x="489" y="6995"/>
                    <a:pt x="1620" y="2733"/>
                    <a:pt x="2786" y="2673"/>
                  </a:cubicBezTo>
                  <a:cubicBezTo>
                    <a:pt x="3952" y="2613"/>
                    <a:pt x="5793" y="9241"/>
                    <a:pt x="6996" y="8796"/>
                  </a:cubicBezTo>
                  <a:cubicBezTo>
                    <a:pt x="8198" y="8350"/>
                    <a:pt x="9401" y="1991"/>
                    <a:pt x="10000" y="0"/>
                  </a:cubicBezTo>
                </a:path>
              </a:pathLst>
            </a:custGeom>
            <a:noFill/>
            <a:ln w="1079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280" y="290003"/>
              <a:ext cx="9175812" cy="53157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Lst>
              <a:ahLst/>
              <a:cxnLst>
                <a:cxn ang="0">
                  <a:pos x="connsiteX0" y="connsiteY0"/>
                </a:cxn>
                <a:cxn ang="0">
                  <a:pos x="connsiteX1" y="connsiteY1"/>
                </a:cxn>
                <a:cxn ang="0">
                  <a:pos x="connsiteX2" y="connsiteY2"/>
                </a:cxn>
                <a:cxn ang="0">
                  <a:pos x="connsiteX3" y="connsiteY3"/>
                </a:cxn>
              </a:cxnLst>
              <a:rect l="l" t="t" r="r" b="b"/>
              <a:pathLst>
                <a:path w="10000" h="11671">
                  <a:moveTo>
                    <a:pt x="0" y="9980"/>
                  </a:moveTo>
                  <a:cubicBezTo>
                    <a:pt x="473" y="8822"/>
                    <a:pt x="1636" y="2914"/>
                    <a:pt x="2841" y="3109"/>
                  </a:cubicBezTo>
                  <a:cubicBezTo>
                    <a:pt x="4046" y="3304"/>
                    <a:pt x="6037" y="11671"/>
                    <a:pt x="7230" y="11153"/>
                  </a:cubicBezTo>
                  <a:cubicBezTo>
                    <a:pt x="8423" y="10635"/>
                    <a:pt x="9407" y="2318"/>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1" latinLnBrk="0" hangingPunct="1">
        <a:spcBef>
          <a:spcPct val="0"/>
        </a:spcBef>
        <a:buNone/>
        <a:defRPr kumimoji="0" sz="5000" b="0" kern="1200" baseline="0">
          <a:ln>
            <a:noFill/>
          </a:ln>
          <a:solidFill>
            <a:schemeClr val="bg2"/>
          </a:solidFill>
          <a:effectLst/>
          <a:latin typeface="Palatino Linotype"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bg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bg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bg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bg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bg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235" y="894270"/>
            <a:ext cx="8679529" cy="1997059"/>
          </a:xfrm>
        </p:spPr>
        <p:txBody>
          <a:bodyPr>
            <a:noAutofit/>
          </a:bodyPr>
          <a:lstStyle/>
          <a:p>
            <a:r>
              <a:rPr lang="en-US" sz="2800" dirty="0" smtClean="0"/>
              <a:t>Do Two-Year College Transfers Face Different Challenges Working on their Bachelor's Degree than Students who only Attended a Four-Year Institution?</a:t>
            </a:r>
            <a:endParaRPr lang="en-US" sz="2800" dirty="0"/>
          </a:p>
        </p:txBody>
      </p:sp>
      <p:sp>
        <p:nvSpPr>
          <p:cNvPr id="5" name="Content Placeholder 4"/>
          <p:cNvSpPr>
            <a:spLocks noGrp="1"/>
          </p:cNvSpPr>
          <p:nvPr>
            <p:ph sz="half" idx="2"/>
          </p:nvPr>
        </p:nvSpPr>
        <p:spPr>
          <a:xfrm>
            <a:off x="230417" y="3275380"/>
            <a:ext cx="8683165" cy="2534730"/>
          </a:xfrm>
        </p:spPr>
        <p:txBody>
          <a:bodyPr/>
          <a:lstStyle/>
          <a:p>
            <a:r>
              <a:rPr lang="en-US" dirty="0" smtClean="0"/>
              <a:t>Carolyn Wilson, American Geosciences Institute</a:t>
            </a:r>
          </a:p>
          <a:p>
            <a:r>
              <a:rPr lang="en-US" dirty="0" err="1" smtClean="0"/>
              <a:t>Kaatje</a:t>
            </a:r>
            <a:r>
              <a:rPr lang="en-US" dirty="0" smtClean="0"/>
              <a:t> van </a:t>
            </a:r>
            <a:r>
              <a:rPr lang="en-US" dirty="0" err="1" smtClean="0"/>
              <a:t>der</a:t>
            </a:r>
            <a:r>
              <a:rPr lang="en-US" dirty="0" smtClean="0"/>
              <a:t> </a:t>
            </a:r>
            <a:r>
              <a:rPr lang="en-US" dirty="0" err="1" smtClean="0"/>
              <a:t>Hoeven</a:t>
            </a:r>
            <a:r>
              <a:rPr lang="en-US" dirty="0" smtClean="0"/>
              <a:t> </a:t>
            </a:r>
            <a:r>
              <a:rPr lang="en-US" dirty="0" smtClean="0"/>
              <a:t>Kraft, Whatcom Community College</a:t>
            </a:r>
          </a:p>
          <a:p>
            <a:r>
              <a:rPr lang="en-US" dirty="0" smtClean="0"/>
              <a:t>Benjamin Wolfe, University of Kansas</a:t>
            </a:r>
            <a:endParaRPr lang="en-US" dirty="0"/>
          </a:p>
        </p:txBody>
      </p:sp>
      <p:pic>
        <p:nvPicPr>
          <p:cNvPr id="6" name="Picture 5" descr="AGI-Logo-Tagline-Digital-Outlines-WhiteLetters-RGB.png"/>
          <p:cNvPicPr>
            <a:picLocks noChangeAspect="1"/>
          </p:cNvPicPr>
          <p:nvPr/>
        </p:nvPicPr>
        <p:blipFill>
          <a:blip r:embed="rId2" cstate="print"/>
          <a:stretch>
            <a:fillRect/>
          </a:stretch>
        </p:blipFill>
        <p:spPr>
          <a:xfrm>
            <a:off x="5742770" y="5573525"/>
            <a:ext cx="2746540" cy="921720"/>
          </a:xfrm>
          <a:prstGeom prst="rect">
            <a:avLst/>
          </a:prstGeom>
        </p:spPr>
      </p:pic>
      <p:pic>
        <p:nvPicPr>
          <p:cNvPr id="7" name="Picture 6"/>
          <p:cNvPicPr>
            <a:picLocks noChangeAspect="1"/>
          </p:cNvPicPr>
          <p:nvPr/>
        </p:nvPicPr>
        <p:blipFill>
          <a:blip r:embed="rId3" cstate="print"/>
          <a:stretch>
            <a:fillRect/>
          </a:stretch>
        </p:blipFill>
        <p:spPr>
          <a:xfrm>
            <a:off x="3054420" y="5573525"/>
            <a:ext cx="2589260" cy="8833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9690" y="5573525"/>
            <a:ext cx="2438400" cy="966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170"/>
            <a:ext cx="8686800" cy="1143000"/>
          </a:xfrm>
        </p:spPr>
        <p:txBody>
          <a:bodyPr>
            <a:normAutofit/>
          </a:bodyPr>
          <a:lstStyle/>
          <a:p>
            <a:r>
              <a:rPr lang="en-US" sz="4400" dirty="0" smtClean="0"/>
              <a:t>Self-Regulation</a:t>
            </a:r>
            <a:endParaRPr lang="en-US" sz="4400" dirty="0"/>
          </a:p>
        </p:txBody>
      </p:sp>
      <p:sp>
        <p:nvSpPr>
          <p:cNvPr id="3" name="Content Placeholder 2"/>
          <p:cNvSpPr>
            <a:spLocks noGrp="1"/>
          </p:cNvSpPr>
          <p:nvPr>
            <p:ph idx="1"/>
          </p:nvPr>
        </p:nvSpPr>
        <p:spPr>
          <a:xfrm>
            <a:off x="228600" y="1393535"/>
            <a:ext cx="8686800" cy="5184675"/>
          </a:xfrm>
        </p:spPr>
        <p:txBody>
          <a:bodyPr>
            <a:normAutofit/>
          </a:bodyPr>
          <a:lstStyle/>
          <a:p>
            <a:r>
              <a:rPr lang="en-US" dirty="0" smtClean="0"/>
              <a:t>Mentioned by approx. 9% of 2-year college transfers vs. 7% of students originating at a 4-year institution</a:t>
            </a:r>
          </a:p>
          <a:p>
            <a:endParaRPr lang="en-US" dirty="0" smtClean="0"/>
          </a:p>
          <a:p>
            <a:r>
              <a:rPr lang="en-US" dirty="0" smtClean="0"/>
              <a:t>Quotes </a:t>
            </a:r>
            <a:r>
              <a:rPr lang="en-US" dirty="0" smtClean="0"/>
              <a:t>from students originating at a 4-year </a:t>
            </a:r>
            <a:r>
              <a:rPr lang="en-US" dirty="0" smtClean="0"/>
              <a:t>institution:</a:t>
            </a:r>
          </a:p>
          <a:p>
            <a:pPr lvl="1"/>
            <a:r>
              <a:rPr lang="en-US" dirty="0" smtClean="0"/>
              <a:t>“Personal </a:t>
            </a:r>
            <a:r>
              <a:rPr lang="en-US" dirty="0" smtClean="0"/>
              <a:t>motivation to focus on difficult coursework in allied science classes such as chemistry and physics</a:t>
            </a:r>
            <a:r>
              <a:rPr lang="en-US" dirty="0" smtClean="0"/>
              <a:t>.”</a:t>
            </a:r>
          </a:p>
          <a:p>
            <a:pPr lvl="1"/>
            <a:r>
              <a:rPr lang="en-US" dirty="0" smtClean="0"/>
              <a:t>“Entering </a:t>
            </a:r>
            <a:r>
              <a:rPr lang="en-US" dirty="0" smtClean="0"/>
              <a:t>my junior year of college, I began to suffer from academic burn-out. I also wasn't sure where I wanted to go with my degree(s) and what kind of work I wanted to </a:t>
            </a:r>
            <a:r>
              <a:rPr lang="en-US" dirty="0" smtClean="0"/>
              <a:t>do.”</a:t>
            </a:r>
          </a:p>
          <a:p>
            <a:pPr lvl="1"/>
            <a:r>
              <a:rPr lang="en-US" dirty="0" smtClean="0"/>
              <a:t>“Lack </a:t>
            </a:r>
            <a:r>
              <a:rPr lang="en-US" dirty="0" smtClean="0"/>
              <a:t>of confidence in my ability to do science</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980"/>
            <a:ext cx="8686800" cy="1143000"/>
          </a:xfrm>
        </p:spPr>
        <p:txBody>
          <a:bodyPr>
            <a:normAutofit/>
          </a:bodyPr>
          <a:lstStyle/>
          <a:p>
            <a:r>
              <a:rPr lang="en-US" sz="4400" dirty="0" smtClean="0"/>
              <a:t>Academic Challenges</a:t>
            </a:r>
            <a:endParaRPr lang="en-US" sz="4400" dirty="0"/>
          </a:p>
        </p:txBody>
      </p:sp>
      <p:sp>
        <p:nvSpPr>
          <p:cNvPr id="3" name="Content Placeholder 2"/>
          <p:cNvSpPr>
            <a:spLocks noGrp="1"/>
          </p:cNvSpPr>
          <p:nvPr>
            <p:ph idx="1"/>
          </p:nvPr>
        </p:nvSpPr>
        <p:spPr>
          <a:xfrm>
            <a:off x="228600" y="1508750"/>
            <a:ext cx="8686800" cy="5107865"/>
          </a:xfrm>
        </p:spPr>
        <p:txBody>
          <a:bodyPr>
            <a:normAutofit fontScale="92500" lnSpcReduction="20000"/>
          </a:bodyPr>
          <a:lstStyle/>
          <a:p>
            <a:r>
              <a:rPr lang="en-US" dirty="0" smtClean="0"/>
              <a:t>Mentioned by approx. </a:t>
            </a:r>
            <a:r>
              <a:rPr lang="en-US" dirty="0" smtClean="0"/>
              <a:t>30% </a:t>
            </a:r>
            <a:r>
              <a:rPr lang="en-US" dirty="0" smtClean="0"/>
              <a:t>of 2-year college </a:t>
            </a:r>
            <a:r>
              <a:rPr lang="en-US" dirty="0" smtClean="0"/>
              <a:t>transfers </a:t>
            </a:r>
            <a:r>
              <a:rPr lang="en-US" dirty="0" smtClean="0"/>
              <a:t>vs. </a:t>
            </a:r>
            <a:r>
              <a:rPr lang="en-US" dirty="0" smtClean="0"/>
              <a:t>37% </a:t>
            </a:r>
            <a:r>
              <a:rPr lang="en-US" dirty="0" smtClean="0"/>
              <a:t>of students originating at a 4-year institution</a:t>
            </a:r>
          </a:p>
          <a:p>
            <a:endParaRPr lang="en-US" dirty="0" smtClean="0"/>
          </a:p>
          <a:p>
            <a:r>
              <a:rPr lang="en-US" dirty="0" smtClean="0"/>
              <a:t>Quotes from students originating at a 4-year institution:</a:t>
            </a:r>
          </a:p>
          <a:p>
            <a:pPr lvl="1"/>
            <a:r>
              <a:rPr lang="en-US" dirty="0" smtClean="0"/>
              <a:t>“Having </a:t>
            </a:r>
            <a:r>
              <a:rPr lang="en-US" dirty="0" smtClean="0"/>
              <a:t>to take non-geology related coursework such as Calculus, Chemistry, and Physics. I feel I would have done better in those courses if they were offered with respect to geology</a:t>
            </a:r>
            <a:r>
              <a:rPr lang="en-US" dirty="0" smtClean="0"/>
              <a:t>.”</a:t>
            </a:r>
          </a:p>
          <a:p>
            <a:pPr lvl="1"/>
            <a:r>
              <a:rPr lang="en-US" dirty="0" smtClean="0"/>
              <a:t>“The </a:t>
            </a:r>
            <a:r>
              <a:rPr lang="en-US" dirty="0" smtClean="0"/>
              <a:t>largest obstacle I faced was coming from a background of little to no science background in earth sciences</a:t>
            </a:r>
            <a:r>
              <a:rPr lang="en-US" dirty="0" smtClean="0"/>
              <a:t>.”</a:t>
            </a:r>
          </a:p>
          <a:p>
            <a:pPr lvl="1"/>
            <a:r>
              <a:rPr lang="en-US" dirty="0" smtClean="0"/>
              <a:t>“Completing </a:t>
            </a:r>
            <a:r>
              <a:rPr lang="en-US" dirty="0" smtClean="0"/>
              <a:t>my thesis was the most difficult challenge. I often thought I wouldn't be able to do it or would have to take time off and graduate a year later</a:t>
            </a:r>
            <a:r>
              <a:rPr lang="en-US" dirty="0" smtClean="0"/>
              <a:t>.”</a:t>
            </a:r>
          </a:p>
          <a:p>
            <a:pPr lvl="1"/>
            <a:r>
              <a:rPr lang="en-US" dirty="0" smtClean="0"/>
              <a:t>“Completing </a:t>
            </a:r>
            <a:r>
              <a:rPr lang="en-US" dirty="0" smtClean="0"/>
              <a:t>the Earth Science requirements in time after switching my major so late in my undergraduate career</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980"/>
            <a:ext cx="8686800" cy="1143000"/>
          </a:xfrm>
        </p:spPr>
        <p:txBody>
          <a:bodyPr>
            <a:normAutofit/>
          </a:bodyPr>
          <a:lstStyle/>
          <a:p>
            <a:r>
              <a:rPr lang="en-US" sz="4400" dirty="0" smtClean="0"/>
              <a:t>Institutional Barriers</a:t>
            </a:r>
            <a:endParaRPr lang="en-US" sz="4400" dirty="0"/>
          </a:p>
        </p:txBody>
      </p:sp>
      <p:sp>
        <p:nvSpPr>
          <p:cNvPr id="3" name="Content Placeholder 2"/>
          <p:cNvSpPr>
            <a:spLocks noGrp="1"/>
          </p:cNvSpPr>
          <p:nvPr>
            <p:ph idx="1"/>
          </p:nvPr>
        </p:nvSpPr>
        <p:spPr>
          <a:xfrm>
            <a:off x="228600" y="1508750"/>
            <a:ext cx="8686800" cy="5069460"/>
          </a:xfrm>
        </p:spPr>
        <p:txBody>
          <a:bodyPr/>
          <a:lstStyle/>
          <a:p>
            <a:r>
              <a:rPr lang="en-US" dirty="0" smtClean="0"/>
              <a:t>Mentioned by approx. </a:t>
            </a:r>
            <a:r>
              <a:rPr lang="en-US" dirty="0" smtClean="0"/>
              <a:t>24% </a:t>
            </a:r>
            <a:r>
              <a:rPr lang="en-US" dirty="0" smtClean="0"/>
              <a:t>of 2-year college </a:t>
            </a:r>
            <a:r>
              <a:rPr lang="en-US" dirty="0" smtClean="0"/>
              <a:t>transfers </a:t>
            </a:r>
            <a:r>
              <a:rPr lang="en-US" dirty="0" smtClean="0"/>
              <a:t>vs. </a:t>
            </a:r>
            <a:r>
              <a:rPr lang="en-US" dirty="0" smtClean="0"/>
              <a:t>13% </a:t>
            </a:r>
            <a:r>
              <a:rPr lang="en-US" dirty="0" smtClean="0"/>
              <a:t>of students originating at a 4-year institution</a:t>
            </a:r>
          </a:p>
          <a:p>
            <a:endParaRPr lang="en-US" dirty="0" smtClean="0"/>
          </a:p>
          <a:p>
            <a:r>
              <a:rPr lang="en-US" dirty="0" smtClean="0"/>
              <a:t>Quotes from students originating at a 4-year institution:</a:t>
            </a:r>
          </a:p>
          <a:p>
            <a:pPr lvl="1"/>
            <a:r>
              <a:rPr lang="en-US" dirty="0" smtClean="0"/>
              <a:t>“Courses </a:t>
            </a:r>
            <a:r>
              <a:rPr lang="en-US" dirty="0" smtClean="0"/>
              <a:t>were sometimes offered at large intervals of time, so timing had to be right for registration</a:t>
            </a:r>
            <a:r>
              <a:rPr lang="en-US" dirty="0" smtClean="0"/>
              <a:t>.”</a:t>
            </a:r>
          </a:p>
          <a:p>
            <a:pPr lvl="1"/>
            <a:r>
              <a:rPr lang="en-US" dirty="0" smtClean="0"/>
              <a:t>“Dealing </a:t>
            </a:r>
            <a:r>
              <a:rPr lang="en-US" dirty="0" smtClean="0"/>
              <a:t>with professors that do not care about the students</a:t>
            </a:r>
            <a:r>
              <a:rPr lang="en-US" dirty="0" smtClean="0"/>
              <a:t>.”</a:t>
            </a:r>
          </a:p>
          <a:p>
            <a:pPr lvl="1"/>
            <a:r>
              <a:rPr lang="en-US" dirty="0" smtClean="0"/>
              <a:t>“Coming from a liberal arts college, completing gen-</a:t>
            </a:r>
            <a:r>
              <a:rPr lang="en-US" dirty="0" err="1" smtClean="0"/>
              <a:t>ed</a:t>
            </a:r>
            <a:r>
              <a:rPr lang="en-US" dirty="0" smtClean="0"/>
              <a:t> requirements was the </a:t>
            </a:r>
            <a:r>
              <a:rPr lang="en-US" dirty="0" smtClean="0"/>
              <a:t>hardest”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980"/>
            <a:ext cx="8686800" cy="1143000"/>
          </a:xfrm>
        </p:spPr>
        <p:txBody>
          <a:bodyPr>
            <a:normAutofit/>
          </a:bodyPr>
          <a:lstStyle/>
          <a:p>
            <a:r>
              <a:rPr lang="en-US" sz="4400" dirty="0" smtClean="0"/>
              <a:t>Personal Challenges</a:t>
            </a:r>
            <a:endParaRPr lang="en-US" sz="4400" dirty="0"/>
          </a:p>
        </p:txBody>
      </p:sp>
      <p:sp>
        <p:nvSpPr>
          <p:cNvPr id="3" name="Content Placeholder 2"/>
          <p:cNvSpPr>
            <a:spLocks noGrp="1"/>
          </p:cNvSpPr>
          <p:nvPr>
            <p:ph idx="1"/>
          </p:nvPr>
        </p:nvSpPr>
        <p:spPr>
          <a:xfrm>
            <a:off x="228600" y="1547155"/>
            <a:ext cx="8686800" cy="4954245"/>
          </a:xfrm>
        </p:spPr>
        <p:txBody>
          <a:bodyPr>
            <a:normAutofit lnSpcReduction="10000"/>
          </a:bodyPr>
          <a:lstStyle/>
          <a:p>
            <a:r>
              <a:rPr lang="en-US" dirty="0" smtClean="0"/>
              <a:t>Mentioned by approx. </a:t>
            </a:r>
            <a:r>
              <a:rPr lang="en-US" dirty="0" smtClean="0"/>
              <a:t>38% </a:t>
            </a:r>
            <a:r>
              <a:rPr lang="en-US" dirty="0" smtClean="0"/>
              <a:t>of 2-year college </a:t>
            </a:r>
            <a:r>
              <a:rPr lang="en-US" dirty="0" smtClean="0"/>
              <a:t>transfers </a:t>
            </a:r>
            <a:r>
              <a:rPr lang="en-US" dirty="0" smtClean="0"/>
              <a:t>vs. </a:t>
            </a:r>
            <a:r>
              <a:rPr lang="en-US" dirty="0" smtClean="0"/>
              <a:t>21% </a:t>
            </a:r>
            <a:r>
              <a:rPr lang="en-US" dirty="0" smtClean="0"/>
              <a:t>of students originating at a 4-year institution</a:t>
            </a:r>
          </a:p>
          <a:p>
            <a:endParaRPr lang="en-US" dirty="0" smtClean="0"/>
          </a:p>
          <a:p>
            <a:r>
              <a:rPr lang="en-US" dirty="0" smtClean="0"/>
              <a:t>Quotes from students originating at a 4-year institution:</a:t>
            </a:r>
          </a:p>
          <a:p>
            <a:pPr lvl="1"/>
            <a:r>
              <a:rPr lang="en-US" dirty="0" smtClean="0"/>
              <a:t>“Learning </a:t>
            </a:r>
            <a:r>
              <a:rPr lang="en-US" dirty="0" smtClean="0"/>
              <a:t>how to manage time between work and taking classes</a:t>
            </a:r>
            <a:r>
              <a:rPr lang="en-US" dirty="0" smtClean="0"/>
              <a:t>.”</a:t>
            </a:r>
          </a:p>
          <a:p>
            <a:pPr lvl="1"/>
            <a:r>
              <a:rPr lang="en-US" dirty="0" smtClean="0"/>
              <a:t>“Managing </a:t>
            </a:r>
            <a:r>
              <a:rPr lang="en-US" dirty="0" smtClean="0"/>
              <a:t>my time while playing a sport and completing the research </a:t>
            </a:r>
            <a:r>
              <a:rPr lang="en-US" dirty="0" smtClean="0"/>
              <a:t>project”</a:t>
            </a:r>
          </a:p>
          <a:p>
            <a:pPr lvl="1"/>
            <a:r>
              <a:rPr lang="en-US" dirty="0" smtClean="0"/>
              <a:t>“Paying </a:t>
            </a:r>
            <a:r>
              <a:rPr lang="en-US" dirty="0" smtClean="0"/>
              <a:t>for college has always been my greatest obstacle for completing. My family did not help me pay for it or anything, thus I have a lot of student loans</a:t>
            </a:r>
            <a:r>
              <a:rPr lang="en-US" dirty="0" smtClean="0"/>
              <a:t>.”</a:t>
            </a:r>
          </a:p>
          <a:p>
            <a:pPr lvl="1"/>
            <a:r>
              <a:rPr lang="en-US" dirty="0" smtClean="0"/>
              <a:t>“Dealing </a:t>
            </a:r>
            <a:r>
              <a:rPr lang="en-US" dirty="0" smtClean="0"/>
              <a:t>with my physical disabilities while balancing work and school</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85"/>
            <a:ext cx="8686800" cy="1143000"/>
          </a:xfrm>
        </p:spPr>
        <p:txBody>
          <a:bodyPr>
            <a:normAutofit/>
          </a:bodyPr>
          <a:lstStyle/>
          <a:p>
            <a:r>
              <a:rPr lang="en-US" sz="4400" dirty="0" smtClean="0"/>
              <a:t>Field Camp, in particular</a:t>
            </a:r>
            <a:endParaRPr lang="en-US" sz="4400" dirty="0"/>
          </a:p>
        </p:txBody>
      </p:sp>
      <p:sp>
        <p:nvSpPr>
          <p:cNvPr id="3" name="Content Placeholder 2"/>
          <p:cNvSpPr>
            <a:spLocks noGrp="1"/>
          </p:cNvSpPr>
          <p:nvPr>
            <p:ph idx="1"/>
          </p:nvPr>
        </p:nvSpPr>
        <p:spPr>
          <a:xfrm>
            <a:off x="232235" y="1815990"/>
            <a:ext cx="8686800" cy="4723814"/>
          </a:xfrm>
        </p:spPr>
        <p:txBody>
          <a:bodyPr/>
          <a:lstStyle/>
          <a:p>
            <a:r>
              <a:rPr lang="en-US" dirty="0" smtClean="0"/>
              <a:t>Unique to the Geosciences</a:t>
            </a:r>
          </a:p>
          <a:p>
            <a:endParaRPr lang="en-US" dirty="0" smtClean="0"/>
          </a:p>
          <a:p>
            <a:r>
              <a:rPr lang="en-US" dirty="0" smtClean="0"/>
              <a:t>Organizational Culture issue</a:t>
            </a:r>
          </a:p>
          <a:p>
            <a:pPr lvl="1"/>
            <a:r>
              <a:rPr lang="en-US" dirty="0" smtClean="0"/>
              <a:t>Money</a:t>
            </a:r>
          </a:p>
          <a:p>
            <a:pPr lvl="1"/>
            <a:r>
              <a:rPr lang="en-US" dirty="0" smtClean="0"/>
              <a:t>Time</a:t>
            </a:r>
          </a:p>
          <a:p>
            <a:pPr lvl="1"/>
            <a:r>
              <a:rPr lang="en-US" dirty="0" smtClean="0"/>
              <a:t>Location</a:t>
            </a:r>
          </a:p>
          <a:p>
            <a:pPr lvl="1"/>
            <a:r>
              <a:rPr lang="en-US" dirty="0" smtClean="0"/>
              <a:t>Etc.</a:t>
            </a:r>
          </a:p>
          <a:p>
            <a:endParaRPr lang="en-US" dirty="0" smtClean="0"/>
          </a:p>
        </p:txBody>
      </p:sp>
      <p:graphicFrame>
        <p:nvGraphicFramePr>
          <p:cNvPr id="4" name="Chart 3"/>
          <p:cNvGraphicFramePr>
            <a:graphicFrameLocks noGrp="1"/>
          </p:cNvGraphicFramePr>
          <p:nvPr/>
        </p:nvGraphicFramePr>
        <p:xfrm>
          <a:off x="961930" y="1508750"/>
          <a:ext cx="7067124" cy="5128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0220"/>
            <a:ext cx="8686800" cy="874165"/>
          </a:xfrm>
        </p:spPr>
        <p:txBody>
          <a:bodyPr>
            <a:normAutofit/>
          </a:bodyPr>
          <a:lstStyle/>
          <a:p>
            <a:r>
              <a:rPr lang="en-US" sz="4400" dirty="0" smtClean="0"/>
              <a:t>Recommendations</a:t>
            </a:r>
            <a:endParaRPr lang="en-US" sz="4400" dirty="0"/>
          </a:p>
        </p:txBody>
      </p:sp>
      <p:sp>
        <p:nvSpPr>
          <p:cNvPr id="3" name="Content Placeholder 2"/>
          <p:cNvSpPr>
            <a:spLocks noGrp="1"/>
          </p:cNvSpPr>
          <p:nvPr>
            <p:ph idx="1"/>
          </p:nvPr>
        </p:nvSpPr>
        <p:spPr>
          <a:xfrm>
            <a:off x="228600" y="1623965"/>
            <a:ext cx="8686800" cy="4915840"/>
          </a:xfrm>
        </p:spPr>
        <p:txBody>
          <a:bodyPr>
            <a:normAutofit/>
          </a:bodyPr>
          <a:lstStyle/>
          <a:p>
            <a:r>
              <a:rPr lang="en-US" dirty="0" smtClean="0"/>
              <a:t>Purposeful student-faculty </a:t>
            </a:r>
            <a:r>
              <a:rPr lang="en-US" dirty="0" smtClean="0"/>
              <a:t>contact</a:t>
            </a:r>
          </a:p>
          <a:p>
            <a:endParaRPr lang="en-US" dirty="0" smtClean="0"/>
          </a:p>
          <a:p>
            <a:r>
              <a:rPr lang="en-US" dirty="0" smtClean="0"/>
              <a:t>Peer assisted </a:t>
            </a:r>
            <a:r>
              <a:rPr lang="en-US" dirty="0" smtClean="0"/>
              <a:t>learning</a:t>
            </a:r>
          </a:p>
          <a:p>
            <a:pPr>
              <a:buNone/>
            </a:pPr>
            <a:endParaRPr lang="en-US" dirty="0" smtClean="0"/>
          </a:p>
          <a:p>
            <a:r>
              <a:rPr lang="en-US" dirty="0" smtClean="0"/>
              <a:t>Academic and career advising</a:t>
            </a:r>
            <a:endParaRPr lang="en-US" dirty="0" smtClean="0"/>
          </a:p>
          <a:p>
            <a:endParaRPr lang="en-US" dirty="0" smtClean="0"/>
          </a:p>
          <a:p>
            <a:r>
              <a:rPr lang="en-US" dirty="0" smtClean="0"/>
              <a:t>Increased communication between students and department/institution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980"/>
            <a:ext cx="8686800" cy="1143000"/>
          </a:xfrm>
        </p:spPr>
        <p:txBody>
          <a:bodyPr>
            <a:normAutofit/>
          </a:bodyPr>
          <a:lstStyle/>
          <a:p>
            <a:r>
              <a:rPr lang="en-US" sz="4400" dirty="0" smtClean="0"/>
              <a:t>Questions?</a:t>
            </a:r>
            <a:endParaRPr lang="en-US" sz="4400" dirty="0"/>
          </a:p>
        </p:txBody>
      </p:sp>
      <p:sp>
        <p:nvSpPr>
          <p:cNvPr id="3" name="Content Placeholder 2"/>
          <p:cNvSpPr>
            <a:spLocks noGrp="1"/>
          </p:cNvSpPr>
          <p:nvPr>
            <p:ph idx="1"/>
          </p:nvPr>
        </p:nvSpPr>
        <p:spPr>
          <a:xfrm>
            <a:off x="232235" y="1815990"/>
            <a:ext cx="8686800" cy="3372930"/>
          </a:xfrm>
        </p:spPr>
        <p:txBody>
          <a:bodyPr/>
          <a:lstStyle/>
          <a:p>
            <a:r>
              <a:rPr lang="en-US" dirty="0" smtClean="0"/>
              <a:t>Thank you to Jordan Ellington, AGI’s Fall Data Intern, for help with the coding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2235" y="663840"/>
            <a:ext cx="8686800" cy="729695"/>
          </a:xfrm>
        </p:spPr>
        <p:txBody>
          <a:bodyPr>
            <a:normAutofit/>
          </a:bodyPr>
          <a:lstStyle/>
          <a:p>
            <a:r>
              <a:rPr lang="en-US" sz="4400" dirty="0" smtClean="0"/>
              <a:t>AGI’s Exit Survey</a:t>
            </a:r>
            <a:endParaRPr lang="en-US" sz="4400" dirty="0"/>
          </a:p>
        </p:txBody>
      </p:sp>
      <p:sp>
        <p:nvSpPr>
          <p:cNvPr id="9" name="Content Placeholder 8"/>
          <p:cNvSpPr>
            <a:spLocks noGrp="1"/>
          </p:cNvSpPr>
          <p:nvPr>
            <p:ph idx="1"/>
          </p:nvPr>
        </p:nvSpPr>
        <p:spPr>
          <a:xfrm>
            <a:off x="228600" y="1508750"/>
            <a:ext cx="8686800" cy="4992650"/>
          </a:xfrm>
        </p:spPr>
        <p:txBody>
          <a:bodyPr/>
          <a:lstStyle/>
          <a:p>
            <a:r>
              <a:rPr lang="en-US" dirty="0" smtClean="0"/>
              <a:t>Purpose</a:t>
            </a:r>
          </a:p>
          <a:p>
            <a:endParaRPr lang="en-US" dirty="0" smtClean="0"/>
          </a:p>
          <a:p>
            <a:r>
              <a:rPr lang="en-US" dirty="0" smtClean="0"/>
              <a:t>Extending to the Two-Year College community</a:t>
            </a:r>
          </a:p>
          <a:p>
            <a:pPr lvl="1"/>
            <a:r>
              <a:rPr lang="en-US" dirty="0" smtClean="0"/>
              <a:t>Additional questions</a:t>
            </a:r>
          </a:p>
          <a:p>
            <a:endParaRPr lang="en-US" dirty="0" smtClean="0"/>
          </a:p>
          <a:p>
            <a:r>
              <a:rPr lang="en-US" dirty="0" smtClean="0"/>
              <a:t>704 bachelor’s graduates only attended a 4-Year University in 2013-2014 and 2014-2015</a:t>
            </a:r>
          </a:p>
          <a:p>
            <a:r>
              <a:rPr lang="en-US" dirty="0" smtClean="0"/>
              <a:t>309 bachelor’s graduates transferred from a 2-Year College in 2013-2014 and 2014-2015 (30%)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625435"/>
            <a:ext cx="8686800" cy="806505"/>
          </a:xfrm>
        </p:spPr>
        <p:txBody>
          <a:bodyPr>
            <a:normAutofit/>
          </a:bodyPr>
          <a:lstStyle/>
          <a:p>
            <a:r>
              <a:rPr lang="en-US" sz="4400" dirty="0" smtClean="0"/>
              <a:t>Demographics</a:t>
            </a:r>
            <a:endParaRPr lang="en-US" sz="4400" dirty="0"/>
          </a:p>
        </p:txBody>
      </p:sp>
      <p:graphicFrame>
        <p:nvGraphicFramePr>
          <p:cNvPr id="4" name="Chart 3"/>
          <p:cNvGraphicFramePr>
            <a:graphicFrameLocks noGrp="1"/>
          </p:cNvGraphicFramePr>
          <p:nvPr/>
        </p:nvGraphicFramePr>
        <p:xfrm>
          <a:off x="1115550" y="1508750"/>
          <a:ext cx="6951305" cy="50444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625435"/>
            <a:ext cx="8686800" cy="758950"/>
          </a:xfrm>
        </p:spPr>
        <p:txBody>
          <a:bodyPr>
            <a:normAutofit/>
          </a:bodyPr>
          <a:lstStyle/>
          <a:p>
            <a:r>
              <a:rPr lang="en-US" sz="4400" dirty="0" smtClean="0"/>
              <a:t>Demographics</a:t>
            </a:r>
            <a:endParaRPr lang="en-US" sz="4400" dirty="0"/>
          </a:p>
        </p:txBody>
      </p:sp>
      <p:graphicFrame>
        <p:nvGraphicFramePr>
          <p:cNvPr id="5" name="Chart 4"/>
          <p:cNvGraphicFramePr>
            <a:graphicFrameLocks noGrp="1"/>
          </p:cNvGraphicFramePr>
          <p:nvPr/>
        </p:nvGraphicFramePr>
        <p:xfrm>
          <a:off x="1000335" y="1547155"/>
          <a:ext cx="7028719" cy="51006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779055"/>
            <a:ext cx="8686800" cy="682140"/>
          </a:xfrm>
        </p:spPr>
        <p:txBody>
          <a:bodyPr>
            <a:noAutofit/>
          </a:bodyPr>
          <a:lstStyle/>
          <a:p>
            <a:r>
              <a:rPr lang="en-US" sz="4000" dirty="0" smtClean="0"/>
              <a:t>Decision to Major in the Geosciences</a:t>
            </a:r>
            <a:endParaRPr lang="en-US" sz="4000" dirty="0"/>
          </a:p>
        </p:txBody>
      </p:sp>
      <p:graphicFrame>
        <p:nvGraphicFramePr>
          <p:cNvPr id="4" name="Chart 3"/>
          <p:cNvGraphicFramePr>
            <a:graphicFrameLocks noGrp="1"/>
          </p:cNvGraphicFramePr>
          <p:nvPr/>
        </p:nvGraphicFramePr>
        <p:xfrm>
          <a:off x="1000335" y="1623965"/>
          <a:ext cx="6990314" cy="50727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30" y="711395"/>
            <a:ext cx="8686800" cy="682140"/>
          </a:xfrm>
        </p:spPr>
        <p:txBody>
          <a:bodyPr>
            <a:normAutofit fontScale="90000"/>
          </a:bodyPr>
          <a:lstStyle/>
          <a:p>
            <a:r>
              <a:rPr lang="en-US" sz="4400" dirty="0" smtClean="0"/>
              <a:t>Quantitative Skills</a:t>
            </a:r>
            <a:endParaRPr lang="en-US" sz="4400" dirty="0"/>
          </a:p>
        </p:txBody>
      </p:sp>
      <p:graphicFrame>
        <p:nvGraphicFramePr>
          <p:cNvPr id="4" name="Chart 3"/>
          <p:cNvGraphicFramePr>
            <a:graphicFrameLocks noGrp="1"/>
          </p:cNvGraphicFramePr>
          <p:nvPr/>
        </p:nvGraphicFramePr>
        <p:xfrm>
          <a:off x="1192360" y="1431940"/>
          <a:ext cx="7143934" cy="51842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63840"/>
            <a:ext cx="8686800" cy="720545"/>
          </a:xfrm>
        </p:spPr>
        <p:txBody>
          <a:bodyPr>
            <a:normAutofit/>
          </a:bodyPr>
          <a:lstStyle/>
          <a:p>
            <a:r>
              <a:rPr lang="en-US" sz="4400" dirty="0" smtClean="0"/>
              <a:t>Financial Aid</a:t>
            </a:r>
            <a:endParaRPr lang="en-US" sz="4400" dirty="0"/>
          </a:p>
        </p:txBody>
      </p:sp>
      <p:graphicFrame>
        <p:nvGraphicFramePr>
          <p:cNvPr id="4" name="Chart 3"/>
          <p:cNvGraphicFramePr>
            <a:graphicFrameLocks noGrp="1"/>
          </p:cNvGraphicFramePr>
          <p:nvPr/>
        </p:nvGraphicFramePr>
        <p:xfrm>
          <a:off x="1000335" y="1431940"/>
          <a:ext cx="7182339" cy="52121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980"/>
            <a:ext cx="8686800" cy="1143000"/>
          </a:xfrm>
        </p:spPr>
        <p:txBody>
          <a:bodyPr>
            <a:normAutofit/>
          </a:bodyPr>
          <a:lstStyle/>
          <a:p>
            <a:r>
              <a:rPr lang="en-US" sz="4400" dirty="0" smtClean="0"/>
              <a:t>Seeking Work in the Geosciences?</a:t>
            </a:r>
            <a:endParaRPr lang="en-US" sz="4400" dirty="0"/>
          </a:p>
        </p:txBody>
      </p:sp>
      <p:graphicFrame>
        <p:nvGraphicFramePr>
          <p:cNvPr id="4" name="Chart 3"/>
          <p:cNvGraphicFramePr>
            <a:graphicFrameLocks noGrp="1"/>
          </p:cNvGraphicFramePr>
          <p:nvPr/>
        </p:nvGraphicFramePr>
        <p:xfrm>
          <a:off x="1038740" y="1470345"/>
          <a:ext cx="7067124" cy="512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nvGraphicFramePr>
        <p:xfrm>
          <a:off x="885121" y="1508750"/>
          <a:ext cx="7220140" cy="52395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25"/>
            <a:ext cx="8686800" cy="758950"/>
          </a:xfrm>
        </p:spPr>
        <p:txBody>
          <a:bodyPr>
            <a:normAutofit/>
          </a:bodyPr>
          <a:lstStyle/>
          <a:p>
            <a:r>
              <a:rPr lang="en-US" sz="4400" dirty="0" smtClean="0"/>
              <a:t>Conceptual Framework</a:t>
            </a:r>
            <a:endParaRPr lang="en-US" sz="4400" dirty="0"/>
          </a:p>
        </p:txBody>
      </p:sp>
      <p:graphicFrame>
        <p:nvGraphicFramePr>
          <p:cNvPr id="4" name="Content Placeholder 3"/>
          <p:cNvGraphicFramePr>
            <a:graphicFrameLocks noGrp="1"/>
          </p:cNvGraphicFramePr>
          <p:nvPr>
            <p:ph idx="1"/>
          </p:nvPr>
        </p:nvGraphicFramePr>
        <p:xfrm>
          <a:off x="270640" y="1623965"/>
          <a:ext cx="8641126" cy="4678700"/>
        </p:xfrm>
        <a:graphic>
          <a:graphicData uri="http://schemas.openxmlformats.org/drawingml/2006/table">
            <a:tbl>
              <a:tblPr firstRow="1" bandRow="1">
                <a:tableStyleId>{5940675A-B579-460E-94D1-54222C63F5DA}</a:tableStyleId>
              </a:tblPr>
              <a:tblGrid>
                <a:gridCol w="4320563"/>
                <a:gridCol w="4320563"/>
              </a:tblGrid>
              <a:tr h="2339350">
                <a:tc>
                  <a:txBody>
                    <a:bodyPr/>
                    <a:lstStyle/>
                    <a:p>
                      <a:pPr algn="ctr"/>
                      <a:r>
                        <a:rPr lang="en-US" sz="2400" b="1" dirty="0" smtClean="0">
                          <a:solidFill>
                            <a:srgbClr val="FF0000"/>
                          </a:solidFill>
                        </a:rPr>
                        <a:t>Institutional Barriers</a:t>
                      </a:r>
                    </a:p>
                    <a:p>
                      <a:pPr algn="ctr"/>
                      <a:endParaRPr lang="en-US" sz="1400" b="1" dirty="0" smtClean="0">
                        <a:solidFill>
                          <a:srgbClr val="FF0000"/>
                        </a:solidFill>
                      </a:endParaRPr>
                    </a:p>
                    <a:p>
                      <a:pPr algn="l"/>
                      <a:r>
                        <a:rPr kumimoji="0" lang="en-US" sz="1600" kern="1200" baseline="0" dirty="0" smtClean="0">
                          <a:solidFill>
                            <a:schemeClr val="tx1"/>
                          </a:solidFill>
                          <a:latin typeface="+mn-lt"/>
                          <a:ea typeface="+mn-ea"/>
                          <a:cs typeface="+mn-cs"/>
                        </a:rPr>
                        <a:t>Course scheduling conflicts</a:t>
                      </a:r>
                    </a:p>
                    <a:p>
                      <a:pPr algn="l"/>
                      <a:r>
                        <a:rPr kumimoji="0" lang="en-US" sz="1600" kern="1200" baseline="0" dirty="0" smtClean="0">
                          <a:solidFill>
                            <a:schemeClr val="tx1"/>
                          </a:solidFill>
                          <a:latin typeface="+mn-lt"/>
                          <a:ea typeface="+mn-ea"/>
                          <a:cs typeface="+mn-cs"/>
                        </a:rPr>
                        <a:t>Advising issues/poor advising</a:t>
                      </a:r>
                    </a:p>
                    <a:p>
                      <a:pPr algn="l"/>
                      <a:r>
                        <a:rPr kumimoji="0" lang="en-US" sz="1600" kern="1200" baseline="0" dirty="0" smtClean="0">
                          <a:solidFill>
                            <a:schemeClr val="tx1"/>
                          </a:solidFill>
                          <a:latin typeface="+mn-lt"/>
                          <a:ea typeface="+mn-ea"/>
                          <a:cs typeface="+mn-cs"/>
                        </a:rPr>
                        <a:t>Faculty/administrator issues</a:t>
                      </a:r>
                    </a:p>
                    <a:p>
                      <a:pPr algn="l"/>
                      <a:r>
                        <a:rPr kumimoji="0" lang="en-US" sz="1600" kern="1200" baseline="0" dirty="0" smtClean="0">
                          <a:solidFill>
                            <a:schemeClr val="tx1"/>
                          </a:solidFill>
                          <a:latin typeface="+mn-lt"/>
                          <a:ea typeface="+mn-ea"/>
                          <a:cs typeface="+mn-cs"/>
                        </a:rPr>
                        <a:t>Pre-requisite/degree requirements</a:t>
                      </a:r>
                    </a:p>
                    <a:p>
                      <a:pPr algn="l"/>
                      <a:r>
                        <a:rPr kumimoji="0" lang="en-US" sz="1600" kern="1200" baseline="0" dirty="0" smtClean="0">
                          <a:solidFill>
                            <a:schemeClr val="tx1"/>
                          </a:solidFill>
                          <a:latin typeface="+mn-lt"/>
                          <a:ea typeface="+mn-ea"/>
                          <a:cs typeface="+mn-cs"/>
                        </a:rPr>
                        <a:t>Transfer conflicts/loss of credits upon transfer</a:t>
                      </a:r>
                      <a:endParaRPr lang="en-US" sz="1400" b="1" dirty="0">
                        <a:solidFill>
                          <a:srgbClr val="FF0000"/>
                        </a:solidFill>
                      </a:endParaRPr>
                    </a:p>
                  </a:txBody>
                  <a:tcPr>
                    <a:solidFill>
                      <a:schemeClr val="bg1"/>
                    </a:solidFill>
                  </a:tcPr>
                </a:tc>
                <a:tc>
                  <a:txBody>
                    <a:bodyPr/>
                    <a:lstStyle/>
                    <a:p>
                      <a:pPr algn="ctr"/>
                      <a:r>
                        <a:rPr lang="en-US" sz="2400" b="1" dirty="0" smtClean="0">
                          <a:solidFill>
                            <a:schemeClr val="accent3"/>
                          </a:solidFill>
                        </a:rPr>
                        <a:t>Self-Regulation</a:t>
                      </a:r>
                    </a:p>
                    <a:p>
                      <a:pPr algn="ctr"/>
                      <a:endParaRPr lang="en-US" sz="1600" b="1" dirty="0" smtClean="0">
                        <a:solidFill>
                          <a:schemeClr val="accent3"/>
                        </a:solidFill>
                      </a:endParaRPr>
                    </a:p>
                    <a:p>
                      <a:pPr algn="l"/>
                      <a:r>
                        <a:rPr kumimoji="0" lang="en-US" sz="1600" kern="1200" baseline="0" dirty="0" smtClean="0">
                          <a:solidFill>
                            <a:schemeClr val="tx1"/>
                          </a:solidFill>
                          <a:latin typeface="+mn-lt"/>
                          <a:ea typeface="+mn-ea"/>
                          <a:cs typeface="+mn-cs"/>
                        </a:rPr>
                        <a:t>Motivation</a:t>
                      </a:r>
                    </a:p>
                    <a:p>
                      <a:pPr algn="l"/>
                      <a:r>
                        <a:rPr kumimoji="0" lang="en-US" sz="1600" kern="1200" baseline="0" dirty="0" smtClean="0">
                          <a:solidFill>
                            <a:schemeClr val="tx1"/>
                          </a:solidFill>
                          <a:latin typeface="+mn-lt"/>
                          <a:ea typeface="+mn-ea"/>
                          <a:cs typeface="+mn-cs"/>
                        </a:rPr>
                        <a:t>Unclear goals/maintaining focus</a:t>
                      </a:r>
                    </a:p>
                    <a:p>
                      <a:pPr algn="l"/>
                      <a:r>
                        <a:rPr kumimoji="0" lang="en-US" sz="1600" kern="1200" baseline="0" dirty="0" smtClean="0">
                          <a:solidFill>
                            <a:schemeClr val="tx1"/>
                          </a:solidFill>
                          <a:latin typeface="+mn-lt"/>
                          <a:ea typeface="+mn-ea"/>
                          <a:cs typeface="+mn-cs"/>
                        </a:rPr>
                        <a:t>Emotions (panic attacks, test anxiety, etc.)</a:t>
                      </a:r>
                    </a:p>
                    <a:p>
                      <a:pPr algn="l"/>
                      <a:r>
                        <a:rPr kumimoji="0" lang="en-US" sz="1600" kern="1200" baseline="0" dirty="0" smtClean="0">
                          <a:solidFill>
                            <a:schemeClr val="tx1"/>
                          </a:solidFill>
                          <a:latin typeface="+mn-lt"/>
                          <a:ea typeface="+mn-ea"/>
                          <a:cs typeface="+mn-cs"/>
                        </a:rPr>
                        <a:t>Lacking self-confidence</a:t>
                      </a:r>
                    </a:p>
                    <a:p>
                      <a:pPr algn="l"/>
                      <a:r>
                        <a:rPr kumimoji="0" lang="en-US" sz="1600" kern="1200" baseline="0" dirty="0" smtClean="0">
                          <a:solidFill>
                            <a:schemeClr val="tx1"/>
                          </a:solidFill>
                          <a:latin typeface="+mn-lt"/>
                          <a:ea typeface="+mn-ea"/>
                          <a:cs typeface="+mn-cs"/>
                        </a:rPr>
                        <a:t>Stereotype threat</a:t>
                      </a:r>
                      <a:endParaRPr lang="en-US" sz="1400" b="1" dirty="0">
                        <a:solidFill>
                          <a:schemeClr val="accent3"/>
                        </a:solidFill>
                      </a:endParaRPr>
                    </a:p>
                  </a:txBody>
                  <a:tcPr>
                    <a:solidFill>
                      <a:schemeClr val="bg1"/>
                    </a:solidFill>
                  </a:tcPr>
                </a:tc>
              </a:tr>
              <a:tr h="2339350">
                <a:tc>
                  <a:txBody>
                    <a:bodyPr/>
                    <a:lstStyle/>
                    <a:p>
                      <a:pPr algn="ctr"/>
                      <a:r>
                        <a:rPr lang="en-US" sz="2400" b="1" dirty="0" smtClean="0">
                          <a:solidFill>
                            <a:srgbClr val="F78303"/>
                          </a:solidFill>
                        </a:rPr>
                        <a:t>Academic Challenges</a:t>
                      </a:r>
                      <a:endParaRPr lang="en-US" sz="2000" b="1" dirty="0" smtClean="0">
                        <a:solidFill>
                          <a:srgbClr val="F78303"/>
                        </a:solidFill>
                      </a:endParaRPr>
                    </a:p>
                    <a:p>
                      <a:pPr algn="ctr"/>
                      <a:endParaRPr lang="en-US" sz="1600" b="1" dirty="0" smtClean="0">
                        <a:solidFill>
                          <a:srgbClr val="F78303"/>
                        </a:solidFill>
                      </a:endParaRPr>
                    </a:p>
                    <a:p>
                      <a:r>
                        <a:rPr kumimoji="0" lang="en-US" sz="1600" kern="1200" baseline="0" dirty="0" smtClean="0">
                          <a:solidFill>
                            <a:schemeClr val="tx1"/>
                          </a:solidFill>
                          <a:latin typeface="+mn-lt"/>
                          <a:ea typeface="+mn-ea"/>
                          <a:cs typeface="+mn-cs"/>
                        </a:rPr>
                        <a:t>Mathematics courses and pre-requisites</a:t>
                      </a:r>
                    </a:p>
                    <a:p>
                      <a:r>
                        <a:rPr kumimoji="0" lang="en-US" sz="1600" kern="1200" baseline="0" dirty="0" smtClean="0">
                          <a:solidFill>
                            <a:schemeClr val="tx1"/>
                          </a:solidFill>
                          <a:latin typeface="+mn-lt"/>
                          <a:ea typeface="+mn-ea"/>
                          <a:cs typeface="+mn-cs"/>
                        </a:rPr>
                        <a:t>Chemistry and/or physics</a:t>
                      </a:r>
                    </a:p>
                    <a:p>
                      <a:r>
                        <a:rPr kumimoji="0" lang="en-US" sz="1600" kern="1200" baseline="0" dirty="0" err="1" smtClean="0">
                          <a:solidFill>
                            <a:schemeClr val="tx1"/>
                          </a:solidFill>
                          <a:latin typeface="+mn-lt"/>
                          <a:ea typeface="+mn-ea"/>
                          <a:cs typeface="+mn-cs"/>
                        </a:rPr>
                        <a:t>Specic</a:t>
                      </a:r>
                      <a:r>
                        <a:rPr kumimoji="0" lang="en-US" sz="1600" kern="1200" baseline="0" dirty="0" smtClean="0">
                          <a:solidFill>
                            <a:schemeClr val="tx1"/>
                          </a:solidFill>
                          <a:latin typeface="+mn-lt"/>
                          <a:ea typeface="+mn-ea"/>
                          <a:cs typeface="+mn-cs"/>
                        </a:rPr>
                        <a:t> </a:t>
                      </a:r>
                      <a:r>
                        <a:rPr kumimoji="0" lang="en-US" sz="1600" kern="1200" baseline="0" dirty="0" err="1" smtClean="0">
                          <a:solidFill>
                            <a:schemeClr val="tx1"/>
                          </a:solidFill>
                          <a:latin typeface="+mn-lt"/>
                          <a:ea typeface="+mn-ea"/>
                          <a:cs typeface="+mn-cs"/>
                        </a:rPr>
                        <a:t>geoscience</a:t>
                      </a:r>
                      <a:r>
                        <a:rPr kumimoji="0" lang="en-US" sz="1600" kern="1200" baseline="0" dirty="0" smtClean="0">
                          <a:solidFill>
                            <a:schemeClr val="tx1"/>
                          </a:solidFill>
                          <a:latin typeface="+mn-lt"/>
                          <a:ea typeface="+mn-ea"/>
                          <a:cs typeface="+mn-cs"/>
                        </a:rPr>
                        <a:t> courses</a:t>
                      </a:r>
                    </a:p>
                    <a:p>
                      <a:r>
                        <a:rPr kumimoji="0" lang="en-US" sz="1600" kern="1200" baseline="0" dirty="0" smtClean="0">
                          <a:solidFill>
                            <a:schemeClr val="tx1"/>
                          </a:solidFill>
                          <a:latin typeface="+mn-lt"/>
                          <a:ea typeface="+mn-ea"/>
                          <a:cs typeface="+mn-cs"/>
                        </a:rPr>
                        <a:t>Thesis</a:t>
                      </a:r>
                    </a:p>
                    <a:p>
                      <a:r>
                        <a:rPr kumimoji="0" lang="en-US" sz="1600" kern="1200" baseline="0" dirty="0" smtClean="0">
                          <a:solidFill>
                            <a:schemeClr val="tx1"/>
                          </a:solidFill>
                          <a:latin typeface="+mn-lt"/>
                          <a:ea typeface="+mn-ea"/>
                          <a:cs typeface="+mn-cs"/>
                        </a:rPr>
                        <a:t>Academic rigor of courses</a:t>
                      </a:r>
                    </a:p>
                    <a:p>
                      <a:r>
                        <a:rPr kumimoji="0" lang="en-US" sz="1600" kern="1200" baseline="0" dirty="0" smtClean="0">
                          <a:solidFill>
                            <a:schemeClr val="tx1"/>
                          </a:solidFill>
                          <a:latin typeface="+mn-lt"/>
                          <a:ea typeface="+mn-ea"/>
                          <a:cs typeface="+mn-cs"/>
                        </a:rPr>
                        <a:t>Writing</a:t>
                      </a:r>
                      <a:endParaRPr lang="en-US" sz="1400" b="1" dirty="0" smtClean="0">
                        <a:solidFill>
                          <a:srgbClr val="F78303"/>
                        </a:solidFill>
                      </a:endParaRPr>
                    </a:p>
                  </a:txBody>
                  <a:tcPr>
                    <a:solidFill>
                      <a:schemeClr val="bg1"/>
                    </a:solidFill>
                  </a:tcPr>
                </a:tc>
                <a:tc>
                  <a:txBody>
                    <a:bodyPr/>
                    <a:lstStyle/>
                    <a:p>
                      <a:pPr algn="ctr"/>
                      <a:r>
                        <a:rPr lang="en-US" sz="2400" b="1" dirty="0" smtClean="0">
                          <a:solidFill>
                            <a:schemeClr val="tx2"/>
                          </a:solidFill>
                        </a:rPr>
                        <a:t>Personal Challenges</a:t>
                      </a:r>
                    </a:p>
                    <a:p>
                      <a:pPr algn="ctr"/>
                      <a:endParaRPr lang="en-US" sz="1600" b="1" dirty="0" smtClean="0">
                        <a:solidFill>
                          <a:schemeClr val="tx2"/>
                        </a:solidFill>
                      </a:endParaRPr>
                    </a:p>
                    <a:p>
                      <a:r>
                        <a:rPr kumimoji="0" lang="en-US" sz="1600" kern="1200" baseline="0" dirty="0" smtClean="0">
                          <a:solidFill>
                            <a:schemeClr val="tx1"/>
                          </a:solidFill>
                          <a:latin typeface="+mn-lt"/>
                          <a:ea typeface="+mn-ea"/>
                          <a:cs typeface="+mn-cs"/>
                        </a:rPr>
                        <a:t>Financial/money issues</a:t>
                      </a:r>
                    </a:p>
                    <a:p>
                      <a:r>
                        <a:rPr kumimoji="0" lang="en-US" sz="1600" kern="1200" baseline="0" dirty="0" smtClean="0">
                          <a:solidFill>
                            <a:schemeClr val="tx1"/>
                          </a:solidFill>
                          <a:latin typeface="+mn-lt"/>
                          <a:ea typeface="+mn-ea"/>
                          <a:cs typeface="+mn-cs"/>
                        </a:rPr>
                        <a:t>Time management</a:t>
                      </a:r>
                    </a:p>
                    <a:p>
                      <a:r>
                        <a:rPr kumimoji="0" lang="en-US" sz="1600" kern="1200" baseline="0" dirty="0" smtClean="0">
                          <a:solidFill>
                            <a:schemeClr val="tx1"/>
                          </a:solidFill>
                          <a:latin typeface="+mn-lt"/>
                          <a:ea typeface="+mn-ea"/>
                          <a:cs typeface="+mn-cs"/>
                        </a:rPr>
                        <a:t>Family obligations</a:t>
                      </a:r>
                    </a:p>
                    <a:p>
                      <a:r>
                        <a:rPr kumimoji="0" lang="en-US" sz="1600" kern="1200" baseline="0" dirty="0" smtClean="0">
                          <a:solidFill>
                            <a:schemeClr val="tx1"/>
                          </a:solidFill>
                          <a:latin typeface="+mn-lt"/>
                          <a:ea typeface="+mn-ea"/>
                          <a:cs typeface="+mn-cs"/>
                        </a:rPr>
                        <a:t>Working while attending school</a:t>
                      </a:r>
                    </a:p>
                    <a:p>
                      <a:r>
                        <a:rPr kumimoji="0" lang="en-US" sz="1600" kern="1200" baseline="0" dirty="0" smtClean="0">
                          <a:solidFill>
                            <a:schemeClr val="tx1"/>
                          </a:solidFill>
                          <a:latin typeface="+mn-lt"/>
                          <a:ea typeface="+mn-ea"/>
                          <a:cs typeface="+mn-cs"/>
                        </a:rPr>
                        <a:t>Life-changing event</a:t>
                      </a:r>
                      <a:endParaRPr lang="en-US" sz="1400" b="1" dirty="0">
                        <a:solidFill>
                          <a:schemeClr val="tx2"/>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GI_DarkBack_Complex">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GI_DarkBack_Plain">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GI_DarkBack_Medium">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4291</TotalTime>
  <Words>740</Words>
  <Application>Microsoft Office PowerPoint</Application>
  <PresentationFormat>On-screen Show (4:3)</PresentationFormat>
  <Paragraphs>112</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AGI_DarkBack_Complex</vt:lpstr>
      <vt:lpstr>AGI_DarkBack_Plain</vt:lpstr>
      <vt:lpstr>AGI_DarkBack_Medium</vt:lpstr>
      <vt:lpstr>Do Two-Year College Transfers Face Different Challenges Working on their Bachelor's Degree than Students who only Attended a Four-Year Institution?</vt:lpstr>
      <vt:lpstr>AGI’s Exit Survey</vt:lpstr>
      <vt:lpstr>Demographics</vt:lpstr>
      <vt:lpstr>Demographics</vt:lpstr>
      <vt:lpstr>Decision to Major in the Geosciences</vt:lpstr>
      <vt:lpstr>Quantitative Skills</vt:lpstr>
      <vt:lpstr>Financial Aid</vt:lpstr>
      <vt:lpstr>Seeking Work in the Geosciences?</vt:lpstr>
      <vt:lpstr>Conceptual Framework</vt:lpstr>
      <vt:lpstr>Self-Regulation</vt:lpstr>
      <vt:lpstr>Academic Challenges</vt:lpstr>
      <vt:lpstr>Institutional Barriers</vt:lpstr>
      <vt:lpstr>Personal Challenges</vt:lpstr>
      <vt:lpstr>Field Camp, in particular</vt:lpstr>
      <vt:lpstr>Recommendations</vt:lpstr>
      <vt:lpstr>Questions?</vt:lpstr>
    </vt:vector>
  </TitlesOfParts>
  <Company>American Geosciences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Brenna Tobler</dc:creator>
  <cp:lastModifiedBy>cwilson</cp:lastModifiedBy>
  <cp:revision>226</cp:revision>
  <dcterms:created xsi:type="dcterms:W3CDTF">2013-05-10T15:09:18Z</dcterms:created>
  <dcterms:modified xsi:type="dcterms:W3CDTF">2015-11-03T04:23:47Z</dcterms:modified>
</cp:coreProperties>
</file>