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62" r:id="rId3"/>
    <p:sldId id="261" r:id="rId4"/>
    <p:sldId id="260" r:id="rId5"/>
    <p:sldId id="259" r:id="rId6"/>
    <p:sldId id="263" r:id="rId7"/>
    <p:sldId id="269" r:id="rId8"/>
    <p:sldId id="271" r:id="rId9"/>
    <p:sldId id="272" r:id="rId10"/>
    <p:sldId id="273" r:id="rId11"/>
    <p:sldId id="264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441" autoAdjust="0"/>
    <p:restoredTop sz="94660"/>
  </p:normalViewPr>
  <p:slideViewPr>
    <p:cSldViewPr snapToGrid="0">
      <p:cViewPr varScale="1">
        <p:scale>
          <a:sx n="118" d="100"/>
          <a:sy n="118" d="100"/>
        </p:scale>
        <p:origin x="198" y="-16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061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733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157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12935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819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09666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73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27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09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93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6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65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33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6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860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119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2E1531E-98B3-4363-9DEB-9B1810C44F5D}" type="datetimeFigureOut">
              <a:rPr lang="en-US" smtClean="0"/>
              <a:t>11/13/2015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2B7CF33-3282-48E0-8C36-576AB88B4C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815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18" y="178620"/>
            <a:ext cx="10131181" cy="6301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82135" y="178620"/>
            <a:ext cx="8730344" cy="262818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Detrital zircon Geochronology of St. peter Sandstone and Starved Rock Formation in Iowa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913511" y="3573871"/>
            <a:ext cx="8730344" cy="76412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SG" sz="2000" b="1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IBRAHIM</a:t>
            </a:r>
            <a:r>
              <a:rPr lang="en-SG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DIAR; </a:t>
            </a:r>
            <a:r>
              <a:rPr lang="en-SG" sz="2000" b="1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McClelland</a:t>
            </a:r>
            <a:r>
              <a:rPr lang="en-SG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William C., </a:t>
            </a:r>
            <a:r>
              <a:rPr lang="en-SG" sz="2000" b="1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Pope</a:t>
            </a:r>
            <a:r>
              <a:rPr lang="en-SG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Michael C., </a:t>
            </a:r>
            <a:r>
              <a:rPr lang="en-SG" sz="2000" b="1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Witzke</a:t>
            </a:r>
            <a:r>
              <a:rPr lang="en-SG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Brian J., </a:t>
            </a:r>
            <a:r>
              <a:rPr lang="en-SG" sz="2000" b="1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Finzel</a:t>
            </a:r>
            <a:r>
              <a:rPr lang="en-SG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Emily </a:t>
            </a:r>
            <a:r>
              <a:rPr lang="en-SG" sz="2000" b="1">
                <a:solidFill>
                  <a:schemeClr val="tx2">
                    <a:lumMod val="20000"/>
                    <a:lumOff val="80000"/>
                  </a:schemeClr>
                </a:solidFill>
              </a:rPr>
              <a:t>S</a:t>
            </a:r>
            <a:r>
              <a:rPr lang="en-SG" sz="2000" b="1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.,and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 </a:t>
            </a:r>
            <a:r>
              <a:rPr lang="en-SG" sz="2000" b="1" baseline="300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SG" sz="20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Miller</a:t>
            </a:r>
            <a:r>
              <a:rPr lang="en-SG" sz="2000" b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, Brent V.</a:t>
            </a:r>
            <a:endParaRPr lang="en-US" sz="20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30443" y="4413851"/>
            <a:ext cx="8730344" cy="764128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SG" sz="1800" b="1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1</a:t>
            </a:r>
            <a:r>
              <a:rPr lang="en-SG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University of Iowa, </a:t>
            </a:r>
            <a:r>
              <a:rPr lang="en-SG" sz="1800" b="1" baseline="30000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2</a:t>
            </a:r>
            <a:r>
              <a:rPr lang="en-SG" sz="1800" b="1" dirty="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Texas A&amp;M</a:t>
            </a:r>
            <a:endParaRPr lang="en-US" sz="1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1592" y="5814979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3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45233" y="-175441"/>
            <a:ext cx="5215812" cy="17190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ompile with regional data from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Konstantinou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et al.  (2015)</a:t>
            </a:r>
            <a:endParaRPr lang="en-US" sz="24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 descr="C:\Users\dibrahim\Desktop\Late Whiterockian Paleogeograhy ma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33" y="1239716"/>
            <a:ext cx="6567992" cy="53792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74" r="4024"/>
          <a:stretch/>
        </p:blipFill>
        <p:spPr>
          <a:xfrm>
            <a:off x="6998676" y="70338"/>
            <a:ext cx="4202723" cy="67085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9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77" t="55401" r="3883"/>
          <a:stretch/>
        </p:blipFill>
        <p:spPr>
          <a:xfrm>
            <a:off x="162805" y="189265"/>
            <a:ext cx="5832789" cy="46685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4101" y="4984253"/>
            <a:ext cx="1917691" cy="138499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Early Paleozoic   Rocks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 rot="17768122">
            <a:off x="-269939" y="3617516"/>
            <a:ext cx="2560287" cy="358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118968" y="3512732"/>
            <a:ext cx="2266014" cy="171905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Probability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Density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Plot </a:t>
            </a:r>
            <a:r>
              <a:rPr lang="en-US" b="1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compilation ,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Konstantinou, 2015</a:t>
            </a:r>
            <a:endParaRPr lang="en-US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050931" y="235105"/>
            <a:ext cx="2673594" cy="336094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0" t="1416" r="6252" b="44746"/>
          <a:stretch/>
        </p:blipFill>
        <p:spPr>
          <a:xfrm>
            <a:off x="6170239" y="25215"/>
            <a:ext cx="5846153" cy="552508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258489" y="145477"/>
            <a:ext cx="2399652" cy="107721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Ordovician Rocks</a:t>
            </a:r>
            <a:endParaRPr lang="en-US" sz="3200" b="1" dirty="0">
              <a:solidFill>
                <a:schemeClr val="bg1"/>
              </a:solidFill>
            </a:endParaRPr>
          </a:p>
        </p:txBody>
      </p:sp>
      <p:sp>
        <p:nvSpPr>
          <p:cNvPr id="29" name="Right Arrow 28"/>
          <p:cNvSpPr/>
          <p:nvPr/>
        </p:nvSpPr>
        <p:spPr>
          <a:xfrm rot="5400000">
            <a:off x="7700229" y="1450765"/>
            <a:ext cx="767504" cy="3580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9347200" y="3826933"/>
            <a:ext cx="262582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9385358" y="2476500"/>
            <a:ext cx="262582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9300807" y="431799"/>
            <a:ext cx="262582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351722" y="2810933"/>
            <a:ext cx="262582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959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14" y="265743"/>
            <a:ext cx="6525075" cy="612509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96511" y="8986"/>
            <a:ext cx="3187940" cy="128262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1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Basement ages of North America</a:t>
            </a:r>
            <a:endParaRPr lang="en-US" sz="1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76525" y="6134586"/>
            <a:ext cx="3676650" cy="875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Whitmeyer and Karlstrom, 2007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22583" y="6241971"/>
            <a:ext cx="2924175" cy="5524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Konstantinou et al., 2015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6989" y="103919"/>
            <a:ext cx="4969221" cy="6286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57610" y="6257908"/>
            <a:ext cx="628816" cy="53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44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4437" y="143450"/>
            <a:ext cx="2468690" cy="888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Conclusion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3945" y="461727"/>
            <a:ext cx="11208190" cy="55407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64437" y="845356"/>
            <a:ext cx="9454836" cy="97872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The detrital zircon signatures record either first cycle derivation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Grenville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orogen,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Midcontinent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Rift, and Archean Superior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Province</a:t>
            </a: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Or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recycling from Paleoproterozoic and Mesoproterozoic basins (e.g., Huron, Mid-Continent Rift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).</a:t>
            </a: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general lack of 1800-1900 Ma grains argues against derivation from Trans-Hudson or Penokean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orogen.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combined data sets demonstrate that the shift between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Grenville orogen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Midcontinent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Rift,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and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Archean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Superior Province is repeated several times within the Ordovician section. </a:t>
            </a:r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Samples dominated by Archean Superior Province occur directly above fine-grained layers associated with parasequence boundaries, suggesting that the changes in provenance is largely controlled by the effects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of long-term sea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level fluctuation. </a:t>
            </a: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621" y="6026744"/>
            <a:ext cx="2767813" cy="6676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959" y="5705935"/>
            <a:ext cx="1660047" cy="9884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6514" y="5718134"/>
            <a:ext cx="2440708" cy="9762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0977" y="5701296"/>
            <a:ext cx="1066463" cy="97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2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861" y="723004"/>
            <a:ext cx="5628665" cy="4697444"/>
          </a:xfrm>
        </p:spPr>
        <p:txBody>
          <a:bodyPr>
            <a:normAutofit/>
          </a:bodyPr>
          <a:lstStyle/>
          <a:p>
            <a:r>
              <a:rPr lang="en-US" sz="2700" b="1" dirty="0" smtClean="0">
                <a:solidFill>
                  <a:srgbClr val="FFFF00"/>
                </a:solidFill>
              </a:rPr>
              <a:t>St</a:t>
            </a:r>
            <a:r>
              <a:rPr lang="en-US" sz="2700" b="1" dirty="0">
                <a:solidFill>
                  <a:srgbClr val="FFFF00"/>
                </a:solidFill>
              </a:rPr>
              <a:t>. Peter </a:t>
            </a:r>
            <a:r>
              <a:rPr lang="en-US" sz="2700" b="1" dirty="0" smtClean="0">
                <a:solidFill>
                  <a:srgbClr val="FFFF00"/>
                </a:solidFill>
              </a:rPr>
              <a:t>Sandstone:</a:t>
            </a:r>
            <a:br>
              <a:rPr lang="en-US" sz="27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Middle Ordovician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widely </a:t>
            </a:r>
            <a:r>
              <a:rPr lang="en-US" sz="2000" b="1" dirty="0">
                <a:solidFill>
                  <a:srgbClr val="FFFF00"/>
                </a:solidFill>
              </a:rPr>
              <a:t>distributed across </a:t>
            </a:r>
            <a:r>
              <a:rPr lang="en-US" sz="2000" b="1" dirty="0" err="1">
                <a:solidFill>
                  <a:srgbClr val="FFFF00"/>
                </a:solidFill>
              </a:rPr>
              <a:t>Laurentia</a:t>
            </a:r>
            <a:r>
              <a:rPr lang="en-US" sz="2000" b="1" dirty="0">
                <a:solidFill>
                  <a:srgbClr val="FFFF00"/>
                </a:solidFill>
              </a:rPr>
              <a:t> </a:t>
            </a: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/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 smtClean="0">
                <a:solidFill>
                  <a:srgbClr val="FFFF00"/>
                </a:solidFill>
              </a:rPr>
              <a:t>major </a:t>
            </a:r>
            <a:r>
              <a:rPr lang="en-US" sz="2000" b="1" dirty="0">
                <a:solidFill>
                  <a:srgbClr val="FFFF00"/>
                </a:solidFill>
              </a:rPr>
              <a:t>role in defining global stratigraphy </a:t>
            </a:r>
            <a:r>
              <a:rPr lang="en-US" sz="2000" b="1" dirty="0" smtClean="0">
                <a:solidFill>
                  <a:srgbClr val="FFFF00"/>
                </a:solidFill>
              </a:rPr>
              <a:t>(e.g., </a:t>
            </a:r>
            <a:r>
              <a:rPr lang="en-US" sz="2000" b="1" dirty="0" err="1" smtClean="0">
                <a:solidFill>
                  <a:srgbClr val="FFFF00"/>
                </a:solidFill>
              </a:rPr>
              <a:t>Dott</a:t>
            </a:r>
            <a:r>
              <a:rPr lang="en-US" sz="2000" b="1" dirty="0" smtClean="0">
                <a:solidFill>
                  <a:srgbClr val="FFFF00"/>
                </a:solidFill>
              </a:rPr>
              <a:t> </a:t>
            </a:r>
            <a:r>
              <a:rPr lang="en-US" sz="2000" b="1" dirty="0">
                <a:solidFill>
                  <a:srgbClr val="FFFF00"/>
                </a:solidFill>
              </a:rPr>
              <a:t>et al., 1986</a:t>
            </a:r>
            <a:r>
              <a:rPr lang="en-US" sz="2000" b="1" dirty="0" smtClean="0">
                <a:solidFill>
                  <a:srgbClr val="FFFF00"/>
                </a:solidFill>
              </a:rPr>
              <a:t>).</a:t>
            </a:r>
            <a:br>
              <a:rPr lang="en-US" sz="2000" b="1" dirty="0" smtClean="0">
                <a:solidFill>
                  <a:srgbClr val="FFFF00"/>
                </a:solidFill>
              </a:rPr>
            </a:br>
            <a:r>
              <a:rPr lang="en-US" sz="2000" b="1" dirty="0">
                <a:solidFill>
                  <a:srgbClr val="FFFF00"/>
                </a:solidFill>
              </a:rPr>
              <a:t/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>
                <a:solidFill>
                  <a:srgbClr val="FFFF00"/>
                </a:solidFill>
              </a:rPr>
              <a:t/>
            </a:r>
            <a:br>
              <a:rPr lang="en-US" sz="2000" b="1" dirty="0">
                <a:solidFill>
                  <a:srgbClr val="FFFF00"/>
                </a:solidFill>
              </a:rPr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698758" y="657687"/>
            <a:ext cx="5628665" cy="469744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98" t="11168" r="8227" b="6686"/>
          <a:stretch/>
        </p:blipFill>
        <p:spPr>
          <a:xfrm>
            <a:off x="5798832" y="1103544"/>
            <a:ext cx="6298249" cy="46974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913251" y="5682077"/>
            <a:ext cx="9771161" cy="98443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SG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Supported by : American Chemical </a:t>
            </a:r>
            <a:r>
              <a:rPr lang="en-SG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Society (ACS</a:t>
            </a:r>
            <a:r>
              <a:rPr lang="en-SG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), Petroleum Research Fund, and (Higher Committee Education Development of Iraq</a:t>
            </a:r>
            <a:r>
              <a:rPr lang="en-SG" sz="20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 </a:t>
            </a:r>
            <a:r>
              <a:rPr lang="en-SG" sz="2000" b="1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(HCED)</a:t>
            </a:r>
            <a:endParaRPr lang="en-US" sz="2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976" y="5876525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344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9518" y="5210317"/>
            <a:ext cx="3716016" cy="128992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modified from </a:t>
            </a:r>
            <a:r>
              <a: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Blakey</a:t>
            </a:r>
            <a:r>
              <a: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2005)</a:t>
            </a:r>
            <a:endParaRPr lang="en-US" sz="1400" b="1" dirty="0">
              <a:solidFill>
                <a:schemeClr val="bg1">
                  <a:lumMod val="95000"/>
                  <a:lumOff val="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C:\Users\dibrahim\Desktop\paleogeography map of Ordovician_AUG-1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7" t="43793" r="15870" b="8644"/>
          <a:stretch/>
        </p:blipFill>
        <p:spPr bwMode="auto">
          <a:xfrm>
            <a:off x="2509934" y="1122784"/>
            <a:ext cx="5960331" cy="46068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83161" y="138799"/>
            <a:ext cx="5710707" cy="694099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</a:rPr>
              <a:t>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21274" y="185845"/>
            <a:ext cx="7749705" cy="6940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FFFF00"/>
                </a:solidFill>
              </a:rPr>
              <a:t>Middle </a:t>
            </a:r>
            <a:r>
              <a:rPr lang="en-US" sz="2800" b="1" dirty="0" err="1" smtClean="0">
                <a:solidFill>
                  <a:srgbClr val="FFFF00"/>
                </a:solidFill>
              </a:rPr>
              <a:t>orodovician</a:t>
            </a:r>
            <a:r>
              <a:rPr lang="en-US" sz="2800" b="1" dirty="0" smtClean="0">
                <a:solidFill>
                  <a:srgbClr val="FFFF00"/>
                </a:solidFill>
              </a:rPr>
              <a:t> Paleogeography:</a:t>
            </a:r>
            <a:endParaRPr lang="en-US" sz="2800" b="1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9540" y="2334924"/>
            <a:ext cx="2503716" cy="25776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FFFF00"/>
                </a:solidFill>
              </a:rPr>
              <a:t>Iowa @ south </a:t>
            </a:r>
            <a:r>
              <a:rPr lang="en-US" sz="1600" b="1" dirty="0">
                <a:solidFill>
                  <a:srgbClr val="FFFF00"/>
                </a:solidFill>
              </a:rPr>
              <a:t>15-20 </a:t>
            </a:r>
            <a:r>
              <a:rPr lang="en-US" sz="1600" b="1" dirty="0" smtClean="0">
                <a:solidFill>
                  <a:srgbClr val="FFFF00"/>
                </a:solidFill>
              </a:rPr>
              <a:t>paleo-latitude, </a:t>
            </a:r>
            <a:r>
              <a:rPr lang="en-US" sz="1600" b="1" dirty="0">
                <a:solidFill>
                  <a:srgbClr val="FFFF00"/>
                </a:solidFill>
              </a:rPr>
              <a:t>i</a:t>
            </a:r>
            <a:r>
              <a:rPr lang="en-US" sz="1600" b="1" dirty="0" smtClean="0">
                <a:solidFill>
                  <a:srgbClr val="FFFF00"/>
                </a:solidFill>
              </a:rPr>
              <a:t>n </a:t>
            </a:r>
            <a:r>
              <a:rPr lang="en-US" sz="1600" b="1" dirty="0">
                <a:solidFill>
                  <a:srgbClr val="FFFF00"/>
                </a:solidFill>
              </a:rPr>
              <a:t>the </a:t>
            </a:r>
            <a:r>
              <a:rPr lang="en-US" sz="1600" b="1" dirty="0" smtClean="0">
                <a:solidFill>
                  <a:srgbClr val="FFFF00"/>
                </a:solidFill>
              </a:rPr>
              <a:t>trade wind </a:t>
            </a:r>
            <a:r>
              <a:rPr lang="en-US" sz="1600" b="1" dirty="0">
                <a:solidFill>
                  <a:srgbClr val="FFFF00"/>
                </a:solidFill>
              </a:rPr>
              <a:t>belt, </a:t>
            </a:r>
            <a:r>
              <a:rPr lang="en-US" sz="1600" b="1" dirty="0" smtClean="0">
                <a:solidFill>
                  <a:srgbClr val="FFFF00"/>
                </a:solidFill>
              </a:rPr>
              <a:t>and inundated </a:t>
            </a:r>
            <a:r>
              <a:rPr lang="en-US" sz="1600" b="1" dirty="0">
                <a:solidFill>
                  <a:srgbClr val="FFFF00"/>
                </a:solidFill>
              </a:rPr>
              <a:t>by the </a:t>
            </a:r>
            <a:r>
              <a:rPr lang="en-US" sz="1600" b="1" dirty="0" smtClean="0">
                <a:solidFill>
                  <a:srgbClr val="FFFF00"/>
                </a:solidFill>
              </a:rPr>
              <a:t>Epeiric Sea. </a:t>
            </a: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en-US" sz="1600" b="1" dirty="0" smtClean="0">
              <a:solidFill>
                <a:srgbClr val="FFFF00"/>
              </a:solidFill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endParaRPr lang="en-US" sz="1600" b="1" dirty="0">
              <a:solidFill>
                <a:srgbClr val="FFFF00"/>
              </a:solidFill>
            </a:endParaRPr>
          </a:p>
          <a:p>
            <a:pPr marL="285750" indent="-285750">
              <a:lnSpc>
                <a:spcPct val="107000"/>
              </a:lnSpc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rgbClr val="FFFF00"/>
                </a:solidFill>
              </a:rPr>
              <a:t>Deposition of extensive </a:t>
            </a:r>
            <a:r>
              <a:rPr lang="en-US" sz="1600" b="1" dirty="0">
                <a:solidFill>
                  <a:srgbClr val="FFFF00"/>
                </a:solidFill>
              </a:rPr>
              <a:t>siliciclastic rocks across </a:t>
            </a:r>
            <a:r>
              <a:rPr lang="en-US" sz="1600" b="1" dirty="0" smtClean="0">
                <a:solidFill>
                  <a:srgbClr val="FFFF00"/>
                </a:solidFill>
              </a:rPr>
              <a:t>the mid-continent.</a:t>
            </a:r>
            <a:endParaRPr lang="en-US" sz="1600" b="1" dirty="0">
              <a:solidFill>
                <a:srgbClr val="FFFF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147730" y="1464547"/>
            <a:ext cx="5151674" cy="4736753"/>
            <a:chOff x="7165314" y="1763486"/>
            <a:chExt cx="5151674" cy="4736753"/>
          </a:xfrm>
        </p:grpSpPr>
        <p:sp>
          <p:nvSpPr>
            <p:cNvPr id="8" name="Rectangle 7"/>
            <p:cNvSpPr/>
            <p:nvPr/>
          </p:nvSpPr>
          <p:spPr>
            <a:xfrm>
              <a:off x="7165314" y="6019484"/>
              <a:ext cx="5151674" cy="48075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(</a:t>
              </a:r>
              <a:r>
                <a:rPr lang="en-US" sz="1400" b="1" dirty="0">
                  <a:solidFill>
                    <a:schemeClr val="bg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modified from, Witzke, 1980; Dott, 1985 </a:t>
              </a:r>
              <a:endParaRPr lang="en-US" sz="1400" b="1" dirty="0" smtClean="0"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400" b="1" dirty="0" smtClean="0">
                  <a:solidFill>
                    <a:schemeClr val="bg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and </a:t>
              </a:r>
              <a:r>
                <a:rPr lang="en-US" sz="1400" b="1" dirty="0">
                  <a:solidFill>
                    <a:schemeClr val="bg1">
                      <a:lumMod val="95000"/>
                      <a:lumOff val="5000"/>
                    </a:schemeClr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Arial" panose="020B0604020202020204" pitchFamily="34" charset="0"/>
                </a:rPr>
                <a:t>Shum, 1997)</a:t>
              </a:r>
              <a:endParaRPr lang="en-US" sz="1400" b="1" dirty="0">
                <a:solidFill>
                  <a:schemeClr val="bg1">
                    <a:lumMod val="95000"/>
                    <a:lumOff val="5000"/>
                  </a:schemeClr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8" descr="C:\Users\dibrahim\Desktop\Late Whiterockian Paleogeograhy map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013" y="2334924"/>
              <a:ext cx="4363776" cy="3637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/>
            <p:cNvSpPr txBox="1"/>
            <p:nvPr/>
          </p:nvSpPr>
          <p:spPr>
            <a:xfrm>
              <a:off x="9293290" y="1763486"/>
              <a:ext cx="1954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FFFF00"/>
                  </a:solidFill>
                </a:rPr>
                <a:t>St Peter SS</a:t>
              </a:r>
              <a:endParaRPr lang="en-US" sz="28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4" name="Straight Arrow Connector 3"/>
            <p:cNvCxnSpPr/>
            <p:nvPr/>
          </p:nvCxnSpPr>
          <p:spPr>
            <a:xfrm flipH="1">
              <a:off x="10142376" y="2288089"/>
              <a:ext cx="531844" cy="1210891"/>
            </a:xfrm>
            <a:prstGeom prst="straightConnector1">
              <a:avLst/>
            </a:prstGeom>
            <a:ln w="76200">
              <a:solidFill>
                <a:schemeClr val="bg1">
                  <a:alpha val="6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6557" y="5892123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8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"/>
          <a:stretch/>
        </p:blipFill>
        <p:spPr>
          <a:xfrm>
            <a:off x="6163058" y="166525"/>
            <a:ext cx="4610100" cy="6509127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59268" y="60198"/>
            <a:ext cx="5710707" cy="6940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FFFF00"/>
                </a:solidFill>
              </a:rPr>
              <a:t>General Stratigraphy :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873876" y="1252518"/>
            <a:ext cx="4055838" cy="32383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Generalized section </a:t>
            </a:r>
          </a:p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dirty="0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in Iowa</a:t>
            </a:r>
            <a:endParaRPr lang="en-US" sz="2400" b="1" dirty="0">
              <a:solidFill>
                <a:srgbClr val="FFFF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9" r="18931"/>
          <a:stretch/>
        </p:blipFill>
        <p:spPr>
          <a:xfrm>
            <a:off x="581024" y="1030333"/>
            <a:ext cx="1733551" cy="54673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509" y="1907623"/>
            <a:ext cx="2578449" cy="4305300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H="1" flipV="1">
            <a:off x="2256285" y="1304925"/>
            <a:ext cx="580224" cy="616173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endCxn id="2" idx="3"/>
          </p:cNvCxnSpPr>
          <p:nvPr/>
        </p:nvCxnSpPr>
        <p:spPr>
          <a:xfrm flipH="1" flipV="1">
            <a:off x="2314575" y="3764008"/>
            <a:ext cx="521934" cy="2448915"/>
          </a:xfrm>
          <a:prstGeom prst="line">
            <a:avLst/>
          </a:prstGeom>
          <a:ln w="38100">
            <a:solidFill>
              <a:schemeClr val="bg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225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485" y="141559"/>
            <a:ext cx="8340377" cy="6444837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9346" y="461838"/>
            <a:ext cx="3894992" cy="533253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>
                <a:solidFill>
                  <a:srgbClr val="FFFF00"/>
                </a:solidFill>
              </a:rPr>
              <a:t>Geologic map of Iowa : </a:t>
            </a: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  <a:p>
            <a:pPr algn="ctr"/>
            <a:endParaRPr lang="en-US" sz="2400" b="1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rgbClr val="FFFF00"/>
                </a:solidFill>
              </a:rPr>
              <a:t>Zircon sample locations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FFFF00"/>
              </a:solidFill>
            </a:endParaRPr>
          </a:p>
          <a:p>
            <a:r>
              <a:rPr lang="en-US" sz="2000" b="1" dirty="0" smtClean="0">
                <a:solidFill>
                  <a:srgbClr val="FFFF00"/>
                </a:solidFill>
              </a:rPr>
              <a:t>A: Outcrop samples: 8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B: Subsurface samples: 2</a:t>
            </a:r>
          </a:p>
          <a:p>
            <a:r>
              <a:rPr lang="en-US" sz="2000" b="1" dirty="0" smtClean="0">
                <a:solidFill>
                  <a:srgbClr val="FFFF00"/>
                </a:solidFill>
              </a:rPr>
              <a:t>C: Subsurface samples: 3</a:t>
            </a:r>
            <a:endParaRPr lang="en-US" sz="2400" b="1" dirty="0">
              <a:solidFill>
                <a:srgbClr val="FFFF00"/>
              </a:solidFill>
            </a:endParaRPr>
          </a:p>
          <a:p>
            <a:pPr algn="ctr"/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8924192" y="1055077"/>
            <a:ext cx="1863970" cy="1907931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7397262" y="3128107"/>
            <a:ext cx="1863970" cy="1907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357946" y="3128106"/>
            <a:ext cx="1863970" cy="190793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8431823" y="2009042"/>
            <a:ext cx="360486" cy="168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6988419" y="3761642"/>
            <a:ext cx="360486" cy="168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rot="18852072">
            <a:off x="9386765" y="4951982"/>
            <a:ext cx="360486" cy="1681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9497604" y="1253210"/>
            <a:ext cx="510650" cy="5181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</a:rPr>
              <a:t>A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687497" y="3929751"/>
            <a:ext cx="510650" cy="5181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</a:rPr>
              <a:t>B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7888959" y="4330085"/>
            <a:ext cx="510650" cy="51813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rgbClr val="002060"/>
                </a:solidFill>
              </a:rPr>
              <a:t>C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15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41300" y="0"/>
            <a:ext cx="6616700" cy="623761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b="1" dirty="0" smtClean="0">
                <a:solidFill>
                  <a:srgbClr val="FFFF00"/>
                </a:solidFill>
              </a:rPr>
              <a:t>Core and out crop Sections: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41300" y="569439"/>
            <a:ext cx="5610373" cy="6025381"/>
            <a:chOff x="241300" y="569439"/>
            <a:chExt cx="5610373" cy="60253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6"/>
            <a:stretch/>
          </p:blipFill>
          <p:spPr>
            <a:xfrm>
              <a:off x="241300" y="569439"/>
              <a:ext cx="5610373" cy="602538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131820" y="3733800"/>
              <a:ext cx="198120" cy="9144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56" y="569438"/>
            <a:ext cx="5781109" cy="6025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6"/>
          <a:stretch/>
        </p:blipFill>
        <p:spPr>
          <a:xfrm>
            <a:off x="294054" y="402386"/>
            <a:ext cx="5610373" cy="602538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114425" y="2919413"/>
            <a:ext cx="204787" cy="209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93958" y="3001328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2779102" y="3502636"/>
            <a:ext cx="204787" cy="209550"/>
            <a:chOff x="2779102" y="3502636"/>
            <a:chExt cx="204787" cy="209550"/>
          </a:xfrm>
        </p:grpSpPr>
        <p:sp>
          <p:nvSpPr>
            <p:cNvPr id="8" name="Oval 7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Oval 9"/>
          <p:cNvSpPr/>
          <p:nvPr/>
        </p:nvSpPr>
        <p:spPr>
          <a:xfrm>
            <a:off x="4417402" y="3584551"/>
            <a:ext cx="204787" cy="209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496935" y="3666466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835957" y="5633305"/>
            <a:ext cx="204787" cy="209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915490" y="5715220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394541" y="5738080"/>
            <a:ext cx="204787" cy="2095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bg1"/>
                </a:solidFill>
              </a:ln>
              <a:noFill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4074" y="5819995"/>
            <a:ext cx="45719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16817" y="2871201"/>
            <a:ext cx="605693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B1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008065" y="5562233"/>
            <a:ext cx="605693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HSL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774418" y="5633305"/>
            <a:ext cx="605693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J-2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744329" y="3513479"/>
            <a:ext cx="605693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J-1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122355" y="3502636"/>
            <a:ext cx="474343" cy="209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</a:rPr>
              <a:t>UHS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960" y="402386"/>
            <a:ext cx="5781109" cy="6025381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6395259" y="3655621"/>
            <a:ext cx="204787" cy="209550"/>
            <a:chOff x="2779102" y="3502636"/>
            <a:chExt cx="204787" cy="209550"/>
          </a:xfrm>
        </p:grpSpPr>
        <p:sp>
          <p:nvSpPr>
            <p:cNvPr id="26" name="Oval 25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830140" y="3689326"/>
            <a:ext cx="204787" cy="209550"/>
            <a:chOff x="2779102" y="3502636"/>
            <a:chExt cx="204787" cy="209550"/>
          </a:xfrm>
        </p:grpSpPr>
        <p:sp>
          <p:nvSpPr>
            <p:cNvPr id="29" name="Oval 28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9533160" y="3865171"/>
            <a:ext cx="204787" cy="209550"/>
            <a:chOff x="2779102" y="3502636"/>
            <a:chExt cx="204787" cy="209550"/>
          </a:xfrm>
        </p:grpSpPr>
        <p:sp>
          <p:nvSpPr>
            <p:cNvPr id="35" name="Oval 34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9510299" y="3088748"/>
            <a:ext cx="204787" cy="209550"/>
            <a:chOff x="2779102" y="3502636"/>
            <a:chExt cx="204787" cy="209550"/>
          </a:xfrm>
        </p:grpSpPr>
        <p:sp>
          <p:nvSpPr>
            <p:cNvPr id="39" name="Oval 38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0899953" y="3527986"/>
            <a:ext cx="204787" cy="209550"/>
            <a:chOff x="2779102" y="3502636"/>
            <a:chExt cx="204787" cy="209550"/>
          </a:xfrm>
        </p:grpSpPr>
        <p:sp>
          <p:nvSpPr>
            <p:cNvPr id="42" name="Oval 41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487438" y="2252231"/>
            <a:ext cx="204787" cy="209550"/>
            <a:chOff x="2779102" y="3502636"/>
            <a:chExt cx="204787" cy="209550"/>
          </a:xfrm>
        </p:grpSpPr>
        <p:sp>
          <p:nvSpPr>
            <p:cNvPr id="45" name="Oval 44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877092" y="2814637"/>
            <a:ext cx="204787" cy="209550"/>
            <a:chOff x="2779102" y="3502636"/>
            <a:chExt cx="204787" cy="209550"/>
          </a:xfrm>
        </p:grpSpPr>
        <p:sp>
          <p:nvSpPr>
            <p:cNvPr id="48" name="Oval 47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10854231" y="2243911"/>
            <a:ext cx="204787" cy="209550"/>
            <a:chOff x="2779102" y="3502636"/>
            <a:chExt cx="204787" cy="209550"/>
          </a:xfrm>
        </p:grpSpPr>
        <p:sp>
          <p:nvSpPr>
            <p:cNvPr id="51" name="Oval 50"/>
            <p:cNvSpPr/>
            <p:nvPr/>
          </p:nvSpPr>
          <p:spPr>
            <a:xfrm>
              <a:off x="2779102" y="3502636"/>
              <a:ext cx="204787" cy="20955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chemeClr val="bg1"/>
                  </a:solidFill>
                </a:ln>
                <a:noFill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858635" y="3584551"/>
              <a:ext cx="45719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Rectangle 52"/>
          <p:cNvSpPr/>
          <p:nvPr/>
        </p:nvSpPr>
        <p:spPr>
          <a:xfrm>
            <a:off x="6555583" y="3584549"/>
            <a:ext cx="87621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Volney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7935861" y="3595395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JG River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817480" y="3853022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SS-1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9635551" y="3001328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SS-2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9692223" y="2139803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SS-3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10836733" y="2181159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SS-6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10836733" y="2753101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SS-5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0845482" y="3455849"/>
            <a:ext cx="928336" cy="35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</a:rPr>
              <a:t>SS-4</a:t>
            </a:r>
            <a:endParaRPr lang="en-US" sz="1400" b="1" dirty="0">
              <a:solidFill>
                <a:schemeClr val="bg1"/>
              </a:solidFill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8685" y="5900914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757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/>
          <a:stretch/>
        </p:blipFill>
        <p:spPr>
          <a:xfrm>
            <a:off x="5477341" y="108157"/>
            <a:ext cx="6316464" cy="6647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596" y="108157"/>
            <a:ext cx="1717200" cy="515462"/>
          </a:xfrm>
        </p:spPr>
        <p:txBody>
          <a:bodyPr>
            <a:norm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probability Density plot  </a:t>
            </a:r>
          </a:p>
        </p:txBody>
      </p:sp>
      <p:sp>
        <p:nvSpPr>
          <p:cNvPr id="14" name="Left Arrow 13"/>
          <p:cNvSpPr/>
          <p:nvPr/>
        </p:nvSpPr>
        <p:spPr>
          <a:xfrm rot="5400000">
            <a:off x="8027244" y="5599675"/>
            <a:ext cx="918578" cy="4321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9" y="623619"/>
            <a:ext cx="5262829" cy="49402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120769" y="110782"/>
            <a:ext cx="5491955" cy="1328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Basement AGES of North America</a:t>
            </a:r>
            <a:endParaRPr lang="en-US" sz="1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0153" y="5340788"/>
            <a:ext cx="3676650" cy="875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Whitmeyer and Karlstrom, 2007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" y="5914331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5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5"/>
          <a:stretch/>
        </p:blipFill>
        <p:spPr>
          <a:xfrm>
            <a:off x="5728996" y="51444"/>
            <a:ext cx="6316464" cy="6647286"/>
          </a:xfrm>
          <a:prstGeom prst="rect">
            <a:avLst/>
          </a:prstGeom>
        </p:spPr>
      </p:pic>
      <p:sp>
        <p:nvSpPr>
          <p:cNvPr id="8" name="Left Arrow 7"/>
          <p:cNvSpPr/>
          <p:nvPr/>
        </p:nvSpPr>
        <p:spPr>
          <a:xfrm rot="10800000">
            <a:off x="8845237" y="924867"/>
            <a:ext cx="395654" cy="228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 rot="10800000">
            <a:off x="8839813" y="3551403"/>
            <a:ext cx="401078" cy="228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 rot="10800000">
            <a:off x="8833800" y="2791986"/>
            <a:ext cx="395654" cy="228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8596" y="108157"/>
            <a:ext cx="1717200" cy="515462"/>
          </a:xfrm>
        </p:spPr>
        <p:txBody>
          <a:bodyPr>
            <a:norm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 Black" panose="020B0A04020102020204" pitchFamily="34" charset="0"/>
              </a:rPr>
              <a:t>probability Density plot  </a:t>
            </a:r>
          </a:p>
        </p:txBody>
      </p:sp>
      <p:sp>
        <p:nvSpPr>
          <p:cNvPr id="14" name="Left Arrow 13"/>
          <p:cNvSpPr/>
          <p:nvPr/>
        </p:nvSpPr>
        <p:spPr>
          <a:xfrm rot="5400000">
            <a:off x="8027244" y="5599675"/>
            <a:ext cx="918578" cy="43211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Left Arrow 17"/>
          <p:cNvSpPr/>
          <p:nvPr/>
        </p:nvSpPr>
        <p:spPr>
          <a:xfrm rot="10800000">
            <a:off x="8799483" y="2101230"/>
            <a:ext cx="395654" cy="22881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02" y="623620"/>
            <a:ext cx="5262829" cy="4940222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cxnSp>
        <p:nvCxnSpPr>
          <p:cNvPr id="24" name="Straight Arrow Connector 23"/>
          <p:cNvCxnSpPr/>
          <p:nvPr/>
        </p:nvCxnSpPr>
        <p:spPr>
          <a:xfrm>
            <a:off x="10786188" y="2330048"/>
            <a:ext cx="269683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10765519" y="1144860"/>
            <a:ext cx="269683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10870361" y="3780726"/>
            <a:ext cx="269683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0793511" y="2944223"/>
            <a:ext cx="269683" cy="0"/>
          </a:xfrm>
          <a:prstGeom prst="straightConnector1">
            <a:avLst/>
          </a:prstGeom>
          <a:ln w="38100">
            <a:solidFill>
              <a:schemeClr val="bg1">
                <a:alpha val="6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120769" y="110782"/>
            <a:ext cx="5491955" cy="1328025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Basement AGES of North America</a:t>
            </a:r>
            <a:endParaRPr lang="en-US" sz="1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8945" y="5309972"/>
            <a:ext cx="3676650" cy="8758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Whitmeyer and Karlstrom, 2007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3" y="5905539"/>
            <a:ext cx="1075105" cy="9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213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4003</TotalTime>
  <Words>372</Words>
  <Application>Microsoft Office PowerPoint</Application>
  <PresentationFormat>Widescreen</PresentationFormat>
  <Paragraphs>84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Arial</vt:lpstr>
      <vt:lpstr>Arial Black</vt:lpstr>
      <vt:lpstr>Calibri</vt:lpstr>
      <vt:lpstr>Century Gothic</vt:lpstr>
      <vt:lpstr>Times New Roman</vt:lpstr>
      <vt:lpstr>Wingdings</vt:lpstr>
      <vt:lpstr>Wingdings 3</vt:lpstr>
      <vt:lpstr>Slice</vt:lpstr>
      <vt:lpstr>Detrital zircon Geochronology of St. peter Sandstone and Starved Rock Formation in Iowa </vt:lpstr>
      <vt:lpstr>St. Peter Sandstone:  Middle Ordovician  widely distributed across Laurentia   major role in defining global stratigraphy (e.g., Dott et al., 1986).      </vt:lpstr>
      <vt:lpstr>:</vt:lpstr>
      <vt:lpstr>PowerPoint Presentation</vt:lpstr>
      <vt:lpstr>PowerPoint Presentation</vt:lpstr>
      <vt:lpstr>PowerPoint Presentation</vt:lpstr>
      <vt:lpstr>PowerPoint Presentation</vt:lpstr>
      <vt:lpstr>probability Density plot  </vt:lpstr>
      <vt:lpstr>probability Density plot  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Iowa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Ibrahim, Diar M I</dc:creator>
  <cp:lastModifiedBy>Ibrahim, Diar M I</cp:lastModifiedBy>
  <cp:revision>146</cp:revision>
  <dcterms:created xsi:type="dcterms:W3CDTF">2015-09-23T20:44:33Z</dcterms:created>
  <dcterms:modified xsi:type="dcterms:W3CDTF">2015-11-13T19:41:01Z</dcterms:modified>
</cp:coreProperties>
</file>