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0" r:id="rId2"/>
    <p:sldId id="323" r:id="rId3"/>
    <p:sldId id="338" r:id="rId4"/>
    <p:sldId id="325" r:id="rId5"/>
    <p:sldId id="326" r:id="rId6"/>
    <p:sldId id="313" r:id="rId7"/>
    <p:sldId id="312" r:id="rId8"/>
    <p:sldId id="356" r:id="rId9"/>
    <p:sldId id="329" r:id="rId10"/>
    <p:sldId id="341" r:id="rId11"/>
    <p:sldId id="359" r:id="rId12"/>
    <p:sldId id="361" r:id="rId13"/>
    <p:sldId id="363" r:id="rId14"/>
    <p:sldId id="358" r:id="rId15"/>
    <p:sldId id="364" r:id="rId16"/>
    <p:sldId id="362" r:id="rId17"/>
    <p:sldId id="357" r:id="rId18"/>
    <p:sldId id="317" r:id="rId19"/>
    <p:sldId id="366" r:id="rId20"/>
    <p:sldId id="365" r:id="rId21"/>
    <p:sldId id="330" r:id="rId22"/>
    <p:sldId id="333" r:id="rId23"/>
    <p:sldId id="347" r:id="rId24"/>
    <p:sldId id="308" r:id="rId25"/>
    <p:sldId id="367" r:id="rId26"/>
    <p:sldId id="335" r:id="rId27"/>
    <p:sldId id="307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549E06-857F-49EF-88A9-5E8C80DB3B24}">
          <p14:sldIdLst>
            <p14:sldId id="260"/>
            <p14:sldId id="323"/>
            <p14:sldId id="338"/>
            <p14:sldId id="325"/>
            <p14:sldId id="326"/>
            <p14:sldId id="313"/>
            <p14:sldId id="312"/>
            <p14:sldId id="356"/>
            <p14:sldId id="329"/>
            <p14:sldId id="341"/>
            <p14:sldId id="359"/>
            <p14:sldId id="361"/>
            <p14:sldId id="363"/>
            <p14:sldId id="358"/>
            <p14:sldId id="364"/>
            <p14:sldId id="362"/>
            <p14:sldId id="357"/>
            <p14:sldId id="317"/>
            <p14:sldId id="366"/>
            <p14:sldId id="365"/>
            <p14:sldId id="330"/>
            <p14:sldId id="333"/>
            <p14:sldId id="347"/>
            <p14:sldId id="308"/>
            <p14:sldId id="367"/>
          </p14:sldIdLst>
        </p14:section>
        <p14:section name="modern loess analogs ? / global records" id="{84B698C9-8110-4C6F-B10E-AA36CAA9EC35}">
          <p14:sldIdLst>
            <p14:sldId id="335"/>
          </p14:sldIdLst>
        </p14:section>
        <p14:section name="Conclusions" id="{9AF7779E-B52B-4097-AFA0-2860DD8A50B9}">
          <p14:sldIdLst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mley, David Aaron" initials="GDA" lastIdx="1" clrIdx="0">
    <p:extLst>
      <p:ext uri="{19B8F6BF-5375-455C-9EA6-DF929625EA0E}">
        <p15:presenceInfo xmlns:p15="http://schemas.microsoft.com/office/powerpoint/2012/main" userId="S-1-5-21-2509641344-1052565914-3260824488-5057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4694" autoAdjust="0"/>
  </p:normalViewPr>
  <p:slideViewPr>
    <p:cSldViewPr>
      <p:cViewPr varScale="1">
        <p:scale>
          <a:sx n="73" d="100"/>
          <a:sy n="73" d="100"/>
        </p:scale>
        <p:origin x="96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230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grimley\Desktop\Field%20Sites\Cottonwood%20School%20Section%20and%20Core%20(New)\Cottonwood%20School%20Core%20(MS,%20cm,%20data)\CSC%20carbonate%20cont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smtClean="0">
                <a:effectLst/>
              </a:rPr>
              <a:t>Carbonate Content</a:t>
            </a:r>
            <a:endParaRPr lang="en-US" sz="1400">
              <a:effectLst/>
            </a:endParaRPr>
          </a:p>
        </c:rich>
      </c:tx>
      <c:layout>
        <c:manualLayout>
          <c:xMode val="edge"/>
          <c:yMode val="edge"/>
          <c:x val="0.27907089901862475"/>
          <c:y val="1.39816937439782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Sheet1!$B$2:$B$68</c:f>
              <c:numCache>
                <c:formatCode>General</c:formatCode>
                <c:ptCount val="67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0.3</c:v>
                </c:pt>
                <c:pt idx="6">
                  <c:v>26.2</c:v>
                </c:pt>
                <c:pt idx="7">
                  <c:v>28.8</c:v>
                </c:pt>
                <c:pt idx="8">
                  <c:v>30</c:v>
                </c:pt>
                <c:pt idx="9">
                  <c:v>30.3</c:v>
                </c:pt>
                <c:pt idx="10">
                  <c:v>33</c:v>
                </c:pt>
                <c:pt idx="11">
                  <c:v>33.700000000000003</c:v>
                </c:pt>
                <c:pt idx="12">
                  <c:v>32.299999999999997</c:v>
                </c:pt>
                <c:pt idx="13">
                  <c:v>40.1</c:v>
                </c:pt>
                <c:pt idx="14">
                  <c:v>33.4</c:v>
                </c:pt>
                <c:pt idx="15">
                  <c:v>35.299999999999997</c:v>
                </c:pt>
                <c:pt idx="16">
                  <c:v>35.9</c:v>
                </c:pt>
                <c:pt idx="17">
                  <c:v>35.4</c:v>
                </c:pt>
                <c:pt idx="18">
                  <c:v>32.1</c:v>
                </c:pt>
                <c:pt idx="19">
                  <c:v>34.1</c:v>
                </c:pt>
                <c:pt idx="20">
                  <c:v>28.5</c:v>
                </c:pt>
                <c:pt idx="21">
                  <c:v>25.7</c:v>
                </c:pt>
                <c:pt idx="22">
                  <c:v>28.5</c:v>
                </c:pt>
                <c:pt idx="23">
                  <c:v>26.3</c:v>
                </c:pt>
                <c:pt idx="24">
                  <c:v>28.9</c:v>
                </c:pt>
                <c:pt idx="25">
                  <c:v>26.6</c:v>
                </c:pt>
                <c:pt idx="26">
                  <c:v>27.2</c:v>
                </c:pt>
                <c:pt idx="27">
                  <c:v>28</c:v>
                </c:pt>
                <c:pt idx="28">
                  <c:v>29.4</c:v>
                </c:pt>
                <c:pt idx="29">
                  <c:v>27.5</c:v>
                </c:pt>
                <c:pt idx="30">
                  <c:v>29.3</c:v>
                </c:pt>
                <c:pt idx="31">
                  <c:v>30.6</c:v>
                </c:pt>
                <c:pt idx="32">
                  <c:v>30.1</c:v>
                </c:pt>
                <c:pt idx="33">
                  <c:v>30.4</c:v>
                </c:pt>
                <c:pt idx="34">
                  <c:v>33.5</c:v>
                </c:pt>
                <c:pt idx="35">
                  <c:v>30.3</c:v>
                </c:pt>
                <c:pt idx="36">
                  <c:v>28.8</c:v>
                </c:pt>
                <c:pt idx="37">
                  <c:v>44.4</c:v>
                </c:pt>
                <c:pt idx="38">
                  <c:v>38.6</c:v>
                </c:pt>
                <c:pt idx="39">
                  <c:v>43.7</c:v>
                </c:pt>
                <c:pt idx="40">
                  <c:v>39.200000000000003</c:v>
                </c:pt>
                <c:pt idx="41">
                  <c:v>39.700000000000003</c:v>
                </c:pt>
                <c:pt idx="42">
                  <c:v>38.1</c:v>
                </c:pt>
                <c:pt idx="43">
                  <c:v>24.4</c:v>
                </c:pt>
                <c:pt idx="44">
                  <c:v>7.6</c:v>
                </c:pt>
                <c:pt idx="45">
                  <c:v>7.7</c:v>
                </c:pt>
                <c:pt idx="46">
                  <c:v>9.9</c:v>
                </c:pt>
                <c:pt idx="47">
                  <c:v>13.8</c:v>
                </c:pt>
                <c:pt idx="48">
                  <c:v>28.9</c:v>
                </c:pt>
                <c:pt idx="49">
                  <c:v>16.100000000000001</c:v>
                </c:pt>
                <c:pt idx="50">
                  <c:v>8.3000000000000007</c:v>
                </c:pt>
                <c:pt idx="51">
                  <c:v>6.5</c:v>
                </c:pt>
                <c:pt idx="52">
                  <c:v>9.9</c:v>
                </c:pt>
                <c:pt idx="53">
                  <c:v>0.1</c:v>
                </c:pt>
                <c:pt idx="54">
                  <c:v>8.4</c:v>
                </c:pt>
                <c:pt idx="55">
                  <c:v>15</c:v>
                </c:pt>
                <c:pt idx="56">
                  <c:v>14.3</c:v>
                </c:pt>
                <c:pt idx="57">
                  <c:v>8.9</c:v>
                </c:pt>
                <c:pt idx="58">
                  <c:v>15.1</c:v>
                </c:pt>
                <c:pt idx="59">
                  <c:v>16.7</c:v>
                </c:pt>
                <c:pt idx="60">
                  <c:v>10.8</c:v>
                </c:pt>
                <c:pt idx="61">
                  <c:v>11.2</c:v>
                </c:pt>
                <c:pt idx="62">
                  <c:v>2.2999999999999998</c:v>
                </c:pt>
                <c:pt idx="63">
                  <c:v>0.1</c:v>
                </c:pt>
                <c:pt idx="64">
                  <c:v>0.1</c:v>
                </c:pt>
                <c:pt idx="65">
                  <c:v>0.1</c:v>
                </c:pt>
                <c:pt idx="66">
                  <c:v>0.1</c:v>
                </c:pt>
              </c:numCache>
            </c:numRef>
          </c:xVal>
          <c:yVal>
            <c:numRef>
              <c:f>Sheet1!$C$2:$C$68</c:f>
              <c:numCache>
                <c:formatCode>General</c:formatCode>
                <c:ptCount val="6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15.3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047712"/>
        <c:axId val="84904016"/>
      </c:scatterChart>
      <c:valAx>
        <c:axId val="144047712"/>
        <c:scaling>
          <c:orientation val="minMax"/>
          <c:max val="5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Total carbonate</a:t>
                </a:r>
                <a:r>
                  <a:rPr lang="en-US" sz="1400" b="1" baseline="0"/>
                  <a:t> %</a:t>
                </a:r>
                <a:endParaRPr lang="en-US" sz="1400" b="1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04016"/>
        <c:crosses val="max"/>
        <c:crossBetween val="midCat"/>
        <c:majorUnit val="10"/>
        <c:minorUnit val="5"/>
      </c:valAx>
      <c:valAx>
        <c:axId val="84904016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Depth (ft)</a:t>
                </a:r>
              </a:p>
            </c:rich>
          </c:tx>
          <c:layout>
            <c:manualLayout>
              <c:xMode val="edge"/>
              <c:yMode val="edge"/>
              <c:x val="1.5976038458224231E-2"/>
              <c:y val="0.416930586156755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047712"/>
        <c:crosses val="autoZero"/>
        <c:crossBetween val="midCat"/>
        <c:majorUnit val="4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F990657-F309-4E4F-9024-4888D3F989ED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EC43E5A-1660-4932-A365-BA43106880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3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43E5A-1660-4932-A365-BA43106880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04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7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9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0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9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1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8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9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9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4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5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2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FDB08-BD4A-49EE-8D1D-46FFD1742D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172C4-92C6-441A-AA44-0E056A2FF2E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4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918" y="762000"/>
            <a:ext cx="8610600" cy="1470025"/>
          </a:xfrm>
        </p:spPr>
        <p:txBody>
          <a:bodyPr>
            <a:noAutofit/>
          </a:bodyPr>
          <a:lstStyle/>
          <a:p>
            <a:r>
              <a:rPr lang="en-US" sz="3400"/>
              <a:t>REVISITING THE JULES GEOSOL AND </a:t>
            </a:r>
            <a:r>
              <a:rPr lang="en-US" sz="3400" smtClean="0"/>
              <a:t/>
            </a:r>
            <a:br>
              <a:rPr lang="en-US" sz="3400" smtClean="0"/>
            </a:br>
            <a:r>
              <a:rPr lang="en-US" sz="3400" smtClean="0"/>
              <a:t>GASTROPOD </a:t>
            </a:r>
            <a:r>
              <a:rPr lang="en-US" sz="3400"/>
              <a:t>PALEOECOLOGY IN </a:t>
            </a:r>
            <a:r>
              <a:rPr lang="en-US" sz="3400" smtClean="0"/>
              <a:t>LAST </a:t>
            </a:r>
            <a:r>
              <a:rPr lang="en-US" sz="3400"/>
              <a:t>GLACIAL MAXIMUM LOESS, WESTERN ILLINOIS</a:t>
            </a:r>
            <a:endParaRPr lang="en-US" sz="340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10918" y="5343614"/>
            <a:ext cx="4097118" cy="1261665"/>
          </a:xfrm>
        </p:spPr>
        <p:txBody>
          <a:bodyPr>
            <a:normAutofit/>
          </a:bodyPr>
          <a:lstStyle/>
          <a:p>
            <a:r>
              <a:rPr lang="en-US" sz="2000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*Illinois 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State Geological Survey</a:t>
            </a:r>
          </a:p>
          <a:p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Prairie Research Institute</a:t>
            </a:r>
          </a:p>
          <a:p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Illinois</a:t>
            </a:r>
            <a:endParaRPr lang="en-US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4384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/>
              <a:t>David A</a:t>
            </a:r>
            <a:r>
              <a:rPr lang="en-US" sz="2000" i="1"/>
              <a:t>. </a:t>
            </a:r>
            <a:r>
              <a:rPr lang="en-US" sz="2000" i="1" smtClean="0"/>
              <a:t>Grimley*, Thomas A. Nash, Jr.#, Jessica L</a:t>
            </a:r>
            <a:r>
              <a:rPr lang="en-US" sz="2000" i="1"/>
              <a:t>. </a:t>
            </a:r>
            <a:r>
              <a:rPr lang="en-US" sz="2000" i="1" smtClean="0"/>
              <a:t>Conroy#, </a:t>
            </a:r>
          </a:p>
          <a:p>
            <a:pPr algn="ctr"/>
            <a:r>
              <a:rPr lang="en-US" sz="2000" i="1" smtClean="0"/>
              <a:t>Hong Wang*, Xiaodong Miao*, B. Brandon Curry* </a:t>
            </a:r>
            <a:endParaRPr lang="en-US" sz="2000" i="1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724400" y="5638800"/>
            <a:ext cx="4097118" cy="82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#Department of Geology</a:t>
            </a:r>
          </a:p>
          <a:p>
            <a:r>
              <a:rPr lang="en-US" sz="2000" i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University of Illinois</a:t>
            </a:r>
            <a:endParaRPr lang="en-US" sz="20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36" y="5474539"/>
            <a:ext cx="790575" cy="101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43243"/>
            <a:ext cx="1123950" cy="149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465249"/>
            <a:ext cx="1355017" cy="18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6811"/>
          <a:stretch/>
        </p:blipFill>
        <p:spPr>
          <a:xfrm>
            <a:off x="561703" y="1714500"/>
            <a:ext cx="7892143" cy="304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228600"/>
            <a:ext cx="7848600" cy="534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Prior Study</a:t>
            </a:r>
            <a:r>
              <a:rPr lang="en-US" sz="2000" smtClean="0"/>
              <a:t>:  Cottonwood School South Section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2476500"/>
            <a:ext cx="6705600" cy="228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24600" y="220835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</a:rPr>
              <a:t>15 ka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8400" y="2406134"/>
            <a:ext cx="831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</a:rPr>
              <a:t>18.5 ka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2628900"/>
            <a:ext cx="831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</a:rPr>
              <a:t>~20 ka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3009900"/>
            <a:ext cx="831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C00000"/>
                </a:solidFill>
              </a:rPr>
              <a:t>~25 ka</a:t>
            </a:r>
            <a:endParaRPr lang="en-US" sz="160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2354" y="487668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Magnetic </a:t>
            </a:r>
          </a:p>
          <a:p>
            <a:r>
              <a:rPr lang="en-US"/>
              <a:t>s</a:t>
            </a:r>
            <a:r>
              <a:rPr lang="en-US" smtClean="0"/>
              <a:t>usceptibility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7800" y="48678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Coarse silt/ medium silt ratio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02134" y="4804946"/>
            <a:ext cx="1898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Clay mineral and feldspar/quartz ratios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6600" y="126748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smtClean="0"/>
              <a:t>14</a:t>
            </a:r>
            <a:r>
              <a:rPr lang="en-US" smtClean="0"/>
              <a:t>C Ages on Shells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03768" y="125545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Calibrated </a:t>
            </a:r>
            <a:r>
              <a:rPr lang="en-US" baseline="30000" smtClean="0"/>
              <a:t>14</a:t>
            </a:r>
            <a:r>
              <a:rPr lang="en-US" smtClean="0"/>
              <a:t>C Ages</a:t>
            </a: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07774" y="1562100"/>
            <a:ext cx="0" cy="583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629400" y="1638300"/>
            <a:ext cx="0" cy="583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24600" y="6211669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(Grimley et al., </a:t>
            </a:r>
            <a:r>
              <a:rPr lang="en-US" i="1" smtClean="0"/>
              <a:t>QR, 1998</a:t>
            </a:r>
            <a:r>
              <a:rPr lang="en-US" i="1"/>
              <a:t>)</a:t>
            </a:r>
          </a:p>
          <a:p>
            <a:endParaRPr lang="en-US" i="1"/>
          </a:p>
        </p:txBody>
      </p:sp>
      <p:sp>
        <p:nvSpPr>
          <p:cNvPr id="10" name="TextBox 9"/>
          <p:cNvSpPr txBox="1"/>
          <p:nvPr/>
        </p:nvSpPr>
        <p:spPr>
          <a:xfrm>
            <a:off x="7118168" y="28691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Miss. River diversion</a:t>
            </a:r>
            <a:endParaRPr lang="en-US" b="1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457700" y="3048000"/>
            <a:ext cx="2660468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572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Objectives of New Study</a:t>
            </a:r>
            <a:endParaRPr lang="en-US" sz="2800" b="1"/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510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smtClean="0"/>
              <a:t>origin of the Jules Geosol in type area                      (climatic change, sedimentation change ?)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smtClean="0"/>
              <a:t>confirm chronology of loess-paleosol sequence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smtClean="0"/>
              <a:t>paleoecology / paleoenvironment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smtClean="0"/>
              <a:t>lithologic data to aid correlations with other loess-paleosol sites and prior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295400"/>
            <a:ext cx="28194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7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39118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Methods of Study</a:t>
            </a:r>
            <a:endParaRPr lang="en-US" sz="2800" b="1"/>
          </a:p>
        </p:txBody>
      </p:sp>
      <p:sp>
        <p:nvSpPr>
          <p:cNvPr id="3" name="TextBox 2"/>
          <p:cNvSpPr txBox="1"/>
          <p:nvPr/>
        </p:nvSpPr>
        <p:spPr>
          <a:xfrm>
            <a:off x="914400" y="990600"/>
            <a:ext cx="7620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Laser particle size        </a:t>
            </a:r>
            <a:r>
              <a:rPr lang="en-US" sz="1600" i="1" smtClean="0"/>
              <a:t>[source changes, wind intensity, pedogenesis]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Clay mineralogy          </a:t>
            </a:r>
            <a:r>
              <a:rPr lang="en-US" sz="1600" i="1" smtClean="0"/>
              <a:t> [source changes, correlations]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Magnetic susceptibility (Bartington MS2 and MS2B)   </a:t>
            </a:r>
            <a:r>
              <a:rPr lang="en-US" sz="1600" i="1" smtClean="0"/>
              <a:t>[correlations, source]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Carbonate content </a:t>
            </a:r>
            <a:r>
              <a:rPr lang="en-US" sz="1600" i="1" smtClean="0"/>
              <a:t>[weathering, source, correlations]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Carbon and oxygen isotopes (on gastropod shells)   </a:t>
            </a:r>
            <a:r>
              <a:rPr lang="en-US" sz="1600" i="1" smtClean="0"/>
              <a:t>[paleoclimate]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Gastropod identification     </a:t>
            </a:r>
            <a:r>
              <a:rPr lang="en-US" sz="1600" i="1" smtClean="0"/>
              <a:t>[paleoecology, paleoclimate]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Chronology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radiocarbon dating of shells (</a:t>
            </a:r>
            <a:r>
              <a:rPr lang="en-US" smtClean="0"/>
              <a:t>best; </a:t>
            </a:r>
            <a:r>
              <a:rPr lang="en-US"/>
              <a:t>Pigati et al</a:t>
            </a:r>
            <a:r>
              <a:rPr lang="en-US"/>
              <a:t>., </a:t>
            </a:r>
            <a:r>
              <a:rPr lang="en-US" smtClean="0"/>
              <a:t>2015)</a:t>
            </a:r>
            <a:endParaRPr lang="en-US" smtClean="0"/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radiocarbon dating of disseminated organic matter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mtClean="0"/>
              <a:t>optically stimulated luminescence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0757" y="4128357"/>
            <a:ext cx="1472426" cy="117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6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4507992" cy="6382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1160" y="0"/>
            <a:ext cx="33680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Chronologic Model </a:t>
            </a:r>
            <a:endParaRPr lang="en-US"/>
          </a:p>
          <a:p>
            <a:endParaRPr lang="en-US" smtClean="0"/>
          </a:p>
          <a:p>
            <a:r>
              <a:rPr lang="en-US" sz="1600" smtClean="0"/>
              <a:t>--- </a:t>
            </a:r>
            <a:r>
              <a:rPr lang="en-US" sz="1600" smtClean="0"/>
              <a:t>Bacon </a:t>
            </a:r>
            <a:r>
              <a:rPr lang="en-US" sz="1600" smtClean="0"/>
              <a:t>model </a:t>
            </a:r>
            <a:r>
              <a:rPr lang="en-US" sz="1600" smtClean="0"/>
              <a:t>(</a:t>
            </a:r>
            <a:r>
              <a:rPr lang="en-US" sz="1600" b="1" smtClean="0"/>
              <a:t>B</a:t>
            </a:r>
            <a:r>
              <a:rPr lang="en-US" sz="1600" smtClean="0"/>
              <a:t>ayesian </a:t>
            </a:r>
            <a:r>
              <a:rPr lang="en-US" sz="1600" b="1" smtClean="0"/>
              <a:t>ac</a:t>
            </a:r>
            <a:r>
              <a:rPr lang="en-US" sz="1600" smtClean="0"/>
              <a:t>cumumlati</a:t>
            </a:r>
            <a:r>
              <a:rPr lang="en-US" sz="1600" b="1" smtClean="0"/>
              <a:t>on</a:t>
            </a:r>
            <a:r>
              <a:rPr lang="en-US" sz="1600" smtClean="0"/>
              <a:t> histories) using </a:t>
            </a:r>
            <a:r>
              <a:rPr lang="en-US" sz="1600" smtClean="0"/>
              <a:t>13 radiocarbon ages on </a:t>
            </a:r>
            <a:r>
              <a:rPr lang="en-US" sz="1600" i="1" smtClean="0"/>
              <a:t>Succinea</a:t>
            </a:r>
            <a:r>
              <a:rPr lang="en-US" sz="1600" smtClean="0"/>
              <a:t> sp. and </a:t>
            </a:r>
            <a:r>
              <a:rPr lang="en-US" sz="1600" i="1" smtClean="0"/>
              <a:t>Webbhelix multilineata</a:t>
            </a:r>
            <a:r>
              <a:rPr lang="en-US" sz="1600" smtClean="0"/>
              <a:t> </a:t>
            </a:r>
            <a:r>
              <a:rPr lang="en-US" sz="1600" smtClean="0"/>
              <a:t>shells</a:t>
            </a:r>
            <a:endParaRPr lang="en-US" sz="1600"/>
          </a:p>
        </p:txBody>
      </p:sp>
      <p:sp>
        <p:nvSpPr>
          <p:cNvPr id="4" name="TextBox 3"/>
          <p:cNvSpPr txBox="1"/>
          <p:nvPr/>
        </p:nvSpPr>
        <p:spPr>
          <a:xfrm>
            <a:off x="3048000" y="1676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Upper Peoria Silt</a:t>
            </a:r>
          </a:p>
          <a:p>
            <a:r>
              <a:rPr lang="en-US" smtClean="0"/>
              <a:t>20.7 to 22.2 ka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00200" y="5105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Middle Peoria Silt</a:t>
            </a:r>
          </a:p>
          <a:p>
            <a:r>
              <a:rPr lang="en-US" smtClean="0"/>
              <a:t>23.5 to 25 ka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14725" y="3170366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Jules Geosol zone</a:t>
            </a:r>
          </a:p>
          <a:p>
            <a:r>
              <a:rPr lang="en-US" smtClean="0"/>
              <a:t>22.2 to 23.5 ka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17696" y="3187603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deposition rate slows more than half (~ 0.5 mm/yr)</a:t>
            </a:r>
            <a:endParaRPr lang="en-US" i="1"/>
          </a:p>
        </p:txBody>
      </p:sp>
      <p:sp>
        <p:nvSpPr>
          <p:cNvPr id="8" name="TextBox 7"/>
          <p:cNvSpPr txBox="1"/>
          <p:nvPr/>
        </p:nvSpPr>
        <p:spPr>
          <a:xfrm>
            <a:off x="5471160" y="492073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~ 1 mm/yr deposition rate</a:t>
            </a:r>
            <a:endParaRPr lang="en-US" i="1"/>
          </a:p>
        </p:txBody>
      </p:sp>
      <p:sp>
        <p:nvSpPr>
          <p:cNvPr id="9" name="TextBox 8"/>
          <p:cNvSpPr txBox="1"/>
          <p:nvPr/>
        </p:nvSpPr>
        <p:spPr>
          <a:xfrm>
            <a:off x="5495925" y="237780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~ 1 mm/yr deposition rate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55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/>
          <a:stretch/>
        </p:blipFill>
        <p:spPr>
          <a:xfrm>
            <a:off x="76502" y="151128"/>
            <a:ext cx="8864730" cy="6641846"/>
          </a:xfrm>
        </p:spPr>
      </p:pic>
      <p:sp>
        <p:nvSpPr>
          <p:cNvPr id="2" name="Rectangle 1"/>
          <p:cNvSpPr/>
          <p:nvPr/>
        </p:nvSpPr>
        <p:spPr>
          <a:xfrm>
            <a:off x="2121647" y="1086972"/>
            <a:ext cx="732118" cy="231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81200" y="1049617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cs typeface="Helvetica"/>
              </a:rPr>
              <a:t>[x10</a:t>
            </a:r>
            <a:r>
              <a:rPr lang="en-US" sz="1400" baseline="30000" smtClean="0">
                <a:cs typeface="Helvetica"/>
              </a:rPr>
              <a:t>-8 </a:t>
            </a:r>
            <a:r>
              <a:rPr lang="en-US" sz="1400" smtClean="0">
                <a:cs typeface="Helvetica"/>
              </a:rPr>
              <a:t>m</a:t>
            </a:r>
            <a:r>
              <a:rPr lang="en-US" sz="1400" baseline="30000" smtClean="0">
                <a:cs typeface="Helvetica"/>
              </a:rPr>
              <a:t>3</a:t>
            </a:r>
            <a:r>
              <a:rPr lang="en-US" sz="1400" smtClean="0">
                <a:cs typeface="Helvetica"/>
              </a:rPr>
              <a:t>/kg]</a:t>
            </a:r>
            <a:endParaRPr lang="en-US" sz="1400" dirty="0"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1472" y="1057087"/>
            <a:ext cx="2241176" cy="3310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46177" y="1070545"/>
            <a:ext cx="2330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[Coarse Silt/(Fine Silt+Clay)]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1524000" y="3962400"/>
            <a:ext cx="7162800" cy="1143000"/>
          </a:xfrm>
          <a:prstGeom prst="rect">
            <a:avLst/>
          </a:prstGeom>
          <a:solidFill>
            <a:schemeClr val="tx2">
              <a:lumMod val="40000"/>
              <a:lumOff val="60000"/>
              <a:alpha val="2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9600" y="152400"/>
            <a:ext cx="4750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Physical and Chemical Data: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3758094">
            <a:off x="7827935" y="2879527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illite</a:t>
            </a:r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 rot="17828645">
            <a:off x="6525103" y="2593622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expandables</a:t>
            </a:r>
            <a:endParaRPr lang="en-US" sz="1400"/>
          </a:p>
        </p:txBody>
      </p:sp>
      <p:sp>
        <p:nvSpPr>
          <p:cNvPr id="11" name="Rectangle 10"/>
          <p:cNvSpPr/>
          <p:nvPr/>
        </p:nvSpPr>
        <p:spPr>
          <a:xfrm>
            <a:off x="6473541" y="369988"/>
            <a:ext cx="1905000" cy="97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675227" y="1222628"/>
            <a:ext cx="277822" cy="810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03317" y="940859"/>
            <a:ext cx="2048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kaolinite &amp; chlorite</a:t>
            </a:r>
            <a:endParaRPr 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5029200" y="4050268"/>
            <a:ext cx="148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finer texture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711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5800" y="838200"/>
            <a:ext cx="3428999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3495094"/>
              </p:ext>
            </p:extLst>
          </p:nvPr>
        </p:nvGraphicFramePr>
        <p:xfrm>
          <a:off x="762000" y="838200"/>
          <a:ext cx="3041650" cy="601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762000"/>
            <a:ext cx="4111599" cy="533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64068"/>
            <a:ext cx="640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New Cottonwood School Core (drilled 300 m away from exposure)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2057400"/>
            <a:ext cx="6778598" cy="152400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24200" y="1978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some sec carb.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2840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22928"/>
            <a:ext cx="3962400" cy="5882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2928"/>
            <a:ext cx="4145859" cy="5882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09" y="152400"/>
            <a:ext cx="8808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Isotopic Data: </a:t>
            </a:r>
            <a:r>
              <a:rPr lang="en-US" smtClean="0"/>
              <a:t> Gastropod Shells in Loess --- Jules Geosol not significantly different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9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9"/>
          <a:stretch/>
        </p:blipFill>
        <p:spPr>
          <a:xfrm>
            <a:off x="2209800" y="3363092"/>
            <a:ext cx="6312746" cy="3311582"/>
          </a:xfrm>
        </p:spPr>
      </p:pic>
      <p:pic>
        <p:nvPicPr>
          <p:cNvPr id="5" name="Content Placeholder 3" descr="9-22Photos1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6246" r="5443" b="16246"/>
          <a:stretch/>
        </p:blipFill>
        <p:spPr>
          <a:xfrm rot="5400000">
            <a:off x="3964657" y="2055143"/>
            <a:ext cx="1529970" cy="924885"/>
          </a:xfrm>
          <a:prstGeom prst="rect">
            <a:avLst/>
          </a:prstGeom>
        </p:spPr>
      </p:pic>
      <p:pic>
        <p:nvPicPr>
          <p:cNvPr id="6" name="Content Placeholder 3" descr="Pre-9-22Photos(2)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47297" r="43482" b="23270"/>
          <a:stretch/>
        </p:blipFill>
        <p:spPr>
          <a:xfrm rot="5400000">
            <a:off x="5412008" y="2025736"/>
            <a:ext cx="1378468" cy="1077285"/>
          </a:xfrm>
          <a:prstGeom prst="rect">
            <a:avLst/>
          </a:prstGeom>
        </p:spPr>
      </p:pic>
      <p:pic>
        <p:nvPicPr>
          <p:cNvPr id="7" name="Content Placeholder 3" descr="Pre-9-22Photos(2)1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3544" r="872" b="4820"/>
          <a:stretch/>
        </p:blipFill>
        <p:spPr>
          <a:xfrm rot="5400000">
            <a:off x="6841755" y="2056015"/>
            <a:ext cx="1327889" cy="99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4999" y="2286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Gastropod Assemblage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2671" y="1066800"/>
            <a:ext cx="2743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/>
              <a:t>12 species identified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/>
              <a:t>all terrestrial species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/>
              <a:t>mainly woodland type assemblage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/>
              <a:t>cool-cold boreal climate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895600" y="4876800"/>
            <a:ext cx="5105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5600" y="5410200"/>
            <a:ext cx="5105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38799" y="1106269"/>
            <a:ext cx="99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cold, boreal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05319" y="838200"/>
            <a:ext cx="114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 Midwest today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4800" y="1066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wide </a:t>
            </a:r>
          </a:p>
          <a:p>
            <a:r>
              <a:rPr lang="en-US" smtClean="0"/>
              <a:t>distribution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67" y="265397"/>
            <a:ext cx="748331" cy="99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4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4461">
            <a:off x="569929" y="3431396"/>
            <a:ext cx="3143250" cy="251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893" y="2357564"/>
            <a:ext cx="187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Vertigo eliator</a:t>
            </a:r>
            <a:r>
              <a:rPr lang="en-US" smtClean="0"/>
              <a:t>:   </a:t>
            </a:r>
          </a:p>
          <a:p>
            <a:r>
              <a:rPr lang="en-US" smtClean="0"/>
              <a:t>3 to 4 feet </a:t>
            </a:r>
            <a:r>
              <a:rPr lang="en-US" smtClean="0"/>
              <a:t>depth</a:t>
            </a:r>
          </a:p>
          <a:p>
            <a:r>
              <a:rPr lang="en-US" smtClean="0"/>
              <a:t> </a:t>
            </a:r>
            <a:r>
              <a:rPr lang="en-US" smtClean="0"/>
              <a:t>NSCA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7" y="524293"/>
            <a:ext cx="3086100" cy="22949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26641" y="2971800"/>
            <a:ext cx="4648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Minion-Regular"/>
              </a:rPr>
              <a:t>Individuals occur in well-decomposed humid leaf litter</a:t>
            </a:r>
          </a:p>
          <a:p>
            <a:r>
              <a:rPr lang="en-US" sz="1400" smtClean="0">
                <a:latin typeface="Minion-Regular"/>
              </a:rPr>
              <a:t>in </a:t>
            </a:r>
            <a:r>
              <a:rPr lang="en-US" sz="1400">
                <a:latin typeface="Minion-Regular"/>
              </a:rPr>
              <a:t>a variety of open and wooded </a:t>
            </a:r>
            <a:r>
              <a:rPr lang="en-US" sz="1400" smtClean="0">
                <a:latin typeface="Minion-Regular"/>
              </a:rPr>
              <a:t>wetland habitats</a:t>
            </a:r>
            <a:r>
              <a:rPr lang="en-US" sz="1400">
                <a:latin typeface="Minion-Regular"/>
              </a:rPr>
              <a:t>, including </a:t>
            </a:r>
            <a:r>
              <a:rPr lang="en-US" sz="1400" smtClean="0">
                <a:latin typeface="Minion-Regular"/>
              </a:rPr>
              <a:t>wet </a:t>
            </a:r>
            <a:r>
              <a:rPr lang="en-US" sz="1400">
                <a:latin typeface="Minion-Regular"/>
              </a:rPr>
              <a:t>prairie, fens, wet </a:t>
            </a:r>
            <a:r>
              <a:rPr lang="en-US" sz="1400" smtClean="0">
                <a:latin typeface="Minion-Regular"/>
              </a:rPr>
              <a:t>meadows, tundra</a:t>
            </a:r>
            <a:r>
              <a:rPr lang="en-US" sz="1400">
                <a:latin typeface="Minion-Regular"/>
              </a:rPr>
              <a:t>, and black ash, </a:t>
            </a:r>
            <a:r>
              <a:rPr lang="en-US" sz="1400" smtClean="0">
                <a:latin typeface="Minion-Regular"/>
              </a:rPr>
              <a:t>tamarack, and black </a:t>
            </a:r>
            <a:r>
              <a:rPr lang="en-US" sz="1400">
                <a:latin typeface="Minion-Regular"/>
              </a:rPr>
              <a:t>spruce swamp forests</a:t>
            </a:r>
            <a:r>
              <a:rPr lang="en-US" sz="1400" smtClean="0">
                <a:latin typeface="Minion-Regular"/>
              </a:rPr>
              <a:t>.</a:t>
            </a:r>
          </a:p>
          <a:p>
            <a:endParaRPr lang="en-US" sz="1400">
              <a:latin typeface="Minion-Regular"/>
            </a:endParaRPr>
          </a:p>
          <a:p>
            <a:r>
              <a:rPr lang="en-US" sz="1400" smtClean="0">
                <a:latin typeface="Minion-Regular"/>
              </a:rPr>
              <a:t>Nekola and Coles, 2010</a:t>
            </a:r>
            <a:endParaRPr 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1066800" y="533400"/>
            <a:ext cx="2312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Gastropod Paleoecology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199" y="451833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5562600" cy="531795"/>
          </a:xfrm>
        </p:spPr>
        <p:txBody>
          <a:bodyPr>
            <a:noAutofit/>
          </a:bodyPr>
          <a:lstStyle/>
          <a:p>
            <a:r>
              <a:rPr lang="en-US" sz="3200" smtClean="0"/>
              <a:t>Gastropod </a:t>
            </a:r>
            <a:r>
              <a:rPr lang="en-US" sz="3200" smtClean="0"/>
              <a:t>Paleoecology / Modern Analog Distribution</a:t>
            </a:r>
            <a:endParaRPr lang="en-US" sz="3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" y="1295400"/>
            <a:ext cx="2209800" cy="1780320"/>
          </a:xfrm>
          <a:prstGeom prst="rect">
            <a:avLst/>
          </a:prstGeom>
        </p:spPr>
      </p:pic>
      <p:pic>
        <p:nvPicPr>
          <p:cNvPr id="4" name="Content Placeholder 3" descr="Pre-9-22Photos(2)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1" t="47297" r="43482" b="23270"/>
          <a:stretch/>
        </p:blipFill>
        <p:spPr>
          <a:xfrm rot="5400000">
            <a:off x="1041429" y="3267923"/>
            <a:ext cx="1378468" cy="1077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46" y="1487197"/>
            <a:ext cx="2368814" cy="1761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53" y="3387071"/>
            <a:ext cx="1219200" cy="975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427133"/>
            <a:ext cx="2030954" cy="2030954"/>
          </a:xfrm>
          <a:prstGeom prst="rect">
            <a:avLst/>
          </a:prstGeom>
        </p:spPr>
      </p:pic>
      <p:pic>
        <p:nvPicPr>
          <p:cNvPr id="8" name="Content Placeholder 3" descr="Pre-9-22Photos(2)15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3544" r="872" b="4820"/>
          <a:stretch/>
        </p:blipFill>
        <p:spPr>
          <a:xfrm rot="5400000">
            <a:off x="6858872" y="3460658"/>
            <a:ext cx="1193117" cy="8900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48400" y="44312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Webbhelix multilineata</a:t>
            </a:r>
            <a:endParaRPr lang="en-US" i="1"/>
          </a:p>
        </p:txBody>
      </p:sp>
      <p:sp>
        <p:nvSpPr>
          <p:cNvPr id="10" name="TextBox 9"/>
          <p:cNvSpPr txBox="1"/>
          <p:nvPr/>
        </p:nvSpPr>
        <p:spPr>
          <a:xfrm>
            <a:off x="3581400" y="436243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Vertigo eliator</a:t>
            </a:r>
            <a:endParaRPr lang="en-US" i="1"/>
          </a:p>
        </p:txBody>
      </p:sp>
      <p:sp>
        <p:nvSpPr>
          <p:cNvPr id="11" name="TextBox 10"/>
          <p:cNvSpPr txBox="1"/>
          <p:nvPr/>
        </p:nvSpPr>
        <p:spPr>
          <a:xfrm>
            <a:off x="762000" y="4419600"/>
            <a:ext cx="220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Columella alticola</a:t>
            </a:r>
            <a:endParaRPr lang="en-US" i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1357" y="5010155"/>
            <a:ext cx="2372685" cy="167061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5943600" y="4800600"/>
            <a:ext cx="990600" cy="6096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05400" y="4267200"/>
            <a:ext cx="0" cy="7429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02846" y="4800600"/>
            <a:ext cx="1447800" cy="60960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495799" y="5638800"/>
            <a:ext cx="381001" cy="1383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61459" y="629837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approx. MAT:  0° to 3° 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38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7072"/>
            <a:ext cx="4974336" cy="559612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41649" y="444093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11168" y="426422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/>
              <a:t>CS</a:t>
            </a:r>
            <a:endParaRPr lang="en-US" sz="1400" b="1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smtClean="0"/>
              <a:t>Location of Cottonwood School Section (CSS)</a:t>
            </a:r>
            <a:endParaRPr lang="en-US" sz="3600"/>
          </a:p>
        </p:txBody>
      </p:sp>
      <p:sp>
        <p:nvSpPr>
          <p:cNvPr id="7" name="TextBox 6"/>
          <p:cNvSpPr txBox="1"/>
          <p:nvPr/>
        </p:nvSpPr>
        <p:spPr>
          <a:xfrm>
            <a:off x="4620768" y="41910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mtClean="0"/>
              <a:t>Balt. GSA</a:t>
            </a:r>
            <a:endParaRPr lang="en-US" sz="1200" b="1"/>
          </a:p>
        </p:txBody>
      </p:sp>
      <p:sp>
        <p:nvSpPr>
          <p:cNvPr id="9" name="Oval 8"/>
          <p:cNvSpPr/>
          <p:nvPr/>
        </p:nvSpPr>
        <p:spPr>
          <a:xfrm>
            <a:off x="4575049" y="43434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48400" y="364867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site in loess region of central-western Illinois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4572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Summary of </a:t>
            </a:r>
            <a:r>
              <a:rPr lang="en-US" sz="3200" smtClean="0"/>
              <a:t>Findings,  So Far</a:t>
            </a:r>
            <a:endParaRPr 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1676400" y="1295400"/>
            <a:ext cx="60960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mtClean="0"/>
              <a:t>more </a:t>
            </a:r>
            <a:r>
              <a:rPr lang="en-US" b="1" smtClean="0"/>
              <a:t>fine </a:t>
            </a:r>
            <a:r>
              <a:rPr lang="en-US" b="1" smtClean="0"/>
              <a:t>silt, </a:t>
            </a:r>
            <a:r>
              <a:rPr lang="en-US" b="1" smtClean="0"/>
              <a:t>clay </a:t>
            </a:r>
            <a:r>
              <a:rPr lang="en-US" b="1" smtClean="0"/>
              <a:t>and </a:t>
            </a:r>
            <a:r>
              <a:rPr lang="en-US" b="1" smtClean="0"/>
              <a:t>expandable clay minerals </a:t>
            </a:r>
            <a:r>
              <a:rPr lang="en-US" smtClean="0"/>
              <a:t>in Jules Geosol </a:t>
            </a:r>
            <a:r>
              <a:rPr lang="en-US" smtClean="0"/>
              <a:t>(confirmed)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mtClean="0"/>
              <a:t>age model revised to older (</a:t>
            </a:r>
            <a:r>
              <a:rPr lang="en-US" b="1" smtClean="0"/>
              <a:t>Jules now 22.2 to 23.5 ka </a:t>
            </a:r>
            <a:r>
              <a:rPr lang="en-US" smtClean="0"/>
              <a:t>instead of ~ 19 ka) based on 13 gastropod </a:t>
            </a:r>
            <a:r>
              <a:rPr lang="en-US" baseline="30000" smtClean="0"/>
              <a:t>14</a:t>
            </a:r>
            <a:r>
              <a:rPr lang="en-US" smtClean="0"/>
              <a:t>C </a:t>
            </a:r>
            <a:r>
              <a:rPr lang="en-US" smtClean="0"/>
              <a:t>ages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/>
              <a:t>modern analog gastropod distribution </a:t>
            </a:r>
            <a:r>
              <a:rPr lang="en-US" b="1"/>
              <a:t>suggest boreal climate-ecosystem</a:t>
            </a:r>
            <a:r>
              <a:rPr lang="en-US"/>
              <a:t> such as western Ontario (north of Lake Superior) for LGM timeframe;  </a:t>
            </a:r>
            <a:r>
              <a:rPr lang="en-US" b="1"/>
              <a:t>MAT ~ 2° C </a:t>
            </a:r>
            <a:r>
              <a:rPr lang="en-US"/>
              <a:t>(compared with 11° C </a:t>
            </a:r>
            <a:r>
              <a:rPr lang="en-US"/>
              <a:t>today</a:t>
            </a:r>
            <a:r>
              <a:rPr lang="en-US" smtClean="0"/>
              <a:t>)</a:t>
            </a:r>
            <a:endParaRPr lang="en-US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smtClean="0"/>
              <a:t>a </a:t>
            </a:r>
            <a:r>
              <a:rPr lang="en-US" b="1" smtClean="0"/>
              <a:t>strong </a:t>
            </a:r>
            <a:r>
              <a:rPr lang="en-US" b="1" smtClean="0"/>
              <a:t>climatic shift </a:t>
            </a:r>
            <a:r>
              <a:rPr lang="en-US" b="1" smtClean="0"/>
              <a:t>is an unlikely explanation </a:t>
            </a:r>
            <a:r>
              <a:rPr lang="en-US" smtClean="0"/>
              <a:t>for </a:t>
            </a:r>
            <a:r>
              <a:rPr lang="en-US" smtClean="0"/>
              <a:t>Jules Geosol </a:t>
            </a:r>
            <a:r>
              <a:rPr lang="en-US" smtClean="0"/>
              <a:t>development, based </a:t>
            </a:r>
            <a:r>
              <a:rPr lang="en-US" smtClean="0"/>
              <a:t>on isotopic data and gastropod </a:t>
            </a:r>
            <a:r>
              <a:rPr lang="en-US" smtClean="0"/>
              <a:t>assemblage;  so why did soil form ?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07250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3273983" cy="25018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77" y="437507"/>
            <a:ext cx="616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smtClean="0"/>
              <a:t>Modern Analog </a:t>
            </a:r>
            <a:r>
              <a:rPr lang="en-US" sz="2400" u="sng" smtClean="0"/>
              <a:t>Dust Storms</a:t>
            </a:r>
            <a:r>
              <a:rPr lang="en-US" sz="2400" u="sng" smtClean="0"/>
              <a:t>, Alaska (Oct, Nov.)</a:t>
            </a:r>
            <a:endParaRPr lang="en-US" sz="2400" u="sn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03329"/>
            <a:ext cx="3209544" cy="4123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5527273"/>
            <a:ext cx="3576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Dust storm into Gulf of Alaska from silt deflation near Copper River.</a:t>
            </a:r>
          </a:p>
          <a:p>
            <a:r>
              <a:rPr lang="en-US" smtClean="0"/>
              <a:t>11/6/2006 {Crusius et al., 2011}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67600" y="3962400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/>
              <a:t>inferred aerosol optical thickness</a:t>
            </a:r>
            <a:endParaRPr lang="en-US" sz="1600" i="1"/>
          </a:p>
        </p:txBody>
      </p:sp>
      <p:sp>
        <p:nvSpPr>
          <p:cNvPr id="9" name="Oval 8"/>
          <p:cNvSpPr/>
          <p:nvPr/>
        </p:nvSpPr>
        <p:spPr>
          <a:xfrm>
            <a:off x="2438400" y="25146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733800"/>
            <a:ext cx="24384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60960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Oct. 23, 2012</a:t>
            </a:r>
            <a:r>
              <a:rPr lang="en-US" sz="1600"/>
              <a:t>, </a:t>
            </a:r>
            <a:r>
              <a:rPr lang="en-US" sz="1600" smtClean="0"/>
              <a:t>NASA, </a:t>
            </a:r>
            <a:r>
              <a:rPr lang="en-US" sz="1600"/>
              <a:t>http://earthobservatory.nasa.gov/IOTD/view.php?id=79518</a:t>
            </a:r>
          </a:p>
        </p:txBody>
      </p:sp>
    </p:spTree>
    <p:extLst>
      <p:ext uri="{BB962C8B-B14F-4D97-AF65-F5344CB8AC3E}">
        <p14:creationId xmlns:p14="http://schemas.microsoft.com/office/powerpoint/2010/main" val="326966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44872"/>
            <a:ext cx="5867400" cy="3055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472" y="5421472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600" b="1" smtClean="0"/>
              <a:t>typical dust storms in glacifluvial environment are in the fall;  </a:t>
            </a:r>
            <a:r>
              <a:rPr lang="en-US" sz="1600" b="1" smtClean="0"/>
              <a:t>after </a:t>
            </a:r>
            <a:r>
              <a:rPr lang="en-US" sz="1600" b="1" smtClean="0"/>
              <a:t>summer meltwaters have </a:t>
            </a:r>
            <a:r>
              <a:rPr lang="en-US" sz="1600" b="1" smtClean="0"/>
              <a:t>subsided, but </a:t>
            </a:r>
            <a:r>
              <a:rPr lang="en-US" sz="1600" b="1" smtClean="0"/>
              <a:t>before snowcover blankets the outwash sands and silts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466706"/>
            <a:ext cx="5260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smtClean="0"/>
              <a:t>Modern Analog </a:t>
            </a:r>
            <a:r>
              <a:rPr lang="en-US" sz="2400" u="sng" smtClean="0"/>
              <a:t>Glacial Dust Storms</a:t>
            </a:r>
            <a:endParaRPr lang="en-US" sz="2400" u="sng"/>
          </a:p>
        </p:txBody>
      </p:sp>
      <p:sp>
        <p:nvSpPr>
          <p:cNvPr id="2" name="Down Arrow 1"/>
          <p:cNvSpPr/>
          <p:nvPr/>
        </p:nvSpPr>
        <p:spPr>
          <a:xfrm>
            <a:off x="4242163" y="1923871"/>
            <a:ext cx="1905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352800" y="1896678"/>
            <a:ext cx="76200" cy="1447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1250347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windows for dust storms in fall (and perhaps spring)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3196708"/>
            <a:ext cx="92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melt season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8217" y="3344478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snow cover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5172" y="3592672"/>
            <a:ext cx="772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070C0"/>
                </a:solidFill>
              </a:rPr>
              <a:t>snow cover</a:t>
            </a:r>
            <a:endParaRPr lang="en-US" sz="160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33" y="1244202"/>
            <a:ext cx="2924440" cy="18799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82989" y="3053944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/>
              <a:t>New Zealand</a:t>
            </a:r>
            <a:endParaRPr lang="en-US" sz="1600" i="1"/>
          </a:p>
        </p:txBody>
      </p:sp>
      <p:sp>
        <p:nvSpPr>
          <p:cNvPr id="14" name="TextBox 13"/>
          <p:cNvSpPr txBox="1"/>
          <p:nvPr/>
        </p:nvSpPr>
        <p:spPr>
          <a:xfrm>
            <a:off x="4648200" y="48884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(Crusius et al., 2011)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4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1000"/>
            <a:ext cx="7455600" cy="586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770063">
            <a:off x="3491250" y="3869923"/>
            <a:ext cx="655392" cy="30777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/>
              <a:t>24 ka</a:t>
            </a:r>
            <a:endParaRPr lang="en-US" sz="1400"/>
          </a:p>
        </p:txBody>
      </p:sp>
      <p:sp>
        <p:nvSpPr>
          <p:cNvPr id="8" name="TextBox 7"/>
          <p:cNvSpPr txBox="1"/>
          <p:nvPr/>
        </p:nvSpPr>
        <p:spPr>
          <a:xfrm rot="2770063">
            <a:off x="4333117" y="2860041"/>
            <a:ext cx="760854" cy="30777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/>
              <a:t>21.8 ka</a:t>
            </a:r>
            <a:endParaRPr lang="en-US" sz="1400"/>
          </a:p>
        </p:txBody>
      </p:sp>
      <p:sp>
        <p:nvSpPr>
          <p:cNvPr id="2" name="Oval 1"/>
          <p:cNvSpPr/>
          <p:nvPr/>
        </p:nvSpPr>
        <p:spPr>
          <a:xfrm>
            <a:off x="2590800" y="4366778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00800" y="685800"/>
            <a:ext cx="235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Lake Michigan Lobe Chronology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3449957">
            <a:off x="5056854" y="1629580"/>
            <a:ext cx="677016" cy="30777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/>
              <a:t> </a:t>
            </a:r>
            <a:r>
              <a:rPr lang="en-US" sz="1400" smtClean="0"/>
              <a:t> </a:t>
            </a:r>
            <a:r>
              <a:rPr lang="en-US" sz="1400" smtClean="0"/>
              <a:t>18 </a:t>
            </a:r>
            <a:r>
              <a:rPr lang="en-US" sz="1400" smtClean="0"/>
              <a:t>ka</a:t>
            </a:r>
            <a:endParaRPr lang="en-US" sz="1400"/>
          </a:p>
        </p:txBody>
      </p:sp>
      <p:sp>
        <p:nvSpPr>
          <p:cNvPr id="9" name="TextBox 8"/>
          <p:cNvSpPr txBox="1"/>
          <p:nvPr/>
        </p:nvSpPr>
        <p:spPr>
          <a:xfrm rot="4708216">
            <a:off x="4742003" y="1937181"/>
            <a:ext cx="614656" cy="30777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/>
              <a:t>21</a:t>
            </a:r>
            <a:r>
              <a:rPr lang="en-US" sz="1400"/>
              <a:t> </a:t>
            </a:r>
            <a:r>
              <a:rPr lang="en-US" sz="1400" smtClean="0"/>
              <a:t> </a:t>
            </a:r>
            <a:r>
              <a:rPr lang="en-US" sz="1400" smtClean="0"/>
              <a:t>ka</a:t>
            </a:r>
            <a:endParaRPr lang="en-US" sz="1400"/>
          </a:p>
        </p:txBody>
      </p:sp>
      <p:sp>
        <p:nvSpPr>
          <p:cNvPr id="5" name="TextBox 4"/>
          <p:cNvSpPr txBox="1"/>
          <p:nvPr/>
        </p:nvSpPr>
        <p:spPr>
          <a:xfrm>
            <a:off x="6238688" y="2448259"/>
            <a:ext cx="212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Marseilles Moraine</a:t>
            </a:r>
            <a:endParaRPr lang="en-US"/>
          </a:p>
        </p:txBody>
      </p:sp>
      <p:cxnSp>
        <p:nvCxnSpPr>
          <p:cNvPr id="11" name="Straight Arrow Connector 10"/>
          <p:cNvCxnSpPr>
            <a:stCxn id="5" idx="1"/>
            <a:endCxn id="8" idx="0"/>
          </p:cNvCxnSpPr>
          <p:nvPr/>
        </p:nvCxnSpPr>
        <p:spPr>
          <a:xfrm flipH="1">
            <a:off x="4824555" y="2632925"/>
            <a:ext cx="1414133" cy="27442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156903" y="3429000"/>
            <a:ext cx="2081785" cy="83820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38688" y="3203966"/>
            <a:ext cx="267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Shelbyville Moraine (LGM)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8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62" y="8378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Loess-Lake Michigan Lobe </a:t>
            </a:r>
            <a:br>
              <a:rPr lang="en-US" sz="3200" smtClean="0"/>
            </a:br>
            <a:r>
              <a:rPr lang="en-US" sz="3200" smtClean="0"/>
              <a:t>chrono-correlations</a:t>
            </a:r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57400"/>
            <a:ext cx="7772400" cy="3137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5750" y="6172200"/>
            <a:ext cx="110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smtClean="0"/>
              <a:t>data from B.B. Curry</a:t>
            </a:r>
            <a:endParaRPr lang="en-US" sz="1600" i="1"/>
          </a:p>
        </p:txBody>
      </p:sp>
      <p:sp>
        <p:nvSpPr>
          <p:cNvPr id="3" name="TextBox 2"/>
          <p:cNvSpPr txBox="1"/>
          <p:nvPr/>
        </p:nvSpPr>
        <p:spPr>
          <a:xfrm>
            <a:off x="1295400" y="5237316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20.7 </a:t>
            </a:r>
            <a:r>
              <a:rPr lang="en-US" smtClean="0"/>
              <a:t>– 22.2 cal ka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81400" y="5269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22.2 – 23.5 cal ka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38800" y="529744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23.5 – 25 cal ka</a:t>
            </a:r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2590800" y="5562601"/>
            <a:ext cx="304800" cy="7106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6324600" y="5638800"/>
            <a:ext cx="304800" cy="67404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09800" y="6273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rapid loess deposition</a:t>
            </a:r>
            <a:endParaRPr lang="en-US" sz="1600"/>
          </a:p>
        </p:txBody>
      </p:sp>
      <p:sp>
        <p:nvSpPr>
          <p:cNvPr id="15" name="TextBox 14"/>
          <p:cNvSpPr txBox="1"/>
          <p:nvPr/>
        </p:nvSpPr>
        <p:spPr>
          <a:xfrm>
            <a:off x="5867400" y="6312849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rapid loess deposition</a:t>
            </a:r>
            <a:endParaRPr lang="en-US" sz="1600"/>
          </a:p>
        </p:txBody>
      </p:sp>
      <p:sp>
        <p:nvSpPr>
          <p:cNvPr id="4" name="TextBox 3"/>
          <p:cNvSpPr txBox="1"/>
          <p:nvPr/>
        </p:nvSpPr>
        <p:spPr>
          <a:xfrm>
            <a:off x="5867400" y="19812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terminal moraine (LGM)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2145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Marseilles M.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 rot="5400000">
            <a:off x="1091407" y="2552469"/>
            <a:ext cx="3151186" cy="21336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>
            <a:off x="4966089" y="2612003"/>
            <a:ext cx="3151186" cy="2004237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5400000">
            <a:off x="3072604" y="2699723"/>
            <a:ext cx="3151189" cy="182879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71899" y="5844191"/>
            <a:ext cx="152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JULES GEOSOL</a:t>
            </a:r>
          </a:p>
          <a:p>
            <a:r>
              <a:rPr lang="en-US" smtClean="0"/>
              <a:t>development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71899" y="5867400"/>
            <a:ext cx="1485901" cy="62312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858301" y="6374860"/>
            <a:ext cx="1075899" cy="4831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186199" y="6324042"/>
            <a:ext cx="1075899" cy="48314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25501" y="1619396"/>
            <a:ext cx="175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Loess-Moraine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47975" y="1611803"/>
            <a:ext cx="177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Paleosol-Retreat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851213" y="1601907"/>
            <a:ext cx="175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Loess-Moraine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8382000" cy="39226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6314" y="3657600"/>
            <a:ext cx="4572000" cy="2286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9200" y="3200400"/>
            <a:ext cx="4572000" cy="228600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19200" y="3429000"/>
            <a:ext cx="4572000" cy="2286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66946" y="3364774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Jules</a:t>
            </a:r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838200" y="112389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Time-Distance Diagram for Last Glacial Lake Michigan Lobe Ice Margin</a:t>
            </a:r>
            <a:endParaRPr lang="en-US" sz="2000" b="1"/>
          </a:p>
        </p:txBody>
      </p:sp>
      <p:sp>
        <p:nvSpPr>
          <p:cNvPr id="9" name="TextBox 8"/>
          <p:cNvSpPr txBox="1"/>
          <p:nvPr/>
        </p:nvSpPr>
        <p:spPr>
          <a:xfrm>
            <a:off x="1371600" y="3145423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loess</a:t>
            </a:r>
            <a:endParaRPr lang="en-US" sz="1600"/>
          </a:p>
        </p:txBody>
      </p:sp>
      <p:sp>
        <p:nvSpPr>
          <p:cNvPr id="10" name="TextBox 9"/>
          <p:cNvSpPr txBox="1"/>
          <p:nvPr/>
        </p:nvSpPr>
        <p:spPr>
          <a:xfrm>
            <a:off x="1152646" y="35476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loess</a:t>
            </a:r>
            <a:endParaRPr lang="en-US" sz="1600"/>
          </a:p>
        </p:txBody>
      </p:sp>
      <p:sp>
        <p:nvSpPr>
          <p:cNvPr id="11" name="Oval 10"/>
          <p:cNvSpPr/>
          <p:nvPr/>
        </p:nvSpPr>
        <p:spPr>
          <a:xfrm>
            <a:off x="6477000" y="5105400"/>
            <a:ext cx="152400" cy="1524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53200" y="49207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0100" y="5839598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times of rapid loess deposition when ice advancing to margin or stabilizing at moraine position  </a:t>
            </a: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800600" y="6324600"/>
            <a:ext cx="2133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0400" y="600143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more silt production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20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smtClean="0"/>
              <a:t>Possible Ideas for Slowing of Loess Deposition or Increased Soil Development during Jules Geosol development in Illinois Valley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24" y="2209800"/>
            <a:ext cx="8772144" cy="3840163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1800" b="1" u="sng" smtClean="0"/>
              <a:t>favored</a:t>
            </a:r>
            <a:r>
              <a:rPr lang="en-US" sz="1800" b="1" smtClean="0"/>
              <a:t>:  glaciogenic </a:t>
            </a:r>
            <a:r>
              <a:rPr lang="en-US" sz="1800" b="1" smtClean="0"/>
              <a:t>processes </a:t>
            </a:r>
            <a:r>
              <a:rPr lang="en-US" sz="1800" smtClean="0"/>
              <a:t>--- sediment supply, </a:t>
            </a:r>
            <a:r>
              <a:rPr lang="en-US" sz="1800" smtClean="0"/>
              <a:t>temporary change in</a:t>
            </a:r>
            <a:r>
              <a:rPr lang="en-US" sz="1800" smtClean="0"/>
              <a:t> </a:t>
            </a:r>
            <a:r>
              <a:rPr lang="en-US" sz="1800" smtClean="0"/>
              <a:t>drainage ?</a:t>
            </a:r>
          </a:p>
          <a:p>
            <a:pPr>
              <a:lnSpc>
                <a:spcPct val="170000"/>
              </a:lnSpc>
            </a:pPr>
            <a:r>
              <a:rPr lang="en-US" sz="1800" b="1" smtClean="0"/>
              <a:t>hydrologic processes</a:t>
            </a:r>
            <a:r>
              <a:rPr lang="en-US" sz="1800" smtClean="0"/>
              <a:t>; </a:t>
            </a:r>
            <a:r>
              <a:rPr lang="en-US" sz="1800" smtClean="0"/>
              <a:t>discharge and floodwaters too high ? </a:t>
            </a:r>
          </a:p>
          <a:p>
            <a:pPr>
              <a:lnSpc>
                <a:spcPct val="170000"/>
              </a:lnSpc>
            </a:pPr>
            <a:r>
              <a:rPr lang="en-US" sz="1800" smtClean="0"/>
              <a:t>increased </a:t>
            </a:r>
            <a:r>
              <a:rPr lang="en-US" sz="1800" b="1" smtClean="0"/>
              <a:t>snow cover </a:t>
            </a:r>
            <a:r>
              <a:rPr lang="en-US" sz="1800" smtClean="0"/>
              <a:t>in valley (preventing silt deflation)</a:t>
            </a:r>
          </a:p>
          <a:p>
            <a:pPr>
              <a:lnSpc>
                <a:spcPct val="170000"/>
              </a:lnSpc>
            </a:pPr>
            <a:r>
              <a:rPr lang="en-US" sz="1800" smtClean="0"/>
              <a:t>change </a:t>
            </a:r>
            <a:r>
              <a:rPr lang="en-US" sz="1800" smtClean="0"/>
              <a:t>in </a:t>
            </a:r>
            <a:r>
              <a:rPr lang="en-US" sz="1800" b="1" smtClean="0"/>
              <a:t>vegetation cover </a:t>
            </a:r>
            <a:r>
              <a:rPr lang="en-US" sz="1800" smtClean="0"/>
              <a:t>on uplands or lowlands (traps </a:t>
            </a:r>
            <a:r>
              <a:rPr lang="en-US" sz="1800" smtClean="0"/>
              <a:t>sediment </a:t>
            </a:r>
            <a:r>
              <a:rPr lang="en-US" sz="1800" smtClean="0"/>
              <a:t>in place)</a:t>
            </a:r>
          </a:p>
          <a:p>
            <a:pPr>
              <a:lnSpc>
                <a:spcPct val="170000"/>
              </a:lnSpc>
            </a:pPr>
            <a:r>
              <a:rPr lang="en-US" sz="1800" b="1" smtClean="0"/>
              <a:t>warmer or moister conditions </a:t>
            </a:r>
            <a:r>
              <a:rPr lang="en-US" sz="1800" smtClean="0"/>
              <a:t>(global or regional climatic change)</a:t>
            </a:r>
          </a:p>
          <a:p>
            <a:pPr>
              <a:lnSpc>
                <a:spcPct val="170000"/>
              </a:lnSpc>
            </a:pPr>
            <a:r>
              <a:rPr lang="en-US" sz="1800" smtClean="0"/>
              <a:t>some </a:t>
            </a:r>
            <a:r>
              <a:rPr lang="en-US" sz="1800" b="1" smtClean="0"/>
              <a:t>combination</a:t>
            </a:r>
            <a:r>
              <a:rPr lang="en-US" sz="1800" smtClean="0"/>
              <a:t> of above</a:t>
            </a:r>
          </a:p>
          <a:p>
            <a:pPr>
              <a:lnSpc>
                <a:spcPct val="170000"/>
              </a:lnSpc>
            </a:pPr>
            <a:endParaRPr lang="en-US" sz="1800"/>
          </a:p>
        </p:txBody>
      </p:sp>
      <p:pic>
        <p:nvPicPr>
          <p:cNvPr id="4" name="Content Placeholder 3" descr="IMG_415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6462843" y="4814757"/>
            <a:ext cx="2772014" cy="1524501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2081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0037"/>
            <a:ext cx="86868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/>
              <a:t>R</a:t>
            </a:r>
            <a:r>
              <a:rPr lang="en-US" sz="1600" smtClean="0"/>
              <a:t>adiocarbon ages at New Cottonwood School Section suggest two rapid pulses of loess deposition above and below the Jules Geosol</a:t>
            </a:r>
          </a:p>
          <a:p>
            <a:pPr lvl="1">
              <a:lnSpc>
                <a:spcPct val="150000"/>
              </a:lnSpc>
            </a:pPr>
            <a:r>
              <a:rPr lang="en-US" sz="1400" smtClean="0"/>
              <a:t>25 to 23.5 ka:   loess deposition associated with LML maximum </a:t>
            </a:r>
            <a:r>
              <a:rPr lang="en-US" sz="1400" smtClean="0"/>
              <a:t>advance</a:t>
            </a:r>
            <a:endParaRPr lang="en-US" sz="1400" smtClean="0"/>
          </a:p>
          <a:p>
            <a:pPr lvl="1">
              <a:lnSpc>
                <a:spcPct val="150000"/>
              </a:lnSpc>
            </a:pPr>
            <a:r>
              <a:rPr lang="en-US" sz="1400" smtClean="0"/>
              <a:t>23.5 to 22.2 ka:   paleosol development (</a:t>
            </a:r>
            <a:r>
              <a:rPr lang="en-US" sz="1400" b="1" smtClean="0"/>
              <a:t>Jules Geosol</a:t>
            </a:r>
            <a:r>
              <a:rPr lang="en-US" sz="140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1400" smtClean="0"/>
              <a:t>22.2 to 20.7 ka:     renewed rapid loess deposition</a:t>
            </a:r>
          </a:p>
          <a:p>
            <a:pPr lvl="1">
              <a:lnSpc>
                <a:spcPct val="150000"/>
              </a:lnSpc>
            </a:pPr>
            <a:endParaRPr lang="en-US" sz="1400" smtClean="0"/>
          </a:p>
          <a:p>
            <a:pPr lvl="1">
              <a:lnSpc>
                <a:spcPct val="150000"/>
              </a:lnSpc>
            </a:pPr>
            <a:endParaRPr lang="en-US" sz="1400"/>
          </a:p>
          <a:p>
            <a:pPr>
              <a:lnSpc>
                <a:spcPct val="150000"/>
              </a:lnSpc>
            </a:pPr>
            <a:r>
              <a:rPr lang="en-US" sz="1600" smtClean="0"/>
              <a:t>Hypothesis: paleosol </a:t>
            </a:r>
            <a:r>
              <a:rPr lang="en-US" sz="1600" smtClean="0"/>
              <a:t>origin relates to slow-down in loess deposition rate.</a:t>
            </a:r>
          </a:p>
          <a:p>
            <a:pPr lvl="1">
              <a:lnSpc>
                <a:spcPct val="150000"/>
              </a:lnSpc>
            </a:pPr>
            <a:r>
              <a:rPr lang="en-US" sz="1400" i="1" smtClean="0"/>
              <a:t>likely</a:t>
            </a:r>
            <a:r>
              <a:rPr lang="en-US" sz="1400" smtClean="0"/>
              <a:t>: reduction </a:t>
            </a:r>
            <a:r>
              <a:rPr lang="en-US" sz="1400" smtClean="0"/>
              <a:t>in sediment supply from L.M. </a:t>
            </a:r>
            <a:r>
              <a:rPr lang="en-US" sz="1400" smtClean="0"/>
              <a:t>Lobe during ice margin retreat (cleaner meltwaters)</a:t>
            </a:r>
            <a:endParaRPr lang="en-US" sz="1400" smtClean="0"/>
          </a:p>
          <a:p>
            <a:pPr lvl="1">
              <a:lnSpc>
                <a:spcPct val="150000"/>
              </a:lnSpc>
            </a:pPr>
            <a:r>
              <a:rPr lang="en-US" sz="1400" i="1" smtClean="0"/>
              <a:t>possibly</a:t>
            </a:r>
            <a:r>
              <a:rPr lang="en-US" sz="1400" smtClean="0"/>
              <a:t>: high </a:t>
            </a:r>
            <a:r>
              <a:rPr lang="en-US" sz="1400" smtClean="0"/>
              <a:t>meltwater discharges or greater snowfall limiting deflation in the valley </a:t>
            </a:r>
            <a:r>
              <a:rPr lang="en-US" sz="1400" smtClean="0"/>
              <a:t>(?)</a:t>
            </a:r>
            <a:endParaRPr lang="en-US" sz="1400" smtClean="0"/>
          </a:p>
          <a:p>
            <a:pPr lvl="1">
              <a:lnSpc>
                <a:spcPct val="150000"/>
              </a:lnSpc>
            </a:pPr>
            <a:r>
              <a:rPr lang="en-US" sz="1400" i="1" smtClean="0"/>
              <a:t>possibly</a:t>
            </a:r>
            <a:r>
              <a:rPr lang="en-US" sz="1400" smtClean="0"/>
              <a:t>:  </a:t>
            </a:r>
            <a:r>
              <a:rPr lang="en-US" sz="1400" smtClean="0"/>
              <a:t>higher </a:t>
            </a:r>
            <a:r>
              <a:rPr lang="en-US" sz="1400" smtClean="0"/>
              <a:t>ppt and humidity more conducive to soil </a:t>
            </a:r>
            <a:r>
              <a:rPr lang="en-US" sz="1400" smtClean="0"/>
              <a:t>formation (and limit drying of valley sediments) </a:t>
            </a:r>
            <a:r>
              <a:rPr lang="en-US" sz="1400" smtClean="0"/>
              <a:t>? </a:t>
            </a:r>
          </a:p>
          <a:p>
            <a:pPr lvl="1">
              <a:lnSpc>
                <a:spcPct val="150000"/>
              </a:lnSpc>
            </a:pPr>
            <a:endParaRPr lang="en-US" sz="1400"/>
          </a:p>
          <a:p>
            <a:pPr lvl="1">
              <a:lnSpc>
                <a:spcPct val="150000"/>
              </a:lnSpc>
            </a:pPr>
            <a:endParaRPr lang="en-US" sz="1400" dirty="0" smtClean="0"/>
          </a:p>
          <a:p>
            <a:pPr>
              <a:lnSpc>
                <a:spcPct val="150000"/>
              </a:lnSpc>
            </a:pP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133600"/>
            <a:ext cx="1581891" cy="2108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305207">
            <a:off x="7528265" y="2667000"/>
            <a:ext cx="97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JULES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60" y="40712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Location of CSS in Illinois</a:t>
            </a:r>
            <a:endParaRPr lang="en-US" sz="32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7871270" cy="4525963"/>
          </a:xfrm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27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124200" y="45074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CSS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416851" y="4038600"/>
            <a:ext cx="228600" cy="304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3206814">
            <a:off x="3232298" y="3994684"/>
            <a:ext cx="721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~31 km</a:t>
            </a:r>
            <a:endParaRPr lang="en-US" sz="1200"/>
          </a:p>
        </p:txBody>
      </p:sp>
      <p:sp>
        <p:nvSpPr>
          <p:cNvPr id="11" name="TextBox 10"/>
          <p:cNvSpPr txBox="1"/>
          <p:nvPr/>
        </p:nvSpPr>
        <p:spPr>
          <a:xfrm>
            <a:off x="377560" y="6229106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site ~ 75 km SW maximum Wisconsin Epsiode ice margin (~ 24 ka)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626651" y="2209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45451" y="3505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99371" y="201168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Chicago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21651" y="3276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Peoria </a:t>
            </a: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2986997" y="4495800"/>
            <a:ext cx="213403" cy="183968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331251" y="3961612"/>
            <a:ext cx="175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Lake Michigan Glacial Lobe</a:t>
            </a:r>
            <a:endParaRPr lang="en-US" i="1"/>
          </a:p>
        </p:txBody>
      </p:sp>
      <p:sp>
        <p:nvSpPr>
          <p:cNvPr id="16" name="Freeform 15"/>
          <p:cNvSpPr/>
          <p:nvPr/>
        </p:nvSpPr>
        <p:spPr>
          <a:xfrm>
            <a:off x="3865342" y="2055223"/>
            <a:ext cx="1375955" cy="870863"/>
          </a:xfrm>
          <a:custGeom>
            <a:avLst/>
            <a:gdLst>
              <a:gd name="connsiteX0" fmla="*/ 1375955 w 1375955"/>
              <a:gd name="connsiteY0" fmla="*/ 0 h 870863"/>
              <a:gd name="connsiteX1" fmla="*/ 1367246 w 1375955"/>
              <a:gd name="connsiteY1" fmla="*/ 43543 h 870863"/>
              <a:gd name="connsiteX2" fmla="*/ 1332412 w 1375955"/>
              <a:gd name="connsiteY2" fmla="*/ 113211 h 870863"/>
              <a:gd name="connsiteX3" fmla="*/ 1297578 w 1375955"/>
              <a:gd name="connsiteY3" fmla="*/ 182880 h 870863"/>
              <a:gd name="connsiteX4" fmla="*/ 1280160 w 1375955"/>
              <a:gd name="connsiteY4" fmla="*/ 209006 h 870863"/>
              <a:gd name="connsiteX5" fmla="*/ 1262743 w 1375955"/>
              <a:gd name="connsiteY5" fmla="*/ 243840 h 870863"/>
              <a:gd name="connsiteX6" fmla="*/ 1227909 w 1375955"/>
              <a:gd name="connsiteY6" fmla="*/ 278674 h 870863"/>
              <a:gd name="connsiteX7" fmla="*/ 1201783 w 1375955"/>
              <a:gd name="connsiteY7" fmla="*/ 313508 h 870863"/>
              <a:gd name="connsiteX8" fmla="*/ 1184366 w 1375955"/>
              <a:gd name="connsiteY8" fmla="*/ 330926 h 870863"/>
              <a:gd name="connsiteX9" fmla="*/ 1166949 w 1375955"/>
              <a:gd name="connsiteY9" fmla="*/ 365760 h 870863"/>
              <a:gd name="connsiteX10" fmla="*/ 1140823 w 1375955"/>
              <a:gd name="connsiteY10" fmla="*/ 383177 h 870863"/>
              <a:gd name="connsiteX11" fmla="*/ 1097280 w 1375955"/>
              <a:gd name="connsiteY11" fmla="*/ 426720 h 870863"/>
              <a:gd name="connsiteX12" fmla="*/ 1036320 w 1375955"/>
              <a:gd name="connsiteY12" fmla="*/ 496388 h 870863"/>
              <a:gd name="connsiteX13" fmla="*/ 1010195 w 1375955"/>
              <a:gd name="connsiteY13" fmla="*/ 505097 h 870863"/>
              <a:gd name="connsiteX14" fmla="*/ 949235 w 1375955"/>
              <a:gd name="connsiteY14" fmla="*/ 548640 h 870863"/>
              <a:gd name="connsiteX15" fmla="*/ 879566 w 1375955"/>
              <a:gd name="connsiteY15" fmla="*/ 583474 h 870863"/>
              <a:gd name="connsiteX16" fmla="*/ 844732 w 1375955"/>
              <a:gd name="connsiteY16" fmla="*/ 600891 h 870863"/>
              <a:gd name="connsiteX17" fmla="*/ 818606 w 1375955"/>
              <a:gd name="connsiteY17" fmla="*/ 618308 h 870863"/>
              <a:gd name="connsiteX18" fmla="*/ 766355 w 1375955"/>
              <a:gd name="connsiteY18" fmla="*/ 635726 h 870863"/>
              <a:gd name="connsiteX19" fmla="*/ 687978 w 1375955"/>
              <a:gd name="connsiteY19" fmla="*/ 670560 h 870863"/>
              <a:gd name="connsiteX20" fmla="*/ 600892 w 1375955"/>
              <a:gd name="connsiteY20" fmla="*/ 696686 h 870863"/>
              <a:gd name="connsiteX21" fmla="*/ 574766 w 1375955"/>
              <a:gd name="connsiteY21" fmla="*/ 705394 h 870863"/>
              <a:gd name="connsiteX22" fmla="*/ 548640 w 1375955"/>
              <a:gd name="connsiteY22" fmla="*/ 722811 h 870863"/>
              <a:gd name="connsiteX23" fmla="*/ 496389 w 1375955"/>
              <a:gd name="connsiteY23" fmla="*/ 740228 h 870863"/>
              <a:gd name="connsiteX24" fmla="*/ 470263 w 1375955"/>
              <a:gd name="connsiteY24" fmla="*/ 748937 h 870863"/>
              <a:gd name="connsiteX25" fmla="*/ 391886 w 1375955"/>
              <a:gd name="connsiteY25" fmla="*/ 775063 h 870863"/>
              <a:gd name="connsiteX26" fmla="*/ 357052 w 1375955"/>
              <a:gd name="connsiteY26" fmla="*/ 792480 h 870863"/>
              <a:gd name="connsiteX27" fmla="*/ 296092 w 1375955"/>
              <a:gd name="connsiteY27" fmla="*/ 809897 h 870863"/>
              <a:gd name="connsiteX28" fmla="*/ 243840 w 1375955"/>
              <a:gd name="connsiteY28" fmla="*/ 827314 h 870863"/>
              <a:gd name="connsiteX29" fmla="*/ 217715 w 1375955"/>
              <a:gd name="connsiteY29" fmla="*/ 836023 h 870863"/>
              <a:gd name="connsiteX30" fmla="*/ 148046 w 1375955"/>
              <a:gd name="connsiteY30" fmla="*/ 853440 h 870863"/>
              <a:gd name="connsiteX31" fmla="*/ 52252 w 1375955"/>
              <a:gd name="connsiteY31" fmla="*/ 862148 h 870863"/>
              <a:gd name="connsiteX32" fmla="*/ 0 w 1375955"/>
              <a:gd name="connsiteY32" fmla="*/ 870857 h 87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75955" h="870863">
                <a:moveTo>
                  <a:pt x="1375955" y="0"/>
                </a:moveTo>
                <a:cubicBezTo>
                  <a:pt x="1373052" y="14514"/>
                  <a:pt x="1372560" y="29728"/>
                  <a:pt x="1367246" y="43543"/>
                </a:cubicBezTo>
                <a:cubicBezTo>
                  <a:pt x="1357926" y="67776"/>
                  <a:pt x="1344023" y="89988"/>
                  <a:pt x="1332412" y="113211"/>
                </a:cubicBezTo>
                <a:lnTo>
                  <a:pt x="1297578" y="182880"/>
                </a:lnTo>
                <a:cubicBezTo>
                  <a:pt x="1291772" y="191589"/>
                  <a:pt x="1285353" y="199918"/>
                  <a:pt x="1280160" y="209006"/>
                </a:cubicBezTo>
                <a:cubicBezTo>
                  <a:pt x="1273719" y="220277"/>
                  <a:pt x="1270532" y="233455"/>
                  <a:pt x="1262743" y="243840"/>
                </a:cubicBezTo>
                <a:cubicBezTo>
                  <a:pt x="1252890" y="256977"/>
                  <a:pt x="1238722" y="266316"/>
                  <a:pt x="1227909" y="278674"/>
                </a:cubicBezTo>
                <a:cubicBezTo>
                  <a:pt x="1218351" y="289597"/>
                  <a:pt x="1211075" y="302358"/>
                  <a:pt x="1201783" y="313508"/>
                </a:cubicBezTo>
                <a:cubicBezTo>
                  <a:pt x="1196527" y="319816"/>
                  <a:pt x="1188920" y="324094"/>
                  <a:pt x="1184366" y="330926"/>
                </a:cubicBezTo>
                <a:cubicBezTo>
                  <a:pt x="1177165" y="341728"/>
                  <a:pt x="1175260" y="355787"/>
                  <a:pt x="1166949" y="365760"/>
                </a:cubicBezTo>
                <a:cubicBezTo>
                  <a:pt x="1160248" y="373801"/>
                  <a:pt x="1148700" y="376285"/>
                  <a:pt x="1140823" y="383177"/>
                </a:cubicBezTo>
                <a:cubicBezTo>
                  <a:pt x="1125375" y="396694"/>
                  <a:pt x="1108666" y="409641"/>
                  <a:pt x="1097280" y="426720"/>
                </a:cubicBezTo>
                <a:cubicBezTo>
                  <a:pt x="1083320" y="447660"/>
                  <a:pt x="1058155" y="489109"/>
                  <a:pt x="1036320" y="496388"/>
                </a:cubicBezTo>
                <a:cubicBezTo>
                  <a:pt x="1027612" y="499291"/>
                  <a:pt x="1018405" y="500992"/>
                  <a:pt x="1010195" y="505097"/>
                </a:cubicBezTo>
                <a:cubicBezTo>
                  <a:pt x="986069" y="517160"/>
                  <a:pt x="972921" y="534823"/>
                  <a:pt x="949235" y="548640"/>
                </a:cubicBezTo>
                <a:cubicBezTo>
                  <a:pt x="926808" y="561723"/>
                  <a:pt x="902789" y="571863"/>
                  <a:pt x="879566" y="583474"/>
                </a:cubicBezTo>
                <a:cubicBezTo>
                  <a:pt x="867955" y="589280"/>
                  <a:pt x="855534" y="593690"/>
                  <a:pt x="844732" y="600891"/>
                </a:cubicBezTo>
                <a:cubicBezTo>
                  <a:pt x="836023" y="606697"/>
                  <a:pt x="828170" y="614057"/>
                  <a:pt x="818606" y="618308"/>
                </a:cubicBezTo>
                <a:cubicBezTo>
                  <a:pt x="801829" y="625765"/>
                  <a:pt x="781631" y="625542"/>
                  <a:pt x="766355" y="635726"/>
                </a:cubicBezTo>
                <a:cubicBezTo>
                  <a:pt x="732045" y="658599"/>
                  <a:pt x="737719" y="658126"/>
                  <a:pt x="687978" y="670560"/>
                </a:cubicBezTo>
                <a:cubicBezTo>
                  <a:pt x="635324" y="683722"/>
                  <a:pt x="664509" y="675480"/>
                  <a:pt x="600892" y="696686"/>
                </a:cubicBezTo>
                <a:lnTo>
                  <a:pt x="574766" y="705394"/>
                </a:lnTo>
                <a:cubicBezTo>
                  <a:pt x="566057" y="711200"/>
                  <a:pt x="558204" y="718560"/>
                  <a:pt x="548640" y="722811"/>
                </a:cubicBezTo>
                <a:cubicBezTo>
                  <a:pt x="531863" y="730267"/>
                  <a:pt x="513806" y="734422"/>
                  <a:pt x="496389" y="740228"/>
                </a:cubicBezTo>
                <a:cubicBezTo>
                  <a:pt x="487680" y="743131"/>
                  <a:pt x="478474" y="744832"/>
                  <a:pt x="470263" y="748937"/>
                </a:cubicBezTo>
                <a:cubicBezTo>
                  <a:pt x="422190" y="772974"/>
                  <a:pt x="448159" y="763808"/>
                  <a:pt x="391886" y="775063"/>
                </a:cubicBezTo>
                <a:cubicBezTo>
                  <a:pt x="380275" y="780869"/>
                  <a:pt x="368984" y="787366"/>
                  <a:pt x="357052" y="792480"/>
                </a:cubicBezTo>
                <a:cubicBezTo>
                  <a:pt x="334298" y="802232"/>
                  <a:pt x="320631" y="802535"/>
                  <a:pt x="296092" y="809897"/>
                </a:cubicBezTo>
                <a:cubicBezTo>
                  <a:pt x="278507" y="815173"/>
                  <a:pt x="261257" y="821508"/>
                  <a:pt x="243840" y="827314"/>
                </a:cubicBezTo>
                <a:cubicBezTo>
                  <a:pt x="235132" y="830217"/>
                  <a:pt x="226620" y="833797"/>
                  <a:pt x="217715" y="836023"/>
                </a:cubicBezTo>
                <a:cubicBezTo>
                  <a:pt x="194492" y="841829"/>
                  <a:pt x="171885" y="851273"/>
                  <a:pt x="148046" y="853440"/>
                </a:cubicBezTo>
                <a:lnTo>
                  <a:pt x="52252" y="862148"/>
                </a:lnTo>
                <a:cubicBezTo>
                  <a:pt x="5862" y="871426"/>
                  <a:pt x="23511" y="870857"/>
                  <a:pt x="0" y="870857"/>
                </a:cubicBezTo>
              </a:path>
            </a:pathLst>
          </a:custGeom>
          <a:noFill/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056931" y="2577737"/>
            <a:ext cx="1402080" cy="1628503"/>
          </a:xfrm>
          <a:custGeom>
            <a:avLst/>
            <a:gdLst>
              <a:gd name="connsiteX0" fmla="*/ 1402080 w 1402080"/>
              <a:gd name="connsiteY0" fmla="*/ 0 h 1628503"/>
              <a:gd name="connsiteX1" fmla="*/ 1375954 w 1402080"/>
              <a:gd name="connsiteY1" fmla="*/ 43543 h 1628503"/>
              <a:gd name="connsiteX2" fmla="*/ 1306286 w 1402080"/>
              <a:gd name="connsiteY2" fmla="*/ 165463 h 1628503"/>
              <a:gd name="connsiteX3" fmla="*/ 1280160 w 1402080"/>
              <a:gd name="connsiteY3" fmla="*/ 182880 h 1628503"/>
              <a:gd name="connsiteX4" fmla="*/ 1236617 w 1402080"/>
              <a:gd name="connsiteY4" fmla="*/ 252549 h 1628503"/>
              <a:gd name="connsiteX5" fmla="*/ 1219200 w 1402080"/>
              <a:gd name="connsiteY5" fmla="*/ 287383 h 1628503"/>
              <a:gd name="connsiteX6" fmla="*/ 1166949 w 1402080"/>
              <a:gd name="connsiteY6" fmla="*/ 365760 h 1628503"/>
              <a:gd name="connsiteX7" fmla="*/ 1123406 w 1402080"/>
              <a:gd name="connsiteY7" fmla="*/ 461554 h 1628503"/>
              <a:gd name="connsiteX8" fmla="*/ 1097280 w 1402080"/>
              <a:gd name="connsiteY8" fmla="*/ 478972 h 1628503"/>
              <a:gd name="connsiteX9" fmla="*/ 1045029 w 1402080"/>
              <a:gd name="connsiteY9" fmla="*/ 557349 h 1628503"/>
              <a:gd name="connsiteX10" fmla="*/ 1010194 w 1402080"/>
              <a:gd name="connsiteY10" fmla="*/ 609600 h 1628503"/>
              <a:gd name="connsiteX11" fmla="*/ 975360 w 1402080"/>
              <a:gd name="connsiteY11" fmla="*/ 661852 h 1628503"/>
              <a:gd name="connsiteX12" fmla="*/ 957943 w 1402080"/>
              <a:gd name="connsiteY12" fmla="*/ 696686 h 1628503"/>
              <a:gd name="connsiteX13" fmla="*/ 896983 w 1402080"/>
              <a:gd name="connsiteY13" fmla="*/ 757646 h 1628503"/>
              <a:gd name="connsiteX14" fmla="*/ 844731 w 1402080"/>
              <a:gd name="connsiteY14" fmla="*/ 818606 h 1628503"/>
              <a:gd name="connsiteX15" fmla="*/ 792480 w 1402080"/>
              <a:gd name="connsiteY15" fmla="*/ 888274 h 1628503"/>
              <a:gd name="connsiteX16" fmla="*/ 748937 w 1402080"/>
              <a:gd name="connsiteY16" fmla="*/ 931817 h 1628503"/>
              <a:gd name="connsiteX17" fmla="*/ 722811 w 1402080"/>
              <a:gd name="connsiteY17" fmla="*/ 957943 h 1628503"/>
              <a:gd name="connsiteX18" fmla="*/ 696686 w 1402080"/>
              <a:gd name="connsiteY18" fmla="*/ 975360 h 1628503"/>
              <a:gd name="connsiteX19" fmla="*/ 635726 w 1402080"/>
              <a:gd name="connsiteY19" fmla="*/ 1045029 h 1628503"/>
              <a:gd name="connsiteX20" fmla="*/ 592183 w 1402080"/>
              <a:gd name="connsiteY20" fmla="*/ 1088572 h 1628503"/>
              <a:gd name="connsiteX21" fmla="*/ 522514 w 1402080"/>
              <a:gd name="connsiteY21" fmla="*/ 1140823 h 1628503"/>
              <a:gd name="connsiteX22" fmla="*/ 470263 w 1402080"/>
              <a:gd name="connsiteY22" fmla="*/ 1193074 h 1628503"/>
              <a:gd name="connsiteX23" fmla="*/ 426720 w 1402080"/>
              <a:gd name="connsiteY23" fmla="*/ 1254034 h 1628503"/>
              <a:gd name="connsiteX24" fmla="*/ 383177 w 1402080"/>
              <a:gd name="connsiteY24" fmla="*/ 1288869 h 1628503"/>
              <a:gd name="connsiteX25" fmla="*/ 330926 w 1402080"/>
              <a:gd name="connsiteY25" fmla="*/ 1341120 h 1628503"/>
              <a:gd name="connsiteX26" fmla="*/ 304800 w 1402080"/>
              <a:gd name="connsiteY26" fmla="*/ 1367246 h 1628503"/>
              <a:gd name="connsiteX27" fmla="*/ 278674 w 1402080"/>
              <a:gd name="connsiteY27" fmla="*/ 1393372 h 1628503"/>
              <a:gd name="connsiteX28" fmla="*/ 252549 w 1402080"/>
              <a:gd name="connsiteY28" fmla="*/ 1419497 h 1628503"/>
              <a:gd name="connsiteX29" fmla="*/ 209006 w 1402080"/>
              <a:gd name="connsiteY29" fmla="*/ 1463040 h 1628503"/>
              <a:gd name="connsiteX30" fmla="*/ 182880 w 1402080"/>
              <a:gd name="connsiteY30" fmla="*/ 1497874 h 1628503"/>
              <a:gd name="connsiteX31" fmla="*/ 165463 w 1402080"/>
              <a:gd name="connsiteY31" fmla="*/ 1524000 h 1628503"/>
              <a:gd name="connsiteX32" fmla="*/ 139337 w 1402080"/>
              <a:gd name="connsiteY32" fmla="*/ 1541417 h 1628503"/>
              <a:gd name="connsiteX33" fmla="*/ 121920 w 1402080"/>
              <a:gd name="connsiteY33" fmla="*/ 1567543 h 1628503"/>
              <a:gd name="connsiteX34" fmla="*/ 69669 w 1402080"/>
              <a:gd name="connsiteY34" fmla="*/ 1593669 h 1628503"/>
              <a:gd name="connsiteX35" fmla="*/ 43543 w 1402080"/>
              <a:gd name="connsiteY35" fmla="*/ 1611086 h 1628503"/>
              <a:gd name="connsiteX36" fmla="*/ 0 w 1402080"/>
              <a:gd name="connsiteY36" fmla="*/ 1628503 h 162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402080" h="1628503">
                <a:moveTo>
                  <a:pt x="1402080" y="0"/>
                </a:moveTo>
                <a:cubicBezTo>
                  <a:pt x="1393371" y="14514"/>
                  <a:pt x="1383919" y="28608"/>
                  <a:pt x="1375954" y="43543"/>
                </a:cubicBezTo>
                <a:cubicBezTo>
                  <a:pt x="1357618" y="77923"/>
                  <a:pt x="1337708" y="134041"/>
                  <a:pt x="1306286" y="165463"/>
                </a:cubicBezTo>
                <a:cubicBezTo>
                  <a:pt x="1298885" y="172864"/>
                  <a:pt x="1288869" y="177074"/>
                  <a:pt x="1280160" y="182880"/>
                </a:cubicBezTo>
                <a:cubicBezTo>
                  <a:pt x="1262015" y="210098"/>
                  <a:pt x="1254121" y="221042"/>
                  <a:pt x="1236617" y="252549"/>
                </a:cubicBezTo>
                <a:cubicBezTo>
                  <a:pt x="1230312" y="263897"/>
                  <a:pt x="1226401" y="276581"/>
                  <a:pt x="1219200" y="287383"/>
                </a:cubicBezTo>
                <a:cubicBezTo>
                  <a:pt x="1178108" y="349021"/>
                  <a:pt x="1191385" y="308743"/>
                  <a:pt x="1166949" y="365760"/>
                </a:cubicBezTo>
                <a:cubicBezTo>
                  <a:pt x="1154276" y="395330"/>
                  <a:pt x="1150334" y="443602"/>
                  <a:pt x="1123406" y="461554"/>
                </a:cubicBezTo>
                <a:lnTo>
                  <a:pt x="1097280" y="478972"/>
                </a:lnTo>
                <a:cubicBezTo>
                  <a:pt x="1046769" y="563154"/>
                  <a:pt x="1095816" y="484796"/>
                  <a:pt x="1045029" y="557349"/>
                </a:cubicBezTo>
                <a:cubicBezTo>
                  <a:pt x="1033025" y="574498"/>
                  <a:pt x="1010194" y="609600"/>
                  <a:pt x="1010194" y="609600"/>
                </a:cubicBezTo>
                <a:cubicBezTo>
                  <a:pt x="991515" y="665642"/>
                  <a:pt x="1016130" y="604774"/>
                  <a:pt x="975360" y="661852"/>
                </a:cubicBezTo>
                <a:cubicBezTo>
                  <a:pt x="967814" y="672416"/>
                  <a:pt x="966164" y="686639"/>
                  <a:pt x="957943" y="696686"/>
                </a:cubicBezTo>
                <a:cubicBezTo>
                  <a:pt x="939746" y="718927"/>
                  <a:pt x="912923" y="733735"/>
                  <a:pt x="896983" y="757646"/>
                </a:cubicBezTo>
                <a:cubicBezTo>
                  <a:pt x="852512" y="824354"/>
                  <a:pt x="915122" y="734137"/>
                  <a:pt x="844731" y="818606"/>
                </a:cubicBezTo>
                <a:cubicBezTo>
                  <a:pt x="826147" y="840906"/>
                  <a:pt x="813006" y="867748"/>
                  <a:pt x="792480" y="888274"/>
                </a:cubicBezTo>
                <a:lnTo>
                  <a:pt x="748937" y="931817"/>
                </a:lnTo>
                <a:cubicBezTo>
                  <a:pt x="740228" y="940526"/>
                  <a:pt x="733058" y="951111"/>
                  <a:pt x="722811" y="957943"/>
                </a:cubicBezTo>
                <a:lnTo>
                  <a:pt x="696686" y="975360"/>
                </a:lnTo>
                <a:cubicBezTo>
                  <a:pt x="653019" y="1048138"/>
                  <a:pt x="692739" y="994350"/>
                  <a:pt x="635726" y="1045029"/>
                </a:cubicBezTo>
                <a:cubicBezTo>
                  <a:pt x="620384" y="1058666"/>
                  <a:pt x="609262" y="1077186"/>
                  <a:pt x="592183" y="1088572"/>
                </a:cubicBezTo>
                <a:cubicBezTo>
                  <a:pt x="563696" y="1107563"/>
                  <a:pt x="550958" y="1114965"/>
                  <a:pt x="522514" y="1140823"/>
                </a:cubicBezTo>
                <a:cubicBezTo>
                  <a:pt x="504288" y="1157392"/>
                  <a:pt x="483926" y="1172579"/>
                  <a:pt x="470263" y="1193074"/>
                </a:cubicBezTo>
                <a:cubicBezTo>
                  <a:pt x="455178" y="1215703"/>
                  <a:pt x="444728" y="1232424"/>
                  <a:pt x="426720" y="1254034"/>
                </a:cubicBezTo>
                <a:cubicBezTo>
                  <a:pt x="399385" y="1286837"/>
                  <a:pt x="419344" y="1256721"/>
                  <a:pt x="383177" y="1288869"/>
                </a:cubicBezTo>
                <a:cubicBezTo>
                  <a:pt x="364767" y="1305233"/>
                  <a:pt x="348343" y="1323703"/>
                  <a:pt x="330926" y="1341120"/>
                </a:cubicBezTo>
                <a:lnTo>
                  <a:pt x="304800" y="1367246"/>
                </a:lnTo>
                <a:lnTo>
                  <a:pt x="278674" y="1393372"/>
                </a:lnTo>
                <a:cubicBezTo>
                  <a:pt x="269966" y="1402080"/>
                  <a:pt x="259381" y="1409250"/>
                  <a:pt x="252549" y="1419497"/>
                </a:cubicBezTo>
                <a:cubicBezTo>
                  <a:pt x="206100" y="1489168"/>
                  <a:pt x="267064" y="1404982"/>
                  <a:pt x="209006" y="1463040"/>
                </a:cubicBezTo>
                <a:cubicBezTo>
                  <a:pt x="198743" y="1473303"/>
                  <a:pt x="191316" y="1486063"/>
                  <a:pt x="182880" y="1497874"/>
                </a:cubicBezTo>
                <a:cubicBezTo>
                  <a:pt x="176796" y="1506391"/>
                  <a:pt x="172864" y="1516599"/>
                  <a:pt x="165463" y="1524000"/>
                </a:cubicBezTo>
                <a:cubicBezTo>
                  <a:pt x="158062" y="1531401"/>
                  <a:pt x="148046" y="1535611"/>
                  <a:pt x="139337" y="1541417"/>
                </a:cubicBezTo>
                <a:cubicBezTo>
                  <a:pt x="133531" y="1550126"/>
                  <a:pt x="129321" y="1560142"/>
                  <a:pt x="121920" y="1567543"/>
                </a:cubicBezTo>
                <a:cubicBezTo>
                  <a:pt x="96965" y="1592498"/>
                  <a:pt x="97998" y="1579504"/>
                  <a:pt x="69669" y="1593669"/>
                </a:cubicBezTo>
                <a:cubicBezTo>
                  <a:pt x="60308" y="1598350"/>
                  <a:pt x="53163" y="1606963"/>
                  <a:pt x="43543" y="1611086"/>
                </a:cubicBezTo>
                <a:cubicBezTo>
                  <a:pt x="-7404" y="1632920"/>
                  <a:pt x="21333" y="1607170"/>
                  <a:pt x="0" y="1628503"/>
                </a:cubicBezTo>
              </a:path>
            </a:pathLst>
          </a:custGeom>
          <a:noFill/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171264" y="2830286"/>
            <a:ext cx="566421" cy="2464525"/>
          </a:xfrm>
          <a:custGeom>
            <a:avLst/>
            <a:gdLst>
              <a:gd name="connsiteX0" fmla="*/ 566421 w 566421"/>
              <a:gd name="connsiteY0" fmla="*/ 0 h 2464525"/>
              <a:gd name="connsiteX1" fmla="*/ 549004 w 566421"/>
              <a:gd name="connsiteY1" fmla="*/ 43543 h 2464525"/>
              <a:gd name="connsiteX2" fmla="*/ 540296 w 566421"/>
              <a:gd name="connsiteY2" fmla="*/ 78377 h 2464525"/>
              <a:gd name="connsiteX3" fmla="*/ 531587 w 566421"/>
              <a:gd name="connsiteY3" fmla="*/ 104503 h 2464525"/>
              <a:gd name="connsiteX4" fmla="*/ 522878 w 566421"/>
              <a:gd name="connsiteY4" fmla="*/ 139337 h 2464525"/>
              <a:gd name="connsiteX5" fmla="*/ 505461 w 566421"/>
              <a:gd name="connsiteY5" fmla="*/ 191588 h 2464525"/>
              <a:gd name="connsiteX6" fmla="*/ 496753 w 566421"/>
              <a:gd name="connsiteY6" fmla="*/ 217714 h 2464525"/>
              <a:gd name="connsiteX7" fmla="*/ 488044 w 566421"/>
              <a:gd name="connsiteY7" fmla="*/ 269965 h 2464525"/>
              <a:gd name="connsiteX8" fmla="*/ 479336 w 566421"/>
              <a:gd name="connsiteY8" fmla="*/ 296091 h 2464525"/>
              <a:gd name="connsiteX9" fmla="*/ 470627 w 566421"/>
              <a:gd name="connsiteY9" fmla="*/ 348343 h 2464525"/>
              <a:gd name="connsiteX10" fmla="*/ 461918 w 566421"/>
              <a:gd name="connsiteY10" fmla="*/ 391885 h 2464525"/>
              <a:gd name="connsiteX11" fmla="*/ 453210 w 566421"/>
              <a:gd name="connsiteY11" fmla="*/ 426720 h 2464525"/>
              <a:gd name="connsiteX12" fmla="*/ 444501 w 566421"/>
              <a:gd name="connsiteY12" fmla="*/ 478971 h 2464525"/>
              <a:gd name="connsiteX13" fmla="*/ 427084 w 566421"/>
              <a:gd name="connsiteY13" fmla="*/ 539931 h 2464525"/>
              <a:gd name="connsiteX14" fmla="*/ 409667 w 566421"/>
              <a:gd name="connsiteY14" fmla="*/ 618308 h 2464525"/>
              <a:gd name="connsiteX15" fmla="*/ 400958 w 566421"/>
              <a:gd name="connsiteY15" fmla="*/ 644434 h 2464525"/>
              <a:gd name="connsiteX16" fmla="*/ 392250 w 566421"/>
              <a:gd name="connsiteY16" fmla="*/ 679268 h 2464525"/>
              <a:gd name="connsiteX17" fmla="*/ 383541 w 566421"/>
              <a:gd name="connsiteY17" fmla="*/ 705394 h 2464525"/>
              <a:gd name="connsiteX18" fmla="*/ 366124 w 566421"/>
              <a:gd name="connsiteY18" fmla="*/ 792480 h 2464525"/>
              <a:gd name="connsiteX19" fmla="*/ 348707 w 566421"/>
              <a:gd name="connsiteY19" fmla="*/ 844731 h 2464525"/>
              <a:gd name="connsiteX20" fmla="*/ 339998 w 566421"/>
              <a:gd name="connsiteY20" fmla="*/ 870857 h 2464525"/>
              <a:gd name="connsiteX21" fmla="*/ 322581 w 566421"/>
              <a:gd name="connsiteY21" fmla="*/ 905691 h 2464525"/>
              <a:gd name="connsiteX22" fmla="*/ 305164 w 566421"/>
              <a:gd name="connsiteY22" fmla="*/ 966651 h 2464525"/>
              <a:gd name="connsiteX23" fmla="*/ 296456 w 566421"/>
              <a:gd name="connsiteY23" fmla="*/ 1001485 h 2464525"/>
              <a:gd name="connsiteX24" fmla="*/ 279038 w 566421"/>
              <a:gd name="connsiteY24" fmla="*/ 1053737 h 2464525"/>
              <a:gd name="connsiteX25" fmla="*/ 270330 w 566421"/>
              <a:gd name="connsiteY25" fmla="*/ 1105988 h 2464525"/>
              <a:gd name="connsiteX26" fmla="*/ 252913 w 566421"/>
              <a:gd name="connsiteY26" fmla="*/ 1158240 h 2464525"/>
              <a:gd name="connsiteX27" fmla="*/ 244204 w 566421"/>
              <a:gd name="connsiteY27" fmla="*/ 1262743 h 2464525"/>
              <a:gd name="connsiteX28" fmla="*/ 218078 w 566421"/>
              <a:gd name="connsiteY28" fmla="*/ 1410788 h 2464525"/>
              <a:gd name="connsiteX29" fmla="*/ 200661 w 566421"/>
              <a:gd name="connsiteY29" fmla="*/ 1463040 h 2464525"/>
              <a:gd name="connsiteX30" fmla="*/ 183244 w 566421"/>
              <a:gd name="connsiteY30" fmla="*/ 1497874 h 2464525"/>
              <a:gd name="connsiteX31" fmla="*/ 174536 w 566421"/>
              <a:gd name="connsiteY31" fmla="*/ 1524000 h 2464525"/>
              <a:gd name="connsiteX32" fmla="*/ 139701 w 566421"/>
              <a:gd name="connsiteY32" fmla="*/ 1576251 h 2464525"/>
              <a:gd name="connsiteX33" fmla="*/ 130993 w 566421"/>
              <a:gd name="connsiteY33" fmla="*/ 1611085 h 2464525"/>
              <a:gd name="connsiteX34" fmla="*/ 113576 w 566421"/>
              <a:gd name="connsiteY34" fmla="*/ 1645920 h 2464525"/>
              <a:gd name="connsiteX35" fmla="*/ 104867 w 566421"/>
              <a:gd name="connsiteY35" fmla="*/ 1881051 h 2464525"/>
              <a:gd name="connsiteX36" fmla="*/ 96158 w 566421"/>
              <a:gd name="connsiteY36" fmla="*/ 1933303 h 2464525"/>
              <a:gd name="connsiteX37" fmla="*/ 87450 w 566421"/>
              <a:gd name="connsiteY37" fmla="*/ 2072640 h 2464525"/>
              <a:gd name="connsiteX38" fmla="*/ 78741 w 566421"/>
              <a:gd name="connsiteY38" fmla="*/ 2107474 h 2464525"/>
              <a:gd name="connsiteX39" fmla="*/ 70033 w 566421"/>
              <a:gd name="connsiteY39" fmla="*/ 2185851 h 2464525"/>
              <a:gd name="connsiteX40" fmla="*/ 52616 w 566421"/>
              <a:gd name="connsiteY40" fmla="*/ 2255520 h 2464525"/>
              <a:gd name="connsiteX41" fmla="*/ 43907 w 566421"/>
              <a:gd name="connsiteY41" fmla="*/ 2299063 h 2464525"/>
              <a:gd name="connsiteX42" fmla="*/ 17781 w 566421"/>
              <a:gd name="connsiteY42" fmla="*/ 2377440 h 2464525"/>
              <a:gd name="connsiteX43" fmla="*/ 9073 w 566421"/>
              <a:gd name="connsiteY43" fmla="*/ 2403565 h 2464525"/>
              <a:gd name="connsiteX44" fmla="*/ 364 w 566421"/>
              <a:gd name="connsiteY44" fmla="*/ 2447108 h 2464525"/>
              <a:gd name="connsiteX45" fmla="*/ 364 w 566421"/>
              <a:gd name="connsiteY45" fmla="*/ 2464525 h 246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66421" h="2464525">
                <a:moveTo>
                  <a:pt x="566421" y="0"/>
                </a:moveTo>
                <a:cubicBezTo>
                  <a:pt x="560615" y="14514"/>
                  <a:pt x="553947" y="28713"/>
                  <a:pt x="549004" y="43543"/>
                </a:cubicBezTo>
                <a:cubicBezTo>
                  <a:pt x="545219" y="54897"/>
                  <a:pt x="543584" y="66869"/>
                  <a:pt x="540296" y="78377"/>
                </a:cubicBezTo>
                <a:cubicBezTo>
                  <a:pt x="537774" y="87204"/>
                  <a:pt x="534109" y="95676"/>
                  <a:pt x="531587" y="104503"/>
                </a:cubicBezTo>
                <a:cubicBezTo>
                  <a:pt x="528299" y="116011"/>
                  <a:pt x="526317" y="127873"/>
                  <a:pt x="522878" y="139337"/>
                </a:cubicBezTo>
                <a:cubicBezTo>
                  <a:pt x="517602" y="156922"/>
                  <a:pt x="511267" y="174171"/>
                  <a:pt x="505461" y="191588"/>
                </a:cubicBezTo>
                <a:cubicBezTo>
                  <a:pt x="502558" y="200297"/>
                  <a:pt x="498262" y="208659"/>
                  <a:pt x="496753" y="217714"/>
                </a:cubicBezTo>
                <a:cubicBezTo>
                  <a:pt x="493850" y="235131"/>
                  <a:pt x="491874" y="252728"/>
                  <a:pt x="488044" y="269965"/>
                </a:cubicBezTo>
                <a:cubicBezTo>
                  <a:pt x="486053" y="278926"/>
                  <a:pt x="481327" y="287130"/>
                  <a:pt x="479336" y="296091"/>
                </a:cubicBezTo>
                <a:cubicBezTo>
                  <a:pt x="475506" y="313328"/>
                  <a:pt x="473786" y="330970"/>
                  <a:pt x="470627" y="348343"/>
                </a:cubicBezTo>
                <a:cubicBezTo>
                  <a:pt x="467979" y="362906"/>
                  <a:pt x="465129" y="377436"/>
                  <a:pt x="461918" y="391885"/>
                </a:cubicBezTo>
                <a:cubicBezTo>
                  <a:pt x="459322" y="403569"/>
                  <a:pt x="455557" y="414983"/>
                  <a:pt x="453210" y="426720"/>
                </a:cubicBezTo>
                <a:cubicBezTo>
                  <a:pt x="449747" y="444034"/>
                  <a:pt x="447964" y="461657"/>
                  <a:pt x="444501" y="478971"/>
                </a:cubicBezTo>
                <a:cubicBezTo>
                  <a:pt x="435423" y="524360"/>
                  <a:pt x="438154" y="501185"/>
                  <a:pt x="427084" y="539931"/>
                </a:cubicBezTo>
                <a:cubicBezTo>
                  <a:pt x="409208" y="602499"/>
                  <a:pt x="427623" y="546489"/>
                  <a:pt x="409667" y="618308"/>
                </a:cubicBezTo>
                <a:cubicBezTo>
                  <a:pt x="407440" y="627214"/>
                  <a:pt x="403480" y="635607"/>
                  <a:pt x="400958" y="644434"/>
                </a:cubicBezTo>
                <a:cubicBezTo>
                  <a:pt x="397670" y="655942"/>
                  <a:pt x="395538" y="667760"/>
                  <a:pt x="392250" y="679268"/>
                </a:cubicBezTo>
                <a:cubicBezTo>
                  <a:pt x="389728" y="688095"/>
                  <a:pt x="385605" y="696449"/>
                  <a:pt x="383541" y="705394"/>
                </a:cubicBezTo>
                <a:cubicBezTo>
                  <a:pt x="376884" y="734239"/>
                  <a:pt x="375485" y="764396"/>
                  <a:pt x="366124" y="792480"/>
                </a:cubicBezTo>
                <a:lnTo>
                  <a:pt x="348707" y="844731"/>
                </a:lnTo>
                <a:cubicBezTo>
                  <a:pt x="345804" y="853440"/>
                  <a:pt x="344103" y="862646"/>
                  <a:pt x="339998" y="870857"/>
                </a:cubicBezTo>
                <a:lnTo>
                  <a:pt x="322581" y="905691"/>
                </a:lnTo>
                <a:cubicBezTo>
                  <a:pt x="295359" y="1014586"/>
                  <a:pt x="330150" y="879198"/>
                  <a:pt x="305164" y="966651"/>
                </a:cubicBezTo>
                <a:cubicBezTo>
                  <a:pt x="301876" y="978159"/>
                  <a:pt x="299895" y="990021"/>
                  <a:pt x="296456" y="1001485"/>
                </a:cubicBezTo>
                <a:cubicBezTo>
                  <a:pt x="291180" y="1019070"/>
                  <a:pt x="279038" y="1053737"/>
                  <a:pt x="279038" y="1053737"/>
                </a:cubicBezTo>
                <a:cubicBezTo>
                  <a:pt x="276135" y="1071154"/>
                  <a:pt x="274612" y="1088858"/>
                  <a:pt x="270330" y="1105988"/>
                </a:cubicBezTo>
                <a:cubicBezTo>
                  <a:pt x="265877" y="1123799"/>
                  <a:pt x="252913" y="1158240"/>
                  <a:pt x="252913" y="1158240"/>
                </a:cubicBezTo>
                <a:cubicBezTo>
                  <a:pt x="250010" y="1193074"/>
                  <a:pt x="247518" y="1227945"/>
                  <a:pt x="244204" y="1262743"/>
                </a:cubicBezTo>
                <a:cubicBezTo>
                  <a:pt x="238605" y="1321533"/>
                  <a:pt x="236633" y="1355121"/>
                  <a:pt x="218078" y="1410788"/>
                </a:cubicBezTo>
                <a:cubicBezTo>
                  <a:pt x="212272" y="1428205"/>
                  <a:pt x="208872" y="1446619"/>
                  <a:pt x="200661" y="1463040"/>
                </a:cubicBezTo>
                <a:cubicBezTo>
                  <a:pt x="194855" y="1474651"/>
                  <a:pt x="188358" y="1485942"/>
                  <a:pt x="183244" y="1497874"/>
                </a:cubicBezTo>
                <a:cubicBezTo>
                  <a:pt x="179628" y="1506311"/>
                  <a:pt x="178994" y="1515976"/>
                  <a:pt x="174536" y="1524000"/>
                </a:cubicBezTo>
                <a:cubicBezTo>
                  <a:pt x="164370" y="1542299"/>
                  <a:pt x="139701" y="1576251"/>
                  <a:pt x="139701" y="1576251"/>
                </a:cubicBezTo>
                <a:cubicBezTo>
                  <a:pt x="136798" y="1587862"/>
                  <a:pt x="135195" y="1599878"/>
                  <a:pt x="130993" y="1611085"/>
                </a:cubicBezTo>
                <a:cubicBezTo>
                  <a:pt x="126435" y="1623241"/>
                  <a:pt x="114827" y="1632998"/>
                  <a:pt x="113576" y="1645920"/>
                </a:cubicBezTo>
                <a:cubicBezTo>
                  <a:pt x="106021" y="1723986"/>
                  <a:pt x="109612" y="1802764"/>
                  <a:pt x="104867" y="1881051"/>
                </a:cubicBezTo>
                <a:cubicBezTo>
                  <a:pt x="103799" y="1898676"/>
                  <a:pt x="99061" y="1915886"/>
                  <a:pt x="96158" y="1933303"/>
                </a:cubicBezTo>
                <a:cubicBezTo>
                  <a:pt x="93255" y="1979749"/>
                  <a:pt x="92081" y="2026335"/>
                  <a:pt x="87450" y="2072640"/>
                </a:cubicBezTo>
                <a:cubicBezTo>
                  <a:pt x="86259" y="2084549"/>
                  <a:pt x="80561" y="2095644"/>
                  <a:pt x="78741" y="2107474"/>
                </a:cubicBezTo>
                <a:cubicBezTo>
                  <a:pt x="74744" y="2133455"/>
                  <a:pt x="74601" y="2159965"/>
                  <a:pt x="70033" y="2185851"/>
                </a:cubicBezTo>
                <a:cubicBezTo>
                  <a:pt x="65873" y="2209424"/>
                  <a:pt x="57311" y="2232047"/>
                  <a:pt x="52616" y="2255520"/>
                </a:cubicBezTo>
                <a:cubicBezTo>
                  <a:pt x="49713" y="2270034"/>
                  <a:pt x="47802" y="2284783"/>
                  <a:pt x="43907" y="2299063"/>
                </a:cubicBezTo>
                <a:cubicBezTo>
                  <a:pt x="43902" y="2299081"/>
                  <a:pt x="22138" y="2364368"/>
                  <a:pt x="17781" y="2377440"/>
                </a:cubicBezTo>
                <a:cubicBezTo>
                  <a:pt x="14878" y="2386148"/>
                  <a:pt x="10873" y="2394564"/>
                  <a:pt x="9073" y="2403565"/>
                </a:cubicBezTo>
                <a:cubicBezTo>
                  <a:pt x="6170" y="2418079"/>
                  <a:pt x="2457" y="2432455"/>
                  <a:pt x="364" y="2447108"/>
                </a:cubicBezTo>
                <a:cubicBezTo>
                  <a:pt x="-457" y="2452855"/>
                  <a:pt x="364" y="2458719"/>
                  <a:pt x="364" y="2464525"/>
                </a:cubicBezTo>
              </a:path>
            </a:pathLst>
          </a:custGeom>
          <a:noFill/>
          <a:ln w="1905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29320" y="3997234"/>
            <a:ext cx="653142" cy="488450"/>
          </a:xfrm>
          <a:custGeom>
            <a:avLst/>
            <a:gdLst>
              <a:gd name="connsiteX0" fmla="*/ 653142 w 653142"/>
              <a:gd name="connsiteY0" fmla="*/ 0 h 488450"/>
              <a:gd name="connsiteX1" fmla="*/ 627017 w 653142"/>
              <a:gd name="connsiteY1" fmla="*/ 43543 h 488450"/>
              <a:gd name="connsiteX2" fmla="*/ 600891 w 653142"/>
              <a:gd name="connsiteY2" fmla="*/ 60960 h 488450"/>
              <a:gd name="connsiteX3" fmla="*/ 566057 w 653142"/>
              <a:gd name="connsiteY3" fmla="*/ 113212 h 488450"/>
              <a:gd name="connsiteX4" fmla="*/ 513805 w 653142"/>
              <a:gd name="connsiteY4" fmla="*/ 130629 h 488450"/>
              <a:gd name="connsiteX5" fmla="*/ 478971 w 653142"/>
              <a:gd name="connsiteY5" fmla="*/ 139337 h 488450"/>
              <a:gd name="connsiteX6" fmla="*/ 426720 w 653142"/>
              <a:gd name="connsiteY6" fmla="*/ 156755 h 488450"/>
              <a:gd name="connsiteX7" fmla="*/ 374468 w 653142"/>
              <a:gd name="connsiteY7" fmla="*/ 174172 h 488450"/>
              <a:gd name="connsiteX8" fmla="*/ 348342 w 653142"/>
              <a:gd name="connsiteY8" fmla="*/ 191589 h 488450"/>
              <a:gd name="connsiteX9" fmla="*/ 339634 w 653142"/>
              <a:gd name="connsiteY9" fmla="*/ 217715 h 488450"/>
              <a:gd name="connsiteX10" fmla="*/ 287382 w 653142"/>
              <a:gd name="connsiteY10" fmla="*/ 252549 h 488450"/>
              <a:gd name="connsiteX11" fmla="*/ 252548 w 653142"/>
              <a:gd name="connsiteY11" fmla="*/ 304800 h 488450"/>
              <a:gd name="connsiteX12" fmla="*/ 226422 w 653142"/>
              <a:gd name="connsiteY12" fmla="*/ 348343 h 488450"/>
              <a:gd name="connsiteX13" fmla="*/ 200297 w 653142"/>
              <a:gd name="connsiteY13" fmla="*/ 400595 h 488450"/>
              <a:gd name="connsiteX14" fmla="*/ 191588 w 653142"/>
              <a:gd name="connsiteY14" fmla="*/ 426720 h 488450"/>
              <a:gd name="connsiteX15" fmla="*/ 165462 w 653142"/>
              <a:gd name="connsiteY15" fmla="*/ 435429 h 488450"/>
              <a:gd name="connsiteX16" fmla="*/ 113211 w 653142"/>
              <a:gd name="connsiteY16" fmla="*/ 470263 h 488450"/>
              <a:gd name="connsiteX17" fmla="*/ 52251 w 653142"/>
              <a:gd name="connsiteY17" fmla="*/ 487680 h 488450"/>
              <a:gd name="connsiteX18" fmla="*/ 0 w 653142"/>
              <a:gd name="connsiteY18" fmla="*/ 487680 h 48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3142" h="488450">
                <a:moveTo>
                  <a:pt x="653142" y="0"/>
                </a:moveTo>
                <a:cubicBezTo>
                  <a:pt x="644434" y="14514"/>
                  <a:pt x="638032" y="30692"/>
                  <a:pt x="627017" y="43543"/>
                </a:cubicBezTo>
                <a:cubicBezTo>
                  <a:pt x="620206" y="51490"/>
                  <a:pt x="607783" y="53083"/>
                  <a:pt x="600891" y="60960"/>
                </a:cubicBezTo>
                <a:cubicBezTo>
                  <a:pt x="587107" y="76714"/>
                  <a:pt x="585916" y="106593"/>
                  <a:pt x="566057" y="113212"/>
                </a:cubicBezTo>
                <a:cubicBezTo>
                  <a:pt x="548640" y="119018"/>
                  <a:pt x="531616" y="126176"/>
                  <a:pt x="513805" y="130629"/>
                </a:cubicBezTo>
                <a:cubicBezTo>
                  <a:pt x="502194" y="133532"/>
                  <a:pt x="490435" y="135898"/>
                  <a:pt x="478971" y="139337"/>
                </a:cubicBezTo>
                <a:cubicBezTo>
                  <a:pt x="461386" y="144613"/>
                  <a:pt x="444137" y="150949"/>
                  <a:pt x="426720" y="156755"/>
                </a:cubicBezTo>
                <a:cubicBezTo>
                  <a:pt x="426715" y="156757"/>
                  <a:pt x="374472" y="174169"/>
                  <a:pt x="374468" y="174172"/>
                </a:cubicBezTo>
                <a:lnTo>
                  <a:pt x="348342" y="191589"/>
                </a:lnTo>
                <a:cubicBezTo>
                  <a:pt x="345439" y="200298"/>
                  <a:pt x="346125" y="211224"/>
                  <a:pt x="339634" y="217715"/>
                </a:cubicBezTo>
                <a:cubicBezTo>
                  <a:pt x="324832" y="232517"/>
                  <a:pt x="287382" y="252549"/>
                  <a:pt x="287382" y="252549"/>
                </a:cubicBezTo>
                <a:cubicBezTo>
                  <a:pt x="275771" y="269966"/>
                  <a:pt x="259167" y="284941"/>
                  <a:pt x="252548" y="304800"/>
                </a:cubicBezTo>
                <a:cubicBezTo>
                  <a:pt x="241244" y="338715"/>
                  <a:pt x="250331" y="324435"/>
                  <a:pt x="226422" y="348343"/>
                </a:cubicBezTo>
                <a:cubicBezTo>
                  <a:pt x="204538" y="414001"/>
                  <a:pt x="234056" y="333079"/>
                  <a:pt x="200297" y="400595"/>
                </a:cubicBezTo>
                <a:cubicBezTo>
                  <a:pt x="196192" y="408805"/>
                  <a:pt x="198079" y="420229"/>
                  <a:pt x="191588" y="426720"/>
                </a:cubicBezTo>
                <a:cubicBezTo>
                  <a:pt x="185097" y="433211"/>
                  <a:pt x="173487" y="430971"/>
                  <a:pt x="165462" y="435429"/>
                </a:cubicBezTo>
                <a:cubicBezTo>
                  <a:pt x="147164" y="445595"/>
                  <a:pt x="133069" y="463643"/>
                  <a:pt x="113211" y="470263"/>
                </a:cubicBezTo>
                <a:cubicBezTo>
                  <a:pt x="97294" y="475569"/>
                  <a:pt x="67876" y="486118"/>
                  <a:pt x="52251" y="487680"/>
                </a:cubicBezTo>
                <a:cubicBezTo>
                  <a:pt x="34920" y="489413"/>
                  <a:pt x="17417" y="487680"/>
                  <a:pt x="0" y="487680"/>
                </a:cubicBez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8476723">
            <a:off x="2103519" y="4154924"/>
            <a:ext cx="163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Illinois R. Valley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3193178">
            <a:off x="1160543" y="4986820"/>
            <a:ext cx="1601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Miss.  R. Valley</a:t>
            </a: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267166" y="2553955"/>
            <a:ext cx="1393525" cy="758205"/>
          </a:xfrm>
          <a:custGeom>
            <a:avLst/>
            <a:gdLst>
              <a:gd name="connsiteX0" fmla="*/ 1393525 w 1393525"/>
              <a:gd name="connsiteY0" fmla="*/ 148605 h 758205"/>
              <a:gd name="connsiteX1" fmla="*/ 1200485 w 1393525"/>
              <a:gd name="connsiteY1" fmla="*/ 47005 h 758205"/>
              <a:gd name="connsiteX2" fmla="*/ 997285 w 1393525"/>
              <a:gd name="connsiteY2" fmla="*/ 16525 h 758205"/>
              <a:gd name="connsiteX3" fmla="*/ 794085 w 1393525"/>
              <a:gd name="connsiteY3" fmla="*/ 16525 h 758205"/>
              <a:gd name="connsiteX4" fmla="*/ 692485 w 1393525"/>
              <a:gd name="connsiteY4" fmla="*/ 57165 h 758205"/>
              <a:gd name="connsiteX5" fmla="*/ 601045 w 1393525"/>
              <a:gd name="connsiteY5" fmla="*/ 77485 h 758205"/>
              <a:gd name="connsiteX6" fmla="*/ 570565 w 1393525"/>
              <a:gd name="connsiteY6" fmla="*/ 87645 h 758205"/>
              <a:gd name="connsiteX7" fmla="*/ 479125 w 1393525"/>
              <a:gd name="connsiteY7" fmla="*/ 97805 h 758205"/>
              <a:gd name="connsiteX8" fmla="*/ 397845 w 1393525"/>
              <a:gd name="connsiteY8" fmla="*/ 128285 h 758205"/>
              <a:gd name="connsiteX9" fmla="*/ 306405 w 1393525"/>
              <a:gd name="connsiteY9" fmla="*/ 179085 h 758205"/>
              <a:gd name="connsiteX10" fmla="*/ 143845 w 1393525"/>
              <a:gd name="connsiteY10" fmla="*/ 168925 h 758205"/>
              <a:gd name="connsiteX11" fmla="*/ 72725 w 1393525"/>
              <a:gd name="connsiteY11" fmla="*/ 179085 h 758205"/>
              <a:gd name="connsiteX12" fmla="*/ 11765 w 1393525"/>
              <a:gd name="connsiteY12" fmla="*/ 260365 h 758205"/>
              <a:gd name="connsiteX13" fmla="*/ 62565 w 1393525"/>
              <a:gd name="connsiteY13" fmla="*/ 504205 h 758205"/>
              <a:gd name="connsiteX14" fmla="*/ 72725 w 1393525"/>
              <a:gd name="connsiteY14" fmla="*/ 565165 h 758205"/>
              <a:gd name="connsiteX15" fmla="*/ 62565 w 1393525"/>
              <a:gd name="connsiteY15" fmla="*/ 676925 h 758205"/>
              <a:gd name="connsiteX16" fmla="*/ 52405 w 1393525"/>
              <a:gd name="connsiteY16" fmla="*/ 717565 h 758205"/>
              <a:gd name="connsiteX17" fmla="*/ 42245 w 1393525"/>
              <a:gd name="connsiteY17" fmla="*/ 758205 h 75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3525" h="758205">
                <a:moveTo>
                  <a:pt x="1393525" y="148605"/>
                </a:moveTo>
                <a:cubicBezTo>
                  <a:pt x="1329178" y="114738"/>
                  <a:pt x="1267675" y="74808"/>
                  <a:pt x="1200485" y="47005"/>
                </a:cubicBezTo>
                <a:cubicBezTo>
                  <a:pt x="1157471" y="29206"/>
                  <a:pt x="1042626" y="21059"/>
                  <a:pt x="997285" y="16525"/>
                </a:cubicBezTo>
                <a:cubicBezTo>
                  <a:pt x="917296" y="-3472"/>
                  <a:pt x="918784" y="-7455"/>
                  <a:pt x="794085" y="16525"/>
                </a:cubicBezTo>
                <a:cubicBezTo>
                  <a:pt x="758266" y="23413"/>
                  <a:pt x="728252" y="50012"/>
                  <a:pt x="692485" y="57165"/>
                </a:cubicBezTo>
                <a:cubicBezTo>
                  <a:pt x="657567" y="64149"/>
                  <a:pt x="634524" y="67919"/>
                  <a:pt x="601045" y="77485"/>
                </a:cubicBezTo>
                <a:cubicBezTo>
                  <a:pt x="590747" y="80427"/>
                  <a:pt x="581129" y="85884"/>
                  <a:pt x="570565" y="87645"/>
                </a:cubicBezTo>
                <a:cubicBezTo>
                  <a:pt x="540315" y="92687"/>
                  <a:pt x="509605" y="94418"/>
                  <a:pt x="479125" y="97805"/>
                </a:cubicBezTo>
                <a:cubicBezTo>
                  <a:pt x="452032" y="107965"/>
                  <a:pt x="424555" y="117156"/>
                  <a:pt x="397845" y="128285"/>
                </a:cubicBezTo>
                <a:cubicBezTo>
                  <a:pt x="366044" y="141536"/>
                  <a:pt x="335639" y="161545"/>
                  <a:pt x="306405" y="179085"/>
                </a:cubicBezTo>
                <a:cubicBezTo>
                  <a:pt x="252218" y="175698"/>
                  <a:pt x="198137" y="168925"/>
                  <a:pt x="143845" y="168925"/>
                </a:cubicBezTo>
                <a:cubicBezTo>
                  <a:pt x="119898" y="168925"/>
                  <a:pt x="92414" y="165454"/>
                  <a:pt x="72725" y="179085"/>
                </a:cubicBezTo>
                <a:cubicBezTo>
                  <a:pt x="44880" y="198362"/>
                  <a:pt x="11765" y="260365"/>
                  <a:pt x="11765" y="260365"/>
                </a:cubicBezTo>
                <a:cubicBezTo>
                  <a:pt x="-18967" y="383294"/>
                  <a:pt x="14919" y="218326"/>
                  <a:pt x="62565" y="504205"/>
                </a:cubicBezTo>
                <a:lnTo>
                  <a:pt x="72725" y="565165"/>
                </a:lnTo>
                <a:cubicBezTo>
                  <a:pt x="69338" y="602418"/>
                  <a:pt x="67509" y="639846"/>
                  <a:pt x="62565" y="676925"/>
                </a:cubicBezTo>
                <a:cubicBezTo>
                  <a:pt x="60720" y="690766"/>
                  <a:pt x="56241" y="704139"/>
                  <a:pt x="52405" y="717565"/>
                </a:cubicBezTo>
                <a:cubicBezTo>
                  <a:pt x="41174" y="756873"/>
                  <a:pt x="42245" y="735560"/>
                  <a:pt x="42245" y="758205"/>
                </a:cubicBezTo>
              </a:path>
            </a:pathLst>
          </a:custGeom>
          <a:noFill/>
          <a:ln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030771" y="1666240"/>
            <a:ext cx="221234" cy="690880"/>
          </a:xfrm>
          <a:custGeom>
            <a:avLst/>
            <a:gdLst>
              <a:gd name="connsiteX0" fmla="*/ 0 w 221234"/>
              <a:gd name="connsiteY0" fmla="*/ 0 h 690880"/>
              <a:gd name="connsiteX1" fmla="*/ 50800 w 221234"/>
              <a:gd name="connsiteY1" fmla="*/ 50800 h 690880"/>
              <a:gd name="connsiteX2" fmla="*/ 91440 w 221234"/>
              <a:gd name="connsiteY2" fmla="*/ 60960 h 690880"/>
              <a:gd name="connsiteX3" fmla="*/ 121920 w 221234"/>
              <a:gd name="connsiteY3" fmla="*/ 111760 h 690880"/>
              <a:gd name="connsiteX4" fmla="*/ 172720 w 221234"/>
              <a:gd name="connsiteY4" fmla="*/ 152400 h 690880"/>
              <a:gd name="connsiteX5" fmla="*/ 203200 w 221234"/>
              <a:gd name="connsiteY5" fmla="*/ 193040 h 690880"/>
              <a:gd name="connsiteX6" fmla="*/ 203200 w 221234"/>
              <a:gd name="connsiteY6" fmla="*/ 396240 h 690880"/>
              <a:gd name="connsiteX7" fmla="*/ 182880 w 221234"/>
              <a:gd name="connsiteY7" fmla="*/ 436880 h 690880"/>
              <a:gd name="connsiteX8" fmla="*/ 152400 w 221234"/>
              <a:gd name="connsiteY8" fmla="*/ 528320 h 690880"/>
              <a:gd name="connsiteX9" fmla="*/ 111760 w 221234"/>
              <a:gd name="connsiteY9" fmla="*/ 558800 h 690880"/>
              <a:gd name="connsiteX10" fmla="*/ 71120 w 221234"/>
              <a:gd name="connsiteY10" fmla="*/ 640080 h 690880"/>
              <a:gd name="connsiteX11" fmla="*/ 60960 w 221234"/>
              <a:gd name="connsiteY11" fmla="*/ 690880 h 69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234" h="690880">
                <a:moveTo>
                  <a:pt x="0" y="0"/>
                </a:moveTo>
                <a:cubicBezTo>
                  <a:pt x="16933" y="16933"/>
                  <a:pt x="30875" y="37516"/>
                  <a:pt x="50800" y="50800"/>
                </a:cubicBezTo>
                <a:cubicBezTo>
                  <a:pt x="62418" y="58546"/>
                  <a:pt x="80838" y="51873"/>
                  <a:pt x="91440" y="60960"/>
                </a:cubicBezTo>
                <a:cubicBezTo>
                  <a:pt x="106433" y="73811"/>
                  <a:pt x="108800" y="97001"/>
                  <a:pt x="121920" y="111760"/>
                </a:cubicBezTo>
                <a:cubicBezTo>
                  <a:pt x="136327" y="127968"/>
                  <a:pt x="157386" y="137066"/>
                  <a:pt x="172720" y="152400"/>
                </a:cubicBezTo>
                <a:cubicBezTo>
                  <a:pt x="184694" y="164374"/>
                  <a:pt x="193040" y="179493"/>
                  <a:pt x="203200" y="193040"/>
                </a:cubicBezTo>
                <a:cubicBezTo>
                  <a:pt x="229594" y="272223"/>
                  <a:pt x="224778" y="245196"/>
                  <a:pt x="203200" y="396240"/>
                </a:cubicBezTo>
                <a:cubicBezTo>
                  <a:pt x="201058" y="411233"/>
                  <a:pt x="188198" y="422699"/>
                  <a:pt x="182880" y="436880"/>
                </a:cubicBezTo>
                <a:cubicBezTo>
                  <a:pt x="170801" y="469091"/>
                  <a:pt x="174635" y="498673"/>
                  <a:pt x="152400" y="528320"/>
                </a:cubicBezTo>
                <a:cubicBezTo>
                  <a:pt x="142240" y="541867"/>
                  <a:pt x="123734" y="546826"/>
                  <a:pt x="111760" y="558800"/>
                </a:cubicBezTo>
                <a:cubicBezTo>
                  <a:pt x="93789" y="576771"/>
                  <a:pt x="77357" y="619290"/>
                  <a:pt x="71120" y="640080"/>
                </a:cubicBezTo>
                <a:cubicBezTo>
                  <a:pt x="66158" y="656620"/>
                  <a:pt x="60960" y="690880"/>
                  <a:pt x="60960" y="690880"/>
                </a:cubicBez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427126" y="1596163"/>
            <a:ext cx="1825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/>
              <a:t>loess associated with last glaciation and meltwater discharge to large valleys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/>
              <a:t>silt deflated from sparsely vegetated braided stream valleys and deposited on proximal uplands </a:t>
            </a:r>
          </a:p>
        </p:txBody>
      </p:sp>
    </p:spTree>
    <p:extLst>
      <p:ext uri="{BB962C8B-B14F-4D97-AF65-F5344CB8AC3E}">
        <p14:creationId xmlns:p14="http://schemas.microsoft.com/office/powerpoint/2010/main" val="5361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Loess Thickness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609600"/>
            <a:ext cx="414178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762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Illinois Loess Thickness Map</a:t>
            </a:r>
            <a:endParaRPr lang="en-US" sz="280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63613" y="2971800"/>
            <a:ext cx="2057400" cy="304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7720" y="2743200"/>
            <a:ext cx="647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CSS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64273" y="4200386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~ 70 ft. of Wisconsin Episode loess at Cottonwood School Sections (43 ft. Peoria Silt –OIS2)</a:t>
            </a:r>
            <a:endParaRPr lang="en-US" sz="160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43" y="2362200"/>
            <a:ext cx="2819757" cy="1664831"/>
          </a:xfrm>
        </p:spPr>
      </p:pic>
      <p:cxnSp>
        <p:nvCxnSpPr>
          <p:cNvPr id="10" name="Straight Connector 9"/>
          <p:cNvCxnSpPr/>
          <p:nvPr/>
        </p:nvCxnSpPr>
        <p:spPr>
          <a:xfrm>
            <a:off x="6321116" y="3200400"/>
            <a:ext cx="689284" cy="47649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105374">
            <a:off x="6092926" y="3489498"/>
            <a:ext cx="1104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~ 19 km</a:t>
            </a:r>
            <a:endParaRPr lang="en-US" sz="1600"/>
          </a:p>
        </p:txBody>
      </p:sp>
      <p:sp>
        <p:nvSpPr>
          <p:cNvPr id="6" name="Oval 5"/>
          <p:cNvSpPr/>
          <p:nvPr/>
        </p:nvSpPr>
        <p:spPr>
          <a:xfrm>
            <a:off x="7204820" y="3224494"/>
            <a:ext cx="110380" cy="12830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43200" y="3124200"/>
            <a:ext cx="457200" cy="3144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743200" y="2362200"/>
            <a:ext cx="3123843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16391" y="3438649"/>
            <a:ext cx="3147882" cy="58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94520" y="2933700"/>
            <a:ext cx="6477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4600"/>
            <a:ext cx="6979408" cy="41415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3611880" cy="22574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0" y="4343400"/>
            <a:ext cx="18288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04800" y="2209800"/>
            <a:ext cx="3352800" cy="3352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16680" y="381000"/>
            <a:ext cx="1569720" cy="396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19600" y="646093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Proximity of New and Old Cottonwood School Sections</a:t>
            </a:r>
            <a:endParaRPr lang="en-US" sz="28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391400" y="2971800"/>
            <a:ext cx="1219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43800" y="26786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400 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7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smtClean="0"/>
              <a:t>New Cottonwood School Section A</a:t>
            </a:r>
            <a:endParaRPr lang="en-US" sz="36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4000500" cy="533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2600" y="1894701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modern soil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62600" y="5334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Jules Geosol (interstadial)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19800" y="339673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UPPER PEORIA SILT (loess)</a:t>
            </a: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5448300" y="1752600"/>
            <a:ext cx="3314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48300" y="5334000"/>
            <a:ext cx="3314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6019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MIDDLE PEORIA SILT (loess)</a:t>
            </a:r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05800" y="6389132"/>
            <a:ext cx="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696200" y="1894701"/>
            <a:ext cx="0" cy="15020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696200" y="3766066"/>
            <a:ext cx="0" cy="14917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8305800" y="541020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8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New Cottonwood School Section B</a:t>
            </a:r>
            <a:endParaRPr lang="en-US" sz="32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85" y="848707"/>
            <a:ext cx="3908822" cy="5211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600200"/>
            <a:ext cx="3771900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58047">
            <a:off x="601206" y="242371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Upper Peoria loess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758047">
            <a:off x="6697208" y="303331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Jules Gesol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0758047">
            <a:off x="411913" y="4404913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Middle Peoria loess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758047">
            <a:off x="1466302" y="3484577"/>
            <a:ext cx="176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Jules Geosol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400466">
            <a:off x="1646609" y="1195885"/>
            <a:ext cx="176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Modern Soil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758047">
            <a:off x="5469614" y="225373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Upper Peoria loess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758047">
            <a:off x="6809243" y="428766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Middle Peoria loess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415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 rot="5400000">
            <a:off x="-1374545" y="936561"/>
            <a:ext cx="9052560" cy="4978559"/>
          </a:xfrm>
          <a:scene3d>
            <a:camera prst="orthographicFront">
              <a:rot lat="0" lon="0" rev="0"/>
            </a:camera>
            <a:lightRig rig="threePt" dir="t"/>
          </a:scene3d>
        </p:spPr>
      </p:pic>
      <p:cxnSp>
        <p:nvCxnSpPr>
          <p:cNvPr id="10" name="Straight Connector 9"/>
          <p:cNvCxnSpPr/>
          <p:nvPr/>
        </p:nvCxnSpPr>
        <p:spPr>
          <a:xfrm>
            <a:off x="495616" y="5313272"/>
            <a:ext cx="0" cy="14391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07803" y="2177691"/>
            <a:ext cx="179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Upper Peoria Silt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02402" y="4326877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Jules Geosol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3208" y="5615854"/>
            <a:ext cx="18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Middle Peoria Silt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41015" y="4257519"/>
            <a:ext cx="2602915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6382124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4038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NCS Section A-B</a:t>
            </a:r>
            <a:endParaRPr lang="en-US" sz="3200"/>
          </a:p>
        </p:txBody>
      </p:sp>
      <p:sp>
        <p:nvSpPr>
          <p:cNvPr id="7" name="Freeform 6"/>
          <p:cNvSpPr/>
          <p:nvPr/>
        </p:nvSpPr>
        <p:spPr>
          <a:xfrm>
            <a:off x="6196052" y="152400"/>
            <a:ext cx="276266" cy="1112704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682640" y="152400"/>
            <a:ext cx="276266" cy="1112704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7206190" y="183466"/>
            <a:ext cx="276266" cy="1112704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800934" y="152400"/>
            <a:ext cx="276266" cy="1112704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5708070" y="152400"/>
            <a:ext cx="276266" cy="1112704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28680" y="457370"/>
            <a:ext cx="2561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smtClean="0"/>
              <a:t>Modern Soil / covered</a:t>
            </a:r>
            <a:endParaRPr lang="en-US" sz="2000" b="1" i="1" dirty="0"/>
          </a:p>
        </p:txBody>
      </p:sp>
      <p:sp>
        <p:nvSpPr>
          <p:cNvPr id="23" name="Freeform 22"/>
          <p:cNvSpPr/>
          <p:nvPr/>
        </p:nvSpPr>
        <p:spPr>
          <a:xfrm>
            <a:off x="6653347" y="4246414"/>
            <a:ext cx="204653" cy="755011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6119947" y="4267200"/>
            <a:ext cx="204653" cy="755011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7442787" y="4257519"/>
            <a:ext cx="204653" cy="755011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8101147" y="4267200"/>
            <a:ext cx="204653" cy="755011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5638800" y="4267200"/>
            <a:ext cx="204653" cy="755011"/>
          </a:xfrm>
          <a:custGeom>
            <a:avLst/>
            <a:gdLst>
              <a:gd name="connsiteX0" fmla="*/ 166098 w 276266"/>
              <a:gd name="connsiteY0" fmla="*/ 0 h 1112704"/>
              <a:gd name="connsiteX1" fmla="*/ 111013 w 276266"/>
              <a:gd name="connsiteY1" fmla="*/ 33051 h 1112704"/>
              <a:gd name="connsiteX2" fmla="*/ 88980 w 276266"/>
              <a:gd name="connsiteY2" fmla="*/ 66102 h 1112704"/>
              <a:gd name="connsiteX3" fmla="*/ 22878 w 276266"/>
              <a:gd name="connsiteY3" fmla="*/ 121186 h 1112704"/>
              <a:gd name="connsiteX4" fmla="*/ 11862 w 276266"/>
              <a:gd name="connsiteY4" fmla="*/ 242371 h 1112704"/>
              <a:gd name="connsiteX5" fmla="*/ 44912 w 276266"/>
              <a:gd name="connsiteY5" fmla="*/ 275422 h 1112704"/>
              <a:gd name="connsiteX6" fmla="*/ 77963 w 276266"/>
              <a:gd name="connsiteY6" fmla="*/ 286439 h 1112704"/>
              <a:gd name="connsiteX7" fmla="*/ 133047 w 276266"/>
              <a:gd name="connsiteY7" fmla="*/ 352540 h 1112704"/>
              <a:gd name="connsiteX8" fmla="*/ 199148 w 276266"/>
              <a:gd name="connsiteY8" fmla="*/ 451692 h 1112704"/>
              <a:gd name="connsiteX9" fmla="*/ 221182 w 276266"/>
              <a:gd name="connsiteY9" fmla="*/ 484743 h 1112704"/>
              <a:gd name="connsiteX10" fmla="*/ 243216 w 276266"/>
              <a:gd name="connsiteY10" fmla="*/ 517793 h 1112704"/>
              <a:gd name="connsiteX11" fmla="*/ 276266 w 276266"/>
              <a:gd name="connsiteY11" fmla="*/ 627962 h 1112704"/>
              <a:gd name="connsiteX12" fmla="*/ 265249 w 276266"/>
              <a:gd name="connsiteY12" fmla="*/ 826265 h 1112704"/>
              <a:gd name="connsiteX13" fmla="*/ 254233 w 276266"/>
              <a:gd name="connsiteY13" fmla="*/ 859316 h 1112704"/>
              <a:gd name="connsiteX14" fmla="*/ 243216 w 276266"/>
              <a:gd name="connsiteY14" fmla="*/ 903383 h 1112704"/>
              <a:gd name="connsiteX15" fmla="*/ 232199 w 276266"/>
              <a:gd name="connsiteY15" fmla="*/ 936434 h 1112704"/>
              <a:gd name="connsiteX16" fmla="*/ 199148 w 276266"/>
              <a:gd name="connsiteY16" fmla="*/ 969485 h 1112704"/>
              <a:gd name="connsiteX17" fmla="*/ 155081 w 276266"/>
              <a:gd name="connsiteY17" fmla="*/ 1035586 h 1112704"/>
              <a:gd name="connsiteX18" fmla="*/ 133047 w 276266"/>
              <a:gd name="connsiteY18" fmla="*/ 1068636 h 1112704"/>
              <a:gd name="connsiteX19" fmla="*/ 99996 w 276266"/>
              <a:gd name="connsiteY19" fmla="*/ 1112704 h 11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6266" h="1112704">
                <a:moveTo>
                  <a:pt x="166098" y="0"/>
                </a:moveTo>
                <a:cubicBezTo>
                  <a:pt x="147736" y="11017"/>
                  <a:pt x="127271" y="19115"/>
                  <a:pt x="111013" y="33051"/>
                </a:cubicBezTo>
                <a:cubicBezTo>
                  <a:pt x="100960" y="41668"/>
                  <a:pt x="97456" y="55930"/>
                  <a:pt x="88980" y="66102"/>
                </a:cubicBezTo>
                <a:cubicBezTo>
                  <a:pt x="62474" y="97909"/>
                  <a:pt x="55373" y="99522"/>
                  <a:pt x="22878" y="121186"/>
                </a:cubicBezTo>
                <a:cubicBezTo>
                  <a:pt x="6512" y="170286"/>
                  <a:pt x="-13053" y="192541"/>
                  <a:pt x="11862" y="242371"/>
                </a:cubicBezTo>
                <a:cubicBezTo>
                  <a:pt x="18830" y="256306"/>
                  <a:pt x="31949" y="266780"/>
                  <a:pt x="44912" y="275422"/>
                </a:cubicBezTo>
                <a:cubicBezTo>
                  <a:pt x="54575" y="281864"/>
                  <a:pt x="66946" y="282767"/>
                  <a:pt x="77963" y="286439"/>
                </a:cubicBezTo>
                <a:cubicBezTo>
                  <a:pt x="156677" y="404516"/>
                  <a:pt x="34106" y="225332"/>
                  <a:pt x="133047" y="352540"/>
                </a:cubicBezTo>
                <a:cubicBezTo>
                  <a:pt x="133072" y="352572"/>
                  <a:pt x="188120" y="435149"/>
                  <a:pt x="199148" y="451692"/>
                </a:cubicBezTo>
                <a:lnTo>
                  <a:pt x="221182" y="484743"/>
                </a:lnTo>
                <a:lnTo>
                  <a:pt x="243216" y="517793"/>
                </a:lnTo>
                <a:cubicBezTo>
                  <a:pt x="270037" y="598258"/>
                  <a:pt x="259616" y="561362"/>
                  <a:pt x="276266" y="627962"/>
                </a:cubicBezTo>
                <a:cubicBezTo>
                  <a:pt x="272594" y="694063"/>
                  <a:pt x="271525" y="760360"/>
                  <a:pt x="265249" y="826265"/>
                </a:cubicBezTo>
                <a:cubicBezTo>
                  <a:pt x="264148" y="837826"/>
                  <a:pt x="257423" y="848150"/>
                  <a:pt x="254233" y="859316"/>
                </a:cubicBezTo>
                <a:cubicBezTo>
                  <a:pt x="250074" y="873875"/>
                  <a:pt x="247376" y="888824"/>
                  <a:pt x="243216" y="903383"/>
                </a:cubicBezTo>
                <a:cubicBezTo>
                  <a:pt x="240026" y="914549"/>
                  <a:pt x="238641" y="926771"/>
                  <a:pt x="232199" y="936434"/>
                </a:cubicBezTo>
                <a:cubicBezTo>
                  <a:pt x="223557" y="949398"/>
                  <a:pt x="208713" y="957187"/>
                  <a:pt x="199148" y="969485"/>
                </a:cubicBezTo>
                <a:cubicBezTo>
                  <a:pt x="182890" y="990388"/>
                  <a:pt x="169770" y="1013552"/>
                  <a:pt x="155081" y="1035586"/>
                </a:cubicBezTo>
                <a:cubicBezTo>
                  <a:pt x="147736" y="1046603"/>
                  <a:pt x="144064" y="1061291"/>
                  <a:pt x="133047" y="1068636"/>
                </a:cubicBezTo>
                <a:cubicBezTo>
                  <a:pt x="93885" y="1094744"/>
                  <a:pt x="99996" y="1077429"/>
                  <a:pt x="99996" y="1112704"/>
                </a:cubicBez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22943" y="4696768"/>
            <a:ext cx="3442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darker, with sec. carbonate, and more soil structure; cumulic A horizon</a:t>
            </a:r>
            <a:endParaRPr lang="en-US" sz="1600"/>
          </a:p>
        </p:txBody>
      </p:sp>
      <p:sp>
        <p:nvSpPr>
          <p:cNvPr id="9" name="TextBox 8"/>
          <p:cNvSpPr txBox="1"/>
          <p:nvPr/>
        </p:nvSpPr>
        <p:spPr>
          <a:xfrm>
            <a:off x="5937849" y="2744835"/>
            <a:ext cx="253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softer loess, gastropods more abundant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638800" y="5908801"/>
            <a:ext cx="3602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softer loess, gastropods more abundant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44074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92677" y="428685"/>
            <a:ext cx="7445809" cy="5348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Prior Study</a:t>
            </a:r>
            <a:r>
              <a:rPr lang="en-US" sz="2000" smtClean="0"/>
              <a:t>:  Cottonwood School South Section (0.5 km away);  </a:t>
            </a:r>
          </a:p>
          <a:p>
            <a:r>
              <a:rPr lang="en-US" sz="2000"/>
              <a:t> </a:t>
            </a:r>
            <a:r>
              <a:rPr lang="en-US" sz="2000" smtClean="0"/>
              <a:t>        </a:t>
            </a: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 rot="19259000">
            <a:off x="4673293" y="3308124"/>
            <a:ext cx="1385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/>
              <a:t>Jules Geosol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4676" y="4507468"/>
            <a:ext cx="341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pre-Jules, Middle Peoria loess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48783" y="2209800"/>
            <a:ext cx="3285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post-Jules, Upper Peoria loess</a:t>
            </a:r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4800600" y="1905000"/>
            <a:ext cx="219582" cy="111793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4836042" y="4087518"/>
            <a:ext cx="219582" cy="111793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4674500" y="3086190"/>
            <a:ext cx="219582" cy="91440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3489" y="6259126"/>
            <a:ext cx="4419599" cy="45720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2" y="1600200"/>
            <a:ext cx="4101760" cy="47244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7400" y="3061388"/>
            <a:ext cx="3220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more </a:t>
            </a:r>
            <a:r>
              <a:rPr lang="en-US" sz="1400"/>
              <a:t>clay-size </a:t>
            </a:r>
            <a:r>
              <a:rPr lang="en-US" sz="1400" smtClean="0"/>
              <a:t>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more </a:t>
            </a:r>
            <a:r>
              <a:rPr lang="en-US" sz="1400"/>
              <a:t>expandable clay minerals </a:t>
            </a:r>
            <a:endParaRPr lang="en-US" sz="14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u="sng" smtClean="0"/>
              <a:t>infer</a:t>
            </a:r>
            <a:r>
              <a:rPr lang="en-US" sz="1400" smtClean="0"/>
              <a:t>: more </a:t>
            </a:r>
            <a:r>
              <a:rPr lang="en-US" sz="1400"/>
              <a:t>distal western </a:t>
            </a:r>
            <a:r>
              <a:rPr lang="en-US" sz="1400" smtClean="0"/>
              <a:t>source and reduced local llinois </a:t>
            </a:r>
            <a:r>
              <a:rPr lang="en-US" sz="1400"/>
              <a:t>Valley </a:t>
            </a:r>
            <a:r>
              <a:rPr lang="en-US" sz="1400" smtClean="0"/>
              <a:t>source</a:t>
            </a:r>
            <a:endParaRPr lang="en-US" sz="1400"/>
          </a:p>
          <a:p>
            <a:endParaRPr 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805581" y="633993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Frye et al. 1974 (ISGS Circular 486)</a:t>
            </a:r>
          </a:p>
          <a:p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428564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2178</TotalTime>
  <Words>1222</Words>
  <Application>Microsoft Office PowerPoint</Application>
  <PresentationFormat>On-screen Show (4:3)</PresentationFormat>
  <Paragraphs>205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</vt:lpstr>
      <vt:lpstr>Minion-Regular</vt:lpstr>
      <vt:lpstr>1_Office Theme</vt:lpstr>
      <vt:lpstr>REVISITING THE JULES GEOSOL AND  GASTROPOD PALEOECOLOGY IN LAST GLACIAL MAXIMUM LOESS, WESTERN ILLINOIS</vt:lpstr>
      <vt:lpstr>Location of Cottonwood School Section (CSS)</vt:lpstr>
      <vt:lpstr>Location of CSS in Illinois</vt:lpstr>
      <vt:lpstr>PowerPoint Presentation</vt:lpstr>
      <vt:lpstr>PowerPoint Presentation</vt:lpstr>
      <vt:lpstr>New Cottonwood School Section A</vt:lpstr>
      <vt:lpstr>New Cottonwood School Section B</vt:lpstr>
      <vt:lpstr>NCS Section A-B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Gastropod Paleoecology / Modern Analog Distribution</vt:lpstr>
      <vt:lpstr>PowerPoint Presentation</vt:lpstr>
      <vt:lpstr>PowerPoint Presentation</vt:lpstr>
      <vt:lpstr>PowerPoint Presentation</vt:lpstr>
      <vt:lpstr>PowerPoint Presentation</vt:lpstr>
      <vt:lpstr>Loess-Lake Michigan Lobe  chrono-correlations</vt:lpstr>
      <vt:lpstr>PowerPoint Presentation</vt:lpstr>
      <vt:lpstr>Possible Ideas for Slowing of Loess Deposition or Increased Soil Development during Jules Geosol development in Illinois Valley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Higginsville Section</dc:title>
  <dc:creator>Grimley, David Aaron</dc:creator>
  <cp:lastModifiedBy>Grimley, David Aaron</cp:lastModifiedBy>
  <cp:revision>810</cp:revision>
  <cp:lastPrinted>2015-10-29T21:17:49Z</cp:lastPrinted>
  <dcterms:created xsi:type="dcterms:W3CDTF">2006-08-16T00:00:00Z</dcterms:created>
  <dcterms:modified xsi:type="dcterms:W3CDTF">2015-10-29T22:06:19Z</dcterms:modified>
</cp:coreProperties>
</file>