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1" r:id="rId5"/>
    <p:sldId id="259" r:id="rId6"/>
    <p:sldId id="266" r:id="rId7"/>
    <p:sldId id="260" r:id="rId8"/>
    <p:sldId id="262" r:id="rId9"/>
    <p:sldId id="263" r:id="rId10"/>
    <p:sldId id="268" r:id="rId11"/>
    <p:sldId id="267" r:id="rId12"/>
    <p:sldId id="265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-804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18" Type="http://schemas.openxmlformats.org/officeDocument/2006/relationships/image" Target="../media/image24.wmf"/><Relationship Id="rId26" Type="http://schemas.openxmlformats.org/officeDocument/2006/relationships/image" Target="../media/image32.wmf"/><Relationship Id="rId3" Type="http://schemas.openxmlformats.org/officeDocument/2006/relationships/image" Target="../media/image9.wmf"/><Relationship Id="rId21" Type="http://schemas.openxmlformats.org/officeDocument/2006/relationships/image" Target="../media/image27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17" Type="http://schemas.openxmlformats.org/officeDocument/2006/relationships/image" Target="../media/image23.wmf"/><Relationship Id="rId25" Type="http://schemas.openxmlformats.org/officeDocument/2006/relationships/image" Target="../media/image31.wmf"/><Relationship Id="rId33" Type="http://schemas.openxmlformats.org/officeDocument/2006/relationships/image" Target="../media/image39.wmf"/><Relationship Id="rId2" Type="http://schemas.openxmlformats.org/officeDocument/2006/relationships/image" Target="../media/image8.wmf"/><Relationship Id="rId16" Type="http://schemas.openxmlformats.org/officeDocument/2006/relationships/image" Target="../media/image22.wmf"/><Relationship Id="rId20" Type="http://schemas.openxmlformats.org/officeDocument/2006/relationships/image" Target="../media/image26.wmf"/><Relationship Id="rId29" Type="http://schemas.openxmlformats.org/officeDocument/2006/relationships/image" Target="../media/image35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24" Type="http://schemas.openxmlformats.org/officeDocument/2006/relationships/image" Target="../media/image30.wmf"/><Relationship Id="rId32" Type="http://schemas.openxmlformats.org/officeDocument/2006/relationships/image" Target="../media/image38.wmf"/><Relationship Id="rId5" Type="http://schemas.openxmlformats.org/officeDocument/2006/relationships/image" Target="../media/image11.wmf"/><Relationship Id="rId15" Type="http://schemas.openxmlformats.org/officeDocument/2006/relationships/image" Target="../media/image21.wmf"/><Relationship Id="rId23" Type="http://schemas.openxmlformats.org/officeDocument/2006/relationships/image" Target="../media/image29.wmf"/><Relationship Id="rId28" Type="http://schemas.openxmlformats.org/officeDocument/2006/relationships/image" Target="../media/image34.wmf"/><Relationship Id="rId10" Type="http://schemas.openxmlformats.org/officeDocument/2006/relationships/image" Target="../media/image16.wmf"/><Relationship Id="rId19" Type="http://schemas.openxmlformats.org/officeDocument/2006/relationships/image" Target="../media/image25.wmf"/><Relationship Id="rId31" Type="http://schemas.openxmlformats.org/officeDocument/2006/relationships/image" Target="../media/image37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Relationship Id="rId22" Type="http://schemas.openxmlformats.org/officeDocument/2006/relationships/image" Target="../media/image28.wmf"/><Relationship Id="rId27" Type="http://schemas.openxmlformats.org/officeDocument/2006/relationships/image" Target="../media/image33.wmf"/><Relationship Id="rId30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E44907A-AFC8-4911-9B20-3A8B9D41EC7E}" type="datetimeFigureOut">
              <a:rPr lang="en-US" smtClean="0"/>
              <a:pPr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D0114CB-D108-4911-A014-9D9AA969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4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oleObject" Target="../embeddings/oleObject50.bin"/><Relationship Id="rId7" Type="http://schemas.openxmlformats.org/officeDocument/2006/relationships/image" Target="../media/image61.png"/><Relationship Id="rId12" Type="http://schemas.openxmlformats.org/officeDocument/2006/relationships/image" Target="../media/image66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png"/><Relationship Id="rId11" Type="http://schemas.openxmlformats.org/officeDocument/2006/relationships/image" Target="../media/image65.tiff"/><Relationship Id="rId5" Type="http://schemas.openxmlformats.org/officeDocument/2006/relationships/image" Target="../media/image59.png"/><Relationship Id="rId10" Type="http://schemas.openxmlformats.org/officeDocument/2006/relationships/image" Target="../media/image64.tiff"/><Relationship Id="rId4" Type="http://schemas.openxmlformats.org/officeDocument/2006/relationships/image" Target="../media/image58.png"/><Relationship Id="rId9" Type="http://schemas.openxmlformats.org/officeDocument/2006/relationships/image" Target="../media/image63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8.png"/><Relationship Id="rId7" Type="http://schemas.openxmlformats.org/officeDocument/2006/relationships/image" Target="../media/image72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mailto:massoudieh@cua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20.bin"/><Relationship Id="rId26" Type="http://schemas.openxmlformats.org/officeDocument/2006/relationships/oleObject" Target="../embeddings/oleObject28.bin"/><Relationship Id="rId39" Type="http://schemas.openxmlformats.org/officeDocument/2006/relationships/oleObject" Target="../embeddings/oleObject41.bin"/><Relationship Id="rId3" Type="http://schemas.openxmlformats.org/officeDocument/2006/relationships/oleObject" Target="../embeddings/oleObject5.bin"/><Relationship Id="rId21" Type="http://schemas.openxmlformats.org/officeDocument/2006/relationships/oleObject" Target="../embeddings/oleObject23.bin"/><Relationship Id="rId34" Type="http://schemas.openxmlformats.org/officeDocument/2006/relationships/oleObject" Target="../embeddings/oleObject36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9.bin"/><Relationship Id="rId25" Type="http://schemas.openxmlformats.org/officeDocument/2006/relationships/oleObject" Target="../embeddings/oleObject27.bin"/><Relationship Id="rId33" Type="http://schemas.openxmlformats.org/officeDocument/2006/relationships/oleObject" Target="../embeddings/oleObject35.bin"/><Relationship Id="rId38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2.bin"/><Relationship Id="rId29" Type="http://schemas.openxmlformats.org/officeDocument/2006/relationships/oleObject" Target="../embeddings/oleObject31.bin"/><Relationship Id="rId41" Type="http://schemas.openxmlformats.org/officeDocument/2006/relationships/oleObject" Target="../embeddings/oleObject43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3.bin"/><Relationship Id="rId24" Type="http://schemas.openxmlformats.org/officeDocument/2006/relationships/oleObject" Target="../embeddings/oleObject26.bin"/><Relationship Id="rId32" Type="http://schemas.openxmlformats.org/officeDocument/2006/relationships/oleObject" Target="../embeddings/oleObject34.bin"/><Relationship Id="rId37" Type="http://schemas.openxmlformats.org/officeDocument/2006/relationships/oleObject" Target="../embeddings/oleObject39.bin"/><Relationship Id="rId40" Type="http://schemas.openxmlformats.org/officeDocument/2006/relationships/oleObject" Target="../embeddings/oleObject42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5.bin"/><Relationship Id="rId28" Type="http://schemas.openxmlformats.org/officeDocument/2006/relationships/oleObject" Target="../embeddings/oleObject30.bin"/><Relationship Id="rId36" Type="http://schemas.openxmlformats.org/officeDocument/2006/relationships/oleObject" Target="../embeddings/oleObject38.bin"/><Relationship Id="rId10" Type="http://schemas.openxmlformats.org/officeDocument/2006/relationships/oleObject" Target="../embeddings/oleObject12.bin"/><Relationship Id="rId19" Type="http://schemas.openxmlformats.org/officeDocument/2006/relationships/oleObject" Target="../embeddings/oleObject21.bin"/><Relationship Id="rId31" Type="http://schemas.openxmlformats.org/officeDocument/2006/relationships/oleObject" Target="../embeddings/oleObject33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4.bin"/><Relationship Id="rId27" Type="http://schemas.openxmlformats.org/officeDocument/2006/relationships/oleObject" Target="../embeddings/oleObject29.bin"/><Relationship Id="rId30" Type="http://schemas.openxmlformats.org/officeDocument/2006/relationships/oleObject" Target="../embeddings/oleObject32.bin"/><Relationship Id="rId35" Type="http://schemas.openxmlformats.org/officeDocument/2006/relationships/oleObject" Target="../embeddings/oleObject3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505200"/>
          </a:xfrm>
        </p:spPr>
        <p:txBody>
          <a:bodyPr>
            <a:normAutofit/>
          </a:bodyPr>
          <a:lstStyle/>
          <a:p>
            <a:r>
              <a:rPr lang="en-US" sz="4400" b="1" dirty="0"/>
              <a:t>A </a:t>
            </a:r>
            <a:r>
              <a:rPr lang="en-US" sz="4400" b="1" dirty="0" smtClean="0"/>
              <a:t>FLEXIBLE </a:t>
            </a:r>
            <a:r>
              <a:rPr lang="en-US" sz="4400" b="1" dirty="0"/>
              <a:t>FRAMEWORK FOR FORWARD AND INVERSE MODELING OF STORMWATER LIDS</a:t>
            </a:r>
            <a:br>
              <a:rPr lang="en-US" sz="4400" b="1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Arash Massoudieh</a:t>
            </a:r>
          </a:p>
          <a:p>
            <a:r>
              <a:rPr lang="en-US" dirty="0" smtClean="0"/>
              <a:t>Mahdi Maghrebi</a:t>
            </a:r>
          </a:p>
          <a:p>
            <a:r>
              <a:rPr lang="en-US" dirty="0" smtClean="0"/>
              <a:t>The Catholic University of America</a:t>
            </a:r>
          </a:p>
          <a:p>
            <a:r>
              <a:rPr lang="en-US" dirty="0" smtClean="0"/>
              <a:t>Washington, DC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212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Evaporation/Vapor exchange</a:t>
            </a:r>
          </a:p>
          <a:p>
            <a:r>
              <a:rPr lang="en-US" dirty="0" smtClean="0"/>
              <a:t>Build-up (exponential, linear, user-defined) </a:t>
            </a:r>
          </a:p>
          <a:p>
            <a:r>
              <a:rPr lang="en-US" dirty="0" smtClean="0"/>
              <a:t>Wash-off (Diffusive, flow-dependent, user-defined)</a:t>
            </a:r>
          </a:p>
          <a:p>
            <a:r>
              <a:rPr lang="en-US" dirty="0" smtClean="0"/>
              <a:t>Atmospheric Flux (e.g. Aeration)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 progress:</a:t>
            </a:r>
          </a:p>
          <a:p>
            <a:r>
              <a:rPr lang="en-US" dirty="0" smtClean="0"/>
              <a:t>Transpiration and plant uptake </a:t>
            </a:r>
          </a:p>
          <a:p>
            <a:r>
              <a:rPr lang="en-US" dirty="0" smtClean="0"/>
              <a:t>Clogging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947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14181316"/>
              </p:ext>
            </p:extLst>
          </p:nvPr>
        </p:nvGraphicFramePr>
        <p:xfrm>
          <a:off x="228600" y="1991557"/>
          <a:ext cx="5343525" cy="2066925"/>
        </p:xfrm>
        <a:graphic>
          <a:graphicData uri="http://schemas.openxmlformats.org/presentationml/2006/ole">
            <p:oleObj spid="_x0000_s7177" name="Equation" r:id="rId3" imgW="4216320" imgH="1650960" progId="Equation.DSMT4">
              <p:embed/>
            </p:oleObj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8791576" cy="16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791200" y="1912782"/>
                <a:ext cx="2895600" cy="449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𝑎𝑒𝑟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𝑂𝑀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𝑂𝑀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912782"/>
                <a:ext cx="2895600" cy="449418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t="-4054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867400" y="2667000"/>
                <a:ext cx="2895600" cy="462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𝑛𝑖𝑡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𝑁𝐻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𝑁𝐻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𝑜𝑛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2667000"/>
                <a:ext cx="2895600" cy="46205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t="-4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715000" y="3657600"/>
                <a:ext cx="2895600" cy="659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𝑎𝑒𝑟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𝑎𝑛𝑜𝑥</m:t>
                          </m:r>
                        </m:sub>
                      </m:sSub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i="1">
                              <a:latin typeface="Cambria Math"/>
                            </a:rPr>
                            <m:t>𝑂𝑀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i="1">
                              <a:latin typeface="Cambria Math"/>
                            </a:rPr>
                            <m:t>𝑂𝑀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[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3657600"/>
                <a:ext cx="2895600" cy="659924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l="-1684" r="-16211" b="-10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876892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Algorith</a:t>
            </a:r>
            <a:r>
              <a:rPr lang="en-US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Implicit, Newton-Raphson with partial </a:t>
            </a:r>
            <a:r>
              <a:rPr lang="en-US" dirty="0" err="1" smtClean="0"/>
              <a:t>Jacobian</a:t>
            </a:r>
            <a:r>
              <a:rPr lang="en-US" dirty="0" smtClean="0"/>
              <a:t> evaluation</a:t>
            </a:r>
          </a:p>
          <a:p>
            <a:r>
              <a:rPr lang="en-US" dirty="0" smtClean="0"/>
              <a:t>Adaptive time-step</a:t>
            </a:r>
          </a:p>
          <a:p>
            <a:r>
              <a:rPr lang="en-US" dirty="0" smtClean="0"/>
              <a:t>C++</a:t>
            </a:r>
          </a:p>
          <a:p>
            <a:r>
              <a:rPr lang="en-US" dirty="0" smtClean="0"/>
              <a:t>We are working on a GUI</a:t>
            </a:r>
          </a:p>
          <a:p>
            <a:endParaRPr lang="en-US" dirty="0"/>
          </a:p>
        </p:txBody>
      </p:sp>
      <p:pic>
        <p:nvPicPr>
          <p:cNvPr id="4" name="Picture 2" descr="D:\Dropbox\Bioretmod_source\screensh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82198"/>
            <a:ext cx="4953000" cy="3071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491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User-defined reaction kinetics</a:t>
            </a:r>
          </a:p>
          <a:p>
            <a:r>
              <a:rPr lang="en-US" dirty="0" smtClean="0"/>
              <a:t>User-defined particle-medium interaction/settling</a:t>
            </a:r>
          </a:p>
          <a:p>
            <a:r>
              <a:rPr lang="en-US" dirty="0" smtClean="0"/>
              <a:t>Deterministic (GA) and stochastic (Bayesian-MCMC) parameter estimation</a:t>
            </a:r>
          </a:p>
          <a:p>
            <a:r>
              <a:rPr lang="en-US" dirty="0" smtClean="0"/>
              <a:t>User-defined atmospheric exchange, build-up, wash-off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2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Examples: St. Francis Bio-retention basin, Cincinnati, Ohio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11599210"/>
              </p:ext>
            </p:extLst>
          </p:nvPr>
        </p:nvGraphicFramePr>
        <p:xfrm>
          <a:off x="5257800" y="3733800"/>
          <a:ext cx="3644900" cy="1492650"/>
        </p:xfrm>
        <a:graphic>
          <a:graphicData uri="http://schemas.openxmlformats.org/presentationml/2006/ole">
            <p:oleObj spid="_x0000_s8209" name="Plot" r:id="rId3" imgW="6934200" imgH="2844800" progId="Grapher.Document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86858363"/>
              </p:ext>
            </p:extLst>
          </p:nvPr>
        </p:nvGraphicFramePr>
        <p:xfrm>
          <a:off x="5181600" y="5238314"/>
          <a:ext cx="3641980" cy="1467286"/>
        </p:xfrm>
        <a:graphic>
          <a:graphicData uri="http://schemas.openxmlformats.org/presentationml/2006/ole">
            <p:oleObj spid="_x0000_s8210" name="Plot" r:id="rId4" imgW="6388100" imgH="2578100" progId="Grapher.Document">
              <p:embed/>
            </p:oleObj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0" y="1676400"/>
            <a:ext cx="274253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0" name="Object 26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66341563"/>
              </p:ext>
            </p:extLst>
          </p:nvPr>
        </p:nvGraphicFramePr>
        <p:xfrm>
          <a:off x="5334000" y="1295400"/>
          <a:ext cx="3109641" cy="2270125"/>
        </p:xfrm>
        <a:graphic>
          <a:graphicData uri="http://schemas.openxmlformats.org/presentationml/2006/ole">
            <p:oleObj spid="_x0000_s8211" name="Plot" r:id="rId6" imgW="7327900" imgH="5359400" progId="Grapher.Document">
              <p:embed/>
            </p:oleObj>
          </a:graphicData>
        </a:graphic>
      </p:graphicFrame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2645"/>
            <a:ext cx="3124200" cy="301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3247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Permeable Pavement System, Louisville, KT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4564062"/>
            <a:ext cx="3459763" cy="1989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874" y="1524000"/>
            <a:ext cx="4479326" cy="3276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414823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424815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Lee et al., 2005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5044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Reactive transport in a stream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31513348"/>
              </p:ext>
            </p:extLst>
          </p:nvPr>
        </p:nvGraphicFramePr>
        <p:xfrm>
          <a:off x="5181600" y="4776573"/>
          <a:ext cx="3276599" cy="565568"/>
        </p:xfrm>
        <a:graphic>
          <a:graphicData uri="http://schemas.openxmlformats.org/presentationml/2006/ole">
            <p:oleObj spid="_x0000_s10247" name="Equation" r:id="rId3" imgW="4216320" imgH="736560" progId="Equation.DSMT4">
              <p:embed/>
            </p:oleObj>
          </a:graphicData>
        </a:graphic>
      </p:graphicFrame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894319" y="5510399"/>
                <a:ext cx="1600200" cy="256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/>
                            </a:rPr>
                            <m:t>𝑎𝑒𝑟</m:t>
                          </m:r>
                        </m:sub>
                      </m:sSub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" b="0" i="1" smtClean="0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𝑂𝑀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800" b="0" i="1" smtClean="0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𝑂𝑀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319" y="5510399"/>
                <a:ext cx="1600200" cy="25680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714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784383" y="5890465"/>
                <a:ext cx="1813069" cy="256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/>
                            </a:rPr>
                            <m:t>𝑛𝑖𝑡</m:t>
                          </m:r>
                        </m:sub>
                      </m:sSub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f>
                        <m:f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" b="0" i="1" smtClean="0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b="0" i="1" smtClean="0">
                                  <a:latin typeface="Cambria Math"/>
                                </a:rPr>
                                <m:t>𝑁𝐻</m:t>
                              </m:r>
                            </m:e>
                            <m:sub>
                              <m:r>
                                <a:rPr lang="en-US" sz="8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/>
                                </a:rPr>
                                <m:t>𝑁𝐻</m:t>
                              </m:r>
                            </m:e>
                            <m:sub>
                              <m:r>
                                <a:rPr lang="en-US" sz="8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b="0" i="1" smtClean="0">
                                  <a:latin typeface="Cambria Math"/>
                                </a:rPr>
                                <m:t>𝑜𝑛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8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383" y="5890465"/>
                <a:ext cx="1813069" cy="25680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t="-476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784383" y="6172200"/>
                <a:ext cx="2438400" cy="256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/>
                            </a:rPr>
                            <m:t>𝑎𝑒𝑟</m:t>
                          </m:r>
                        </m:sub>
                      </m:sSub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𝑎𝑛𝑜𝑥</m:t>
                          </m:r>
                        </m:sub>
                      </m:sSub>
                      <m:f>
                        <m:fPr>
                          <m:ctrlPr>
                            <a:rPr lang="en-US" sz="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sz="800" b="0" i="1" smtClean="0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8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sz="800" b="0" i="1" smtClean="0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8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8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i="1">
                              <a:latin typeface="Cambria Math"/>
                            </a:rPr>
                            <m:t>𝑂𝑀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i="1">
                              <a:latin typeface="Cambria Math"/>
                            </a:rPr>
                            <m:t>𝑂𝑀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i="1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sz="800" i="1">
                              <a:latin typeface="Cambria Math"/>
                            </a:rPr>
                            <m:t>[</m:t>
                          </m:r>
                          <m:r>
                            <a:rPr lang="en-US" sz="800" b="0" i="1" smtClean="0">
                              <a:latin typeface="Cambria Math"/>
                            </a:rPr>
                            <m:t>𝐷𝑂</m:t>
                          </m:r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]+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8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383" y="6172200"/>
                <a:ext cx="2438400" cy="25680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t="-714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648200" cy="1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massoudieh\Downloads\Inflow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648002"/>
            <a:ext cx="2302691" cy="219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0487" y="2287214"/>
            <a:ext cx="217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Initial DO: 8.5mg/L</a:t>
            </a:r>
          </a:p>
          <a:p>
            <a:r>
              <a:rPr lang="en-US" sz="1100" dirty="0" smtClean="0"/>
              <a:t>Initial NO3: 0</a:t>
            </a:r>
            <a:endParaRPr lang="en-US" sz="1100" dirty="0"/>
          </a:p>
        </p:txBody>
      </p:sp>
      <p:pic>
        <p:nvPicPr>
          <p:cNvPr id="11" name="Picture 10" descr="C:\Users\gharavineisiani\Google Drive\Saba\BioRetMod-Source\Bioretmod_console\m_file\DO.tif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947773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gharavineisiani\Google Drive\Saba\BioRetMod-Source\Bioretmod_console\m_file\NH_3.tif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2947773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gharavineisiani\Google Drive\Saba\BioRetMod-Source\Bioretmod_console\m_file\NO3.tif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724400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gharavineisiani\Google Drive\Saba\BioRetMod-Source\Bioretmod_console\m_file\DOC.tif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7" y="4724400"/>
            <a:ext cx="22860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27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D:\Dropbox\LID_modeling_paper\HypotheticalCase_NS\3\snapshot-90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53" y="5147065"/>
            <a:ext cx="1976447" cy="1482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36" y="549622"/>
            <a:ext cx="8229600" cy="990600"/>
          </a:xfrm>
        </p:spPr>
        <p:txBody>
          <a:bodyPr/>
          <a:lstStyle/>
          <a:p>
            <a:r>
              <a:rPr lang="en-US" dirty="0" smtClean="0"/>
              <a:t>Infiltration Basin and GW recharge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5396" y="1530158"/>
            <a:ext cx="3004819" cy="1033154"/>
            <a:chOff x="2991084" y="2547681"/>
            <a:chExt cx="3004819" cy="1033154"/>
          </a:xfrm>
        </p:grpSpPr>
        <p:sp>
          <p:nvSpPr>
            <p:cNvPr id="5" name="Flowchart: Connector 4"/>
            <p:cNvSpPr/>
            <p:nvPr/>
          </p:nvSpPr>
          <p:spPr>
            <a:xfrm>
              <a:off x="2991084" y="2653711"/>
              <a:ext cx="927972" cy="92712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17" idx="0"/>
            </p:cNvCxnSpPr>
            <p:nvPr/>
          </p:nvCxnSpPr>
          <p:spPr>
            <a:xfrm flipV="1">
              <a:off x="3439391" y="2627309"/>
              <a:ext cx="2444676" cy="4899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17" idx="2"/>
            </p:cNvCxnSpPr>
            <p:nvPr/>
          </p:nvCxnSpPr>
          <p:spPr>
            <a:xfrm>
              <a:off x="3439391" y="3117273"/>
              <a:ext cx="2481551" cy="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 7"/>
            <p:cNvSpPr/>
            <p:nvPr/>
          </p:nvSpPr>
          <p:spPr>
            <a:xfrm rot="2338089">
              <a:off x="5136267" y="2607498"/>
              <a:ext cx="586348" cy="651007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2338089">
              <a:off x="4953860" y="2666591"/>
              <a:ext cx="518087" cy="569034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2338089">
              <a:off x="4741486" y="2726154"/>
              <a:ext cx="472104" cy="481575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2338089">
              <a:off x="4554191" y="2786243"/>
              <a:ext cx="402641" cy="408667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2338089">
              <a:off x="4359791" y="2845050"/>
              <a:ext cx="340973" cy="326489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2338089">
              <a:off x="4169613" y="2900197"/>
              <a:ext cx="268585" cy="268331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642349">
              <a:off x="3807571" y="3020137"/>
              <a:ext cx="101736" cy="168351"/>
            </a:xfrm>
            <a:prstGeom prst="arc">
              <a:avLst>
                <a:gd name="adj1" fmla="val 16200000"/>
                <a:gd name="adj2" fmla="val 20855555"/>
              </a:avLst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991859">
              <a:off x="3626678" y="3058800"/>
              <a:ext cx="63292" cy="86549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4650752" y="3170127"/>
              <a:ext cx="249165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 rot="2338089">
              <a:off x="5322111" y="2547681"/>
              <a:ext cx="673792" cy="715739"/>
            </a:xfrm>
            <a:prstGeom prst="arc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2338089">
              <a:off x="3996714" y="2952996"/>
              <a:ext cx="194517" cy="211861"/>
            </a:xfrm>
            <a:prstGeom prst="arc">
              <a:avLst/>
            </a:prstGeom>
            <a:ln>
              <a:prstDash val="sysDash"/>
              <a:headEnd type="triangle" w="sm" len="sm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76177" y="3261305"/>
              <a:ext cx="449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Pond</a:t>
              </a:r>
              <a:endPara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91073" y="3157332"/>
              <a:ext cx="449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2.5 m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74798" y="3088617"/>
              <a:ext cx="4999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=10̊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3293"/>
            <a:ext cx="342938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2439"/>
            <a:ext cx="2298940" cy="22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43" y="1633649"/>
            <a:ext cx="2129457" cy="23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43" y="3854624"/>
            <a:ext cx="2129457" cy="22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D:\Dropbox\LID_modeling_paper\HypotheticalCase_NS\3\snapshot-1000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6" y="5087937"/>
            <a:ext cx="2156884" cy="161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D:\Dropbox\LID_modeling_paper\HypotheticalCase_NS\3\snapshot-2000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05400"/>
            <a:ext cx="2057400" cy="15430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42811" y="5410200"/>
            <a:ext cx="52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Day 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61777" y="5404817"/>
            <a:ext cx="52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Day 3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0576" y="5404816"/>
            <a:ext cx="52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Day 9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60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100x100m impervious surface-channel + wash-off </a:t>
            </a:r>
            <a:endParaRPr lang="en-US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12947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752600"/>
            <a:ext cx="2009371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4038600" y="3429000"/>
            <a:ext cx="2819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38600" y="2590800"/>
            <a:ext cx="2895600" cy="28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4191000"/>
            <a:ext cx="2003356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343400" y="5486400"/>
            <a:ext cx="2514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62400" y="3505200"/>
            <a:ext cx="2819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04801" y="5867400"/>
            <a:ext cx="563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Initial build-up of 1000mg/m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of an imaginary contaminant with diffusive wash-off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Depression storage 0.005m/m</a:t>
            </a:r>
            <a:r>
              <a:rPr lang="en-US" sz="1400" baseline="30000" dirty="0" smtClean="0"/>
              <a:t>2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No infiltration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LIDMod</a:t>
            </a:r>
            <a:r>
              <a:rPr lang="en-US" dirty="0" smtClean="0"/>
              <a:t> provide a flexible tool to assess the short-term and long-term performance of LIDs</a:t>
            </a:r>
          </a:p>
          <a:p>
            <a:pPr lvl="1"/>
            <a:r>
              <a:rPr lang="en-US" dirty="0" smtClean="0"/>
              <a:t>User-defined hydraulic relationship</a:t>
            </a:r>
          </a:p>
          <a:p>
            <a:pPr lvl="1"/>
            <a:r>
              <a:rPr lang="en-US" dirty="0" smtClean="0"/>
              <a:t>User-defined particle/colloid transport and retention</a:t>
            </a:r>
          </a:p>
          <a:p>
            <a:pPr lvl="1"/>
            <a:r>
              <a:rPr lang="en-US" dirty="0" smtClean="0"/>
              <a:t>User-defined reactions</a:t>
            </a:r>
          </a:p>
          <a:p>
            <a:pPr lvl="1"/>
            <a:r>
              <a:rPr lang="en-US" dirty="0" smtClean="0"/>
              <a:t>User-defined build-up and wash-off</a:t>
            </a:r>
          </a:p>
          <a:p>
            <a:pPr lvl="1"/>
            <a:r>
              <a:rPr lang="en-US" dirty="0" smtClean="0"/>
              <a:t>User-defined atmospheric exchange</a:t>
            </a:r>
          </a:p>
          <a:p>
            <a:r>
              <a:rPr lang="en-US" dirty="0" smtClean="0"/>
              <a:t>The framework is written to allow easy expansion </a:t>
            </a:r>
          </a:p>
          <a:p>
            <a:r>
              <a:rPr lang="en-US" dirty="0" smtClean="0"/>
              <a:t>Scripting language is </a:t>
            </a:r>
            <a:r>
              <a:rPr lang="en-US" dirty="0" smtClean="0"/>
              <a:t>liberating but not easy to use for every user </a:t>
            </a:r>
            <a:endParaRPr lang="en-US" dirty="0" smtClean="0"/>
          </a:p>
          <a:p>
            <a:r>
              <a:rPr lang="en-US" dirty="0" smtClean="0"/>
              <a:t>Different level of complexity can be represented</a:t>
            </a:r>
          </a:p>
          <a:p>
            <a:r>
              <a:rPr lang="en-US" dirty="0" smtClean="0"/>
              <a:t>Inverse modeling need more computational speed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Why a new framework?</a:t>
            </a:r>
          </a:p>
          <a:p>
            <a:r>
              <a:rPr lang="en-US" sz="2400" dirty="0" smtClean="0"/>
              <a:t>Governing Equations</a:t>
            </a:r>
          </a:p>
          <a:p>
            <a:pPr lvl="1"/>
            <a:r>
              <a:rPr lang="en-US" sz="2000" dirty="0" smtClean="0"/>
              <a:t>Hydraulic</a:t>
            </a:r>
          </a:p>
          <a:p>
            <a:pPr lvl="1"/>
            <a:r>
              <a:rPr lang="en-US" sz="2000" dirty="0" smtClean="0"/>
              <a:t>Particle Transport</a:t>
            </a:r>
          </a:p>
          <a:p>
            <a:pPr lvl="1"/>
            <a:r>
              <a:rPr lang="en-US" sz="2000" dirty="0" smtClean="0"/>
              <a:t>Contaminant transport</a:t>
            </a:r>
          </a:p>
          <a:p>
            <a:pPr lvl="1"/>
            <a:r>
              <a:rPr lang="en-US" sz="2000" dirty="0" smtClean="0"/>
              <a:t>Numerical method</a:t>
            </a:r>
          </a:p>
          <a:p>
            <a:r>
              <a:rPr lang="en-US" sz="2400" dirty="0" smtClean="0"/>
              <a:t>Demonstration cases</a:t>
            </a:r>
          </a:p>
          <a:p>
            <a:pPr lvl="1"/>
            <a:r>
              <a:rPr lang="en-US" sz="2000" dirty="0" err="1" smtClean="0"/>
              <a:t>Bioretention</a:t>
            </a:r>
            <a:r>
              <a:rPr lang="en-US" sz="2000" dirty="0" smtClean="0"/>
              <a:t> (hydraulic)</a:t>
            </a:r>
            <a:endParaRPr lang="en-US" sz="2000" dirty="0"/>
          </a:p>
          <a:p>
            <a:pPr lvl="1"/>
            <a:r>
              <a:rPr lang="en-US" sz="2000" dirty="0" smtClean="0"/>
              <a:t>Infiltration basin (hydraulic)</a:t>
            </a:r>
          </a:p>
          <a:p>
            <a:pPr lvl="1"/>
            <a:r>
              <a:rPr lang="en-US" sz="2000" dirty="0" smtClean="0"/>
              <a:t>Permeable pavement (hydraulic)</a:t>
            </a:r>
          </a:p>
          <a:p>
            <a:pPr lvl="1"/>
            <a:r>
              <a:rPr lang="en-US" sz="2000" dirty="0" smtClean="0"/>
              <a:t>Wetland/stream (hydraulic + reactive transport)</a:t>
            </a:r>
          </a:p>
          <a:p>
            <a:pPr lvl="1"/>
            <a:r>
              <a:rPr lang="en-US" sz="2000" dirty="0" smtClean="0"/>
              <a:t>Small catchment (hydraulic, transport)</a:t>
            </a:r>
          </a:p>
          <a:p>
            <a:r>
              <a:rPr lang="en-US" sz="2400" dirty="0" smtClean="0"/>
              <a:t>Conclusions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798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think you have some applications for the program contact: </a:t>
            </a:r>
            <a:r>
              <a:rPr lang="en-US" dirty="0" smtClean="0">
                <a:hlinkClick r:id="rId2"/>
              </a:rPr>
              <a:t>massoudieh@cua.edu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22" name="Picture 2" descr="https://upload.wikimedia.org/wikipedia/commons/7/72/Environmental_Protection_Agenc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91000"/>
            <a:ext cx="1938905" cy="2112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Infrastructure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Diverse system configurations</a:t>
            </a:r>
          </a:p>
          <a:p>
            <a:r>
              <a:rPr lang="en-US" sz="2400" dirty="0" smtClean="0"/>
              <a:t>Need to choose/adjust the levels of complexity</a:t>
            </a:r>
          </a:p>
          <a:p>
            <a:r>
              <a:rPr lang="en-US" sz="2400" dirty="0" smtClean="0"/>
              <a:t>The importance of particular processes depends on:</a:t>
            </a:r>
          </a:p>
          <a:p>
            <a:pPr lvl="1"/>
            <a:r>
              <a:rPr lang="en-US" sz="2000" dirty="0" smtClean="0"/>
              <a:t>the goal of simulation</a:t>
            </a:r>
          </a:p>
          <a:p>
            <a:pPr lvl="1"/>
            <a:r>
              <a:rPr lang="en-US" sz="2000" dirty="0" smtClean="0"/>
              <a:t>contaminant of concern</a:t>
            </a:r>
          </a:p>
          <a:p>
            <a:pPr lvl="1"/>
            <a:r>
              <a:rPr lang="en-US" sz="2000" dirty="0" smtClean="0"/>
              <a:t>time scale of interest</a:t>
            </a:r>
          </a:p>
          <a:p>
            <a:r>
              <a:rPr lang="en-US" sz="2400" dirty="0" smtClean="0"/>
              <a:t>Inverse Modeling/Uncertaint</a:t>
            </a:r>
            <a:r>
              <a:rPr lang="en-US" dirty="0" smtClean="0"/>
              <a:t>y </a:t>
            </a:r>
            <a:r>
              <a:rPr lang="en-US" dirty="0" smtClean="0"/>
              <a:t>assessment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30227436"/>
              </p:ext>
            </p:extLst>
          </p:nvPr>
        </p:nvGraphicFramePr>
        <p:xfrm>
          <a:off x="1828800" y="4114800"/>
          <a:ext cx="5895975" cy="2559050"/>
        </p:xfrm>
        <a:graphic>
          <a:graphicData uri="http://schemas.openxmlformats.org/presentationml/2006/ole">
            <p:oleObj spid="_x0000_s2056" name="Visio" r:id="rId3" imgW="6202826" imgH="2936886" progId="Visio.Drawing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0781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Block-Connector conceptualization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4294" y="1615120"/>
            <a:ext cx="8007545" cy="4959297"/>
            <a:chOff x="-6545" y="252410"/>
            <a:chExt cx="7714244" cy="6383287"/>
          </a:xfrm>
        </p:grpSpPr>
        <p:sp>
          <p:nvSpPr>
            <p:cNvPr id="5" name="Rectangle 4"/>
            <p:cNvSpPr/>
            <p:nvPr/>
          </p:nvSpPr>
          <p:spPr>
            <a:xfrm rot="7587857" flipV="1">
              <a:off x="4252011" y="3299880"/>
              <a:ext cx="1755478" cy="5928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94711" y="2667000"/>
              <a:ext cx="685800" cy="1143000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80511" y="2665494"/>
              <a:ext cx="914400" cy="1144506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94911" y="2665493"/>
              <a:ext cx="2057400" cy="1150281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94711" y="1344883"/>
              <a:ext cx="685800" cy="1320611"/>
              <a:chOff x="381000" y="1117789"/>
              <a:chExt cx="685800" cy="1320611"/>
            </a:xfrm>
          </p:grpSpPr>
          <p:sp>
            <p:nvSpPr>
              <p:cNvPr id="255" name="Rectangle 254"/>
              <p:cNvSpPr/>
              <p:nvPr/>
            </p:nvSpPr>
            <p:spPr>
              <a:xfrm>
                <a:off x="381000" y="12954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381000" y="14478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381000" y="16002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381000" y="17526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381000" y="19050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381000" y="1145381"/>
                <a:ext cx="685800" cy="1524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381000" y="1882440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7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381000" y="172110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8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381000" y="15749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9</a:t>
                </a: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381000" y="1419937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10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>
                <a:off x="381000" y="1266765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11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381000" y="11177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12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381000" y="2057400"/>
                <a:ext cx="685800" cy="38100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280511" y="1344883"/>
              <a:ext cx="914400" cy="1320611"/>
              <a:chOff x="381000" y="1117789"/>
              <a:chExt cx="685800" cy="1320611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381000" y="1312184"/>
                <a:ext cx="685800" cy="135616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381000" y="14478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381000" y="16002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381000" y="17526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381000" y="19050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381000" y="1145380"/>
                <a:ext cx="685800" cy="173969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TextBox 247"/>
              <p:cNvSpPr txBox="1"/>
              <p:nvPr/>
            </p:nvSpPr>
            <p:spPr>
              <a:xfrm>
                <a:off x="609600" y="1882440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0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609600" y="172110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1</a:t>
                </a:r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>
                <a:off x="609600" y="15749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609600" y="1419937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3</a:t>
                </a: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609600" y="1266765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609600" y="11177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5</a:t>
                </a: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81000" y="2057400"/>
                <a:ext cx="685800" cy="38100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194911" y="1344883"/>
              <a:ext cx="2057400" cy="1320611"/>
              <a:chOff x="381000" y="1117789"/>
              <a:chExt cx="685800" cy="1320611"/>
            </a:xfrm>
          </p:grpSpPr>
          <p:sp>
            <p:nvSpPr>
              <p:cNvPr id="229" name="Rectangle 228"/>
              <p:cNvSpPr/>
              <p:nvPr/>
            </p:nvSpPr>
            <p:spPr>
              <a:xfrm>
                <a:off x="381000" y="12954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381000" y="14478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381000" y="16002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381000" y="17526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381000" y="19050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381000" y="1145381"/>
                <a:ext cx="685800" cy="1524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660400" y="1882440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14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660400" y="172110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15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660400" y="15749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16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660400" y="1419937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17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660400" y="1266765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18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660400" y="11177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19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381000" y="2057400"/>
                <a:ext cx="685800" cy="38100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Left Arrow 11"/>
            <p:cNvSpPr/>
            <p:nvPr/>
          </p:nvSpPr>
          <p:spPr>
            <a:xfrm rot="16200000">
              <a:off x="1533872" y="642796"/>
              <a:ext cx="398166" cy="45719"/>
            </a:xfrm>
            <a:prstGeom prst="leftArrow">
              <a:avLst/>
            </a:prstGeom>
            <a:solidFill>
              <a:schemeClr val="accent1">
                <a:alpha val="23000"/>
              </a:schemeClr>
            </a:solidFill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1631" y="252410"/>
              <a:ext cx="469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Inflow</a:t>
              </a:r>
              <a:endParaRPr lang="en-US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1971" y="1208801"/>
              <a:ext cx="6574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A=85.71</a:t>
              </a:r>
              <a:endParaRPr lang="en-US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9877" y="1217694"/>
              <a:ext cx="6206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A=61.67</a:t>
              </a:r>
              <a:endParaRPr lang="en-US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6910" y="1217694"/>
              <a:ext cx="8630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A=207.14</a:t>
              </a:r>
              <a:endParaRPr lang="en-US" sz="800" dirty="0"/>
            </a:p>
          </p:txBody>
        </p:sp>
        <p:sp>
          <p:nvSpPr>
            <p:cNvPr id="17" name="Rectangle 16"/>
            <p:cNvSpPr/>
            <p:nvPr/>
          </p:nvSpPr>
          <p:spPr>
            <a:xfrm rot="180000">
              <a:off x="978986" y="2305839"/>
              <a:ext cx="685800" cy="457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80000">
              <a:off x="1658111" y="2349004"/>
              <a:ext cx="914400" cy="457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80000">
              <a:off x="2576099" y="2452957"/>
              <a:ext cx="3066944" cy="457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85311" y="2373850"/>
              <a:ext cx="406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6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4711" y="2385967"/>
              <a:ext cx="3288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13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33111" y="2418871"/>
              <a:ext cx="2986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20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41291" y="2295215"/>
              <a:ext cx="640081" cy="328965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1151" y="2341819"/>
              <a:ext cx="3403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24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404711" y="1522494"/>
              <a:ext cx="0" cy="78810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431378" y="1825220"/>
              <a:ext cx="10582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24” Engineered soil</a:t>
              </a:r>
              <a:endParaRPr lang="en-US" sz="800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4404711" y="2298226"/>
              <a:ext cx="0" cy="3940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50505" y="2305908"/>
              <a:ext cx="12934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15” Aggregate</a:t>
              </a:r>
              <a:endParaRPr lang="en-US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15981" y="2210683"/>
              <a:ext cx="708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6” PVC</a:t>
              </a:r>
            </a:p>
            <a:p>
              <a:r>
                <a:rPr lang="en-US" sz="800" dirty="0" smtClean="0"/>
                <a:t>Slope=0.5%</a:t>
              </a:r>
              <a:endParaRPr lang="en-US" sz="800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864710" y="2059318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773434" y="2093548"/>
              <a:ext cx="5079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0</a:t>
              </a:r>
              <a:endParaRPr lang="en-US" sz="6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1868683" y="1909324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773434" y="1932012"/>
              <a:ext cx="5079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</a:t>
              </a:r>
              <a:endParaRPr lang="en-US" sz="6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862968" y="1758021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755814" y="1781455"/>
              <a:ext cx="825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</a:t>
              </a:r>
              <a:endParaRPr lang="en-US" sz="6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1864710" y="1598511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59536" y="1635188"/>
              <a:ext cx="825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</a:t>
              </a:r>
              <a:endParaRPr lang="en-US" sz="6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1862972" y="1446294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60723" y="1497848"/>
              <a:ext cx="825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</a:t>
              </a:r>
              <a:endParaRPr lang="en-US" sz="600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1862968" y="2212403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774863" y="2283837"/>
              <a:ext cx="5079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5</a:t>
              </a:r>
              <a:endParaRPr lang="en-US" sz="6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963015" y="2055894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53717" y="2086375"/>
              <a:ext cx="5079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6</a:t>
              </a:r>
              <a:endParaRPr lang="en-US" sz="6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963015" y="1909324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70041" y="1942500"/>
              <a:ext cx="26407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7</a:t>
              </a:r>
              <a:endParaRPr lang="en-US" sz="600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963015" y="1758021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74498" y="1788420"/>
              <a:ext cx="29447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8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963015" y="1611599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77665" y="1630117"/>
              <a:ext cx="3048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9</a:t>
              </a:r>
              <a:endParaRPr lang="en-US" sz="600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963015" y="1429285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778857" y="1475196"/>
              <a:ext cx="30241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10</a:t>
              </a:r>
              <a:endParaRPr lang="en-US" sz="6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963015" y="2222138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62992" y="2286908"/>
              <a:ext cx="2938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11</a:t>
              </a:r>
              <a:endParaRPr lang="en-US" sz="600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4037045" y="2059318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850665" y="2088248"/>
              <a:ext cx="26511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12</a:t>
              </a:r>
              <a:endParaRPr lang="en-US" sz="600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4042760" y="1899355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843451" y="1923392"/>
              <a:ext cx="26447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13</a:t>
              </a:r>
              <a:endParaRPr lang="en-US" sz="600" dirty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4037045" y="1750144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840430" y="1779647"/>
              <a:ext cx="2674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14</a:t>
              </a:r>
              <a:endParaRPr lang="en-US" sz="600" dirty="0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4038787" y="1588542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842263" y="1622902"/>
              <a:ext cx="29099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15</a:t>
              </a:r>
              <a:endParaRPr lang="en-US" sz="600" dirty="0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4037045" y="1444541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846630" y="1478824"/>
              <a:ext cx="29447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16</a:t>
              </a:r>
              <a:endParaRPr lang="en-US" sz="6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4037045" y="2215016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851622" y="2288350"/>
              <a:ext cx="30813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17</a:t>
              </a:r>
              <a:endParaRPr lang="en-US" sz="6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4518424" y="2494706"/>
              <a:ext cx="363956" cy="19894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555570" y="2487222"/>
              <a:ext cx="33543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25</a:t>
              </a:r>
              <a:endParaRPr lang="en-US" sz="600" dirty="0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2097658" y="1439147"/>
              <a:ext cx="214541" cy="694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2111577" y="2370823"/>
              <a:ext cx="262227" cy="986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142826" y="2365553"/>
              <a:ext cx="25923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21</a:t>
              </a:r>
              <a:endParaRPr lang="en-US" sz="6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239397" y="2315776"/>
              <a:ext cx="2682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20</a:t>
              </a:r>
              <a:endParaRPr lang="en-US" sz="6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308452" y="1358129"/>
              <a:ext cx="2682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18</a:t>
              </a:r>
              <a:endParaRPr lang="en-US" sz="600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1135288" y="1439079"/>
              <a:ext cx="213404" cy="297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909982" y="1357851"/>
              <a:ext cx="2682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19</a:t>
              </a:r>
              <a:endParaRPr lang="en-US" sz="6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11250" y="3137788"/>
              <a:ext cx="3288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21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93889" y="3145637"/>
              <a:ext cx="406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22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33111" y="3149265"/>
              <a:ext cx="914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23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1254087" y="2318464"/>
              <a:ext cx="162199" cy="11387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>
              <a:off x="962286" y="2588559"/>
              <a:ext cx="3813" cy="21544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H="1">
              <a:off x="1857087" y="2588559"/>
              <a:ext cx="3813" cy="21544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>
              <a:off x="4047914" y="2529659"/>
              <a:ext cx="3813" cy="21544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62992" y="2635517"/>
              <a:ext cx="2938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22</a:t>
              </a:r>
              <a:endParaRPr lang="en-US" sz="6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640277" y="2645252"/>
              <a:ext cx="2704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23</a:t>
              </a:r>
              <a:endParaRPr lang="en-US" sz="6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45267" y="2651744"/>
              <a:ext cx="30813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24</a:t>
              </a:r>
              <a:endParaRPr lang="en-US" sz="600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216767" y="5357324"/>
              <a:ext cx="1773972" cy="1195923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90739" y="5355818"/>
              <a:ext cx="914400" cy="1195923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903388" y="5355818"/>
              <a:ext cx="401646" cy="1195923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216439" y="4034910"/>
              <a:ext cx="1777116" cy="1320611"/>
              <a:chOff x="381000" y="1117789"/>
              <a:chExt cx="685800" cy="1320611"/>
            </a:xfrm>
          </p:grpSpPr>
          <p:sp>
            <p:nvSpPr>
              <p:cNvPr id="216" name="Rectangle 215"/>
              <p:cNvSpPr/>
              <p:nvPr/>
            </p:nvSpPr>
            <p:spPr>
              <a:xfrm>
                <a:off x="381000" y="12954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381000" y="14478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381000" y="16002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381000" y="17526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381000" y="19050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381000" y="1145381"/>
                <a:ext cx="685800" cy="1524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381000" y="1882440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32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381000" y="172110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33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381000" y="15749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34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381000" y="1419937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35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381000" y="1266765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36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381000" y="11177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37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381000" y="2057400"/>
                <a:ext cx="685800" cy="38100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3990739" y="4035208"/>
              <a:ext cx="914400" cy="1320611"/>
              <a:chOff x="381000" y="1117789"/>
              <a:chExt cx="685800" cy="1320611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381000" y="1312184"/>
                <a:ext cx="685800" cy="135616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381000" y="14478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381000" y="16002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381000" y="17526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381000" y="19050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381000" y="1145380"/>
                <a:ext cx="685800" cy="173969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609600" y="1882440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26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609600" y="172110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27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609600" y="15749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28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609600" y="1419937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29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3" name="TextBox 212"/>
              <p:cNvSpPr txBox="1"/>
              <p:nvPr/>
            </p:nvSpPr>
            <p:spPr>
              <a:xfrm>
                <a:off x="609600" y="1266765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30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609600" y="1117789"/>
                <a:ext cx="304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25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381000" y="2057400"/>
                <a:ext cx="685800" cy="38100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4903388" y="4035208"/>
              <a:ext cx="503795" cy="1320611"/>
              <a:chOff x="381000" y="1117789"/>
              <a:chExt cx="860219" cy="1320611"/>
            </a:xfrm>
          </p:grpSpPr>
          <p:sp>
            <p:nvSpPr>
              <p:cNvPr id="190" name="Rectangle 189"/>
              <p:cNvSpPr/>
              <p:nvPr/>
            </p:nvSpPr>
            <p:spPr>
              <a:xfrm>
                <a:off x="381000" y="12954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81000" y="14478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81000" y="16002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81000" y="17526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381000" y="1905000"/>
                <a:ext cx="685800" cy="1524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381000" y="1145381"/>
                <a:ext cx="685800" cy="1524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660400" y="1882440"/>
                <a:ext cx="49220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39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660400" y="1721109"/>
                <a:ext cx="5808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40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660400" y="1574989"/>
                <a:ext cx="5808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41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660400" y="1419937"/>
                <a:ext cx="49220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42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660400" y="1266765"/>
                <a:ext cx="5808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43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660400" y="1117789"/>
                <a:ext cx="5808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accent2"/>
                    </a:solidFill>
                  </a:rPr>
                  <a:t>44</a:t>
                </a:r>
                <a:endParaRPr lang="en-US" sz="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381000" y="2057400"/>
                <a:ext cx="685800" cy="38100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Rectangle 90"/>
            <p:cNvSpPr/>
            <p:nvPr/>
          </p:nvSpPr>
          <p:spPr>
            <a:xfrm rot="120000">
              <a:off x="3006655" y="4993714"/>
              <a:ext cx="1105961" cy="457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-180000">
              <a:off x="4684546" y="4995689"/>
              <a:ext cx="444840" cy="457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295539" y="5064175"/>
              <a:ext cx="406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31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214574" y="5076789"/>
              <a:ext cx="3288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38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029200" y="5037863"/>
              <a:ext cx="3330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45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877716" y="6011265"/>
              <a:ext cx="640081" cy="328965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061651" y="6076145"/>
              <a:ext cx="3403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49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>
              <a:off x="6122253" y="4175135"/>
              <a:ext cx="0" cy="78810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6145932" y="4499987"/>
              <a:ext cx="10582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24” Engineered soil</a:t>
              </a:r>
              <a:endParaRPr lang="en-US" sz="800" dirty="0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>
              <a:off x="6145932" y="5006025"/>
              <a:ext cx="0" cy="3940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161991" y="5110846"/>
              <a:ext cx="12934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15” Aggregate</a:t>
              </a:r>
              <a:endParaRPr lang="en-US" sz="8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36886" y="5953035"/>
              <a:ext cx="708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12” PVC</a:t>
              </a:r>
            </a:p>
            <a:p>
              <a:r>
                <a:rPr lang="en-US" sz="800" dirty="0" smtClean="0"/>
                <a:t>Slope=0.5%</a:t>
              </a:r>
              <a:endParaRPr lang="en-US" sz="800" dirty="0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V="1">
              <a:off x="4676540" y="4762424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4456124" y="4796654"/>
              <a:ext cx="34155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27</a:t>
              </a:r>
              <a:endParaRPr lang="en-US" sz="600" dirty="0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flipV="1">
              <a:off x="4680513" y="4612430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4464652" y="4641534"/>
              <a:ext cx="3212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28</a:t>
              </a:r>
              <a:endParaRPr lang="en-US" sz="600" dirty="0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V="1">
              <a:off x="4674798" y="4461127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4466042" y="4484122"/>
              <a:ext cx="38829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29</a:t>
              </a:r>
              <a:endParaRPr lang="en-US" sz="600" dirty="0"/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flipV="1">
              <a:off x="4676540" y="4301617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4478087" y="4348936"/>
              <a:ext cx="4187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30</a:t>
              </a:r>
              <a:endParaRPr lang="en-US" sz="600" dirty="0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V="1">
              <a:off x="4674802" y="4149400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4477295" y="4200519"/>
              <a:ext cx="4621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31</a:t>
              </a:r>
              <a:endParaRPr lang="en-US" sz="600" dirty="0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V="1">
              <a:off x="4648598" y="4930588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4454780" y="4973580"/>
              <a:ext cx="27385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32</a:t>
              </a:r>
              <a:endParaRPr lang="en-US" sz="600" dirty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V="1">
              <a:off x="3673243" y="4746219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3463835" y="4791814"/>
              <a:ext cx="29966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33</a:t>
              </a:r>
              <a:endParaRPr lang="en-US" sz="600" dirty="0"/>
            </a:p>
          </p:txBody>
        </p:sp>
        <p:cxnSp>
          <p:nvCxnSpPr>
            <p:cNvPr id="117" name="Straight Arrow Connector 116"/>
            <p:cNvCxnSpPr/>
            <p:nvPr/>
          </p:nvCxnSpPr>
          <p:spPr>
            <a:xfrm flipV="1">
              <a:off x="3673243" y="4599649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3480269" y="4632825"/>
              <a:ext cx="26407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34</a:t>
              </a:r>
              <a:endParaRPr lang="en-US" sz="600" dirty="0"/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V="1">
              <a:off x="3673243" y="4448346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3484726" y="4478745"/>
              <a:ext cx="29447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35</a:t>
              </a:r>
              <a:endParaRPr lang="en-US" sz="600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V="1">
              <a:off x="3673243" y="4301924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3469191" y="4339534"/>
              <a:ext cx="3048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36</a:t>
              </a:r>
              <a:endParaRPr lang="en-US" sz="600" dirty="0"/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 flipV="1">
              <a:off x="3673243" y="4119610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3458531" y="4191930"/>
              <a:ext cx="30241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37</a:t>
              </a:r>
              <a:endParaRPr lang="en-US" sz="600" dirty="0"/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3673243" y="4912463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3473220" y="4977233"/>
              <a:ext cx="2938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38</a:t>
              </a:r>
              <a:endParaRPr lang="en-US" sz="600" dirty="0"/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V="1">
              <a:off x="5056955" y="4749643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4903388" y="4778573"/>
              <a:ext cx="26511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39</a:t>
              </a:r>
              <a:endParaRPr lang="en-US" sz="600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flipV="1">
              <a:off x="5062670" y="4589680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4896174" y="4613717"/>
              <a:ext cx="26447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40</a:t>
              </a:r>
              <a:endParaRPr lang="en-US" sz="600" dirty="0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5056955" y="4440469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4893153" y="4469972"/>
              <a:ext cx="2674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41</a:t>
              </a:r>
              <a:endParaRPr lang="en-US" sz="600" dirty="0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 flipV="1">
              <a:off x="5058697" y="4278867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894986" y="4313227"/>
              <a:ext cx="29099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42</a:t>
              </a:r>
              <a:endParaRPr lang="en-US" sz="600" dirty="0"/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flipV="1">
              <a:off x="5056955" y="4134866"/>
              <a:ext cx="0" cy="13854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4899353" y="4169149"/>
              <a:ext cx="29447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43</a:t>
              </a:r>
              <a:endParaRPr lang="en-US" sz="600" dirty="0"/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V="1">
              <a:off x="5056955" y="4905341"/>
              <a:ext cx="0" cy="152400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4932510" y="4999258"/>
              <a:ext cx="26373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44</a:t>
              </a:r>
              <a:endParaRPr lang="en-US" sz="6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447471" y="5625048"/>
              <a:ext cx="33543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52</a:t>
              </a:r>
              <a:endParaRPr lang="en-US" sz="600" dirty="0"/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>
              <a:off x="4807886" y="4129472"/>
              <a:ext cx="214541" cy="694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rot="-300000" flipH="1" flipV="1">
              <a:off x="4727308" y="5021461"/>
              <a:ext cx="305303" cy="1316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4724400" y="4996934"/>
              <a:ext cx="28816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48</a:t>
              </a:r>
              <a:endParaRPr lang="en-US" sz="6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97305" y="5026175"/>
              <a:ext cx="2682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47</a:t>
              </a:r>
              <a:endParaRPr lang="en-US" sz="6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18680" y="4048454"/>
              <a:ext cx="2682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45</a:t>
              </a:r>
              <a:endParaRPr lang="en-US" sz="600" dirty="0"/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 flipH="1" flipV="1">
              <a:off x="3845516" y="4129404"/>
              <a:ext cx="213404" cy="297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620210" y="4048176"/>
              <a:ext cx="2682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46</a:t>
              </a:r>
              <a:endParaRPr lang="en-US" sz="6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194911" y="5904712"/>
              <a:ext cx="3288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46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322486" y="5888501"/>
              <a:ext cx="406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47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968134" y="5852550"/>
              <a:ext cx="3784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48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rot="840000" flipV="1">
              <a:off x="3835310" y="5006686"/>
              <a:ext cx="256939" cy="40205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H="1">
              <a:off x="3672514" y="5278884"/>
              <a:ext cx="3813" cy="21544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 flipH="1">
              <a:off x="4567315" y="5278884"/>
              <a:ext cx="3813" cy="21544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>
              <a:off x="5067824" y="5219984"/>
              <a:ext cx="3813" cy="21544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3473220" y="5325842"/>
              <a:ext cx="2938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49</a:t>
              </a:r>
              <a:endParaRPr lang="en-US" sz="600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350505" y="5335577"/>
              <a:ext cx="2704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50</a:t>
              </a:r>
              <a:endParaRPr lang="en-US" sz="6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897990" y="5342069"/>
              <a:ext cx="30813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51</a:t>
              </a:r>
              <a:endParaRPr lang="en-US" sz="6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770535" y="3325134"/>
              <a:ext cx="33543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26</a:t>
              </a:r>
              <a:endParaRPr lang="en-US" sz="600" dirty="0"/>
            </a:p>
          </p:txBody>
        </p:sp>
        <p:cxnSp>
          <p:nvCxnSpPr>
            <p:cNvPr id="158" name="Straight Arrow Connector 157"/>
            <p:cNvCxnSpPr/>
            <p:nvPr/>
          </p:nvCxnSpPr>
          <p:spPr>
            <a:xfrm flipH="1">
              <a:off x="4902084" y="3247075"/>
              <a:ext cx="278586" cy="377872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/>
            <p:cNvSpPr txBox="1"/>
            <p:nvPr/>
          </p:nvSpPr>
          <p:spPr>
            <a:xfrm>
              <a:off x="1593889" y="4872007"/>
              <a:ext cx="6326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Z=155.05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593889" y="5265123"/>
              <a:ext cx="6186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Z=154.67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767562" y="6420253"/>
              <a:ext cx="5531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639102" y="4108082"/>
              <a:ext cx="6217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Z=155.86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2569" y="2206159"/>
              <a:ext cx="6163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Z=157.37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6009" y="2542962"/>
              <a:ext cx="6122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Z=156.99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30969" y="3688586"/>
              <a:ext cx="5531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-6545" y="1397338"/>
              <a:ext cx="6217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Z=158.13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279291" y="2493689"/>
              <a:ext cx="6832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Z=156.53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494937" y="6211762"/>
              <a:ext cx="5531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098211" y="3886200"/>
              <a:ext cx="6574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A=98.00</a:t>
              </a:r>
              <a:endParaRPr lang="en-US" sz="8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811028" y="3876322"/>
              <a:ext cx="6430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A=182.14</a:t>
              </a:r>
              <a:endParaRPr lang="en-US" sz="800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848435" y="3880904"/>
              <a:ext cx="6903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A=20.97</a:t>
              </a:r>
              <a:endParaRPr lang="en-US" sz="8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236790" y="1384513"/>
              <a:ext cx="6217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Z=158.06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11644" y="1486710"/>
              <a:ext cx="6217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Z=157.98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753824" y="3762011"/>
              <a:ext cx="6832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Z=156.02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287176" y="4086146"/>
              <a:ext cx="6217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Z=155.72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803909" y="4185825"/>
              <a:ext cx="6217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Z=155.66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 rot="7587857" flipV="1">
              <a:off x="5111302" y="4724467"/>
              <a:ext cx="61245" cy="17348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Arrow Connector 177"/>
            <p:cNvCxnSpPr/>
            <p:nvPr/>
          </p:nvCxnSpPr>
          <p:spPr>
            <a:xfrm rot="120000">
              <a:off x="5212479" y="5659760"/>
              <a:ext cx="359254" cy="243363"/>
            </a:xfrm>
            <a:prstGeom prst="straightConnector1">
              <a:avLst/>
            </a:prstGeom>
            <a:ln w="6350" cap="flat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>
              <a:off x="815134" y="2337171"/>
              <a:ext cx="6163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Z=157.22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252411" y="2456330"/>
              <a:ext cx="6163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Z=157.18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354281" y="2401833"/>
              <a:ext cx="6163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Z=157.08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111605" y="2517290"/>
              <a:ext cx="6163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Z=157.0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757690" y="4998742"/>
              <a:ext cx="6186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Z=154.9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563222" y="5117482"/>
              <a:ext cx="6186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Z=154.78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591133" y="5066065"/>
              <a:ext cx="6186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Z=154.82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053266" y="4984525"/>
              <a:ext cx="6186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Z=154.78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392106" y="6195238"/>
              <a:ext cx="6186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Z=154.73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6494936" y="6044107"/>
              <a:ext cx="12127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A=100, Depth=10000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282378" y="2311149"/>
              <a:ext cx="12127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accent2"/>
                  </a:solidFill>
                </a:rPr>
                <a:t>A=5, Depth=1000</a:t>
              </a:r>
              <a:endParaRPr lang="en-US" sz="8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535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Governing Equations - Hydraulics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58251754"/>
              </p:ext>
            </p:extLst>
          </p:nvPr>
        </p:nvGraphicFramePr>
        <p:xfrm>
          <a:off x="4191000" y="1524000"/>
          <a:ext cx="2568102" cy="838200"/>
        </p:xfrm>
        <a:graphic>
          <a:graphicData uri="http://schemas.openxmlformats.org/presentationml/2006/ole">
            <p:oleObj spid="_x0000_s1047" name="Equation" r:id="rId3" imgW="1371600" imgH="444500" progId="Equation.DSMT4">
              <p:embed/>
            </p:oleObj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Water Balance</a:t>
            </a:r>
          </a:p>
          <a:p>
            <a:endParaRPr lang="en-US" sz="2400" dirty="0" smtClean="0"/>
          </a:p>
          <a:p>
            <a:endParaRPr lang="en-US" dirty="0"/>
          </a:p>
          <a:p>
            <a:r>
              <a:rPr lang="en-US" sz="2400" dirty="0" smtClean="0"/>
              <a:t>Head-Storage constitutive theory</a:t>
            </a:r>
          </a:p>
          <a:p>
            <a:endParaRPr lang="en-US" dirty="0"/>
          </a:p>
          <a:p>
            <a:r>
              <a:rPr lang="en-US" sz="2400" dirty="0" smtClean="0"/>
              <a:t>Head-Flow constitutive theory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47379714"/>
              </p:ext>
            </p:extLst>
          </p:nvPr>
        </p:nvGraphicFramePr>
        <p:xfrm>
          <a:off x="4037013" y="2998788"/>
          <a:ext cx="2878137" cy="479425"/>
        </p:xfrm>
        <a:graphic>
          <a:graphicData uri="http://schemas.openxmlformats.org/presentationml/2006/ole">
            <p:oleObj spid="_x0000_s1048" name="Equation" r:id="rId4" imgW="1536480" imgH="25380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44226142"/>
              </p:ext>
            </p:extLst>
          </p:nvPr>
        </p:nvGraphicFramePr>
        <p:xfrm>
          <a:off x="4114800" y="4419600"/>
          <a:ext cx="3305175" cy="528637"/>
        </p:xfrm>
        <a:graphic>
          <a:graphicData uri="http://schemas.openxmlformats.org/presentationml/2006/ole">
            <p:oleObj spid="_x0000_s1049" name="Equation" r:id="rId5" imgW="1765080" imgH="27936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285349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Constitutive Equations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447801"/>
            <a:ext cx="6477001" cy="479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6248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+user-defined blocks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192518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Constitutive Equation (hydraulics)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8768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Constitutive relations are not hard-coded. Default relationships for known elements are available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S-H relationships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2230407"/>
              </p:ext>
            </p:extLst>
          </p:nvPr>
        </p:nvGraphicFramePr>
        <p:xfrm>
          <a:off x="76202" y="1981200"/>
          <a:ext cx="8991598" cy="3733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859"/>
                <a:gridCol w="1307716"/>
                <a:gridCol w="1103568"/>
                <a:gridCol w="1397070"/>
                <a:gridCol w="1125090"/>
                <a:gridCol w="875288"/>
                <a:gridCol w="1154442"/>
                <a:gridCol w="1073565"/>
              </a:tblGrid>
              <a:tr h="4473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Pond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Storage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Catchment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Manhole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Darcy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Stream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4670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Soil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4548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Pond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4548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Storage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4548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Catchment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4548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Manhole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4548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Darcy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  <a:tr h="5451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Stream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 anchor="ctr"/>
                </a:tc>
              </a:tr>
            </a:tbl>
          </a:graphicData>
        </a:graphic>
      </p:graphicFrame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32669154"/>
              </p:ext>
            </p:extLst>
          </p:nvPr>
        </p:nvGraphicFramePr>
        <p:xfrm>
          <a:off x="1066800" y="2574937"/>
          <a:ext cx="1143000" cy="249226"/>
        </p:xfrm>
        <a:graphic>
          <a:graphicData uri="http://schemas.openxmlformats.org/presentationml/2006/ole">
            <p:oleObj spid="_x0000_s3426" name="Equation" r:id="rId3" imgW="1917700" imgH="419100" progId="Equation.DSMT4">
              <p:embed/>
            </p:oleObj>
          </a:graphicData>
        </a:graphic>
      </p:graphicFrame>
      <p:sp>
        <p:nvSpPr>
          <p:cNvPr id="39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86473338"/>
              </p:ext>
            </p:extLst>
          </p:nvPr>
        </p:nvGraphicFramePr>
        <p:xfrm>
          <a:off x="2362200" y="2595563"/>
          <a:ext cx="990600" cy="207818"/>
        </p:xfrm>
        <a:graphic>
          <a:graphicData uri="http://schemas.openxmlformats.org/presentationml/2006/ole">
            <p:oleObj spid="_x0000_s3427" name="Equation" r:id="rId4" imgW="1993900" imgH="419100" progId="Equation.DSMT4">
              <p:embed/>
            </p:oleObj>
          </a:graphicData>
        </a:graphic>
      </p:graphicFrame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0891994"/>
              </p:ext>
            </p:extLst>
          </p:nvPr>
        </p:nvGraphicFramePr>
        <p:xfrm>
          <a:off x="3505200" y="2595563"/>
          <a:ext cx="1219200" cy="185114"/>
        </p:xfrm>
        <a:graphic>
          <a:graphicData uri="http://schemas.openxmlformats.org/presentationml/2006/ole">
            <p:oleObj spid="_x0000_s3428" name="Equation" r:id="rId5" imgW="2819400" imgH="419100" progId="Equation.DSMT4">
              <p:embed/>
            </p:oleObj>
          </a:graphicData>
        </a:graphic>
      </p:graphicFrame>
      <p:sp>
        <p:nvSpPr>
          <p:cNvPr id="43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42561661"/>
              </p:ext>
            </p:extLst>
          </p:nvPr>
        </p:nvGraphicFramePr>
        <p:xfrm>
          <a:off x="6858000" y="2595563"/>
          <a:ext cx="1066802" cy="228600"/>
        </p:xfrm>
        <a:graphic>
          <a:graphicData uri="http://schemas.openxmlformats.org/presentationml/2006/ole">
            <p:oleObj spid="_x0000_s3429" name="Equation" r:id="rId6" imgW="1993900" imgH="419100" progId="Equation.DSMT4">
              <p:embed/>
            </p:oleObj>
          </a:graphicData>
        </a:graphic>
      </p:graphicFrame>
      <p:sp>
        <p:nvSpPr>
          <p:cNvPr id="45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1834466"/>
              </p:ext>
            </p:extLst>
          </p:nvPr>
        </p:nvGraphicFramePr>
        <p:xfrm>
          <a:off x="1057275" y="3024188"/>
          <a:ext cx="1228725" cy="257175"/>
        </p:xfrm>
        <a:graphic>
          <a:graphicData uri="http://schemas.openxmlformats.org/presentationml/2006/ole">
            <p:oleObj spid="_x0000_s3430" name="Equation" r:id="rId7" imgW="1993900" imgH="419100" progId="Equation.DSMT4">
              <p:embed/>
            </p:oleObj>
          </a:graphicData>
        </a:graphic>
      </p:graphicFrame>
      <p:sp>
        <p:nvSpPr>
          <p:cNvPr id="47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12732094"/>
              </p:ext>
            </p:extLst>
          </p:nvPr>
        </p:nvGraphicFramePr>
        <p:xfrm>
          <a:off x="2362200" y="2976563"/>
          <a:ext cx="1028700" cy="352425"/>
        </p:xfrm>
        <a:graphic>
          <a:graphicData uri="http://schemas.openxmlformats.org/presentationml/2006/ole">
            <p:oleObj spid="_x0000_s3431" name="Equation" r:id="rId8" imgW="1473200" imgH="508000" progId="Equation.DSMT4">
              <p:embed/>
            </p:oleObj>
          </a:graphicData>
        </a:graphic>
      </p:graphicFrame>
      <p:sp>
        <p:nvSpPr>
          <p:cNvPr id="49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67543695"/>
              </p:ext>
            </p:extLst>
          </p:nvPr>
        </p:nvGraphicFramePr>
        <p:xfrm>
          <a:off x="3514725" y="3052763"/>
          <a:ext cx="447675" cy="295275"/>
        </p:xfrm>
        <a:graphic>
          <a:graphicData uri="http://schemas.openxmlformats.org/presentationml/2006/ole">
            <p:oleObj spid="_x0000_s3432" name="Equation" r:id="rId9" imgW="634725" imgH="418918" progId="Equation.DSMT4">
              <p:embed/>
            </p:oleObj>
          </a:graphicData>
        </a:graphic>
      </p:graphicFrame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33321225"/>
              </p:ext>
            </p:extLst>
          </p:nvPr>
        </p:nvGraphicFramePr>
        <p:xfrm>
          <a:off x="4956175" y="2895600"/>
          <a:ext cx="758825" cy="426409"/>
        </p:xfrm>
        <a:graphic>
          <a:graphicData uri="http://schemas.openxmlformats.org/presentationml/2006/ole">
            <p:oleObj spid="_x0000_s3433" name="Equation" r:id="rId10" imgW="1612800" imgH="939600" progId="Equation.DSMT4">
              <p:embed/>
            </p:oleObj>
          </a:graphicData>
        </a:graphic>
      </p:graphicFrame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47933313"/>
              </p:ext>
            </p:extLst>
          </p:nvPr>
        </p:nvGraphicFramePr>
        <p:xfrm>
          <a:off x="5943599" y="3890963"/>
          <a:ext cx="914401" cy="258945"/>
        </p:xfrm>
        <a:graphic>
          <a:graphicData uri="http://schemas.openxmlformats.org/presentationml/2006/ole">
            <p:oleObj spid="_x0000_s3434" name="Equation" r:id="rId11" imgW="1625600" imgH="457200" progId="Equation.DSMT4">
              <p:embed/>
            </p:oleObj>
          </a:graphicData>
        </a:graphic>
      </p:graphicFrame>
      <p:sp>
        <p:nvSpPr>
          <p:cNvPr id="55" name="Rectangle 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86992828"/>
              </p:ext>
            </p:extLst>
          </p:nvPr>
        </p:nvGraphicFramePr>
        <p:xfrm>
          <a:off x="6010275" y="3052763"/>
          <a:ext cx="847725" cy="266700"/>
        </p:xfrm>
        <a:graphic>
          <a:graphicData uri="http://schemas.openxmlformats.org/presentationml/2006/ole">
            <p:oleObj spid="_x0000_s3435" name="Equation" r:id="rId12" imgW="1459866" imgH="444307" progId="Equation.DSMT4">
              <p:embed/>
            </p:oleObj>
          </a:graphicData>
        </a:graphic>
      </p:graphicFrame>
      <p:sp>
        <p:nvSpPr>
          <p:cNvPr id="57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07963146"/>
              </p:ext>
            </p:extLst>
          </p:nvPr>
        </p:nvGraphicFramePr>
        <p:xfrm>
          <a:off x="6943725" y="3052763"/>
          <a:ext cx="447675" cy="228600"/>
        </p:xfrm>
        <a:graphic>
          <a:graphicData uri="http://schemas.openxmlformats.org/presentationml/2006/ole">
            <p:oleObj spid="_x0000_s3436" name="Equation" r:id="rId13" imgW="812447" imgH="418918" progId="Equation.DSMT4">
              <p:embed/>
            </p:oleObj>
          </a:graphicData>
        </a:graphic>
      </p:graphicFrame>
      <p:sp>
        <p:nvSpPr>
          <p:cNvPr id="59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44458332"/>
              </p:ext>
            </p:extLst>
          </p:nvPr>
        </p:nvGraphicFramePr>
        <p:xfrm>
          <a:off x="8048625" y="3052763"/>
          <a:ext cx="790575" cy="276225"/>
        </p:xfrm>
        <a:graphic>
          <a:graphicData uri="http://schemas.openxmlformats.org/presentationml/2006/ole">
            <p:oleObj spid="_x0000_s3437" name="Equation" r:id="rId14" imgW="1473200" imgH="508000" progId="Equation.DSMT4">
              <p:embed/>
            </p:oleObj>
          </a:graphicData>
        </a:graphic>
      </p:graphicFrame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08676708"/>
              </p:ext>
            </p:extLst>
          </p:nvPr>
        </p:nvGraphicFramePr>
        <p:xfrm>
          <a:off x="1066800" y="3352800"/>
          <a:ext cx="1219200" cy="380999"/>
        </p:xfrm>
        <a:graphic>
          <a:graphicData uri="http://schemas.openxmlformats.org/presentationml/2006/ole">
            <p:oleObj spid="_x0000_s3438" name="Equation" r:id="rId15" imgW="3733800" imgH="863600" progId="Equation.DSMT4">
              <p:embed/>
            </p:oleObj>
          </a:graphicData>
        </a:graphic>
      </p:graphicFrame>
      <p:sp>
        <p:nvSpPr>
          <p:cNvPr id="63" name="Rectangle 6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26205958"/>
              </p:ext>
            </p:extLst>
          </p:nvPr>
        </p:nvGraphicFramePr>
        <p:xfrm>
          <a:off x="2362200" y="3429000"/>
          <a:ext cx="457200" cy="304800"/>
        </p:xfrm>
        <a:graphic>
          <a:graphicData uri="http://schemas.openxmlformats.org/presentationml/2006/ole">
            <p:oleObj spid="_x0000_s3439" name="Equation" r:id="rId16" imgW="634725" imgH="418918" progId="Equation.DSMT4">
              <p:embed/>
            </p:oleObj>
          </a:graphicData>
        </a:graphic>
      </p:graphicFrame>
      <p:sp>
        <p:nvSpPr>
          <p:cNvPr id="65" name="Rectangle 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17832778"/>
              </p:ext>
            </p:extLst>
          </p:nvPr>
        </p:nvGraphicFramePr>
        <p:xfrm>
          <a:off x="3429000" y="3352800"/>
          <a:ext cx="788894" cy="457200"/>
        </p:xfrm>
        <a:graphic>
          <a:graphicData uri="http://schemas.openxmlformats.org/presentationml/2006/ole">
            <p:oleObj spid="_x0000_s3440" name="Equation" r:id="rId17" imgW="1485900" imgH="863600" progId="Equation.DSMT4">
              <p:embed/>
            </p:oleObj>
          </a:graphicData>
        </a:graphic>
      </p:graphicFrame>
      <p:sp>
        <p:nvSpPr>
          <p:cNvPr id="67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59010718"/>
              </p:ext>
            </p:extLst>
          </p:nvPr>
        </p:nvGraphicFramePr>
        <p:xfrm>
          <a:off x="4876800" y="3429000"/>
          <a:ext cx="1076325" cy="304800"/>
        </p:xfrm>
        <a:graphic>
          <a:graphicData uri="http://schemas.openxmlformats.org/presentationml/2006/ole">
            <p:oleObj spid="_x0000_s3441" name="Equation" r:id="rId18" imgW="1625600" imgH="457200" progId="Equation.DSMT4">
              <p:embed/>
            </p:oleObj>
          </a:graphicData>
        </a:graphic>
      </p:graphicFrame>
      <p:sp>
        <p:nvSpPr>
          <p:cNvPr id="69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34043491"/>
              </p:ext>
            </p:extLst>
          </p:nvPr>
        </p:nvGraphicFramePr>
        <p:xfrm>
          <a:off x="6858000" y="3352800"/>
          <a:ext cx="1066800" cy="400050"/>
        </p:xfrm>
        <a:graphic>
          <a:graphicData uri="http://schemas.openxmlformats.org/presentationml/2006/ole">
            <p:oleObj spid="_x0000_s3442" name="Equation" r:id="rId19" imgW="2120900" imgH="863600" progId="Equation.DSMT4">
              <p:embed/>
            </p:oleObj>
          </a:graphicData>
        </a:graphic>
      </p:graphicFrame>
      <p:sp>
        <p:nvSpPr>
          <p:cNvPr id="71" name="Rectangle 8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7543588"/>
              </p:ext>
            </p:extLst>
          </p:nvPr>
        </p:nvGraphicFramePr>
        <p:xfrm>
          <a:off x="2362200" y="3890963"/>
          <a:ext cx="741362" cy="419100"/>
        </p:xfrm>
        <a:graphic>
          <a:graphicData uri="http://schemas.openxmlformats.org/presentationml/2006/ole">
            <p:oleObj spid="_x0000_s3443" name="Equation" r:id="rId20" imgW="1612800" imgH="939600" progId="Equation.DSMT4">
              <p:embed/>
            </p:oleObj>
          </a:graphicData>
        </a:graphic>
      </p:graphicFrame>
      <p:sp>
        <p:nvSpPr>
          <p:cNvPr id="73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64011002"/>
              </p:ext>
            </p:extLst>
          </p:nvPr>
        </p:nvGraphicFramePr>
        <p:xfrm>
          <a:off x="3429000" y="3967163"/>
          <a:ext cx="971550" cy="295275"/>
        </p:xfrm>
        <a:graphic>
          <a:graphicData uri="http://schemas.openxmlformats.org/presentationml/2006/ole">
            <p:oleObj spid="_x0000_s3444" name="Equation" r:id="rId21" imgW="1459866" imgH="444307" progId="Equation.DSMT4">
              <p:embed/>
            </p:oleObj>
          </a:graphicData>
        </a:graphic>
      </p:graphicFrame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84805482"/>
              </p:ext>
            </p:extLst>
          </p:nvPr>
        </p:nvGraphicFramePr>
        <p:xfrm>
          <a:off x="4876800" y="3890963"/>
          <a:ext cx="758825" cy="427038"/>
        </p:xfrm>
        <a:graphic>
          <a:graphicData uri="http://schemas.openxmlformats.org/presentationml/2006/ole">
            <p:oleObj spid="_x0000_s3445" name="Equation" r:id="rId22" imgW="1612900" imgH="939800" progId="Equation.DSMT4">
              <p:embed/>
            </p:oleObj>
          </a:graphicData>
        </a:graphic>
      </p:graphicFrame>
      <p:sp>
        <p:nvSpPr>
          <p:cNvPr id="76" name="Rectangle 8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7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26204735"/>
              </p:ext>
            </p:extLst>
          </p:nvPr>
        </p:nvGraphicFramePr>
        <p:xfrm>
          <a:off x="8001000" y="3890963"/>
          <a:ext cx="971550" cy="295275"/>
        </p:xfrm>
        <a:graphic>
          <a:graphicData uri="http://schemas.openxmlformats.org/presentationml/2006/ole">
            <p:oleObj spid="_x0000_s3446" name="Equation" r:id="rId23" imgW="1459866" imgH="444307" progId="Equation.DSMT4">
              <p:embed/>
            </p:oleObj>
          </a:graphicData>
        </a:graphic>
      </p:graphicFrame>
      <p:sp>
        <p:nvSpPr>
          <p:cNvPr id="78" name="Rectangle 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9646487"/>
              </p:ext>
            </p:extLst>
          </p:nvPr>
        </p:nvGraphicFramePr>
        <p:xfrm>
          <a:off x="2362200" y="4348163"/>
          <a:ext cx="942975" cy="276225"/>
        </p:xfrm>
        <a:graphic>
          <a:graphicData uri="http://schemas.openxmlformats.org/presentationml/2006/ole">
            <p:oleObj spid="_x0000_s3447" name="Equation" r:id="rId24" imgW="1625600" imgH="457200" progId="Equation.DSMT4">
              <p:embed/>
            </p:oleObj>
          </a:graphicData>
        </a:graphic>
      </p:graphicFrame>
      <p:sp>
        <p:nvSpPr>
          <p:cNvPr id="80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0681651"/>
              </p:ext>
            </p:extLst>
          </p:nvPr>
        </p:nvGraphicFramePr>
        <p:xfrm>
          <a:off x="4876800" y="4348163"/>
          <a:ext cx="971550" cy="295275"/>
        </p:xfrm>
        <a:graphic>
          <a:graphicData uri="http://schemas.openxmlformats.org/presentationml/2006/ole">
            <p:oleObj spid="_x0000_s3448" name="Equation" r:id="rId25" imgW="1459866" imgH="444307" progId="Equation.DSMT4">
              <p:embed/>
            </p:oleObj>
          </a:graphicData>
        </a:graphic>
      </p:graphicFrame>
      <p:sp>
        <p:nvSpPr>
          <p:cNvPr id="82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33410842"/>
              </p:ext>
            </p:extLst>
          </p:nvPr>
        </p:nvGraphicFramePr>
        <p:xfrm>
          <a:off x="1066800" y="4881563"/>
          <a:ext cx="1200150" cy="257175"/>
        </p:xfrm>
        <a:graphic>
          <a:graphicData uri="http://schemas.openxmlformats.org/presentationml/2006/ole">
            <p:oleObj spid="_x0000_s3449" name="Equation" r:id="rId26" imgW="1993900" imgH="419100" progId="Equation.DSMT4">
              <p:embed/>
            </p:oleObj>
          </a:graphicData>
        </a:graphic>
      </p:graphicFrame>
      <p:sp>
        <p:nvSpPr>
          <p:cNvPr id="84" name="Rectangle 9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78291558"/>
              </p:ext>
            </p:extLst>
          </p:nvPr>
        </p:nvGraphicFramePr>
        <p:xfrm>
          <a:off x="2362200" y="4881563"/>
          <a:ext cx="447675" cy="228600"/>
        </p:xfrm>
        <a:graphic>
          <a:graphicData uri="http://schemas.openxmlformats.org/presentationml/2006/ole">
            <p:oleObj spid="_x0000_s3450" name="Equation" r:id="rId27" imgW="812447" imgH="418918" progId="Equation.DSMT4">
              <p:embed/>
            </p:oleObj>
          </a:graphicData>
        </a:graphic>
      </p:graphicFrame>
      <p:sp>
        <p:nvSpPr>
          <p:cNvPr id="86" name="Rectangle 9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09421447"/>
              </p:ext>
            </p:extLst>
          </p:nvPr>
        </p:nvGraphicFramePr>
        <p:xfrm>
          <a:off x="3486150" y="4805363"/>
          <a:ext cx="933450" cy="400050"/>
        </p:xfrm>
        <a:graphic>
          <a:graphicData uri="http://schemas.openxmlformats.org/presentationml/2006/ole">
            <p:oleObj spid="_x0000_s3451" name="Equation" r:id="rId28" imgW="2044700" imgH="863600" progId="Equation.DSMT4">
              <p:embed/>
            </p:oleObj>
          </a:graphicData>
        </a:graphic>
      </p:graphicFrame>
      <p:sp>
        <p:nvSpPr>
          <p:cNvPr id="88" name="Rectangle 10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80186261"/>
              </p:ext>
            </p:extLst>
          </p:nvPr>
        </p:nvGraphicFramePr>
        <p:xfrm>
          <a:off x="6921500" y="4805363"/>
          <a:ext cx="546100" cy="304800"/>
        </p:xfrm>
        <a:graphic>
          <a:graphicData uri="http://schemas.openxmlformats.org/presentationml/2006/ole">
            <p:oleObj spid="_x0000_s3452" name="Equation" r:id="rId29" imgW="736600" imgH="419100" progId="Equation.DSMT4">
              <p:embed/>
            </p:oleObj>
          </a:graphicData>
        </a:graphic>
      </p:graphicFrame>
      <p:sp>
        <p:nvSpPr>
          <p:cNvPr id="90" name="Rectangle 10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1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1688024"/>
              </p:ext>
            </p:extLst>
          </p:nvPr>
        </p:nvGraphicFramePr>
        <p:xfrm>
          <a:off x="8064500" y="4805363"/>
          <a:ext cx="546100" cy="304800"/>
        </p:xfrm>
        <a:graphic>
          <a:graphicData uri="http://schemas.openxmlformats.org/presentationml/2006/ole">
            <p:oleObj spid="_x0000_s3453" name="Equation" r:id="rId30" imgW="736600" imgH="419100" progId="Equation.DSMT4">
              <p:embed/>
            </p:oleObj>
          </a:graphicData>
        </a:graphic>
      </p:graphicFrame>
      <p:sp>
        <p:nvSpPr>
          <p:cNvPr id="92" name="Rectangle 1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22449705"/>
              </p:ext>
            </p:extLst>
          </p:nvPr>
        </p:nvGraphicFramePr>
        <p:xfrm>
          <a:off x="2404241" y="5262563"/>
          <a:ext cx="872359" cy="304800"/>
        </p:xfrm>
        <a:graphic>
          <a:graphicData uri="http://schemas.openxmlformats.org/presentationml/2006/ole">
            <p:oleObj spid="_x0000_s3454" name="Equation" r:id="rId31" imgW="1473200" imgH="508000" progId="Equation.DSMT4">
              <p:embed/>
            </p:oleObj>
          </a:graphicData>
        </a:graphic>
      </p:graphicFrame>
      <p:sp>
        <p:nvSpPr>
          <p:cNvPr id="94" name="Rectangle 10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21376447"/>
              </p:ext>
            </p:extLst>
          </p:nvPr>
        </p:nvGraphicFramePr>
        <p:xfrm>
          <a:off x="4876800" y="5262563"/>
          <a:ext cx="1019175" cy="304800"/>
        </p:xfrm>
        <a:graphic>
          <a:graphicData uri="http://schemas.openxmlformats.org/presentationml/2006/ole">
            <p:oleObj spid="_x0000_s3455" name="Equation" r:id="rId32" imgW="1524000" imgH="457200" progId="Equation.DSMT4">
              <p:embed/>
            </p:oleObj>
          </a:graphicData>
        </a:graphic>
      </p:graphicFrame>
      <p:sp>
        <p:nvSpPr>
          <p:cNvPr id="9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69826394"/>
              </p:ext>
            </p:extLst>
          </p:nvPr>
        </p:nvGraphicFramePr>
        <p:xfrm>
          <a:off x="5943601" y="5308418"/>
          <a:ext cx="914400" cy="258945"/>
        </p:xfrm>
        <a:graphic>
          <a:graphicData uri="http://schemas.openxmlformats.org/presentationml/2006/ole">
            <p:oleObj spid="_x0000_s3456" name="Equation" r:id="rId33" imgW="1625600" imgH="457200" progId="Equation.DSMT4">
              <p:embed/>
            </p:oleObj>
          </a:graphicData>
        </a:graphic>
      </p:graphicFrame>
      <p:sp>
        <p:nvSpPr>
          <p:cNvPr id="98" name="Rectangle 1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62006378"/>
              </p:ext>
            </p:extLst>
          </p:nvPr>
        </p:nvGraphicFramePr>
        <p:xfrm>
          <a:off x="8029575" y="5262563"/>
          <a:ext cx="885825" cy="452437"/>
        </p:xfrm>
        <a:graphic>
          <a:graphicData uri="http://schemas.openxmlformats.org/presentationml/2006/ole">
            <p:oleObj spid="_x0000_s3457" name="Equation" r:id="rId34" imgW="1930320" imgH="1015920" progId="Equation.DSMT4">
              <p:embed/>
            </p:oleObj>
          </a:graphicData>
        </a:graphic>
      </p:graphicFrame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28270119"/>
              </p:ext>
            </p:extLst>
          </p:nvPr>
        </p:nvGraphicFramePr>
        <p:xfrm>
          <a:off x="152398" y="6096000"/>
          <a:ext cx="8839204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2"/>
                <a:gridCol w="848702"/>
                <a:gridCol w="1262552"/>
                <a:gridCol w="1262552"/>
                <a:gridCol w="1262552"/>
                <a:gridCol w="1263222"/>
                <a:gridCol w="1263222"/>
              </a:tblGrid>
              <a:tr h="302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Pond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Storage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Catchment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Manhole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Darcy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Stream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</a:tr>
              <a:tr h="382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mbria"/>
                        <a:ea typeface="Calibri"/>
                        <a:cs typeface="Arial"/>
                      </a:endParaRPr>
                    </a:p>
                  </a:txBody>
                  <a:tcPr marL="67456" marR="67456" marT="0" marB="0"/>
                </a:tc>
              </a:tr>
            </a:tbl>
          </a:graphicData>
        </a:graphic>
      </p:graphicFrame>
      <p:graphicFrame>
        <p:nvGraphicFramePr>
          <p:cNvPr id="101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35377086"/>
              </p:ext>
            </p:extLst>
          </p:nvPr>
        </p:nvGraphicFramePr>
        <p:xfrm>
          <a:off x="228600" y="6477000"/>
          <a:ext cx="1381125" cy="257175"/>
        </p:xfrm>
        <a:graphic>
          <a:graphicData uri="http://schemas.openxmlformats.org/presentationml/2006/ole">
            <p:oleObj spid="_x0000_s3458" name="Equation" r:id="rId35" imgW="2082800" imgH="393700" progId="Equation.DSMT4">
              <p:embed/>
            </p:oleObj>
          </a:graphicData>
        </a:graphic>
      </p:graphicFrame>
      <p:graphicFrame>
        <p:nvGraphicFramePr>
          <p:cNvPr id="102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98212345"/>
              </p:ext>
            </p:extLst>
          </p:nvPr>
        </p:nvGraphicFramePr>
        <p:xfrm>
          <a:off x="7848600" y="6477000"/>
          <a:ext cx="238125" cy="152400"/>
        </p:xfrm>
        <a:graphic>
          <a:graphicData uri="http://schemas.openxmlformats.org/presentationml/2006/ole">
            <p:oleObj spid="_x0000_s3459" name="Equation" r:id="rId36" imgW="368300" imgH="228600" progId="Equation.DSMT4">
              <p:embed/>
            </p:oleObj>
          </a:graphicData>
        </a:graphic>
      </p:graphicFrame>
      <p:graphicFrame>
        <p:nvGraphicFramePr>
          <p:cNvPr id="103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59659230"/>
              </p:ext>
            </p:extLst>
          </p:nvPr>
        </p:nvGraphicFramePr>
        <p:xfrm>
          <a:off x="2743200" y="6400800"/>
          <a:ext cx="1038225" cy="314325"/>
        </p:xfrm>
        <a:graphic>
          <a:graphicData uri="http://schemas.openxmlformats.org/presentationml/2006/ole">
            <p:oleObj spid="_x0000_s3460" name="Equation" r:id="rId37" imgW="1562100" imgH="482600" progId="Equation.DSMT4">
              <p:embed/>
            </p:oleObj>
          </a:graphicData>
        </a:graphic>
      </p:graphicFrame>
      <p:graphicFrame>
        <p:nvGraphicFramePr>
          <p:cNvPr id="104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76336"/>
              </p:ext>
            </p:extLst>
          </p:nvPr>
        </p:nvGraphicFramePr>
        <p:xfrm>
          <a:off x="5257800" y="6477000"/>
          <a:ext cx="276225" cy="152400"/>
        </p:xfrm>
        <a:graphic>
          <a:graphicData uri="http://schemas.openxmlformats.org/presentationml/2006/ole">
            <p:oleObj spid="_x0000_s3461" name="Equation" r:id="rId38" imgW="419100" imgH="228600" progId="Equation.DSMT4">
              <p:embed/>
            </p:oleObj>
          </a:graphicData>
        </a:graphic>
      </p:graphicFrame>
      <p:graphicFrame>
        <p:nvGraphicFramePr>
          <p:cNvPr id="105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88835581"/>
              </p:ext>
            </p:extLst>
          </p:nvPr>
        </p:nvGraphicFramePr>
        <p:xfrm>
          <a:off x="3962400" y="6477000"/>
          <a:ext cx="276225" cy="152400"/>
        </p:xfrm>
        <a:graphic>
          <a:graphicData uri="http://schemas.openxmlformats.org/presentationml/2006/ole">
            <p:oleObj spid="_x0000_s3462" name="Equation" r:id="rId39" imgW="419100" imgH="228600" progId="Equation.DSMT4">
              <p:embed/>
            </p:oleObj>
          </a:graphicData>
        </a:graphic>
      </p:graphicFrame>
      <p:graphicFrame>
        <p:nvGraphicFramePr>
          <p:cNvPr id="106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57291869"/>
              </p:ext>
            </p:extLst>
          </p:nvPr>
        </p:nvGraphicFramePr>
        <p:xfrm>
          <a:off x="6553200" y="6477000"/>
          <a:ext cx="581025" cy="200025"/>
        </p:xfrm>
        <a:graphic>
          <a:graphicData uri="http://schemas.openxmlformats.org/presentationml/2006/ole">
            <p:oleObj spid="_x0000_s3463" name="Equation" r:id="rId40" imgW="736280" imgH="253890" progId="Equation.DSMT4">
              <p:embed/>
            </p:oleObj>
          </a:graphicData>
        </a:graphic>
      </p:graphicFrame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44334180"/>
              </p:ext>
            </p:extLst>
          </p:nvPr>
        </p:nvGraphicFramePr>
        <p:xfrm>
          <a:off x="1905000" y="6477000"/>
          <a:ext cx="276225" cy="152400"/>
        </p:xfrm>
        <a:graphic>
          <a:graphicData uri="http://schemas.openxmlformats.org/presentationml/2006/ole">
            <p:oleObj spid="_x0000_s3464" name="Equation" r:id="rId41" imgW="419100" imgH="2286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15144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Transport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06635998"/>
              </p:ext>
            </p:extLst>
          </p:nvPr>
        </p:nvGraphicFramePr>
        <p:xfrm>
          <a:off x="629580" y="1981200"/>
          <a:ext cx="6988176" cy="2171700"/>
        </p:xfrm>
        <a:graphic>
          <a:graphicData uri="http://schemas.openxmlformats.org/presentationml/2006/ole">
            <p:oleObj spid="_x0000_s5128" name="Equation" r:id="rId3" imgW="4597200" imgH="1447560" progId="Equation.DSMT4">
              <p:embed/>
            </p:oleObj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4953930" cy="23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7244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User-specified number of particle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User-specified number of phases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6892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Coupled dissolved/particle facilitated constituent  fate, reaction and transport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41210033"/>
              </p:ext>
            </p:extLst>
          </p:nvPr>
        </p:nvGraphicFramePr>
        <p:xfrm>
          <a:off x="1219200" y="2895600"/>
          <a:ext cx="6172200" cy="2760044"/>
        </p:xfrm>
        <a:graphic>
          <a:graphicData uri="http://schemas.openxmlformats.org/presentationml/2006/ole">
            <p:oleObj spid="_x0000_s4104" name="Equation" r:id="rId3" imgW="4825800" imgH="2133360" progId="Equation.DSMT4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59068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User-specified number of chemical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User-specified reaction network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Coupled particle-bound aqueous transport is important because the main removal processes in many LIDs is particle settling/filtration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3833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3237</TotalTime>
  <Words>626</Words>
  <Application>Microsoft Office PowerPoint</Application>
  <PresentationFormat>On-screen Show (4:3)</PresentationFormat>
  <Paragraphs>302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Clarity</vt:lpstr>
      <vt:lpstr>Visio</vt:lpstr>
      <vt:lpstr>Equation</vt:lpstr>
      <vt:lpstr>Plot</vt:lpstr>
      <vt:lpstr>A FLEXIBLE FRAMEWORK FOR FORWARD AND INVERSE MODELING OF STORMWATER LIDS </vt:lpstr>
      <vt:lpstr>Overview</vt:lpstr>
      <vt:lpstr>Green Infrastructure modeling</vt:lpstr>
      <vt:lpstr>Block-Connector conceptualization</vt:lpstr>
      <vt:lpstr>Governing Equations - Hydraulics</vt:lpstr>
      <vt:lpstr>Constitutive Equations</vt:lpstr>
      <vt:lpstr>Constitutive Equation (hydraulics) </vt:lpstr>
      <vt:lpstr>Particle Transport</vt:lpstr>
      <vt:lpstr>Coupled dissolved/particle facilitated constituent  fate, reaction and transport </vt:lpstr>
      <vt:lpstr>Other processes</vt:lpstr>
      <vt:lpstr>Reactions</vt:lpstr>
      <vt:lpstr>Numerical Algorithm</vt:lpstr>
      <vt:lpstr>Framework features</vt:lpstr>
      <vt:lpstr>Examples: St. Francis Bio-retention basin, Cincinnati, Ohio</vt:lpstr>
      <vt:lpstr>Permeable Pavement System, Louisville, KT</vt:lpstr>
      <vt:lpstr>Reactive transport in a stream</vt:lpstr>
      <vt:lpstr>Infiltration Basin and GW recharge</vt:lpstr>
      <vt:lpstr>100x100m impervious surface-channel + wash-off </vt:lpstr>
      <vt:lpstr>Summery</vt:lpstr>
      <vt:lpstr>Thank you!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FLEXIBLE FRAMEWORK FOR FORWARD AND INVERSE MODELING OF STORMWATER LIDS</dc:title>
  <dc:creator>Massoudieh, Arash</dc:creator>
  <cp:lastModifiedBy>admin</cp:lastModifiedBy>
  <cp:revision>47</cp:revision>
  <dcterms:created xsi:type="dcterms:W3CDTF">2015-10-23T17:31:00Z</dcterms:created>
  <dcterms:modified xsi:type="dcterms:W3CDTF">2015-11-01T01:03:33Z</dcterms:modified>
</cp:coreProperties>
</file>