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63" r:id="rId3"/>
    <p:sldId id="274" r:id="rId4"/>
    <p:sldId id="256" r:id="rId5"/>
    <p:sldId id="257" r:id="rId6"/>
    <p:sldId id="289" r:id="rId7"/>
    <p:sldId id="270" r:id="rId8"/>
    <p:sldId id="272" r:id="rId9"/>
    <p:sldId id="269" r:id="rId10"/>
    <p:sldId id="258" r:id="rId11"/>
    <p:sldId id="259" r:id="rId12"/>
    <p:sldId id="273" r:id="rId13"/>
    <p:sldId id="260" r:id="rId14"/>
    <p:sldId id="261" r:id="rId15"/>
    <p:sldId id="266" r:id="rId16"/>
    <p:sldId id="286" r:id="rId17"/>
    <p:sldId id="291" r:id="rId18"/>
    <p:sldId id="292" r:id="rId19"/>
    <p:sldId id="281" r:id="rId20"/>
    <p:sldId id="288" r:id="rId21"/>
    <p:sldId id="287" r:id="rId22"/>
    <p:sldId id="284" r:id="rId23"/>
    <p:sldId id="283" r:id="rId2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C9CCD-C995-4D6B-BF83-1724C6B87881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A646D-5D18-4ECC-A740-74A14F990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06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B6933-A33D-4388-9C2D-0C746C24E254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5388E-2484-40A2-816C-13C511BFD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4852" indent="-28263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0541" indent="-2261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2758" indent="-2261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34974" indent="-2261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B225288-CCC8-4E4D-92AE-1FADB49B15F9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9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Microtidal</a:t>
            </a:r>
            <a:r>
              <a:rPr lang="en-US" dirty="0" smtClean="0"/>
              <a:t> (0.8-1.2m)</a:t>
            </a:r>
            <a:r>
              <a:rPr lang="en-US" baseline="0" dirty="0" smtClean="0"/>
              <a:t> wave dominated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5388E-2484-40A2-816C-13C511BFDB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2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4852" indent="-28263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0541" indent="-2261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2758" indent="-2261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34974" indent="-2261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B225288-CCC8-4E4D-92AE-1FADB49B15F9}" type="slidenum">
              <a:rPr lang="en-US">
                <a:solidFill>
                  <a:prstClr val="black"/>
                </a:solidFill>
              </a:rPr>
              <a:pPr eaLnBrk="1" hangingPunct="1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9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4852" indent="-28263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0541" indent="-2261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2758" indent="-2261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34974" indent="-22610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B225288-CCC8-4E4D-92AE-1FADB49B15F9}" type="slidenum">
              <a:rPr lang="en-US">
                <a:solidFill>
                  <a:prstClr val="black"/>
                </a:solidFill>
              </a:rPr>
              <a:pPr eaLnBrk="1" hangingPunct="1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9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1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70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7C8B8-C8D5-4E73-BC7E-8453362D8F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003A4-C573-47EC-BBF3-E628558D36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9554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E97F1-4390-4D2A-BCEA-3A687C9DBA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C5D73-0140-4FAA-B985-DA76EEA621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2696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B3A57-AFAE-440D-AAF3-F7A16F47AA0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5FFCC-E97F-43D8-AD84-A179CB7B6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151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368F6-7775-443D-91DE-963D7CE7E5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2BA27-A8DE-452A-9EA0-2AF9817A0D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6012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1CDC3-42D8-46BC-8821-AE85D5B466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CF58-83E7-4DBD-9DDD-56EB9773CF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714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DED8E-BE92-4367-8DF8-BFE8662DE9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92635-1022-4C4E-9692-B49E3BBD5E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217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BB5E-0773-476F-B3E8-46E5285B49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35CD7-5932-4972-8D87-99B109C9E5B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630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DF263-5FF5-4ED2-8C45-863D022753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C6127-6E97-4244-807D-56772853C3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482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31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5CC22-9288-4B51-AAEE-AC05603D22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FB8EB-E370-4357-B634-54DDF2F6EE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67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02631-4926-4826-93BD-199074AD095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47FCD-F1C3-4935-A6CB-08445E6372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7626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8A590-DC26-4222-A786-65ABAACC5BC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44121-7F46-4571-B769-0A7178ACCC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637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84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1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4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30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45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5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7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0ECF6-FD25-46DD-9923-57747C052AE0}" type="datetimeFigureOut">
              <a:rPr lang="en-US" smtClean="0"/>
              <a:t>11/1/2015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7A9B7-BCCF-464E-A966-D214F188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EC49EF-BE44-4D84-9676-B0D16281FA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6A5047-CF4F-4CA1-8740-7BA30B9BE7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1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37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8_Pictures\Misquamicut\Replenishment_2014\29April_2014\IMG_17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r="-1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9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991600" cy="1524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1" dirty="0">
                <a:solidFill>
                  <a:schemeClr val="bg1"/>
                </a:solidFill>
              </a:rPr>
              <a:t>THE MISQUAMICUT STATE BEACH REPLENISHMENT PROJECT: ONE YEAR LATER, MEASURED USING RTK-GPS, </a:t>
            </a:r>
            <a:r>
              <a:rPr lang="en-US" sz="2700" b="1" dirty="0" err="1">
                <a:solidFill>
                  <a:schemeClr val="bg1"/>
                </a:solidFill>
              </a:rPr>
              <a:t>DGPS</a:t>
            </a:r>
            <a:r>
              <a:rPr lang="en-US" sz="2700" b="1" dirty="0">
                <a:solidFill>
                  <a:schemeClr val="bg1"/>
                </a:solidFill>
              </a:rPr>
              <a:t> AND BEACH PROFILES</a:t>
            </a:r>
          </a:p>
        </p:txBody>
      </p:sp>
      <p:sp>
        <p:nvSpPr>
          <p:cNvPr id="14340" name="Text Box 11"/>
          <p:cNvSpPr txBox="1">
            <a:spLocks noChangeArrowheads="1"/>
          </p:cNvSpPr>
          <p:nvPr/>
        </p:nvSpPr>
        <p:spPr bwMode="auto">
          <a:xfrm>
            <a:off x="76200" y="1752600"/>
            <a:ext cx="8991600" cy="3724096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</a:rPr>
              <a:t>Bryan A. </a:t>
            </a:r>
            <a:r>
              <a:rPr lang="en-US" sz="2400" dirty="0" smtClean="0">
                <a:solidFill>
                  <a:prstClr val="white"/>
                </a:solidFill>
              </a:rPr>
              <a:t>Oakley</a:t>
            </a:r>
            <a:r>
              <a:rPr lang="en-US" sz="2400" baseline="30000" dirty="0" smtClean="0">
                <a:solidFill>
                  <a:prstClr val="white"/>
                </a:solidFill>
              </a:rPr>
              <a:t>1</a:t>
            </a:r>
            <a:r>
              <a:rPr lang="en-US" sz="2400" dirty="0" smtClean="0">
                <a:solidFill>
                  <a:prstClr val="white"/>
                </a:solidFill>
              </a:rPr>
              <a:t> Janet Freedman</a:t>
            </a:r>
            <a:r>
              <a:rPr lang="en-US" sz="2400" baseline="30000" dirty="0" smtClean="0">
                <a:solidFill>
                  <a:prstClr val="white"/>
                </a:solidFill>
              </a:rPr>
              <a:t>2</a:t>
            </a:r>
            <a:r>
              <a:rPr lang="en-US" sz="2400" dirty="0" smtClean="0">
                <a:solidFill>
                  <a:prstClr val="white"/>
                </a:solidFill>
              </a:rPr>
              <a:t>, Robert J. Hollis</a:t>
            </a:r>
            <a:r>
              <a:rPr lang="en-US" sz="2400" baseline="30000" dirty="0" smtClean="0">
                <a:solidFill>
                  <a:prstClr val="white"/>
                </a:solidFill>
              </a:rPr>
              <a:t>3</a:t>
            </a:r>
            <a:r>
              <a:rPr lang="en-US" sz="2400" dirty="0" smtClean="0">
                <a:solidFill>
                  <a:prstClr val="white"/>
                </a:solidFill>
              </a:rPr>
              <a:t>,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</a:rPr>
              <a:t>Danni R. Goulet</a:t>
            </a:r>
            <a:r>
              <a:rPr lang="en-US" sz="2400" baseline="30000" dirty="0" smtClean="0">
                <a:solidFill>
                  <a:prstClr val="white"/>
                </a:solidFill>
              </a:rPr>
              <a:t>2</a:t>
            </a:r>
            <a:r>
              <a:rPr lang="en-US" sz="2400" dirty="0" smtClean="0">
                <a:solidFill>
                  <a:prstClr val="white"/>
                </a:solidFill>
              </a:rPr>
              <a:t> and Jon C. Boothroyd</a:t>
            </a:r>
            <a:r>
              <a:rPr lang="en-US" sz="2400" baseline="30000" dirty="0" smtClean="0">
                <a:solidFill>
                  <a:prstClr val="white"/>
                </a:solidFill>
              </a:rPr>
              <a:t>3,4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prstClr val="white"/>
              </a:solidFill>
            </a:endParaRPr>
          </a:p>
          <a:p>
            <a:pPr marL="342900" indent="-342900" algn="ctr" eaLnBrk="1" fontAlgn="base" hangingPunct="1">
              <a:spcBef>
                <a:spcPct val="0"/>
              </a:spcBef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prstClr val="white"/>
                </a:solidFill>
              </a:rPr>
              <a:t>Department of Environmental Earth Science, Eastern Connecticut State University</a:t>
            </a:r>
          </a:p>
          <a:p>
            <a:pPr marL="342900" indent="-342900" algn="ctr" eaLnBrk="1" fontAlgn="base" hangingPunct="1">
              <a:spcBef>
                <a:spcPct val="0"/>
              </a:spcBef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sz="1600" dirty="0">
                <a:solidFill>
                  <a:schemeClr val="bg1"/>
                </a:solidFill>
              </a:rPr>
              <a:t>RI Coastal Resources Management Council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prstClr val="white"/>
                </a:solidFill>
              </a:rPr>
              <a:t>3. Rhode Island Geological Survey</a:t>
            </a: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prstClr val="white"/>
                </a:solidFill>
              </a:rPr>
              <a:t>4. </a:t>
            </a:r>
            <a:r>
              <a:rPr lang="en-US" sz="1600" i="1" dirty="0" smtClean="0">
                <a:solidFill>
                  <a:prstClr val="white"/>
                </a:solidFill>
              </a:rPr>
              <a:t>Research Professor Emeritus, Dept. </a:t>
            </a:r>
            <a:r>
              <a:rPr lang="en-US" sz="1600" i="1" dirty="0">
                <a:solidFill>
                  <a:prstClr val="white"/>
                </a:solidFill>
              </a:rPr>
              <a:t>of </a:t>
            </a:r>
            <a:r>
              <a:rPr lang="en-US" sz="1600" i="1" dirty="0" smtClean="0">
                <a:solidFill>
                  <a:prstClr val="white"/>
                </a:solidFill>
              </a:rPr>
              <a:t>Geosciences, Univ</a:t>
            </a:r>
            <a:r>
              <a:rPr lang="en-US" sz="1600" i="1" dirty="0">
                <a:solidFill>
                  <a:prstClr val="white"/>
                </a:solidFill>
              </a:rPr>
              <a:t>. of Rhode </a:t>
            </a:r>
            <a:r>
              <a:rPr lang="en-US" sz="1600" i="1" dirty="0" smtClean="0">
                <a:solidFill>
                  <a:prstClr val="white"/>
                </a:solidFill>
              </a:rPr>
              <a:t>Island</a:t>
            </a: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endParaRPr lang="en-US" sz="1600" b="1" i="1" dirty="0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ts val="1200"/>
              </a:spcAft>
            </a:pPr>
            <a:r>
              <a:rPr lang="en-US" sz="1600" b="1" i="1" dirty="0" smtClean="0">
                <a:solidFill>
                  <a:prstClr val="white"/>
                </a:solidFill>
              </a:rPr>
              <a:t>National meeting of the Geological Society of America</a:t>
            </a:r>
          </a:p>
          <a:p>
            <a:pPr algn="ctr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US" sz="1600" i="1" dirty="0" smtClean="0">
                <a:solidFill>
                  <a:prstClr val="white"/>
                </a:solidFill>
              </a:rPr>
              <a:t>2 November 2015 – Paper 162-9</a:t>
            </a:r>
          </a:p>
        </p:txBody>
      </p:sp>
      <p:pic>
        <p:nvPicPr>
          <p:cNvPr id="5" name="Picture 4" descr="RIGeoSurvey_logo_2006-dark-bl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91200"/>
            <a:ext cx="94488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 descr="http://www.easternct.edu/images/bann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r="61369"/>
          <a:stretch/>
        </p:blipFill>
        <p:spPr bwMode="auto">
          <a:xfrm>
            <a:off x="76200" y="5791200"/>
            <a:ext cx="367388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791200"/>
            <a:ext cx="2179468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15000"/>
            <a:ext cx="925745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500989"/>
            <a:ext cx="1752600" cy="3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73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769957">
            <a:off x="705176" y="3614446"/>
            <a:ext cx="947375" cy="2769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MSQ-SB-1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769957">
            <a:off x="1771976" y="3309647"/>
            <a:ext cx="947375" cy="2769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MSQ-SB-2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0769957">
            <a:off x="3158060" y="2928645"/>
            <a:ext cx="1070806" cy="2769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err="1" smtClean="0"/>
              <a:t>MSQ</a:t>
            </a:r>
            <a:r>
              <a:rPr lang="en-US" dirty="0" smtClean="0"/>
              <a:t>-SB (3)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769957">
            <a:off x="5277176" y="2395246"/>
            <a:ext cx="947375" cy="2769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MSQ-SB-4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20769957">
            <a:off x="7105976" y="2014246"/>
            <a:ext cx="947375" cy="27699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/>
              <a:t>MSQ-SB-5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0"/>
            <a:ext cx="9144000" cy="430887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Beach profiles using the Modified Emery method (Monthly; pre/post storm)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_Projects\1_Misquamicut_2014_Replenishment\Field_Photos\IMG_22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9" b="-424"/>
          <a:stretch/>
        </p:blipFill>
        <p:spPr bwMode="auto">
          <a:xfrm>
            <a:off x="0" y="784800"/>
            <a:ext cx="9144000" cy="427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1" y="5029200"/>
            <a:ext cx="4329711" cy="307777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Last day of Replenishment – 30 May 2014</a:t>
            </a:r>
          </a:p>
        </p:txBody>
      </p:sp>
      <p:cxnSp>
        <p:nvCxnSpPr>
          <p:cNvPr id="4" name="Straight Arrow Connector 3"/>
          <p:cNvCxnSpPr>
            <a:cxnSpLocks noChangeAspect="1"/>
          </p:cNvCxnSpPr>
          <p:nvPr/>
        </p:nvCxnSpPr>
        <p:spPr>
          <a:xfrm flipH="1">
            <a:off x="4267200" y="1173480"/>
            <a:ext cx="274320" cy="2743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" y="0"/>
            <a:ext cx="9144000" cy="446276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bg1"/>
                </a:solidFill>
              </a:rPr>
              <a:t>Topographic mapping RTK-GPS (Quarterly)</a:t>
            </a:r>
            <a:endParaRPr lang="en-U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0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446276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bg1"/>
                </a:solidFill>
              </a:rPr>
              <a:t>Topographic mapping RTK-GPS (Quarterly)</a:t>
            </a:r>
            <a:endParaRPr lang="en-U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4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4082336" cy="461665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April 2015 Interpolated Surface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9144000" cy="446276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bg1"/>
                </a:solidFill>
              </a:rPr>
              <a:t>Side-scan sonar mapping of the shoreface (2015-2016)</a:t>
            </a:r>
            <a:endParaRPr lang="en-U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2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" y="0"/>
            <a:ext cx="9144000" cy="80021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bg1"/>
                </a:solidFill>
              </a:rPr>
              <a:t>Results – RTK Topographic Surveys</a:t>
            </a:r>
          </a:p>
          <a:p>
            <a:r>
              <a:rPr lang="en-US" sz="2300" dirty="0" smtClean="0">
                <a:solidFill>
                  <a:schemeClr val="bg1"/>
                </a:solidFill>
              </a:rPr>
              <a:t>Change in Berm Elevation: 30 May 2014 to 3 April 2015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9"/>
          <a:stretch/>
        </p:blipFill>
        <p:spPr>
          <a:xfrm>
            <a:off x="0" y="806400"/>
            <a:ext cx="9144000" cy="60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3128608"/>
            <a:chOff x="0" y="91440"/>
            <a:chExt cx="9144000" cy="312860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32" b="23746"/>
            <a:stretch/>
          </p:blipFill>
          <p:spPr>
            <a:xfrm>
              <a:off x="0" y="91440"/>
              <a:ext cx="9144000" cy="31286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91440"/>
              <a:ext cx="6079549" cy="457200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</a:rPr>
                <a:t>Elevation Change: May 2014 – September 2014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1" y="3291840"/>
            <a:ext cx="9144001" cy="3105307"/>
            <a:chOff x="-1" y="3276600"/>
            <a:chExt cx="9144001" cy="3105307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3276600"/>
              <a:ext cx="9144000" cy="3105307"/>
              <a:chOff x="0" y="3276600"/>
              <a:chExt cx="9144000" cy="310530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468" b="24252"/>
              <a:stretch/>
            </p:blipFill>
            <p:spPr>
              <a:xfrm>
                <a:off x="0" y="3276600"/>
                <a:ext cx="9144000" cy="3105307"/>
              </a:xfrm>
              <a:prstGeom prst="rect">
                <a:avLst/>
              </a:prstGeom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6200" y="5623560"/>
                <a:ext cx="1366094" cy="724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-1" y="3276600"/>
              <a:ext cx="6079549" cy="457200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white"/>
                  </a:solidFill>
                </a:rPr>
                <a:t>Elevation Change: May 2014 – April 2015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457200"/>
            <a:ext cx="5505033" cy="40011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Berm Volume: </a:t>
            </a:r>
            <a:r>
              <a:rPr lang="en-US" sz="2000" b="1" dirty="0" smtClean="0">
                <a:solidFill>
                  <a:srgbClr val="FF3300"/>
                </a:solidFill>
              </a:rPr>
              <a:t>-11,500 m</a:t>
            </a:r>
            <a:r>
              <a:rPr lang="en-US" sz="2000" b="1" baseline="30000" dirty="0" smtClean="0">
                <a:solidFill>
                  <a:srgbClr val="FF3300"/>
                </a:solidFill>
              </a:rPr>
              <a:t>3</a:t>
            </a:r>
            <a:r>
              <a:rPr lang="en-US" sz="2000" b="1" dirty="0" smtClean="0">
                <a:solidFill>
                  <a:srgbClr val="FF3300"/>
                </a:solidFill>
              </a:rPr>
              <a:t> (-18% of replenishment)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749040"/>
            <a:ext cx="5505033" cy="40011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Berm Volume: </a:t>
            </a:r>
            <a:r>
              <a:rPr lang="en-US" sz="2000" b="1" dirty="0" smtClean="0">
                <a:solidFill>
                  <a:srgbClr val="FF3300"/>
                </a:solidFill>
              </a:rPr>
              <a:t>-14,600 m</a:t>
            </a:r>
            <a:r>
              <a:rPr lang="en-US" sz="2000" b="1" baseline="30000" dirty="0" smtClean="0">
                <a:solidFill>
                  <a:srgbClr val="FF3300"/>
                </a:solidFill>
              </a:rPr>
              <a:t>3</a:t>
            </a:r>
            <a:r>
              <a:rPr lang="en-US" sz="2000" b="1" dirty="0" smtClean="0">
                <a:solidFill>
                  <a:srgbClr val="FF3300"/>
                </a:solidFill>
              </a:rPr>
              <a:t> (-23% of replenishment)</a:t>
            </a:r>
            <a:endParaRPr lang="en-US" sz="2000" b="1" dirty="0">
              <a:solidFill>
                <a:srgbClr val="FF33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362200"/>
            <a:ext cx="1366094" cy="7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0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0" b="-489"/>
          <a:stretch/>
        </p:blipFill>
        <p:spPr bwMode="auto">
          <a:xfrm>
            <a:off x="0" y="1905000"/>
            <a:ext cx="9144000" cy="416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3163079"/>
            <a:ext cx="435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Post-Replenishment 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</a:rPr>
              <a:t>204 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810000"/>
            <a:ext cx="16289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April 2014</a:t>
            </a:r>
          </a:p>
          <a:p>
            <a:pPr algn="ctr"/>
            <a:r>
              <a:rPr lang="en-US" sz="2400" b="1" dirty="0" smtClean="0"/>
              <a:t> 162 m</a:t>
            </a:r>
            <a:r>
              <a:rPr lang="en-US" sz="2400" b="1" baseline="30000" dirty="0" smtClean="0"/>
              <a:t>3</a:t>
            </a:r>
            <a:r>
              <a:rPr lang="en-US" sz="2400" b="1" dirty="0" smtClean="0"/>
              <a:t> m</a:t>
            </a:r>
            <a:r>
              <a:rPr lang="en-US" sz="2400" b="1" baseline="30000" dirty="0" smtClean="0"/>
              <a:t>-1</a:t>
            </a:r>
            <a:endParaRPr lang="en-US" sz="2400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852251"/>
            <a:ext cx="1566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April, 2015</a:t>
            </a:r>
          </a:p>
          <a:p>
            <a:pPr algn="ctr"/>
            <a:r>
              <a:rPr lang="en-US" sz="2400" b="1" dirty="0" smtClean="0"/>
              <a:t>168 </a:t>
            </a:r>
            <a:r>
              <a:rPr lang="en-US" sz="2400" b="1" dirty="0"/>
              <a:t>m</a:t>
            </a:r>
            <a:r>
              <a:rPr lang="en-US" sz="2400" b="1" baseline="30000" dirty="0"/>
              <a:t>3</a:t>
            </a:r>
            <a:r>
              <a:rPr lang="en-US" sz="2400" b="1" dirty="0"/>
              <a:t> m</a:t>
            </a:r>
            <a:r>
              <a:rPr lang="en-US" sz="2400" b="1" baseline="30000" dirty="0"/>
              <a:t>-1</a:t>
            </a:r>
            <a:endParaRPr lang="en-US" sz="2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4776369" y="26240"/>
            <a:ext cx="4367631" cy="1116760"/>
            <a:chOff x="4776369" y="26240"/>
            <a:chExt cx="4367631" cy="11167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18" b="32790"/>
            <a:stretch/>
          </p:blipFill>
          <p:spPr>
            <a:xfrm>
              <a:off x="4776369" y="26240"/>
              <a:ext cx="4367631" cy="111676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6553200" y="533400"/>
              <a:ext cx="76200" cy="40814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4554" y="76200"/>
            <a:ext cx="44874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MSQ</a:t>
            </a:r>
            <a:r>
              <a:rPr lang="en-US" sz="3600" dirty="0" smtClean="0">
                <a:solidFill>
                  <a:schemeClr val="bg1"/>
                </a:solidFill>
              </a:rPr>
              <a:t>-SB Plotted Profile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April 2014 – April 2015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5105400" y="4267200"/>
            <a:ext cx="1104900" cy="3175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0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" y="76200"/>
            <a:ext cx="2457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Mapped Extent of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Depositional Platform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27005" y="21000"/>
            <a:ext cx="6116995" cy="2971800"/>
            <a:chOff x="3027005" y="21000"/>
            <a:chExt cx="6116995" cy="2971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87" b="8136"/>
            <a:stretch/>
          </p:blipFill>
          <p:spPr>
            <a:xfrm>
              <a:off x="3027005" y="21000"/>
              <a:ext cx="6116995" cy="29718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027005" y="21000"/>
              <a:ext cx="601447" cy="338554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2015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27005" y="3276600"/>
            <a:ext cx="6107097" cy="2971800"/>
            <a:chOff x="3027005" y="3276600"/>
            <a:chExt cx="6107097" cy="2971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81" b="8137"/>
            <a:stretch/>
          </p:blipFill>
          <p:spPr>
            <a:xfrm>
              <a:off x="3027005" y="3276600"/>
              <a:ext cx="6107097" cy="2971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27005" y="3277200"/>
              <a:ext cx="601447" cy="338554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2008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991600" cy="533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1" dirty="0" smtClean="0">
                <a:solidFill>
                  <a:schemeClr val="bg1"/>
                </a:solidFill>
              </a:rPr>
              <a:t>SO WHERE DID THE SEDIMENT GO?</a:t>
            </a:r>
            <a:endParaRPr lang="en-US" sz="2700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228600"/>
            <a:ext cx="9144000" cy="6078600"/>
            <a:chOff x="0" y="228600"/>
            <a:chExt cx="9144000" cy="60786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99" b="8032"/>
            <a:stretch/>
          </p:blipFill>
          <p:spPr>
            <a:xfrm>
              <a:off x="0" y="720000"/>
              <a:ext cx="9144000" cy="55872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200400" y="4953000"/>
              <a:ext cx="13773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2008</a:t>
              </a:r>
            </a:p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292,000 m</a:t>
              </a:r>
              <a:r>
                <a:rPr lang="en-US" sz="2000" baseline="30000" dirty="0" smtClean="0">
                  <a:solidFill>
                    <a:srgbClr val="FF0000"/>
                  </a:solidFill>
                </a:rPr>
                <a:t>2</a:t>
              </a:r>
              <a:endParaRPr lang="en-US" sz="20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81200" y="2971800"/>
              <a:ext cx="13773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2015</a:t>
              </a:r>
            </a:p>
            <a:p>
              <a:pPr algn="ctr"/>
              <a:r>
                <a:rPr lang="en-US" sz="2000" dirty="0" smtClean="0"/>
                <a:t>289,000 m</a:t>
              </a:r>
              <a:r>
                <a:rPr lang="en-US" sz="2000" baseline="30000" dirty="0" smtClean="0"/>
                <a:t>2</a:t>
              </a:r>
              <a:endParaRPr lang="en-US" sz="2000" baseline="30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5300" y="228600"/>
              <a:ext cx="815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Mapped Extent of Depositional Platform: 2008 - 2015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295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65201E-6 L 0.00018 0.27326 " pathEditMode="relative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09116E-6 L 0.00174 -0.2054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027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5" b="1"/>
          <a:stretch/>
        </p:blipFill>
        <p:spPr>
          <a:xfrm>
            <a:off x="5400" y="543000"/>
            <a:ext cx="9144000" cy="3724200"/>
          </a:xfrm>
          <a:prstGeom prst="rect">
            <a:avLst/>
          </a:prstGeom>
        </p:spPr>
      </p:pic>
      <p:sp>
        <p:nvSpPr>
          <p:cNvPr id="3" name="Content Placeholder 8"/>
          <p:cNvSpPr txBox="1">
            <a:spLocks/>
          </p:cNvSpPr>
          <p:nvPr/>
        </p:nvSpPr>
        <p:spPr>
          <a:xfrm>
            <a:off x="0" y="4267200"/>
            <a:ext cx="9220200" cy="2057400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Transport by easterly </a:t>
            </a:r>
            <a:r>
              <a:rPr lang="en-US" dirty="0" smtClean="0">
                <a:solidFill>
                  <a:schemeClr val="bg1"/>
                </a:solidFill>
              </a:rPr>
              <a:t>swells (Summer ‘14)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3000" dirty="0" smtClean="0">
                <a:solidFill>
                  <a:schemeClr val="bg1"/>
                </a:solidFill>
              </a:rPr>
              <a:t>Deposition of replenishment sand on flood tidal delta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Transport west by southwesterly ‘sea breeze’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743200" y="2819400"/>
            <a:ext cx="1447800" cy="3810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10180"/>
            <a:ext cx="9144000" cy="523220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Alongshore transport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81400" y="3124200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9454E-7 L -0.17483 0.05969 " pathEditMode="relative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483 0.0597 L 0.02361 -0.00532 L 0.11336 -0.02753 L 0.31145 -0.10296 L 0.45659 -0.13443 L 0.51649 -0.12517 L 0.51875 -0.17445 L 0.47309 -0.28343 L 0.45572 -0.31073 L 0.44722 -0.31282 L 0.4401 -0.30125 L 0.4125 -0.26978 L 0.37708 -0.26145 L 0.34079 -0.25405 L 0.31805 -0.24687 " pathEditMode="relative" ptsTypes="AAAAAAAAAAAAAAA">
                                      <p:cBhvr>
                                        <p:cTn id="2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1" grpId="1" animBg="1"/>
      <p:bldP spid="1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524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Modeling Approaches to Understanding the Response of Coupled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-Backbarrier Systems to Coastal Change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4"/>
          <a:stretch/>
        </p:blipFill>
        <p:spPr bwMode="auto">
          <a:xfrm>
            <a:off x="0" y="1836000"/>
            <a:ext cx="9144000" cy="475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69099" y="6352401"/>
            <a:ext cx="574901" cy="27699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RIDOT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47800"/>
            <a:ext cx="9144000" cy="36933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MISQUAMICUT (WESTERLY), RI – Post Sandy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4" t="17286" r="8842" b="24293"/>
          <a:stretch/>
        </p:blipFill>
        <p:spPr>
          <a:xfrm>
            <a:off x="0" y="548640"/>
            <a:ext cx="9144000" cy="52899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440" y="5007977"/>
            <a:ext cx="1981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2400" y="4953000"/>
            <a:ext cx="2007281" cy="871954"/>
            <a:chOff x="152400" y="4343400"/>
            <a:chExt cx="2007281" cy="871954"/>
          </a:xfrm>
        </p:grpSpPr>
        <p:sp>
          <p:nvSpPr>
            <p:cNvPr id="3" name="TextBox 2"/>
            <p:cNvSpPr txBox="1"/>
            <p:nvPr/>
          </p:nvSpPr>
          <p:spPr>
            <a:xfrm>
              <a:off x="256393" y="4343400"/>
              <a:ext cx="1805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Wave Height (Hs)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3" b="2083"/>
            <a:stretch/>
          </p:blipFill>
          <p:spPr bwMode="auto">
            <a:xfrm rot="5400000">
              <a:off x="1044648" y="3962400"/>
              <a:ext cx="228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52400" y="4876800"/>
              <a:ext cx="20072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0       2       4       6       8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5" b="36510"/>
          <a:stretch/>
        </p:blipFill>
        <p:spPr>
          <a:xfrm>
            <a:off x="4495800" y="1524000"/>
            <a:ext cx="1225318" cy="350142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991600" cy="533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700" b="1" dirty="0" smtClean="0">
                <a:solidFill>
                  <a:schemeClr val="bg1"/>
                </a:solidFill>
              </a:rPr>
              <a:t>Why the differential erosion… </a:t>
            </a:r>
            <a:endParaRPr lang="en-US" sz="2700" b="1" dirty="0">
              <a:solidFill>
                <a:schemeClr val="bg1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Modeled “1%” significant wave heights – Block Island Sound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30"/>
          <a:stretch/>
        </p:blipFill>
        <p:spPr>
          <a:xfrm>
            <a:off x="-18893" y="533400"/>
            <a:ext cx="9144000" cy="49082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867400"/>
            <a:ext cx="171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Grilli</a:t>
            </a:r>
            <a:r>
              <a:rPr lang="en-US" dirty="0" smtClean="0">
                <a:solidFill>
                  <a:schemeClr val="bg1"/>
                </a:solidFill>
              </a:rPr>
              <a:t> et al., 2015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11111E-6 -4.63211E-6 L 0.00017 -0.05599 " pathEditMode="relative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8_Pictures\Misquamicut\Replenishment_2014\29April_2014\IMG_17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r="-1"/>
          <a:stretch/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339" name="Rectangle 2"/>
          <p:cNvSpPr txBox="1">
            <a:spLocks noChangeArrowheads="1"/>
          </p:cNvSpPr>
          <p:nvPr/>
        </p:nvSpPr>
        <p:spPr bwMode="auto">
          <a:xfrm>
            <a:off x="91440" y="91440"/>
            <a:ext cx="8961120" cy="64008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Conclusions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4340" name="Text Box 11"/>
          <p:cNvSpPr txBox="1">
            <a:spLocks noChangeArrowheads="1"/>
          </p:cNvSpPr>
          <p:nvPr/>
        </p:nvSpPr>
        <p:spPr bwMode="auto">
          <a:xfrm>
            <a:off x="73152" y="868679"/>
            <a:ext cx="8961120" cy="156966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  <a:extLst/>
        </p:spPr>
        <p:txBody>
          <a:bodyPr wrap="square" tIns="91440" bIns="1828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~14,000 m</a:t>
            </a:r>
            <a:r>
              <a:rPr lang="en-US" sz="2800" baseline="30000" dirty="0" smtClean="0">
                <a:solidFill>
                  <a:prstClr val="white"/>
                </a:solidFill>
              </a:rPr>
              <a:t>3</a:t>
            </a:r>
            <a:r>
              <a:rPr lang="en-US" sz="2800" dirty="0" smtClean="0">
                <a:solidFill>
                  <a:prstClr val="white"/>
                </a:solidFill>
              </a:rPr>
              <a:t> have been eroded at </a:t>
            </a:r>
            <a:r>
              <a:rPr lang="en-US" sz="2800" dirty="0" err="1" smtClean="0">
                <a:solidFill>
                  <a:prstClr val="white"/>
                </a:solidFill>
              </a:rPr>
              <a:t>MSQ</a:t>
            </a:r>
            <a:r>
              <a:rPr lang="en-US" sz="2800" dirty="0" smtClean="0">
                <a:solidFill>
                  <a:prstClr val="white"/>
                </a:solidFill>
              </a:rPr>
              <a:t>-SB, representing 23% of the placed volume during the first 15 months of the project 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6200" y="2438399"/>
            <a:ext cx="8961120" cy="96926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Alongshore sediment transport has dominated this process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6200" y="3408252"/>
            <a:ext cx="8961120" cy="1444752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  <a:extLst/>
        </p:spPr>
        <p:txBody>
          <a:bodyPr wrap="square" tIns="9144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The importance of shoreface processes and local shoreline orientation should be considered when designing beach replenishment projects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6200" y="4846320"/>
            <a:ext cx="8961120" cy="64008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  <a:extLst/>
        </p:spPr>
        <p:txBody>
          <a:bodyPr wrap="square" tIns="9144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prstClr val="white"/>
                </a:solidFill>
              </a:rPr>
              <a:t>With replenishment; ‘</a:t>
            </a:r>
            <a:r>
              <a:rPr lang="en-US" sz="3200" i="1" dirty="0" smtClean="0">
                <a:solidFill>
                  <a:prstClr val="white"/>
                </a:solidFill>
              </a:rPr>
              <a:t>Go Big or Go Home’!</a:t>
            </a:r>
            <a:endParaRPr lang="en-US" sz="2800" i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24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27540" b="14351"/>
          <a:stretch/>
        </p:blipFill>
        <p:spPr>
          <a:xfrm>
            <a:off x="0" y="2440800"/>
            <a:ext cx="9143999" cy="4592824"/>
          </a:xfrm>
          <a:prstGeom prst="rect">
            <a:avLst/>
          </a:prstGeom>
        </p:spPr>
      </p:pic>
      <p:sp>
        <p:nvSpPr>
          <p:cNvPr id="14339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8991600" cy="1524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1" dirty="0" smtClean="0"/>
              <a:t>End of presentation</a:t>
            </a:r>
            <a:endParaRPr lang="en-US" sz="2000" b="1" dirty="0"/>
          </a:p>
        </p:txBody>
      </p:sp>
      <p:sp>
        <p:nvSpPr>
          <p:cNvPr id="14340" name="Text Box 11"/>
          <p:cNvSpPr txBox="1">
            <a:spLocks noChangeArrowheads="1"/>
          </p:cNvSpPr>
          <p:nvPr/>
        </p:nvSpPr>
        <p:spPr bwMode="auto">
          <a:xfrm>
            <a:off x="0" y="0"/>
            <a:ext cx="9143999" cy="2339102"/>
          </a:xfrm>
          <a:prstGeom prst="rect">
            <a:avLst/>
          </a:prstGeom>
          <a:solidFill>
            <a:srgbClr val="000000">
              <a:alpha val="41961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</a:rPr>
              <a:t>Thanks to: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Josh </a:t>
            </a:r>
            <a:r>
              <a:rPr lang="en-US" sz="1600" dirty="0" err="1" smtClean="0">
                <a:solidFill>
                  <a:schemeClr val="bg1"/>
                </a:solidFill>
              </a:rPr>
              <a:t>Bartosiewicz</a:t>
            </a:r>
            <a:r>
              <a:rPr lang="en-US" sz="1600" dirty="0" smtClean="0">
                <a:solidFill>
                  <a:schemeClr val="bg1"/>
                </a:solidFill>
              </a:rPr>
              <a:t>, Tim </a:t>
            </a:r>
            <a:r>
              <a:rPr lang="en-US" sz="1600" dirty="0" err="1" smtClean="0">
                <a:solidFill>
                  <a:schemeClr val="bg1"/>
                </a:solidFill>
              </a:rPr>
              <a:t>Ciskowski</a:t>
            </a:r>
            <a:r>
              <a:rPr lang="en-US" sz="1600" dirty="0" smtClean="0">
                <a:solidFill>
                  <a:schemeClr val="bg1"/>
                </a:solidFill>
              </a:rPr>
              <a:t>, Mike </a:t>
            </a:r>
            <a:r>
              <a:rPr lang="en-US" sz="1600" dirty="0" err="1" smtClean="0">
                <a:solidFill>
                  <a:schemeClr val="bg1"/>
                </a:solidFill>
              </a:rPr>
              <a:t>Manzi</a:t>
            </a:r>
            <a:r>
              <a:rPr lang="en-US" sz="1600" dirty="0" smtClean="0">
                <a:solidFill>
                  <a:schemeClr val="bg1"/>
                </a:solidFill>
              </a:rPr>
              <a:t>, Amber McDonald</a:t>
            </a:r>
            <a:r>
              <a:rPr lang="en-US" sz="1600" dirty="0">
                <a:solidFill>
                  <a:schemeClr val="bg1"/>
                </a:solidFill>
              </a:rPr>
              <a:t> Cody Murphy, Brandan </a:t>
            </a:r>
            <a:r>
              <a:rPr lang="en-US" sz="1600" dirty="0" err="1" smtClean="0">
                <a:solidFill>
                  <a:schemeClr val="bg1"/>
                </a:solidFill>
              </a:rPr>
              <a:t>Sumeersarnauth</a:t>
            </a:r>
            <a:r>
              <a:rPr lang="en-US" sz="1600" dirty="0" smtClean="0">
                <a:solidFill>
                  <a:schemeClr val="bg1"/>
                </a:solidFill>
              </a:rPr>
              <a:t> (</a:t>
            </a:r>
            <a:r>
              <a:rPr lang="en-US" sz="1600" i="1" dirty="0" smtClean="0">
                <a:solidFill>
                  <a:schemeClr val="bg1"/>
                </a:solidFill>
              </a:rPr>
              <a:t>Eastern Undergraduates</a:t>
            </a:r>
            <a:r>
              <a:rPr lang="en-US" sz="1600" dirty="0" smtClean="0">
                <a:solidFill>
                  <a:schemeClr val="bg1"/>
                </a:solidFill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schemeClr val="bg1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Greg </a:t>
            </a:r>
            <a:r>
              <a:rPr lang="en-US" sz="1600" dirty="0" err="1" smtClean="0">
                <a:solidFill>
                  <a:schemeClr val="bg1"/>
                </a:solidFill>
              </a:rPr>
              <a:t>Baribault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en-US" sz="1600" i="1" dirty="0" smtClean="0">
                <a:solidFill>
                  <a:schemeClr val="bg1"/>
                </a:solidFill>
              </a:rPr>
              <a:t>Rhode Island Coastal Resources Management Council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chemeClr val="bg1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Dave Prescott, </a:t>
            </a:r>
            <a:r>
              <a:rPr lang="en-US" sz="1600" i="1" dirty="0" smtClean="0">
                <a:solidFill>
                  <a:schemeClr val="bg1"/>
                </a:solidFill>
              </a:rPr>
              <a:t>Save the Bay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bg1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bg1"/>
                </a:solidFill>
              </a:rPr>
              <a:t>Alan Comello (and staff), </a:t>
            </a:r>
            <a:r>
              <a:rPr lang="en-US" sz="1600" i="1" dirty="0" smtClean="0">
                <a:solidFill>
                  <a:schemeClr val="bg1"/>
                </a:solidFill>
              </a:rPr>
              <a:t>RI Dept. of Environmental Management</a:t>
            </a:r>
          </a:p>
        </p:txBody>
      </p:sp>
      <p:pic>
        <p:nvPicPr>
          <p:cNvPr id="5" name="Picture 4" descr="RIGeoSurvey_logo_2006-dark-bl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791200"/>
            <a:ext cx="94488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 descr="http://www.easternct.edu/images/bann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r="61369"/>
          <a:stretch/>
        </p:blipFill>
        <p:spPr bwMode="auto">
          <a:xfrm>
            <a:off x="76200" y="5791200"/>
            <a:ext cx="367388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791200"/>
            <a:ext cx="2179468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91200"/>
            <a:ext cx="925745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500989"/>
            <a:ext cx="1752600" cy="3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46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48640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Misquamicut State Beach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1000" y="5983069"/>
            <a:ext cx="117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Hs (Sandy)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9.8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915400" y="6477000"/>
            <a:ext cx="152400" cy="152400"/>
          </a:xfrm>
          <a:prstGeom prst="star5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57978" y="3733800"/>
            <a:ext cx="110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Hs (Irene)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4.1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4876800" y="3505200"/>
            <a:ext cx="152400" cy="152400"/>
          </a:xfrm>
          <a:prstGeom prst="star5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48640"/>
            <a:ext cx="9137073" cy="400110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Microtidal</a:t>
            </a:r>
            <a:r>
              <a:rPr lang="en-US" sz="2000" dirty="0" smtClean="0">
                <a:solidFill>
                  <a:schemeClr val="bg1"/>
                </a:solidFill>
              </a:rPr>
              <a:t> (0.8-1.2 m), Wave dominated coastline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1"/>
          <a:stretch/>
        </p:blipFill>
        <p:spPr>
          <a:xfrm>
            <a:off x="0" y="755702"/>
            <a:ext cx="9144000" cy="5666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5712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Before replenishment </a:t>
            </a:r>
            <a:r>
              <a:rPr lang="en-US" sz="2400" dirty="0" smtClean="0">
                <a:solidFill>
                  <a:prstClr val="white"/>
                </a:solidFill>
              </a:rPr>
              <a:t>(August, 2013)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5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8_Pictures\MSQ\LHTS_Survey_18April2014\IMG_16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1" b="1"/>
          <a:stretch/>
        </p:blipFill>
        <p:spPr bwMode="auto">
          <a:xfrm>
            <a:off x="0" y="1050426"/>
            <a:ext cx="9144000" cy="489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0052" y="5943600"/>
            <a:ext cx="2345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dirty="0" smtClean="0">
                <a:solidFill>
                  <a:schemeClr val="bg1"/>
                </a:solidFill>
              </a:rPr>
              <a:t>8 April 2014 – View: East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"/>
            <a:ext cx="3799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Before replenishment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8_Pictures\Misquamicut\Replenishment_2014\12May2014\IMG_19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/>
          <a:stretch/>
        </p:blipFill>
        <p:spPr bwMode="auto">
          <a:xfrm>
            <a:off x="0" y="1262149"/>
            <a:ext cx="9144000" cy="55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3820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During replenishment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838200"/>
            <a:ext cx="9144000" cy="120032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65,000 m</a:t>
            </a:r>
            <a:r>
              <a:rPr lang="en-US" sz="2400" baseline="30000" dirty="0" smtClean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 of sediment added to the berm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$3.1 Million ($47 m</a:t>
            </a:r>
            <a:r>
              <a:rPr lang="en-US" sz="2400" baseline="30000" dirty="0" smtClean="0">
                <a:solidFill>
                  <a:schemeClr val="bg1"/>
                </a:solidFill>
              </a:rPr>
              <a:t>-3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Sourced entirely from upland (glacial stratified deposits)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10200" y="3733800"/>
            <a:ext cx="12570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$$$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7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3.60019E-6 L 0.41736 -0.02638 " pathEditMode="relative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1_Projects\1_Profiles\Misquamicut_StateBeach_Profiles\Photos\28May2014\IMG_21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59"/>
          <a:stretch/>
        </p:blipFill>
        <p:spPr bwMode="auto">
          <a:xfrm>
            <a:off x="0" y="1066800"/>
            <a:ext cx="9144000" cy="489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0052" y="5943600"/>
            <a:ext cx="2307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28 May 2014 – View: East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3545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white"/>
                </a:solidFill>
              </a:rPr>
              <a:t>After replenishment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69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700000">
            <a:off x="4510568" y="2759174"/>
            <a:ext cx="193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18 April 2014 (Pre)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700000">
            <a:off x="4575073" y="3269742"/>
            <a:ext cx="1809534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30 May 2014 (Post)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965579" cy="46166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Mapping the position of LHTS using sub-meter handheld </a:t>
            </a:r>
            <a:r>
              <a:rPr lang="en-US" sz="2400" dirty="0" err="1" smtClean="0">
                <a:solidFill>
                  <a:schemeClr val="bg1"/>
                </a:solidFill>
              </a:rPr>
              <a:t>DGPS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9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3291</TotalTime>
  <Words>558</Words>
  <Application>Microsoft Office PowerPoint</Application>
  <PresentationFormat>On-screen Show (4:3)</PresentationFormat>
  <Paragraphs>95</Paragraphs>
  <Slides>22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Eastern Connecticut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Oakley, Bryan A.(Environmental Earth Science)</dc:creator>
  <cp:lastModifiedBy>Bryan Oakley</cp:lastModifiedBy>
  <cp:revision>64</cp:revision>
  <cp:lastPrinted>2015-10-26T20:09:21Z</cp:lastPrinted>
  <dcterms:created xsi:type="dcterms:W3CDTF">2015-10-09T15:24:45Z</dcterms:created>
  <dcterms:modified xsi:type="dcterms:W3CDTF">2015-11-01T20:23:50Z</dcterms:modified>
</cp:coreProperties>
</file>