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0" r:id="rId2"/>
    <p:sldId id="337" r:id="rId3"/>
    <p:sldId id="358" r:id="rId4"/>
    <p:sldId id="331" r:id="rId5"/>
    <p:sldId id="327" r:id="rId6"/>
    <p:sldId id="333" r:id="rId7"/>
    <p:sldId id="336" r:id="rId8"/>
    <p:sldId id="328" r:id="rId9"/>
    <p:sldId id="330" r:id="rId10"/>
    <p:sldId id="339" r:id="rId11"/>
    <p:sldId id="340" r:id="rId12"/>
    <p:sldId id="342" r:id="rId13"/>
    <p:sldId id="355" r:id="rId14"/>
    <p:sldId id="356" r:id="rId15"/>
    <p:sldId id="343" r:id="rId16"/>
    <p:sldId id="344" r:id="rId17"/>
    <p:sldId id="345" r:id="rId18"/>
    <p:sldId id="346" r:id="rId19"/>
    <p:sldId id="35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9900"/>
    <a:srgbClr val="122F5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p:scale>
          <a:sx n="85" d="100"/>
          <a:sy n="85" d="100"/>
        </p:scale>
        <p:origin x="-1144" y="6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E601A-BF23-0041-9763-144F5441AFD5}"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F236E8DD-8124-E348-91AF-96B386C36D4C}">
      <dgm:prSet phldrT="[Text]" custT="1"/>
      <dgm:spPr/>
      <dgm:t>
        <a:bodyPr/>
        <a:lstStyle/>
        <a:p>
          <a:r>
            <a:rPr lang="en-US" sz="2000" dirty="0" smtClean="0"/>
            <a:t>Planning</a:t>
          </a:r>
        </a:p>
        <a:p>
          <a:r>
            <a:rPr lang="en-US" sz="2000" dirty="0" smtClean="0"/>
            <a:t>Proposals</a:t>
          </a:r>
          <a:endParaRPr lang="en-US" sz="2000" dirty="0"/>
        </a:p>
      </dgm:t>
    </dgm:pt>
    <dgm:pt modelId="{C15DCD76-0D60-084C-BF0C-B5801F9633BB}" type="parTrans" cxnId="{5D5E8E4E-DE0B-F141-A933-D0E18D087B23}">
      <dgm:prSet/>
      <dgm:spPr/>
      <dgm:t>
        <a:bodyPr/>
        <a:lstStyle/>
        <a:p>
          <a:endParaRPr lang="en-US" sz="1400"/>
        </a:p>
      </dgm:t>
    </dgm:pt>
    <dgm:pt modelId="{C45B197D-8672-BF42-966B-6846E0FC187F}" type="sibTrans" cxnId="{5D5E8E4E-DE0B-F141-A933-D0E18D087B23}">
      <dgm:prSet custT="1"/>
      <dgm:spPr/>
      <dgm:t>
        <a:bodyPr/>
        <a:lstStyle/>
        <a:p>
          <a:endParaRPr lang="en-US" sz="1400"/>
        </a:p>
      </dgm:t>
    </dgm:pt>
    <dgm:pt modelId="{52912581-3352-A544-8782-1FC248856C5F}">
      <dgm:prSet phldrT="[Text]" custT="1"/>
      <dgm:spPr/>
      <dgm:t>
        <a:bodyPr/>
        <a:lstStyle/>
        <a:p>
          <a:r>
            <a:rPr lang="en-US" sz="2000" dirty="0" smtClean="0"/>
            <a:t>Collection</a:t>
          </a:r>
        </a:p>
        <a:p>
          <a:r>
            <a:rPr lang="en-US" sz="2000" dirty="0" smtClean="0"/>
            <a:t>Field, Lab,</a:t>
          </a:r>
        </a:p>
        <a:p>
          <a:r>
            <a:rPr lang="en-US" sz="2000" dirty="0" smtClean="0"/>
            <a:t>Models </a:t>
          </a:r>
        </a:p>
      </dgm:t>
    </dgm:pt>
    <dgm:pt modelId="{D8B7F062-BDDC-8B4A-AAA8-AB7D9C342F08}" type="parTrans" cxnId="{A527EFE6-FA8B-C444-87D3-939C6A9B5CA0}">
      <dgm:prSet/>
      <dgm:spPr/>
      <dgm:t>
        <a:bodyPr/>
        <a:lstStyle/>
        <a:p>
          <a:endParaRPr lang="en-US" sz="1400"/>
        </a:p>
      </dgm:t>
    </dgm:pt>
    <dgm:pt modelId="{678C6C62-3846-5A4D-93E4-FA6EAF5ACEA9}" type="sibTrans" cxnId="{A527EFE6-FA8B-C444-87D3-939C6A9B5CA0}">
      <dgm:prSet custT="1"/>
      <dgm:spPr/>
      <dgm:t>
        <a:bodyPr/>
        <a:lstStyle/>
        <a:p>
          <a:endParaRPr lang="en-US" sz="1400"/>
        </a:p>
      </dgm:t>
    </dgm:pt>
    <dgm:pt modelId="{2D606390-6431-A34C-8753-7F8A1F80A38F}">
      <dgm:prSet phldrT="[Text]" custT="1"/>
      <dgm:spPr/>
      <dgm:t>
        <a:bodyPr/>
        <a:lstStyle/>
        <a:p>
          <a:r>
            <a:rPr lang="en-US" sz="2000" dirty="0" smtClean="0"/>
            <a:t>Refined Data Products</a:t>
          </a:r>
          <a:endParaRPr lang="en-US" sz="2000" dirty="0"/>
        </a:p>
      </dgm:t>
    </dgm:pt>
    <dgm:pt modelId="{D5C72126-54C7-384A-8EC3-B4F27CDFF91C}" type="parTrans" cxnId="{55D74EBD-3FB9-204F-A247-CA82C121D1EE}">
      <dgm:prSet/>
      <dgm:spPr/>
      <dgm:t>
        <a:bodyPr/>
        <a:lstStyle/>
        <a:p>
          <a:endParaRPr lang="en-US" sz="1400"/>
        </a:p>
      </dgm:t>
    </dgm:pt>
    <dgm:pt modelId="{A545D8D2-D893-1245-B7F0-58EF05FFFB16}" type="sibTrans" cxnId="{55D74EBD-3FB9-204F-A247-CA82C121D1EE}">
      <dgm:prSet custT="1"/>
      <dgm:spPr/>
      <dgm:t>
        <a:bodyPr/>
        <a:lstStyle/>
        <a:p>
          <a:endParaRPr lang="en-US" sz="1400"/>
        </a:p>
      </dgm:t>
    </dgm:pt>
    <dgm:pt modelId="{9F910A08-935C-984C-B941-1269D1146C03}">
      <dgm:prSet phldrT="[Text]" custT="1"/>
      <dgm:spPr/>
      <dgm:t>
        <a:bodyPr/>
        <a:lstStyle/>
        <a:p>
          <a:r>
            <a:rPr lang="en-US" sz="2000" dirty="0" smtClean="0"/>
            <a:t>Publishing</a:t>
          </a:r>
        </a:p>
        <a:p>
          <a:r>
            <a:rPr lang="en-US" sz="2000" dirty="0" smtClean="0"/>
            <a:t>Repositories</a:t>
          </a:r>
        </a:p>
      </dgm:t>
    </dgm:pt>
    <dgm:pt modelId="{F0159933-8875-A544-9663-90A9DB09E09A}" type="parTrans" cxnId="{E3ECEC5B-B36B-A044-AA69-9DEB636643D3}">
      <dgm:prSet/>
      <dgm:spPr/>
      <dgm:t>
        <a:bodyPr/>
        <a:lstStyle/>
        <a:p>
          <a:endParaRPr lang="en-US" sz="1400"/>
        </a:p>
      </dgm:t>
    </dgm:pt>
    <dgm:pt modelId="{E6507ACA-787F-0443-A11B-DFF160C000A6}" type="sibTrans" cxnId="{E3ECEC5B-B36B-A044-AA69-9DEB636643D3}">
      <dgm:prSet custT="1"/>
      <dgm:spPr/>
      <dgm:t>
        <a:bodyPr/>
        <a:lstStyle/>
        <a:p>
          <a:endParaRPr lang="en-US" sz="1400"/>
        </a:p>
      </dgm:t>
    </dgm:pt>
    <dgm:pt modelId="{0C46B7EF-5613-4F47-8A77-5360BE34955A}">
      <dgm:prSet phldrT="[Text]" custT="1"/>
      <dgm:spPr/>
      <dgm:t>
        <a:bodyPr/>
        <a:lstStyle/>
        <a:p>
          <a:r>
            <a:rPr lang="en-US" sz="2000" dirty="0" smtClean="0"/>
            <a:t>Re-use</a:t>
          </a:r>
          <a:endParaRPr lang="en-US" sz="2000" dirty="0"/>
        </a:p>
      </dgm:t>
    </dgm:pt>
    <dgm:pt modelId="{99161C90-C250-FE48-B20B-0AC8B8DBD189}" type="parTrans" cxnId="{603A2B48-6804-8948-A852-529DBF653279}">
      <dgm:prSet/>
      <dgm:spPr/>
      <dgm:t>
        <a:bodyPr/>
        <a:lstStyle/>
        <a:p>
          <a:endParaRPr lang="en-US" sz="1400"/>
        </a:p>
      </dgm:t>
    </dgm:pt>
    <dgm:pt modelId="{9A5E9133-2AC7-1C47-81F7-D5C2CEC1C45B}" type="sibTrans" cxnId="{603A2B48-6804-8948-A852-529DBF653279}">
      <dgm:prSet custT="1"/>
      <dgm:spPr/>
      <dgm:t>
        <a:bodyPr/>
        <a:lstStyle/>
        <a:p>
          <a:endParaRPr lang="en-US" sz="1400"/>
        </a:p>
      </dgm:t>
    </dgm:pt>
    <dgm:pt modelId="{8DB829FB-0AC0-CB4E-BA48-FE284C0E60DA}">
      <dgm:prSet custT="1"/>
      <dgm:spPr/>
      <dgm:t>
        <a:bodyPr/>
        <a:lstStyle/>
        <a:p>
          <a:r>
            <a:rPr lang="en-US" sz="2000" dirty="0" smtClean="0"/>
            <a:t>Archive</a:t>
          </a:r>
        </a:p>
        <a:p>
          <a:r>
            <a:rPr lang="en-US" sz="2000" dirty="0" smtClean="0"/>
            <a:t>Repositories</a:t>
          </a:r>
          <a:endParaRPr lang="en-US" sz="2000" dirty="0"/>
        </a:p>
      </dgm:t>
    </dgm:pt>
    <dgm:pt modelId="{E65DFA7F-EAA0-8D4E-8900-505982B92B1A}" type="parTrans" cxnId="{C0AC2304-E537-7643-8F96-8F454FC8C86B}">
      <dgm:prSet/>
      <dgm:spPr/>
      <dgm:t>
        <a:bodyPr/>
        <a:lstStyle/>
        <a:p>
          <a:endParaRPr lang="en-US" sz="1400"/>
        </a:p>
      </dgm:t>
    </dgm:pt>
    <dgm:pt modelId="{340A4DF7-859A-6A46-B484-424F83BD79CD}" type="sibTrans" cxnId="{C0AC2304-E537-7643-8F96-8F454FC8C86B}">
      <dgm:prSet custT="1"/>
      <dgm:spPr/>
      <dgm:t>
        <a:bodyPr/>
        <a:lstStyle/>
        <a:p>
          <a:endParaRPr lang="en-US" sz="1400"/>
        </a:p>
      </dgm:t>
    </dgm:pt>
    <dgm:pt modelId="{29CEBE45-FEEC-D84A-9E4A-9B654B642728}" type="pres">
      <dgm:prSet presAssocID="{CC3E601A-BF23-0041-9763-144F5441AFD5}" presName="cycle" presStyleCnt="0">
        <dgm:presLayoutVars>
          <dgm:dir/>
          <dgm:resizeHandles val="exact"/>
        </dgm:presLayoutVars>
      </dgm:prSet>
      <dgm:spPr/>
      <dgm:t>
        <a:bodyPr/>
        <a:lstStyle/>
        <a:p>
          <a:endParaRPr lang="en-US"/>
        </a:p>
      </dgm:t>
    </dgm:pt>
    <dgm:pt modelId="{E3C6EFAB-0BE9-D448-AABC-745241B4C61D}" type="pres">
      <dgm:prSet presAssocID="{F236E8DD-8124-E348-91AF-96B386C36D4C}" presName="node" presStyleLbl="node1" presStyleIdx="0" presStyleCnt="6" custScaleX="125117" custScaleY="125326">
        <dgm:presLayoutVars>
          <dgm:bulletEnabled val="1"/>
        </dgm:presLayoutVars>
      </dgm:prSet>
      <dgm:spPr/>
      <dgm:t>
        <a:bodyPr/>
        <a:lstStyle/>
        <a:p>
          <a:endParaRPr lang="en-US"/>
        </a:p>
      </dgm:t>
    </dgm:pt>
    <dgm:pt modelId="{59E7B78B-D556-474B-AADD-AA2327A7A5E7}" type="pres">
      <dgm:prSet presAssocID="{C45B197D-8672-BF42-966B-6846E0FC187F}" presName="sibTrans" presStyleLbl="sibTrans2D1" presStyleIdx="0" presStyleCnt="6"/>
      <dgm:spPr/>
      <dgm:t>
        <a:bodyPr/>
        <a:lstStyle/>
        <a:p>
          <a:endParaRPr lang="en-US"/>
        </a:p>
      </dgm:t>
    </dgm:pt>
    <dgm:pt modelId="{336252F8-198D-A948-BBA1-6CE630EE7D95}" type="pres">
      <dgm:prSet presAssocID="{C45B197D-8672-BF42-966B-6846E0FC187F}" presName="connectorText" presStyleLbl="sibTrans2D1" presStyleIdx="0" presStyleCnt="6"/>
      <dgm:spPr/>
      <dgm:t>
        <a:bodyPr/>
        <a:lstStyle/>
        <a:p>
          <a:endParaRPr lang="en-US"/>
        </a:p>
      </dgm:t>
    </dgm:pt>
    <dgm:pt modelId="{41285803-C983-2F46-BB30-7CF6092B1F23}" type="pres">
      <dgm:prSet presAssocID="{52912581-3352-A544-8782-1FC248856C5F}" presName="node" presStyleLbl="node1" presStyleIdx="1" presStyleCnt="6" custScaleX="126908" custScaleY="126595">
        <dgm:presLayoutVars>
          <dgm:bulletEnabled val="1"/>
        </dgm:presLayoutVars>
      </dgm:prSet>
      <dgm:spPr/>
      <dgm:t>
        <a:bodyPr/>
        <a:lstStyle/>
        <a:p>
          <a:endParaRPr lang="en-US"/>
        </a:p>
      </dgm:t>
    </dgm:pt>
    <dgm:pt modelId="{28D3B129-D35C-B34C-BCF7-8BCB8B1EF8D8}" type="pres">
      <dgm:prSet presAssocID="{678C6C62-3846-5A4D-93E4-FA6EAF5ACEA9}" presName="sibTrans" presStyleLbl="sibTrans2D1" presStyleIdx="1" presStyleCnt="6"/>
      <dgm:spPr/>
      <dgm:t>
        <a:bodyPr/>
        <a:lstStyle/>
        <a:p>
          <a:endParaRPr lang="en-US"/>
        </a:p>
      </dgm:t>
    </dgm:pt>
    <dgm:pt modelId="{F025F96C-5A28-FA4A-9B84-8C56BF436EDF}" type="pres">
      <dgm:prSet presAssocID="{678C6C62-3846-5A4D-93E4-FA6EAF5ACEA9}" presName="connectorText" presStyleLbl="sibTrans2D1" presStyleIdx="1" presStyleCnt="6"/>
      <dgm:spPr/>
      <dgm:t>
        <a:bodyPr/>
        <a:lstStyle/>
        <a:p>
          <a:endParaRPr lang="en-US"/>
        </a:p>
      </dgm:t>
    </dgm:pt>
    <dgm:pt modelId="{CD4AFF56-DAFC-A547-922F-543FC1F979A3}" type="pres">
      <dgm:prSet presAssocID="{2D606390-6431-A34C-8753-7F8A1F80A38F}" presName="node" presStyleLbl="node1" presStyleIdx="2" presStyleCnt="6" custScaleX="122384" custScaleY="121731">
        <dgm:presLayoutVars>
          <dgm:bulletEnabled val="1"/>
        </dgm:presLayoutVars>
      </dgm:prSet>
      <dgm:spPr/>
      <dgm:t>
        <a:bodyPr/>
        <a:lstStyle/>
        <a:p>
          <a:endParaRPr lang="en-US"/>
        </a:p>
      </dgm:t>
    </dgm:pt>
    <dgm:pt modelId="{7F594970-B380-0349-9380-4DB76E33FE71}" type="pres">
      <dgm:prSet presAssocID="{A545D8D2-D893-1245-B7F0-58EF05FFFB16}" presName="sibTrans" presStyleLbl="sibTrans2D1" presStyleIdx="2" presStyleCnt="6"/>
      <dgm:spPr/>
      <dgm:t>
        <a:bodyPr/>
        <a:lstStyle/>
        <a:p>
          <a:endParaRPr lang="en-US"/>
        </a:p>
      </dgm:t>
    </dgm:pt>
    <dgm:pt modelId="{303B8329-0049-D846-93F4-1C0BE5673B98}" type="pres">
      <dgm:prSet presAssocID="{A545D8D2-D893-1245-B7F0-58EF05FFFB16}" presName="connectorText" presStyleLbl="sibTrans2D1" presStyleIdx="2" presStyleCnt="6"/>
      <dgm:spPr/>
      <dgm:t>
        <a:bodyPr/>
        <a:lstStyle/>
        <a:p>
          <a:endParaRPr lang="en-US"/>
        </a:p>
      </dgm:t>
    </dgm:pt>
    <dgm:pt modelId="{79E2F288-BD8D-4242-B20A-F17E19396F1A}" type="pres">
      <dgm:prSet presAssocID="{9F910A08-935C-984C-B941-1269D1146C03}" presName="node" presStyleLbl="node1" presStyleIdx="3" presStyleCnt="6" custScaleX="133367" custScaleY="121957">
        <dgm:presLayoutVars>
          <dgm:bulletEnabled val="1"/>
        </dgm:presLayoutVars>
      </dgm:prSet>
      <dgm:spPr/>
      <dgm:t>
        <a:bodyPr/>
        <a:lstStyle/>
        <a:p>
          <a:endParaRPr lang="en-US"/>
        </a:p>
      </dgm:t>
    </dgm:pt>
    <dgm:pt modelId="{637F8C7D-9CC8-3A42-90B6-0E8152C80380}" type="pres">
      <dgm:prSet presAssocID="{E6507ACA-787F-0443-A11B-DFF160C000A6}" presName="sibTrans" presStyleLbl="sibTrans2D1" presStyleIdx="3" presStyleCnt="6"/>
      <dgm:spPr/>
      <dgm:t>
        <a:bodyPr/>
        <a:lstStyle/>
        <a:p>
          <a:endParaRPr lang="en-US"/>
        </a:p>
      </dgm:t>
    </dgm:pt>
    <dgm:pt modelId="{ED1AC964-4693-234C-AE16-9FDA322324EE}" type="pres">
      <dgm:prSet presAssocID="{E6507ACA-787F-0443-A11B-DFF160C000A6}" presName="connectorText" presStyleLbl="sibTrans2D1" presStyleIdx="3" presStyleCnt="6"/>
      <dgm:spPr/>
      <dgm:t>
        <a:bodyPr/>
        <a:lstStyle/>
        <a:p>
          <a:endParaRPr lang="en-US"/>
        </a:p>
      </dgm:t>
    </dgm:pt>
    <dgm:pt modelId="{AEC83A35-3595-EE47-A920-8B9E2D462117}" type="pres">
      <dgm:prSet presAssocID="{8DB829FB-0AC0-CB4E-BA48-FE284C0E60DA}" presName="node" presStyleLbl="node1" presStyleIdx="4" presStyleCnt="6" custScaleX="127573" custScaleY="126733">
        <dgm:presLayoutVars>
          <dgm:bulletEnabled val="1"/>
        </dgm:presLayoutVars>
      </dgm:prSet>
      <dgm:spPr/>
      <dgm:t>
        <a:bodyPr/>
        <a:lstStyle/>
        <a:p>
          <a:endParaRPr lang="en-US"/>
        </a:p>
      </dgm:t>
    </dgm:pt>
    <dgm:pt modelId="{0B22CBA2-7DB6-424B-A833-E5FC924166D2}" type="pres">
      <dgm:prSet presAssocID="{340A4DF7-859A-6A46-B484-424F83BD79CD}" presName="sibTrans" presStyleLbl="sibTrans2D1" presStyleIdx="4" presStyleCnt="6"/>
      <dgm:spPr/>
      <dgm:t>
        <a:bodyPr/>
        <a:lstStyle/>
        <a:p>
          <a:endParaRPr lang="en-US"/>
        </a:p>
      </dgm:t>
    </dgm:pt>
    <dgm:pt modelId="{1598D98C-5619-7C43-8A4D-A7F867330F92}" type="pres">
      <dgm:prSet presAssocID="{340A4DF7-859A-6A46-B484-424F83BD79CD}" presName="connectorText" presStyleLbl="sibTrans2D1" presStyleIdx="4" presStyleCnt="6"/>
      <dgm:spPr/>
      <dgm:t>
        <a:bodyPr/>
        <a:lstStyle/>
        <a:p>
          <a:endParaRPr lang="en-US"/>
        </a:p>
      </dgm:t>
    </dgm:pt>
    <dgm:pt modelId="{485055F6-CA3A-2D40-A133-48B1441B95B7}" type="pres">
      <dgm:prSet presAssocID="{0C46B7EF-5613-4F47-8A77-5360BE34955A}" presName="node" presStyleLbl="node1" presStyleIdx="5" presStyleCnt="6" custScaleX="122377" custScaleY="122286">
        <dgm:presLayoutVars>
          <dgm:bulletEnabled val="1"/>
        </dgm:presLayoutVars>
      </dgm:prSet>
      <dgm:spPr/>
      <dgm:t>
        <a:bodyPr/>
        <a:lstStyle/>
        <a:p>
          <a:endParaRPr lang="en-US"/>
        </a:p>
      </dgm:t>
    </dgm:pt>
    <dgm:pt modelId="{C9A2FCBE-984F-8B49-AB7D-B793E688F1AF}" type="pres">
      <dgm:prSet presAssocID="{9A5E9133-2AC7-1C47-81F7-D5C2CEC1C45B}" presName="sibTrans" presStyleLbl="sibTrans2D1" presStyleIdx="5" presStyleCnt="6"/>
      <dgm:spPr/>
      <dgm:t>
        <a:bodyPr/>
        <a:lstStyle/>
        <a:p>
          <a:endParaRPr lang="en-US"/>
        </a:p>
      </dgm:t>
    </dgm:pt>
    <dgm:pt modelId="{F07E2B96-8790-9446-97A3-38065A761A82}" type="pres">
      <dgm:prSet presAssocID="{9A5E9133-2AC7-1C47-81F7-D5C2CEC1C45B}" presName="connectorText" presStyleLbl="sibTrans2D1" presStyleIdx="5" presStyleCnt="6"/>
      <dgm:spPr/>
      <dgm:t>
        <a:bodyPr/>
        <a:lstStyle/>
        <a:p>
          <a:endParaRPr lang="en-US"/>
        </a:p>
      </dgm:t>
    </dgm:pt>
  </dgm:ptLst>
  <dgm:cxnLst>
    <dgm:cxn modelId="{3E0497DF-FAA1-E148-A201-15048D2B76E3}" type="presOf" srcId="{A545D8D2-D893-1245-B7F0-58EF05FFFB16}" destId="{7F594970-B380-0349-9380-4DB76E33FE71}" srcOrd="0" destOrd="0" presId="urn:microsoft.com/office/officeart/2005/8/layout/cycle2"/>
    <dgm:cxn modelId="{7261A6FF-9A0A-BD45-A1E7-974DAFF62C62}" type="presOf" srcId="{C45B197D-8672-BF42-966B-6846E0FC187F}" destId="{336252F8-198D-A948-BBA1-6CE630EE7D95}" srcOrd="1" destOrd="0" presId="urn:microsoft.com/office/officeart/2005/8/layout/cycle2"/>
    <dgm:cxn modelId="{3C2CCC72-2EC3-8F4A-BFAA-CC69B2618ED5}" type="presOf" srcId="{52912581-3352-A544-8782-1FC248856C5F}" destId="{41285803-C983-2F46-BB30-7CF6092B1F23}" srcOrd="0" destOrd="0" presId="urn:microsoft.com/office/officeart/2005/8/layout/cycle2"/>
    <dgm:cxn modelId="{A527EFE6-FA8B-C444-87D3-939C6A9B5CA0}" srcId="{CC3E601A-BF23-0041-9763-144F5441AFD5}" destId="{52912581-3352-A544-8782-1FC248856C5F}" srcOrd="1" destOrd="0" parTransId="{D8B7F062-BDDC-8B4A-AAA8-AB7D9C342F08}" sibTransId="{678C6C62-3846-5A4D-93E4-FA6EAF5ACEA9}"/>
    <dgm:cxn modelId="{603A2B48-6804-8948-A852-529DBF653279}" srcId="{CC3E601A-BF23-0041-9763-144F5441AFD5}" destId="{0C46B7EF-5613-4F47-8A77-5360BE34955A}" srcOrd="5" destOrd="0" parTransId="{99161C90-C250-FE48-B20B-0AC8B8DBD189}" sibTransId="{9A5E9133-2AC7-1C47-81F7-D5C2CEC1C45B}"/>
    <dgm:cxn modelId="{2123EFB7-7926-2A43-9A24-6D6D0A635892}" type="presOf" srcId="{340A4DF7-859A-6A46-B484-424F83BD79CD}" destId="{1598D98C-5619-7C43-8A4D-A7F867330F92}" srcOrd="1" destOrd="0" presId="urn:microsoft.com/office/officeart/2005/8/layout/cycle2"/>
    <dgm:cxn modelId="{38FCB1ED-1F7C-4548-960E-AACD274359E3}" type="presOf" srcId="{0C46B7EF-5613-4F47-8A77-5360BE34955A}" destId="{485055F6-CA3A-2D40-A133-48B1441B95B7}" srcOrd="0" destOrd="0" presId="urn:microsoft.com/office/officeart/2005/8/layout/cycle2"/>
    <dgm:cxn modelId="{AE18930C-4E96-F542-A06C-36509AC2E906}" type="presOf" srcId="{9A5E9133-2AC7-1C47-81F7-D5C2CEC1C45B}" destId="{C9A2FCBE-984F-8B49-AB7D-B793E688F1AF}" srcOrd="0" destOrd="0" presId="urn:microsoft.com/office/officeart/2005/8/layout/cycle2"/>
    <dgm:cxn modelId="{40AB94B6-2C51-E340-895A-3F5F6BE1C2CB}" type="presOf" srcId="{9F910A08-935C-984C-B941-1269D1146C03}" destId="{79E2F288-BD8D-4242-B20A-F17E19396F1A}" srcOrd="0" destOrd="0" presId="urn:microsoft.com/office/officeart/2005/8/layout/cycle2"/>
    <dgm:cxn modelId="{187CADE5-6ED6-624C-B9D2-99D0BB9C3624}" type="presOf" srcId="{F236E8DD-8124-E348-91AF-96B386C36D4C}" destId="{E3C6EFAB-0BE9-D448-AABC-745241B4C61D}" srcOrd="0" destOrd="0" presId="urn:microsoft.com/office/officeart/2005/8/layout/cycle2"/>
    <dgm:cxn modelId="{63CE57A0-99EF-9843-85FA-68EE70F1339A}" type="presOf" srcId="{678C6C62-3846-5A4D-93E4-FA6EAF5ACEA9}" destId="{F025F96C-5A28-FA4A-9B84-8C56BF436EDF}" srcOrd="1" destOrd="0" presId="urn:microsoft.com/office/officeart/2005/8/layout/cycle2"/>
    <dgm:cxn modelId="{AD65C1E0-1ABC-A044-8B0B-2A53CA1B9C06}" type="presOf" srcId="{E6507ACA-787F-0443-A11B-DFF160C000A6}" destId="{637F8C7D-9CC8-3A42-90B6-0E8152C80380}" srcOrd="0" destOrd="0" presId="urn:microsoft.com/office/officeart/2005/8/layout/cycle2"/>
    <dgm:cxn modelId="{D4EE0556-5546-7C4A-BD4E-8D1F2381439F}" type="presOf" srcId="{340A4DF7-859A-6A46-B484-424F83BD79CD}" destId="{0B22CBA2-7DB6-424B-A833-E5FC924166D2}" srcOrd="0" destOrd="0" presId="urn:microsoft.com/office/officeart/2005/8/layout/cycle2"/>
    <dgm:cxn modelId="{C17C9C8B-7154-AD4A-AB35-FEBA1A4AC74E}" type="presOf" srcId="{9A5E9133-2AC7-1C47-81F7-D5C2CEC1C45B}" destId="{F07E2B96-8790-9446-97A3-38065A761A82}" srcOrd="1" destOrd="0" presId="urn:microsoft.com/office/officeart/2005/8/layout/cycle2"/>
    <dgm:cxn modelId="{5D5E8E4E-DE0B-F141-A933-D0E18D087B23}" srcId="{CC3E601A-BF23-0041-9763-144F5441AFD5}" destId="{F236E8DD-8124-E348-91AF-96B386C36D4C}" srcOrd="0" destOrd="0" parTransId="{C15DCD76-0D60-084C-BF0C-B5801F9633BB}" sibTransId="{C45B197D-8672-BF42-966B-6846E0FC187F}"/>
    <dgm:cxn modelId="{CB935244-7CE4-6C49-80A1-3D893C099A10}" type="presOf" srcId="{678C6C62-3846-5A4D-93E4-FA6EAF5ACEA9}" destId="{28D3B129-D35C-B34C-BCF7-8BCB8B1EF8D8}" srcOrd="0" destOrd="0" presId="urn:microsoft.com/office/officeart/2005/8/layout/cycle2"/>
    <dgm:cxn modelId="{8120FE98-81D9-9C42-9508-9422570A02FE}" type="presOf" srcId="{2D606390-6431-A34C-8753-7F8A1F80A38F}" destId="{CD4AFF56-DAFC-A547-922F-543FC1F979A3}" srcOrd="0" destOrd="0" presId="urn:microsoft.com/office/officeart/2005/8/layout/cycle2"/>
    <dgm:cxn modelId="{0E566684-2B69-AB44-A11F-A31770DE8843}" type="presOf" srcId="{A545D8D2-D893-1245-B7F0-58EF05FFFB16}" destId="{303B8329-0049-D846-93F4-1C0BE5673B98}" srcOrd="1" destOrd="0" presId="urn:microsoft.com/office/officeart/2005/8/layout/cycle2"/>
    <dgm:cxn modelId="{C0AC2304-E537-7643-8F96-8F454FC8C86B}" srcId="{CC3E601A-BF23-0041-9763-144F5441AFD5}" destId="{8DB829FB-0AC0-CB4E-BA48-FE284C0E60DA}" srcOrd="4" destOrd="0" parTransId="{E65DFA7F-EAA0-8D4E-8900-505982B92B1A}" sibTransId="{340A4DF7-859A-6A46-B484-424F83BD79CD}"/>
    <dgm:cxn modelId="{C64023BC-6A8A-B64F-A37F-8C9377B12947}" type="presOf" srcId="{E6507ACA-787F-0443-A11B-DFF160C000A6}" destId="{ED1AC964-4693-234C-AE16-9FDA322324EE}" srcOrd="1" destOrd="0" presId="urn:microsoft.com/office/officeart/2005/8/layout/cycle2"/>
    <dgm:cxn modelId="{E3ECEC5B-B36B-A044-AA69-9DEB636643D3}" srcId="{CC3E601A-BF23-0041-9763-144F5441AFD5}" destId="{9F910A08-935C-984C-B941-1269D1146C03}" srcOrd="3" destOrd="0" parTransId="{F0159933-8875-A544-9663-90A9DB09E09A}" sibTransId="{E6507ACA-787F-0443-A11B-DFF160C000A6}"/>
    <dgm:cxn modelId="{6B641596-E0F3-414C-A261-5D60FA996C9A}" type="presOf" srcId="{C45B197D-8672-BF42-966B-6846E0FC187F}" destId="{59E7B78B-D556-474B-AADD-AA2327A7A5E7}" srcOrd="0" destOrd="0" presId="urn:microsoft.com/office/officeart/2005/8/layout/cycle2"/>
    <dgm:cxn modelId="{B59317D6-7D44-284F-90D3-688D4A402C47}" type="presOf" srcId="{8DB829FB-0AC0-CB4E-BA48-FE284C0E60DA}" destId="{AEC83A35-3595-EE47-A920-8B9E2D462117}" srcOrd="0" destOrd="0" presId="urn:microsoft.com/office/officeart/2005/8/layout/cycle2"/>
    <dgm:cxn modelId="{55D74EBD-3FB9-204F-A247-CA82C121D1EE}" srcId="{CC3E601A-BF23-0041-9763-144F5441AFD5}" destId="{2D606390-6431-A34C-8753-7F8A1F80A38F}" srcOrd="2" destOrd="0" parTransId="{D5C72126-54C7-384A-8EC3-B4F27CDFF91C}" sibTransId="{A545D8D2-D893-1245-B7F0-58EF05FFFB16}"/>
    <dgm:cxn modelId="{024CD737-CF33-984B-96B1-31998CC15488}" type="presOf" srcId="{CC3E601A-BF23-0041-9763-144F5441AFD5}" destId="{29CEBE45-FEEC-D84A-9E4A-9B654B642728}" srcOrd="0" destOrd="0" presId="urn:microsoft.com/office/officeart/2005/8/layout/cycle2"/>
    <dgm:cxn modelId="{39E079AA-3D7B-A446-847B-829B8B1A7181}" type="presParOf" srcId="{29CEBE45-FEEC-D84A-9E4A-9B654B642728}" destId="{E3C6EFAB-0BE9-D448-AABC-745241B4C61D}" srcOrd="0" destOrd="0" presId="urn:microsoft.com/office/officeart/2005/8/layout/cycle2"/>
    <dgm:cxn modelId="{78DF0D9B-8E44-A242-AF00-8D286975EBC8}" type="presParOf" srcId="{29CEBE45-FEEC-D84A-9E4A-9B654B642728}" destId="{59E7B78B-D556-474B-AADD-AA2327A7A5E7}" srcOrd="1" destOrd="0" presId="urn:microsoft.com/office/officeart/2005/8/layout/cycle2"/>
    <dgm:cxn modelId="{7B7559DB-73C4-2A4F-97FC-30702D3DBC62}" type="presParOf" srcId="{59E7B78B-D556-474B-AADD-AA2327A7A5E7}" destId="{336252F8-198D-A948-BBA1-6CE630EE7D95}" srcOrd="0" destOrd="0" presId="urn:microsoft.com/office/officeart/2005/8/layout/cycle2"/>
    <dgm:cxn modelId="{B1C16316-BE00-6A4A-B3ED-70B9DD32CE38}" type="presParOf" srcId="{29CEBE45-FEEC-D84A-9E4A-9B654B642728}" destId="{41285803-C983-2F46-BB30-7CF6092B1F23}" srcOrd="2" destOrd="0" presId="urn:microsoft.com/office/officeart/2005/8/layout/cycle2"/>
    <dgm:cxn modelId="{FD35E4D1-885A-DD46-ABC3-842C944A5171}" type="presParOf" srcId="{29CEBE45-FEEC-D84A-9E4A-9B654B642728}" destId="{28D3B129-D35C-B34C-BCF7-8BCB8B1EF8D8}" srcOrd="3" destOrd="0" presId="urn:microsoft.com/office/officeart/2005/8/layout/cycle2"/>
    <dgm:cxn modelId="{2CDCBC96-98B7-494E-862C-608BF72149CC}" type="presParOf" srcId="{28D3B129-D35C-B34C-BCF7-8BCB8B1EF8D8}" destId="{F025F96C-5A28-FA4A-9B84-8C56BF436EDF}" srcOrd="0" destOrd="0" presId="urn:microsoft.com/office/officeart/2005/8/layout/cycle2"/>
    <dgm:cxn modelId="{F558204A-A3AA-8B48-ACD5-ABA3AC4E1DCE}" type="presParOf" srcId="{29CEBE45-FEEC-D84A-9E4A-9B654B642728}" destId="{CD4AFF56-DAFC-A547-922F-543FC1F979A3}" srcOrd="4" destOrd="0" presId="urn:microsoft.com/office/officeart/2005/8/layout/cycle2"/>
    <dgm:cxn modelId="{89AD7F1B-041C-E848-BEB7-4111C50FD7BA}" type="presParOf" srcId="{29CEBE45-FEEC-D84A-9E4A-9B654B642728}" destId="{7F594970-B380-0349-9380-4DB76E33FE71}" srcOrd="5" destOrd="0" presId="urn:microsoft.com/office/officeart/2005/8/layout/cycle2"/>
    <dgm:cxn modelId="{3933304F-9D38-F94B-ACE8-99D2FD120396}" type="presParOf" srcId="{7F594970-B380-0349-9380-4DB76E33FE71}" destId="{303B8329-0049-D846-93F4-1C0BE5673B98}" srcOrd="0" destOrd="0" presId="urn:microsoft.com/office/officeart/2005/8/layout/cycle2"/>
    <dgm:cxn modelId="{C4AB5A9B-9DAA-DD4D-A610-12A7DF65B226}" type="presParOf" srcId="{29CEBE45-FEEC-D84A-9E4A-9B654B642728}" destId="{79E2F288-BD8D-4242-B20A-F17E19396F1A}" srcOrd="6" destOrd="0" presId="urn:microsoft.com/office/officeart/2005/8/layout/cycle2"/>
    <dgm:cxn modelId="{3D3E93B6-48AD-AD44-9AFC-B025C1E67390}" type="presParOf" srcId="{29CEBE45-FEEC-D84A-9E4A-9B654B642728}" destId="{637F8C7D-9CC8-3A42-90B6-0E8152C80380}" srcOrd="7" destOrd="0" presId="urn:microsoft.com/office/officeart/2005/8/layout/cycle2"/>
    <dgm:cxn modelId="{62E8DC2C-61AC-B946-8B05-7E3FAFE8DB8A}" type="presParOf" srcId="{637F8C7D-9CC8-3A42-90B6-0E8152C80380}" destId="{ED1AC964-4693-234C-AE16-9FDA322324EE}" srcOrd="0" destOrd="0" presId="urn:microsoft.com/office/officeart/2005/8/layout/cycle2"/>
    <dgm:cxn modelId="{348BB99B-0EE9-6A4E-9E5B-9CF118FBDD69}" type="presParOf" srcId="{29CEBE45-FEEC-D84A-9E4A-9B654B642728}" destId="{AEC83A35-3595-EE47-A920-8B9E2D462117}" srcOrd="8" destOrd="0" presId="urn:microsoft.com/office/officeart/2005/8/layout/cycle2"/>
    <dgm:cxn modelId="{7D8A7CBE-C0B7-2E4D-A4F6-23B10F1D6DCB}" type="presParOf" srcId="{29CEBE45-FEEC-D84A-9E4A-9B654B642728}" destId="{0B22CBA2-7DB6-424B-A833-E5FC924166D2}" srcOrd="9" destOrd="0" presId="urn:microsoft.com/office/officeart/2005/8/layout/cycle2"/>
    <dgm:cxn modelId="{0A4DFB47-5F72-EB4E-9880-BA9DDDB64D53}" type="presParOf" srcId="{0B22CBA2-7DB6-424B-A833-E5FC924166D2}" destId="{1598D98C-5619-7C43-8A4D-A7F867330F92}" srcOrd="0" destOrd="0" presId="urn:microsoft.com/office/officeart/2005/8/layout/cycle2"/>
    <dgm:cxn modelId="{2FBE29A6-CB56-4F46-A8CA-F3D4732A50A5}" type="presParOf" srcId="{29CEBE45-FEEC-D84A-9E4A-9B654B642728}" destId="{485055F6-CA3A-2D40-A133-48B1441B95B7}" srcOrd="10" destOrd="0" presId="urn:microsoft.com/office/officeart/2005/8/layout/cycle2"/>
    <dgm:cxn modelId="{3D88A4E8-FBD1-6846-8ACD-979B47371A97}" type="presParOf" srcId="{29CEBE45-FEEC-D84A-9E4A-9B654B642728}" destId="{C9A2FCBE-984F-8B49-AB7D-B793E688F1AF}" srcOrd="11" destOrd="0" presId="urn:microsoft.com/office/officeart/2005/8/layout/cycle2"/>
    <dgm:cxn modelId="{DAE78E61-960E-3540-A475-72A6EBA80D47}" type="presParOf" srcId="{C9A2FCBE-984F-8B49-AB7D-B793E688F1AF}" destId="{F07E2B96-8790-9446-97A3-38065A761A8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6EFAB-0BE9-D448-AABC-745241B4C61D}">
      <dsp:nvSpPr>
        <dsp:cNvPr id="0" name=""/>
        <dsp:cNvSpPr/>
      </dsp:nvSpPr>
      <dsp:spPr>
        <a:xfrm>
          <a:off x="3487528" y="-175505"/>
          <a:ext cx="1871663" cy="187478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Planning</a:t>
          </a:r>
        </a:p>
        <a:p>
          <a:pPr lvl="0" algn="ctr" defTabSz="889000">
            <a:lnSpc>
              <a:spcPct val="90000"/>
            </a:lnSpc>
            <a:spcBef>
              <a:spcPct val="0"/>
            </a:spcBef>
            <a:spcAft>
              <a:spcPct val="35000"/>
            </a:spcAft>
          </a:pPr>
          <a:r>
            <a:rPr lang="en-US" sz="2000" kern="1200" dirty="0" smtClean="0"/>
            <a:t>Proposals</a:t>
          </a:r>
          <a:endParaRPr lang="en-US" sz="2000" kern="1200" dirty="0"/>
        </a:p>
      </dsp:txBody>
      <dsp:txXfrm>
        <a:off x="3761627" y="99051"/>
        <a:ext cx="1323465" cy="1325677"/>
      </dsp:txXfrm>
    </dsp:sp>
    <dsp:sp modelId="{59E7B78B-D556-474B-AADD-AA2327A7A5E7}">
      <dsp:nvSpPr>
        <dsp:cNvPr id="0" name=""/>
        <dsp:cNvSpPr/>
      </dsp:nvSpPr>
      <dsp:spPr>
        <a:xfrm rot="1800000">
          <a:off x="5289912" y="1064787"/>
          <a:ext cx="190636"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93743" y="1151464"/>
        <a:ext cx="133445" cy="302926"/>
      </dsp:txXfrm>
    </dsp:sp>
    <dsp:sp modelId="{41285803-C983-2F46-BB30-7CF6092B1F23}">
      <dsp:nvSpPr>
        <dsp:cNvPr id="0" name=""/>
        <dsp:cNvSpPr/>
      </dsp:nvSpPr>
      <dsp:spPr>
        <a:xfrm>
          <a:off x="5417972" y="937279"/>
          <a:ext cx="1898455" cy="189377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Collection</a:t>
          </a:r>
        </a:p>
        <a:p>
          <a:pPr lvl="0" algn="ctr" defTabSz="889000">
            <a:lnSpc>
              <a:spcPct val="90000"/>
            </a:lnSpc>
            <a:spcBef>
              <a:spcPct val="0"/>
            </a:spcBef>
            <a:spcAft>
              <a:spcPct val="35000"/>
            </a:spcAft>
          </a:pPr>
          <a:r>
            <a:rPr lang="en-US" sz="2000" kern="1200" dirty="0" smtClean="0"/>
            <a:t>Field, Lab,</a:t>
          </a:r>
        </a:p>
        <a:p>
          <a:pPr lvl="0" algn="ctr" defTabSz="889000">
            <a:lnSpc>
              <a:spcPct val="90000"/>
            </a:lnSpc>
            <a:spcBef>
              <a:spcPct val="0"/>
            </a:spcBef>
            <a:spcAft>
              <a:spcPct val="35000"/>
            </a:spcAft>
          </a:pPr>
          <a:r>
            <a:rPr lang="en-US" sz="2000" kern="1200" dirty="0" smtClean="0"/>
            <a:t>Models </a:t>
          </a:r>
        </a:p>
      </dsp:txBody>
      <dsp:txXfrm>
        <a:off x="5695994" y="1214616"/>
        <a:ext cx="1342411" cy="1339099"/>
      </dsp:txXfrm>
    </dsp:sp>
    <dsp:sp modelId="{28D3B129-D35C-B34C-BCF7-8BCB8B1EF8D8}">
      <dsp:nvSpPr>
        <dsp:cNvPr id="0" name=""/>
        <dsp:cNvSpPr/>
      </dsp:nvSpPr>
      <dsp:spPr>
        <a:xfrm rot="5400000">
          <a:off x="6264602" y="2766387"/>
          <a:ext cx="205195"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295381" y="2836583"/>
        <a:ext cx="143637" cy="302926"/>
      </dsp:txXfrm>
    </dsp:sp>
    <dsp:sp modelId="{CD4AFF56-DAFC-A547-922F-543FC1F979A3}">
      <dsp:nvSpPr>
        <dsp:cNvPr id="0" name=""/>
        <dsp:cNvSpPr/>
      </dsp:nvSpPr>
      <dsp:spPr>
        <a:xfrm>
          <a:off x="5451810" y="3218214"/>
          <a:ext cx="1830779" cy="182101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Refined Data Products</a:t>
          </a:r>
          <a:endParaRPr lang="en-US" sz="2000" kern="1200" dirty="0"/>
        </a:p>
      </dsp:txBody>
      <dsp:txXfrm>
        <a:off x="5719921" y="3484895"/>
        <a:ext cx="1294557" cy="1287648"/>
      </dsp:txXfrm>
    </dsp:sp>
    <dsp:sp modelId="{7F594970-B380-0349-9380-4DB76E33FE71}">
      <dsp:nvSpPr>
        <dsp:cNvPr id="0" name=""/>
        <dsp:cNvSpPr/>
      </dsp:nvSpPr>
      <dsp:spPr>
        <a:xfrm rot="9000000">
          <a:off x="5331361" y="4419792"/>
          <a:ext cx="188899"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384235" y="4506600"/>
        <a:ext cx="132229" cy="302926"/>
      </dsp:txXfrm>
    </dsp:sp>
    <dsp:sp modelId="{79E2F288-BD8D-4242-B20A-F17E19396F1A}">
      <dsp:nvSpPr>
        <dsp:cNvPr id="0" name=""/>
        <dsp:cNvSpPr/>
      </dsp:nvSpPr>
      <dsp:spPr>
        <a:xfrm>
          <a:off x="3425821" y="4338800"/>
          <a:ext cx="1995077" cy="182439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Publishing</a:t>
          </a:r>
        </a:p>
        <a:p>
          <a:pPr lvl="0" algn="ctr" defTabSz="889000">
            <a:lnSpc>
              <a:spcPct val="90000"/>
            </a:lnSpc>
            <a:spcBef>
              <a:spcPct val="0"/>
            </a:spcBef>
            <a:spcAft>
              <a:spcPct val="35000"/>
            </a:spcAft>
          </a:pPr>
          <a:r>
            <a:rPr lang="en-US" sz="2000" kern="1200" dirty="0" smtClean="0"/>
            <a:t>Repositories</a:t>
          </a:r>
        </a:p>
      </dsp:txBody>
      <dsp:txXfrm>
        <a:off x="3717993" y="4605976"/>
        <a:ext cx="1410733" cy="1290039"/>
      </dsp:txXfrm>
    </dsp:sp>
    <dsp:sp modelId="{637F8C7D-9CC8-3A42-90B6-0E8152C80380}">
      <dsp:nvSpPr>
        <dsp:cNvPr id="0" name=""/>
        <dsp:cNvSpPr/>
      </dsp:nvSpPr>
      <dsp:spPr>
        <a:xfrm rot="12600000">
          <a:off x="3362063" y="4434464"/>
          <a:ext cx="168517"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409231" y="4548078"/>
        <a:ext cx="117962" cy="302926"/>
      </dsp:txXfrm>
    </dsp:sp>
    <dsp:sp modelId="{AEC83A35-3595-EE47-A920-8B9E2D462117}">
      <dsp:nvSpPr>
        <dsp:cNvPr id="0" name=""/>
        <dsp:cNvSpPr/>
      </dsp:nvSpPr>
      <dsp:spPr>
        <a:xfrm>
          <a:off x="1525318" y="3180800"/>
          <a:ext cx="1908403" cy="18958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Archive</a:t>
          </a:r>
        </a:p>
        <a:p>
          <a:pPr lvl="0" algn="ctr" defTabSz="889000">
            <a:lnSpc>
              <a:spcPct val="90000"/>
            </a:lnSpc>
            <a:spcBef>
              <a:spcPct val="0"/>
            </a:spcBef>
            <a:spcAft>
              <a:spcPct val="35000"/>
            </a:spcAft>
          </a:pPr>
          <a:r>
            <a:rPr lang="en-US" sz="2000" kern="1200" dirty="0" smtClean="0"/>
            <a:t>Repositories</a:t>
          </a:r>
          <a:endParaRPr lang="en-US" sz="2000" kern="1200" dirty="0"/>
        </a:p>
      </dsp:txBody>
      <dsp:txXfrm>
        <a:off x="1804797" y="3458439"/>
        <a:ext cx="1349445" cy="1340559"/>
      </dsp:txXfrm>
    </dsp:sp>
    <dsp:sp modelId="{0B22CBA2-7DB6-424B-A833-E5FC924166D2}">
      <dsp:nvSpPr>
        <dsp:cNvPr id="0" name=""/>
        <dsp:cNvSpPr/>
      </dsp:nvSpPr>
      <dsp:spPr>
        <a:xfrm rot="16200000">
          <a:off x="2378296" y="2743103"/>
          <a:ext cx="202448"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08663" y="2874445"/>
        <a:ext cx="141714" cy="302926"/>
      </dsp:txXfrm>
    </dsp:sp>
    <dsp:sp modelId="{485055F6-CA3A-2D40-A133-48B1441B95B7}">
      <dsp:nvSpPr>
        <dsp:cNvPr id="0" name=""/>
        <dsp:cNvSpPr/>
      </dsp:nvSpPr>
      <dsp:spPr>
        <a:xfrm>
          <a:off x="1564183" y="969509"/>
          <a:ext cx="1830674" cy="182931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Re-use</a:t>
          </a:r>
          <a:endParaRPr lang="en-US" sz="2000" kern="1200" dirty="0"/>
        </a:p>
      </dsp:txBody>
      <dsp:txXfrm>
        <a:off x="1832279" y="1237406"/>
        <a:ext cx="1294482" cy="1293519"/>
      </dsp:txXfrm>
    </dsp:sp>
    <dsp:sp modelId="{C9A2FCBE-984F-8B49-AB7D-B793E688F1AF}">
      <dsp:nvSpPr>
        <dsp:cNvPr id="0" name=""/>
        <dsp:cNvSpPr/>
      </dsp:nvSpPr>
      <dsp:spPr>
        <a:xfrm rot="19800000">
          <a:off x="3333027" y="1078802"/>
          <a:ext cx="208377" cy="50487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37215" y="1195405"/>
        <a:ext cx="145864" cy="3029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DAC6C-9032-BA42-A19F-77B9692F951F}" type="datetimeFigureOut">
              <a:rPr lang="en-US" smtClean="0"/>
              <a:t>10/31/15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5B7FC8-66F5-714A-8509-D830667B257C}" type="slidenum">
              <a:rPr lang="en-US" smtClean="0"/>
              <a:t>‹#›</a:t>
            </a:fld>
            <a:endParaRPr lang="en-US"/>
          </a:p>
        </p:txBody>
      </p:sp>
    </p:spTree>
    <p:extLst>
      <p:ext uri="{BB962C8B-B14F-4D97-AF65-F5344CB8AC3E}">
        <p14:creationId xmlns:p14="http://schemas.microsoft.com/office/powerpoint/2010/main" val="1297448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76937-4BE3-1D4B-A13E-B44C93A8312D}" type="datetimeFigureOut">
              <a:rPr lang="en-US" smtClean="0"/>
              <a:t>10/31/15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0E71A-57C3-DD49-88EB-D7CC119C2EC0}" type="slidenum">
              <a:rPr lang="en-US" smtClean="0"/>
              <a:t>‹#›</a:t>
            </a:fld>
            <a:endParaRPr lang="en-US"/>
          </a:p>
        </p:txBody>
      </p:sp>
    </p:spTree>
    <p:extLst>
      <p:ext uri="{BB962C8B-B14F-4D97-AF65-F5344CB8AC3E}">
        <p14:creationId xmlns:p14="http://schemas.microsoft.com/office/powerpoint/2010/main" val="26178386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DMM</a:t>
            </a:r>
            <a:r>
              <a:rPr lang="en-US" baseline="0" dirty="0" smtClean="0"/>
              <a:t> is scalable to any user community.  </a:t>
            </a:r>
            <a:endParaRPr lang="en-US" dirty="0"/>
          </a:p>
        </p:txBody>
      </p:sp>
      <p:sp>
        <p:nvSpPr>
          <p:cNvPr id="4" name="Slide Number Placeholder 3"/>
          <p:cNvSpPr>
            <a:spLocks noGrp="1"/>
          </p:cNvSpPr>
          <p:nvPr>
            <p:ph type="sldNum" sz="quarter" idx="10"/>
          </p:nvPr>
        </p:nvSpPr>
        <p:spPr/>
        <p:txBody>
          <a:bodyPr/>
          <a:lstStyle/>
          <a:p>
            <a:fld id="{5420E71A-57C3-DD49-88EB-D7CC119C2EC0}" type="slidenum">
              <a:rPr lang="en-US" smtClean="0"/>
              <a:t>6</a:t>
            </a:fld>
            <a:endParaRPr lang="en-US"/>
          </a:p>
        </p:txBody>
      </p:sp>
    </p:spTree>
    <p:extLst>
      <p:ext uri="{BB962C8B-B14F-4D97-AF65-F5344CB8AC3E}">
        <p14:creationId xmlns:p14="http://schemas.microsoft.com/office/powerpoint/2010/main" val="256479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measures</a:t>
            </a:r>
            <a:r>
              <a:rPr lang="en-US" baseline="0" dirty="0" smtClean="0"/>
              <a:t> to aspects: Capability and Maturity.</a:t>
            </a:r>
          </a:p>
          <a:p>
            <a:pPr marL="228600" indent="-228600">
              <a:buAutoNum type="arabicPeriod"/>
            </a:pPr>
            <a:r>
              <a:rPr lang="en-US" baseline="0" dirty="0" smtClean="0"/>
              <a:t>Capability – What data management processes you are actually performing and to what level.</a:t>
            </a:r>
          </a:p>
          <a:p>
            <a:pPr marL="228600" indent="-228600">
              <a:buAutoNum type="arabicPeriod"/>
            </a:pPr>
            <a:r>
              <a:rPr lang="en-US" baseline="0" dirty="0" smtClean="0"/>
              <a:t>Maturity – The mechanisms in place to perform data processes consistently and with high quality.</a:t>
            </a:r>
            <a:endParaRPr lang="en-US" dirty="0"/>
          </a:p>
        </p:txBody>
      </p:sp>
      <p:sp>
        <p:nvSpPr>
          <p:cNvPr id="4" name="Slide Number Placeholder 3"/>
          <p:cNvSpPr>
            <a:spLocks noGrp="1"/>
          </p:cNvSpPr>
          <p:nvPr>
            <p:ph type="sldNum" sz="quarter" idx="10"/>
          </p:nvPr>
        </p:nvSpPr>
        <p:spPr/>
        <p:txBody>
          <a:bodyPr/>
          <a:lstStyle/>
          <a:p>
            <a:fld id="{5420E71A-57C3-DD49-88EB-D7CC119C2EC0}" type="slidenum">
              <a:rPr lang="en-US" smtClean="0"/>
              <a:t>7</a:t>
            </a:fld>
            <a:endParaRPr lang="en-US"/>
          </a:p>
        </p:txBody>
      </p:sp>
    </p:spTree>
    <p:extLst>
      <p:ext uri="{BB962C8B-B14F-4D97-AF65-F5344CB8AC3E}">
        <p14:creationId xmlns:p14="http://schemas.microsoft.com/office/powerpoint/2010/main" val="271054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01466_AGU_PPT_10x75_r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55BAF9B-B60E-6541-9020-6C6A5757D0B1}"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85673420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D4F57-021A-044D-8B27-DAADD50CD7D5}" type="datetime1">
              <a:rPr lang="x-none" smtClean="0"/>
              <a:t>10/31/15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186040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45DFE-7F47-F242-BA11-496F0E34DC02}" type="datetime1">
              <a:rPr lang="x-none" smtClean="0"/>
              <a:t>10/31/15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29190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543" y="174504"/>
            <a:ext cx="8857813" cy="753519"/>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065305" y="6296586"/>
            <a:ext cx="21336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72875569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9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E3110-0412-B340-89EF-7B8C35C38894}" type="datetime1">
              <a:rPr lang="x-none" smtClean="0"/>
              <a:t>10/31/15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80494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2621E-7BC5-1B45-BFA3-DA6D2BE94728}" type="datetime1">
              <a:rPr lang="x-none" smtClean="0"/>
              <a:t>10/31/15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63057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C5BB0-11F2-9447-B08E-7A22ED16F9BC}"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198311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C1314-021C-DA4F-A3A0-9D3AD903A449}"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71995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3F2365-2649-9441-9FEF-52173536B08E}"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38928326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5734024-F0C9-1D46-9C3E-9B024002F4A9}"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30176143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430EB00-FECA-A043-9588-02E7EF373E20}"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19499645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DA301DA-0F36-914B-B233-E2C9A73F57E7}"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382235604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8564" y="447524"/>
            <a:ext cx="7936895" cy="970114"/>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88564" y="1417638"/>
            <a:ext cx="7936896" cy="4708525"/>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0915" y="6356350"/>
            <a:ext cx="2133600" cy="365125"/>
          </a:xfrm>
        </p:spPr>
        <p:txBody>
          <a:bodyPr/>
          <a:lstStyle>
            <a:lvl1pPr algn="l">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58350758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709" y="146583"/>
            <a:ext cx="8841747" cy="781440"/>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1709" y="1112174"/>
            <a:ext cx="8841747" cy="4918678"/>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980" y="6150353"/>
            <a:ext cx="2133600" cy="365125"/>
          </a:xfrm>
        </p:spPr>
        <p:txBody>
          <a:bodyPr/>
          <a:lstStyle>
            <a:lvl1pPr algn="l">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261057626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4241" y="447524"/>
            <a:ext cx="7936895" cy="970114"/>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844241" y="1417638"/>
            <a:ext cx="7936896" cy="4708525"/>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30981" y="6374418"/>
            <a:ext cx="2133600" cy="365125"/>
          </a:xfrm>
        </p:spPr>
        <p:txBody>
          <a:bodyPr/>
          <a:lstStyle>
            <a:lvl1pPr algn="l">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613762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95189" y="6371291"/>
            <a:ext cx="2133600" cy="365125"/>
          </a:xfrm>
        </p:spPr>
        <p:txBody>
          <a:bodyPr/>
          <a:lstStyle/>
          <a:p>
            <a:fld id="{AC53710B-76A2-4C49-A91E-6C2A5F494183}" type="datetime1">
              <a:rPr lang="x-none" smtClean="0"/>
              <a:t>10/31/15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a:p>
        </p:txBody>
      </p:sp>
    </p:spTree>
    <p:extLst>
      <p:ext uri="{BB962C8B-B14F-4D97-AF65-F5344CB8AC3E}">
        <p14:creationId xmlns:p14="http://schemas.microsoft.com/office/powerpoint/2010/main" val="2072621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543" y="139603"/>
            <a:ext cx="8857813" cy="78842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0543" y="1112173"/>
            <a:ext cx="8857813" cy="4953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61B85-93D3-564F-87C3-3392DEB2E498}" type="datetime1">
              <a:rPr lang="x-none" smtClean="0"/>
              <a:t>10/31/15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F923B-FC71-9144-8FBA-BE66D401AE12}" type="slidenum">
              <a:rPr lang="en-US" smtClean="0"/>
              <a:t>‹#›</a:t>
            </a:fld>
            <a:endParaRPr lang="en-US"/>
          </a:p>
        </p:txBody>
      </p:sp>
      <p:pic>
        <p:nvPicPr>
          <p:cNvPr id="49" name="Picture 48"/>
          <p:cNvPicPr>
            <a:picLocks noChangeAspect="1"/>
          </p:cNvPicPr>
          <p:nvPr userDrawn="1"/>
        </p:nvPicPr>
        <p:blipFill>
          <a:blip r:embed="rId19"/>
          <a:stretch>
            <a:fillRect/>
          </a:stretch>
        </p:blipFill>
        <p:spPr>
          <a:xfrm>
            <a:off x="1" y="6153150"/>
            <a:ext cx="9144000" cy="704850"/>
          </a:xfrm>
          <a:prstGeom prst="rect">
            <a:avLst/>
          </a:prstGeom>
        </p:spPr>
      </p:pic>
    </p:spTree>
    <p:extLst>
      <p:ext uri="{BB962C8B-B14F-4D97-AF65-F5344CB8AC3E}">
        <p14:creationId xmlns:p14="http://schemas.microsoft.com/office/powerpoint/2010/main" val="16519191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iming>
    <p:tnLst>
      <p:par>
        <p:cTn xmlns:p14="http://schemas.microsoft.com/office/powerpoint/2010/mai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0" Type="http://schemas.openxmlformats.org/officeDocument/2006/relationships/image" Target="../media/image35.png"/><Relationship Id="rId21" Type="http://schemas.openxmlformats.org/officeDocument/2006/relationships/image" Target="../media/image36.png"/><Relationship Id="rId22" Type="http://schemas.openxmlformats.org/officeDocument/2006/relationships/image" Target="../media/image37.png"/><Relationship Id="rId23" Type="http://schemas.openxmlformats.org/officeDocument/2006/relationships/image" Target="../media/image38.png"/><Relationship Id="rId24" Type="http://schemas.openxmlformats.org/officeDocument/2006/relationships/image" Target="../media/image39.pn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image" Target="../media/image44.png"/><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30" Type="http://schemas.openxmlformats.org/officeDocument/2006/relationships/image" Target="../media/image45.png"/><Relationship Id="rId31" Type="http://schemas.openxmlformats.org/officeDocument/2006/relationships/image" Target="../media/image46.png"/><Relationship Id="rId32" Type="http://schemas.openxmlformats.org/officeDocument/2006/relationships/image" Target="../media/image47.png"/><Relationship Id="rId9"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33" Type="http://schemas.openxmlformats.org/officeDocument/2006/relationships/image" Target="../media/image48.png"/><Relationship Id="rId34" Type="http://schemas.openxmlformats.org/officeDocument/2006/relationships/image" Target="../media/image49.png"/><Relationship Id="rId35" Type="http://schemas.openxmlformats.org/officeDocument/2006/relationships/image" Target="../media/image50.png"/><Relationship Id="rId36" Type="http://schemas.openxmlformats.org/officeDocument/2006/relationships/image" Target="../media/image51.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png"/><Relationship Id="rId19" Type="http://schemas.openxmlformats.org/officeDocument/2006/relationships/image" Target="../media/image34.png"/><Relationship Id="rId37" Type="http://schemas.openxmlformats.org/officeDocument/2006/relationships/image" Target="../media/image52.png"/><Relationship Id="rId38" Type="http://schemas.openxmlformats.org/officeDocument/2006/relationships/image" Target="../media/image5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412" y="851008"/>
            <a:ext cx="6454587" cy="5707528"/>
          </a:xfrm>
        </p:spPr>
        <p:txBody>
          <a:bodyPr>
            <a:normAutofit fontScale="90000"/>
          </a:bodyPr>
          <a:lstStyle/>
          <a:p>
            <a:r>
              <a:rPr lang="en-US" sz="3600" dirty="0" smtClean="0"/>
              <a:t>The Challenges of Implementing and Sustaining Best Practices in the Data Lifecycle for Researchers and Repositories</a:t>
            </a:r>
            <a:br>
              <a:rPr lang="en-US" sz="3600" dirty="0" smtClean="0"/>
            </a:br>
            <a:r>
              <a:rPr lang="en-US" dirty="0"/>
              <a:t/>
            </a:r>
            <a:br>
              <a:rPr lang="en-US" dirty="0"/>
            </a:br>
            <a:r>
              <a:rPr lang="en-US" sz="2700" dirty="0" smtClean="0"/>
              <a:t>Shelley Stall</a:t>
            </a:r>
            <a:br>
              <a:rPr lang="en-US" sz="2700" dirty="0" smtClean="0"/>
            </a:br>
            <a:r>
              <a:rPr lang="en-US" sz="2700" dirty="0" smtClean="0"/>
              <a:t>Assistant Director, Enterprise Data Management Maturity, AGU</a:t>
            </a:r>
            <a:br>
              <a:rPr lang="en-US" sz="2700" dirty="0" smtClean="0"/>
            </a:br>
            <a:r>
              <a:rPr lang="en-US" sz="2700" dirty="0" err="1" smtClean="0"/>
              <a:t>sstall@agu.org</a:t>
            </a:r>
            <a:r>
              <a:rPr lang="en-US" sz="2700" dirty="0" smtClean="0"/>
              <a:t/>
            </a:r>
            <a:br>
              <a:rPr lang="en-US" sz="2700" dirty="0" smtClean="0"/>
            </a:br>
            <a:r>
              <a:rPr lang="en-US" sz="2700" dirty="0"/>
              <a:t/>
            </a:r>
            <a:br>
              <a:rPr lang="en-US" sz="2700" dirty="0"/>
            </a:br>
            <a:r>
              <a:rPr lang="en-US" sz="2700" dirty="0" smtClean="0"/>
              <a:t>Brooks Hanson</a:t>
            </a:r>
            <a:br>
              <a:rPr lang="en-US" sz="2700" dirty="0" smtClean="0"/>
            </a:br>
            <a:r>
              <a:rPr lang="en-US" sz="2700" dirty="0" smtClean="0"/>
              <a:t>Director, Publications</a:t>
            </a:r>
            <a:br>
              <a:rPr lang="en-US" sz="2700" dirty="0" smtClean="0"/>
            </a:br>
            <a:r>
              <a:rPr lang="en-US" sz="2700" dirty="0" err="1" smtClean="0"/>
              <a:t>bhanson@agu.org</a:t>
            </a:r>
            <a:r>
              <a:rPr lang="en-US" sz="2700" dirty="0" smtClean="0"/>
              <a:t/>
            </a:r>
            <a:br>
              <a:rPr lang="en-US" sz="2700" dirty="0" smtClean="0"/>
            </a:br>
            <a:endParaRPr lang="en-US" sz="2700" dirty="0"/>
          </a:p>
        </p:txBody>
      </p:sp>
      <p:sp>
        <p:nvSpPr>
          <p:cNvPr id="5" name="Slide Number Placeholder 4"/>
          <p:cNvSpPr>
            <a:spLocks noGrp="1"/>
          </p:cNvSpPr>
          <p:nvPr>
            <p:ph type="sldNum" sz="quarter" idx="12"/>
          </p:nvPr>
        </p:nvSpPr>
        <p:spPr/>
        <p:txBody>
          <a:bodyPr/>
          <a:lstStyle/>
          <a:p>
            <a:fld id="{F44F923B-FC71-9144-8FBA-BE66D401AE12}" type="slidenum">
              <a:rPr lang="en-US" smtClean="0"/>
              <a:t>1</a:t>
            </a:fld>
            <a:endParaRPr lang="en-US"/>
          </a:p>
        </p:txBody>
      </p:sp>
    </p:spTree>
    <p:extLst>
      <p:ext uri="{BB962C8B-B14F-4D97-AF65-F5344CB8AC3E}">
        <p14:creationId xmlns:p14="http://schemas.microsoft.com/office/powerpoint/2010/main" val="8943471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57" y="860260"/>
            <a:ext cx="8841747" cy="1715671"/>
          </a:xfrm>
        </p:spPr>
        <p:txBody>
          <a:bodyPr>
            <a:noAutofit/>
          </a:bodyPr>
          <a:lstStyle/>
          <a:p>
            <a:pPr algn="ctr"/>
            <a:r>
              <a:rPr lang="en-US" sz="3200" dirty="0" smtClean="0"/>
              <a:t>Coalition on Publishing Data in the Earth and Space Sciences (</a:t>
            </a:r>
            <a:r>
              <a:rPr lang="en-US" sz="3200" dirty="0" err="1" smtClean="0"/>
              <a:t>COPDESS.org</a:t>
            </a:r>
            <a:r>
              <a:rPr lang="en-US" sz="3200" dirty="0" smtClean="0"/>
              <a:t>)</a:t>
            </a:r>
            <a:r>
              <a:rPr lang="en-US" sz="2000" dirty="0" smtClean="0"/>
              <a:t/>
            </a:r>
            <a:br>
              <a:rPr lang="en-US" sz="2000" dirty="0" smtClean="0"/>
            </a:br>
            <a:r>
              <a:rPr lang="en-US" sz="2000" dirty="0" smtClean="0"/>
              <a:t/>
            </a:r>
            <a:br>
              <a:rPr lang="en-US" sz="2000" dirty="0" smtClean="0"/>
            </a:br>
            <a:r>
              <a:rPr lang="en-US" sz="2000" dirty="0" smtClean="0"/>
              <a:t>An organizational </a:t>
            </a:r>
            <a:r>
              <a:rPr lang="en-US" sz="2000" dirty="0"/>
              <a:t>framework for Earth and space science publishers and data facilities to jointly implement and promote common policies and procedures for the publication and citation of data across Earth Science journals.</a:t>
            </a:r>
            <a:r>
              <a:rPr lang="en-US" sz="2000" i="1" dirty="0"/>
              <a:t/>
            </a:r>
            <a:br>
              <a:rPr lang="en-US" sz="2000" i="1" dirty="0"/>
            </a:br>
            <a:endParaRPr lang="en-US" sz="2000" dirty="0"/>
          </a:p>
        </p:txBody>
      </p:sp>
      <p:sp>
        <p:nvSpPr>
          <p:cNvPr id="3" name="Content Placeholder 2"/>
          <p:cNvSpPr>
            <a:spLocks noGrp="1"/>
          </p:cNvSpPr>
          <p:nvPr>
            <p:ph idx="1"/>
          </p:nvPr>
        </p:nvSpPr>
        <p:spPr>
          <a:xfrm>
            <a:off x="0" y="2575932"/>
            <a:ext cx="8841747" cy="4202052"/>
          </a:xfrm>
        </p:spPr>
        <p:txBody>
          <a:bodyPr>
            <a:normAutofit lnSpcReduction="10000"/>
          </a:bodyPr>
          <a:lstStyle/>
          <a:p>
            <a:pPr lvl="1">
              <a:lnSpc>
                <a:spcPct val="130000"/>
              </a:lnSpc>
            </a:pPr>
            <a:endParaRPr lang="en-US" sz="2800" dirty="0" smtClean="0"/>
          </a:p>
          <a:p>
            <a:pPr lvl="1">
              <a:lnSpc>
                <a:spcPct val="130000"/>
              </a:lnSpc>
            </a:pPr>
            <a:r>
              <a:rPr lang="en-US" sz="2800" dirty="0" smtClean="0"/>
              <a:t>Formed in October 2014</a:t>
            </a:r>
          </a:p>
          <a:p>
            <a:pPr lvl="1">
              <a:lnSpc>
                <a:spcPct val="130000"/>
              </a:lnSpc>
            </a:pPr>
            <a:r>
              <a:rPr lang="en-US" sz="2800" dirty="0" smtClean="0"/>
              <a:t>Endorsed a </a:t>
            </a:r>
            <a:r>
              <a:rPr lang="en-US" sz="2800" b="1" dirty="0" smtClean="0"/>
              <a:t>Statement of Commitment, 2015</a:t>
            </a:r>
          </a:p>
          <a:p>
            <a:pPr lvl="1">
              <a:lnSpc>
                <a:spcPct val="130000"/>
              </a:lnSpc>
            </a:pPr>
            <a:r>
              <a:rPr lang="en-US" sz="2800" b="1" dirty="0" smtClean="0"/>
              <a:t>2</a:t>
            </a:r>
            <a:r>
              <a:rPr lang="en-US" sz="2800" b="1" baseline="30000" dirty="0" smtClean="0"/>
              <a:t>nd</a:t>
            </a:r>
            <a:r>
              <a:rPr lang="en-US" sz="2800" b="1" dirty="0" smtClean="0"/>
              <a:t> meeting October, 2015</a:t>
            </a:r>
          </a:p>
          <a:p>
            <a:pPr lvl="1">
              <a:lnSpc>
                <a:spcPct val="130000"/>
              </a:lnSpc>
            </a:pPr>
            <a:r>
              <a:rPr lang="en-US" sz="2800" b="1" dirty="0" smtClean="0"/>
              <a:t>Developing joint best practices between journals and repositories. </a:t>
            </a:r>
          </a:p>
          <a:p>
            <a:pPr marL="457200" lvl="1" indent="0">
              <a:lnSpc>
                <a:spcPct val="130000"/>
              </a:lnSpc>
              <a:buNone/>
            </a:pPr>
            <a:r>
              <a:rPr lang="en-US" sz="2800" b="1" dirty="0"/>
              <a:t>	</a:t>
            </a:r>
            <a:endParaRPr lang="en-US" b="1" dirty="0"/>
          </a:p>
        </p:txBody>
      </p:sp>
      <p:sp>
        <p:nvSpPr>
          <p:cNvPr id="6" name="Slide Number Placeholder 5"/>
          <p:cNvSpPr>
            <a:spLocks noGrp="1"/>
          </p:cNvSpPr>
          <p:nvPr>
            <p:ph type="sldNum" sz="quarter" idx="12"/>
          </p:nvPr>
        </p:nvSpPr>
        <p:spPr/>
        <p:txBody>
          <a:bodyPr/>
          <a:lstStyle/>
          <a:p>
            <a:pPr>
              <a:defRPr/>
            </a:pPr>
            <a:fld id="{ACA24023-98A8-F44A-9E21-FF151CAD9AE3}" type="slidenum">
              <a:rPr lang="en-US" smtClean="0"/>
              <a:pPr>
                <a:defRPr/>
              </a:pPr>
              <a:t>10</a:t>
            </a:fld>
            <a:endParaRPr lang="en-US"/>
          </a:p>
        </p:txBody>
      </p:sp>
    </p:spTree>
    <p:extLst>
      <p:ext uri="{BB962C8B-B14F-4D97-AF65-F5344CB8AC3E}">
        <p14:creationId xmlns:p14="http://schemas.microsoft.com/office/powerpoint/2010/main" val="146947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Statement of Commitment</a:t>
            </a:r>
            <a:br>
              <a:rPr lang="en-US" dirty="0" smtClean="0"/>
            </a:br>
            <a:r>
              <a:rPr lang="en-US" sz="3100" dirty="0" err="1" smtClean="0">
                <a:solidFill>
                  <a:srgbClr val="3366FF"/>
                </a:solidFill>
              </a:rPr>
              <a:t>COPDESS.org</a:t>
            </a:r>
            <a:endParaRPr lang="en-US" sz="3100" dirty="0"/>
          </a:p>
        </p:txBody>
      </p:sp>
      <p:sp>
        <p:nvSpPr>
          <p:cNvPr id="4" name="Content Placeholder 3"/>
          <p:cNvSpPr>
            <a:spLocks noGrp="1"/>
          </p:cNvSpPr>
          <p:nvPr>
            <p:ph idx="1"/>
          </p:nvPr>
        </p:nvSpPr>
        <p:spPr>
          <a:xfrm>
            <a:off x="141709" y="1251110"/>
            <a:ext cx="8841747" cy="4918678"/>
          </a:xfrm>
        </p:spPr>
        <p:txBody>
          <a:bodyPr>
            <a:normAutofit/>
          </a:bodyPr>
          <a:lstStyle/>
          <a:p>
            <a:r>
              <a:rPr lang="en-US" dirty="0"/>
              <a:t>R</a:t>
            </a:r>
            <a:r>
              <a:rPr lang="en-US" dirty="0" smtClean="0"/>
              <a:t>eaffirm </a:t>
            </a:r>
            <a:r>
              <a:rPr lang="en-US" dirty="0"/>
              <a:t>and </a:t>
            </a:r>
            <a:r>
              <a:rPr lang="en-US" dirty="0" smtClean="0"/>
              <a:t>ensure </a:t>
            </a:r>
            <a:r>
              <a:rPr lang="en-US" dirty="0"/>
              <a:t>adherence to </a:t>
            </a:r>
            <a:r>
              <a:rPr lang="en-US" dirty="0" smtClean="0"/>
              <a:t>our existing </a:t>
            </a:r>
            <a:r>
              <a:rPr lang="en-US" dirty="0"/>
              <a:t>journal and publishing </a:t>
            </a:r>
            <a:r>
              <a:rPr lang="en-US" dirty="0" smtClean="0"/>
              <a:t>policies…regarding </a:t>
            </a:r>
            <a:r>
              <a:rPr lang="en-US" dirty="0"/>
              <a:t>data </a:t>
            </a:r>
            <a:r>
              <a:rPr lang="en-US" dirty="0" smtClean="0"/>
              <a:t>sharing are archiving...</a:t>
            </a:r>
          </a:p>
          <a:p>
            <a:pPr lvl="0"/>
            <a:r>
              <a:rPr lang="en-US" dirty="0" smtClean="0"/>
              <a:t>Earth and space science </a:t>
            </a:r>
            <a:r>
              <a:rPr lang="en-US" dirty="0"/>
              <a:t>data </a:t>
            </a:r>
            <a:r>
              <a:rPr lang="en-US" dirty="0" smtClean="0"/>
              <a:t>should, </a:t>
            </a:r>
            <a:r>
              <a:rPr lang="en-US" dirty="0"/>
              <a:t>to the greatest extent possible, be stored in </a:t>
            </a:r>
            <a:r>
              <a:rPr lang="en-US" dirty="0" smtClean="0"/>
              <a:t>appropriate domain repositories that...follow leading practices, and can </a:t>
            </a:r>
            <a:r>
              <a:rPr lang="en-US" dirty="0"/>
              <a:t>provide additional data services</a:t>
            </a:r>
            <a:r>
              <a:rPr lang="en-US" dirty="0" smtClean="0"/>
              <a:t>.</a:t>
            </a:r>
          </a:p>
          <a:p>
            <a:pPr lvl="0"/>
            <a:r>
              <a:rPr lang="en-US" dirty="0" smtClean="0"/>
              <a:t>Released 15 January 2015. Article in </a:t>
            </a:r>
            <a:r>
              <a:rPr lang="en-US" i="1" dirty="0" err="1" smtClean="0"/>
              <a:t>Eos.org</a:t>
            </a:r>
            <a:endParaRPr lang="en-US" i="1" dirty="0" smtClean="0"/>
          </a:p>
          <a:p>
            <a:pPr lvl="0"/>
            <a:r>
              <a:rPr lang="en-US" dirty="0" smtClean="0"/>
              <a:t>Additional signatories welcome</a:t>
            </a:r>
          </a:p>
          <a:p>
            <a:pPr lvl="0"/>
            <a:endParaRPr lang="en-US" dirty="0">
              <a:effectLst/>
            </a:endParaRPr>
          </a:p>
        </p:txBody>
      </p:sp>
      <p:sp>
        <p:nvSpPr>
          <p:cNvPr id="3" name="Slide Number Placeholder 2"/>
          <p:cNvSpPr>
            <a:spLocks noGrp="1"/>
          </p:cNvSpPr>
          <p:nvPr>
            <p:ph type="sldNum" sz="quarter" idx="12"/>
          </p:nvPr>
        </p:nvSpPr>
        <p:spPr/>
        <p:txBody>
          <a:bodyPr>
            <a:normAutofit/>
          </a:bodyPr>
          <a:lstStyle/>
          <a:p>
            <a:pPr>
              <a:defRPr/>
            </a:pPr>
            <a:fld id="{ACA24023-98A8-F44A-9E21-FF151CAD9AE3}" type="slidenum">
              <a:rPr lang="en-US" smtClean="0"/>
              <a:pPr>
                <a:defRPr/>
              </a:pPr>
              <a:t>11</a:t>
            </a:fld>
            <a:endParaRPr lang="en-US"/>
          </a:p>
        </p:txBody>
      </p:sp>
    </p:spTree>
    <p:extLst>
      <p:ext uri="{BB962C8B-B14F-4D97-AF65-F5344CB8AC3E}">
        <p14:creationId xmlns:p14="http://schemas.microsoft.com/office/powerpoint/2010/main" val="25359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Actions</a:t>
            </a:r>
            <a:endParaRPr lang="en-US" dirty="0"/>
          </a:p>
        </p:txBody>
      </p:sp>
      <p:sp>
        <p:nvSpPr>
          <p:cNvPr id="4" name="Content Placeholder 3"/>
          <p:cNvSpPr>
            <a:spLocks noGrp="1"/>
          </p:cNvSpPr>
          <p:nvPr>
            <p:ph idx="1"/>
          </p:nvPr>
        </p:nvSpPr>
        <p:spPr/>
        <p:txBody>
          <a:bodyPr>
            <a:normAutofit/>
          </a:bodyPr>
          <a:lstStyle/>
          <a:p>
            <a:r>
              <a:rPr lang="en-US" dirty="0" smtClean="0"/>
              <a:t>Promote referencing of data sets using the Force­11 data citation principles.</a:t>
            </a:r>
          </a:p>
          <a:p>
            <a:r>
              <a:rPr lang="en-US" dirty="0" smtClean="0"/>
              <a:t>Promote </a:t>
            </a:r>
            <a:r>
              <a:rPr lang="en-US" dirty="0"/>
              <a:t>and implement links to data sets in publications and corresponding links to journals in data facilities via persistent identifiers. Data sets should ideally be referenced using registered DOI’s.</a:t>
            </a:r>
          </a:p>
          <a:p>
            <a:r>
              <a:rPr lang="en-US" dirty="0"/>
              <a:t>Promote use of other relevant community permanent identifiers for samples (IGSN), researchers (ORCID), and funders and grants (</a:t>
            </a:r>
            <a:r>
              <a:rPr lang="en-US" dirty="0" err="1"/>
              <a:t>FundRef</a:t>
            </a:r>
            <a:r>
              <a:rPr lang="en-US" dirty="0" smtClean="0"/>
              <a:t>).</a:t>
            </a:r>
          </a:p>
          <a:p>
            <a:pPr marL="0" indent="0">
              <a:buNone/>
            </a:pPr>
            <a:endParaRPr lang="en-US" dirty="0"/>
          </a:p>
        </p:txBody>
      </p:sp>
      <p:sp>
        <p:nvSpPr>
          <p:cNvPr id="3" name="Slide Number Placeholder 2"/>
          <p:cNvSpPr>
            <a:spLocks noGrp="1"/>
          </p:cNvSpPr>
          <p:nvPr>
            <p:ph type="sldNum" sz="quarter" idx="12"/>
          </p:nvPr>
        </p:nvSpPr>
        <p:spPr/>
        <p:txBody>
          <a:bodyPr>
            <a:normAutofit/>
          </a:bodyPr>
          <a:lstStyle/>
          <a:p>
            <a:pPr>
              <a:defRPr/>
            </a:pPr>
            <a:fld id="{ACA24023-98A8-F44A-9E21-FF151CAD9AE3}" type="slidenum">
              <a:rPr lang="en-US" smtClean="0"/>
              <a:pPr>
                <a:defRPr/>
              </a:pPr>
              <a:t>12</a:t>
            </a:fld>
            <a:endParaRPr lang="en-US"/>
          </a:p>
        </p:txBody>
      </p:sp>
    </p:spTree>
    <p:extLst>
      <p:ext uri="{BB962C8B-B14F-4D97-AF65-F5344CB8AC3E}">
        <p14:creationId xmlns:p14="http://schemas.microsoft.com/office/powerpoint/2010/main" val="57013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IGSN</a:t>
            </a:r>
            <a:endParaRPr lang="en-US" dirty="0">
              <a:solidFill>
                <a:srgbClr val="000000"/>
              </a:solidFill>
            </a:endParaRPr>
          </a:p>
        </p:txBody>
      </p:sp>
      <p:sp>
        <p:nvSpPr>
          <p:cNvPr id="5" name="Content Placeholder 4"/>
          <p:cNvSpPr>
            <a:spLocks noGrp="1"/>
          </p:cNvSpPr>
          <p:nvPr>
            <p:ph idx="1"/>
          </p:nvPr>
        </p:nvSpPr>
        <p:spPr/>
        <p:txBody>
          <a:bodyPr/>
          <a:lstStyle/>
          <a:p>
            <a:pPr>
              <a:buClrTx/>
            </a:pPr>
            <a:r>
              <a:rPr lang="en-US" dirty="0">
                <a:solidFill>
                  <a:srgbClr val="000000"/>
                </a:solidFill>
              </a:rPr>
              <a:t>G</a:t>
            </a:r>
            <a:r>
              <a:rPr lang="en-US" dirty="0" smtClean="0">
                <a:solidFill>
                  <a:srgbClr val="000000"/>
                </a:solidFill>
              </a:rPr>
              <a:t>lobally unique and persistent identifier for physical samples in the Earth Sciences </a:t>
            </a:r>
          </a:p>
          <a:p>
            <a:pPr lvl="1">
              <a:buClrTx/>
            </a:pPr>
            <a:r>
              <a:rPr lang="en-US" dirty="0" smtClean="0">
                <a:solidFill>
                  <a:srgbClr val="000000"/>
                </a:solidFill>
              </a:rPr>
              <a:t>guaranteed to be unique via a centralized control mechanism operated by IGSN </a:t>
            </a:r>
            <a:r>
              <a:rPr lang="en-US" dirty="0" err="1" smtClean="0">
                <a:solidFill>
                  <a:srgbClr val="000000"/>
                </a:solidFill>
              </a:rPr>
              <a:t>e.V</a:t>
            </a:r>
            <a:r>
              <a:rPr lang="en-US" dirty="0" smtClean="0">
                <a:solidFill>
                  <a:srgbClr val="000000"/>
                </a:solidFill>
              </a:rPr>
              <a:t>.</a:t>
            </a:r>
          </a:p>
          <a:p>
            <a:pPr lvl="1">
              <a:buClrTx/>
            </a:pPr>
            <a:r>
              <a:rPr lang="en-US" dirty="0" smtClean="0">
                <a:solidFill>
                  <a:srgbClr val="000000"/>
                </a:solidFill>
              </a:rPr>
              <a:t>resolves to virtual sample representations (sample metadata profiles) managed at federated IGSN Allocating Agents.</a:t>
            </a:r>
          </a:p>
        </p:txBody>
      </p:sp>
      <p:sp>
        <p:nvSpPr>
          <p:cNvPr id="8" name="Date Placeholder 7"/>
          <p:cNvSpPr>
            <a:spLocks noGrp="1"/>
          </p:cNvSpPr>
          <p:nvPr>
            <p:ph type="dt" sz="half" idx="4294967295"/>
          </p:nvPr>
        </p:nvSpPr>
        <p:spPr>
          <a:xfrm>
            <a:off x="7662260" y="6487314"/>
            <a:ext cx="1189132" cy="297918"/>
          </a:xfrm>
          <a:prstGeom prst="rect">
            <a:avLst/>
          </a:prstGeom>
        </p:spPr>
        <p:txBody>
          <a:bodyPr/>
          <a:lstStyle/>
          <a:p>
            <a:r>
              <a:rPr lang="en-US" smtClean="0"/>
              <a:t>10/20/2015</a:t>
            </a:r>
            <a:endParaRPr lang="en-US"/>
          </a:p>
        </p:txBody>
      </p:sp>
      <p:sp>
        <p:nvSpPr>
          <p:cNvPr id="4" name="Slide Number Placeholder 3"/>
          <p:cNvSpPr>
            <a:spLocks noGrp="1"/>
          </p:cNvSpPr>
          <p:nvPr>
            <p:ph type="sldNum" sz="quarter" idx="12"/>
          </p:nvPr>
        </p:nvSpPr>
        <p:spPr/>
        <p:txBody>
          <a:bodyPr/>
          <a:lstStyle/>
          <a:p>
            <a:fld id="{218341A3-4651-3943-8C33-0306B14E45F1}" type="slidenum">
              <a:rPr lang="en-US" smtClean="0"/>
              <a:pPr/>
              <a:t>13</a:t>
            </a:fld>
            <a:endParaRPr lang="en-US"/>
          </a:p>
        </p:txBody>
      </p:sp>
      <p:pic>
        <p:nvPicPr>
          <p:cNvPr id="13" name="Picture 12"/>
          <p:cNvPicPr>
            <a:picLocks noChangeAspect="1"/>
          </p:cNvPicPr>
          <p:nvPr/>
        </p:nvPicPr>
        <p:blipFill>
          <a:blip r:embed="rId2"/>
          <a:stretch>
            <a:fillRect/>
          </a:stretch>
        </p:blipFill>
        <p:spPr>
          <a:xfrm>
            <a:off x="385354" y="4371464"/>
            <a:ext cx="2603618" cy="2176063"/>
          </a:xfrm>
          <a:prstGeom prst="rect">
            <a:avLst/>
          </a:prstGeom>
          <a:solidFill>
            <a:srgbClr val="246172"/>
          </a:solidFill>
          <a:ln>
            <a:solidFill>
              <a:schemeClr val="accent2">
                <a:lumMod val="5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3"/>
          <a:stretch>
            <a:fillRect/>
          </a:stretch>
        </p:blipFill>
        <p:spPr>
          <a:xfrm>
            <a:off x="3298088" y="4372962"/>
            <a:ext cx="2579330" cy="2127151"/>
          </a:xfrm>
          <a:prstGeom prst="rect">
            <a:avLst/>
          </a:prstGeom>
          <a:solidFill>
            <a:srgbClr val="246172"/>
          </a:solidFill>
          <a:ln>
            <a:solidFill>
              <a:schemeClr val="accent2">
                <a:lumMod val="50000"/>
              </a:schemeClr>
            </a:solidFill>
          </a:ln>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stretch>
            <a:fillRect/>
          </a:stretch>
        </p:blipFill>
        <p:spPr>
          <a:xfrm>
            <a:off x="6167014" y="4339606"/>
            <a:ext cx="2584908" cy="2194242"/>
          </a:xfrm>
          <a:prstGeom prst="rect">
            <a:avLst/>
          </a:prstGeom>
          <a:solidFill>
            <a:srgbClr val="246172"/>
          </a:solidFill>
          <a:ln>
            <a:solidFill>
              <a:schemeClr val="accent2">
                <a:lumMod val="50000"/>
              </a:schemeClr>
            </a:solidFill>
          </a:ln>
          <a:effectLst>
            <a:outerShdw blurRad="50800" dist="38100" dir="2700000" algn="tl" rotWithShape="0">
              <a:prstClr val="black">
                <a:alpha val="40000"/>
              </a:prstClr>
            </a:outerShdw>
          </a:effectLst>
        </p:spPr>
      </p:pic>
      <p:sp>
        <p:nvSpPr>
          <p:cNvPr id="3" name="Footer Placeholder 2"/>
          <p:cNvSpPr>
            <a:spLocks noGrp="1"/>
          </p:cNvSpPr>
          <p:nvPr>
            <p:ph type="ftr" sz="quarter" idx="11"/>
          </p:nvPr>
        </p:nvSpPr>
        <p:spPr/>
        <p:txBody>
          <a:bodyPr/>
          <a:lstStyle/>
          <a:p>
            <a:r>
              <a:rPr lang="en-US" smtClean="0"/>
              <a:t>COPDESS 2</a:t>
            </a:r>
            <a:endParaRPr lang="en-US"/>
          </a:p>
        </p:txBody>
      </p:sp>
    </p:spTree>
    <p:extLst>
      <p:ext uri="{BB962C8B-B14F-4D97-AF65-F5344CB8AC3E}">
        <p14:creationId xmlns:p14="http://schemas.microsoft.com/office/powerpoint/2010/main" val="210042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69622" y="1168451"/>
            <a:ext cx="3613398" cy="1154097"/>
          </a:xfrm>
        </p:spPr>
        <p:txBody>
          <a:bodyPr>
            <a:normAutofit fontScale="90000"/>
          </a:bodyPr>
          <a:lstStyle/>
          <a:p>
            <a:r>
              <a:rPr lang="en-US" dirty="0" smtClean="0"/>
              <a:t>IGSN: Linking Samples, Data, &amp; Publications</a:t>
            </a:r>
            <a:endParaRPr lang="en-US" dirty="0"/>
          </a:p>
        </p:txBody>
      </p:sp>
      <p:sp>
        <p:nvSpPr>
          <p:cNvPr id="2" name="Date Placeholder 1"/>
          <p:cNvSpPr>
            <a:spLocks noGrp="1"/>
          </p:cNvSpPr>
          <p:nvPr>
            <p:ph type="dt" sz="half" idx="10"/>
          </p:nvPr>
        </p:nvSpPr>
        <p:spPr/>
        <p:txBody>
          <a:bodyPr/>
          <a:lstStyle/>
          <a:p>
            <a:r>
              <a:rPr lang="en-US" smtClean="0"/>
              <a:t>10/20/2015</a:t>
            </a:r>
            <a:endParaRPr lang="en-US"/>
          </a:p>
        </p:txBody>
      </p:sp>
      <p:sp>
        <p:nvSpPr>
          <p:cNvPr id="3" name="Footer Placeholder 2"/>
          <p:cNvSpPr>
            <a:spLocks noGrp="1"/>
          </p:cNvSpPr>
          <p:nvPr>
            <p:ph type="ftr" sz="quarter" idx="11"/>
          </p:nvPr>
        </p:nvSpPr>
        <p:spPr/>
        <p:txBody>
          <a:bodyPr/>
          <a:lstStyle/>
          <a:p>
            <a:r>
              <a:rPr lang="en-US" smtClean="0"/>
              <a:t>COPDESS 2</a:t>
            </a:r>
            <a:endParaRPr lang="en-US"/>
          </a:p>
        </p:txBody>
      </p:sp>
      <p:sp>
        <p:nvSpPr>
          <p:cNvPr id="4" name="Slide Number Placeholder 3"/>
          <p:cNvSpPr>
            <a:spLocks noGrp="1"/>
          </p:cNvSpPr>
          <p:nvPr>
            <p:ph type="sldNum" sz="quarter" idx="12"/>
          </p:nvPr>
        </p:nvSpPr>
        <p:spPr/>
        <p:txBody>
          <a:bodyPr/>
          <a:lstStyle/>
          <a:p>
            <a:fld id="{218341A3-4651-3943-8C33-0306B14E45F1}" type="slidenum">
              <a:rPr lang="en-US" smtClean="0"/>
              <a:pPr/>
              <a:t>14</a:t>
            </a:fld>
            <a:endParaRPr lang="en-US"/>
          </a:p>
        </p:txBody>
      </p:sp>
      <p:pic>
        <p:nvPicPr>
          <p:cNvPr id="7" name="Picture 6"/>
          <p:cNvPicPr>
            <a:picLocks noChangeAspect="1"/>
          </p:cNvPicPr>
          <p:nvPr/>
        </p:nvPicPr>
        <p:blipFill>
          <a:blip r:embed="rId2"/>
          <a:stretch>
            <a:fillRect/>
          </a:stretch>
        </p:blipFill>
        <p:spPr>
          <a:xfrm>
            <a:off x="56130" y="884111"/>
            <a:ext cx="4900819" cy="2360321"/>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511977" y="2982121"/>
            <a:ext cx="5154914" cy="3475925"/>
          </a:xfrm>
          <a:prstGeom prst="rect">
            <a:avLst/>
          </a:prstGeom>
          <a:ln>
            <a:solidFill>
              <a:srgbClr val="000000"/>
            </a:solidFill>
          </a:ln>
        </p:spPr>
      </p:pic>
      <p:sp>
        <p:nvSpPr>
          <p:cNvPr id="9" name="Rectangle 8"/>
          <p:cNvSpPr/>
          <p:nvPr/>
        </p:nvSpPr>
        <p:spPr>
          <a:xfrm>
            <a:off x="4539550" y="3711863"/>
            <a:ext cx="778809" cy="2743551"/>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820908" y="3333502"/>
            <a:ext cx="2451716" cy="3447314"/>
          </a:xfrm>
          <a:prstGeom prst="rect">
            <a:avLst/>
          </a:prstGeom>
          <a:ln>
            <a:solidFill>
              <a:srgbClr val="000000"/>
            </a:solidFill>
          </a:ln>
        </p:spPr>
      </p:pic>
      <p:sp>
        <p:nvSpPr>
          <p:cNvPr id="11" name="Curved Down Arrow 10"/>
          <p:cNvSpPr/>
          <p:nvPr/>
        </p:nvSpPr>
        <p:spPr>
          <a:xfrm rot="1586448" flipH="1">
            <a:off x="3058825" y="3578991"/>
            <a:ext cx="2169020" cy="666592"/>
          </a:xfrm>
          <a:prstGeom prst="curvedDownArrow">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88142" y="6337697"/>
            <a:ext cx="4149168"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Sample profile at IGSN metadata store</a:t>
            </a:r>
            <a:endParaRPr lang="en-US" dirty="0"/>
          </a:p>
        </p:txBody>
      </p:sp>
      <p:sp>
        <p:nvSpPr>
          <p:cNvPr id="13" name="TextBox 12"/>
          <p:cNvSpPr txBox="1"/>
          <p:nvPr/>
        </p:nvSpPr>
        <p:spPr>
          <a:xfrm>
            <a:off x="6819686" y="4632293"/>
            <a:ext cx="2160605"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Data table in article</a:t>
            </a:r>
            <a:endParaRPr lang="en-US" dirty="0"/>
          </a:p>
        </p:txBody>
      </p:sp>
    </p:spTree>
    <p:extLst>
      <p:ext uri="{BB962C8B-B14F-4D97-AF65-F5344CB8AC3E}">
        <p14:creationId xmlns:p14="http://schemas.microsoft.com/office/powerpoint/2010/main" val="5673789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61" y="837618"/>
            <a:ext cx="184666" cy="369332"/>
          </a:xfrm>
          <a:prstGeom prst="rect">
            <a:avLst/>
          </a:prstGeom>
          <a:noFill/>
        </p:spPr>
        <p:txBody>
          <a:bodyPr wrap="none" rtlCol="0">
            <a:spAutoFit/>
          </a:bodyPr>
          <a:lstStyle/>
          <a:p>
            <a:endParaRPr lang="en-US" dirty="0"/>
          </a:p>
        </p:txBody>
      </p:sp>
      <p:sp>
        <p:nvSpPr>
          <p:cNvPr id="6" name="TextBox 5"/>
          <p:cNvSpPr txBox="1"/>
          <p:nvPr/>
        </p:nvSpPr>
        <p:spPr>
          <a:xfrm>
            <a:off x="0" y="603008"/>
            <a:ext cx="9144000" cy="5755422"/>
          </a:xfrm>
          <a:prstGeom prst="rect">
            <a:avLst/>
          </a:prstGeom>
          <a:noFill/>
        </p:spPr>
        <p:txBody>
          <a:bodyPr wrap="square" numCol="2" rtlCol="0">
            <a:spAutoFit/>
          </a:bodyPr>
          <a:lstStyle/>
          <a:p>
            <a:pPr lvl="0"/>
            <a:r>
              <a:rPr lang="en-US" sz="1600" b="1" dirty="0" smtClean="0">
                <a:solidFill>
                  <a:srgbClr val="000000"/>
                </a:solidFill>
              </a:rPr>
              <a:t>American </a:t>
            </a:r>
            <a:r>
              <a:rPr lang="en-US" sz="1600" b="1" dirty="0">
                <a:solidFill>
                  <a:srgbClr val="000000"/>
                </a:solidFill>
              </a:rPr>
              <a:t>Astronomical Society</a:t>
            </a:r>
          </a:p>
          <a:p>
            <a:pPr lvl="0"/>
            <a:r>
              <a:rPr lang="en-US" sz="1600" b="1" dirty="0">
                <a:solidFill>
                  <a:srgbClr val="000000"/>
                </a:solidFill>
              </a:rPr>
              <a:t>American Geophysical Union</a:t>
            </a:r>
          </a:p>
          <a:p>
            <a:pPr lvl="0"/>
            <a:r>
              <a:rPr lang="en-US" sz="1600" b="1" dirty="0">
                <a:solidFill>
                  <a:srgbClr val="000000"/>
                </a:solidFill>
              </a:rPr>
              <a:t>American Meteorological Society</a:t>
            </a:r>
          </a:p>
          <a:p>
            <a:pPr lvl="0"/>
            <a:r>
              <a:rPr lang="en-US" sz="1600" b="1" dirty="0">
                <a:solidFill>
                  <a:srgbClr val="000000"/>
                </a:solidFill>
              </a:rPr>
              <a:t>Biological and Chemical Oceanography Data Management Office, Woods Hole </a:t>
            </a:r>
            <a:r>
              <a:rPr lang="en-US" sz="1600" b="1" dirty="0" err="1">
                <a:solidFill>
                  <a:srgbClr val="000000"/>
                </a:solidFill>
              </a:rPr>
              <a:t>Oceangraphic</a:t>
            </a:r>
            <a:r>
              <a:rPr lang="en-US" sz="1600" b="1" dirty="0">
                <a:solidFill>
                  <a:srgbClr val="000000"/>
                </a:solidFill>
              </a:rPr>
              <a:t> Institution (BCO-DMO)</a:t>
            </a:r>
          </a:p>
          <a:p>
            <a:pPr lvl="0"/>
            <a:r>
              <a:rPr lang="en-US" sz="1600" b="1" dirty="0">
                <a:solidFill>
                  <a:srgbClr val="000000"/>
                </a:solidFill>
              </a:rPr>
              <a:t>Center for Open Science</a:t>
            </a:r>
          </a:p>
          <a:p>
            <a:pPr lvl="0"/>
            <a:r>
              <a:rPr lang="en-US" sz="1600" b="1" dirty="0">
                <a:solidFill>
                  <a:srgbClr val="000000"/>
                </a:solidFill>
              </a:rPr>
              <a:t>CLIVAR and Carbon Hydrographic Data Office (CCHDO)</a:t>
            </a:r>
          </a:p>
          <a:p>
            <a:pPr lvl="0"/>
            <a:r>
              <a:rPr lang="en-US" sz="1600" b="1" dirty="0">
                <a:solidFill>
                  <a:srgbClr val="000000"/>
                </a:solidFill>
              </a:rPr>
              <a:t>Community Inventory of </a:t>
            </a:r>
            <a:r>
              <a:rPr lang="en-US" sz="1600" b="1" dirty="0" err="1">
                <a:solidFill>
                  <a:srgbClr val="000000"/>
                </a:solidFill>
              </a:rPr>
              <a:t>EarthCube</a:t>
            </a:r>
            <a:r>
              <a:rPr lang="en-US" sz="1600" b="1" dirty="0">
                <a:solidFill>
                  <a:srgbClr val="000000"/>
                </a:solidFill>
              </a:rPr>
              <a:t> Resources for Geosciences Interoperability (CINERGI)</a:t>
            </a:r>
          </a:p>
          <a:p>
            <a:pPr lvl="0"/>
            <a:r>
              <a:rPr lang="en-US" sz="1600" b="1" dirty="0">
                <a:solidFill>
                  <a:srgbClr val="000000"/>
                </a:solidFill>
              </a:rPr>
              <a:t>Consortium of Universities for the Advancement of Hydrologic Science, Inc. (CUAHSI)</a:t>
            </a:r>
          </a:p>
          <a:p>
            <a:pPr lvl="0"/>
            <a:r>
              <a:rPr lang="en-US" sz="1600" b="1" dirty="0">
                <a:solidFill>
                  <a:srgbClr val="000000"/>
                </a:solidFill>
              </a:rPr>
              <a:t>Continental Scientific Drilling Coordination Office (CSDCO)</a:t>
            </a:r>
          </a:p>
          <a:p>
            <a:pPr lvl="0"/>
            <a:r>
              <a:rPr lang="en-US" sz="1600" b="1" dirty="0">
                <a:solidFill>
                  <a:srgbClr val="000000"/>
                </a:solidFill>
              </a:rPr>
              <a:t>COOPEUS</a:t>
            </a:r>
          </a:p>
          <a:p>
            <a:pPr lvl="0"/>
            <a:r>
              <a:rPr lang="en-US" sz="1600" b="1" dirty="0">
                <a:solidFill>
                  <a:srgbClr val="000000"/>
                </a:solidFill>
              </a:rPr>
              <a:t>Copernicus Publications</a:t>
            </a:r>
          </a:p>
          <a:p>
            <a:pPr lvl="0"/>
            <a:r>
              <a:rPr lang="en-US" sz="1600" b="1" dirty="0">
                <a:solidFill>
                  <a:srgbClr val="000000"/>
                </a:solidFill>
              </a:rPr>
              <a:t>Council of Data Facilities</a:t>
            </a:r>
          </a:p>
          <a:p>
            <a:pPr lvl="0"/>
            <a:r>
              <a:rPr lang="en-US" sz="1600" b="1" dirty="0">
                <a:solidFill>
                  <a:srgbClr val="000000"/>
                </a:solidFill>
              </a:rPr>
              <a:t>Dryad</a:t>
            </a:r>
          </a:p>
          <a:p>
            <a:pPr lvl="0"/>
            <a:r>
              <a:rPr lang="en-US" sz="1600" b="1" dirty="0">
                <a:solidFill>
                  <a:srgbClr val="000000"/>
                </a:solidFill>
              </a:rPr>
              <a:t>Elsevier</a:t>
            </a:r>
          </a:p>
          <a:p>
            <a:pPr lvl="0"/>
            <a:r>
              <a:rPr lang="en-US" sz="1600" b="1" dirty="0">
                <a:solidFill>
                  <a:srgbClr val="000000"/>
                </a:solidFill>
              </a:rPr>
              <a:t>European Geosciences Union</a:t>
            </a:r>
          </a:p>
          <a:p>
            <a:pPr lvl="0"/>
            <a:r>
              <a:rPr lang="en-US" sz="1600" b="1" dirty="0">
                <a:solidFill>
                  <a:srgbClr val="000000"/>
                </a:solidFill>
              </a:rPr>
              <a:t>Geochemical Society</a:t>
            </a:r>
          </a:p>
          <a:p>
            <a:pPr lvl="0"/>
            <a:r>
              <a:rPr lang="en-US" sz="1600" b="1" dirty="0">
                <a:solidFill>
                  <a:srgbClr val="000000"/>
                </a:solidFill>
              </a:rPr>
              <a:t>Geological Data Center of Scripps Institution of </a:t>
            </a:r>
            <a:r>
              <a:rPr lang="en-US" sz="1600" b="1" dirty="0" smtClean="0">
                <a:solidFill>
                  <a:srgbClr val="000000"/>
                </a:solidFill>
              </a:rPr>
              <a:t>Oceanography</a:t>
            </a:r>
          </a:p>
          <a:p>
            <a:pPr lvl="0"/>
            <a:r>
              <a:rPr lang="en-US" sz="1600" b="1" dirty="0" smtClean="0">
                <a:solidFill>
                  <a:srgbClr val="000000"/>
                </a:solidFill>
              </a:rPr>
              <a:t>Geological Society of America</a:t>
            </a:r>
            <a:endParaRPr lang="en-US" sz="1600" b="1" dirty="0">
              <a:solidFill>
                <a:srgbClr val="000000"/>
              </a:solidFill>
            </a:endParaRPr>
          </a:p>
          <a:p>
            <a:pPr lvl="0"/>
            <a:r>
              <a:rPr lang="en-US" sz="1600" b="1" dirty="0">
                <a:solidFill>
                  <a:srgbClr val="000000"/>
                </a:solidFill>
              </a:rPr>
              <a:t>Geological Society of London</a:t>
            </a:r>
          </a:p>
          <a:p>
            <a:pPr lvl="0"/>
            <a:r>
              <a:rPr lang="en-US" sz="1600" b="1" dirty="0">
                <a:solidFill>
                  <a:srgbClr val="000000"/>
                </a:solidFill>
              </a:rPr>
              <a:t>ICSU World Data System</a:t>
            </a:r>
          </a:p>
          <a:p>
            <a:pPr lvl="0"/>
            <a:r>
              <a:rPr lang="en-US" sz="1600" b="1" dirty="0">
                <a:solidFill>
                  <a:srgbClr val="000000"/>
                </a:solidFill>
              </a:rPr>
              <a:t>Incorporated Research Institutions for Seismology (IRIS)</a:t>
            </a:r>
          </a:p>
          <a:p>
            <a:pPr lvl="0"/>
            <a:r>
              <a:rPr lang="en-US" sz="1600" b="1" dirty="0">
                <a:solidFill>
                  <a:srgbClr val="000000"/>
                </a:solidFill>
              </a:rPr>
              <a:t>Integrated Earth Data Applications (IEDA)</a:t>
            </a:r>
          </a:p>
          <a:p>
            <a:pPr lvl="0"/>
            <a:r>
              <a:rPr lang="en-US" sz="1600" b="1" dirty="0">
                <a:solidFill>
                  <a:srgbClr val="000000"/>
                </a:solidFill>
              </a:rPr>
              <a:t>John Wiley and Sons</a:t>
            </a:r>
          </a:p>
          <a:p>
            <a:pPr lvl="0"/>
            <a:r>
              <a:rPr lang="en-US" sz="1600" b="1" dirty="0" err="1">
                <a:solidFill>
                  <a:srgbClr val="000000"/>
                </a:solidFill>
              </a:rPr>
              <a:t>LacCore</a:t>
            </a:r>
            <a:r>
              <a:rPr lang="en-US" sz="1600" b="1" dirty="0">
                <a:solidFill>
                  <a:srgbClr val="000000"/>
                </a:solidFill>
              </a:rPr>
              <a:t>: National Lacustrine Core Facility</a:t>
            </a:r>
          </a:p>
          <a:p>
            <a:pPr lvl="0"/>
            <a:r>
              <a:rPr lang="en-US" sz="1600" b="1" dirty="0">
                <a:solidFill>
                  <a:srgbClr val="000000"/>
                </a:solidFill>
              </a:rPr>
              <a:t>Magnetics Information Consortium (</a:t>
            </a:r>
            <a:r>
              <a:rPr lang="en-US" sz="1600" b="1" dirty="0" err="1">
                <a:solidFill>
                  <a:srgbClr val="000000"/>
                </a:solidFill>
              </a:rPr>
              <a:t>MagIC</a:t>
            </a:r>
            <a:r>
              <a:rPr lang="en-US" sz="1600" b="1" dirty="0">
                <a:solidFill>
                  <a:srgbClr val="000000"/>
                </a:solidFill>
              </a:rPr>
              <a:t>)</a:t>
            </a:r>
          </a:p>
          <a:p>
            <a:pPr lvl="0"/>
            <a:r>
              <a:rPr lang="en-US" sz="1600" b="1" dirty="0">
                <a:solidFill>
                  <a:srgbClr val="000000"/>
                </a:solidFill>
              </a:rPr>
              <a:t>Mineralogical Society of America</a:t>
            </a:r>
          </a:p>
          <a:p>
            <a:pPr lvl="0"/>
            <a:r>
              <a:rPr lang="en-US" sz="1600" b="1" dirty="0" err="1">
                <a:solidFill>
                  <a:srgbClr val="000000"/>
                </a:solidFill>
              </a:rPr>
              <a:t>Neotoma</a:t>
            </a:r>
            <a:r>
              <a:rPr lang="en-US" sz="1600" b="1" dirty="0">
                <a:solidFill>
                  <a:srgbClr val="000000"/>
                </a:solidFill>
              </a:rPr>
              <a:t> Paleoecology Database</a:t>
            </a:r>
          </a:p>
          <a:p>
            <a:pPr lvl="0"/>
            <a:r>
              <a:rPr lang="en-US" sz="1600" b="1" dirty="0">
                <a:solidFill>
                  <a:srgbClr val="000000"/>
                </a:solidFill>
              </a:rPr>
              <a:t>National Snow and Ice Data Center</a:t>
            </a:r>
          </a:p>
          <a:p>
            <a:pPr lvl="0"/>
            <a:r>
              <a:rPr lang="en-US" sz="1600" b="1" dirty="0">
                <a:solidFill>
                  <a:srgbClr val="000000"/>
                </a:solidFill>
              </a:rPr>
              <a:t>Nature Publishing Group</a:t>
            </a:r>
          </a:p>
          <a:p>
            <a:pPr lvl="0"/>
            <a:r>
              <a:rPr lang="en-US" sz="1600" b="1" dirty="0" err="1">
                <a:solidFill>
                  <a:srgbClr val="000000"/>
                </a:solidFill>
              </a:rPr>
              <a:t>OpenTopography</a:t>
            </a:r>
            <a:endParaRPr lang="en-US" sz="1600" b="1" dirty="0">
              <a:solidFill>
                <a:srgbClr val="000000"/>
              </a:solidFill>
            </a:endParaRPr>
          </a:p>
          <a:p>
            <a:pPr lvl="0"/>
            <a:r>
              <a:rPr lang="en-US" sz="1600" b="1" dirty="0" err="1">
                <a:solidFill>
                  <a:srgbClr val="000000"/>
                </a:solidFill>
              </a:rPr>
              <a:t>Paleonotological</a:t>
            </a:r>
            <a:r>
              <a:rPr lang="en-US" sz="1600" b="1" dirty="0">
                <a:solidFill>
                  <a:srgbClr val="000000"/>
                </a:solidFill>
              </a:rPr>
              <a:t> Society</a:t>
            </a:r>
          </a:p>
          <a:p>
            <a:pPr lvl="0"/>
            <a:r>
              <a:rPr lang="en-US" sz="1600" b="1" dirty="0">
                <a:solidFill>
                  <a:srgbClr val="000000"/>
                </a:solidFill>
              </a:rPr>
              <a:t>Proceedings of the National Academy of Sciences</a:t>
            </a:r>
          </a:p>
          <a:p>
            <a:pPr lvl="0"/>
            <a:r>
              <a:rPr lang="en-US" sz="1600" b="1" dirty="0">
                <a:solidFill>
                  <a:srgbClr val="000000"/>
                </a:solidFill>
              </a:rPr>
              <a:t>Rolling Deck to Repository (R2R) Program</a:t>
            </a:r>
          </a:p>
          <a:p>
            <a:pPr lvl="0"/>
            <a:r>
              <a:rPr lang="en-US" sz="1600" b="1" dirty="0">
                <a:solidFill>
                  <a:srgbClr val="000000"/>
                </a:solidFill>
              </a:rPr>
              <a:t>Science</a:t>
            </a:r>
          </a:p>
          <a:p>
            <a:pPr lvl="0"/>
            <a:r>
              <a:rPr lang="en-US" sz="1600" b="1" dirty="0">
                <a:solidFill>
                  <a:srgbClr val="000000"/>
                </a:solidFill>
              </a:rPr>
              <a:t>Springer</a:t>
            </a:r>
          </a:p>
          <a:p>
            <a:pPr lvl="0"/>
            <a:r>
              <a:rPr lang="en-US" sz="1600" b="1" dirty="0">
                <a:solidFill>
                  <a:srgbClr val="000000"/>
                </a:solidFill>
              </a:rPr>
              <a:t>UNAVCO</a:t>
            </a:r>
          </a:p>
          <a:p>
            <a:endParaRPr lang="en-US" sz="1600" dirty="0"/>
          </a:p>
        </p:txBody>
      </p:sp>
      <p:sp>
        <p:nvSpPr>
          <p:cNvPr id="7" name="TextBox 6"/>
          <p:cNvSpPr txBox="1"/>
          <p:nvPr/>
        </p:nvSpPr>
        <p:spPr>
          <a:xfrm>
            <a:off x="2360569" y="18232"/>
            <a:ext cx="4870308" cy="584775"/>
          </a:xfrm>
          <a:prstGeom prst="rect">
            <a:avLst/>
          </a:prstGeom>
          <a:noFill/>
        </p:spPr>
        <p:txBody>
          <a:bodyPr wrap="none" rtlCol="0">
            <a:spAutoFit/>
          </a:bodyPr>
          <a:lstStyle/>
          <a:p>
            <a:r>
              <a:rPr lang="en-US" sz="3200" dirty="0" smtClean="0"/>
              <a:t>Signatories as of October 15</a:t>
            </a:r>
            <a:endParaRPr lang="en-US" sz="3200" dirty="0"/>
          </a:p>
        </p:txBody>
      </p:sp>
    </p:spTree>
    <p:extLst>
      <p:ext uri="{BB962C8B-B14F-4D97-AF65-F5344CB8AC3E}">
        <p14:creationId xmlns:p14="http://schemas.microsoft.com/office/powerpoint/2010/main" val="3578662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5189" y="567835"/>
            <a:ext cx="1683955" cy="1032669"/>
          </a:xfrm>
          <a:prstGeom prst="rect">
            <a:avLst/>
          </a:prstGeom>
        </p:spPr>
      </p:pic>
      <p:pic>
        <p:nvPicPr>
          <p:cNvPr id="5" name="Picture 4"/>
          <p:cNvPicPr>
            <a:picLocks noChangeAspect="1"/>
          </p:cNvPicPr>
          <p:nvPr/>
        </p:nvPicPr>
        <p:blipFill>
          <a:blip r:embed="rId3"/>
          <a:stretch>
            <a:fillRect/>
          </a:stretch>
        </p:blipFill>
        <p:spPr>
          <a:xfrm>
            <a:off x="7602406" y="5376995"/>
            <a:ext cx="1541594" cy="1022143"/>
          </a:xfrm>
          <a:prstGeom prst="rect">
            <a:avLst/>
          </a:prstGeom>
        </p:spPr>
      </p:pic>
      <p:pic>
        <p:nvPicPr>
          <p:cNvPr id="8" name="Picture 7"/>
          <p:cNvPicPr>
            <a:picLocks noChangeAspect="1"/>
          </p:cNvPicPr>
          <p:nvPr/>
        </p:nvPicPr>
        <p:blipFill>
          <a:blip r:embed="rId4"/>
          <a:stretch>
            <a:fillRect/>
          </a:stretch>
        </p:blipFill>
        <p:spPr>
          <a:xfrm>
            <a:off x="1426012" y="3648288"/>
            <a:ext cx="1564360" cy="1151133"/>
          </a:xfrm>
          <a:prstGeom prst="rect">
            <a:avLst/>
          </a:prstGeom>
        </p:spPr>
      </p:pic>
      <p:pic>
        <p:nvPicPr>
          <p:cNvPr id="10" name="Picture 9"/>
          <p:cNvPicPr>
            <a:picLocks noChangeAspect="1"/>
          </p:cNvPicPr>
          <p:nvPr/>
        </p:nvPicPr>
        <p:blipFill>
          <a:blip r:embed="rId5"/>
          <a:stretch>
            <a:fillRect/>
          </a:stretch>
        </p:blipFill>
        <p:spPr>
          <a:xfrm>
            <a:off x="6289272" y="4334285"/>
            <a:ext cx="1498108" cy="1039503"/>
          </a:xfrm>
          <a:prstGeom prst="rect">
            <a:avLst/>
          </a:prstGeom>
        </p:spPr>
      </p:pic>
      <p:pic>
        <p:nvPicPr>
          <p:cNvPr id="11" name="Picture 10"/>
          <p:cNvPicPr>
            <a:picLocks noChangeAspect="1"/>
          </p:cNvPicPr>
          <p:nvPr/>
        </p:nvPicPr>
        <p:blipFill>
          <a:blip r:embed="rId6"/>
          <a:stretch>
            <a:fillRect/>
          </a:stretch>
        </p:blipFill>
        <p:spPr>
          <a:xfrm>
            <a:off x="5232250" y="1889106"/>
            <a:ext cx="1214917" cy="1316160"/>
          </a:xfrm>
          <a:prstGeom prst="rect">
            <a:avLst/>
          </a:prstGeom>
        </p:spPr>
      </p:pic>
      <p:pic>
        <p:nvPicPr>
          <p:cNvPr id="14" name="Picture 13"/>
          <p:cNvPicPr>
            <a:picLocks noChangeAspect="1"/>
          </p:cNvPicPr>
          <p:nvPr/>
        </p:nvPicPr>
        <p:blipFill>
          <a:blip r:embed="rId7"/>
          <a:stretch>
            <a:fillRect/>
          </a:stretch>
        </p:blipFill>
        <p:spPr>
          <a:xfrm>
            <a:off x="5713828" y="108544"/>
            <a:ext cx="1852377" cy="611143"/>
          </a:xfrm>
          <a:prstGeom prst="rect">
            <a:avLst/>
          </a:prstGeom>
        </p:spPr>
      </p:pic>
      <p:pic>
        <p:nvPicPr>
          <p:cNvPr id="16" name="Picture 15"/>
          <p:cNvPicPr>
            <a:picLocks noChangeAspect="1"/>
          </p:cNvPicPr>
          <p:nvPr/>
        </p:nvPicPr>
        <p:blipFill>
          <a:blip r:embed="rId8"/>
          <a:stretch>
            <a:fillRect/>
          </a:stretch>
        </p:blipFill>
        <p:spPr>
          <a:xfrm>
            <a:off x="2863164" y="3672973"/>
            <a:ext cx="2128108" cy="585230"/>
          </a:xfrm>
          <a:prstGeom prst="rect">
            <a:avLst/>
          </a:prstGeom>
        </p:spPr>
      </p:pic>
      <p:pic>
        <p:nvPicPr>
          <p:cNvPr id="18" name="Picture 17"/>
          <p:cNvPicPr>
            <a:picLocks noChangeAspect="1"/>
          </p:cNvPicPr>
          <p:nvPr/>
        </p:nvPicPr>
        <p:blipFill>
          <a:blip r:embed="rId9"/>
          <a:stretch>
            <a:fillRect/>
          </a:stretch>
        </p:blipFill>
        <p:spPr>
          <a:xfrm>
            <a:off x="3665598" y="4223854"/>
            <a:ext cx="1854505" cy="743898"/>
          </a:xfrm>
          <a:prstGeom prst="rect">
            <a:avLst/>
          </a:prstGeom>
        </p:spPr>
      </p:pic>
      <p:pic>
        <p:nvPicPr>
          <p:cNvPr id="25" name="Picture 24"/>
          <p:cNvPicPr>
            <a:picLocks noChangeAspect="1"/>
          </p:cNvPicPr>
          <p:nvPr/>
        </p:nvPicPr>
        <p:blipFill>
          <a:blip r:embed="rId10"/>
          <a:stretch>
            <a:fillRect/>
          </a:stretch>
        </p:blipFill>
        <p:spPr>
          <a:xfrm>
            <a:off x="2869891" y="1970028"/>
            <a:ext cx="2389871" cy="815294"/>
          </a:xfrm>
          <a:prstGeom prst="rect">
            <a:avLst/>
          </a:prstGeom>
        </p:spPr>
      </p:pic>
      <p:pic>
        <p:nvPicPr>
          <p:cNvPr id="26" name="Picture 25"/>
          <p:cNvPicPr>
            <a:picLocks noChangeAspect="1"/>
          </p:cNvPicPr>
          <p:nvPr/>
        </p:nvPicPr>
        <p:blipFill>
          <a:blip r:embed="rId11"/>
          <a:stretch>
            <a:fillRect/>
          </a:stretch>
        </p:blipFill>
        <p:spPr>
          <a:xfrm>
            <a:off x="7691686" y="1657357"/>
            <a:ext cx="1489823" cy="1031416"/>
          </a:xfrm>
          <a:prstGeom prst="rect">
            <a:avLst/>
          </a:prstGeom>
        </p:spPr>
      </p:pic>
      <p:pic>
        <p:nvPicPr>
          <p:cNvPr id="27" name="Picture 26"/>
          <p:cNvPicPr>
            <a:picLocks noChangeAspect="1"/>
          </p:cNvPicPr>
          <p:nvPr/>
        </p:nvPicPr>
        <p:blipFill>
          <a:blip r:embed="rId12"/>
          <a:stretch>
            <a:fillRect/>
          </a:stretch>
        </p:blipFill>
        <p:spPr>
          <a:xfrm>
            <a:off x="-23156" y="20209"/>
            <a:ext cx="982505" cy="982505"/>
          </a:xfrm>
          <a:prstGeom prst="rect">
            <a:avLst/>
          </a:prstGeom>
        </p:spPr>
      </p:pic>
      <p:pic>
        <p:nvPicPr>
          <p:cNvPr id="28" name="Picture 27"/>
          <p:cNvPicPr>
            <a:picLocks noChangeAspect="1"/>
          </p:cNvPicPr>
          <p:nvPr/>
        </p:nvPicPr>
        <p:blipFill>
          <a:blip r:embed="rId13"/>
          <a:stretch>
            <a:fillRect/>
          </a:stretch>
        </p:blipFill>
        <p:spPr>
          <a:xfrm>
            <a:off x="2287480" y="4792795"/>
            <a:ext cx="1625600" cy="584200"/>
          </a:xfrm>
          <a:prstGeom prst="rect">
            <a:avLst/>
          </a:prstGeom>
        </p:spPr>
      </p:pic>
      <p:pic>
        <p:nvPicPr>
          <p:cNvPr id="29" name="Picture 28"/>
          <p:cNvPicPr>
            <a:picLocks noChangeAspect="1"/>
          </p:cNvPicPr>
          <p:nvPr/>
        </p:nvPicPr>
        <p:blipFill>
          <a:blip r:embed="rId14"/>
          <a:stretch>
            <a:fillRect/>
          </a:stretch>
        </p:blipFill>
        <p:spPr>
          <a:xfrm>
            <a:off x="4733131" y="5425271"/>
            <a:ext cx="1649413" cy="909052"/>
          </a:xfrm>
          <a:prstGeom prst="rect">
            <a:avLst/>
          </a:prstGeom>
        </p:spPr>
      </p:pic>
      <p:pic>
        <p:nvPicPr>
          <p:cNvPr id="30" name="Picture 29"/>
          <p:cNvPicPr>
            <a:picLocks noChangeAspect="1"/>
          </p:cNvPicPr>
          <p:nvPr/>
        </p:nvPicPr>
        <p:blipFill>
          <a:blip r:embed="rId15"/>
          <a:stretch>
            <a:fillRect/>
          </a:stretch>
        </p:blipFill>
        <p:spPr>
          <a:xfrm>
            <a:off x="118573" y="4195672"/>
            <a:ext cx="799306" cy="623081"/>
          </a:xfrm>
          <a:prstGeom prst="rect">
            <a:avLst/>
          </a:prstGeom>
        </p:spPr>
      </p:pic>
      <p:pic>
        <p:nvPicPr>
          <p:cNvPr id="31" name="Picture 30"/>
          <p:cNvPicPr>
            <a:picLocks noChangeAspect="1"/>
          </p:cNvPicPr>
          <p:nvPr/>
        </p:nvPicPr>
        <p:blipFill>
          <a:blip r:embed="rId16"/>
          <a:stretch>
            <a:fillRect/>
          </a:stretch>
        </p:blipFill>
        <p:spPr>
          <a:xfrm>
            <a:off x="3514029" y="1320972"/>
            <a:ext cx="2297817" cy="714496"/>
          </a:xfrm>
          <a:prstGeom prst="rect">
            <a:avLst/>
          </a:prstGeom>
        </p:spPr>
      </p:pic>
      <p:pic>
        <p:nvPicPr>
          <p:cNvPr id="32" name="Picture 31"/>
          <p:cNvPicPr>
            <a:picLocks noChangeAspect="1"/>
          </p:cNvPicPr>
          <p:nvPr/>
        </p:nvPicPr>
        <p:blipFill rotWithShape="1">
          <a:blip r:embed="rId17"/>
          <a:srcRect l="14094" r="12752"/>
          <a:stretch/>
        </p:blipFill>
        <p:spPr>
          <a:xfrm>
            <a:off x="2795422" y="6413406"/>
            <a:ext cx="4602752" cy="432828"/>
          </a:xfrm>
          <a:prstGeom prst="rect">
            <a:avLst/>
          </a:prstGeom>
        </p:spPr>
      </p:pic>
      <p:pic>
        <p:nvPicPr>
          <p:cNvPr id="33" name="Picture 32"/>
          <p:cNvPicPr>
            <a:picLocks noChangeAspect="1"/>
          </p:cNvPicPr>
          <p:nvPr/>
        </p:nvPicPr>
        <p:blipFill>
          <a:blip r:embed="rId18"/>
          <a:stretch>
            <a:fillRect/>
          </a:stretch>
        </p:blipFill>
        <p:spPr>
          <a:xfrm>
            <a:off x="6289272" y="5283167"/>
            <a:ext cx="1257300" cy="1079500"/>
          </a:xfrm>
          <a:prstGeom prst="rect">
            <a:avLst/>
          </a:prstGeom>
        </p:spPr>
      </p:pic>
      <p:pic>
        <p:nvPicPr>
          <p:cNvPr id="34" name="Picture 33"/>
          <p:cNvPicPr>
            <a:picLocks noChangeAspect="1"/>
          </p:cNvPicPr>
          <p:nvPr/>
        </p:nvPicPr>
        <p:blipFill rotWithShape="1">
          <a:blip r:embed="rId19"/>
          <a:srcRect l="19443" r="18767"/>
          <a:stretch/>
        </p:blipFill>
        <p:spPr>
          <a:xfrm>
            <a:off x="8017651" y="2639181"/>
            <a:ext cx="1115521" cy="1050059"/>
          </a:xfrm>
          <a:prstGeom prst="rect">
            <a:avLst/>
          </a:prstGeom>
        </p:spPr>
      </p:pic>
      <p:pic>
        <p:nvPicPr>
          <p:cNvPr id="35" name="Picture 34"/>
          <p:cNvPicPr>
            <a:picLocks noChangeAspect="1"/>
          </p:cNvPicPr>
          <p:nvPr/>
        </p:nvPicPr>
        <p:blipFill>
          <a:blip r:embed="rId20"/>
          <a:stretch>
            <a:fillRect/>
          </a:stretch>
        </p:blipFill>
        <p:spPr>
          <a:xfrm>
            <a:off x="6447166" y="1412832"/>
            <a:ext cx="1298510" cy="1388269"/>
          </a:xfrm>
          <a:prstGeom prst="rect">
            <a:avLst/>
          </a:prstGeom>
        </p:spPr>
      </p:pic>
      <p:pic>
        <p:nvPicPr>
          <p:cNvPr id="36" name="Picture 35"/>
          <p:cNvPicPr>
            <a:picLocks noChangeAspect="1"/>
          </p:cNvPicPr>
          <p:nvPr/>
        </p:nvPicPr>
        <p:blipFill>
          <a:blip r:embed="rId21"/>
          <a:stretch>
            <a:fillRect/>
          </a:stretch>
        </p:blipFill>
        <p:spPr>
          <a:xfrm>
            <a:off x="7049760" y="2752012"/>
            <a:ext cx="925513" cy="937228"/>
          </a:xfrm>
          <a:prstGeom prst="rect">
            <a:avLst/>
          </a:prstGeom>
        </p:spPr>
      </p:pic>
      <p:pic>
        <p:nvPicPr>
          <p:cNvPr id="37" name="Picture 36"/>
          <p:cNvPicPr>
            <a:picLocks noChangeAspect="1"/>
          </p:cNvPicPr>
          <p:nvPr/>
        </p:nvPicPr>
        <p:blipFill>
          <a:blip r:embed="rId22"/>
          <a:stretch>
            <a:fillRect/>
          </a:stretch>
        </p:blipFill>
        <p:spPr>
          <a:xfrm>
            <a:off x="4991272" y="3412519"/>
            <a:ext cx="2023998" cy="843333"/>
          </a:xfrm>
          <a:prstGeom prst="rect">
            <a:avLst/>
          </a:prstGeom>
        </p:spPr>
      </p:pic>
      <p:pic>
        <p:nvPicPr>
          <p:cNvPr id="38" name="Picture 37"/>
          <p:cNvPicPr>
            <a:picLocks noChangeAspect="1"/>
          </p:cNvPicPr>
          <p:nvPr/>
        </p:nvPicPr>
        <p:blipFill>
          <a:blip r:embed="rId23"/>
          <a:stretch>
            <a:fillRect/>
          </a:stretch>
        </p:blipFill>
        <p:spPr>
          <a:xfrm>
            <a:off x="2447501" y="5376995"/>
            <a:ext cx="1085743" cy="926501"/>
          </a:xfrm>
          <a:prstGeom prst="rect">
            <a:avLst/>
          </a:prstGeom>
        </p:spPr>
      </p:pic>
      <p:pic>
        <p:nvPicPr>
          <p:cNvPr id="39" name="Picture 38"/>
          <p:cNvPicPr>
            <a:picLocks noChangeAspect="1"/>
          </p:cNvPicPr>
          <p:nvPr/>
        </p:nvPicPr>
        <p:blipFill>
          <a:blip r:embed="rId24"/>
          <a:stretch>
            <a:fillRect/>
          </a:stretch>
        </p:blipFill>
        <p:spPr>
          <a:xfrm>
            <a:off x="3816385" y="-24754"/>
            <a:ext cx="1897443" cy="1131923"/>
          </a:xfrm>
          <a:prstGeom prst="rect">
            <a:avLst/>
          </a:prstGeom>
        </p:spPr>
      </p:pic>
      <p:pic>
        <p:nvPicPr>
          <p:cNvPr id="103" name="Picture 102"/>
          <p:cNvPicPr>
            <a:picLocks noChangeAspect="1"/>
          </p:cNvPicPr>
          <p:nvPr/>
        </p:nvPicPr>
        <p:blipFill>
          <a:blip r:embed="rId25"/>
          <a:stretch>
            <a:fillRect/>
          </a:stretch>
        </p:blipFill>
        <p:spPr>
          <a:xfrm>
            <a:off x="2013268" y="72164"/>
            <a:ext cx="1905000" cy="698329"/>
          </a:xfrm>
          <a:prstGeom prst="rect">
            <a:avLst/>
          </a:prstGeom>
        </p:spPr>
      </p:pic>
      <p:pic>
        <p:nvPicPr>
          <p:cNvPr id="104" name="Picture 103"/>
          <p:cNvPicPr>
            <a:picLocks noChangeAspect="1"/>
          </p:cNvPicPr>
          <p:nvPr/>
        </p:nvPicPr>
        <p:blipFill>
          <a:blip r:embed="rId26"/>
          <a:stretch>
            <a:fillRect/>
          </a:stretch>
        </p:blipFill>
        <p:spPr>
          <a:xfrm>
            <a:off x="1000772" y="-3266"/>
            <a:ext cx="990600" cy="990600"/>
          </a:xfrm>
          <a:prstGeom prst="rect">
            <a:avLst/>
          </a:prstGeom>
        </p:spPr>
      </p:pic>
      <p:pic>
        <p:nvPicPr>
          <p:cNvPr id="105" name="Picture 104"/>
          <p:cNvPicPr>
            <a:picLocks noChangeAspect="1"/>
          </p:cNvPicPr>
          <p:nvPr/>
        </p:nvPicPr>
        <p:blipFill>
          <a:blip r:embed="rId27"/>
          <a:stretch>
            <a:fillRect/>
          </a:stretch>
        </p:blipFill>
        <p:spPr>
          <a:xfrm>
            <a:off x="11048" y="4599602"/>
            <a:ext cx="2228538" cy="823931"/>
          </a:xfrm>
          <a:prstGeom prst="rect">
            <a:avLst/>
          </a:prstGeom>
        </p:spPr>
      </p:pic>
      <p:pic>
        <p:nvPicPr>
          <p:cNvPr id="106" name="Picture 105"/>
          <p:cNvPicPr>
            <a:picLocks noChangeAspect="1"/>
          </p:cNvPicPr>
          <p:nvPr/>
        </p:nvPicPr>
        <p:blipFill>
          <a:blip r:embed="rId28"/>
          <a:stretch>
            <a:fillRect/>
          </a:stretch>
        </p:blipFill>
        <p:spPr>
          <a:xfrm>
            <a:off x="7512517" y="0"/>
            <a:ext cx="1631483" cy="1643843"/>
          </a:xfrm>
          <a:prstGeom prst="rect">
            <a:avLst/>
          </a:prstGeom>
        </p:spPr>
      </p:pic>
      <p:pic>
        <p:nvPicPr>
          <p:cNvPr id="107" name="Picture 106"/>
          <p:cNvPicPr>
            <a:picLocks noChangeAspect="1"/>
          </p:cNvPicPr>
          <p:nvPr/>
        </p:nvPicPr>
        <p:blipFill>
          <a:blip r:embed="rId29"/>
          <a:stretch>
            <a:fillRect/>
          </a:stretch>
        </p:blipFill>
        <p:spPr>
          <a:xfrm>
            <a:off x="7218700" y="3584058"/>
            <a:ext cx="1877249" cy="851245"/>
          </a:xfrm>
          <a:prstGeom prst="rect">
            <a:avLst/>
          </a:prstGeom>
        </p:spPr>
      </p:pic>
      <p:pic>
        <p:nvPicPr>
          <p:cNvPr id="108" name="Picture 107"/>
          <p:cNvPicPr>
            <a:picLocks noChangeAspect="1"/>
          </p:cNvPicPr>
          <p:nvPr/>
        </p:nvPicPr>
        <p:blipFill>
          <a:blip r:embed="rId30"/>
          <a:stretch>
            <a:fillRect/>
          </a:stretch>
        </p:blipFill>
        <p:spPr>
          <a:xfrm>
            <a:off x="11048" y="1107169"/>
            <a:ext cx="2819743" cy="627792"/>
          </a:xfrm>
          <a:prstGeom prst="rect">
            <a:avLst/>
          </a:prstGeom>
        </p:spPr>
      </p:pic>
      <p:pic>
        <p:nvPicPr>
          <p:cNvPr id="109" name="Picture 108"/>
          <p:cNvPicPr>
            <a:picLocks noChangeAspect="1"/>
          </p:cNvPicPr>
          <p:nvPr/>
        </p:nvPicPr>
        <p:blipFill>
          <a:blip r:embed="rId31"/>
          <a:stretch>
            <a:fillRect/>
          </a:stretch>
        </p:blipFill>
        <p:spPr>
          <a:xfrm>
            <a:off x="7863304" y="4367828"/>
            <a:ext cx="1269868" cy="1009167"/>
          </a:xfrm>
          <a:prstGeom prst="rect">
            <a:avLst/>
          </a:prstGeom>
        </p:spPr>
      </p:pic>
      <p:pic>
        <p:nvPicPr>
          <p:cNvPr id="110" name="Picture 109"/>
          <p:cNvPicPr>
            <a:picLocks noChangeAspect="1"/>
          </p:cNvPicPr>
          <p:nvPr/>
        </p:nvPicPr>
        <p:blipFill rotWithShape="1">
          <a:blip r:embed="rId32"/>
          <a:srcRect r="64729"/>
          <a:stretch/>
        </p:blipFill>
        <p:spPr>
          <a:xfrm>
            <a:off x="1359589" y="2370000"/>
            <a:ext cx="1488122" cy="540090"/>
          </a:xfrm>
          <a:prstGeom prst="rect">
            <a:avLst/>
          </a:prstGeom>
        </p:spPr>
      </p:pic>
      <p:pic>
        <p:nvPicPr>
          <p:cNvPr id="111" name="Picture 110"/>
          <p:cNvPicPr>
            <a:picLocks noChangeAspect="1"/>
          </p:cNvPicPr>
          <p:nvPr/>
        </p:nvPicPr>
        <p:blipFill>
          <a:blip r:embed="rId33"/>
          <a:stretch>
            <a:fillRect/>
          </a:stretch>
        </p:blipFill>
        <p:spPr>
          <a:xfrm>
            <a:off x="356868" y="1807885"/>
            <a:ext cx="2399028" cy="458638"/>
          </a:xfrm>
          <a:prstGeom prst="rect">
            <a:avLst/>
          </a:prstGeom>
        </p:spPr>
      </p:pic>
      <p:pic>
        <p:nvPicPr>
          <p:cNvPr id="112" name="Picture 111"/>
          <p:cNvPicPr>
            <a:picLocks noChangeAspect="1"/>
          </p:cNvPicPr>
          <p:nvPr/>
        </p:nvPicPr>
        <p:blipFill>
          <a:blip r:embed="rId34"/>
          <a:stretch>
            <a:fillRect/>
          </a:stretch>
        </p:blipFill>
        <p:spPr>
          <a:xfrm>
            <a:off x="-7603" y="2336194"/>
            <a:ext cx="1377675" cy="1031926"/>
          </a:xfrm>
          <a:prstGeom prst="rect">
            <a:avLst/>
          </a:prstGeom>
        </p:spPr>
      </p:pic>
      <p:pic>
        <p:nvPicPr>
          <p:cNvPr id="113" name="Picture 112"/>
          <p:cNvPicPr>
            <a:picLocks noChangeAspect="1"/>
          </p:cNvPicPr>
          <p:nvPr/>
        </p:nvPicPr>
        <p:blipFill>
          <a:blip r:embed="rId35"/>
          <a:stretch>
            <a:fillRect/>
          </a:stretch>
        </p:blipFill>
        <p:spPr>
          <a:xfrm>
            <a:off x="2795422" y="2825857"/>
            <a:ext cx="1998794" cy="637913"/>
          </a:xfrm>
          <a:prstGeom prst="rect">
            <a:avLst/>
          </a:prstGeom>
        </p:spPr>
      </p:pic>
      <p:pic>
        <p:nvPicPr>
          <p:cNvPr id="114" name="Picture 113"/>
          <p:cNvPicPr>
            <a:picLocks noChangeAspect="1"/>
          </p:cNvPicPr>
          <p:nvPr/>
        </p:nvPicPr>
        <p:blipFill>
          <a:blip r:embed="rId36"/>
          <a:stretch>
            <a:fillRect/>
          </a:stretch>
        </p:blipFill>
        <p:spPr>
          <a:xfrm>
            <a:off x="0" y="5446666"/>
            <a:ext cx="2311705" cy="838199"/>
          </a:xfrm>
          <a:prstGeom prst="rect">
            <a:avLst/>
          </a:prstGeom>
        </p:spPr>
      </p:pic>
      <p:pic>
        <p:nvPicPr>
          <p:cNvPr id="15" name="Picture 14"/>
          <p:cNvPicPr>
            <a:picLocks noChangeAspect="1"/>
          </p:cNvPicPr>
          <p:nvPr/>
        </p:nvPicPr>
        <p:blipFill>
          <a:blip r:embed="rId37"/>
          <a:stretch>
            <a:fillRect/>
          </a:stretch>
        </p:blipFill>
        <p:spPr>
          <a:xfrm>
            <a:off x="3867846" y="4893963"/>
            <a:ext cx="2209800" cy="723900"/>
          </a:xfrm>
          <a:prstGeom prst="rect">
            <a:avLst/>
          </a:prstGeom>
        </p:spPr>
      </p:pic>
      <p:pic>
        <p:nvPicPr>
          <p:cNvPr id="2" name="Picture 1"/>
          <p:cNvPicPr>
            <a:picLocks noChangeAspect="1"/>
          </p:cNvPicPr>
          <p:nvPr/>
        </p:nvPicPr>
        <p:blipFill>
          <a:blip r:embed="rId38"/>
          <a:stretch>
            <a:fillRect/>
          </a:stretch>
        </p:blipFill>
        <p:spPr>
          <a:xfrm>
            <a:off x="20782" y="3379412"/>
            <a:ext cx="2088110" cy="762160"/>
          </a:xfrm>
          <a:prstGeom prst="rect">
            <a:avLst/>
          </a:prstGeom>
        </p:spPr>
      </p:pic>
    </p:spTree>
    <p:extLst>
      <p:ext uri="{BB962C8B-B14F-4D97-AF65-F5344CB8AC3E}">
        <p14:creationId xmlns:p14="http://schemas.microsoft.com/office/powerpoint/2010/main" val="28198800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356350"/>
            <a:ext cx="2133600" cy="365125"/>
          </a:xfrm>
          <a:prstGeom prst="rect">
            <a:avLst/>
          </a:prstGeom>
        </p:spPr>
        <p:txBody>
          <a:bodyPr/>
          <a:lstStyle/>
          <a:p>
            <a:fld id="{46E93337-844C-9F49-929F-C2B4EC362898}" type="datetime1">
              <a:rPr lang="x-none" smtClean="0"/>
              <a:t>10/31/15</a:t>
            </a:fld>
            <a:endParaRPr lang="en-US"/>
          </a:p>
        </p:txBody>
      </p:sp>
      <p:sp>
        <p:nvSpPr>
          <p:cNvPr id="3" name="Slide Number Placeholder 2"/>
          <p:cNvSpPr>
            <a:spLocks noGrp="1"/>
          </p:cNvSpPr>
          <p:nvPr>
            <p:ph type="sldNum" sz="quarter" idx="4294967295"/>
          </p:nvPr>
        </p:nvSpPr>
        <p:spPr>
          <a:xfrm>
            <a:off x="6553200" y="6452606"/>
            <a:ext cx="2133600" cy="365125"/>
          </a:xfrm>
          <a:prstGeom prst="rect">
            <a:avLst/>
          </a:prstGeom>
        </p:spPr>
        <p:txBody>
          <a:bodyPr/>
          <a:lstStyle/>
          <a:p>
            <a:fld id="{F44F923B-FC71-9144-8FBA-BE66D401AE12}" type="slidenum">
              <a:rPr lang="en-US" smtClean="0"/>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066"/>
            <a:ext cx="9144000" cy="6293409"/>
          </a:xfrm>
          <a:prstGeom prst="rect">
            <a:avLst/>
          </a:prstGeom>
        </p:spPr>
      </p:pic>
      <p:sp>
        <p:nvSpPr>
          <p:cNvPr id="5" name="TextBox 4"/>
          <p:cNvSpPr txBox="1"/>
          <p:nvPr/>
        </p:nvSpPr>
        <p:spPr>
          <a:xfrm>
            <a:off x="7437863" y="0"/>
            <a:ext cx="1160446" cy="369332"/>
          </a:xfrm>
          <a:prstGeom prst="rect">
            <a:avLst/>
          </a:prstGeom>
          <a:noFill/>
        </p:spPr>
        <p:txBody>
          <a:bodyPr wrap="none" rtlCol="0">
            <a:spAutoFit/>
          </a:bodyPr>
          <a:lstStyle/>
          <a:p>
            <a:r>
              <a:rPr lang="en-US" dirty="0" err="1" smtClean="0"/>
              <a:t>Cos.io</a:t>
            </a:r>
            <a:r>
              <a:rPr lang="en-US" dirty="0" smtClean="0"/>
              <a:t>/top</a:t>
            </a:r>
            <a:endParaRPr lang="en-US" dirty="0"/>
          </a:p>
        </p:txBody>
      </p:sp>
    </p:spTree>
    <p:extLst>
      <p:ext uri="{BB962C8B-B14F-4D97-AF65-F5344CB8AC3E}">
        <p14:creationId xmlns:p14="http://schemas.microsoft.com/office/powerpoint/2010/main" val="3722670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452606"/>
            <a:ext cx="2133600" cy="365125"/>
          </a:xfrm>
          <a:prstGeom prst="rect">
            <a:avLst/>
          </a:prstGeom>
        </p:spPr>
        <p:txBody>
          <a:bodyPr/>
          <a:lstStyle/>
          <a:p>
            <a:fld id="{F44F923B-FC71-9144-8FBA-BE66D401AE12}"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200"/>
            <a:ext cx="9144000" cy="3900540"/>
          </a:xfrm>
          <a:prstGeom prst="rect">
            <a:avLst/>
          </a:prstGeom>
        </p:spPr>
      </p:pic>
      <p:sp>
        <p:nvSpPr>
          <p:cNvPr id="4" name="TextBox 3"/>
          <p:cNvSpPr txBox="1"/>
          <p:nvPr/>
        </p:nvSpPr>
        <p:spPr>
          <a:xfrm>
            <a:off x="3077736" y="568712"/>
            <a:ext cx="2710742" cy="584775"/>
          </a:xfrm>
          <a:prstGeom prst="rect">
            <a:avLst/>
          </a:prstGeom>
          <a:noFill/>
        </p:spPr>
        <p:txBody>
          <a:bodyPr wrap="none" rtlCol="0">
            <a:spAutoFit/>
          </a:bodyPr>
          <a:lstStyle/>
          <a:p>
            <a:r>
              <a:rPr lang="en-US" sz="3200" dirty="0" smtClean="0"/>
              <a:t>TOP Guidelines</a:t>
            </a:r>
            <a:endParaRPr lang="en-US" sz="3200" dirty="0"/>
          </a:p>
        </p:txBody>
      </p:sp>
    </p:spTree>
    <p:extLst>
      <p:ext uri="{BB962C8B-B14F-4D97-AF65-F5344CB8AC3E}">
        <p14:creationId xmlns:p14="http://schemas.microsoft.com/office/powerpoint/2010/main" val="2573089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Data Management Maturity assessments are available</a:t>
            </a:r>
          </a:p>
          <a:p>
            <a:r>
              <a:rPr lang="en-US" dirty="0" smtClean="0"/>
              <a:t>Data courses available soon</a:t>
            </a:r>
          </a:p>
          <a:p>
            <a:r>
              <a:rPr lang="en-US" dirty="0" smtClean="0"/>
              <a:t>COPDESS is expanding participation and developing best practices.</a:t>
            </a:r>
          </a:p>
          <a:p>
            <a:r>
              <a:rPr lang="en-US" dirty="0" smtClean="0"/>
              <a:t>Data Fair and AGU Fall Meeting</a:t>
            </a:r>
          </a:p>
          <a:p>
            <a:r>
              <a:rPr lang="en-US" dirty="0" smtClean="0"/>
              <a:t>Outcome of Field Reproducibility Conference is submitted.</a:t>
            </a:r>
          </a:p>
          <a:p>
            <a:r>
              <a:rPr lang="en-US" dirty="0" smtClean="0"/>
              <a:t>Software Reproducibility Conference in February</a:t>
            </a:r>
            <a:endParaRPr lang="en-US" dirty="0"/>
          </a:p>
        </p:txBody>
      </p:sp>
    </p:spTree>
    <p:extLst>
      <p:ext uri="{BB962C8B-B14F-4D97-AF65-F5344CB8AC3E}">
        <p14:creationId xmlns:p14="http://schemas.microsoft.com/office/powerpoint/2010/main" val="375549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709" y="0"/>
            <a:ext cx="8841747" cy="510829"/>
          </a:xfrm>
        </p:spPr>
        <p:txBody>
          <a:bodyPr>
            <a:normAutofit fontScale="90000"/>
          </a:bodyPr>
          <a:lstStyle/>
          <a:p>
            <a:pPr algn="ctr"/>
            <a:r>
              <a:rPr lang="en-US" dirty="0" smtClean="0"/>
              <a:t>Data Life Cycle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4679910"/>
              </p:ext>
            </p:extLst>
          </p:nvPr>
        </p:nvGraphicFramePr>
        <p:xfrm>
          <a:off x="111826" y="733788"/>
          <a:ext cx="8841747" cy="598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Quad Arrow 7"/>
          <p:cNvSpPr/>
          <p:nvPr/>
        </p:nvSpPr>
        <p:spPr>
          <a:xfrm rot="18918993">
            <a:off x="3660588" y="3047999"/>
            <a:ext cx="1628587" cy="1359647"/>
          </a:xfrm>
          <a:prstGeom prst="quad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38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7449" y="975407"/>
            <a:ext cx="9144000" cy="516705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0" y="-29734"/>
            <a:ext cx="9144000" cy="1005141"/>
          </a:xfrm>
          <a:prstGeom prst="rect">
            <a:avLst/>
          </a:prstGeom>
          <a:solidFill>
            <a:srgbClr val="12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fontScale="90000"/>
          </a:bodyPr>
          <a:lstStyle/>
          <a:p>
            <a:r>
              <a:rPr lang="en-US" dirty="0" smtClean="0">
                <a:solidFill>
                  <a:schemeClr val="bg1"/>
                </a:solidFill>
              </a:rPr>
              <a:t>The Data World</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44F923B-FC71-9144-8FBA-BE66D401AE12}" type="slidenum">
              <a:rPr lang="en-US" smtClean="0"/>
              <a:t>3</a:t>
            </a:fld>
            <a:endParaRPr lang="en-US"/>
          </a:p>
        </p:txBody>
      </p:sp>
      <p:sp>
        <p:nvSpPr>
          <p:cNvPr id="13" name="Rectangle 12"/>
          <p:cNvSpPr/>
          <p:nvPr/>
        </p:nvSpPr>
        <p:spPr>
          <a:xfrm>
            <a:off x="914400" y="1330181"/>
            <a:ext cx="7307765" cy="1078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dirty="0" smtClean="0">
                <a:solidFill>
                  <a:schemeClr val="bg1"/>
                </a:solidFill>
              </a:rPr>
              <a:t>High Quality Data Practices</a:t>
            </a:r>
            <a:endParaRPr lang="en-US" sz="3200" dirty="0">
              <a:solidFill>
                <a:schemeClr val="bg1"/>
              </a:solidFill>
            </a:endParaRPr>
          </a:p>
        </p:txBody>
      </p:sp>
      <p:sp>
        <p:nvSpPr>
          <p:cNvPr id="14" name="Rectangle 13"/>
          <p:cNvSpPr/>
          <p:nvPr/>
        </p:nvSpPr>
        <p:spPr>
          <a:xfrm>
            <a:off x="691528" y="3047999"/>
            <a:ext cx="2297723" cy="90267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chemeClr val="bg1"/>
                </a:solidFill>
              </a:rPr>
              <a:t>Individual: Data Science Skills</a:t>
            </a:r>
            <a:endParaRPr lang="en-US" sz="2400" dirty="0">
              <a:solidFill>
                <a:schemeClr val="bg1"/>
              </a:solidFill>
            </a:endParaRPr>
          </a:p>
        </p:txBody>
      </p:sp>
      <p:sp>
        <p:nvSpPr>
          <p:cNvPr id="15" name="Rectangle 14"/>
          <p:cNvSpPr/>
          <p:nvPr/>
        </p:nvSpPr>
        <p:spPr>
          <a:xfrm>
            <a:off x="6154120" y="3051143"/>
            <a:ext cx="2297723" cy="9026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chemeClr val="bg1"/>
                </a:solidFill>
              </a:rPr>
              <a:t>Organizational Practices</a:t>
            </a:r>
            <a:endParaRPr lang="en-US" sz="2400" dirty="0">
              <a:solidFill>
                <a:schemeClr val="bg1"/>
              </a:solidFill>
            </a:endParaRPr>
          </a:p>
        </p:txBody>
      </p:sp>
      <p:sp>
        <p:nvSpPr>
          <p:cNvPr id="16" name="Rectangle 15"/>
          <p:cNvSpPr/>
          <p:nvPr/>
        </p:nvSpPr>
        <p:spPr>
          <a:xfrm>
            <a:off x="1951895" y="4761710"/>
            <a:ext cx="1594339" cy="90267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Professional Certification</a:t>
            </a:r>
            <a:endParaRPr lang="en-US" sz="2000" dirty="0">
              <a:solidFill>
                <a:schemeClr val="bg1"/>
              </a:solidFill>
            </a:endParaRPr>
          </a:p>
        </p:txBody>
      </p:sp>
      <p:sp>
        <p:nvSpPr>
          <p:cNvPr id="17" name="Rectangle 16"/>
          <p:cNvSpPr/>
          <p:nvPr/>
        </p:nvSpPr>
        <p:spPr>
          <a:xfrm>
            <a:off x="134818" y="4761709"/>
            <a:ext cx="1594339" cy="90267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Training; Education</a:t>
            </a:r>
            <a:endParaRPr lang="en-US" sz="2000" dirty="0">
              <a:solidFill>
                <a:schemeClr val="bg1"/>
              </a:solidFill>
            </a:endParaRPr>
          </a:p>
        </p:txBody>
      </p:sp>
      <p:sp>
        <p:nvSpPr>
          <p:cNvPr id="18" name="Rectangle 17"/>
          <p:cNvSpPr/>
          <p:nvPr/>
        </p:nvSpPr>
        <p:spPr>
          <a:xfrm>
            <a:off x="7424264" y="4777168"/>
            <a:ext cx="1594339" cy="9026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Data Management Processes</a:t>
            </a:r>
            <a:endParaRPr lang="en-US" sz="2000" dirty="0">
              <a:solidFill>
                <a:schemeClr val="bg1"/>
              </a:solidFill>
            </a:endParaRPr>
          </a:p>
        </p:txBody>
      </p:sp>
      <p:sp>
        <p:nvSpPr>
          <p:cNvPr id="20" name="Up Arrow 19"/>
          <p:cNvSpPr/>
          <p:nvPr/>
        </p:nvSpPr>
        <p:spPr>
          <a:xfrm>
            <a:off x="1594204" y="2435875"/>
            <a:ext cx="492370" cy="58520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Up Arrow 20"/>
          <p:cNvSpPr/>
          <p:nvPr/>
        </p:nvSpPr>
        <p:spPr>
          <a:xfrm>
            <a:off x="7056796" y="2435875"/>
            <a:ext cx="492370" cy="5948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Up Arrow 21"/>
          <p:cNvSpPr/>
          <p:nvPr/>
        </p:nvSpPr>
        <p:spPr>
          <a:xfrm>
            <a:off x="2557409" y="3953820"/>
            <a:ext cx="492370" cy="78071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Up Arrow 22"/>
          <p:cNvSpPr/>
          <p:nvPr/>
        </p:nvSpPr>
        <p:spPr>
          <a:xfrm>
            <a:off x="740332" y="3953820"/>
            <a:ext cx="492370" cy="78071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Up Arrow 23"/>
          <p:cNvSpPr/>
          <p:nvPr/>
        </p:nvSpPr>
        <p:spPr>
          <a:xfrm>
            <a:off x="8006985" y="3953820"/>
            <a:ext cx="492370" cy="78071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p:cNvSpPr/>
          <p:nvPr/>
        </p:nvSpPr>
        <p:spPr>
          <a:xfrm>
            <a:off x="5670243" y="4774024"/>
            <a:ext cx="1594339" cy="9026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Data Standards</a:t>
            </a:r>
            <a:endParaRPr lang="en-US" sz="2000" dirty="0">
              <a:solidFill>
                <a:schemeClr val="bg1"/>
              </a:solidFill>
            </a:endParaRPr>
          </a:p>
        </p:txBody>
      </p:sp>
      <p:sp>
        <p:nvSpPr>
          <p:cNvPr id="25" name="Up Arrow 24"/>
          <p:cNvSpPr/>
          <p:nvPr/>
        </p:nvSpPr>
        <p:spPr>
          <a:xfrm>
            <a:off x="6252964" y="3950676"/>
            <a:ext cx="492370" cy="78071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p:cNvSpPr/>
          <p:nvPr/>
        </p:nvSpPr>
        <p:spPr>
          <a:xfrm>
            <a:off x="5350944" y="5664386"/>
            <a:ext cx="2073320" cy="9026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Align Publishers/Repositories</a:t>
            </a:r>
          </a:p>
          <a:p>
            <a:pPr algn="ctr"/>
            <a:r>
              <a:rPr lang="en-US" sz="2000" dirty="0" err="1" smtClean="0">
                <a:solidFill>
                  <a:schemeClr val="bg1"/>
                </a:solidFill>
              </a:rPr>
              <a:t>COPDESS.org</a:t>
            </a:r>
            <a:endParaRPr lang="en-US" sz="2000" dirty="0">
              <a:solidFill>
                <a:schemeClr val="bg1"/>
              </a:solidFill>
            </a:endParaRPr>
          </a:p>
        </p:txBody>
      </p:sp>
    </p:spTree>
    <p:extLst>
      <p:ext uri="{BB962C8B-B14F-4D97-AF65-F5344CB8AC3E}">
        <p14:creationId xmlns:p14="http://schemas.microsoft.com/office/powerpoint/2010/main" val="2220855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19" grpId="0" animBg="1"/>
      <p:bldP spid="19" grpId="1" animBg="1"/>
      <p:bldP spid="25" grpId="0" animBg="1"/>
      <p:bldP spid="25" grpId="1" animBg="1"/>
      <p:bldP spid="26" grpId="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8094" y="684119"/>
            <a:ext cx="6845906" cy="1470025"/>
          </a:xfrm>
        </p:spPr>
        <p:txBody>
          <a:bodyPr/>
          <a:lstStyle/>
          <a:p>
            <a:r>
              <a:rPr lang="en-US" sz="4400" dirty="0" smtClean="0"/>
              <a:t>Overview</a:t>
            </a:r>
            <a:endParaRPr lang="en-US" sz="4400" dirty="0"/>
          </a:p>
        </p:txBody>
      </p:sp>
      <p:sp>
        <p:nvSpPr>
          <p:cNvPr id="3" name="Subtitle 2"/>
          <p:cNvSpPr>
            <a:spLocks noGrp="1"/>
          </p:cNvSpPr>
          <p:nvPr>
            <p:ph type="subTitle" idx="1"/>
          </p:nvPr>
        </p:nvSpPr>
        <p:spPr>
          <a:xfrm>
            <a:off x="2298094" y="2154144"/>
            <a:ext cx="6845906" cy="3303228"/>
          </a:xfrm>
        </p:spPr>
        <p:txBody>
          <a:bodyPr>
            <a:normAutofit/>
          </a:bodyPr>
          <a:lstStyle/>
          <a:p>
            <a:r>
              <a:rPr lang="en-US" sz="2800" dirty="0" smtClean="0"/>
              <a:t>Programs at AGU around Data Management Maturity and Training</a:t>
            </a:r>
          </a:p>
          <a:p>
            <a:endParaRPr lang="en-US" sz="2800" dirty="0" smtClean="0"/>
          </a:p>
          <a:p>
            <a:r>
              <a:rPr lang="en-US" sz="2800" dirty="0" smtClean="0"/>
              <a:t>Progress in Aligning Repositories and Journals in the Earth and Space Sciences</a:t>
            </a:r>
          </a:p>
          <a:p>
            <a:r>
              <a:rPr lang="en-US" sz="2800" dirty="0" smtClean="0"/>
              <a:t>(</a:t>
            </a:r>
            <a:r>
              <a:rPr lang="en-US" sz="2800" dirty="0" err="1" smtClean="0"/>
              <a:t>copdess.org</a:t>
            </a:r>
            <a:r>
              <a:rPr lang="en-US" sz="2800" dirty="0" smtClean="0"/>
              <a:t>  </a:t>
            </a:r>
            <a:r>
              <a:rPr lang="en-US" sz="2800" dirty="0" err="1" smtClean="0"/>
              <a:t>cos.io</a:t>
            </a:r>
            <a:r>
              <a:rPr lang="en-US" sz="2800" dirty="0" smtClean="0"/>
              <a:t>/top)</a:t>
            </a:r>
          </a:p>
        </p:txBody>
      </p:sp>
      <p:sp>
        <p:nvSpPr>
          <p:cNvPr id="4" name="Date Placeholder 3"/>
          <p:cNvSpPr>
            <a:spLocks noGrp="1"/>
          </p:cNvSpPr>
          <p:nvPr>
            <p:ph type="dt" sz="half" idx="10"/>
          </p:nvPr>
        </p:nvSpPr>
        <p:spPr/>
        <p:txBody>
          <a:bodyPr/>
          <a:lstStyle/>
          <a:p>
            <a:fld id="{C5734024-F0C9-1D46-9C3E-9B024002F4A9}" type="datetime1">
              <a:rPr lang="x-none" smtClean="0"/>
              <a:t>10/31/15</a:t>
            </a:fld>
            <a:endParaRPr lang="en-US"/>
          </a:p>
        </p:txBody>
      </p:sp>
      <p:sp>
        <p:nvSpPr>
          <p:cNvPr id="5" name="Slide Number Placeholder 4"/>
          <p:cNvSpPr>
            <a:spLocks noGrp="1"/>
          </p:cNvSpPr>
          <p:nvPr>
            <p:ph type="sldNum" sz="quarter" idx="12"/>
          </p:nvPr>
        </p:nvSpPr>
        <p:spPr/>
        <p:txBody>
          <a:bodyPr/>
          <a:lstStyle/>
          <a:p>
            <a:fld id="{F44F923B-FC71-9144-8FBA-BE66D401AE12}" type="slidenum">
              <a:rPr lang="en-US" smtClean="0"/>
              <a:t>4</a:t>
            </a:fld>
            <a:endParaRPr lang="en-US"/>
          </a:p>
        </p:txBody>
      </p:sp>
    </p:spTree>
    <p:extLst>
      <p:ext uri="{BB962C8B-B14F-4D97-AF65-F5344CB8AC3E}">
        <p14:creationId xmlns:p14="http://schemas.microsoft.com/office/powerpoint/2010/main" val="32597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Management Maturity</a:t>
            </a:r>
            <a:endParaRPr lang="en-US" dirty="0"/>
          </a:p>
        </p:txBody>
      </p:sp>
      <p:sp>
        <p:nvSpPr>
          <p:cNvPr id="3" name="Content Placeholder 2"/>
          <p:cNvSpPr>
            <a:spLocks noGrp="1"/>
          </p:cNvSpPr>
          <p:nvPr>
            <p:ph idx="1"/>
          </p:nvPr>
        </p:nvSpPr>
        <p:spPr>
          <a:xfrm>
            <a:off x="657412" y="1417638"/>
            <a:ext cx="8368048" cy="4708525"/>
          </a:xfrm>
        </p:spPr>
        <p:txBody>
          <a:bodyPr/>
          <a:lstStyle/>
          <a:p>
            <a:r>
              <a:rPr lang="en-US" dirty="0" smtClean="0"/>
              <a:t>Designed to </a:t>
            </a:r>
            <a:r>
              <a:rPr lang="en-US" dirty="0"/>
              <a:t>improve data management practices in repositories and institutions by communicating and aligning best practices for small or large data curation efforts. </a:t>
            </a:r>
            <a:endParaRPr lang="en-US" dirty="0" smtClean="0"/>
          </a:p>
          <a:p>
            <a:r>
              <a:rPr lang="en-US" dirty="0" smtClean="0"/>
              <a:t>Involves an assessment of data operations and management at a repository</a:t>
            </a:r>
            <a:r>
              <a:rPr lang="en-US" dirty="0"/>
              <a:t> </a:t>
            </a:r>
            <a:r>
              <a:rPr lang="en-US" dirty="0" smtClean="0"/>
              <a:t>by experts applying a data management maturity framework.</a:t>
            </a:r>
          </a:p>
          <a:p>
            <a:r>
              <a:rPr lang="en-US" dirty="0" smtClean="0"/>
              <a:t>We have partnered with CMMI to deliver and adopt their DMM framework to the Earth and space sciences</a:t>
            </a:r>
          </a:p>
          <a:p>
            <a:endParaRPr lang="en-US" dirty="0" smtClean="0"/>
          </a:p>
        </p:txBody>
      </p:sp>
    </p:spTree>
    <p:extLst>
      <p:ext uri="{BB962C8B-B14F-4D97-AF65-F5344CB8AC3E}">
        <p14:creationId xmlns:p14="http://schemas.microsoft.com/office/powerpoint/2010/main" val="12605969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F923B-FC71-9144-8FBA-BE66D401AE12}" type="slidenum">
              <a:rPr lang="en-US" smtClean="0"/>
              <a:t>6</a:t>
            </a:fld>
            <a:endParaRPr lang="en-US" dirty="0"/>
          </a:p>
        </p:txBody>
      </p:sp>
      <p:sp>
        <p:nvSpPr>
          <p:cNvPr id="18" name="Title 16"/>
          <p:cNvSpPr>
            <a:spLocks noGrp="1"/>
          </p:cNvSpPr>
          <p:nvPr>
            <p:ph type="title"/>
          </p:nvPr>
        </p:nvSpPr>
        <p:spPr>
          <a:xfrm>
            <a:off x="160543" y="174504"/>
            <a:ext cx="8857813" cy="753519"/>
          </a:xfrm>
        </p:spPr>
        <p:txBody>
          <a:bodyPr>
            <a:normAutofit fontScale="90000"/>
          </a:bodyPr>
          <a:lstStyle/>
          <a:p>
            <a:r>
              <a:rPr lang="en-US" dirty="0" smtClean="0">
                <a:solidFill>
                  <a:srgbClr val="000000"/>
                </a:solidFill>
                <a:latin typeface="Franklin Gothic Medium" panose="020B0603020102020204" pitchFamily="34" charset="0"/>
              </a:rPr>
              <a:t>Key User Groups</a:t>
            </a:r>
            <a:endParaRPr lang="en-US" dirty="0">
              <a:solidFill>
                <a:srgbClr val="000000"/>
              </a:solidFill>
              <a:latin typeface="Franklin Gothic Medium" panose="020B0603020102020204" pitchFamily="34" charset="0"/>
            </a:endParaRPr>
          </a:p>
        </p:txBody>
      </p:sp>
      <p:sp>
        <p:nvSpPr>
          <p:cNvPr id="20" name="TextBox 19"/>
          <p:cNvSpPr txBox="1"/>
          <p:nvPr/>
        </p:nvSpPr>
        <p:spPr>
          <a:xfrm>
            <a:off x="1412551" y="1017220"/>
            <a:ext cx="6177567" cy="550920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800" dirty="0" smtClean="0"/>
              <a:t>Institutions</a:t>
            </a:r>
          </a:p>
          <a:p>
            <a:pPr marL="342900" indent="-342900">
              <a:spcAft>
                <a:spcPts val="1800"/>
              </a:spcAft>
              <a:buFont typeface="Arial" panose="020B0604020202020204" pitchFamily="34" charset="0"/>
              <a:buChar char="•"/>
            </a:pPr>
            <a:r>
              <a:rPr lang="en-US" sz="2800" dirty="0" smtClean="0"/>
              <a:t>Industry</a:t>
            </a:r>
          </a:p>
          <a:p>
            <a:pPr marL="342900" indent="-342900">
              <a:buFont typeface="Arial" panose="020B0604020202020204" pitchFamily="34" charset="0"/>
              <a:buChar char="•"/>
            </a:pPr>
            <a:r>
              <a:rPr lang="en-US" sz="2800" dirty="0" smtClean="0"/>
              <a:t>Large Data Facilities and Repositories</a:t>
            </a:r>
            <a:endParaRPr lang="en-US" dirty="0" smtClean="0"/>
          </a:p>
          <a:p>
            <a:pPr marL="342900" indent="-342900">
              <a:spcBef>
                <a:spcPts val="1200"/>
              </a:spcBef>
              <a:spcAft>
                <a:spcPts val="1800"/>
              </a:spcAft>
              <a:buFont typeface="Arial" panose="020B0604020202020204" pitchFamily="34" charset="0"/>
              <a:buChar char="•"/>
            </a:pPr>
            <a:r>
              <a:rPr lang="en-US" sz="2800" dirty="0" smtClean="0"/>
              <a:t>Small Data Facilities and Repositories</a:t>
            </a:r>
          </a:p>
          <a:p>
            <a:pPr marL="342900" indent="-342900">
              <a:spcAft>
                <a:spcPts val="1800"/>
              </a:spcAft>
              <a:buFont typeface="Arial" panose="020B0604020202020204" pitchFamily="34" charset="0"/>
              <a:buChar char="•"/>
            </a:pPr>
            <a:r>
              <a:rPr lang="en-US" sz="2800" dirty="0" smtClean="0"/>
              <a:t>Research Teams/Projects</a:t>
            </a:r>
          </a:p>
          <a:p>
            <a:pPr marL="342900" indent="-342900">
              <a:spcAft>
                <a:spcPts val="1800"/>
              </a:spcAft>
              <a:buFont typeface="Arial" panose="020B0604020202020204" pitchFamily="34" charset="0"/>
              <a:buChar char="•"/>
            </a:pPr>
            <a:r>
              <a:rPr lang="en-US" sz="2800" dirty="0" smtClean="0">
                <a:solidFill>
                  <a:schemeClr val="tx1">
                    <a:lumMod val="50000"/>
                    <a:lumOff val="50000"/>
                  </a:schemeClr>
                </a:solidFill>
              </a:rPr>
              <a:t>Individual Scientists—awareness of best practices</a:t>
            </a:r>
          </a:p>
          <a:p>
            <a:pPr marL="342900" indent="-342900">
              <a:spcAft>
                <a:spcPts val="1800"/>
              </a:spcAft>
              <a:buFont typeface="Arial" panose="020B0604020202020204" pitchFamily="34" charset="0"/>
              <a:buChar char="•"/>
            </a:pPr>
            <a:endParaRPr lang="en-US" sz="2800" dirty="0" smtClean="0"/>
          </a:p>
          <a:p>
            <a:pPr marL="342900" indent="-342900">
              <a:spcAft>
                <a:spcPts val="1800"/>
              </a:spcAft>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2805776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DMM</a:t>
            </a:r>
            <a:r>
              <a:rPr lang="en-US" sz="2400" baseline="65000" dirty="0" smtClean="0"/>
              <a:t>SM</a:t>
            </a:r>
            <a:r>
              <a:rPr lang="en-US" dirty="0" smtClean="0"/>
              <a:t> – Capability and Maturity</a:t>
            </a:r>
            <a:endParaRPr lang="en-US" dirty="0"/>
          </a:p>
        </p:txBody>
      </p:sp>
      <p:sp>
        <p:nvSpPr>
          <p:cNvPr id="7" name="Content Placeholder 6"/>
          <p:cNvSpPr>
            <a:spLocks noGrp="1"/>
          </p:cNvSpPr>
          <p:nvPr>
            <p:ph idx="1"/>
          </p:nvPr>
        </p:nvSpPr>
        <p:spPr/>
        <p:txBody>
          <a:bodyPr>
            <a:normAutofit lnSpcReduction="10000"/>
          </a:bodyPr>
          <a:lstStyle/>
          <a:p>
            <a:r>
              <a:rPr lang="en-US" b="1" dirty="0"/>
              <a:t>Capability – “We can do this”</a:t>
            </a:r>
          </a:p>
          <a:p>
            <a:pPr marL="858837" lvl="1" indent="-342900">
              <a:buFont typeface="Arial" panose="020B0604020202020204" pitchFamily="34" charset="0"/>
              <a:buChar char="•"/>
            </a:pPr>
            <a:r>
              <a:rPr lang="en-US" dirty="0"/>
              <a:t>Specific Practices – “</a:t>
            </a:r>
            <a:r>
              <a:rPr lang="en-US" i="1" dirty="0"/>
              <a:t>We’re doing it well</a:t>
            </a:r>
            <a:r>
              <a:rPr lang="en-US" dirty="0"/>
              <a:t>”</a:t>
            </a:r>
          </a:p>
          <a:p>
            <a:pPr marL="858837" lvl="1" indent="-342900">
              <a:buFont typeface="Arial" panose="020B0604020202020204" pitchFamily="34" charset="0"/>
              <a:buChar char="•"/>
            </a:pPr>
            <a:r>
              <a:rPr lang="en-US" dirty="0"/>
              <a:t>Work Products – “</a:t>
            </a:r>
            <a:r>
              <a:rPr lang="en-US" i="1" dirty="0"/>
              <a:t>We’ve documented the processes we are following</a:t>
            </a:r>
            <a:r>
              <a:rPr lang="en-US" dirty="0"/>
              <a:t>” (</a:t>
            </a:r>
            <a:r>
              <a:rPr lang="en-US" sz="1800" dirty="0"/>
              <a:t>work products, templates, guidelines, standards, etc.</a:t>
            </a:r>
            <a:r>
              <a:rPr lang="en-US" dirty="0"/>
              <a:t>)</a:t>
            </a:r>
          </a:p>
          <a:p>
            <a:endParaRPr lang="en-US" dirty="0"/>
          </a:p>
          <a:p>
            <a:r>
              <a:rPr lang="en-US" b="1" dirty="0"/>
              <a:t>Maturity – “….and we can prove it”</a:t>
            </a:r>
          </a:p>
          <a:p>
            <a:pPr marL="858837" lvl="1" indent="-342900">
              <a:buFont typeface="Arial" panose="020B0604020202020204" pitchFamily="34" charset="0"/>
              <a:buChar char="•"/>
            </a:pPr>
            <a:r>
              <a:rPr lang="en-US" dirty="0"/>
              <a:t>Process Stability – </a:t>
            </a:r>
            <a:r>
              <a:rPr lang="en-US" dirty="0" smtClean="0"/>
              <a:t>“</a:t>
            </a:r>
            <a:r>
              <a:rPr lang="en-US" i="1" dirty="0" smtClean="0"/>
              <a:t>Solid as a rock</a:t>
            </a:r>
            <a:r>
              <a:rPr lang="en-US" dirty="0" smtClean="0"/>
              <a:t>”</a:t>
            </a:r>
            <a:endParaRPr lang="en-US" dirty="0"/>
          </a:p>
          <a:p>
            <a:pPr marL="858837" lvl="1" indent="-342900">
              <a:buFont typeface="Arial" panose="020B0604020202020204" pitchFamily="34" charset="0"/>
              <a:buChar char="•"/>
            </a:pPr>
            <a:r>
              <a:rPr lang="en-US" dirty="0"/>
              <a:t>Ensures </a:t>
            </a:r>
            <a:r>
              <a:rPr lang="en-US" dirty="0" smtClean="0"/>
              <a:t>Repeatability – </a:t>
            </a:r>
            <a:r>
              <a:rPr lang="en-US" i="1" dirty="0" smtClean="0"/>
              <a:t>“We can replicate research”</a:t>
            </a:r>
            <a:endParaRPr lang="en-US" i="1" dirty="0"/>
          </a:p>
          <a:p>
            <a:pPr marL="1258887" lvl="2" indent="-342900">
              <a:buFont typeface="Arial" panose="020B0604020202020204" pitchFamily="34" charset="0"/>
              <a:buChar char="•"/>
            </a:pPr>
            <a:r>
              <a:rPr lang="en-US" dirty="0"/>
              <a:t>Policy</a:t>
            </a:r>
          </a:p>
          <a:p>
            <a:pPr marL="1258887" lvl="2" indent="-342900">
              <a:buFont typeface="Arial" panose="020B0604020202020204" pitchFamily="34" charset="0"/>
              <a:buChar char="•"/>
            </a:pPr>
            <a:r>
              <a:rPr lang="en-US" dirty="0"/>
              <a:t>Training</a:t>
            </a:r>
          </a:p>
          <a:p>
            <a:pPr marL="1258887" lvl="2" indent="-342900">
              <a:buFont typeface="Arial" panose="020B0604020202020204" pitchFamily="34" charset="0"/>
              <a:buChar char="•"/>
            </a:pPr>
            <a:r>
              <a:rPr lang="en-US" dirty="0"/>
              <a:t>Quality Assurance, etc.</a:t>
            </a:r>
          </a:p>
        </p:txBody>
      </p:sp>
      <p:sp>
        <p:nvSpPr>
          <p:cNvPr id="4" name="Slide Number Placeholder 3"/>
          <p:cNvSpPr>
            <a:spLocks noGrp="1"/>
          </p:cNvSpPr>
          <p:nvPr>
            <p:ph type="sldNum" sz="quarter" idx="12"/>
          </p:nvPr>
        </p:nvSpPr>
        <p:spPr/>
        <p:txBody>
          <a:bodyPr/>
          <a:lstStyle/>
          <a:p>
            <a:fld id="{F44F923B-FC71-9144-8FBA-BE66D401AE12}" type="slidenum">
              <a:rPr lang="en-US" smtClean="0"/>
              <a:t>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90" y="6030782"/>
            <a:ext cx="2049874" cy="325568"/>
          </a:xfrm>
          <a:prstGeom prst="rect">
            <a:avLst/>
          </a:prstGeom>
        </p:spPr>
      </p:pic>
    </p:spTree>
    <p:extLst>
      <p:ext uri="{BB962C8B-B14F-4D97-AF65-F5344CB8AC3E}">
        <p14:creationId xmlns:p14="http://schemas.microsoft.com/office/powerpoint/2010/main" val="3551905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2133600" cy="365125"/>
          </a:xfrm>
        </p:spPr>
        <p:txBody>
          <a:bodyPr/>
          <a:lstStyle/>
          <a:p>
            <a:fld id="{F44F923B-FC71-9144-8FBA-BE66D401AE12}"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0" y="3505"/>
            <a:ext cx="9144000" cy="6535407"/>
          </a:xfrm>
          <a:prstGeom prst="rect">
            <a:avLst/>
          </a:prstGeom>
        </p:spPr>
      </p:pic>
      <p:sp>
        <p:nvSpPr>
          <p:cNvPr id="6" name="Oval 5"/>
          <p:cNvSpPr/>
          <p:nvPr/>
        </p:nvSpPr>
        <p:spPr>
          <a:xfrm>
            <a:off x="3792512" y="1094282"/>
            <a:ext cx="1259173" cy="5846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51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a:t>
            </a:r>
            <a:endParaRPr lang="en-US" dirty="0"/>
          </a:p>
        </p:txBody>
      </p:sp>
      <p:sp>
        <p:nvSpPr>
          <p:cNvPr id="3" name="Content Placeholder 2"/>
          <p:cNvSpPr>
            <a:spLocks noGrp="1"/>
          </p:cNvSpPr>
          <p:nvPr>
            <p:ph idx="1"/>
          </p:nvPr>
        </p:nvSpPr>
        <p:spPr/>
        <p:txBody>
          <a:bodyPr/>
          <a:lstStyle/>
          <a:p>
            <a:r>
              <a:rPr lang="en-US" dirty="0" smtClean="0"/>
              <a:t>Completed assessment of USGS </a:t>
            </a:r>
            <a:r>
              <a:rPr lang="en-US" dirty="0" err="1" smtClean="0"/>
              <a:t>ScienceBase</a:t>
            </a:r>
            <a:r>
              <a:rPr lang="en-US" dirty="0" smtClean="0"/>
              <a:t> </a:t>
            </a:r>
          </a:p>
          <a:p>
            <a:pPr marL="0" indent="0">
              <a:buNone/>
            </a:pPr>
            <a:endParaRPr lang="en-US" dirty="0" smtClean="0"/>
          </a:p>
          <a:p>
            <a:r>
              <a:rPr lang="en-US" dirty="0" smtClean="0"/>
              <a:t>Working with WHOI BCO-DMO repository</a:t>
            </a:r>
          </a:p>
          <a:p>
            <a:pPr marL="0" indent="0">
              <a:buNone/>
            </a:pPr>
            <a:endParaRPr lang="en-US" dirty="0" smtClean="0"/>
          </a:p>
          <a:p>
            <a:r>
              <a:rPr lang="en-US" dirty="0" smtClean="0"/>
              <a:t>Certified Assessor, Shelley Stall on AGU staff, and partnered with Jeff </a:t>
            </a:r>
            <a:r>
              <a:rPr lang="en-US" dirty="0" err="1" smtClean="0"/>
              <a:t>Gorball</a:t>
            </a:r>
            <a:r>
              <a:rPr lang="en-US" dirty="0" smtClean="0"/>
              <a:t>, </a:t>
            </a:r>
            <a:r>
              <a:rPr lang="en-US" dirty="0" err="1" smtClean="0"/>
              <a:t>Kingland</a:t>
            </a:r>
            <a:r>
              <a:rPr lang="en-US" smtClean="0"/>
              <a:t> </a:t>
            </a:r>
            <a:r>
              <a:rPr lang="en-US" smtClean="0"/>
              <a:t>Systems</a:t>
            </a:r>
            <a:endParaRPr lang="en-US" dirty="0" smtClean="0"/>
          </a:p>
          <a:p>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9</a:t>
            </a:fld>
            <a:endParaRPr lang="en-US" dirty="0"/>
          </a:p>
        </p:txBody>
      </p:sp>
    </p:spTree>
    <p:extLst>
      <p:ext uri="{BB962C8B-B14F-4D97-AF65-F5344CB8AC3E}">
        <p14:creationId xmlns:p14="http://schemas.microsoft.com/office/powerpoint/2010/main" val="373221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3954</TotalTime>
  <Words>717</Words>
  <Application>Microsoft Macintosh PowerPoint</Application>
  <PresentationFormat>On-screen Show (4:3)</PresentationFormat>
  <Paragraphs>151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Challenges of Implementing and Sustaining Best Practices in the Data Lifecycle for Researchers and Repositories  Shelley Stall Assistant Director, Enterprise Data Management Maturity, AGU sstall@agu.org  Brooks Hanson Director, Publications bhanson@agu.org </vt:lpstr>
      <vt:lpstr>Data Life Cycle</vt:lpstr>
      <vt:lpstr>The Data World</vt:lpstr>
      <vt:lpstr>Overview</vt:lpstr>
      <vt:lpstr>Data Management Maturity</vt:lpstr>
      <vt:lpstr>Key User Groups</vt:lpstr>
      <vt:lpstr>DMMSM – Capability and Maturity</vt:lpstr>
      <vt:lpstr>PowerPoint Presentation</vt:lpstr>
      <vt:lpstr>Progress</vt:lpstr>
      <vt:lpstr>Coalition on Publishing Data in the Earth and Space Sciences (COPDESS.org)  An organizational framework for Earth and space science publishers and data facilities to jointly implement and promote common policies and procedures for the publication and citation of data across Earth Science journals. </vt:lpstr>
      <vt:lpstr>Statement of Commitment COPDESS.org</vt:lpstr>
      <vt:lpstr>More Actions</vt:lpstr>
      <vt:lpstr>IGSN</vt:lpstr>
      <vt:lpstr>IGSN: Linking Samples, Data, &amp; Publications</vt:lpstr>
      <vt:lpstr>PowerPoint Presentation</vt:lpstr>
      <vt:lpstr>PowerPoint Presentation</vt:lpstr>
      <vt:lpstr>PowerPoint Presentation</vt:lpstr>
      <vt:lpstr>PowerPoint Presentation</vt:lpstr>
      <vt:lpstr>Next Steps</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Wilkes</dc:creator>
  <cp:lastModifiedBy>Shelley Stall</cp:lastModifiedBy>
  <cp:revision>133</cp:revision>
  <dcterms:created xsi:type="dcterms:W3CDTF">2015-05-12T20:17:49Z</dcterms:created>
  <dcterms:modified xsi:type="dcterms:W3CDTF">2015-11-01T01:15:52Z</dcterms:modified>
</cp:coreProperties>
</file>