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rels" ContentType="application/vnd.openxmlformats-package.relationships+xml"/>
  <Default Extension="mp4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626" r:id="rId2"/>
    <p:sldId id="456" r:id="rId3"/>
    <p:sldId id="623" r:id="rId4"/>
    <p:sldId id="624" r:id="rId5"/>
    <p:sldId id="658" r:id="rId6"/>
    <p:sldId id="645" r:id="rId7"/>
    <p:sldId id="648" r:id="rId8"/>
    <p:sldId id="650" r:id="rId9"/>
    <p:sldId id="652" r:id="rId10"/>
    <p:sldId id="654" r:id="rId11"/>
    <p:sldId id="657" r:id="rId12"/>
    <p:sldId id="655" r:id="rId13"/>
    <p:sldId id="660" r:id="rId14"/>
    <p:sldId id="625" r:id="rId15"/>
    <p:sldId id="659" r:id="rId16"/>
    <p:sldId id="629" r:id="rId17"/>
    <p:sldId id="656" r:id="rId18"/>
    <p:sldId id="459" r:id="rId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Helvetic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FF9900"/>
    <a:srgbClr val="990099"/>
    <a:srgbClr val="209870"/>
    <a:srgbClr val="F5F5FD"/>
    <a:srgbClr val="BAC6B7"/>
    <a:srgbClr val="92D8F6"/>
    <a:srgbClr val="3333D3"/>
    <a:srgbClr val="FFD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96" autoAdjust="0"/>
    <p:restoredTop sz="86842" autoAdjust="0"/>
  </p:normalViewPr>
  <p:slideViewPr>
    <p:cSldViewPr>
      <p:cViewPr>
        <p:scale>
          <a:sx n="100" d="100"/>
          <a:sy n="100" d="100"/>
        </p:scale>
        <p:origin x="-1040" y="-4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" pitchFamily="-107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AADECCE-5139-9E49-B60A-E735D016D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0165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25399A5-A871-E945-AC99-54A72CAB6E4F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/>
            <a:fld id="{D739CF56-5907-3442-8749-80DDA30B933C}" type="slidenum">
              <a:rPr lang="en-US" sz="1200"/>
              <a:pPr algn="r"/>
              <a:t>10</a:t>
            </a:fld>
            <a:endParaRPr lang="en-US" sz="1200"/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/>
            <a:fld id="{D739CF56-5907-3442-8749-80DDA30B933C}" type="slidenum">
              <a:rPr lang="en-US" sz="1200"/>
              <a:pPr algn="r"/>
              <a:t>11</a:t>
            </a:fld>
            <a:endParaRPr lang="en-US" sz="1200"/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/>
            <a:fld id="{D739CF56-5907-3442-8749-80DDA30B933C}" type="slidenum">
              <a:rPr lang="en-US" sz="1200"/>
              <a:pPr algn="r"/>
              <a:t>12</a:t>
            </a:fld>
            <a:endParaRPr lang="en-US" sz="1200"/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" charset="0"/>
                <a:ea typeface="ＭＳ Ｐゴシック" charset="0"/>
                <a:cs typeface="ＭＳ Ｐゴシック" charset="0"/>
              </a:rPr>
              <a:t>There’s a lot going on here, so you have to be succinct</a:t>
            </a:r>
            <a:r>
              <a:rPr lang="en-US" baseline="0" dirty="0" smtClean="0">
                <a:latin typeface="Times" charset="0"/>
                <a:ea typeface="ＭＳ Ｐゴシック" charset="0"/>
                <a:cs typeface="ＭＳ Ｐゴシック" charset="0"/>
              </a:rPr>
              <a:t> to avoid getting bogged down.</a:t>
            </a:r>
          </a:p>
          <a:p>
            <a:r>
              <a:rPr lang="en-US" baseline="0" dirty="0" smtClean="0">
                <a:latin typeface="Times" charset="0"/>
                <a:ea typeface="ＭＳ Ｐゴシック" charset="0"/>
                <a:cs typeface="ＭＳ Ｐゴシック" charset="0"/>
              </a:rPr>
              <a:t>Not sure why AMSR is all positive, but the number o cases is small.</a:t>
            </a:r>
          </a:p>
          <a:p>
            <a:r>
              <a:rPr lang="en-US" baseline="0" dirty="0" smtClean="0">
                <a:latin typeface="Times" charset="0"/>
                <a:ea typeface="ＭＳ Ｐゴシック" charset="0"/>
                <a:cs typeface="ＭＳ Ｐゴシック" charset="0"/>
              </a:rPr>
              <a:t>“No PMW” is mostly morphed interpolations, but perhaps also includes some IR.  Jackson didn’t analyze that.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/>
            <a:fld id="{D739CF56-5907-3442-8749-80DDA30B933C}" type="slidenum">
              <a:rPr lang="en-US" sz="1200"/>
              <a:pPr algn="r"/>
              <a:t>13</a:t>
            </a:fld>
            <a:endParaRPr lang="en-US" sz="1200"/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/>
            <a:fld id="{C2D26F5A-CB37-9A48-A5A6-07CD04FF4C79}" type="slidenum">
              <a:rPr lang="en-US" sz="1200"/>
              <a:pPr algn="r"/>
              <a:t>14</a:t>
            </a:fld>
            <a:endParaRPr lang="en-US" sz="1200"/>
          </a:p>
        </p:txBody>
      </p:sp>
      <p:sp>
        <p:nvSpPr>
          <p:cNvPr id="358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/>
            <a:fld id="{C2D26F5A-CB37-9A48-A5A6-07CD04FF4C79}" type="slidenum">
              <a:rPr lang="en-US" sz="1200"/>
              <a:pPr algn="r"/>
              <a:t>15</a:t>
            </a:fld>
            <a:endParaRPr lang="en-US" sz="1200"/>
          </a:p>
        </p:txBody>
      </p:sp>
      <p:sp>
        <p:nvSpPr>
          <p:cNvPr id="358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/>
            <a:fld id="{10D51F20-F6E9-B142-A09E-DC8D4697416C}" type="slidenum">
              <a:rPr lang="en-US" sz="1200"/>
              <a:pPr algn="r"/>
              <a:t>16</a:t>
            </a:fld>
            <a:endParaRPr lang="en-US" sz="1200"/>
          </a:p>
        </p:txBody>
      </p:sp>
      <p:sp>
        <p:nvSpPr>
          <p:cNvPr id="419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" charset="0"/>
                <a:ea typeface="ＭＳ Ｐゴシック" charset="0"/>
                <a:cs typeface="ＭＳ Ｐゴシック" charset="0"/>
              </a:rPr>
              <a:t>The “Get Data” emblem is on</a:t>
            </a:r>
            <a:r>
              <a:rPr lang="en-US" baseline="0" dirty="0" smtClean="0">
                <a:latin typeface="Times" charset="0"/>
                <a:ea typeface="ＭＳ Ｐゴシック" charset="0"/>
                <a:cs typeface="ＭＳ Ｐゴシック" charset="0"/>
              </a:rPr>
              <a:t> a separate key-stroke.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/>
            <a:fld id="{10D51F20-F6E9-B142-A09E-DC8D4697416C}" type="slidenum">
              <a:rPr lang="en-US" sz="1200"/>
              <a:pPr algn="r"/>
              <a:t>17</a:t>
            </a:fld>
            <a:endParaRPr lang="en-US" sz="1200"/>
          </a:p>
        </p:txBody>
      </p:sp>
      <p:sp>
        <p:nvSpPr>
          <p:cNvPr id="419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0E6E6115-95B4-424B-8671-15AA034A3C24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33F408CD-389A-4B43-8937-E6DC3F66A063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/>
            <a:fld id="{BCBE97FE-E550-8F47-8D6B-931B1203699F}" type="slidenum">
              <a:rPr lang="en-US" sz="1200"/>
              <a:pPr algn="r"/>
              <a:t>3</a:t>
            </a:fld>
            <a:endParaRPr lang="en-US" sz="1200"/>
          </a:p>
        </p:txBody>
      </p:sp>
      <p:sp>
        <p:nvSpPr>
          <p:cNvPr id="296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" charset="0"/>
                <a:ea typeface="ＭＳ Ｐゴシック" charset="0"/>
                <a:cs typeface="ＭＳ Ｐゴシック" charset="0"/>
              </a:rPr>
              <a:t>Feasible latency for NRT a subject of study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/>
            <a:fld id="{D739CF56-5907-3442-8749-80DDA30B933C}" type="slidenum">
              <a:rPr lang="en-US" sz="1200"/>
              <a:pPr algn="r"/>
              <a:t>4</a:t>
            </a:fld>
            <a:endParaRPr lang="en-US" sz="1200"/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" charset="0"/>
                <a:ea typeface="ＭＳ Ｐゴシック" charset="0"/>
                <a:cs typeface="ＭＳ Ｐゴシック" charset="0"/>
              </a:rPr>
              <a:t>Top: Example</a:t>
            </a:r>
            <a:r>
              <a:rPr lang="en-US" baseline="0" dirty="0" smtClean="0">
                <a:latin typeface="Times" charset="0"/>
                <a:ea typeface="ＭＳ Ｐゴシック" charset="0"/>
                <a:cs typeface="ＭＳ Ｐゴシック" charset="0"/>
              </a:rPr>
              <a:t> half-hour coverage, with sensor names.</a:t>
            </a:r>
          </a:p>
          <a:p>
            <a:r>
              <a:rPr lang="en-US" baseline="0" dirty="0" smtClean="0">
                <a:latin typeface="Times" charset="0"/>
                <a:ea typeface="ＭＳ Ｐゴシック" charset="0"/>
                <a:cs typeface="ＭＳ Ｐゴシック" charset="0"/>
              </a:rPr>
              <a:t>Bottom:  “Diagnostic” means it doesn’t depend on the satellite data.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/>
            <a:fld id="{D739CF56-5907-3442-8749-80DDA30B933C}" type="slidenum">
              <a:rPr lang="en-US" sz="1200"/>
              <a:pPr algn="r"/>
              <a:t>5</a:t>
            </a:fld>
            <a:endParaRPr lang="en-US" sz="1200"/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" charset="0"/>
                <a:ea typeface="ＭＳ Ｐゴシック" charset="0"/>
                <a:cs typeface="ＭＳ Ｐゴシック" charset="0"/>
              </a:rPr>
              <a:t>Snow</a:t>
            </a:r>
            <a:r>
              <a:rPr lang="en-US" baseline="0" dirty="0" smtClean="0">
                <a:latin typeface="Times" charset="0"/>
                <a:ea typeface="ＭＳ Ｐゴシック" charset="0"/>
                <a:cs typeface="ＭＳ Ｐゴシック" charset="0"/>
              </a:rPr>
              <a:t> in blue colors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/>
            <a:fld id="{D739CF56-5907-3442-8749-80DDA30B933C}" type="slidenum">
              <a:rPr lang="en-US" sz="1200"/>
              <a:pPr algn="r"/>
              <a:t>6</a:t>
            </a:fld>
            <a:endParaRPr lang="en-US" sz="1200"/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/>
            <a:fld id="{D739CF56-5907-3442-8749-80DDA30B933C}" type="slidenum">
              <a:rPr lang="en-US" sz="1200"/>
              <a:pPr algn="r"/>
              <a:t>7</a:t>
            </a:fld>
            <a:endParaRPr lang="en-US" sz="1200"/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Times" charset="0"/>
                <a:ea typeface="ＭＳ Ｐゴシック" charset="0"/>
                <a:cs typeface="ＭＳ Ｐゴシック" charset="0"/>
              </a:rPr>
              <a:t>Dashed lines on IMERG show the 50°N,S limits of TMPA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/>
            <a:fld id="{D739CF56-5907-3442-8749-80DDA30B933C}" type="slidenum">
              <a:rPr lang="en-US" sz="1200"/>
              <a:pPr algn="r"/>
              <a:t>8</a:t>
            </a:fld>
            <a:endParaRPr lang="en-US" sz="1200"/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/>
            <a:fld id="{D739CF56-5907-3442-8749-80DDA30B933C}" type="slidenum">
              <a:rPr lang="en-US" sz="1200"/>
              <a:pPr algn="r"/>
              <a:t>9</a:t>
            </a:fld>
            <a:endParaRPr lang="en-US" sz="1200"/>
          </a:p>
        </p:txBody>
      </p:sp>
      <p:sp>
        <p:nvSpPr>
          <p:cNvPr id="31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3A2F35-45D1-4044-8518-05747947F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84242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E80A5-B09F-E446-8440-8096D7E01A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75537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8DF03-7644-364F-A8F0-1B6DFAD414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27005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FE49A-A51A-FC4C-9149-D8EC0B715C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827264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A4A234-5DF1-5B40-B3D4-54EB8B940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1362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A59B3D-915E-AD41-9EDB-39D49AAC2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486531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71308-2325-C849-AA9F-79B22D0F7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53680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87942-F781-BF4B-849E-296A121499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956823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C4FE9-5523-994E-81B5-EF1129300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77956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90EB9-5546-4048-A497-10361C4404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27304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9521C-06C6-AC44-B4A8-A60915368C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35860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bg1"/>
            </a:gs>
            <a:gs pos="100000">
              <a:schemeClr val="accent6">
                <a:lumMod val="40000"/>
                <a:lumOff val="60000"/>
              </a:schemeClr>
            </a:gs>
          </a:gsLst>
          <a:lin ang="28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BA7422A4-3A1F-9642-8C41-09BD766F24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6"/>
          <p:cNvSpPr txBox="1">
            <a:spLocks noChangeArrowheads="1"/>
          </p:cNvSpPr>
          <p:nvPr/>
        </p:nvSpPr>
        <p:spPr bwMode="auto">
          <a:xfrm>
            <a:off x="533400" y="304800"/>
            <a:ext cx="8077200" cy="362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1371600" algn="l"/>
                <a:tab pos="36068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1371600" algn="l"/>
                <a:tab pos="36068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1371600" algn="l"/>
                <a:tab pos="36068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1371600" algn="l"/>
                <a:tab pos="36068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1371600" algn="l"/>
                <a:tab pos="36068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71600" algn="l"/>
                <a:tab pos="36068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71600" algn="l"/>
                <a:tab pos="36068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71600" algn="l"/>
                <a:tab pos="36068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371600" algn="l"/>
                <a:tab pos="36068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/>
            <a:r>
              <a:rPr lang="en-US" sz="2000" b="1" dirty="0" smtClean="0"/>
              <a:t>Introduction to the Integrated Multi-satellite Retrievals For GPM</a:t>
            </a:r>
            <a:endParaRPr lang="en-US" sz="2000" b="1" dirty="0"/>
          </a:p>
          <a:p>
            <a:pPr algn="ctr"/>
            <a:r>
              <a:rPr lang="en-US" sz="2000" b="1" dirty="0"/>
              <a:t>(IMERG) </a:t>
            </a:r>
            <a:r>
              <a:rPr lang="en-US" sz="2000" b="1" dirty="0" smtClean="0"/>
              <a:t>Precipitation Datasets</a:t>
            </a:r>
            <a:r>
              <a:rPr lang="en-US" sz="2000" dirty="0" smtClean="0"/>
              <a:t> </a:t>
            </a:r>
            <a:endParaRPr lang="en-US" sz="2000" b="1" dirty="0">
              <a:solidFill>
                <a:srgbClr val="2D2DB9"/>
              </a:solidFill>
            </a:endParaRPr>
          </a:p>
          <a:p>
            <a:pPr algn="ctr">
              <a:spcBef>
                <a:spcPts val="400"/>
              </a:spcBef>
            </a:pPr>
            <a:r>
              <a:rPr lang="en-US" sz="1600" b="1" dirty="0" smtClean="0">
                <a:solidFill>
                  <a:srgbClr val="008000"/>
                </a:solidFill>
              </a:rPr>
              <a:t>George J. Huffman NASA/GSFC</a:t>
            </a:r>
          </a:p>
          <a:p>
            <a:pPr algn="ctr">
              <a:spcBef>
                <a:spcPts val="400"/>
              </a:spcBef>
            </a:pPr>
            <a:endParaRPr lang="en-US" sz="1600" b="1" dirty="0">
              <a:solidFill>
                <a:srgbClr val="008000"/>
              </a:solidFill>
            </a:endParaRPr>
          </a:p>
          <a:p>
            <a:pPr algn="ctr">
              <a:spcBef>
                <a:spcPts val="400"/>
              </a:spcBef>
            </a:pPr>
            <a:r>
              <a:rPr lang="en-US" sz="1600" b="1" dirty="0" smtClean="0">
                <a:solidFill>
                  <a:srgbClr val="008000"/>
                </a:solidFill>
              </a:rPr>
              <a:t>The </a:t>
            </a:r>
            <a:r>
              <a:rPr lang="en-US" sz="1600" b="1" dirty="0">
                <a:solidFill>
                  <a:srgbClr val="008000"/>
                </a:solidFill>
              </a:rPr>
              <a:t>GPM Multi-Satellite Team</a:t>
            </a:r>
          </a:p>
          <a:p>
            <a:pPr>
              <a:spcBef>
                <a:spcPts val="400"/>
              </a:spcBef>
            </a:pPr>
            <a:r>
              <a:rPr lang="en-US" sz="1600" dirty="0">
                <a:solidFill>
                  <a:srgbClr val="008000"/>
                </a:solidFill>
              </a:rPr>
              <a:t>	</a:t>
            </a:r>
            <a:r>
              <a:rPr lang="en-US" sz="1600" dirty="0" smtClean="0">
                <a:solidFill>
                  <a:srgbClr val="008000"/>
                </a:solidFill>
              </a:rPr>
              <a:t>David </a:t>
            </a:r>
            <a:r>
              <a:rPr lang="en-US" sz="1600" dirty="0">
                <a:solidFill>
                  <a:srgbClr val="008000"/>
                </a:solidFill>
              </a:rPr>
              <a:t>T. </a:t>
            </a:r>
            <a:r>
              <a:rPr lang="en-US" sz="1600" dirty="0" err="1">
                <a:solidFill>
                  <a:srgbClr val="008000"/>
                </a:solidFill>
              </a:rPr>
              <a:t>Bolvin</a:t>
            </a:r>
            <a:r>
              <a:rPr lang="en-US" sz="1600" dirty="0">
                <a:solidFill>
                  <a:srgbClr val="008000"/>
                </a:solidFill>
              </a:rPr>
              <a:t>	</a:t>
            </a:r>
            <a:r>
              <a:rPr lang="en-US" sz="1600" dirty="0">
                <a:solidFill>
                  <a:srgbClr val="990099"/>
                </a:solidFill>
              </a:rPr>
              <a:t>SSAI and NASA/GSFC</a:t>
            </a:r>
          </a:p>
          <a:p>
            <a:r>
              <a:rPr lang="en-US" sz="1600" dirty="0">
                <a:solidFill>
                  <a:srgbClr val="008000"/>
                </a:solidFill>
              </a:rPr>
              <a:t>	</a:t>
            </a:r>
            <a:r>
              <a:rPr lang="en-US" sz="1600" dirty="0" smtClean="0">
                <a:solidFill>
                  <a:srgbClr val="008000"/>
                </a:solidFill>
              </a:rPr>
              <a:t>Dan </a:t>
            </a:r>
            <a:r>
              <a:rPr lang="en-US" sz="1600" dirty="0">
                <a:solidFill>
                  <a:srgbClr val="008000"/>
                </a:solidFill>
              </a:rPr>
              <a:t>Braithwaite	</a:t>
            </a:r>
            <a:r>
              <a:rPr lang="en-US" sz="1600" dirty="0">
                <a:solidFill>
                  <a:srgbClr val="990099"/>
                </a:solidFill>
              </a:rPr>
              <a:t>Univ. of California Irvine</a:t>
            </a:r>
          </a:p>
          <a:p>
            <a:r>
              <a:rPr lang="en-US" sz="1600" dirty="0">
                <a:solidFill>
                  <a:srgbClr val="008000"/>
                </a:solidFill>
              </a:rPr>
              <a:t>	</a:t>
            </a:r>
            <a:r>
              <a:rPr lang="en-US" sz="1600" dirty="0" err="1">
                <a:solidFill>
                  <a:srgbClr val="008000"/>
                </a:solidFill>
              </a:rPr>
              <a:t>Kuolin</a:t>
            </a:r>
            <a:r>
              <a:rPr lang="en-US" sz="1600" dirty="0">
                <a:solidFill>
                  <a:srgbClr val="008000"/>
                </a:solidFill>
              </a:rPr>
              <a:t> Hsu	</a:t>
            </a:r>
            <a:r>
              <a:rPr lang="en-US" sz="1600" dirty="0">
                <a:solidFill>
                  <a:srgbClr val="990099"/>
                </a:solidFill>
              </a:rPr>
              <a:t>Univ. of California Irvine</a:t>
            </a:r>
          </a:p>
          <a:p>
            <a:r>
              <a:rPr lang="en-US" sz="1600" dirty="0">
                <a:solidFill>
                  <a:srgbClr val="008000"/>
                </a:solidFill>
              </a:rPr>
              <a:t>	Robert Joyce	</a:t>
            </a:r>
            <a:r>
              <a:rPr lang="en-US" sz="1600" dirty="0" err="1" smtClean="0">
                <a:solidFill>
                  <a:srgbClr val="990099"/>
                </a:solidFill>
              </a:rPr>
              <a:t>Innovim</a:t>
            </a:r>
            <a:r>
              <a:rPr lang="en-US" sz="1600" dirty="0" smtClean="0">
                <a:solidFill>
                  <a:srgbClr val="990099"/>
                </a:solidFill>
              </a:rPr>
              <a:t> and </a:t>
            </a:r>
            <a:r>
              <a:rPr lang="en-US" sz="1600" dirty="0">
                <a:solidFill>
                  <a:srgbClr val="990099"/>
                </a:solidFill>
              </a:rPr>
              <a:t>NOAA/NWS/CPC</a:t>
            </a:r>
          </a:p>
          <a:p>
            <a:r>
              <a:rPr lang="en-US" sz="1600" dirty="0">
                <a:solidFill>
                  <a:srgbClr val="008000"/>
                </a:solidFill>
              </a:rPr>
              <a:t>	Chris Kidd</a:t>
            </a:r>
            <a:r>
              <a:rPr lang="en-US" sz="1600" dirty="0">
                <a:solidFill>
                  <a:srgbClr val="7F7F7F"/>
                </a:solidFill>
              </a:rPr>
              <a:t>	</a:t>
            </a:r>
            <a:r>
              <a:rPr lang="en-US" sz="1600" dirty="0">
                <a:solidFill>
                  <a:srgbClr val="990099"/>
                </a:solidFill>
              </a:rPr>
              <a:t>ESSIC and NASA/</a:t>
            </a:r>
            <a:r>
              <a:rPr lang="en-US" sz="1600" dirty="0" smtClean="0">
                <a:solidFill>
                  <a:srgbClr val="990099"/>
                </a:solidFill>
              </a:rPr>
              <a:t>GSFC</a:t>
            </a:r>
          </a:p>
          <a:p>
            <a:r>
              <a:rPr lang="en-US" sz="1600" dirty="0">
                <a:solidFill>
                  <a:srgbClr val="990099"/>
                </a:solidFill>
              </a:rPr>
              <a:t>	</a:t>
            </a:r>
            <a:r>
              <a:rPr lang="en-US" sz="1600" dirty="0" smtClean="0">
                <a:solidFill>
                  <a:srgbClr val="008000"/>
                </a:solidFill>
              </a:rPr>
              <a:t>Eric J. Nelkin</a:t>
            </a:r>
            <a:r>
              <a:rPr lang="en-US" sz="1600" dirty="0">
                <a:solidFill>
                  <a:srgbClr val="008000"/>
                </a:solidFill>
              </a:rPr>
              <a:t>	</a:t>
            </a:r>
            <a:r>
              <a:rPr lang="en-US" sz="1600" dirty="0">
                <a:solidFill>
                  <a:srgbClr val="990099"/>
                </a:solidFill>
              </a:rPr>
              <a:t>SSAI and NASA/GSFC</a:t>
            </a:r>
          </a:p>
          <a:p>
            <a:r>
              <a:rPr lang="en-US" sz="1600" dirty="0">
                <a:solidFill>
                  <a:srgbClr val="008000"/>
                </a:solidFill>
              </a:rPr>
              <a:t>	</a:t>
            </a:r>
            <a:r>
              <a:rPr lang="en-US" sz="1600" dirty="0" err="1">
                <a:solidFill>
                  <a:srgbClr val="008000"/>
                </a:solidFill>
              </a:rPr>
              <a:t>Soroosh</a:t>
            </a:r>
            <a:r>
              <a:rPr lang="en-US" sz="1600" dirty="0">
                <a:solidFill>
                  <a:srgbClr val="008000"/>
                </a:solidFill>
              </a:rPr>
              <a:t> </a:t>
            </a:r>
            <a:r>
              <a:rPr lang="en-US" sz="1600" dirty="0" err="1">
                <a:solidFill>
                  <a:srgbClr val="008000"/>
                </a:solidFill>
              </a:rPr>
              <a:t>Sorooshian</a:t>
            </a:r>
            <a:r>
              <a:rPr lang="en-US" sz="1600" dirty="0">
                <a:solidFill>
                  <a:srgbClr val="008000"/>
                </a:solidFill>
              </a:rPr>
              <a:t>	</a:t>
            </a:r>
            <a:r>
              <a:rPr lang="en-US" sz="1600" dirty="0">
                <a:solidFill>
                  <a:srgbClr val="990099"/>
                </a:solidFill>
              </a:rPr>
              <a:t>Univ. of California Irvine</a:t>
            </a:r>
          </a:p>
          <a:p>
            <a:r>
              <a:rPr lang="en-US" sz="1600" dirty="0">
                <a:solidFill>
                  <a:srgbClr val="008000"/>
                </a:solidFill>
              </a:rPr>
              <a:t>	</a:t>
            </a:r>
            <a:r>
              <a:rPr lang="en-US" sz="1600" dirty="0" err="1">
                <a:solidFill>
                  <a:srgbClr val="008000"/>
                </a:solidFill>
              </a:rPr>
              <a:t>Pingping</a:t>
            </a:r>
            <a:r>
              <a:rPr lang="en-US" sz="1600" dirty="0">
                <a:solidFill>
                  <a:srgbClr val="008000"/>
                </a:solidFill>
              </a:rPr>
              <a:t> </a:t>
            </a:r>
            <a:r>
              <a:rPr lang="en-US" sz="1600" dirty="0" err="1">
                <a:solidFill>
                  <a:srgbClr val="008000"/>
                </a:solidFill>
              </a:rPr>
              <a:t>Xie</a:t>
            </a:r>
            <a:r>
              <a:rPr lang="en-US" sz="1600" dirty="0">
                <a:solidFill>
                  <a:srgbClr val="008000"/>
                </a:solidFill>
              </a:rPr>
              <a:t>	</a:t>
            </a:r>
            <a:r>
              <a:rPr lang="en-US" sz="1600" dirty="0">
                <a:solidFill>
                  <a:srgbClr val="990099"/>
                </a:solidFill>
              </a:rPr>
              <a:t>NOAA/NWS/</a:t>
            </a:r>
            <a:r>
              <a:rPr lang="en-US" sz="1600" dirty="0" smtClean="0">
                <a:solidFill>
                  <a:srgbClr val="990099"/>
                </a:solidFill>
              </a:rPr>
              <a:t>CPC</a:t>
            </a:r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2286000" y="4114800"/>
            <a:ext cx="46482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1435100" algn="l"/>
                <a:tab pos="2166938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1435100" algn="l"/>
                <a:tab pos="2166938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1435100" algn="l"/>
                <a:tab pos="2166938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1435100" algn="l"/>
                <a:tab pos="2166938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1435100" algn="l"/>
                <a:tab pos="2166938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35100" algn="l"/>
                <a:tab pos="2166938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35100" algn="l"/>
                <a:tab pos="2166938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35100" algn="l"/>
                <a:tab pos="2166938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435100" algn="l"/>
                <a:tab pos="2166938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endParaRPr lang="en-US" sz="1800" dirty="0">
              <a:solidFill>
                <a:srgbClr val="2D2DB9"/>
              </a:solidFill>
            </a:endParaRPr>
          </a:p>
          <a:p>
            <a:r>
              <a:rPr lang="en-US" sz="1800" dirty="0">
                <a:solidFill>
                  <a:srgbClr val="2D2DB9"/>
                </a:solidFill>
              </a:rPr>
              <a:t>	Introduction</a:t>
            </a:r>
          </a:p>
          <a:p>
            <a:r>
              <a:rPr lang="en-US" sz="1800" dirty="0">
                <a:solidFill>
                  <a:srgbClr val="2D2DB9"/>
                </a:solidFill>
              </a:rPr>
              <a:t>	IMERG Design</a:t>
            </a:r>
          </a:p>
          <a:p>
            <a:r>
              <a:rPr lang="en-US" sz="1800" dirty="0">
                <a:solidFill>
                  <a:srgbClr val="2D2DB9"/>
                </a:solidFill>
              </a:rPr>
              <a:t>	</a:t>
            </a:r>
            <a:r>
              <a:rPr lang="en-US" sz="1800" dirty="0" smtClean="0">
                <a:solidFill>
                  <a:srgbClr val="2D2DB9"/>
                </a:solidFill>
              </a:rPr>
              <a:t>Examples</a:t>
            </a:r>
          </a:p>
          <a:p>
            <a:r>
              <a:rPr lang="en-US" sz="1800" dirty="0">
                <a:solidFill>
                  <a:srgbClr val="2D2DB9"/>
                </a:solidFill>
              </a:rPr>
              <a:t>	</a:t>
            </a:r>
            <a:r>
              <a:rPr lang="en-US" sz="1800" dirty="0" smtClean="0">
                <a:solidFill>
                  <a:srgbClr val="2D2DB9"/>
                </a:solidFill>
              </a:rPr>
              <a:t>Validation</a:t>
            </a:r>
            <a:endParaRPr lang="en-US" sz="1800" dirty="0">
              <a:solidFill>
                <a:srgbClr val="2D2DB9"/>
              </a:solidFill>
            </a:endParaRPr>
          </a:p>
          <a:p>
            <a:r>
              <a:rPr lang="en-US" sz="1800" dirty="0">
                <a:solidFill>
                  <a:srgbClr val="2D2DB9"/>
                </a:solidFill>
              </a:rPr>
              <a:t>	Future</a:t>
            </a:r>
          </a:p>
          <a:p>
            <a:r>
              <a:rPr lang="en-US" sz="1800" dirty="0">
                <a:solidFill>
                  <a:srgbClr val="2D2DB9"/>
                </a:solidFill>
              </a:rPr>
              <a:t>	Final Comments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991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292100" indent="-292100">
              <a:buFont typeface="+mj-lt"/>
              <a:buAutoNum type="arabicPeriod" startAt="4"/>
              <a:tabLst>
                <a:tab pos="5143500" algn="ctr"/>
              </a:tabLst>
            </a:pPr>
            <a:r>
              <a:rPr lang="en-US" sz="1800" b="1" dirty="0" smtClean="0"/>
              <a:t>VALIDATION – Daily IMERG and </a:t>
            </a:r>
            <a:r>
              <a:rPr lang="en-US" sz="1800" b="1" dirty="0" err="1" smtClean="0"/>
              <a:t>Pocamoke</a:t>
            </a:r>
            <a:r>
              <a:rPr lang="en-US" sz="1800" b="1" dirty="0" smtClean="0"/>
              <a:t> Fine-Scale Grid, April-August 2014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80072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" algn="l"/>
              </a:tabLst>
            </a:pPr>
            <a:r>
              <a:rPr lang="en-US" sz="1800" dirty="0" smtClean="0">
                <a:solidFill>
                  <a:srgbClr val="0000FF"/>
                </a:solidFill>
              </a:rPr>
              <a:t>20 surface gauges in a 6x5 km region near Wallops Island, Virginia</a:t>
            </a:r>
          </a:p>
          <a:p>
            <a:pPr>
              <a:tabLst>
                <a:tab pos="228600" algn="l"/>
              </a:tabLst>
            </a:pPr>
            <a:endParaRPr lang="en-US" sz="1800" dirty="0">
              <a:solidFill>
                <a:srgbClr val="0000FF"/>
              </a:solidFill>
            </a:endParaRPr>
          </a:p>
          <a:p>
            <a:pPr>
              <a:tabLst>
                <a:tab pos="228600" algn="l"/>
              </a:tabLst>
            </a:pPr>
            <a:r>
              <a:rPr lang="en-US" sz="1800" dirty="0" smtClean="0">
                <a:solidFill>
                  <a:srgbClr val="0000FF"/>
                </a:solidFill>
              </a:rPr>
              <a:t>Excellent correlation for event occurrence (warm season)</a:t>
            </a:r>
          </a:p>
          <a:p>
            <a:pPr>
              <a:tabLst>
                <a:tab pos="228600" algn="l"/>
              </a:tabLst>
            </a:pPr>
            <a:endParaRPr lang="en-US" sz="1800" dirty="0">
              <a:solidFill>
                <a:srgbClr val="0000FF"/>
              </a:solidFill>
            </a:endParaRPr>
          </a:p>
          <a:p>
            <a:pPr>
              <a:tabLst>
                <a:tab pos="228600" algn="l"/>
              </a:tabLst>
            </a:pPr>
            <a:r>
              <a:rPr lang="en-US" sz="1800" dirty="0" smtClean="0">
                <a:solidFill>
                  <a:srgbClr val="0000FF"/>
                </a:solidFill>
              </a:rPr>
              <a:t>Both over- and under-estimates for largest events</a:t>
            </a:r>
            <a:endParaRPr lang="en-US" sz="1800" dirty="0" smtClean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2700" y="6581001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[Courtesy </a:t>
            </a:r>
            <a:r>
              <a:rPr lang="en-US" sz="1200" dirty="0" smtClean="0">
                <a:latin typeface="Arial"/>
                <a:cs typeface="Arial"/>
              </a:rPr>
              <a:t>J. Tan (UMBC; WFF)]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51851"/>
          <a:stretch/>
        </p:blipFill>
        <p:spPr>
          <a:xfrm>
            <a:off x="64310" y="3352800"/>
            <a:ext cx="9079690" cy="330392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810000" y="6504801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Days after 1 April 2014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49638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99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292100" indent="-292100">
              <a:buFont typeface="+mj-lt"/>
              <a:buAutoNum type="arabicPeriod" startAt="4"/>
              <a:tabLst>
                <a:tab pos="5143500" algn="ctr"/>
              </a:tabLst>
            </a:pPr>
            <a:r>
              <a:rPr lang="en-US" sz="1800" b="1" dirty="0" smtClean="0"/>
              <a:t>VALIDATION – Accumulations of IMERG and Pocomoke Fine-Scale Grid, April-August 2014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808672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" algn="l"/>
              </a:tabLst>
            </a:pPr>
            <a:r>
              <a:rPr lang="en-US" sz="1800" dirty="0" smtClean="0">
                <a:solidFill>
                  <a:srgbClr val="0000FF"/>
                </a:solidFill>
              </a:rPr>
              <a:t>“Triangular distribution” is typical of fine-scale estimates</a:t>
            </a:r>
          </a:p>
          <a:p>
            <a:pPr>
              <a:tabLst>
                <a:tab pos="228600" algn="l"/>
              </a:tabLst>
            </a:pPr>
            <a:endParaRPr lang="en-US" sz="1800" dirty="0">
              <a:solidFill>
                <a:srgbClr val="0000FF"/>
              </a:solidFill>
            </a:endParaRPr>
          </a:p>
          <a:p>
            <a:pPr>
              <a:tabLst>
                <a:tab pos="228600" algn="l"/>
              </a:tabLst>
            </a:pPr>
            <a:r>
              <a:rPr lang="en-US" sz="1800" dirty="0" smtClean="0">
                <a:solidFill>
                  <a:srgbClr val="0000FF"/>
                </a:solidFill>
              </a:rPr>
              <a:t>Time-averaging pulls points towards the 1:1 line</a:t>
            </a:r>
          </a:p>
          <a:p>
            <a:pPr>
              <a:tabLst>
                <a:tab pos="228600" algn="l"/>
              </a:tabLst>
            </a:pPr>
            <a:endParaRPr lang="en-US" sz="1800" dirty="0">
              <a:solidFill>
                <a:srgbClr val="0000FF"/>
              </a:solidFill>
            </a:endParaRPr>
          </a:p>
          <a:p>
            <a:pPr>
              <a:tabLst>
                <a:tab pos="228600" algn="l"/>
              </a:tabLst>
            </a:pPr>
            <a:r>
              <a:rPr lang="en-US" sz="1800" dirty="0" smtClean="0">
                <a:solidFill>
                  <a:srgbClr val="0000FF"/>
                </a:solidFill>
              </a:rPr>
              <a:t>Improvement is slow and depends on events and selection of sensors</a:t>
            </a:r>
            <a:endParaRPr lang="en-US" sz="1800" dirty="0" smtClean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2700" y="6581001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[Courtesy </a:t>
            </a:r>
            <a:r>
              <a:rPr lang="en-US" sz="1200" dirty="0" smtClean="0">
                <a:latin typeface="Arial"/>
                <a:cs typeface="Arial"/>
              </a:rPr>
              <a:t>J. Tan (UMBC; WFF)]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9600" y="3352801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1-hour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79800" y="335280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3</a:t>
            </a:r>
            <a:r>
              <a:rPr lang="en-US" sz="1400" dirty="0" smtClean="0">
                <a:latin typeface="Arial"/>
                <a:cs typeface="Arial"/>
              </a:rPr>
              <a:t>-hour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11900" y="335280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24-hour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4" name="Picture 3" descr="scatter_lin_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0" t="54444"/>
          <a:stretch/>
        </p:blipFill>
        <p:spPr>
          <a:xfrm>
            <a:off x="0" y="3556000"/>
            <a:ext cx="3181270" cy="3124200"/>
          </a:xfrm>
          <a:prstGeom prst="rect">
            <a:avLst/>
          </a:prstGeom>
        </p:spPr>
      </p:pic>
      <p:pic>
        <p:nvPicPr>
          <p:cNvPr id="5" name="Picture 4" descr="scatter_lin_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6" t="54815"/>
          <a:stretch/>
        </p:blipFill>
        <p:spPr>
          <a:xfrm>
            <a:off x="3162300" y="3581400"/>
            <a:ext cx="2990770" cy="3098800"/>
          </a:xfrm>
          <a:prstGeom prst="rect">
            <a:avLst/>
          </a:prstGeom>
        </p:spPr>
      </p:pic>
      <p:pic>
        <p:nvPicPr>
          <p:cNvPr id="8" name="Picture 7" descr="scatter_lin_2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6" t="54815"/>
          <a:stretch/>
        </p:blipFill>
        <p:spPr>
          <a:xfrm>
            <a:off x="6172200" y="3581400"/>
            <a:ext cx="29718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096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99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292100" indent="-292100">
              <a:buFont typeface="+mj-lt"/>
              <a:buAutoNum type="arabicPeriod" startAt="4"/>
              <a:tabLst>
                <a:tab pos="5143500" algn="ctr"/>
              </a:tabLst>
            </a:pPr>
            <a:r>
              <a:rPr lang="en-US" sz="1800" b="1" dirty="0" smtClean="0"/>
              <a:t>VALIDATION – Half-Hourly IMERG Sources and </a:t>
            </a:r>
            <a:r>
              <a:rPr lang="en-US" sz="1800" b="1" dirty="0" err="1" smtClean="0"/>
              <a:t>Pocamoke</a:t>
            </a:r>
            <a:r>
              <a:rPr lang="en-US" sz="1800" b="1" dirty="0" smtClean="0"/>
              <a:t> Fine-Scale Grid, April 2014 – March 2015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884872"/>
            <a:ext cx="9144000" cy="462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" algn="l"/>
              </a:tabLst>
            </a:pPr>
            <a:r>
              <a:rPr lang="en-US" sz="1800" dirty="0" smtClean="0">
                <a:solidFill>
                  <a:srgbClr val="0000FF"/>
                </a:solidFill>
              </a:rPr>
              <a:t>“Violin diagram” for individual sources of the half-hourly IMERG estimates</a:t>
            </a:r>
          </a:p>
          <a:p>
            <a:pPr>
              <a:spcBef>
                <a:spcPts val="400"/>
              </a:spcBef>
              <a:tabLst>
                <a:tab pos="228600" algn="l"/>
              </a:tabLst>
            </a:pPr>
            <a:r>
              <a:rPr lang="en-US" sz="1800" dirty="0">
                <a:solidFill>
                  <a:srgbClr val="008000"/>
                </a:solidFill>
              </a:rPr>
              <a:t>•	</a:t>
            </a:r>
            <a:r>
              <a:rPr lang="en-US" sz="1800" dirty="0" smtClean="0">
                <a:solidFill>
                  <a:srgbClr val="008000"/>
                </a:solidFill>
              </a:rPr>
              <a:t>width shows relative contribution for each difference bin</a:t>
            </a:r>
          </a:p>
          <a:p>
            <a:pPr>
              <a:spcBef>
                <a:spcPts val="400"/>
              </a:spcBef>
              <a:tabLst>
                <a:tab pos="228600" algn="l"/>
              </a:tabLst>
            </a:pPr>
            <a:endParaRPr lang="en-US" sz="1800" dirty="0">
              <a:solidFill>
                <a:srgbClr val="008000"/>
              </a:solidFill>
            </a:endParaRPr>
          </a:p>
          <a:p>
            <a:pPr>
              <a:tabLst>
                <a:tab pos="228600" algn="l"/>
              </a:tabLst>
            </a:pPr>
            <a:endParaRPr lang="en-US" sz="1800" dirty="0">
              <a:solidFill>
                <a:srgbClr val="0000FF"/>
              </a:solidFill>
            </a:endParaRPr>
          </a:p>
          <a:p>
            <a:pPr>
              <a:tabLst>
                <a:tab pos="228600" algn="l"/>
              </a:tabLst>
            </a:pPr>
            <a:r>
              <a:rPr lang="en-US" sz="1800" dirty="0" smtClean="0">
                <a:solidFill>
                  <a:srgbClr val="0000FF"/>
                </a:solidFill>
              </a:rPr>
              <a:t>GMI is best; AMSR </a:t>
            </a:r>
          </a:p>
          <a:p>
            <a:pPr>
              <a:tabLst>
                <a:tab pos="228600" algn="l"/>
              </a:tabLst>
            </a:pPr>
            <a:r>
              <a:rPr lang="en-US" sz="1800" dirty="0" smtClean="0">
                <a:solidFill>
                  <a:srgbClr val="0000FF"/>
                </a:solidFill>
              </a:rPr>
              <a:t>and SSMIS less so</a:t>
            </a:r>
          </a:p>
          <a:p>
            <a:pPr>
              <a:tabLst>
                <a:tab pos="228600" algn="l"/>
              </a:tabLst>
            </a:pPr>
            <a:endParaRPr lang="en-US" sz="1800" dirty="0">
              <a:solidFill>
                <a:srgbClr val="0000FF"/>
              </a:solidFill>
            </a:endParaRPr>
          </a:p>
          <a:p>
            <a:pPr>
              <a:tabLst>
                <a:tab pos="228600" algn="l"/>
              </a:tabLst>
            </a:pPr>
            <a:r>
              <a:rPr lang="en-US" sz="1800" dirty="0" smtClean="0">
                <a:solidFill>
                  <a:srgbClr val="0000FF"/>
                </a:solidFill>
              </a:rPr>
              <a:t>The extra scatter for</a:t>
            </a:r>
          </a:p>
          <a:p>
            <a:pPr>
              <a:tabLst>
                <a:tab pos="228600" algn="l"/>
              </a:tabLst>
            </a:pPr>
            <a:r>
              <a:rPr lang="en-US" sz="1800" dirty="0" smtClean="0">
                <a:solidFill>
                  <a:srgbClr val="0000FF"/>
                </a:solidFill>
              </a:rPr>
              <a:t>no-PMW (interpolated)</a:t>
            </a:r>
          </a:p>
          <a:p>
            <a:pPr>
              <a:tabLst>
                <a:tab pos="228600" algn="l"/>
              </a:tabLst>
            </a:pPr>
            <a:r>
              <a:rPr lang="en-US" sz="1800" dirty="0" smtClean="0">
                <a:solidFill>
                  <a:srgbClr val="0000FF"/>
                </a:solidFill>
              </a:rPr>
              <a:t>is partly driven by the</a:t>
            </a:r>
          </a:p>
          <a:p>
            <a:pPr>
              <a:tabLst>
                <a:tab pos="228600" algn="l"/>
              </a:tabLst>
            </a:pPr>
            <a:r>
              <a:rPr lang="en-US" sz="1800" dirty="0" smtClean="0">
                <a:solidFill>
                  <a:srgbClr val="0000FF"/>
                </a:solidFill>
              </a:rPr>
              <a:t>large number of cases</a:t>
            </a:r>
          </a:p>
          <a:p>
            <a:pPr>
              <a:tabLst>
                <a:tab pos="228600" algn="l"/>
              </a:tabLst>
            </a:pPr>
            <a:endParaRPr lang="en-US" sz="1800" dirty="0">
              <a:solidFill>
                <a:srgbClr val="0000FF"/>
              </a:solidFill>
            </a:endParaRPr>
          </a:p>
          <a:p>
            <a:pPr>
              <a:tabLst>
                <a:tab pos="228600" algn="l"/>
              </a:tabLst>
            </a:pPr>
            <a:r>
              <a:rPr lang="en-US" sz="1800" dirty="0" smtClean="0">
                <a:solidFill>
                  <a:srgbClr val="0000FF"/>
                </a:solidFill>
              </a:rPr>
              <a:t>No-PMW (interpolated)</a:t>
            </a:r>
          </a:p>
          <a:p>
            <a:pPr>
              <a:tabLst>
                <a:tab pos="228600" algn="l"/>
              </a:tabLst>
            </a:pPr>
            <a:r>
              <a:rPr lang="en-US" sz="1800" dirty="0" smtClean="0">
                <a:solidFill>
                  <a:srgbClr val="0000FF"/>
                </a:solidFill>
              </a:rPr>
              <a:t>data are competitive </a:t>
            </a:r>
          </a:p>
          <a:p>
            <a:pPr>
              <a:tabLst>
                <a:tab pos="228600" algn="l"/>
              </a:tabLst>
            </a:pPr>
            <a:r>
              <a:rPr lang="en-US" sz="1800" dirty="0" smtClean="0">
                <a:solidFill>
                  <a:srgbClr val="0000FF"/>
                </a:solidFill>
              </a:rPr>
              <a:t>with the skill for most </a:t>
            </a:r>
          </a:p>
          <a:p>
            <a:pPr>
              <a:tabLst>
                <a:tab pos="228600" algn="l"/>
              </a:tabLst>
            </a:pPr>
            <a:r>
              <a:rPr lang="en-US" sz="1800" dirty="0" smtClean="0">
                <a:solidFill>
                  <a:srgbClr val="0000FF"/>
                </a:solidFill>
              </a:rPr>
              <a:t>of the sensors</a:t>
            </a:r>
            <a:endParaRPr lang="en-US" sz="1800" dirty="0" smtClean="0">
              <a:solidFill>
                <a:srgbClr val="008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2700" y="6581001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[Courtesy </a:t>
            </a:r>
            <a:r>
              <a:rPr lang="en-US" sz="1200" dirty="0" smtClean="0">
                <a:latin typeface="Arial"/>
                <a:cs typeface="Arial"/>
              </a:rPr>
              <a:t>J. Tan (UMBC; GSFC)]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2" name="Picture 1" descr="platform_viol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735064"/>
            <a:ext cx="6705600" cy="519913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257800" y="1917700"/>
            <a:ext cx="16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Number of cases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65688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PCgauge_E15102412-12colo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21279" r="20833" b="16332"/>
          <a:stretch/>
        </p:blipFill>
        <p:spPr>
          <a:xfrm>
            <a:off x="4593468" y="1066800"/>
            <a:ext cx="4550532" cy="3369643"/>
          </a:xfrm>
          <a:prstGeom prst="rect">
            <a:avLst/>
          </a:prstGeom>
        </p:spPr>
      </p:pic>
      <p:sp>
        <p:nvSpPr>
          <p:cNvPr id="30721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991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292100" indent="-292100">
              <a:buFont typeface="+mj-lt"/>
              <a:buAutoNum type="arabicPeriod" startAt="4"/>
              <a:tabLst>
                <a:tab pos="5143500" algn="ctr"/>
              </a:tabLst>
            </a:pPr>
            <a:r>
              <a:rPr lang="en-US" sz="1800" b="1" dirty="0" smtClean="0"/>
              <a:t>VALIDATION – Pre-Patricia Rains in Texas, 2015 October 23/12Z–24/12Z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5169773"/>
            <a:ext cx="9144000" cy="697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" algn="l"/>
              </a:tabLst>
            </a:pPr>
            <a:r>
              <a:rPr lang="en-US" sz="1800" dirty="0" smtClean="0">
                <a:solidFill>
                  <a:srgbClr val="0000FF"/>
                </a:solidFill>
              </a:rPr>
              <a:t>General area of heavy rain is captured by IMERG, but extends further east and west</a:t>
            </a:r>
          </a:p>
          <a:p>
            <a:pPr>
              <a:spcBef>
                <a:spcPts val="400"/>
              </a:spcBef>
              <a:tabLst>
                <a:tab pos="228600" algn="l"/>
              </a:tabLst>
            </a:pPr>
            <a:r>
              <a:rPr lang="en-US" sz="1800" dirty="0">
                <a:solidFill>
                  <a:srgbClr val="008000"/>
                </a:solidFill>
              </a:rPr>
              <a:t>•	</a:t>
            </a:r>
            <a:r>
              <a:rPr lang="en-US" sz="1800" dirty="0" smtClean="0">
                <a:solidFill>
                  <a:srgbClr val="008000"/>
                </a:solidFill>
              </a:rPr>
              <a:t>are there sufficient gauge data to the west?</a:t>
            </a:r>
          </a:p>
        </p:txBody>
      </p:sp>
      <p:pic>
        <p:nvPicPr>
          <p:cNvPr id="3" name="Picture 2" descr="IMERGE_E1510241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3" r="27778" b="9610"/>
          <a:stretch/>
        </p:blipFill>
        <p:spPr>
          <a:xfrm>
            <a:off x="0" y="1066800"/>
            <a:ext cx="4559300" cy="3366868"/>
          </a:xfrm>
          <a:prstGeom prst="rect">
            <a:avLst/>
          </a:prstGeom>
        </p:spPr>
      </p:pic>
      <p:pic>
        <p:nvPicPr>
          <p:cNvPr id="8" name="Picture 7" descr="IMERGE_E1510241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17" t="22675" r="4167" b="18102"/>
          <a:stretch/>
        </p:blipFill>
        <p:spPr>
          <a:xfrm rot="5400000">
            <a:off x="2006600" y="2870200"/>
            <a:ext cx="266700" cy="3365500"/>
          </a:xfrm>
          <a:prstGeom prst="rect">
            <a:avLst/>
          </a:prstGeom>
          <a:solidFill>
            <a:srgbClr val="0000FF"/>
          </a:solidFill>
        </p:spPr>
      </p:pic>
      <p:pic>
        <p:nvPicPr>
          <p:cNvPr id="10" name="Picture 9" descr="CPCgauge_E15102412-12colo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9" t="88216" r="25555" b="8063"/>
          <a:stretch/>
        </p:blipFill>
        <p:spPr>
          <a:xfrm>
            <a:off x="5181600" y="4495800"/>
            <a:ext cx="3352800" cy="228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4648200"/>
            <a:ext cx="4419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0             40           80          120         160         200               (mm/d)</a:t>
            </a:r>
            <a:endParaRPr lang="en-US" sz="11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219700" y="4691390"/>
            <a:ext cx="3467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/>
              <a:t>0             40            80          120         160          200   </a:t>
            </a:r>
            <a:endParaRPr lang="en-US" sz="11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85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228600" algn="l"/>
              </a:tabLst>
            </a:pPr>
            <a:r>
              <a:rPr lang="en-US" sz="1800" dirty="0" smtClean="0">
                <a:solidFill>
                  <a:srgbClr val="0000FF"/>
                </a:solidFill>
              </a:rPr>
              <a:t>IMERG Early Run</a:t>
            </a:r>
            <a:endParaRPr lang="en-US" sz="1800" dirty="0" smtClean="0">
              <a:solidFill>
                <a:srgbClr val="008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0" y="6858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228600" algn="l"/>
              </a:tabLst>
            </a:pPr>
            <a:r>
              <a:rPr lang="en-US" sz="1800" dirty="0" smtClean="0">
                <a:solidFill>
                  <a:srgbClr val="0000FF"/>
                </a:solidFill>
              </a:rPr>
              <a:t>CPC Gauge Analysis</a:t>
            </a:r>
            <a:endParaRPr lang="en-US" sz="1800" dirty="0" smtClean="0">
              <a:solidFill>
                <a:srgbClr val="008000"/>
              </a:solidFill>
            </a:endParaRPr>
          </a:p>
        </p:txBody>
      </p:sp>
      <p:pic>
        <p:nvPicPr>
          <p:cNvPr id="16" name="Picture 15" descr="IMERGE_E1510241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3" r="27778" b="9610"/>
          <a:stretch/>
        </p:blipFill>
        <p:spPr>
          <a:xfrm>
            <a:off x="4584700" y="1066800"/>
            <a:ext cx="4559300" cy="336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0196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915400" cy="647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b="1" dirty="0"/>
              <a:t>5</a:t>
            </a:r>
            <a:r>
              <a:rPr lang="en-US" sz="1800" b="1" dirty="0" smtClean="0"/>
              <a:t>.</a:t>
            </a:r>
            <a:r>
              <a:rPr lang="en-US" sz="1800" b="1" dirty="0"/>
              <a:t>	</a:t>
            </a:r>
            <a:r>
              <a:rPr lang="en-US" sz="1800" b="1" dirty="0" smtClean="0"/>
              <a:t>FUTURE – Transitioning from TRMM to GPM</a:t>
            </a:r>
            <a:endParaRPr lang="en-US" sz="1800" b="1" dirty="0"/>
          </a:p>
          <a:p>
            <a:pPr>
              <a:buFont typeface="Times" charset="0"/>
              <a:buNone/>
            </a:pPr>
            <a:endParaRPr lang="en-US" sz="1800" dirty="0">
              <a:solidFill>
                <a:srgbClr val="2D2DB9"/>
              </a:solidFill>
            </a:endParaRPr>
          </a:p>
          <a:p>
            <a:pPr>
              <a:spcBef>
                <a:spcPts val="400"/>
              </a:spcBef>
              <a:buFont typeface="Times" charset="0"/>
              <a:buNone/>
            </a:pPr>
            <a:r>
              <a:rPr lang="en-US" sz="1800" dirty="0" smtClean="0">
                <a:solidFill>
                  <a:srgbClr val="0000FF"/>
                </a:solidFill>
              </a:rPr>
              <a:t>IMERG is available</a:t>
            </a:r>
          </a:p>
          <a:p>
            <a:pPr>
              <a:spcBef>
                <a:spcPts val="400"/>
              </a:spcBef>
            </a:pPr>
            <a:r>
              <a:rPr lang="en-US" sz="1800" dirty="0" smtClean="0">
                <a:solidFill>
                  <a:srgbClr val="008000"/>
                </a:solidFill>
              </a:rPr>
              <a:t>•</a:t>
            </a:r>
            <a:r>
              <a:rPr lang="en-US" sz="1800" dirty="0">
                <a:solidFill>
                  <a:srgbClr val="008000"/>
                </a:solidFill>
              </a:rPr>
              <a:t>	</a:t>
            </a:r>
            <a:r>
              <a:rPr lang="en-US" sz="1800" dirty="0" smtClean="0">
                <a:solidFill>
                  <a:srgbClr val="008000"/>
                </a:solidFill>
              </a:rPr>
              <a:t>Final Run for mid-March 2014 to July 2015 and on-going</a:t>
            </a:r>
          </a:p>
          <a:p>
            <a:pPr>
              <a:spcBef>
                <a:spcPts val="400"/>
              </a:spcBef>
            </a:pPr>
            <a:r>
              <a:rPr lang="en-US" sz="1800" dirty="0" smtClean="0">
                <a:solidFill>
                  <a:srgbClr val="008000"/>
                </a:solidFill>
              </a:rPr>
              <a:t>•	Late Run from 7 March 2015</a:t>
            </a:r>
          </a:p>
          <a:p>
            <a:pPr>
              <a:spcBef>
                <a:spcPts val="400"/>
              </a:spcBef>
            </a:pPr>
            <a:r>
              <a:rPr lang="en-US" sz="1800" dirty="0" smtClean="0">
                <a:solidFill>
                  <a:srgbClr val="008000"/>
                </a:solidFill>
              </a:rPr>
              <a:t>•	Early Run from 1 April 2015</a:t>
            </a:r>
            <a:endParaRPr lang="en-US" sz="1800" dirty="0">
              <a:solidFill>
                <a:srgbClr val="008000"/>
              </a:solidFill>
            </a:endParaRPr>
          </a:p>
          <a:p>
            <a:pPr>
              <a:spcBef>
                <a:spcPts val="400"/>
              </a:spcBef>
              <a:buFont typeface="Times" charset="0"/>
              <a:buNone/>
            </a:pPr>
            <a:endParaRPr lang="en-US" sz="1800" dirty="0">
              <a:solidFill>
                <a:srgbClr val="0000FF"/>
              </a:solidFill>
            </a:endParaRPr>
          </a:p>
          <a:p>
            <a:pPr>
              <a:buFont typeface="Times" charset="0"/>
              <a:buNone/>
            </a:pPr>
            <a:r>
              <a:rPr lang="en-US" sz="1800" u="sng" dirty="0" smtClean="0">
                <a:solidFill>
                  <a:srgbClr val="0000FF"/>
                </a:solidFill>
              </a:rPr>
              <a:t>Spring 2016</a:t>
            </a:r>
            <a:r>
              <a:rPr lang="en-US" sz="1800" u="sng" dirty="0">
                <a:solidFill>
                  <a:srgbClr val="0000FF"/>
                </a:solidFill>
              </a:rPr>
              <a:t>: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smtClean="0">
                <a:solidFill>
                  <a:srgbClr val="0000FF"/>
                </a:solidFill>
              </a:rPr>
              <a:t>first</a:t>
            </a:r>
            <a:r>
              <a:rPr lang="en-US" sz="1800" dirty="0">
                <a:solidFill>
                  <a:srgbClr val="0000FF"/>
                </a:solidFill>
              </a:rPr>
              <a:t>-generation </a:t>
            </a:r>
            <a:r>
              <a:rPr lang="en-US" sz="1800" dirty="0" smtClean="0">
                <a:solidFill>
                  <a:srgbClr val="0000FF"/>
                </a:solidFill>
              </a:rPr>
              <a:t>GPM</a:t>
            </a:r>
            <a:r>
              <a:rPr lang="en-US" sz="1800" dirty="0">
                <a:solidFill>
                  <a:srgbClr val="0000FF"/>
                </a:solidFill>
              </a:rPr>
              <a:t>-based IMERG </a:t>
            </a:r>
            <a:r>
              <a:rPr lang="en-US" sz="1800" dirty="0" smtClean="0">
                <a:solidFill>
                  <a:srgbClr val="0000FF"/>
                </a:solidFill>
              </a:rPr>
              <a:t>archive, </a:t>
            </a:r>
            <a:r>
              <a:rPr lang="en-US" sz="1800" u="sng" dirty="0" smtClean="0">
                <a:solidFill>
                  <a:srgbClr val="0000FF"/>
                </a:solidFill>
              </a:rPr>
              <a:t>March 2014–present</a:t>
            </a:r>
            <a:endParaRPr lang="en-US" sz="1800" u="sng" dirty="0">
              <a:solidFill>
                <a:srgbClr val="0000FF"/>
              </a:solidFill>
            </a:endParaRPr>
          </a:p>
          <a:p>
            <a:pPr>
              <a:buFont typeface="Times" charset="0"/>
              <a:buNone/>
            </a:pPr>
            <a:endParaRPr lang="en-US" sz="1800" dirty="0">
              <a:solidFill>
                <a:srgbClr val="0000FF"/>
              </a:solidFill>
            </a:endParaRPr>
          </a:p>
          <a:p>
            <a:pPr>
              <a:buFont typeface="Times" charset="0"/>
              <a:buNone/>
            </a:pPr>
            <a:r>
              <a:rPr lang="en-US" sz="1800" u="sng" dirty="0">
                <a:solidFill>
                  <a:srgbClr val="0000FF"/>
                </a:solidFill>
              </a:rPr>
              <a:t>Early </a:t>
            </a:r>
            <a:r>
              <a:rPr lang="en-US" sz="1800" u="sng" dirty="0" smtClean="0">
                <a:solidFill>
                  <a:srgbClr val="0000FF"/>
                </a:solidFill>
              </a:rPr>
              <a:t>2017:</a:t>
            </a:r>
            <a:r>
              <a:rPr lang="en-US" sz="1800" dirty="0" smtClean="0">
                <a:solidFill>
                  <a:srgbClr val="0000FF"/>
                </a:solidFill>
              </a:rPr>
              <a:t> first “interim” TRMM</a:t>
            </a:r>
            <a:r>
              <a:rPr lang="en-US" sz="1800" dirty="0">
                <a:solidFill>
                  <a:srgbClr val="0000FF"/>
                </a:solidFill>
              </a:rPr>
              <a:t>/GPM-based IMERG archive, </a:t>
            </a:r>
            <a:r>
              <a:rPr lang="en-US" sz="1800" u="sng" dirty="0" smtClean="0">
                <a:solidFill>
                  <a:srgbClr val="0000FF"/>
                </a:solidFill>
              </a:rPr>
              <a:t>1998–present</a:t>
            </a:r>
            <a:endParaRPr lang="en-US" sz="1800" u="sng" dirty="0">
              <a:solidFill>
                <a:srgbClr val="0000FF"/>
              </a:solidFill>
            </a:endParaRPr>
          </a:p>
          <a:p>
            <a:pPr>
              <a:buFont typeface="Times" charset="0"/>
              <a:buNone/>
            </a:pPr>
            <a:endParaRPr lang="en-US" sz="1800" dirty="0">
              <a:solidFill>
                <a:srgbClr val="0000FF"/>
              </a:solidFill>
            </a:endParaRPr>
          </a:p>
          <a:p>
            <a:pPr>
              <a:buFont typeface="Times" charset="0"/>
              <a:buNone/>
            </a:pPr>
            <a:r>
              <a:rPr lang="en-US" sz="1800" dirty="0" smtClean="0">
                <a:solidFill>
                  <a:srgbClr val="0000FF"/>
                </a:solidFill>
              </a:rPr>
              <a:t>What happens to TMPA now that the TRMM satellite has de-orbited?</a:t>
            </a:r>
          </a:p>
          <a:p>
            <a:pPr>
              <a:spcBef>
                <a:spcPts val="400"/>
              </a:spcBef>
            </a:pPr>
            <a:r>
              <a:rPr lang="en-US" sz="1800" dirty="0">
                <a:solidFill>
                  <a:srgbClr val="008000"/>
                </a:solidFill>
              </a:rPr>
              <a:t>•	PR products stopped 8 October </a:t>
            </a:r>
            <a:r>
              <a:rPr lang="en-US" sz="1800" dirty="0" smtClean="0">
                <a:solidFill>
                  <a:srgbClr val="008000"/>
                </a:solidFill>
              </a:rPr>
              <a:t>2014</a:t>
            </a:r>
            <a:endParaRPr lang="en-US" sz="1800" dirty="0">
              <a:solidFill>
                <a:srgbClr val="008000"/>
              </a:solidFill>
            </a:endParaRPr>
          </a:p>
          <a:p>
            <a:pPr>
              <a:spcBef>
                <a:spcPts val="400"/>
              </a:spcBef>
            </a:pPr>
            <a:r>
              <a:rPr lang="en-US" sz="1800" dirty="0">
                <a:solidFill>
                  <a:srgbClr val="008000"/>
                </a:solidFill>
              </a:rPr>
              <a:t>•	TMI was shut down 8 April 2015</a:t>
            </a:r>
          </a:p>
          <a:p>
            <a:pPr>
              <a:spcBef>
                <a:spcPts val="400"/>
              </a:spcBef>
            </a:pPr>
            <a:r>
              <a:rPr lang="en-US" sz="1800" dirty="0" smtClean="0">
                <a:solidFill>
                  <a:srgbClr val="008000"/>
                </a:solidFill>
              </a:rPr>
              <a:t>•	TMPA-RT uses climatological calibration, so continues to run “as is”</a:t>
            </a:r>
          </a:p>
          <a:p>
            <a:pPr>
              <a:spcBef>
                <a:spcPts val="400"/>
              </a:spcBef>
            </a:pPr>
            <a:r>
              <a:rPr lang="en-US" sz="1800" dirty="0" smtClean="0">
                <a:solidFill>
                  <a:srgbClr val="008000"/>
                </a:solidFill>
              </a:rPr>
              <a:t>•	production TMPA partly depends on PR for calibration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rgbClr val="990099"/>
                </a:solidFill>
              </a:rPr>
              <a:t>	•	production switches to climatological calibration with October 2014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990099"/>
                </a:solidFill>
              </a:rPr>
              <a:t>	</a:t>
            </a:r>
            <a:r>
              <a:rPr lang="en-US" sz="1800" dirty="0" smtClean="0">
                <a:solidFill>
                  <a:srgbClr val="990099"/>
                </a:solidFill>
              </a:rPr>
              <a:t>•	gauge calibration over land should continue to yield consistent results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990099"/>
                </a:solidFill>
              </a:rPr>
              <a:t>	</a:t>
            </a:r>
            <a:r>
              <a:rPr lang="en-US" sz="1800" dirty="0" smtClean="0">
                <a:solidFill>
                  <a:srgbClr val="990099"/>
                </a:solidFill>
              </a:rPr>
              <a:t>•	climatological calibration over ocean is likely to cause a discontinuity</a:t>
            </a:r>
          </a:p>
          <a:p>
            <a:pPr>
              <a:spcBef>
                <a:spcPts val="400"/>
              </a:spcBef>
            </a:pPr>
            <a:r>
              <a:rPr lang="en-US" sz="1800" dirty="0" smtClean="0">
                <a:solidFill>
                  <a:srgbClr val="008000"/>
                </a:solidFill>
              </a:rPr>
              <a:t>•	plan to continue TMPA into Spring 2017 to support users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rgbClr val="990099"/>
                </a:solidFill>
              </a:rPr>
              <a:t>	•	</a:t>
            </a:r>
            <a:r>
              <a:rPr lang="en-US" sz="1800" dirty="0" smtClean="0">
                <a:solidFill>
                  <a:srgbClr val="990099"/>
                </a:solidFill>
              </a:rPr>
              <a:t>loss of server or legacy </a:t>
            </a:r>
            <a:r>
              <a:rPr lang="en-US" sz="1800" dirty="0">
                <a:solidFill>
                  <a:srgbClr val="990099"/>
                </a:solidFill>
              </a:rPr>
              <a:t>sounder </a:t>
            </a:r>
            <a:r>
              <a:rPr lang="en-US" sz="1800" dirty="0" smtClean="0">
                <a:solidFill>
                  <a:srgbClr val="990099"/>
                </a:solidFill>
              </a:rPr>
              <a:t>estimates </a:t>
            </a:r>
            <a:r>
              <a:rPr lang="en-US" sz="1800" dirty="0">
                <a:solidFill>
                  <a:srgbClr val="990099"/>
                </a:solidFill>
              </a:rPr>
              <a:t>could raise </a:t>
            </a:r>
            <a:r>
              <a:rPr lang="en-US" sz="1800" dirty="0" smtClean="0">
                <a:solidFill>
                  <a:srgbClr val="990099"/>
                </a:solidFill>
              </a:rPr>
              <a:t>issues</a:t>
            </a:r>
            <a:endParaRPr lang="en-US" sz="1800" dirty="0">
              <a:solidFill>
                <a:srgbClr val="990099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915400" cy="3570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b="1" dirty="0"/>
              <a:t>5</a:t>
            </a:r>
            <a:r>
              <a:rPr lang="en-US" sz="1800" b="1" dirty="0" smtClean="0"/>
              <a:t>.</a:t>
            </a:r>
            <a:r>
              <a:rPr lang="en-US" sz="1800" b="1" dirty="0"/>
              <a:t>	</a:t>
            </a:r>
            <a:r>
              <a:rPr lang="en-US" sz="1800" b="1" dirty="0" smtClean="0"/>
              <a:t>FUTURE – The </a:t>
            </a:r>
            <a:r>
              <a:rPr lang="en-US" sz="1800" b="1" smtClean="0"/>
              <a:t>Big Challenges</a:t>
            </a:r>
            <a:endParaRPr lang="en-US" sz="1800" b="1" dirty="0"/>
          </a:p>
          <a:p>
            <a:pPr>
              <a:buFont typeface="Times" charset="0"/>
              <a:buNone/>
            </a:pPr>
            <a:endParaRPr lang="en-US" sz="1800" dirty="0">
              <a:solidFill>
                <a:srgbClr val="2D2DB9"/>
              </a:solidFill>
            </a:endParaRPr>
          </a:p>
          <a:p>
            <a:pPr>
              <a:spcBef>
                <a:spcPts val="400"/>
              </a:spcBef>
              <a:buFont typeface="Times" charset="0"/>
              <a:buNone/>
            </a:pPr>
            <a:r>
              <a:rPr lang="en-US" sz="1800" dirty="0" smtClean="0">
                <a:solidFill>
                  <a:srgbClr val="0000FF"/>
                </a:solidFill>
              </a:rPr>
              <a:t>Extending the analysis to the poles</a:t>
            </a:r>
          </a:p>
          <a:p>
            <a:pPr>
              <a:spcBef>
                <a:spcPts val="400"/>
              </a:spcBef>
            </a:pPr>
            <a:endParaRPr lang="en-US" sz="1800" dirty="0">
              <a:solidFill>
                <a:srgbClr val="0000FF"/>
              </a:solidFill>
            </a:endParaRPr>
          </a:p>
          <a:p>
            <a:pPr>
              <a:buFont typeface="Times" charset="0"/>
              <a:buNone/>
            </a:pPr>
            <a:r>
              <a:rPr lang="en-US" sz="1800" dirty="0" smtClean="0">
                <a:solidFill>
                  <a:srgbClr val="0000FF"/>
                </a:solidFill>
              </a:rPr>
              <a:t>Estimating the fine-scale errors</a:t>
            </a:r>
            <a:endParaRPr lang="en-US" sz="1800" dirty="0">
              <a:solidFill>
                <a:srgbClr val="0000FF"/>
              </a:solidFill>
            </a:endParaRPr>
          </a:p>
          <a:p>
            <a:pPr>
              <a:spcBef>
                <a:spcPts val="400"/>
              </a:spcBef>
            </a:pPr>
            <a:r>
              <a:rPr lang="en-US" sz="1800" dirty="0">
                <a:solidFill>
                  <a:srgbClr val="008000"/>
                </a:solidFill>
              </a:rPr>
              <a:t>•	</a:t>
            </a:r>
            <a:r>
              <a:rPr lang="en-US" sz="1800" dirty="0" smtClean="0">
                <a:solidFill>
                  <a:srgbClr val="008000"/>
                </a:solidFill>
              </a:rPr>
              <a:t>then the grand challenge is aggregating the errors in space/time</a:t>
            </a:r>
            <a:endParaRPr lang="en-US" sz="1800" dirty="0">
              <a:solidFill>
                <a:srgbClr val="008000"/>
              </a:solidFill>
            </a:endParaRPr>
          </a:p>
          <a:p>
            <a:pPr>
              <a:buFont typeface="Times" charset="0"/>
              <a:buNone/>
            </a:pPr>
            <a:endParaRPr lang="en-US" sz="1800" dirty="0">
              <a:solidFill>
                <a:srgbClr val="0000FF"/>
              </a:solidFill>
            </a:endParaRPr>
          </a:p>
          <a:p>
            <a:pPr>
              <a:buFont typeface="Times" charset="0"/>
              <a:buNone/>
            </a:pPr>
            <a:r>
              <a:rPr lang="en-US" sz="1800" dirty="0" smtClean="0">
                <a:solidFill>
                  <a:srgbClr val="0000FF"/>
                </a:solidFill>
              </a:rPr>
              <a:t>Orographic enhancement</a:t>
            </a:r>
            <a:endParaRPr lang="en-US" sz="1800" dirty="0">
              <a:solidFill>
                <a:srgbClr val="0000FF"/>
              </a:solidFill>
            </a:endParaRPr>
          </a:p>
          <a:p>
            <a:pPr>
              <a:buFont typeface="Times" charset="0"/>
              <a:buNone/>
            </a:pPr>
            <a:endParaRPr lang="en-US" sz="1800" dirty="0">
              <a:solidFill>
                <a:srgbClr val="0000FF"/>
              </a:solidFill>
            </a:endParaRPr>
          </a:p>
          <a:p>
            <a:pPr>
              <a:buFont typeface="Times" charset="0"/>
              <a:buNone/>
            </a:pPr>
            <a:r>
              <a:rPr lang="en-US" sz="1800" dirty="0" smtClean="0">
                <a:solidFill>
                  <a:srgbClr val="0000FF"/>
                </a:solidFill>
              </a:rPr>
              <a:t>Precipitation system growth and decay</a:t>
            </a:r>
          </a:p>
          <a:p>
            <a:pPr>
              <a:buFont typeface="Times" charset="0"/>
              <a:buNone/>
            </a:pPr>
            <a:endParaRPr lang="en-US" sz="1800" dirty="0">
              <a:solidFill>
                <a:srgbClr val="0000FF"/>
              </a:solidFill>
            </a:endParaRPr>
          </a:p>
          <a:p>
            <a:pPr>
              <a:buFont typeface="Times" charset="0"/>
              <a:buNone/>
            </a:pPr>
            <a:r>
              <a:rPr lang="en-US" sz="1800" dirty="0" smtClean="0">
                <a:solidFill>
                  <a:srgbClr val="0000FF"/>
                </a:solidFill>
              </a:rPr>
              <a:t>Accounting for differences in what different sensors “see”</a:t>
            </a:r>
          </a:p>
        </p:txBody>
      </p:sp>
    </p:spTree>
    <p:extLst>
      <p:ext uri="{BB962C8B-B14F-4D97-AF65-F5344CB8AC3E}">
        <p14:creationId xmlns:p14="http://schemas.microsoft.com/office/powerpoint/2010/main" val="37893908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915400" cy="631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92100" algn="l"/>
                <a:tab pos="2166938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  <a:tab pos="2166938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  <a:tab pos="2166938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  <a:tab pos="2166938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  <a:tab pos="2166938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2166938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2166938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2166938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2166938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buFont typeface="Times" charset="0"/>
              <a:buNone/>
            </a:pPr>
            <a:r>
              <a:rPr lang="en-US" sz="1800" b="1" dirty="0"/>
              <a:t>6</a:t>
            </a:r>
            <a:r>
              <a:rPr lang="en-US" sz="1800" b="1" dirty="0" smtClean="0"/>
              <a:t>.</a:t>
            </a:r>
            <a:r>
              <a:rPr lang="en-US" sz="1800" b="1" dirty="0"/>
              <a:t>	FINAL COMMENTS</a:t>
            </a:r>
          </a:p>
          <a:p>
            <a:pPr>
              <a:buFont typeface="Times" charset="0"/>
              <a:buNone/>
            </a:pPr>
            <a:endParaRPr lang="en-US" sz="1800" dirty="0">
              <a:solidFill>
                <a:srgbClr val="2D2DB9"/>
              </a:solidFill>
            </a:endParaRPr>
          </a:p>
          <a:p>
            <a:r>
              <a:rPr lang="en-US" sz="1800" dirty="0">
                <a:solidFill>
                  <a:srgbClr val="0000FF"/>
                </a:solidFill>
              </a:rPr>
              <a:t>The </a:t>
            </a:r>
            <a:r>
              <a:rPr lang="en-US" sz="1800" dirty="0" smtClean="0">
                <a:solidFill>
                  <a:srgbClr val="0000FF"/>
                </a:solidFill>
              </a:rPr>
              <a:t>U.S. Day</a:t>
            </a:r>
            <a:r>
              <a:rPr lang="en-US" sz="1800" dirty="0">
                <a:solidFill>
                  <a:srgbClr val="0000FF"/>
                </a:solidFill>
              </a:rPr>
              <a:t>-1 GPM multi-satellite precipitation algorithm is </a:t>
            </a:r>
            <a:r>
              <a:rPr lang="en-US" sz="1800" dirty="0" smtClean="0">
                <a:solidFill>
                  <a:srgbClr val="0000FF"/>
                </a:solidFill>
              </a:rPr>
              <a:t>constructed as a </a:t>
            </a:r>
            <a:r>
              <a:rPr lang="en-US" sz="1800" dirty="0">
                <a:solidFill>
                  <a:srgbClr val="0000FF"/>
                </a:solidFill>
              </a:rPr>
              <a:t>unified U.S. </a:t>
            </a:r>
            <a:r>
              <a:rPr lang="en-US" sz="1800" dirty="0" smtClean="0">
                <a:solidFill>
                  <a:srgbClr val="0000FF"/>
                </a:solidFill>
              </a:rPr>
              <a:t>algorithm</a:t>
            </a:r>
          </a:p>
          <a:p>
            <a:endParaRPr lang="en-US" sz="1800" dirty="0">
              <a:solidFill>
                <a:srgbClr val="0000FF"/>
              </a:solidFill>
            </a:endParaRPr>
          </a:p>
          <a:p>
            <a:r>
              <a:rPr lang="en-US" sz="1800" dirty="0" smtClean="0">
                <a:solidFill>
                  <a:srgbClr val="0000FF"/>
                </a:solidFill>
              </a:rPr>
              <a:t>IMERG is becoming available</a:t>
            </a:r>
          </a:p>
          <a:p>
            <a:pPr>
              <a:spcBef>
                <a:spcPts val="400"/>
              </a:spcBef>
            </a:pPr>
            <a:r>
              <a:rPr lang="en-US" sz="1800" dirty="0">
                <a:solidFill>
                  <a:srgbClr val="008000"/>
                </a:solidFill>
              </a:rPr>
              <a:t>•	Final Run for mid-March to </a:t>
            </a:r>
            <a:r>
              <a:rPr lang="en-US" sz="1800" dirty="0" smtClean="0">
                <a:solidFill>
                  <a:srgbClr val="008000"/>
                </a:solidFill>
              </a:rPr>
              <a:t>July 2015</a:t>
            </a:r>
            <a:endParaRPr lang="en-US" sz="1800" dirty="0">
              <a:solidFill>
                <a:srgbClr val="008000"/>
              </a:solidFill>
            </a:endParaRPr>
          </a:p>
          <a:p>
            <a:pPr>
              <a:spcBef>
                <a:spcPts val="400"/>
              </a:spcBef>
            </a:pPr>
            <a:r>
              <a:rPr lang="en-US" sz="1800" dirty="0">
                <a:solidFill>
                  <a:srgbClr val="008000"/>
                </a:solidFill>
              </a:rPr>
              <a:t>•	Late Run </a:t>
            </a:r>
            <a:r>
              <a:rPr lang="en-US" sz="1800" dirty="0" smtClean="0">
                <a:solidFill>
                  <a:srgbClr val="008000"/>
                </a:solidFill>
              </a:rPr>
              <a:t>starts </a:t>
            </a:r>
            <a:r>
              <a:rPr lang="en-US" sz="1800" dirty="0">
                <a:solidFill>
                  <a:srgbClr val="008000"/>
                </a:solidFill>
              </a:rPr>
              <a:t>7 March 2015</a:t>
            </a:r>
          </a:p>
          <a:p>
            <a:pPr>
              <a:spcBef>
                <a:spcPts val="400"/>
              </a:spcBef>
            </a:pPr>
            <a:r>
              <a:rPr lang="en-US" sz="1800" dirty="0">
                <a:solidFill>
                  <a:srgbClr val="008000"/>
                </a:solidFill>
              </a:rPr>
              <a:t>•	Early Run </a:t>
            </a:r>
            <a:r>
              <a:rPr lang="en-US" sz="1800" dirty="0" smtClean="0">
                <a:solidFill>
                  <a:srgbClr val="008000"/>
                </a:solidFill>
              </a:rPr>
              <a:t>starts 1April 2015</a:t>
            </a:r>
          </a:p>
          <a:p>
            <a:pPr>
              <a:spcBef>
                <a:spcPts val="400"/>
              </a:spcBef>
            </a:pPr>
            <a:r>
              <a:rPr lang="en-US" sz="1800" dirty="0" smtClean="0">
                <a:solidFill>
                  <a:srgbClr val="008000"/>
                </a:solidFill>
              </a:rPr>
              <a:t>•	GPM era reprocessed in Spring 2016</a:t>
            </a:r>
          </a:p>
          <a:p>
            <a:pPr>
              <a:spcBef>
                <a:spcPts val="400"/>
              </a:spcBef>
            </a:pPr>
            <a:r>
              <a:rPr lang="en-US" sz="1800" dirty="0" smtClean="0">
                <a:solidFill>
                  <a:srgbClr val="008000"/>
                </a:solidFill>
              </a:rPr>
              <a:t>•	TRMM-GPM eras reprocessed as “interim” in early 2017</a:t>
            </a:r>
          </a:p>
          <a:p>
            <a:pPr>
              <a:spcBef>
                <a:spcPts val="400"/>
              </a:spcBef>
            </a:pPr>
            <a:r>
              <a:rPr lang="en-US" sz="1800" dirty="0" smtClean="0">
                <a:solidFill>
                  <a:srgbClr val="008000"/>
                </a:solidFill>
              </a:rPr>
              <a:t>•	TMPA to be run until mid-2017</a:t>
            </a:r>
            <a:endParaRPr lang="en-US" sz="1800" dirty="0">
              <a:solidFill>
                <a:srgbClr val="008000"/>
              </a:solidFill>
            </a:endParaRPr>
          </a:p>
          <a:p>
            <a:pPr>
              <a:spcAft>
                <a:spcPts val="400"/>
              </a:spcAft>
            </a:pPr>
            <a:endParaRPr lang="en-US" sz="1800" dirty="0">
              <a:solidFill>
                <a:srgbClr val="0000FF"/>
              </a:solidFill>
            </a:endParaRPr>
          </a:p>
          <a:p>
            <a:r>
              <a:rPr lang="en-US" sz="1800" dirty="0" smtClean="0">
                <a:solidFill>
                  <a:srgbClr val="0000FF"/>
                </a:solidFill>
              </a:rPr>
              <a:t>Even the Day-1 datasets are typically an improvement over TMPA</a:t>
            </a:r>
            <a:endParaRPr lang="en-US" sz="1800" dirty="0">
              <a:solidFill>
                <a:srgbClr val="0000FF"/>
              </a:solidFill>
            </a:endParaRPr>
          </a:p>
          <a:p>
            <a:pPr>
              <a:spcBef>
                <a:spcPts val="400"/>
              </a:spcBef>
            </a:pPr>
            <a:r>
              <a:rPr lang="en-US" sz="1800" dirty="0">
                <a:solidFill>
                  <a:srgbClr val="008000"/>
                </a:solidFill>
              </a:rPr>
              <a:t>•	</a:t>
            </a:r>
            <a:r>
              <a:rPr lang="en-US" sz="1800" dirty="0" smtClean="0">
                <a:solidFill>
                  <a:srgbClr val="008000"/>
                </a:solidFill>
              </a:rPr>
              <a:t>There is no substitute for seeing how particular IMERG runs work for your 	application</a:t>
            </a:r>
            <a:endParaRPr lang="en-US" sz="1800" dirty="0">
              <a:solidFill>
                <a:srgbClr val="008000"/>
              </a:solidFill>
            </a:endParaRPr>
          </a:p>
          <a:p>
            <a:endParaRPr lang="en-US" sz="1800" dirty="0">
              <a:solidFill>
                <a:schemeClr val="accent2"/>
              </a:solidFill>
            </a:endParaRPr>
          </a:p>
          <a:p>
            <a:endParaRPr lang="en-US" sz="1800" dirty="0">
              <a:solidFill>
                <a:schemeClr val="accent2"/>
              </a:solidFill>
            </a:endParaRPr>
          </a:p>
          <a:p>
            <a:pPr algn="ctr"/>
            <a:r>
              <a:rPr lang="en-US" sz="1800" dirty="0" err="1">
                <a:solidFill>
                  <a:srgbClr val="008000"/>
                </a:solidFill>
              </a:rPr>
              <a:t>george.j.huffman@</a:t>
            </a:r>
            <a:r>
              <a:rPr lang="en-US" sz="1800" dirty="0" err="1" smtClean="0">
                <a:solidFill>
                  <a:srgbClr val="008000"/>
                </a:solidFill>
              </a:rPr>
              <a:t>nasa.gov</a:t>
            </a:r>
            <a:endParaRPr lang="en-US" sz="1800" dirty="0" smtClean="0">
              <a:solidFill>
                <a:srgbClr val="008000"/>
              </a:solidFill>
            </a:endParaRPr>
          </a:p>
          <a:p>
            <a:pPr algn="ctr"/>
            <a:endParaRPr lang="en-US" sz="1800" dirty="0">
              <a:solidFill>
                <a:srgbClr val="008000"/>
              </a:solidFill>
            </a:endParaRPr>
          </a:p>
          <a:p>
            <a:pPr algn="ctr"/>
            <a:r>
              <a:rPr lang="en-US" sz="1800" i="1" dirty="0" err="1" smtClean="0">
                <a:solidFill>
                  <a:srgbClr val="FF0000"/>
                </a:solidFill>
              </a:rPr>
              <a:t>pmm.nasa.gov</a:t>
            </a:r>
            <a:endParaRPr lang="en-US" sz="1800" i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5334000"/>
            <a:ext cx="2667000" cy="1397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 bwMode="auto">
          <a:xfrm>
            <a:off x="6172200" y="5257800"/>
            <a:ext cx="2895600" cy="1447800"/>
          </a:xfrm>
          <a:prstGeom prst="roundRect">
            <a:avLst/>
          </a:prstGeom>
          <a:solidFill>
            <a:srgbClr val="FFD76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latin typeface="Helvetica" pitchFamily="-107" charset="0"/>
              </a:rPr>
              <a:t>Poster 296-4</a:t>
            </a:r>
          </a:p>
          <a:p>
            <a:pPr algn="ctr"/>
            <a:r>
              <a:rPr lang="en-US" sz="1800" dirty="0">
                <a:latin typeface="Helvetica" pitchFamily="-107" charset="0"/>
              </a:rPr>
              <a:t>Booth 162</a:t>
            </a:r>
          </a:p>
          <a:p>
            <a:pPr algn="ctr"/>
            <a:r>
              <a:rPr lang="en-US" sz="1800" dirty="0">
                <a:latin typeface="Helvetica" pitchFamily="-107" charset="0"/>
              </a:rPr>
              <a:t>Sorting Out the Variety of Precipitation Datasets</a:t>
            </a:r>
            <a:endParaRPr lang="en-US" sz="1800" dirty="0">
              <a:latin typeface="Helvetica" pitchFamily="-107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2"/>
          <p:cNvSpPr txBox="1">
            <a:spLocks noChangeArrowheads="1"/>
          </p:cNvSpPr>
          <p:nvPr/>
        </p:nvSpPr>
        <p:spPr bwMode="auto">
          <a:xfrm>
            <a:off x="152400" y="2297668"/>
            <a:ext cx="8915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92100" algn="l"/>
                <a:tab pos="2166938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  <a:tab pos="2166938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  <a:tab pos="2166938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  <a:tab pos="2166938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  <a:tab pos="2166938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2166938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2166938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2166938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2166938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>
              <a:buFont typeface="Times" charset="0"/>
              <a:buNone/>
            </a:pPr>
            <a:r>
              <a:rPr lang="en-US" sz="1800" b="1" dirty="0" smtClean="0"/>
              <a:t>Reserve Slides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68921779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50"/>
          <p:cNvSpPr txBox="1">
            <a:spLocks noChangeArrowheads="1"/>
          </p:cNvSpPr>
          <p:nvPr/>
        </p:nvSpPr>
        <p:spPr bwMode="auto">
          <a:xfrm>
            <a:off x="152400" y="152400"/>
            <a:ext cx="7162800" cy="624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buFont typeface="Times" charset="0"/>
              <a:buNone/>
            </a:pPr>
            <a:r>
              <a:rPr lang="en-US" sz="1800" b="1" dirty="0"/>
              <a:t>2.	IMERG DESIGN – Processing </a:t>
            </a:r>
          </a:p>
          <a:p>
            <a:endParaRPr lang="en-US" sz="1800" dirty="0">
              <a:solidFill>
                <a:srgbClr val="2D2DB9"/>
              </a:solidFill>
            </a:endParaRPr>
          </a:p>
          <a:p>
            <a:r>
              <a:rPr lang="en-US" sz="1800" dirty="0">
                <a:solidFill>
                  <a:srgbClr val="0000FF"/>
                </a:solidFill>
              </a:rPr>
              <a:t>IMERG is a </a:t>
            </a:r>
            <a:r>
              <a:rPr lang="en-US" sz="1800" u="sng" dirty="0">
                <a:solidFill>
                  <a:srgbClr val="0000FF"/>
                </a:solidFill>
              </a:rPr>
              <a:t>unified U.S. algorithm</a:t>
            </a:r>
            <a:r>
              <a:rPr lang="en-US" sz="1800" dirty="0">
                <a:solidFill>
                  <a:srgbClr val="0000FF"/>
                </a:solidFill>
              </a:rPr>
              <a:t> that takes advantage of</a:t>
            </a:r>
          </a:p>
          <a:p>
            <a:pPr>
              <a:spcBef>
                <a:spcPts val="438"/>
              </a:spcBef>
            </a:pPr>
            <a:r>
              <a:rPr lang="en-US" sz="1800" dirty="0">
                <a:solidFill>
                  <a:srgbClr val="009973"/>
                </a:solidFill>
              </a:rPr>
              <a:t>•	</a:t>
            </a:r>
            <a:r>
              <a:rPr lang="en-US" sz="1800" u="sng" dirty="0" err="1">
                <a:solidFill>
                  <a:srgbClr val="009973"/>
                </a:solidFill>
              </a:rPr>
              <a:t>Kalman</a:t>
            </a:r>
            <a:r>
              <a:rPr lang="en-US" sz="1800" u="sng" dirty="0">
                <a:solidFill>
                  <a:srgbClr val="009973"/>
                </a:solidFill>
              </a:rPr>
              <a:t> Filter CMORPH</a:t>
            </a:r>
            <a:r>
              <a:rPr lang="en-US" sz="1800" dirty="0">
                <a:solidFill>
                  <a:srgbClr val="009973"/>
                </a:solidFill>
              </a:rPr>
              <a:t> (</a:t>
            </a:r>
            <a:r>
              <a:rPr lang="en-US" sz="1800" dirty="0" err="1">
                <a:solidFill>
                  <a:srgbClr val="009973"/>
                </a:solidFill>
              </a:rPr>
              <a:t>lagrangian</a:t>
            </a:r>
            <a:r>
              <a:rPr lang="en-US" sz="1800" dirty="0">
                <a:solidFill>
                  <a:srgbClr val="009973"/>
                </a:solidFill>
              </a:rPr>
              <a:t> time interpolation) – NOAA</a:t>
            </a:r>
          </a:p>
          <a:p>
            <a:pPr>
              <a:spcBef>
                <a:spcPts val="438"/>
              </a:spcBef>
            </a:pPr>
            <a:r>
              <a:rPr lang="en-US" sz="1800" dirty="0">
                <a:solidFill>
                  <a:srgbClr val="009973"/>
                </a:solidFill>
              </a:rPr>
              <a:t>•	</a:t>
            </a:r>
            <a:r>
              <a:rPr lang="en-US" sz="1800" u="sng" dirty="0">
                <a:solidFill>
                  <a:srgbClr val="009973"/>
                </a:solidFill>
              </a:rPr>
              <a:t>PERSIANN with Cloud Classification System</a:t>
            </a:r>
            <a:r>
              <a:rPr lang="en-US" sz="1800" dirty="0">
                <a:solidFill>
                  <a:srgbClr val="009973"/>
                </a:solidFill>
              </a:rPr>
              <a:t> (IR) – U.C. Irvine</a:t>
            </a:r>
          </a:p>
          <a:p>
            <a:pPr>
              <a:spcBef>
                <a:spcPts val="438"/>
              </a:spcBef>
            </a:pPr>
            <a:r>
              <a:rPr lang="en-US" sz="1800" dirty="0">
                <a:solidFill>
                  <a:srgbClr val="009973"/>
                </a:solidFill>
              </a:rPr>
              <a:t>•	</a:t>
            </a:r>
            <a:r>
              <a:rPr lang="en-US" sz="1800" u="sng" dirty="0">
                <a:solidFill>
                  <a:srgbClr val="009973"/>
                </a:solidFill>
              </a:rPr>
              <a:t>TMPA</a:t>
            </a:r>
            <a:r>
              <a:rPr lang="en-US" sz="1800" dirty="0">
                <a:solidFill>
                  <a:srgbClr val="009973"/>
                </a:solidFill>
              </a:rPr>
              <a:t> (inter-satellite calibration, gauge combination) – NASA</a:t>
            </a:r>
          </a:p>
          <a:p>
            <a:pPr>
              <a:spcBef>
                <a:spcPts val="438"/>
              </a:spcBef>
            </a:pPr>
            <a:r>
              <a:rPr lang="en-US" sz="1800" dirty="0">
                <a:solidFill>
                  <a:srgbClr val="009973"/>
                </a:solidFill>
              </a:rPr>
              <a:t>•	all three have received PMM support</a:t>
            </a:r>
          </a:p>
          <a:p>
            <a:pPr>
              <a:spcBef>
                <a:spcPts val="438"/>
              </a:spcBef>
            </a:pPr>
            <a:r>
              <a:rPr lang="en-US" sz="1800" dirty="0">
                <a:solidFill>
                  <a:srgbClr val="009973"/>
                </a:solidFill>
              </a:rPr>
              <a:t>•	PPS (input data assembly, processing environment) – NASA</a:t>
            </a:r>
          </a:p>
          <a:p>
            <a:pPr>
              <a:spcBef>
                <a:spcPts val="438"/>
              </a:spcBef>
            </a:pPr>
            <a:endParaRPr lang="en-US" sz="1800" dirty="0">
              <a:solidFill>
                <a:srgbClr val="009973"/>
              </a:solidFill>
            </a:endParaRPr>
          </a:p>
          <a:p>
            <a:pPr>
              <a:spcBef>
                <a:spcPts val="438"/>
              </a:spcBef>
            </a:pPr>
            <a:r>
              <a:rPr lang="en-US" sz="1800" dirty="0">
                <a:solidFill>
                  <a:srgbClr val="0000FF"/>
                </a:solidFill>
              </a:rPr>
              <a:t>The Japanese counterpart is </a:t>
            </a:r>
            <a:r>
              <a:rPr lang="en-US" sz="1800" dirty="0" smtClean="0">
                <a:solidFill>
                  <a:srgbClr val="0000FF"/>
                </a:solidFill>
              </a:rPr>
              <a:t>				 </a:t>
            </a:r>
            <a:r>
              <a:rPr lang="en-US" sz="1800" dirty="0" err="1" smtClean="0">
                <a:solidFill>
                  <a:srgbClr val="0000FF"/>
                </a:solidFill>
              </a:rPr>
              <a:t>GSMaP</a:t>
            </a:r>
            <a:endParaRPr lang="en-US" sz="1800" dirty="0" smtClean="0">
              <a:solidFill>
                <a:srgbClr val="0000FF"/>
              </a:solidFill>
            </a:endParaRPr>
          </a:p>
          <a:p>
            <a:pPr>
              <a:spcBef>
                <a:spcPts val="438"/>
              </a:spcBef>
            </a:pPr>
            <a:endParaRPr lang="en-US" sz="1800" dirty="0">
              <a:solidFill>
                <a:srgbClr val="0000FF"/>
              </a:solidFill>
            </a:endParaRPr>
          </a:p>
          <a:p>
            <a:r>
              <a:rPr lang="en-US" sz="1800" dirty="0" smtClean="0">
                <a:solidFill>
                  <a:srgbClr val="0000FF"/>
                </a:solidFill>
              </a:rPr>
              <a:t>Institutions </a:t>
            </a:r>
            <a:r>
              <a:rPr lang="en-US" sz="1800" dirty="0">
                <a:solidFill>
                  <a:srgbClr val="0000FF"/>
                </a:solidFill>
              </a:rPr>
              <a:t>are shown for </a:t>
            </a:r>
            <a:endParaRPr lang="en-US" sz="1800" dirty="0" smtClean="0">
              <a:solidFill>
                <a:srgbClr val="0000FF"/>
              </a:solidFill>
            </a:endParaRPr>
          </a:p>
          <a:p>
            <a:r>
              <a:rPr lang="en-US" sz="1800" dirty="0" smtClean="0">
                <a:solidFill>
                  <a:srgbClr val="0000FF"/>
                </a:solidFill>
              </a:rPr>
              <a:t>module </a:t>
            </a:r>
            <a:r>
              <a:rPr lang="en-US" sz="1800" dirty="0">
                <a:solidFill>
                  <a:srgbClr val="0000FF"/>
                </a:solidFill>
              </a:rPr>
              <a:t>origins, but</a:t>
            </a:r>
          </a:p>
          <a:p>
            <a:pPr>
              <a:spcBef>
                <a:spcPct val="20000"/>
              </a:spcBef>
            </a:pPr>
            <a:r>
              <a:rPr lang="en-US" sz="1800" dirty="0">
                <a:solidFill>
                  <a:srgbClr val="009973"/>
                </a:solidFill>
              </a:rPr>
              <a:t>•	</a:t>
            </a:r>
            <a:r>
              <a:rPr lang="en-US" sz="1800" u="sng" dirty="0">
                <a:solidFill>
                  <a:srgbClr val="009973"/>
                </a:solidFill>
              </a:rPr>
              <a:t>package will be an</a:t>
            </a:r>
            <a:r>
              <a:rPr lang="en-US" sz="1800" dirty="0">
                <a:solidFill>
                  <a:srgbClr val="009973"/>
                </a:solidFill>
              </a:rPr>
              <a:t> 	</a:t>
            </a:r>
            <a:r>
              <a:rPr lang="en-US" sz="1800" dirty="0" smtClean="0">
                <a:solidFill>
                  <a:srgbClr val="009973"/>
                </a:solidFill>
              </a:rPr>
              <a:t>				</a:t>
            </a:r>
            <a:r>
              <a:rPr lang="en-US" sz="1800" u="sng" dirty="0" smtClean="0">
                <a:solidFill>
                  <a:srgbClr val="009973"/>
                </a:solidFill>
              </a:rPr>
              <a:t>integrated </a:t>
            </a:r>
            <a:r>
              <a:rPr lang="en-US" sz="1800" u="sng" dirty="0">
                <a:solidFill>
                  <a:srgbClr val="009973"/>
                </a:solidFill>
              </a:rPr>
              <a:t>system</a:t>
            </a:r>
          </a:p>
          <a:p>
            <a:pPr>
              <a:spcBef>
                <a:spcPct val="20000"/>
              </a:spcBef>
            </a:pPr>
            <a:r>
              <a:rPr lang="en-US" sz="1800" dirty="0">
                <a:solidFill>
                  <a:srgbClr val="009973"/>
                </a:solidFill>
              </a:rPr>
              <a:t>•	goal is single code </a:t>
            </a:r>
            <a:r>
              <a:rPr lang="en-US" sz="1800" dirty="0" smtClean="0">
                <a:solidFill>
                  <a:srgbClr val="009973"/>
                </a:solidFill>
              </a:rPr>
              <a:t>system		</a:t>
            </a:r>
            <a:r>
              <a:rPr lang="en-US" sz="1800" dirty="0">
                <a:solidFill>
                  <a:srgbClr val="009973"/>
                </a:solidFill>
              </a:rPr>
              <a:t>		appropriate for </a:t>
            </a:r>
            <a:r>
              <a:rPr lang="en-US" sz="1800" dirty="0" smtClean="0">
                <a:solidFill>
                  <a:srgbClr val="009973"/>
                </a:solidFill>
              </a:rPr>
              <a:t>near-real					and post-real time</a:t>
            </a:r>
            <a:endParaRPr lang="en-US" sz="1800" u="sng" dirty="0">
              <a:solidFill>
                <a:srgbClr val="009973"/>
              </a:solidFill>
            </a:endParaRPr>
          </a:p>
          <a:p>
            <a:pPr>
              <a:spcBef>
                <a:spcPct val="20000"/>
              </a:spcBef>
            </a:pPr>
            <a:r>
              <a:rPr lang="en-US" sz="1800" dirty="0">
                <a:solidFill>
                  <a:srgbClr val="009973"/>
                </a:solidFill>
              </a:rPr>
              <a:t>•	</a:t>
            </a:r>
            <a:r>
              <a:rPr lang="ja-JP" altLang="en-US" sz="1800" dirty="0">
                <a:solidFill>
                  <a:srgbClr val="009973"/>
                </a:solidFill>
              </a:rPr>
              <a:t>“</a:t>
            </a:r>
            <a:r>
              <a:rPr lang="en-US" altLang="ja-JP" sz="1800" u="sng" dirty="0">
                <a:solidFill>
                  <a:srgbClr val="009973"/>
                </a:solidFill>
              </a:rPr>
              <a:t>the devil is in the details</a:t>
            </a:r>
            <a:r>
              <a:rPr lang="ja-JP" altLang="en-US" sz="1800" dirty="0">
                <a:solidFill>
                  <a:srgbClr val="009973"/>
                </a:solidFill>
              </a:rPr>
              <a:t>”</a:t>
            </a:r>
            <a:endParaRPr lang="en-US" sz="1800" dirty="0">
              <a:solidFill>
                <a:srgbClr val="009973"/>
              </a:solidFill>
            </a:endParaRPr>
          </a:p>
        </p:txBody>
      </p:sp>
      <p:sp>
        <p:nvSpPr>
          <p:cNvPr id="77" name="Rectangle 390"/>
          <p:cNvSpPr>
            <a:spLocks noChangeArrowheads="1"/>
          </p:cNvSpPr>
          <p:nvPr/>
        </p:nvSpPr>
        <p:spPr bwMode="auto">
          <a:xfrm>
            <a:off x="3446463" y="2997200"/>
            <a:ext cx="1717675" cy="3767138"/>
          </a:xfrm>
          <a:prstGeom prst="rect">
            <a:avLst/>
          </a:prstGeom>
          <a:solidFill>
            <a:srgbClr val="FFD767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z="1000">
              <a:latin typeface="Arial" charset="0"/>
            </a:endParaRPr>
          </a:p>
        </p:txBody>
      </p:sp>
      <p:sp>
        <p:nvSpPr>
          <p:cNvPr id="78" name="Rectangle 391"/>
          <p:cNvSpPr>
            <a:spLocks noChangeArrowheads="1"/>
          </p:cNvSpPr>
          <p:nvPr/>
        </p:nvSpPr>
        <p:spPr bwMode="auto">
          <a:xfrm>
            <a:off x="5199063" y="2979738"/>
            <a:ext cx="1879600" cy="3794125"/>
          </a:xfrm>
          <a:prstGeom prst="rect">
            <a:avLst/>
          </a:prstGeom>
          <a:solidFill>
            <a:srgbClr val="D6FCD7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 sz="1000">
              <a:latin typeface="Arial" charset="0"/>
            </a:endParaRPr>
          </a:p>
        </p:txBody>
      </p:sp>
      <p:sp>
        <p:nvSpPr>
          <p:cNvPr id="79" name="Rectangle 392"/>
          <p:cNvSpPr>
            <a:spLocks noChangeArrowheads="1"/>
          </p:cNvSpPr>
          <p:nvPr/>
        </p:nvSpPr>
        <p:spPr bwMode="auto">
          <a:xfrm>
            <a:off x="7112000" y="2989263"/>
            <a:ext cx="1930400" cy="3784600"/>
          </a:xfrm>
          <a:prstGeom prst="rect">
            <a:avLst/>
          </a:prstGeom>
          <a:solidFill>
            <a:srgbClr val="F9C8FE"/>
          </a:solidFill>
          <a:ln w="9525">
            <a:solidFill>
              <a:srgbClr val="EFEFEF"/>
            </a:solidFill>
            <a:round/>
            <a:headEnd/>
            <a:tailEnd/>
          </a:ln>
        </p:spPr>
        <p:txBody>
          <a:bodyPr/>
          <a:lstStyle/>
          <a:p>
            <a:endParaRPr lang="en-US" sz="1000">
              <a:latin typeface="Arial" charset="0"/>
            </a:endParaRPr>
          </a:p>
        </p:txBody>
      </p:sp>
      <p:sp>
        <p:nvSpPr>
          <p:cNvPr id="80" name="Rectangle 393" descr="Light upward diagonal"/>
          <p:cNvSpPr>
            <a:spLocks noChangeArrowheads="1"/>
          </p:cNvSpPr>
          <p:nvPr/>
        </p:nvSpPr>
        <p:spPr bwMode="auto">
          <a:xfrm>
            <a:off x="3429000" y="2971800"/>
            <a:ext cx="5638800" cy="3810000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000">
              <a:latin typeface="Arial" charset="0"/>
            </a:endParaRPr>
          </a:p>
        </p:txBody>
      </p:sp>
      <p:sp>
        <p:nvSpPr>
          <p:cNvPr id="81" name="Text Box 4"/>
          <p:cNvSpPr txBox="1">
            <a:spLocks noChangeArrowheads="1"/>
          </p:cNvSpPr>
          <p:nvPr/>
        </p:nvSpPr>
        <p:spPr bwMode="auto">
          <a:xfrm>
            <a:off x="5808663" y="2971800"/>
            <a:ext cx="5365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000">
                <a:latin typeface="Arial" charset="0"/>
              </a:rPr>
              <a:t>GSFC</a:t>
            </a:r>
          </a:p>
        </p:txBody>
      </p:sp>
      <p:sp>
        <p:nvSpPr>
          <p:cNvPr id="82" name="Text Box 5"/>
          <p:cNvSpPr txBox="1">
            <a:spLocks noChangeArrowheads="1"/>
          </p:cNvSpPr>
          <p:nvPr/>
        </p:nvSpPr>
        <p:spPr bwMode="auto">
          <a:xfrm>
            <a:off x="7723188" y="2984500"/>
            <a:ext cx="4524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000">
                <a:latin typeface="Arial" charset="0"/>
              </a:rPr>
              <a:t>CPC</a:t>
            </a:r>
          </a:p>
        </p:txBody>
      </p:sp>
      <p:sp>
        <p:nvSpPr>
          <p:cNvPr id="83" name="Line 24"/>
          <p:cNvSpPr>
            <a:spLocks noChangeShapeType="1"/>
          </p:cNvSpPr>
          <p:nvPr/>
        </p:nvSpPr>
        <p:spPr bwMode="auto">
          <a:xfrm flipH="1">
            <a:off x="7086600" y="2971800"/>
            <a:ext cx="0" cy="3810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4" name="Line 24"/>
          <p:cNvSpPr>
            <a:spLocks noChangeShapeType="1"/>
          </p:cNvSpPr>
          <p:nvPr/>
        </p:nvSpPr>
        <p:spPr bwMode="auto">
          <a:xfrm flipH="1">
            <a:off x="5181600" y="2971800"/>
            <a:ext cx="0" cy="38100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" name="Text Box 5"/>
          <p:cNvSpPr txBox="1">
            <a:spLocks noChangeArrowheads="1"/>
          </p:cNvSpPr>
          <p:nvPr/>
        </p:nvSpPr>
        <p:spPr bwMode="auto">
          <a:xfrm>
            <a:off x="3860800" y="2984500"/>
            <a:ext cx="7191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000">
                <a:latin typeface="Arial" charset="0"/>
              </a:rPr>
              <a:t>UC Irvine</a:t>
            </a:r>
          </a:p>
        </p:txBody>
      </p:sp>
      <p:sp>
        <p:nvSpPr>
          <p:cNvPr id="86" name="Text Box 5"/>
          <p:cNvSpPr txBox="1">
            <a:spLocks noChangeArrowheads="1"/>
          </p:cNvSpPr>
          <p:nvPr/>
        </p:nvSpPr>
        <p:spPr bwMode="auto">
          <a:xfrm>
            <a:off x="3429000" y="6477000"/>
            <a:ext cx="6699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800">
                <a:latin typeface="Arial" charset="0"/>
              </a:rPr>
              <a:t>prototype6</a:t>
            </a:r>
          </a:p>
        </p:txBody>
      </p:sp>
      <p:grpSp>
        <p:nvGrpSpPr>
          <p:cNvPr id="87" name="Group 65"/>
          <p:cNvGrpSpPr>
            <a:grpSpLocks/>
          </p:cNvGrpSpPr>
          <p:nvPr/>
        </p:nvGrpSpPr>
        <p:grpSpPr bwMode="auto">
          <a:xfrm>
            <a:off x="5676900" y="3429000"/>
            <a:ext cx="1485900" cy="630238"/>
            <a:chOff x="5600700" y="1905000"/>
            <a:chExt cx="1485900" cy="630238"/>
          </a:xfrm>
        </p:grpSpPr>
        <p:sp>
          <p:nvSpPr>
            <p:cNvPr id="88" name="Text Box 8"/>
            <p:cNvSpPr txBox="1">
              <a:spLocks noChangeArrowheads="1"/>
            </p:cNvSpPr>
            <p:nvPr/>
          </p:nvSpPr>
          <p:spPr bwMode="auto">
            <a:xfrm>
              <a:off x="5600700" y="1981200"/>
              <a:ext cx="968375" cy="554038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000">
                  <a:latin typeface="Arial" charset="0"/>
                </a:rPr>
                <a:t>Receive/store</a:t>
              </a:r>
            </a:p>
            <a:p>
              <a:pPr algn="ctr"/>
              <a:r>
                <a:rPr lang="en-US" sz="1000">
                  <a:latin typeface="Arial" charset="0"/>
                </a:rPr>
                <a:t>even-odd IR</a:t>
              </a:r>
            </a:p>
            <a:p>
              <a:pPr algn="ctr"/>
              <a:r>
                <a:rPr lang="en-US" sz="1000">
                  <a:latin typeface="Arial" charset="0"/>
                </a:rPr>
                <a:t>files</a:t>
              </a:r>
            </a:p>
          </p:txBody>
        </p:sp>
        <p:sp>
          <p:nvSpPr>
            <p:cNvPr id="89" name="Line 10"/>
            <p:cNvSpPr>
              <a:spLocks noChangeShapeType="1"/>
            </p:cNvSpPr>
            <p:nvPr/>
          </p:nvSpPr>
          <p:spPr bwMode="auto">
            <a:xfrm flipH="1">
              <a:off x="6583363" y="1981200"/>
              <a:ext cx="503237" cy="203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Text Box 5"/>
            <p:cNvSpPr txBox="1">
              <a:spLocks noChangeArrowheads="1"/>
            </p:cNvSpPr>
            <p:nvPr/>
          </p:nvSpPr>
          <p:spPr bwMode="auto">
            <a:xfrm>
              <a:off x="6616700" y="1905000"/>
              <a:ext cx="71438" cy="173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9144" rIns="0" bIns="914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en-US" sz="1000">
                  <a:latin typeface="Arial" charset="0"/>
                </a:rPr>
                <a:t>1</a:t>
              </a:r>
            </a:p>
          </p:txBody>
        </p:sp>
      </p:grpSp>
      <p:grpSp>
        <p:nvGrpSpPr>
          <p:cNvPr id="91" name="Group 66"/>
          <p:cNvGrpSpPr>
            <a:grpSpLocks/>
          </p:cNvGrpSpPr>
          <p:nvPr/>
        </p:nvGrpSpPr>
        <p:grpSpPr bwMode="auto">
          <a:xfrm>
            <a:off x="5457825" y="4191000"/>
            <a:ext cx="1395413" cy="635000"/>
            <a:chOff x="5381625" y="2667000"/>
            <a:chExt cx="1395413" cy="635000"/>
          </a:xfrm>
        </p:grpSpPr>
        <p:sp>
          <p:nvSpPr>
            <p:cNvPr id="92" name="Text Box 6"/>
            <p:cNvSpPr txBox="1">
              <a:spLocks noChangeArrowheads="1"/>
            </p:cNvSpPr>
            <p:nvPr/>
          </p:nvSpPr>
          <p:spPr bwMode="auto">
            <a:xfrm>
              <a:off x="5381625" y="2743200"/>
              <a:ext cx="1279525" cy="558800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000">
                  <a:latin typeface="Arial" charset="0"/>
                </a:rPr>
                <a:t>Import PMW data;</a:t>
              </a:r>
            </a:p>
            <a:p>
              <a:pPr algn="ctr"/>
              <a:r>
                <a:rPr lang="en-US" sz="1000">
                  <a:latin typeface="Arial" charset="0"/>
                </a:rPr>
                <a:t>grid; calibrate; combine</a:t>
              </a:r>
            </a:p>
          </p:txBody>
        </p:sp>
        <p:sp>
          <p:nvSpPr>
            <p:cNvPr id="93" name="Text Box 5"/>
            <p:cNvSpPr txBox="1">
              <a:spLocks noChangeArrowheads="1"/>
            </p:cNvSpPr>
            <p:nvPr/>
          </p:nvSpPr>
          <p:spPr bwMode="auto">
            <a:xfrm>
              <a:off x="6705600" y="2667000"/>
              <a:ext cx="71438" cy="173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9144" rIns="0" bIns="914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en-US" sz="1000">
                  <a:latin typeface="Arial" charset="0"/>
                </a:rPr>
                <a:t>2</a:t>
              </a:r>
            </a:p>
          </p:txBody>
        </p:sp>
      </p:grpSp>
      <p:grpSp>
        <p:nvGrpSpPr>
          <p:cNvPr id="94" name="Group 64"/>
          <p:cNvGrpSpPr>
            <a:grpSpLocks/>
          </p:cNvGrpSpPr>
          <p:nvPr/>
        </p:nvGrpSpPr>
        <p:grpSpPr bwMode="auto">
          <a:xfrm>
            <a:off x="7162800" y="3124200"/>
            <a:ext cx="1824038" cy="476250"/>
            <a:chOff x="7086600" y="1600200"/>
            <a:chExt cx="1824038" cy="476250"/>
          </a:xfrm>
        </p:grpSpPr>
        <p:sp>
          <p:nvSpPr>
            <p:cNvPr id="95" name="Text Box 7"/>
            <p:cNvSpPr txBox="1">
              <a:spLocks noChangeArrowheads="1"/>
            </p:cNvSpPr>
            <p:nvPr/>
          </p:nvSpPr>
          <p:spPr bwMode="auto">
            <a:xfrm>
              <a:off x="7086600" y="1676400"/>
              <a:ext cx="1703388" cy="400050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9525">
              <a:solidFill>
                <a:schemeClr val="tx1"/>
              </a:solidFill>
              <a:prstDash val="lgDashDot"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000">
                  <a:latin typeface="Arial" charset="0"/>
                </a:rPr>
                <a:t>Compute even-odd IR files</a:t>
              </a:r>
            </a:p>
            <a:p>
              <a:pPr algn="ctr"/>
              <a:r>
                <a:rPr lang="en-US" sz="1000">
                  <a:latin typeface="Arial" charset="0"/>
                </a:rPr>
                <a:t>(at CPC)</a:t>
              </a:r>
            </a:p>
          </p:txBody>
        </p:sp>
        <p:sp>
          <p:nvSpPr>
            <p:cNvPr id="96" name="Text Box 5"/>
            <p:cNvSpPr txBox="1">
              <a:spLocks noChangeArrowheads="1"/>
            </p:cNvSpPr>
            <p:nvPr/>
          </p:nvSpPr>
          <p:spPr bwMode="auto">
            <a:xfrm>
              <a:off x="8839200" y="1600200"/>
              <a:ext cx="71438" cy="173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9144" rIns="0" bIns="914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en-US" sz="1000">
                  <a:latin typeface="Arial" charset="0"/>
                </a:rPr>
                <a:t>3</a:t>
              </a:r>
            </a:p>
          </p:txBody>
        </p:sp>
      </p:grpSp>
      <p:grpSp>
        <p:nvGrpSpPr>
          <p:cNvPr id="97" name="Group 70"/>
          <p:cNvGrpSpPr>
            <a:grpSpLocks/>
          </p:cNvGrpSpPr>
          <p:nvPr/>
        </p:nvGrpSpPr>
        <p:grpSpPr bwMode="auto">
          <a:xfrm>
            <a:off x="6646863" y="3657600"/>
            <a:ext cx="2192337" cy="482600"/>
            <a:chOff x="6570663" y="2133600"/>
            <a:chExt cx="2192337" cy="482600"/>
          </a:xfrm>
        </p:grpSpPr>
        <p:sp>
          <p:nvSpPr>
            <p:cNvPr id="98" name="Line 11"/>
            <p:cNvSpPr>
              <a:spLocks noChangeShapeType="1"/>
            </p:cNvSpPr>
            <p:nvPr/>
          </p:nvSpPr>
          <p:spPr bwMode="auto">
            <a:xfrm>
              <a:off x="6570663" y="2362200"/>
              <a:ext cx="64293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Text Box 12"/>
            <p:cNvSpPr txBox="1">
              <a:spLocks noChangeArrowheads="1"/>
            </p:cNvSpPr>
            <p:nvPr/>
          </p:nvSpPr>
          <p:spPr bwMode="auto">
            <a:xfrm>
              <a:off x="7229475" y="2209800"/>
              <a:ext cx="1385888" cy="406400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000">
                  <a:latin typeface="Arial" charset="0"/>
                </a:rPr>
                <a:t>Compute IR</a:t>
              </a:r>
            </a:p>
            <a:p>
              <a:pPr algn="ctr"/>
              <a:r>
                <a:rPr lang="en-US" sz="1000">
                  <a:latin typeface="Arial" charset="0"/>
                </a:rPr>
                <a:t>displacement vectors</a:t>
              </a:r>
            </a:p>
          </p:txBody>
        </p:sp>
        <p:sp>
          <p:nvSpPr>
            <p:cNvPr id="100" name="Text Box 5"/>
            <p:cNvSpPr txBox="1">
              <a:spLocks noChangeArrowheads="1"/>
            </p:cNvSpPr>
            <p:nvPr/>
          </p:nvSpPr>
          <p:spPr bwMode="auto">
            <a:xfrm>
              <a:off x="8686800" y="2133600"/>
              <a:ext cx="76200" cy="173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9144" rIns="0" bIns="914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en-US" sz="1000">
                  <a:latin typeface="Arial" charset="0"/>
                </a:rPr>
                <a:t>4</a:t>
              </a:r>
            </a:p>
          </p:txBody>
        </p:sp>
      </p:grpSp>
      <p:grpSp>
        <p:nvGrpSpPr>
          <p:cNvPr id="101" name="Group 68"/>
          <p:cNvGrpSpPr>
            <a:grpSpLocks/>
          </p:cNvGrpSpPr>
          <p:nvPr/>
        </p:nvGrpSpPr>
        <p:grpSpPr bwMode="auto">
          <a:xfrm>
            <a:off x="3810000" y="4057650"/>
            <a:ext cx="1652588" cy="585788"/>
            <a:chOff x="3733800" y="2533650"/>
            <a:chExt cx="1652588" cy="585788"/>
          </a:xfrm>
        </p:grpSpPr>
        <p:sp>
          <p:nvSpPr>
            <p:cNvPr id="102" name="Line 16"/>
            <p:cNvSpPr>
              <a:spLocks noChangeShapeType="1"/>
            </p:cNvSpPr>
            <p:nvPr/>
          </p:nvSpPr>
          <p:spPr bwMode="auto">
            <a:xfrm flipH="1">
              <a:off x="4876800" y="2971800"/>
              <a:ext cx="5095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Text Box 12"/>
            <p:cNvSpPr txBox="1">
              <a:spLocks noChangeArrowheads="1"/>
            </p:cNvSpPr>
            <p:nvPr/>
          </p:nvSpPr>
          <p:spPr bwMode="auto">
            <a:xfrm>
              <a:off x="3733800" y="2719388"/>
              <a:ext cx="1143000" cy="400050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000">
                  <a:cs typeface="Helvetica" charset="0"/>
                </a:rPr>
                <a:t>Build IR-PMW precip calibration</a:t>
              </a:r>
            </a:p>
          </p:txBody>
        </p:sp>
        <p:sp>
          <p:nvSpPr>
            <p:cNvPr id="104" name="Line 14"/>
            <p:cNvSpPr>
              <a:spLocks noChangeShapeType="1"/>
            </p:cNvSpPr>
            <p:nvPr/>
          </p:nvSpPr>
          <p:spPr bwMode="auto">
            <a:xfrm flipH="1">
              <a:off x="4267200" y="2533650"/>
              <a:ext cx="0" cy="190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Text Box 5"/>
            <p:cNvSpPr txBox="1">
              <a:spLocks noChangeArrowheads="1"/>
            </p:cNvSpPr>
            <p:nvPr/>
          </p:nvSpPr>
          <p:spPr bwMode="auto">
            <a:xfrm>
              <a:off x="4903788" y="2659063"/>
              <a:ext cx="142875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9144" rIns="0" bIns="914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en-US" sz="1000">
                  <a:latin typeface="Arial" charset="0"/>
                </a:rPr>
                <a:t>10</a:t>
              </a:r>
            </a:p>
          </p:txBody>
        </p:sp>
      </p:grpSp>
      <p:grpSp>
        <p:nvGrpSpPr>
          <p:cNvPr id="106" name="Group 67"/>
          <p:cNvGrpSpPr>
            <a:grpSpLocks/>
          </p:cNvGrpSpPr>
          <p:nvPr/>
        </p:nvGrpSpPr>
        <p:grpSpPr bwMode="auto">
          <a:xfrm>
            <a:off x="3487738" y="3276600"/>
            <a:ext cx="2184400" cy="784225"/>
            <a:chOff x="3411538" y="1752600"/>
            <a:chExt cx="2184400" cy="784225"/>
          </a:xfrm>
        </p:grpSpPr>
        <p:sp>
          <p:nvSpPr>
            <p:cNvPr id="107" name="Line 11"/>
            <p:cNvSpPr>
              <a:spLocks noChangeShapeType="1"/>
            </p:cNvSpPr>
            <p:nvPr/>
          </p:nvSpPr>
          <p:spPr bwMode="auto">
            <a:xfrm flipH="1">
              <a:off x="4910138" y="2362200"/>
              <a:ext cx="685800" cy="79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Text Box 12"/>
            <p:cNvSpPr txBox="1">
              <a:spLocks noChangeArrowheads="1"/>
            </p:cNvSpPr>
            <p:nvPr/>
          </p:nvSpPr>
          <p:spPr bwMode="auto">
            <a:xfrm>
              <a:off x="3411538" y="1828800"/>
              <a:ext cx="1503362" cy="708025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000">
                  <a:cs typeface="Helvetica" charset="0"/>
                </a:rPr>
                <a:t>IR Image segmentation</a:t>
              </a:r>
            </a:p>
            <a:p>
              <a:pPr algn="ctr"/>
              <a:r>
                <a:rPr lang="en-US" sz="1000">
                  <a:cs typeface="Helvetica" charset="0"/>
                </a:rPr>
                <a:t>feature extraction</a:t>
              </a:r>
            </a:p>
            <a:p>
              <a:pPr algn="ctr"/>
              <a:r>
                <a:rPr lang="en-US" sz="1000">
                  <a:cs typeface="Helvetica" charset="0"/>
                </a:rPr>
                <a:t>patch classification</a:t>
              </a:r>
            </a:p>
            <a:p>
              <a:pPr algn="ctr"/>
              <a:r>
                <a:rPr lang="en-US" sz="1000">
                  <a:cs typeface="Helvetica" charset="0"/>
                </a:rPr>
                <a:t>precip estimation</a:t>
              </a:r>
            </a:p>
          </p:txBody>
        </p:sp>
        <p:sp>
          <p:nvSpPr>
            <p:cNvPr id="109" name="Text Box 5"/>
            <p:cNvSpPr txBox="1">
              <a:spLocks noChangeArrowheads="1"/>
            </p:cNvSpPr>
            <p:nvPr/>
          </p:nvSpPr>
          <p:spPr bwMode="auto">
            <a:xfrm>
              <a:off x="4953000" y="1752600"/>
              <a:ext cx="71438" cy="173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9144" rIns="0" bIns="914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en-US" sz="1000">
                  <a:latin typeface="Arial" charset="0"/>
                </a:rPr>
                <a:t>9</a:t>
              </a:r>
            </a:p>
          </p:txBody>
        </p:sp>
      </p:grpSp>
      <p:grpSp>
        <p:nvGrpSpPr>
          <p:cNvPr id="110" name="Group 109"/>
          <p:cNvGrpSpPr>
            <a:grpSpLocks/>
          </p:cNvGrpSpPr>
          <p:nvPr/>
        </p:nvGrpSpPr>
        <p:grpSpPr bwMode="auto">
          <a:xfrm>
            <a:off x="7204075" y="4978400"/>
            <a:ext cx="914400" cy="1201738"/>
            <a:chOff x="7127875" y="3454400"/>
            <a:chExt cx="914400" cy="1201738"/>
          </a:xfrm>
        </p:grpSpPr>
        <p:sp>
          <p:nvSpPr>
            <p:cNvPr id="111" name="Line 21"/>
            <p:cNvSpPr>
              <a:spLocks noChangeShapeType="1"/>
            </p:cNvSpPr>
            <p:nvPr/>
          </p:nvSpPr>
          <p:spPr bwMode="auto">
            <a:xfrm flipH="1">
              <a:off x="7696200" y="3454400"/>
              <a:ext cx="0" cy="647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Line 19"/>
            <p:cNvSpPr>
              <a:spLocks noChangeShapeType="1"/>
            </p:cNvSpPr>
            <p:nvPr/>
          </p:nvSpPr>
          <p:spPr bwMode="auto">
            <a:xfrm flipH="1" flipV="1">
              <a:off x="7813675" y="4406900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Text Box 17"/>
            <p:cNvSpPr txBox="1">
              <a:spLocks noChangeArrowheads="1"/>
            </p:cNvSpPr>
            <p:nvPr/>
          </p:nvSpPr>
          <p:spPr bwMode="auto">
            <a:xfrm>
              <a:off x="7127875" y="4102100"/>
              <a:ext cx="688975" cy="554038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000">
                  <a:latin typeface="Arial" charset="0"/>
                </a:rPr>
                <a:t>Apply Kalman</a:t>
              </a:r>
            </a:p>
            <a:p>
              <a:pPr algn="ctr"/>
              <a:r>
                <a:rPr lang="en-US" sz="1000">
                  <a:latin typeface="Arial" charset="0"/>
                </a:rPr>
                <a:t>filter </a:t>
              </a:r>
            </a:p>
          </p:txBody>
        </p:sp>
        <p:sp>
          <p:nvSpPr>
            <p:cNvPr id="114" name="Line 18"/>
            <p:cNvSpPr>
              <a:spLocks noChangeShapeType="1"/>
            </p:cNvSpPr>
            <p:nvPr/>
          </p:nvSpPr>
          <p:spPr bwMode="auto">
            <a:xfrm flipH="1">
              <a:off x="7543800" y="38862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Rectangle 425"/>
            <p:cNvSpPr>
              <a:spLocks noChangeArrowheads="1"/>
            </p:cNvSpPr>
            <p:nvPr/>
          </p:nvSpPr>
          <p:spPr bwMode="auto">
            <a:xfrm>
              <a:off x="7673975" y="3867150"/>
              <a:ext cx="60325" cy="46038"/>
            </a:xfrm>
            <a:prstGeom prst="rect">
              <a:avLst/>
            </a:prstGeom>
            <a:solidFill>
              <a:srgbClr val="F9C8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000">
                <a:latin typeface="Arial" charset="0"/>
              </a:endParaRPr>
            </a:p>
          </p:txBody>
        </p:sp>
        <p:sp>
          <p:nvSpPr>
            <p:cNvPr id="116" name="Text Box 5"/>
            <p:cNvSpPr txBox="1">
              <a:spLocks noChangeArrowheads="1"/>
            </p:cNvSpPr>
            <p:nvPr/>
          </p:nvSpPr>
          <p:spPr bwMode="auto">
            <a:xfrm>
              <a:off x="7848600" y="4038600"/>
              <a:ext cx="71438" cy="173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9144" rIns="0" bIns="914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en-US" sz="1000">
                  <a:latin typeface="Arial" charset="0"/>
                </a:rPr>
                <a:t>8</a:t>
              </a:r>
            </a:p>
          </p:txBody>
        </p:sp>
      </p:grpSp>
      <p:grpSp>
        <p:nvGrpSpPr>
          <p:cNvPr id="117" name="Group 116"/>
          <p:cNvGrpSpPr>
            <a:grpSpLocks/>
          </p:cNvGrpSpPr>
          <p:nvPr/>
        </p:nvGrpSpPr>
        <p:grpSpPr bwMode="auto">
          <a:xfrm>
            <a:off x="4222750" y="4953000"/>
            <a:ext cx="4687888" cy="1381125"/>
            <a:chOff x="4146550" y="3429000"/>
            <a:chExt cx="4687888" cy="1381125"/>
          </a:xfrm>
        </p:grpSpPr>
        <p:sp>
          <p:nvSpPr>
            <p:cNvPr id="118" name="Text Box 17"/>
            <p:cNvSpPr txBox="1">
              <a:spLocks noChangeArrowheads="1"/>
            </p:cNvSpPr>
            <p:nvPr/>
          </p:nvSpPr>
          <p:spPr bwMode="auto">
            <a:xfrm>
              <a:off x="8042275" y="4102100"/>
              <a:ext cx="688975" cy="708025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000">
                  <a:latin typeface="Arial" charset="0"/>
                </a:rPr>
                <a:t>Build Kalman</a:t>
              </a:r>
            </a:p>
            <a:p>
              <a:pPr algn="ctr"/>
              <a:r>
                <a:rPr lang="en-US" sz="1000">
                  <a:latin typeface="Arial" charset="0"/>
                </a:rPr>
                <a:t>filter weights</a:t>
              </a:r>
            </a:p>
          </p:txBody>
        </p:sp>
        <p:sp>
          <p:nvSpPr>
            <p:cNvPr id="119" name="Line 18"/>
            <p:cNvSpPr>
              <a:spLocks noChangeShapeType="1"/>
            </p:cNvSpPr>
            <p:nvPr/>
          </p:nvSpPr>
          <p:spPr bwMode="auto">
            <a:xfrm>
              <a:off x="8305800" y="3429000"/>
              <a:ext cx="6350" cy="6731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Line 15"/>
            <p:cNvSpPr>
              <a:spLocks noChangeShapeType="1"/>
            </p:cNvSpPr>
            <p:nvPr/>
          </p:nvSpPr>
          <p:spPr bwMode="auto">
            <a:xfrm flipV="1">
              <a:off x="4146550" y="366395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Line 18"/>
            <p:cNvSpPr>
              <a:spLocks noChangeShapeType="1"/>
            </p:cNvSpPr>
            <p:nvPr/>
          </p:nvSpPr>
          <p:spPr bwMode="auto">
            <a:xfrm flipH="1">
              <a:off x="8153400" y="3886200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Line 15"/>
            <p:cNvSpPr>
              <a:spLocks noChangeShapeType="1"/>
            </p:cNvSpPr>
            <p:nvPr/>
          </p:nvSpPr>
          <p:spPr bwMode="auto">
            <a:xfrm flipV="1">
              <a:off x="4146550" y="3886200"/>
              <a:ext cx="4006850" cy="63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Text Box 5"/>
            <p:cNvSpPr txBox="1">
              <a:spLocks noChangeArrowheads="1"/>
            </p:cNvSpPr>
            <p:nvPr/>
          </p:nvSpPr>
          <p:spPr bwMode="auto">
            <a:xfrm>
              <a:off x="8763000" y="4038600"/>
              <a:ext cx="71438" cy="173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9144" rIns="0" bIns="914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en-US" sz="1000">
                  <a:latin typeface="Arial" charset="0"/>
                </a:rPr>
                <a:t>7</a:t>
              </a:r>
            </a:p>
          </p:txBody>
        </p:sp>
      </p:grpSp>
      <p:grpSp>
        <p:nvGrpSpPr>
          <p:cNvPr id="124" name="Group 71"/>
          <p:cNvGrpSpPr>
            <a:grpSpLocks/>
          </p:cNvGrpSpPr>
          <p:nvPr/>
        </p:nvGrpSpPr>
        <p:grpSpPr bwMode="auto">
          <a:xfrm>
            <a:off x="6731000" y="4148138"/>
            <a:ext cx="1879600" cy="825500"/>
            <a:chOff x="6383338" y="2624138"/>
            <a:chExt cx="1879600" cy="825460"/>
          </a:xfrm>
        </p:grpSpPr>
        <p:sp>
          <p:nvSpPr>
            <p:cNvPr id="125" name="Line 16"/>
            <p:cNvSpPr>
              <a:spLocks noChangeShapeType="1"/>
            </p:cNvSpPr>
            <p:nvPr/>
          </p:nvSpPr>
          <p:spPr bwMode="auto">
            <a:xfrm>
              <a:off x="6383338" y="3048000"/>
              <a:ext cx="855662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Line 14"/>
            <p:cNvSpPr>
              <a:spLocks noChangeShapeType="1"/>
            </p:cNvSpPr>
            <p:nvPr/>
          </p:nvSpPr>
          <p:spPr bwMode="auto">
            <a:xfrm>
              <a:off x="7653338" y="2624138"/>
              <a:ext cx="4763" cy="279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Text Box 13"/>
            <p:cNvSpPr txBox="1">
              <a:spLocks noChangeArrowheads="1"/>
            </p:cNvSpPr>
            <p:nvPr/>
          </p:nvSpPr>
          <p:spPr bwMode="auto">
            <a:xfrm>
              <a:off x="7239000" y="2895600"/>
              <a:ext cx="893763" cy="553998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000">
                  <a:latin typeface="Arial" charset="0"/>
                </a:rPr>
                <a:t>Forward/backward</a:t>
              </a:r>
            </a:p>
            <a:p>
              <a:pPr algn="ctr"/>
              <a:r>
                <a:rPr lang="en-US" sz="1000">
                  <a:latin typeface="Arial" charset="0"/>
                </a:rPr>
                <a:t>propagation</a:t>
              </a:r>
            </a:p>
          </p:txBody>
        </p:sp>
        <p:sp>
          <p:nvSpPr>
            <p:cNvPr id="128" name="Text Box 5"/>
            <p:cNvSpPr txBox="1">
              <a:spLocks noChangeArrowheads="1"/>
            </p:cNvSpPr>
            <p:nvPr/>
          </p:nvSpPr>
          <p:spPr bwMode="auto">
            <a:xfrm>
              <a:off x="8191500" y="2819400"/>
              <a:ext cx="71438" cy="173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9144" rIns="0" bIns="914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en-US" sz="1000">
                  <a:latin typeface="Arial" charset="0"/>
                </a:rPr>
                <a:t>5</a:t>
              </a:r>
            </a:p>
          </p:txBody>
        </p:sp>
      </p:grpSp>
      <p:grpSp>
        <p:nvGrpSpPr>
          <p:cNvPr id="129" name="Group 75"/>
          <p:cNvGrpSpPr>
            <a:grpSpLocks/>
          </p:cNvGrpSpPr>
          <p:nvPr/>
        </p:nvGrpSpPr>
        <p:grpSpPr bwMode="auto">
          <a:xfrm>
            <a:off x="5235575" y="5453063"/>
            <a:ext cx="1968500" cy="1296987"/>
            <a:chOff x="5159375" y="3929063"/>
            <a:chExt cx="1968500" cy="1296987"/>
          </a:xfrm>
        </p:grpSpPr>
        <p:sp>
          <p:nvSpPr>
            <p:cNvPr id="130" name="Text Box 20"/>
            <p:cNvSpPr txBox="1">
              <a:spLocks noChangeArrowheads="1"/>
            </p:cNvSpPr>
            <p:nvPr/>
          </p:nvSpPr>
          <p:spPr bwMode="auto">
            <a:xfrm>
              <a:off x="5208588" y="3997325"/>
              <a:ext cx="1600200" cy="900113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000">
                  <a:latin typeface="Arial" charset="0"/>
                </a:rPr>
                <a:t>   Import mon. gauge; </a:t>
              </a:r>
            </a:p>
            <a:p>
              <a:pPr algn="ctr"/>
              <a:r>
                <a:rPr lang="en-US" sz="1000">
                  <a:latin typeface="Arial" charset="0"/>
                </a:rPr>
                <a:t>   mon. sat.-gauge </a:t>
              </a:r>
            </a:p>
            <a:p>
              <a:pPr algn="ctr"/>
              <a:r>
                <a:rPr lang="en-US" sz="1000">
                  <a:latin typeface="Arial" charset="0"/>
                </a:rPr>
                <a:t>   combo.;</a:t>
              </a:r>
            </a:p>
            <a:p>
              <a:pPr algn="ctr"/>
              <a:r>
                <a:rPr lang="en-US" sz="1000">
                  <a:latin typeface="Arial" charset="0"/>
                </a:rPr>
                <a:t>   rescale short-interval</a:t>
              </a:r>
            </a:p>
            <a:p>
              <a:pPr algn="ctr"/>
              <a:r>
                <a:rPr lang="en-US" sz="1000">
                  <a:latin typeface="Arial" charset="0"/>
                </a:rPr>
                <a:t>   datasets to monthly</a:t>
              </a:r>
            </a:p>
          </p:txBody>
        </p:sp>
        <p:sp>
          <p:nvSpPr>
            <p:cNvPr id="131" name="Line 19"/>
            <p:cNvSpPr>
              <a:spLocks noChangeShapeType="1"/>
            </p:cNvSpPr>
            <p:nvPr/>
          </p:nvSpPr>
          <p:spPr bwMode="auto">
            <a:xfrm flipH="1">
              <a:off x="6807200" y="4402138"/>
              <a:ext cx="3206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pPr>
                <a:defRPr/>
              </a:pPr>
              <a:endParaRPr lang="en-US" sz="1050"/>
            </a:p>
          </p:txBody>
        </p:sp>
        <p:sp>
          <p:nvSpPr>
            <p:cNvPr id="132" name="Text Box 20"/>
            <p:cNvSpPr txBox="1">
              <a:spLocks noChangeArrowheads="1"/>
            </p:cNvSpPr>
            <p:nvPr/>
          </p:nvSpPr>
          <p:spPr bwMode="auto">
            <a:xfrm>
              <a:off x="5208588" y="4899025"/>
              <a:ext cx="1600200" cy="254000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000">
                  <a:latin typeface="Arial" charset="0"/>
                </a:rPr>
                <a:t>   Apply climo. cal.</a:t>
              </a:r>
            </a:p>
          </p:txBody>
        </p:sp>
        <p:sp>
          <p:nvSpPr>
            <p:cNvPr id="133" name="Text Box 20"/>
            <p:cNvSpPr txBox="1">
              <a:spLocks noChangeArrowheads="1"/>
            </p:cNvSpPr>
            <p:nvPr/>
          </p:nvSpPr>
          <p:spPr bwMode="auto">
            <a:xfrm rot="16200000">
              <a:off x="5078412" y="4891088"/>
              <a:ext cx="415925" cy="25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pPr algn="ctr">
                <a:defRPr/>
              </a:pPr>
              <a:r>
                <a:rPr lang="en-US" sz="1050" dirty="0"/>
                <a:t>RT</a:t>
              </a:r>
            </a:p>
          </p:txBody>
        </p:sp>
        <p:sp>
          <p:nvSpPr>
            <p:cNvPr id="134" name="Text Box 20"/>
            <p:cNvSpPr txBox="1">
              <a:spLocks noChangeArrowheads="1"/>
            </p:cNvSpPr>
            <p:nvPr/>
          </p:nvSpPr>
          <p:spPr bwMode="auto">
            <a:xfrm rot="16200000">
              <a:off x="4930775" y="4348163"/>
              <a:ext cx="720725" cy="25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5pPr>
              <a:lvl6pPr marL="2286000" algn="l" defTabSz="4572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6pPr>
              <a:lvl7pPr marL="2743200" algn="l" defTabSz="4572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7pPr>
              <a:lvl8pPr marL="3200400" algn="l" defTabSz="4572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8pPr>
              <a:lvl9pPr marL="3657600" algn="l" defTabSz="457200" rtl="0" eaLnBrk="1" latinLnBrk="0" hangingPunct="1">
                <a:defRPr sz="1000" kern="1200">
                  <a:solidFill>
                    <a:schemeClr val="tx1"/>
                  </a:solidFill>
                  <a:latin typeface="Arial" charset="0"/>
                  <a:ea typeface="ＭＳ Ｐゴシック" charset="-128"/>
                  <a:cs typeface="ＭＳ Ｐゴシック" charset="-128"/>
                </a:defRPr>
              </a:lvl9pPr>
            </a:lstStyle>
            <a:p>
              <a:pPr algn="ctr">
                <a:defRPr/>
              </a:pPr>
              <a:r>
                <a:rPr lang="en-US" sz="1050" dirty="0"/>
                <a:t>Post-RT</a:t>
              </a:r>
            </a:p>
          </p:txBody>
        </p:sp>
        <p:sp>
          <p:nvSpPr>
            <p:cNvPr id="135" name="Text Box 5"/>
            <p:cNvSpPr txBox="1">
              <a:spLocks noChangeArrowheads="1"/>
            </p:cNvSpPr>
            <p:nvPr/>
          </p:nvSpPr>
          <p:spPr bwMode="auto">
            <a:xfrm>
              <a:off x="6832600" y="4830763"/>
              <a:ext cx="142875" cy="173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9144" rIns="0" bIns="914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en-US" sz="1000">
                  <a:latin typeface="Arial" charset="0"/>
                </a:rPr>
                <a:t>13</a:t>
              </a:r>
            </a:p>
          </p:txBody>
        </p:sp>
        <p:sp>
          <p:nvSpPr>
            <p:cNvPr id="136" name="Text Box 5"/>
            <p:cNvSpPr txBox="1">
              <a:spLocks noChangeArrowheads="1"/>
            </p:cNvSpPr>
            <p:nvPr/>
          </p:nvSpPr>
          <p:spPr bwMode="auto">
            <a:xfrm>
              <a:off x="6824663" y="3929063"/>
              <a:ext cx="142875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9144" rIns="0" bIns="914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en-US" sz="1000">
                  <a:latin typeface="Arial" charset="0"/>
                </a:rPr>
                <a:t>12</a:t>
              </a:r>
            </a:p>
          </p:txBody>
        </p:sp>
      </p:grpSp>
      <p:grpSp>
        <p:nvGrpSpPr>
          <p:cNvPr id="137" name="Group 76"/>
          <p:cNvGrpSpPr>
            <a:grpSpLocks/>
          </p:cNvGrpSpPr>
          <p:nvPr/>
        </p:nvGrpSpPr>
        <p:grpSpPr bwMode="auto">
          <a:xfrm>
            <a:off x="3624263" y="4064000"/>
            <a:ext cx="1385887" cy="1122363"/>
            <a:chOff x="3548063" y="2540000"/>
            <a:chExt cx="1385887" cy="1122363"/>
          </a:xfrm>
        </p:grpSpPr>
        <p:sp>
          <p:nvSpPr>
            <p:cNvPr id="138" name="Line 14"/>
            <p:cNvSpPr>
              <a:spLocks noChangeShapeType="1"/>
            </p:cNvSpPr>
            <p:nvPr/>
          </p:nvSpPr>
          <p:spPr bwMode="auto">
            <a:xfrm>
              <a:off x="4267200" y="3124200"/>
              <a:ext cx="0" cy="1460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Line 14"/>
            <p:cNvSpPr>
              <a:spLocks noChangeShapeType="1"/>
            </p:cNvSpPr>
            <p:nvPr/>
          </p:nvSpPr>
          <p:spPr bwMode="auto">
            <a:xfrm flipH="1">
              <a:off x="3657600" y="2540000"/>
              <a:ext cx="0" cy="7175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Text Box 5"/>
            <p:cNvSpPr txBox="1">
              <a:spLocks noChangeArrowheads="1"/>
            </p:cNvSpPr>
            <p:nvPr/>
          </p:nvSpPr>
          <p:spPr bwMode="auto">
            <a:xfrm>
              <a:off x="4800600" y="3200400"/>
              <a:ext cx="133350" cy="173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9144" rIns="0" bIns="914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en-US" sz="1000">
                  <a:latin typeface="Arial" charset="0"/>
                </a:rPr>
                <a:t>11</a:t>
              </a:r>
            </a:p>
          </p:txBody>
        </p:sp>
        <p:sp>
          <p:nvSpPr>
            <p:cNvPr id="141" name="Text Box 12"/>
            <p:cNvSpPr txBox="1">
              <a:spLocks noChangeArrowheads="1"/>
            </p:cNvSpPr>
            <p:nvPr/>
          </p:nvSpPr>
          <p:spPr bwMode="auto">
            <a:xfrm>
              <a:off x="3548063" y="3262313"/>
              <a:ext cx="1208087" cy="400050"/>
            </a:xfrm>
            <a:prstGeom prst="rect">
              <a:avLst/>
            </a:prstGeom>
            <a:solidFill>
              <a:schemeClr val="bg1">
                <a:alpha val="74901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000">
                  <a:cs typeface="Helvetica" charset="0"/>
                </a:rPr>
                <a:t>Recalibrate</a:t>
              </a:r>
            </a:p>
            <a:p>
              <a:pPr algn="ctr"/>
              <a:r>
                <a:rPr lang="en-US" sz="1000">
                  <a:cs typeface="Helvetica" charset="0"/>
                </a:rPr>
                <a:t>precip rate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0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3810000" cy="59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tabLst>
                <a:tab pos="292100" algn="l"/>
                <a:tab pos="1595438" algn="ctr"/>
                <a:tab pos="2911475" algn="ctr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  <a:tab pos="1595438" algn="ctr"/>
                <a:tab pos="2911475" algn="ctr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  <a:tab pos="1595438" algn="ctr"/>
                <a:tab pos="2911475" algn="ctr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  <a:tab pos="1595438" algn="ctr"/>
                <a:tab pos="2911475" algn="ctr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  <a:tab pos="1595438" algn="ctr"/>
                <a:tab pos="2911475" algn="ctr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595438" algn="ctr"/>
                <a:tab pos="2911475" algn="ctr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595438" algn="ctr"/>
                <a:tab pos="2911475" algn="ctr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595438" algn="ctr"/>
                <a:tab pos="2911475" algn="ctr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1595438" algn="ctr"/>
                <a:tab pos="2911475" algn="ctr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buFont typeface="Times" charset="0"/>
              <a:buNone/>
              <a:tabLst>
                <a:tab pos="292100" algn="l"/>
              </a:tabLst>
            </a:pPr>
            <a:r>
              <a:rPr lang="en-US" sz="1800" b="1" dirty="0"/>
              <a:t>1.	</a:t>
            </a:r>
            <a:r>
              <a:rPr lang="en-US" sz="1800" b="1" dirty="0" smtClean="0"/>
              <a:t>INTRODUCTION</a:t>
            </a:r>
            <a:endParaRPr lang="en-US" sz="1800" b="1" dirty="0"/>
          </a:p>
          <a:p>
            <a:pPr>
              <a:buFont typeface="Times" charset="0"/>
              <a:buNone/>
              <a:tabLst>
                <a:tab pos="292100" algn="l"/>
              </a:tabLst>
            </a:pPr>
            <a:endParaRPr lang="en-US" sz="1800" dirty="0">
              <a:solidFill>
                <a:srgbClr val="2D2DB9"/>
              </a:solidFill>
            </a:endParaRPr>
          </a:p>
          <a:p>
            <a:pPr>
              <a:tabLst>
                <a:tab pos="292100" algn="l"/>
              </a:tabLst>
            </a:pPr>
            <a:r>
              <a:rPr lang="en-US" sz="1800" dirty="0">
                <a:solidFill>
                  <a:srgbClr val="0000FF"/>
                </a:solidFill>
              </a:rPr>
              <a:t>A diverse, changing, uncoordinated set of </a:t>
            </a:r>
            <a:r>
              <a:rPr lang="en-US" sz="1800" u="sng" dirty="0">
                <a:solidFill>
                  <a:srgbClr val="0000FF"/>
                </a:solidFill>
              </a:rPr>
              <a:t>input precip </a:t>
            </a:r>
            <a:r>
              <a:rPr lang="en-US" sz="1800" u="sng" dirty="0" smtClean="0">
                <a:solidFill>
                  <a:srgbClr val="0000FF"/>
                </a:solidFill>
              </a:rPr>
              <a:t>estimates</a:t>
            </a:r>
          </a:p>
          <a:p>
            <a:pPr>
              <a:tabLst>
                <a:tab pos="292100" algn="l"/>
              </a:tabLst>
            </a:pPr>
            <a:endParaRPr lang="en-US" sz="1800" dirty="0" smtClean="0">
              <a:solidFill>
                <a:srgbClr val="008000"/>
              </a:solidFill>
              <a:latin typeface="Helvetica"/>
              <a:cs typeface="Helvetica"/>
            </a:endParaRPr>
          </a:p>
          <a:p>
            <a:pPr>
              <a:tabLst>
                <a:tab pos="292100" algn="l"/>
              </a:tabLst>
            </a:pPr>
            <a:r>
              <a:rPr lang="en-US" sz="1800" dirty="0" smtClean="0">
                <a:solidFill>
                  <a:srgbClr val="0000FF"/>
                </a:solidFill>
                <a:latin typeface="Helvetica"/>
                <a:cs typeface="Helvetica"/>
              </a:rPr>
              <a:t>Goal: </a:t>
            </a:r>
            <a:r>
              <a:rPr lang="en-US" sz="1800" dirty="0">
                <a:solidFill>
                  <a:srgbClr val="0000FF"/>
                </a:solidFill>
                <a:latin typeface="Helvetica"/>
                <a:cs typeface="Helvetica"/>
              </a:rPr>
              <a:t>seek the </a:t>
            </a:r>
            <a:r>
              <a:rPr lang="en-US" sz="1800" u="sng" dirty="0">
                <a:solidFill>
                  <a:srgbClr val="0000FF"/>
                </a:solidFill>
                <a:latin typeface="Helvetica"/>
                <a:cs typeface="Helvetica"/>
              </a:rPr>
              <a:t>longest</a:t>
            </a:r>
            <a:r>
              <a:rPr lang="en-US" sz="1800" dirty="0">
                <a:solidFill>
                  <a:srgbClr val="0000FF"/>
                </a:solidFill>
                <a:latin typeface="Helvetica"/>
                <a:cs typeface="Helvetica"/>
              </a:rPr>
              <a:t>, </a:t>
            </a:r>
            <a:r>
              <a:rPr lang="en-US" sz="1800" dirty="0" smtClean="0">
                <a:solidFill>
                  <a:srgbClr val="0000FF"/>
                </a:solidFill>
                <a:latin typeface="Helvetica"/>
                <a:cs typeface="Helvetica"/>
              </a:rPr>
              <a:t>most detailed </a:t>
            </a:r>
            <a:r>
              <a:rPr lang="en-US" sz="1800" dirty="0">
                <a:solidFill>
                  <a:srgbClr val="0000FF"/>
                </a:solidFill>
                <a:latin typeface="Helvetica"/>
                <a:cs typeface="Helvetica"/>
              </a:rPr>
              <a:t>	record of </a:t>
            </a:r>
            <a:r>
              <a:rPr lang="ja-JP" altLang="en-US" sz="1800" dirty="0">
                <a:solidFill>
                  <a:srgbClr val="0000FF"/>
                </a:solidFill>
                <a:latin typeface="Helvetica"/>
                <a:cs typeface="Helvetica"/>
              </a:rPr>
              <a:t>“</a:t>
            </a:r>
            <a:r>
              <a:rPr lang="en-US" altLang="ja-JP" sz="1800" u="sng" dirty="0">
                <a:solidFill>
                  <a:srgbClr val="0000FF"/>
                </a:solidFill>
                <a:latin typeface="Helvetica"/>
                <a:cs typeface="Helvetica"/>
              </a:rPr>
              <a:t>global</a:t>
            </a:r>
            <a:r>
              <a:rPr lang="ja-JP" altLang="en-US" sz="1800" dirty="0">
                <a:solidFill>
                  <a:srgbClr val="0000FF"/>
                </a:solidFill>
                <a:latin typeface="Helvetica"/>
                <a:cs typeface="Helvetica"/>
              </a:rPr>
              <a:t>”</a:t>
            </a:r>
            <a:r>
              <a:rPr lang="en-US" altLang="ja-JP" sz="1800" dirty="0">
                <a:solidFill>
                  <a:srgbClr val="0000FF"/>
                </a:solidFill>
                <a:latin typeface="Helvetica"/>
                <a:cs typeface="Helvetica"/>
              </a:rPr>
              <a:t> </a:t>
            </a:r>
            <a:r>
              <a:rPr lang="en-US" altLang="ja-JP" sz="1800" dirty="0" smtClean="0">
                <a:solidFill>
                  <a:srgbClr val="0000FF"/>
                </a:solidFill>
                <a:latin typeface="Helvetica"/>
                <a:cs typeface="Helvetica"/>
              </a:rPr>
              <a:t>precip</a:t>
            </a:r>
          </a:p>
          <a:p>
            <a:pPr>
              <a:tabLst>
                <a:tab pos="292100" algn="l"/>
              </a:tabLst>
            </a:pPr>
            <a:endParaRPr lang="en-US" sz="1800" dirty="0" smtClean="0">
              <a:solidFill>
                <a:srgbClr val="0000FF"/>
              </a:solidFill>
              <a:latin typeface="Helvetica"/>
              <a:cs typeface="Helvetica"/>
            </a:endParaRPr>
          </a:p>
          <a:p>
            <a:pPr>
              <a:tabLst>
                <a:tab pos="292100" algn="l"/>
              </a:tabLst>
            </a:pPr>
            <a:r>
              <a:rPr lang="en-US" sz="1800" dirty="0">
                <a:solidFill>
                  <a:srgbClr val="0000FF"/>
                </a:solidFill>
                <a:latin typeface="Helvetica"/>
                <a:cs typeface="Helvetica"/>
              </a:rPr>
              <a:t>Integrated Multi-</a:t>
            </a:r>
            <a:r>
              <a:rPr lang="en-US" sz="1800" dirty="0" err="1">
                <a:solidFill>
                  <a:srgbClr val="0000FF"/>
                </a:solidFill>
                <a:latin typeface="Helvetica"/>
                <a:cs typeface="Helvetica"/>
              </a:rPr>
              <a:t>satellitE</a:t>
            </a:r>
            <a:r>
              <a:rPr lang="en-US" sz="1800">
                <a:solidFill>
                  <a:srgbClr val="0000FF"/>
                </a:solidFill>
                <a:latin typeface="Helvetica"/>
                <a:cs typeface="Helvetica"/>
              </a:rPr>
              <a:t> Retrievals for GPM (IMERG) is </a:t>
            </a:r>
            <a:r>
              <a:rPr lang="en-US" sz="1800" dirty="0" smtClean="0">
                <a:solidFill>
                  <a:srgbClr val="0000FF"/>
                </a:solidFill>
                <a:latin typeface="Helvetica"/>
                <a:cs typeface="Helvetica"/>
              </a:rPr>
              <a:t>a High-Resolution Precipitation Product</a:t>
            </a:r>
          </a:p>
          <a:p>
            <a:pPr>
              <a:spcBef>
                <a:spcPts val="438"/>
              </a:spcBef>
              <a:tabLst>
                <a:tab pos="292100" algn="l"/>
              </a:tabLst>
            </a:pPr>
            <a:r>
              <a:rPr lang="en-US" sz="1800" dirty="0">
                <a:solidFill>
                  <a:srgbClr val="008000"/>
                </a:solidFill>
              </a:rPr>
              <a:t>•	</a:t>
            </a:r>
            <a:r>
              <a:rPr lang="en-US" sz="1800" dirty="0" smtClean="0">
                <a:solidFill>
                  <a:srgbClr val="008000"/>
                </a:solidFill>
              </a:rPr>
              <a:t>best </a:t>
            </a:r>
            <a:r>
              <a:rPr lang="en-US" sz="1800" u="sng" dirty="0" smtClean="0">
                <a:solidFill>
                  <a:srgbClr val="008000"/>
                </a:solidFill>
              </a:rPr>
              <a:t>snapshot</a:t>
            </a:r>
            <a:r>
              <a:rPr lang="en-US" sz="1800" dirty="0" smtClean="0">
                <a:solidFill>
                  <a:srgbClr val="008000"/>
                </a:solidFill>
              </a:rPr>
              <a:t> precipitation</a:t>
            </a:r>
          </a:p>
          <a:p>
            <a:pPr>
              <a:spcBef>
                <a:spcPts val="438"/>
              </a:spcBef>
              <a:tabLst>
                <a:tab pos="292100" algn="l"/>
              </a:tabLst>
            </a:pPr>
            <a:r>
              <a:rPr lang="en-US" sz="1800" dirty="0" smtClean="0">
                <a:solidFill>
                  <a:srgbClr val="008000"/>
                </a:solidFill>
              </a:rPr>
              <a:t>•	not a Climate Data Record</a:t>
            </a:r>
            <a:endParaRPr lang="en-US" sz="1800" dirty="0">
              <a:solidFill>
                <a:srgbClr val="008000"/>
              </a:solidFill>
            </a:endParaRPr>
          </a:p>
          <a:p>
            <a:pPr>
              <a:tabLst>
                <a:tab pos="292100" algn="l"/>
              </a:tabLst>
            </a:pPr>
            <a:endParaRPr lang="en-US" sz="1800" dirty="0">
              <a:solidFill>
                <a:srgbClr val="0000FF"/>
              </a:solidFill>
              <a:latin typeface="Helvetica"/>
              <a:cs typeface="Helvetica"/>
            </a:endParaRPr>
          </a:p>
          <a:p>
            <a:pPr>
              <a:tabLst>
                <a:tab pos="292100" algn="l"/>
              </a:tabLst>
            </a:pPr>
            <a:r>
              <a:rPr lang="en-US" sz="1800" dirty="0">
                <a:solidFill>
                  <a:srgbClr val="0000FF"/>
                </a:solidFill>
              </a:rPr>
              <a:t>IMERG is a </a:t>
            </a:r>
            <a:r>
              <a:rPr lang="en-US" sz="1800" u="sng" dirty="0">
                <a:solidFill>
                  <a:srgbClr val="0000FF"/>
                </a:solidFill>
              </a:rPr>
              <a:t>unified U.S. algorithm</a:t>
            </a:r>
            <a:r>
              <a:rPr lang="en-US" sz="1800" dirty="0">
                <a:solidFill>
                  <a:srgbClr val="0000FF"/>
                </a:solidFill>
              </a:rPr>
              <a:t> that takes advantage of</a:t>
            </a:r>
          </a:p>
          <a:p>
            <a:pPr>
              <a:spcBef>
                <a:spcPts val="438"/>
              </a:spcBef>
              <a:tabLst>
                <a:tab pos="292100" algn="l"/>
              </a:tabLst>
            </a:pPr>
            <a:r>
              <a:rPr lang="en-US" sz="1800" dirty="0">
                <a:solidFill>
                  <a:srgbClr val="008000"/>
                </a:solidFill>
              </a:rPr>
              <a:t>•	</a:t>
            </a:r>
            <a:r>
              <a:rPr lang="en-US" sz="1800" dirty="0" smtClean="0">
                <a:solidFill>
                  <a:srgbClr val="008000"/>
                </a:solidFill>
              </a:rPr>
              <a:t>KF-CMORPH </a:t>
            </a:r>
            <a:r>
              <a:rPr lang="en-US" sz="1800" dirty="0">
                <a:solidFill>
                  <a:srgbClr val="008000"/>
                </a:solidFill>
              </a:rPr>
              <a:t>– NOAA</a:t>
            </a:r>
          </a:p>
          <a:p>
            <a:pPr>
              <a:spcBef>
                <a:spcPts val="438"/>
              </a:spcBef>
              <a:tabLst>
                <a:tab pos="292100" algn="l"/>
              </a:tabLst>
            </a:pPr>
            <a:r>
              <a:rPr lang="en-US" sz="1800" dirty="0">
                <a:solidFill>
                  <a:srgbClr val="008000"/>
                </a:solidFill>
              </a:rPr>
              <a:t>•	</a:t>
            </a:r>
            <a:r>
              <a:rPr lang="en-US" sz="1800" dirty="0" smtClean="0">
                <a:solidFill>
                  <a:srgbClr val="008000"/>
                </a:solidFill>
              </a:rPr>
              <a:t>PERSIAN-CCS – </a:t>
            </a:r>
            <a:r>
              <a:rPr lang="en-US" sz="1800" dirty="0">
                <a:solidFill>
                  <a:srgbClr val="008000"/>
                </a:solidFill>
              </a:rPr>
              <a:t>U.C. Irvine</a:t>
            </a:r>
          </a:p>
          <a:p>
            <a:pPr>
              <a:spcBef>
                <a:spcPts val="438"/>
              </a:spcBef>
              <a:tabLst>
                <a:tab pos="292100" algn="l"/>
              </a:tabLst>
            </a:pPr>
            <a:r>
              <a:rPr lang="en-US" sz="1800" dirty="0">
                <a:solidFill>
                  <a:srgbClr val="008000"/>
                </a:solidFill>
              </a:rPr>
              <a:t>•	</a:t>
            </a:r>
            <a:r>
              <a:rPr lang="en-US" sz="1800" dirty="0" smtClean="0">
                <a:solidFill>
                  <a:srgbClr val="008000"/>
                </a:solidFill>
              </a:rPr>
              <a:t>TMPA – </a:t>
            </a:r>
            <a:r>
              <a:rPr lang="en-US" sz="1800" dirty="0">
                <a:solidFill>
                  <a:srgbClr val="008000"/>
                </a:solidFill>
              </a:rPr>
              <a:t>NASA</a:t>
            </a:r>
          </a:p>
          <a:p>
            <a:pPr>
              <a:spcBef>
                <a:spcPts val="438"/>
              </a:spcBef>
              <a:tabLst>
                <a:tab pos="292100" algn="l"/>
              </a:tabLst>
            </a:pPr>
            <a:r>
              <a:rPr lang="en-US" sz="1800" dirty="0">
                <a:solidFill>
                  <a:srgbClr val="008000"/>
                </a:solidFill>
              </a:rPr>
              <a:t>•	</a:t>
            </a:r>
            <a:r>
              <a:rPr lang="en-US" sz="1800" dirty="0" smtClean="0">
                <a:solidFill>
                  <a:srgbClr val="008000"/>
                </a:solidFill>
              </a:rPr>
              <a:t>PPS production – </a:t>
            </a:r>
            <a:r>
              <a:rPr lang="en-US" sz="1800" dirty="0">
                <a:solidFill>
                  <a:srgbClr val="008000"/>
                </a:solidFill>
              </a:rPr>
              <a:t>NASA</a:t>
            </a:r>
          </a:p>
        </p:txBody>
      </p:sp>
      <p:pic>
        <p:nvPicPr>
          <p:cNvPr id="3" name="Picture 2" descr="Nelkin_times_allsat_ts_1505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104" y="838200"/>
            <a:ext cx="5190896" cy="4953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4343400" cy="676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342900" algn="l"/>
                <a:tab pos="571500" algn="l"/>
                <a:tab pos="1714500" algn="l"/>
                <a:tab pos="3949700" algn="l"/>
                <a:tab pos="61214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571500" algn="l"/>
                <a:tab pos="1714500" algn="l"/>
                <a:tab pos="3949700" algn="l"/>
                <a:tab pos="61214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571500" algn="l"/>
                <a:tab pos="1714500" algn="l"/>
                <a:tab pos="3949700" algn="l"/>
                <a:tab pos="61214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571500" algn="l"/>
                <a:tab pos="1714500" algn="l"/>
                <a:tab pos="3949700" algn="l"/>
                <a:tab pos="61214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571500" algn="l"/>
                <a:tab pos="1714500" algn="l"/>
                <a:tab pos="3949700" algn="l"/>
                <a:tab pos="61214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571500" algn="l"/>
                <a:tab pos="1714500" algn="l"/>
                <a:tab pos="3949700" algn="l"/>
                <a:tab pos="61214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571500" algn="l"/>
                <a:tab pos="1714500" algn="l"/>
                <a:tab pos="3949700" algn="l"/>
                <a:tab pos="61214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571500" algn="l"/>
                <a:tab pos="1714500" algn="l"/>
                <a:tab pos="3949700" algn="l"/>
                <a:tab pos="61214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571500" algn="l"/>
                <a:tab pos="1714500" algn="l"/>
                <a:tab pos="3949700" algn="l"/>
                <a:tab pos="61214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buFont typeface="Times" charset="0"/>
              <a:buNone/>
              <a:tabLst>
                <a:tab pos="292100" algn="l"/>
                <a:tab pos="571500" algn="l"/>
                <a:tab pos="1714500" algn="l"/>
                <a:tab pos="3949700" algn="l"/>
                <a:tab pos="6121400" algn="l"/>
              </a:tabLst>
            </a:pPr>
            <a:r>
              <a:rPr lang="en-US" sz="1800" b="1" dirty="0"/>
              <a:t>2.	IMERG </a:t>
            </a:r>
            <a:r>
              <a:rPr lang="en-US" sz="1800" b="1" dirty="0" smtClean="0"/>
              <a:t>Data Sets</a:t>
            </a:r>
            <a:endParaRPr lang="en-US" sz="1800" b="1" dirty="0"/>
          </a:p>
          <a:p>
            <a:pPr>
              <a:buFont typeface="Times" charset="0"/>
              <a:buNone/>
            </a:pPr>
            <a:endParaRPr lang="en-US" sz="1800" dirty="0">
              <a:solidFill>
                <a:srgbClr val="0000FF"/>
              </a:solidFill>
            </a:endParaRPr>
          </a:p>
          <a:p>
            <a:r>
              <a:rPr lang="en-US" sz="1800" dirty="0" smtClean="0">
                <a:solidFill>
                  <a:srgbClr val="0000FF"/>
                </a:solidFill>
              </a:rPr>
              <a:t>Multiple runs accommodate different user requirements </a:t>
            </a:r>
            <a:r>
              <a:rPr lang="en-US" sz="1800" dirty="0">
                <a:solidFill>
                  <a:srgbClr val="0000FF"/>
                </a:solidFill>
              </a:rPr>
              <a:t>for latency and accuracy</a:t>
            </a:r>
          </a:p>
          <a:p>
            <a:pPr>
              <a:spcBef>
                <a:spcPts val="438"/>
              </a:spcBef>
            </a:pPr>
            <a:r>
              <a:rPr lang="en-US" sz="1800" dirty="0">
                <a:solidFill>
                  <a:srgbClr val="008000"/>
                </a:solidFill>
              </a:rPr>
              <a:t>•	</a:t>
            </a:r>
            <a:r>
              <a:rPr lang="en-US" sz="1800" dirty="0" smtClean="0">
                <a:solidFill>
                  <a:srgbClr val="008000"/>
                </a:solidFill>
              </a:rPr>
              <a:t>“Early</a:t>
            </a:r>
            <a:r>
              <a:rPr lang="en-US" sz="1800" dirty="0">
                <a:solidFill>
                  <a:srgbClr val="008000"/>
                </a:solidFill>
              </a:rPr>
              <a:t>” </a:t>
            </a:r>
            <a:r>
              <a:rPr lang="en-US" sz="1800" dirty="0" smtClean="0">
                <a:solidFill>
                  <a:srgbClr val="008000"/>
                </a:solidFill>
              </a:rPr>
              <a:t>– 5(4) </a:t>
            </a:r>
            <a:r>
              <a:rPr lang="en-US" sz="1800" dirty="0">
                <a:solidFill>
                  <a:srgbClr val="008000"/>
                </a:solidFill>
              </a:rPr>
              <a:t>hours </a:t>
            </a:r>
            <a:r>
              <a:rPr lang="en-US" sz="1800" dirty="0" smtClean="0">
                <a:solidFill>
                  <a:srgbClr val="008000"/>
                </a:solidFill>
              </a:rPr>
              <a:t>(</a:t>
            </a:r>
            <a:r>
              <a:rPr lang="en-US" sz="1800" dirty="0">
                <a:solidFill>
                  <a:srgbClr val="008000"/>
                </a:solidFill>
              </a:rPr>
              <a:t>flash </a:t>
            </a:r>
            <a:r>
              <a:rPr lang="en-US" sz="1800" dirty="0" smtClean="0">
                <a:solidFill>
                  <a:srgbClr val="008000"/>
                </a:solidFill>
              </a:rPr>
              <a:t>flooding)</a:t>
            </a:r>
            <a:endParaRPr lang="en-US" sz="1800" dirty="0">
              <a:solidFill>
                <a:srgbClr val="008000"/>
              </a:solidFill>
            </a:endParaRPr>
          </a:p>
          <a:p>
            <a:pPr>
              <a:spcBef>
                <a:spcPts val="438"/>
              </a:spcBef>
            </a:pPr>
            <a:r>
              <a:rPr lang="en-US" sz="1800" dirty="0">
                <a:solidFill>
                  <a:srgbClr val="008000"/>
                </a:solidFill>
              </a:rPr>
              <a:t>•	</a:t>
            </a:r>
            <a:r>
              <a:rPr lang="en-US" sz="1800" dirty="0" smtClean="0">
                <a:solidFill>
                  <a:srgbClr val="008000"/>
                </a:solidFill>
              </a:rPr>
              <a:t>“Late</a:t>
            </a:r>
            <a:r>
              <a:rPr lang="en-US" sz="1800" dirty="0">
                <a:solidFill>
                  <a:srgbClr val="008000"/>
                </a:solidFill>
              </a:rPr>
              <a:t>” </a:t>
            </a:r>
            <a:r>
              <a:rPr lang="en-US" sz="1800" dirty="0" smtClean="0">
                <a:solidFill>
                  <a:srgbClr val="008000"/>
                </a:solidFill>
              </a:rPr>
              <a:t>– 16(12) </a:t>
            </a:r>
            <a:r>
              <a:rPr lang="en-US" sz="1800" dirty="0">
                <a:solidFill>
                  <a:srgbClr val="008000"/>
                </a:solidFill>
              </a:rPr>
              <a:t>hours </a:t>
            </a:r>
            <a:r>
              <a:rPr lang="en-US" sz="1800" dirty="0" smtClean="0">
                <a:solidFill>
                  <a:srgbClr val="008000"/>
                </a:solidFill>
              </a:rPr>
              <a:t>(crop 	forecasting</a:t>
            </a:r>
            <a:r>
              <a:rPr lang="en-US" sz="1800" dirty="0">
                <a:solidFill>
                  <a:srgbClr val="008000"/>
                </a:solidFill>
              </a:rPr>
              <a:t>)</a:t>
            </a:r>
          </a:p>
          <a:p>
            <a:pPr>
              <a:spcBef>
                <a:spcPts val="438"/>
              </a:spcBef>
            </a:pPr>
            <a:r>
              <a:rPr lang="en-US" sz="1800" dirty="0">
                <a:solidFill>
                  <a:srgbClr val="008000"/>
                </a:solidFill>
              </a:rPr>
              <a:t>•	</a:t>
            </a:r>
            <a:r>
              <a:rPr lang="en-US" sz="1800" dirty="0" smtClean="0">
                <a:solidFill>
                  <a:srgbClr val="008000"/>
                </a:solidFill>
              </a:rPr>
              <a:t>“Final</a:t>
            </a:r>
            <a:r>
              <a:rPr lang="en-US" sz="1800" dirty="0">
                <a:solidFill>
                  <a:srgbClr val="008000"/>
                </a:solidFill>
              </a:rPr>
              <a:t>” </a:t>
            </a:r>
            <a:r>
              <a:rPr lang="en-US" sz="1800" dirty="0" smtClean="0">
                <a:solidFill>
                  <a:srgbClr val="008000"/>
                </a:solidFill>
              </a:rPr>
              <a:t>– 3.5 </a:t>
            </a:r>
            <a:r>
              <a:rPr lang="en-US" sz="1800" dirty="0">
                <a:solidFill>
                  <a:srgbClr val="008000"/>
                </a:solidFill>
              </a:rPr>
              <a:t>months </a:t>
            </a:r>
            <a:r>
              <a:rPr lang="en-US" sz="1800" dirty="0" smtClean="0">
                <a:solidFill>
                  <a:srgbClr val="008000"/>
                </a:solidFill>
              </a:rPr>
              <a:t>(research data)</a:t>
            </a:r>
          </a:p>
          <a:p>
            <a:pPr>
              <a:buFont typeface="Times" charset="0"/>
              <a:buNone/>
            </a:pPr>
            <a:endParaRPr lang="en-US" sz="1600" dirty="0" smtClean="0">
              <a:solidFill>
                <a:srgbClr val="0000FF"/>
              </a:solidFill>
            </a:endParaRPr>
          </a:p>
          <a:p>
            <a:pPr>
              <a:buFont typeface="Times" charset="0"/>
              <a:buNone/>
            </a:pPr>
            <a:r>
              <a:rPr lang="en-US" sz="1800" dirty="0" smtClean="0">
                <a:solidFill>
                  <a:srgbClr val="0000FF"/>
                </a:solidFill>
              </a:rPr>
              <a:t>Time intervals are half-hourly and monthly (Final only)</a:t>
            </a:r>
            <a:endParaRPr lang="en-US" sz="1800" dirty="0">
              <a:solidFill>
                <a:srgbClr val="0000FF"/>
              </a:solidFill>
            </a:endParaRPr>
          </a:p>
          <a:p>
            <a:pPr>
              <a:buFont typeface="Times" charset="0"/>
              <a:buNone/>
            </a:pPr>
            <a:endParaRPr lang="en-US" sz="1600" dirty="0">
              <a:solidFill>
                <a:srgbClr val="0000FF"/>
              </a:solidFill>
            </a:endParaRPr>
          </a:p>
          <a:p>
            <a:pPr>
              <a:buFont typeface="Times" charset="0"/>
              <a:buNone/>
            </a:pPr>
            <a:r>
              <a:rPr lang="en-US" sz="1800" dirty="0">
                <a:solidFill>
                  <a:srgbClr val="0000FF"/>
                </a:solidFill>
              </a:rPr>
              <a:t>0.1° global CED grid </a:t>
            </a:r>
          </a:p>
          <a:p>
            <a:pPr>
              <a:spcBef>
                <a:spcPts val="438"/>
              </a:spcBef>
            </a:pPr>
            <a:r>
              <a:rPr lang="en-US" sz="1800" dirty="0" smtClean="0">
                <a:solidFill>
                  <a:srgbClr val="008000"/>
                </a:solidFill>
              </a:rPr>
              <a:t>•</a:t>
            </a:r>
            <a:r>
              <a:rPr lang="en-US" sz="1800" dirty="0">
                <a:solidFill>
                  <a:srgbClr val="008000"/>
                </a:solidFill>
              </a:rPr>
              <a:t>	PPS will provide </a:t>
            </a:r>
            <a:r>
              <a:rPr lang="en-US" sz="1800" dirty="0" err="1" smtClean="0">
                <a:solidFill>
                  <a:srgbClr val="008000"/>
                </a:solidFill>
              </a:rPr>
              <a:t>subsetting</a:t>
            </a:r>
            <a:r>
              <a:rPr lang="en-US" sz="1800" dirty="0">
                <a:solidFill>
                  <a:srgbClr val="008000"/>
                </a:solidFill>
              </a:rPr>
              <a:t> </a:t>
            </a:r>
            <a:r>
              <a:rPr lang="en-US" sz="1800" dirty="0" smtClean="0">
                <a:solidFill>
                  <a:srgbClr val="008000"/>
                </a:solidFill>
              </a:rPr>
              <a:t>by 	parameter and location</a:t>
            </a:r>
          </a:p>
          <a:p>
            <a:pPr>
              <a:spcBef>
                <a:spcPts val="438"/>
              </a:spcBef>
            </a:pPr>
            <a:r>
              <a:rPr lang="en-US" sz="1800" dirty="0" smtClean="0">
                <a:solidFill>
                  <a:srgbClr val="008000"/>
                </a:solidFill>
              </a:rPr>
              <a:t>•	initial release covers 60°N-S</a:t>
            </a:r>
            <a:endParaRPr lang="en-US" sz="1800" dirty="0">
              <a:solidFill>
                <a:srgbClr val="008000"/>
              </a:solidFill>
            </a:endParaRPr>
          </a:p>
          <a:p>
            <a:pPr>
              <a:buFont typeface="Times" charset="0"/>
              <a:buNone/>
            </a:pPr>
            <a:endParaRPr lang="en-US" sz="1600" dirty="0" smtClean="0">
              <a:solidFill>
                <a:srgbClr val="0000FF"/>
              </a:solidFill>
            </a:endParaRPr>
          </a:p>
          <a:p>
            <a:pPr>
              <a:defRPr/>
            </a:pPr>
            <a:r>
              <a:rPr lang="en-US" sz="1800" dirty="0" smtClean="0">
                <a:solidFill>
                  <a:srgbClr val="0000FF"/>
                </a:solidFill>
              </a:rPr>
              <a:t>User</a:t>
            </a:r>
            <a:r>
              <a:rPr lang="en-US" sz="1800" dirty="0">
                <a:solidFill>
                  <a:srgbClr val="0000FF"/>
                </a:solidFill>
              </a:rPr>
              <a:t>-oriented </a:t>
            </a:r>
            <a:r>
              <a:rPr lang="en-US" sz="1800" dirty="0" smtClean="0">
                <a:solidFill>
                  <a:srgbClr val="0000FF"/>
                </a:solidFill>
              </a:rPr>
              <a:t>services</a:t>
            </a:r>
          </a:p>
          <a:p>
            <a:pPr>
              <a:defRPr/>
            </a:pPr>
            <a:r>
              <a:rPr lang="en-US" sz="1800" dirty="0" smtClean="0">
                <a:solidFill>
                  <a:srgbClr val="008000"/>
                </a:solidFill>
              </a:rPr>
              <a:t>•</a:t>
            </a:r>
            <a:r>
              <a:rPr lang="en-US" sz="1800" dirty="0">
                <a:solidFill>
                  <a:srgbClr val="008000"/>
                </a:solidFill>
              </a:rPr>
              <a:t>	interactive analysis </a:t>
            </a:r>
            <a:r>
              <a:rPr lang="en-US" sz="1800" dirty="0" smtClean="0">
                <a:solidFill>
                  <a:srgbClr val="008000"/>
                </a:solidFill>
              </a:rPr>
              <a:t>(</a:t>
            </a:r>
            <a:r>
              <a:rPr lang="en-US" sz="1800" dirty="0" smtClean="0">
                <a:solidFill>
                  <a:srgbClr val="008000"/>
                </a:solidFill>
                <a:sym typeface="Wingdings"/>
              </a:rPr>
              <a:t>GIOVANNNI</a:t>
            </a:r>
            <a:r>
              <a:rPr lang="en-US" sz="1800" dirty="0" smtClean="0">
                <a:solidFill>
                  <a:srgbClr val="008000"/>
                </a:solidFill>
              </a:rPr>
              <a:t>)</a:t>
            </a:r>
            <a:endParaRPr lang="en-US" sz="1800" dirty="0">
              <a:solidFill>
                <a:srgbClr val="008000"/>
              </a:solidFill>
            </a:endParaRPr>
          </a:p>
          <a:p>
            <a:pPr>
              <a:spcBef>
                <a:spcPct val="20000"/>
              </a:spcBef>
              <a:defRPr/>
            </a:pPr>
            <a:r>
              <a:rPr lang="en-US" sz="1800" dirty="0">
                <a:solidFill>
                  <a:srgbClr val="008000"/>
                </a:solidFill>
              </a:rPr>
              <a:t>•	alternate formats (KMZ, KML, TIFF </a:t>
            </a:r>
            <a:r>
              <a:rPr lang="en-US" sz="1800" dirty="0" smtClean="0">
                <a:solidFill>
                  <a:srgbClr val="008000"/>
                </a:solidFill>
              </a:rPr>
              <a:t>	WRF files, </a:t>
            </a:r>
            <a:r>
              <a:rPr lang="en-US" sz="1800" dirty="0" err="1" smtClean="0">
                <a:solidFill>
                  <a:srgbClr val="008000"/>
                </a:solidFill>
              </a:rPr>
              <a:t>OpenDAP</a:t>
            </a:r>
            <a:r>
              <a:rPr lang="en-US" sz="1800" dirty="0" smtClean="0">
                <a:solidFill>
                  <a:srgbClr val="008000"/>
                </a:solidFill>
              </a:rPr>
              <a:t>, </a:t>
            </a:r>
            <a:r>
              <a:rPr lang="en-US" sz="1800" dirty="0">
                <a:solidFill>
                  <a:srgbClr val="008000"/>
                </a:solidFill>
              </a:rPr>
              <a:t>…)</a:t>
            </a:r>
            <a:endParaRPr lang="en-US" altLang="ja-JP" sz="1800" dirty="0">
              <a:solidFill>
                <a:srgbClr val="008000"/>
              </a:solidFill>
            </a:endParaRPr>
          </a:p>
          <a:p>
            <a:pPr>
              <a:spcBef>
                <a:spcPts val="438"/>
              </a:spcBef>
              <a:buFont typeface="Times" charset="0"/>
              <a:buNone/>
              <a:defRPr/>
            </a:pPr>
            <a:r>
              <a:rPr lang="en-US" sz="1800" dirty="0">
                <a:solidFill>
                  <a:srgbClr val="008000"/>
                </a:solidFill>
              </a:rPr>
              <a:t>•	area </a:t>
            </a:r>
            <a:r>
              <a:rPr lang="en-US" sz="1800" dirty="0" smtClean="0">
                <a:solidFill>
                  <a:srgbClr val="008000"/>
                </a:solidFill>
              </a:rPr>
              <a:t>averages</a:t>
            </a:r>
            <a:endParaRPr lang="en-US" sz="1800" dirty="0">
              <a:solidFill>
                <a:srgbClr val="008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61187"/>
              </p:ext>
            </p:extLst>
          </p:nvPr>
        </p:nvGraphicFramePr>
        <p:xfrm>
          <a:off x="4648200" y="762000"/>
          <a:ext cx="4343400" cy="5576888"/>
        </p:xfrm>
        <a:graphic>
          <a:graphicData uri="http://schemas.openxmlformats.org/drawingml/2006/table">
            <a:tbl>
              <a:tblPr/>
              <a:tblGrid>
                <a:gridCol w="406400"/>
                <a:gridCol w="3937000"/>
              </a:tblGrid>
              <a:tr h="5794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11" charset="0"/>
                        <a:ea typeface="Helvetica" pitchFamily="-111" charset="0"/>
                        <a:cs typeface="Helvetica" pitchFamily="-111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Half-hourly data file </a:t>
                      </a: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(Early</a:t>
                      </a: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, </a:t>
                      </a: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Late</a:t>
                      </a: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, </a:t>
                      </a:r>
                      <a:r>
                        <a:rPr kumimoji="0" 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Final</a:t>
                      </a: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5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[multi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-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sat.] 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precipitationCal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-111" charset="0"/>
                        <a:ea typeface="Helvetica" pitchFamily="-111" charset="0"/>
                        <a:cs typeface="Helvetica" pitchFamily="-111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570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4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[multi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-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sat.]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precipitationUncal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-111" charset="0"/>
                        <a:ea typeface="Helvetica" pitchFamily="-111" charset="0"/>
                        <a:cs typeface="Helvetica" pitchFamily="-111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46B"/>
                    </a:solidFill>
                  </a:tcPr>
                </a:tc>
              </a:tr>
              <a:tr h="34131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5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[multi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-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sat. precip]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 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randomError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-111" charset="0"/>
                        <a:ea typeface="Helvetica" pitchFamily="-111" charset="0"/>
                        <a:cs typeface="Helvetica" pitchFamily="-111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570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4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[PMW]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HQprecipitation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-111" charset="0"/>
                        <a:ea typeface="Helvetica" pitchFamily="-111" charset="0"/>
                        <a:cs typeface="Helvetica" pitchFamily="-111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46B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4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[PMW]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HQprecipSource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 [identifier]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-111" charset="0"/>
                        <a:ea typeface="Helvetica" pitchFamily="-111" charset="0"/>
                        <a:cs typeface="Helvetica" pitchFamily="-111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46B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6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4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[PMW]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HQobservationTime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-111" charset="0"/>
                        <a:ea typeface="Helvetica" pitchFamily="-111" charset="0"/>
                        <a:cs typeface="Helvetica" pitchFamily="-111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46B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7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4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IRprecipitation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-111" charset="0"/>
                        <a:ea typeface="Helvetica" pitchFamily="-111" charset="0"/>
                        <a:cs typeface="Helvetica" pitchFamily="-111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46B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8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-111" charset="0"/>
                        <a:ea typeface="Helvetica" pitchFamily="-111" charset="0"/>
                        <a:cs typeface="Helvetica" pitchFamily="-111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4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IRkalmanFilterWeight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-111" charset="0"/>
                        <a:ea typeface="Helvetica" pitchFamily="-111" charset="0"/>
                        <a:cs typeface="Helvetica" pitchFamily="-111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46B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9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-111" charset="0"/>
                        <a:ea typeface="Helvetica" pitchFamily="-111" charset="0"/>
                        <a:cs typeface="Helvetica" pitchFamily="-111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5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probabilityLiquidPrecipitation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 [phase]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570"/>
                    </a:solidFill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-111" charset="0"/>
                        <a:ea typeface="Helvetica" pitchFamily="-111" charset="0"/>
                        <a:cs typeface="Helvetica" pitchFamily="-111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Monthly data </a:t>
                      </a:r>
                      <a:r>
                        <a:rPr kumimoji="0" lang="en-US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file </a:t>
                      </a:r>
                      <a:r>
                        <a:rPr kumimoji="0" 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(Final</a:t>
                      </a:r>
                      <a:r>
                        <a:rPr kumimoji="0" 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00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5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[sat.-gauge] </a:t>
                      </a:r>
                      <a:r>
                        <a:rPr kumimoji="0" 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precipitation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570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5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[sat.-gauge precip] </a:t>
                      </a: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randomError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-111" charset="0"/>
                        <a:ea typeface="Helvetica" pitchFamily="-111" charset="0"/>
                        <a:cs typeface="Helvetica" pitchFamily="-111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570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46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GaugeRelativeWeighting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itchFamily="-111" charset="0"/>
                        <a:ea typeface="Helvetica" pitchFamily="-111" charset="0"/>
                        <a:cs typeface="Helvetica" pitchFamily="-111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46B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4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5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probabilityLiquidPrecipitation</a:t>
                      </a:r>
                      <a:r>
                        <a:rPr kumimoji="0" 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11" charset="0"/>
                          <a:ea typeface="Helvetica" pitchFamily="-111" charset="0"/>
                          <a:cs typeface="Helvetica" pitchFamily="-111" charset="0"/>
                        </a:rPr>
                        <a:t> [phase]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57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9154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buFont typeface="Times" charset="0"/>
              <a:buNone/>
              <a:tabLst>
                <a:tab pos="292100" algn="l"/>
                <a:tab pos="571500" algn="l"/>
                <a:tab pos="5143500" algn="ctr"/>
              </a:tabLst>
            </a:pPr>
            <a:r>
              <a:rPr lang="en-US" sz="1800" b="1" dirty="0"/>
              <a:t>3.	</a:t>
            </a:r>
            <a:r>
              <a:rPr lang="en-US" sz="1800" b="1" dirty="0" smtClean="0"/>
              <a:t>EXAMPLES – Data Fields from IMERG Test Data</a:t>
            </a:r>
            <a:endParaRPr lang="en-US" sz="1800" b="1" dirty="0"/>
          </a:p>
          <a:p>
            <a:pPr>
              <a:buFont typeface="Times" charset="0"/>
              <a:buNone/>
              <a:tabLst>
                <a:tab pos="292100" algn="l"/>
                <a:tab pos="571500" algn="l"/>
                <a:tab pos="5143500" algn="ctr"/>
              </a:tabLst>
            </a:pPr>
            <a:endParaRPr lang="en-US" sz="1800" dirty="0">
              <a:solidFill>
                <a:srgbClr val="2D2DB9"/>
              </a:solidFill>
            </a:endParaRPr>
          </a:p>
          <a:p>
            <a:pPr>
              <a:spcBef>
                <a:spcPts val="400"/>
              </a:spcBef>
              <a:buFont typeface="Times" charset="0"/>
              <a:buNone/>
              <a:tabLst>
                <a:tab pos="292100" algn="l"/>
                <a:tab pos="571500" algn="l"/>
                <a:tab pos="5143500" algn="ctr"/>
              </a:tabLst>
            </a:pPr>
            <a:r>
              <a:rPr lang="en-US" altLang="ja-JP" sz="1800" dirty="0" smtClean="0">
                <a:solidFill>
                  <a:srgbClr val="0000FF"/>
                </a:solidFill>
              </a:rPr>
              <a:t>			1430</a:t>
            </a:r>
            <a:r>
              <a:rPr lang="en-US" altLang="ja-JP" sz="1800" dirty="0">
                <a:solidFill>
                  <a:srgbClr val="0000FF"/>
                </a:solidFill>
              </a:rPr>
              <a:t>-1500Z </a:t>
            </a:r>
            <a:r>
              <a:rPr lang="en-US" altLang="ja-JP" sz="1800" dirty="0" smtClean="0">
                <a:solidFill>
                  <a:srgbClr val="0000FF"/>
                </a:solidFill>
              </a:rPr>
              <a:t>3 </a:t>
            </a:r>
            <a:r>
              <a:rPr lang="en-US" altLang="ja-JP" sz="1800" dirty="0">
                <a:solidFill>
                  <a:srgbClr val="0000FF"/>
                </a:solidFill>
              </a:rPr>
              <a:t>April 2014</a:t>
            </a:r>
            <a:endParaRPr lang="en-US" sz="1800" dirty="0">
              <a:solidFill>
                <a:srgbClr val="0000FF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973077"/>
            <a:ext cx="9144000" cy="2854744"/>
            <a:chOff x="0" y="3733800"/>
            <a:chExt cx="9144000" cy="2854744"/>
          </a:xfrm>
        </p:grpSpPr>
        <p:sp>
          <p:nvSpPr>
            <p:cNvPr id="7" name="TextBox 6"/>
            <p:cNvSpPr txBox="1"/>
            <p:nvPr/>
          </p:nvSpPr>
          <p:spPr>
            <a:xfrm>
              <a:off x="0" y="3733800"/>
              <a:ext cx="1524000" cy="26407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432"/>
                </a:spcBef>
              </a:pPr>
              <a:r>
                <a:rPr lang="en-US" sz="1800" dirty="0" smtClean="0">
                  <a:solidFill>
                    <a:srgbClr val="008000"/>
                  </a:solidFill>
                </a:rPr>
                <a:t>PMW sensor contributing the data,</a:t>
              </a:r>
            </a:p>
            <a:p>
              <a:pPr>
                <a:spcBef>
                  <a:spcPts val="432"/>
                </a:spcBef>
              </a:pPr>
              <a:r>
                <a:rPr lang="en-US" sz="1800" dirty="0" smtClean="0">
                  <a:solidFill>
                    <a:srgbClr val="008000"/>
                  </a:solidFill>
                </a:rPr>
                <a:t>selected as imager, then sounder, then closest to center time</a:t>
              </a:r>
              <a:endParaRPr lang="en-US" sz="1800" dirty="0">
                <a:solidFill>
                  <a:srgbClr val="008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98600" y="6400800"/>
              <a:ext cx="7645400" cy="1877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9144" rIns="0" bIns="9144" rtlCol="0">
              <a:spAutoFit/>
            </a:bodyPr>
            <a:lstStyle/>
            <a:p>
              <a:r>
                <a:rPr lang="en-US" sz="11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1100" b="1" dirty="0">
                  <a:solidFill>
                    <a:srgbClr val="0000FF"/>
                  </a:solidFill>
                </a:rPr>
                <a:t>[PMW] </a:t>
              </a:r>
              <a:r>
                <a:rPr lang="en-US" sz="1100" b="1" dirty="0" err="1">
                  <a:solidFill>
                    <a:srgbClr val="0000FF"/>
                  </a:solidFill>
                </a:rPr>
                <a:t>HQprecipSource</a:t>
              </a:r>
              <a:r>
                <a:rPr lang="en-US" sz="1100" b="1" dirty="0">
                  <a:solidFill>
                    <a:srgbClr val="0000FF"/>
                  </a:solidFill>
                </a:rPr>
                <a:t> [identifier]</a:t>
              </a:r>
            </a:p>
          </p:txBody>
        </p:sp>
        <p:pic>
          <p:nvPicPr>
            <p:cNvPr id="4" name="Picture 3" descr="3IMERGHH03DF_source_140403-1430-1500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31" b="16026"/>
            <a:stretch/>
          </p:blipFill>
          <p:spPr>
            <a:xfrm>
              <a:off x="1498600" y="3873500"/>
              <a:ext cx="7645400" cy="251460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222500" y="5791200"/>
              <a:ext cx="372533" cy="172355"/>
            </a:xfrm>
            <a:prstGeom prst="rect">
              <a:avLst/>
            </a:prstGeom>
            <a:noFill/>
          </p:spPr>
          <p:txBody>
            <a:bodyPr wrap="square" lIns="0" tIns="9144" rIns="0" bIns="9144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Arial"/>
                  <a:cs typeface="Arial"/>
                </a:rPr>
                <a:t>G</a:t>
              </a:r>
              <a:r>
                <a:rPr lang="en-US" sz="1000" b="1" dirty="0" smtClean="0">
                  <a:solidFill>
                    <a:schemeClr val="bg1"/>
                  </a:solidFill>
                  <a:latin typeface="Arial"/>
                  <a:cs typeface="Arial"/>
                </a:rPr>
                <a:t>MI</a:t>
              </a:r>
              <a:endParaRPr lang="en-US" sz="10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14599" y="4759745"/>
              <a:ext cx="372533" cy="172355"/>
            </a:xfrm>
            <a:prstGeom prst="rect">
              <a:avLst/>
            </a:prstGeom>
            <a:noFill/>
          </p:spPr>
          <p:txBody>
            <a:bodyPr wrap="square" lIns="0" tIns="9144" rIns="0" bIns="9144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chemeClr val="bg1"/>
                  </a:solidFill>
                  <a:latin typeface="Arial"/>
                  <a:cs typeface="Arial"/>
                </a:rPr>
                <a:t>TMI</a:t>
              </a:r>
              <a:endParaRPr lang="en-US" sz="10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06901" y="4607345"/>
              <a:ext cx="524932" cy="172355"/>
            </a:xfrm>
            <a:prstGeom prst="rect">
              <a:avLst/>
            </a:prstGeom>
            <a:noFill/>
          </p:spPr>
          <p:txBody>
            <a:bodyPr wrap="square" lIns="0" tIns="9144" rIns="0" bIns="9144" rtlCol="0">
              <a:spAutoFit/>
            </a:bodyPr>
            <a:lstStyle/>
            <a:p>
              <a:pPr algn="ctr"/>
              <a:r>
                <a:rPr lang="en-US" sz="1000" b="1" dirty="0" smtClean="0">
                  <a:solidFill>
                    <a:srgbClr val="FFFFFF"/>
                  </a:solidFill>
                  <a:latin typeface="Arial"/>
                  <a:cs typeface="Arial"/>
                </a:rPr>
                <a:t>AMSR2</a:t>
              </a:r>
              <a:endParaRPr lang="en-US" sz="1000" b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847167" y="6067513"/>
              <a:ext cx="372533" cy="172355"/>
            </a:xfrm>
            <a:prstGeom prst="rect">
              <a:avLst/>
            </a:prstGeom>
            <a:noFill/>
          </p:spPr>
          <p:txBody>
            <a:bodyPr wrap="square" lIns="0" tIns="9144" rIns="0" bIns="9144" rtlCol="0">
              <a:spAutoFit/>
            </a:bodyPr>
            <a:lstStyle/>
            <a:p>
              <a:pPr algn="ctr"/>
              <a:r>
                <a:rPr lang="en-US" sz="1000" b="1" dirty="0" smtClean="0">
                  <a:latin typeface="Arial"/>
                  <a:cs typeface="Arial"/>
                </a:rPr>
                <a:t>MHS</a:t>
              </a:r>
              <a:endParaRPr lang="en-US" sz="1000" b="1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684866" y="5928145"/>
              <a:ext cx="461434" cy="172355"/>
            </a:xfrm>
            <a:prstGeom prst="rect">
              <a:avLst/>
            </a:prstGeom>
            <a:noFill/>
          </p:spPr>
          <p:txBody>
            <a:bodyPr wrap="square" lIns="0" tIns="9144" rIns="0" bIns="9144" rtlCol="0">
              <a:spAutoFit/>
            </a:bodyPr>
            <a:lstStyle/>
            <a:p>
              <a:pPr algn="ctr"/>
              <a:r>
                <a:rPr lang="en-US" sz="1000" b="1" dirty="0" smtClean="0">
                  <a:latin typeface="Arial"/>
                  <a:cs typeface="Arial"/>
                </a:rPr>
                <a:t>SSMIS</a:t>
              </a:r>
              <a:endParaRPr lang="en-US" sz="1000" b="1" dirty="0">
                <a:latin typeface="Arial"/>
                <a:cs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0" y="3767077"/>
            <a:ext cx="9144000" cy="2862323"/>
            <a:chOff x="0" y="1066800"/>
            <a:chExt cx="9144000" cy="2862323"/>
          </a:xfrm>
        </p:grpSpPr>
        <p:sp>
          <p:nvSpPr>
            <p:cNvPr id="18" name="TextBox 17"/>
            <p:cNvSpPr txBox="1"/>
            <p:nvPr/>
          </p:nvSpPr>
          <p:spPr>
            <a:xfrm>
              <a:off x="1485900" y="3657600"/>
              <a:ext cx="7658100" cy="1877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9144" rIns="0" bIns="9144" rtlCol="0">
              <a:spAutoFit/>
            </a:bodyPr>
            <a:lstStyle/>
            <a:p>
              <a:pPr lvl="0"/>
              <a:r>
                <a:rPr lang="en-US" sz="1100" b="1" dirty="0" smtClean="0">
                  <a:solidFill>
                    <a:srgbClr val="0000FF"/>
                  </a:solidFill>
                </a:rPr>
                <a:t> </a:t>
              </a:r>
              <a:r>
                <a:rPr lang="en-US" sz="1100" b="1" dirty="0" err="1">
                  <a:solidFill>
                    <a:srgbClr val="0000FF"/>
                  </a:solidFill>
                </a:rPr>
                <a:t>probabilityLiquidPrecipitation</a:t>
              </a:r>
              <a:r>
                <a:rPr lang="en-US" sz="1100" b="1" dirty="0">
                  <a:solidFill>
                    <a:srgbClr val="0000FF"/>
                  </a:solidFill>
                </a:rPr>
                <a:t> [phase</a:t>
              </a:r>
              <a:r>
                <a:rPr lang="en-US" sz="1100" b="1" dirty="0" smtClean="0">
                  <a:solidFill>
                    <a:srgbClr val="0000FF"/>
                  </a:solidFill>
                </a:rPr>
                <a:t>]  (%)</a:t>
              </a:r>
              <a:endParaRPr lang="en-US" sz="1100" b="1" dirty="0">
                <a:solidFill>
                  <a:srgbClr val="0000FF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0" y="1066800"/>
              <a:ext cx="1524000" cy="2862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432"/>
                </a:spcBef>
              </a:pPr>
              <a:r>
                <a:rPr lang="en-US" sz="1800" u="sng" dirty="0" smtClean="0">
                  <a:solidFill>
                    <a:srgbClr val="008000"/>
                  </a:solidFill>
                </a:rPr>
                <a:t>probability</a:t>
              </a:r>
              <a:r>
                <a:rPr lang="en-US" sz="1800" dirty="0" smtClean="0">
                  <a:solidFill>
                    <a:srgbClr val="008000"/>
                  </a:solidFill>
                </a:rPr>
                <a:t> that precipitation </a:t>
              </a:r>
              <a:r>
                <a:rPr lang="en-US" sz="1800" u="sng" dirty="0" smtClean="0">
                  <a:solidFill>
                    <a:srgbClr val="008000"/>
                  </a:solidFill>
                </a:rPr>
                <a:t>phase</a:t>
              </a:r>
              <a:r>
                <a:rPr lang="en-US" sz="1800" dirty="0" smtClean="0">
                  <a:solidFill>
                    <a:srgbClr val="008000"/>
                  </a:solidFill>
                </a:rPr>
                <a:t> is </a:t>
              </a:r>
              <a:r>
                <a:rPr lang="en-US" sz="1800" u="sng" dirty="0" smtClean="0">
                  <a:solidFill>
                    <a:srgbClr val="008000"/>
                  </a:solidFill>
                </a:rPr>
                <a:t>liquid</a:t>
              </a:r>
              <a:r>
                <a:rPr lang="en-US" sz="1800" dirty="0" smtClean="0">
                  <a:solidFill>
                    <a:srgbClr val="008000"/>
                  </a:solidFill>
                </a:rPr>
                <a:t>; </a:t>
              </a:r>
              <a:r>
                <a:rPr lang="en-US" sz="1800" u="sng" dirty="0" smtClean="0">
                  <a:solidFill>
                    <a:srgbClr val="008000"/>
                  </a:solidFill>
                </a:rPr>
                <a:t>diagnostic</a:t>
              </a:r>
              <a:r>
                <a:rPr lang="en-US" sz="1800" dirty="0" smtClean="0">
                  <a:solidFill>
                    <a:srgbClr val="008000"/>
                  </a:solidFill>
                </a:rPr>
                <a:t> computed from ancillary data</a:t>
              </a:r>
              <a:endParaRPr lang="en-US" sz="1800" dirty="0">
                <a:solidFill>
                  <a:srgbClr val="008000"/>
                </a:solidFill>
              </a:endParaRPr>
            </a:p>
          </p:txBody>
        </p:sp>
        <p:pic>
          <p:nvPicPr>
            <p:cNvPr id="20" name="Picture 19" descr="3IMERGHH03DF_PLPP_140403-1430-1500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36" b="15506"/>
            <a:stretch/>
          </p:blipFill>
          <p:spPr>
            <a:xfrm>
              <a:off x="1488268" y="1143000"/>
              <a:ext cx="7655732" cy="2514600"/>
            </a:xfrm>
            <a:prstGeom prst="rect">
              <a:avLst/>
            </a:prstGeom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9154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buFont typeface="Times" charset="0"/>
              <a:buNone/>
              <a:tabLst>
                <a:tab pos="292100" algn="l"/>
                <a:tab pos="571500" algn="l"/>
                <a:tab pos="5143500" algn="ctr"/>
              </a:tabLst>
            </a:pPr>
            <a:r>
              <a:rPr lang="en-US" sz="1800" b="1" dirty="0"/>
              <a:t>3.	</a:t>
            </a:r>
            <a:r>
              <a:rPr lang="en-US" sz="1800" b="1" dirty="0" smtClean="0"/>
              <a:t>EXAMPLES – Recent Week of Early IMERG</a:t>
            </a:r>
            <a:endParaRPr lang="en-US" sz="1800" b="1" dirty="0"/>
          </a:p>
          <a:p>
            <a:pPr>
              <a:buFont typeface="Times" charset="0"/>
              <a:buNone/>
              <a:tabLst>
                <a:tab pos="292100" algn="l"/>
                <a:tab pos="571500" algn="l"/>
                <a:tab pos="5143500" algn="ctr"/>
              </a:tabLst>
            </a:pPr>
            <a:endParaRPr lang="en-US" sz="1800" dirty="0">
              <a:solidFill>
                <a:srgbClr val="2D2DB9"/>
              </a:solidFill>
            </a:endParaRPr>
          </a:p>
          <a:p>
            <a:pPr>
              <a:spcBef>
                <a:spcPts val="400"/>
              </a:spcBef>
              <a:buFont typeface="Times" charset="0"/>
              <a:buNone/>
              <a:tabLst>
                <a:tab pos="292100" algn="l"/>
                <a:tab pos="571500" algn="l"/>
                <a:tab pos="4343400" algn="ctr"/>
              </a:tabLst>
            </a:pPr>
            <a:r>
              <a:rPr lang="en-US" altLang="ja-JP" sz="1800" dirty="0" smtClean="0">
                <a:solidFill>
                  <a:srgbClr val="0000FF"/>
                </a:solidFill>
              </a:rPr>
              <a:t>			Ending 151026 0630Z</a:t>
            </a:r>
            <a:endParaRPr lang="en-US" sz="1800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6519446"/>
            <a:ext cx="6705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Helvetica"/>
                <a:cs typeface="Helvetica"/>
              </a:rPr>
              <a:t>[Courtesy </a:t>
            </a:r>
            <a:r>
              <a:rPr lang="en-US" sz="1200" dirty="0" smtClean="0">
                <a:latin typeface="Helvetica"/>
                <a:cs typeface="Helvetica"/>
              </a:rPr>
              <a:t>Sci. Vis. Studio; http</a:t>
            </a:r>
            <a:r>
              <a:rPr lang="en-US" sz="1200" dirty="0">
                <a:latin typeface="Helvetica"/>
                <a:cs typeface="Helvetica"/>
              </a:rPr>
              <a:t>://</a:t>
            </a:r>
            <a:r>
              <a:rPr lang="en-US" sz="1200" dirty="0" err="1">
                <a:latin typeface="Helvetica"/>
                <a:cs typeface="Helvetica"/>
              </a:rPr>
              <a:t>svs.gsfc.nasa.gov</a:t>
            </a:r>
            <a:r>
              <a:rPr lang="en-US" sz="1200" dirty="0">
                <a:latin typeface="Helvetica"/>
                <a:cs typeface="Helvetica"/>
              </a:rPr>
              <a:t>/</a:t>
            </a:r>
            <a:r>
              <a:rPr lang="en-US" sz="1200" dirty="0" err="1">
                <a:latin typeface="Helvetica"/>
                <a:cs typeface="Helvetica"/>
              </a:rPr>
              <a:t>cgi</a:t>
            </a:r>
            <a:r>
              <a:rPr lang="en-US" sz="1200" dirty="0">
                <a:latin typeface="Helvetica"/>
                <a:cs typeface="Helvetica"/>
              </a:rPr>
              <a:t>-bin/</a:t>
            </a:r>
            <a:r>
              <a:rPr lang="en-US" sz="1200" dirty="0" err="1">
                <a:latin typeface="Helvetica"/>
                <a:cs typeface="Helvetica"/>
              </a:rPr>
              <a:t>details.cgi?aid</a:t>
            </a:r>
            <a:r>
              <a:rPr lang="en-US" sz="1200" dirty="0">
                <a:latin typeface="Helvetica"/>
                <a:cs typeface="Helvetica"/>
              </a:rPr>
              <a:t>=</a:t>
            </a:r>
            <a:r>
              <a:rPr lang="en-US" sz="1200" dirty="0" smtClean="0">
                <a:latin typeface="Helvetica"/>
                <a:cs typeface="Helvetica"/>
              </a:rPr>
              <a:t>4285]</a:t>
            </a:r>
            <a:endParaRPr lang="en-US" sz="1200" dirty="0">
              <a:latin typeface="Helvetica"/>
              <a:cs typeface="Helvetica"/>
            </a:endParaRPr>
          </a:p>
        </p:txBody>
      </p:sp>
      <p:pic>
        <p:nvPicPr>
          <p:cNvPr id="5" name="IMERGLE_151026063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668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64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915400" cy="410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n-US" sz="1800" b="1" dirty="0" smtClean="0"/>
              <a:t>4.	VALIDATION </a:t>
            </a:r>
            <a:r>
              <a:rPr lang="en-US" sz="1800" b="1" dirty="0"/>
              <a:t>– </a:t>
            </a:r>
            <a:r>
              <a:rPr lang="en-US" sz="1800" b="1" dirty="0" smtClean="0"/>
              <a:t>Release Notes</a:t>
            </a:r>
            <a:endParaRPr lang="en-US" sz="1800" b="1" dirty="0"/>
          </a:p>
          <a:p>
            <a:pPr>
              <a:buFont typeface="Times" charset="0"/>
              <a:buNone/>
            </a:pPr>
            <a:endParaRPr lang="en-US" sz="1800" dirty="0">
              <a:solidFill>
                <a:srgbClr val="2D2DB9"/>
              </a:solidFill>
            </a:endParaRPr>
          </a:p>
          <a:p>
            <a:pPr>
              <a:spcBef>
                <a:spcPts val="400"/>
              </a:spcBef>
              <a:buFont typeface="Times" charset="0"/>
              <a:buNone/>
            </a:pPr>
            <a:r>
              <a:rPr lang="en-US" sz="1800" dirty="0" smtClean="0">
                <a:solidFill>
                  <a:srgbClr val="0000FF"/>
                </a:solidFill>
              </a:rPr>
              <a:t>“Day 1 IMERG Final Run Release Notes”</a:t>
            </a:r>
            <a:endParaRPr lang="en-US" sz="1800" dirty="0">
              <a:solidFill>
                <a:srgbClr val="0000FF"/>
              </a:solidFill>
            </a:endParaRPr>
          </a:p>
          <a:p>
            <a:pPr>
              <a:spcBef>
                <a:spcPts val="400"/>
              </a:spcBef>
            </a:pPr>
            <a:r>
              <a:rPr lang="en-US" sz="1800" dirty="0">
                <a:solidFill>
                  <a:srgbClr val="008000"/>
                </a:solidFill>
              </a:rPr>
              <a:t>•	</a:t>
            </a:r>
            <a:r>
              <a:rPr lang="en-US" sz="1800" dirty="0" smtClean="0">
                <a:solidFill>
                  <a:srgbClr val="008000"/>
                </a:solidFill>
              </a:rPr>
              <a:t>an introduction and first cut at comparisons</a:t>
            </a:r>
          </a:p>
          <a:p>
            <a:pPr>
              <a:spcBef>
                <a:spcPts val="400"/>
              </a:spcBef>
            </a:pPr>
            <a:r>
              <a:rPr lang="en-US" sz="1800" dirty="0" smtClean="0">
                <a:solidFill>
                  <a:srgbClr val="008000"/>
                </a:solidFill>
              </a:rPr>
              <a:t>•	a living document</a:t>
            </a:r>
          </a:p>
          <a:p>
            <a:pPr>
              <a:spcBef>
                <a:spcPts val="400"/>
              </a:spcBef>
            </a:pPr>
            <a:r>
              <a:rPr lang="en-US" sz="1800" dirty="0" smtClean="0">
                <a:solidFill>
                  <a:srgbClr val="008000"/>
                </a:solidFill>
              </a:rPr>
              <a:t>•</a:t>
            </a:r>
            <a:r>
              <a:rPr lang="en-US" sz="1800" dirty="0">
                <a:solidFill>
                  <a:srgbClr val="008000"/>
                </a:solidFill>
              </a:rPr>
              <a:t>	</a:t>
            </a:r>
            <a:r>
              <a:rPr lang="en-US" sz="1800" i="1" dirty="0">
                <a:solidFill>
                  <a:srgbClr val="008000"/>
                </a:solidFill>
              </a:rPr>
              <a:t>http://</a:t>
            </a:r>
            <a:r>
              <a:rPr lang="en-US" sz="1800" i="1" dirty="0" err="1">
                <a:solidFill>
                  <a:srgbClr val="008000"/>
                </a:solidFill>
              </a:rPr>
              <a:t>pmm.nasa.gov</a:t>
            </a:r>
            <a:r>
              <a:rPr lang="en-US" sz="1800" i="1" dirty="0">
                <a:solidFill>
                  <a:srgbClr val="008000"/>
                </a:solidFill>
              </a:rPr>
              <a:t>/sites/default/files/</a:t>
            </a:r>
            <a:r>
              <a:rPr lang="en-US" sz="1800" i="1" dirty="0" err="1">
                <a:solidFill>
                  <a:srgbClr val="008000"/>
                </a:solidFill>
              </a:rPr>
              <a:t>document_files</a:t>
            </a:r>
            <a:r>
              <a:rPr lang="en-US" sz="1800" i="1" dirty="0" smtClean="0">
                <a:solidFill>
                  <a:srgbClr val="008000"/>
                </a:solidFill>
              </a:rPr>
              <a:t>/	IMERG_FinalRun_Day1_release_notes.pdf</a:t>
            </a:r>
            <a:endParaRPr lang="en-US" sz="1800" i="1" dirty="0">
              <a:solidFill>
                <a:srgbClr val="0000FF"/>
              </a:solidFill>
            </a:endParaRPr>
          </a:p>
          <a:p>
            <a:r>
              <a:rPr lang="en-US" sz="1800" dirty="0">
                <a:solidFill>
                  <a:srgbClr val="990099"/>
                </a:solidFill>
              </a:rPr>
              <a:t>	•	</a:t>
            </a:r>
            <a:r>
              <a:rPr lang="en-US" sz="1800" dirty="0" smtClean="0">
                <a:solidFill>
                  <a:srgbClr val="990099"/>
                </a:solidFill>
              </a:rPr>
              <a:t>this and all documents hot-linked on the IMERG data access page, accessible on 		the </a:t>
            </a:r>
            <a:r>
              <a:rPr lang="en-US" sz="1800" dirty="0">
                <a:solidFill>
                  <a:srgbClr val="990099"/>
                </a:solidFill>
              </a:rPr>
              <a:t>Level 3 tab on </a:t>
            </a:r>
            <a:r>
              <a:rPr lang="en-US" sz="1800" i="1" dirty="0">
                <a:solidFill>
                  <a:srgbClr val="990099"/>
                </a:solidFill>
              </a:rPr>
              <a:t>http://</a:t>
            </a:r>
            <a:r>
              <a:rPr lang="en-US" sz="1800" i="1" dirty="0" err="1">
                <a:solidFill>
                  <a:srgbClr val="990099"/>
                </a:solidFill>
              </a:rPr>
              <a:t>pmm.nasa.gov</a:t>
            </a:r>
            <a:r>
              <a:rPr lang="en-US" sz="1800" i="1" dirty="0">
                <a:solidFill>
                  <a:srgbClr val="990099"/>
                </a:solidFill>
              </a:rPr>
              <a:t>/data-access/downloads/</a:t>
            </a:r>
            <a:r>
              <a:rPr lang="en-US" sz="1800" i="1" dirty="0" err="1">
                <a:solidFill>
                  <a:srgbClr val="990099"/>
                </a:solidFill>
              </a:rPr>
              <a:t>gpm</a:t>
            </a:r>
            <a:endParaRPr lang="en-US" sz="1800" i="1" dirty="0" smtClean="0">
              <a:solidFill>
                <a:srgbClr val="990099"/>
              </a:solidFill>
            </a:endParaRPr>
          </a:p>
          <a:p>
            <a:pPr>
              <a:spcBef>
                <a:spcPts val="400"/>
              </a:spcBef>
            </a:pPr>
            <a:r>
              <a:rPr lang="en-US" sz="1800" dirty="0">
                <a:solidFill>
                  <a:srgbClr val="008000"/>
                </a:solidFill>
              </a:rPr>
              <a:t>•	</a:t>
            </a:r>
            <a:r>
              <a:rPr lang="en-US" sz="1800" dirty="0" smtClean="0">
                <a:solidFill>
                  <a:srgbClr val="008000"/>
                </a:solidFill>
              </a:rPr>
              <a:t>specific features, problems, behaviors</a:t>
            </a:r>
          </a:p>
          <a:p>
            <a:pPr>
              <a:spcBef>
                <a:spcPts val="400"/>
              </a:spcBef>
            </a:pPr>
            <a:r>
              <a:rPr lang="en-US" sz="1800" dirty="0" smtClean="0">
                <a:solidFill>
                  <a:srgbClr val="008000"/>
                </a:solidFill>
              </a:rPr>
              <a:t>•	effects due to IMERG’s structure</a:t>
            </a:r>
          </a:p>
          <a:p>
            <a:pPr>
              <a:spcBef>
                <a:spcPts val="400"/>
              </a:spcBef>
            </a:pPr>
            <a:r>
              <a:rPr lang="en-US" sz="1800" dirty="0" smtClean="0">
                <a:solidFill>
                  <a:srgbClr val="008000"/>
                </a:solidFill>
              </a:rPr>
              <a:t>•	cautions due to the input data</a:t>
            </a:r>
          </a:p>
          <a:p>
            <a:pPr>
              <a:spcBef>
                <a:spcPts val="400"/>
              </a:spcBef>
            </a:pPr>
            <a:r>
              <a:rPr lang="en-US" sz="1800" dirty="0" smtClean="0">
                <a:solidFill>
                  <a:srgbClr val="008000"/>
                </a:solidFill>
              </a:rPr>
              <a:t>•	biggest overall issue is that none of the inputs or IMERG are fully GPM-based</a:t>
            </a:r>
            <a:endParaRPr lang="en-US" sz="18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96646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915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292100" indent="-292100">
              <a:buFont typeface="+mj-lt"/>
              <a:buAutoNum type="arabicPeriod" startAt="4"/>
              <a:tabLst>
                <a:tab pos="5143500" algn="ctr"/>
              </a:tabLst>
            </a:pPr>
            <a:r>
              <a:rPr lang="en-US" sz="1800" b="1" dirty="0" smtClean="0"/>
              <a:t>VALIDATION </a:t>
            </a:r>
            <a:r>
              <a:rPr lang="en-US" sz="1800" b="1" dirty="0"/>
              <a:t>– </a:t>
            </a:r>
            <a:r>
              <a:rPr lang="en-US" sz="1800" b="1" dirty="0" smtClean="0"/>
              <a:t>IMERG Final Run vs. 3B43 for June 2014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1219200"/>
            <a:ext cx="1676400" cy="4413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" algn="l"/>
              </a:tabLst>
            </a:pPr>
            <a:r>
              <a:rPr lang="en-US" sz="1800" dirty="0" smtClean="0">
                <a:solidFill>
                  <a:srgbClr val="0000FF"/>
                </a:solidFill>
              </a:rPr>
              <a:t>Same input satellites, different algorithms, different calibrator</a:t>
            </a:r>
          </a:p>
          <a:p>
            <a:pPr>
              <a:spcBef>
                <a:spcPts val="432"/>
              </a:spcBef>
              <a:tabLst>
                <a:tab pos="228600" algn="l"/>
              </a:tabLst>
            </a:pPr>
            <a:r>
              <a:rPr lang="en-US" sz="1800" dirty="0">
                <a:solidFill>
                  <a:srgbClr val="008000"/>
                </a:solidFill>
              </a:rPr>
              <a:t>•	</a:t>
            </a:r>
            <a:r>
              <a:rPr lang="en-US" sz="1800" dirty="0" smtClean="0">
                <a:solidFill>
                  <a:srgbClr val="008000"/>
                </a:solidFill>
              </a:rPr>
              <a:t>2BCMB vs. 	2B31</a:t>
            </a:r>
            <a:endParaRPr lang="en-US" sz="1800" dirty="0">
              <a:solidFill>
                <a:srgbClr val="008000"/>
              </a:solidFill>
            </a:endParaRPr>
          </a:p>
          <a:p>
            <a:pPr>
              <a:tabLst>
                <a:tab pos="228600" algn="l"/>
              </a:tabLst>
            </a:pPr>
            <a:endParaRPr lang="en-US" sz="1800" dirty="0">
              <a:solidFill>
                <a:srgbClr val="0000FF"/>
              </a:solidFill>
            </a:endParaRPr>
          </a:p>
          <a:p>
            <a:pPr>
              <a:tabLst>
                <a:tab pos="228600" algn="l"/>
              </a:tabLst>
            </a:pPr>
            <a:r>
              <a:rPr lang="en-US" sz="1800" dirty="0" smtClean="0">
                <a:solidFill>
                  <a:srgbClr val="0000FF"/>
                </a:solidFill>
              </a:rPr>
              <a:t>Similar features, but not identical</a:t>
            </a:r>
          </a:p>
          <a:p>
            <a:pPr>
              <a:spcBef>
                <a:spcPts val="432"/>
              </a:spcBef>
              <a:tabLst>
                <a:tab pos="228600" algn="l"/>
              </a:tabLst>
            </a:pPr>
            <a:r>
              <a:rPr lang="en-US" sz="1800" dirty="0" smtClean="0">
                <a:solidFill>
                  <a:srgbClr val="008000"/>
                </a:solidFill>
              </a:rPr>
              <a:t>•	features 	(SPCZ)</a:t>
            </a:r>
          </a:p>
          <a:p>
            <a:pPr>
              <a:spcBef>
                <a:spcPts val="432"/>
              </a:spcBef>
              <a:tabLst>
                <a:tab pos="228600" algn="l"/>
              </a:tabLst>
            </a:pPr>
            <a:r>
              <a:rPr lang="en-US" sz="1800" dirty="0" smtClean="0">
                <a:solidFill>
                  <a:srgbClr val="008000"/>
                </a:solidFill>
              </a:rPr>
              <a:t>•	bias (ITCZ)</a:t>
            </a:r>
            <a:endParaRPr lang="en-US" sz="1800" dirty="0">
              <a:solidFill>
                <a:srgbClr val="008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76400" y="1260476"/>
            <a:ext cx="7480300" cy="2752724"/>
            <a:chOff x="1676400" y="1155701"/>
            <a:chExt cx="7480300" cy="2752724"/>
          </a:xfrm>
        </p:grpSpPr>
        <p:pic>
          <p:nvPicPr>
            <p:cNvPr id="8" name="Picture 7" descr="3IMERG-MO_201406.gi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34" b="26531"/>
            <a:stretch/>
          </p:blipFill>
          <p:spPr>
            <a:xfrm>
              <a:off x="1676400" y="1155701"/>
              <a:ext cx="7467600" cy="2501900"/>
            </a:xfrm>
            <a:prstGeom prst="rect">
              <a:avLst/>
            </a:prstGeom>
          </p:spPr>
        </p:pic>
        <p:pic>
          <p:nvPicPr>
            <p:cNvPr id="11" name="Picture 10" descr="3B43_201406.gi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707"/>
            <a:stretch/>
          </p:blipFill>
          <p:spPr>
            <a:xfrm>
              <a:off x="1676400" y="3644900"/>
              <a:ext cx="7480300" cy="26352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676400" y="3695700"/>
              <a:ext cx="1981200" cy="1723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9144" rIns="0" bIns="9144" rtlCol="0">
              <a:spAutoFit/>
            </a:bodyPr>
            <a:lstStyle/>
            <a:p>
              <a:r>
                <a:rPr lang="en-US" sz="1000" b="1" dirty="0" smtClean="0">
                  <a:solidFill>
                    <a:srgbClr val="0000FF"/>
                  </a:solidFill>
                </a:rPr>
                <a:t> IMERG Final  (mm/d)  June 2014</a:t>
              </a:r>
              <a:endParaRPr lang="en-US" sz="10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76400" y="3990975"/>
            <a:ext cx="7467600" cy="2333625"/>
            <a:chOff x="1663700" y="4267200"/>
            <a:chExt cx="7467600" cy="2333625"/>
          </a:xfrm>
        </p:grpSpPr>
        <p:pic>
          <p:nvPicPr>
            <p:cNvPr id="4" name="Picture 3" descr="3B43_201406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3700" y="4267200"/>
              <a:ext cx="7467600" cy="233362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676400" y="6380845"/>
              <a:ext cx="1981200" cy="1723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9144" rIns="0" bIns="9144" rtlCol="0">
              <a:spAutoFit/>
            </a:bodyPr>
            <a:lstStyle/>
            <a:p>
              <a:r>
                <a:rPr lang="en-US" sz="1000" b="1" dirty="0" smtClean="0">
                  <a:solidFill>
                    <a:srgbClr val="0000FF"/>
                  </a:solidFill>
                </a:rPr>
                <a:t>TMPA 3B43  (mm/d)  June 2014</a:t>
              </a:r>
              <a:endParaRPr lang="en-US" sz="1000" b="1" dirty="0">
                <a:solidFill>
                  <a:srgbClr val="0000FF"/>
                </a:solidFill>
              </a:endParaRPr>
            </a:p>
          </p:txBody>
        </p:sp>
      </p:grpSp>
      <p:cxnSp>
        <p:nvCxnSpPr>
          <p:cNvPr id="14" name="Straight Connector 13"/>
          <p:cNvCxnSpPr/>
          <p:nvPr/>
        </p:nvCxnSpPr>
        <p:spPr bwMode="auto">
          <a:xfrm flipH="1">
            <a:off x="1676400" y="1476375"/>
            <a:ext cx="7467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1676400" y="3533775"/>
            <a:ext cx="7467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5604324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915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292100" indent="-292100">
              <a:buFont typeface="+mj-lt"/>
              <a:buAutoNum type="arabicPeriod" startAt="4"/>
              <a:tabLst>
                <a:tab pos="5143500" algn="ctr"/>
              </a:tabLst>
            </a:pPr>
            <a:r>
              <a:rPr lang="en-US" sz="1800" b="1" dirty="0" smtClean="0"/>
              <a:t>VALIDATION </a:t>
            </a:r>
            <a:r>
              <a:rPr lang="en-US" sz="1800" b="1" dirty="0"/>
              <a:t>– </a:t>
            </a:r>
            <a:r>
              <a:rPr lang="en-US" sz="1800" b="1" dirty="0" smtClean="0"/>
              <a:t>3-Hourly, 0.25° IMERG, 3B42, MRMS for 15 June 2014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09600"/>
            <a:ext cx="2895600" cy="4358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" algn="l"/>
              </a:tabLst>
            </a:pPr>
            <a:r>
              <a:rPr lang="en-US" sz="1800" dirty="0" smtClean="0">
                <a:solidFill>
                  <a:srgbClr val="0000FF"/>
                </a:solidFill>
              </a:rPr>
              <a:t>IMERG better than 3B42 for precip occurrence</a:t>
            </a:r>
          </a:p>
          <a:p>
            <a:pPr>
              <a:tabLst>
                <a:tab pos="228600" algn="l"/>
              </a:tabLst>
            </a:pPr>
            <a:endParaRPr lang="en-US" sz="1800" dirty="0">
              <a:solidFill>
                <a:srgbClr val="0000FF"/>
              </a:solidFill>
            </a:endParaRPr>
          </a:p>
          <a:p>
            <a:pPr>
              <a:tabLst>
                <a:tab pos="228600" algn="l"/>
              </a:tabLst>
            </a:pPr>
            <a:r>
              <a:rPr lang="en-US" sz="1800" dirty="0">
                <a:solidFill>
                  <a:srgbClr val="0000FF"/>
                </a:solidFill>
              </a:rPr>
              <a:t>IMERG </a:t>
            </a:r>
            <a:r>
              <a:rPr lang="en-US" sz="1800" dirty="0" smtClean="0">
                <a:solidFill>
                  <a:srgbClr val="0000FF"/>
                </a:solidFill>
              </a:rPr>
              <a:t>performs modestly better for precip volume</a:t>
            </a:r>
            <a:endParaRPr lang="en-US" sz="1800" dirty="0">
              <a:solidFill>
                <a:srgbClr val="008000"/>
              </a:solidFill>
            </a:endParaRPr>
          </a:p>
          <a:p>
            <a:pPr>
              <a:spcBef>
                <a:spcPts val="432"/>
              </a:spcBef>
              <a:tabLst>
                <a:tab pos="228600" algn="l"/>
              </a:tabLst>
            </a:pPr>
            <a:endParaRPr lang="en-US" sz="1800" dirty="0">
              <a:solidFill>
                <a:srgbClr val="0000FF"/>
              </a:solidFill>
            </a:endParaRPr>
          </a:p>
          <a:p>
            <a:pPr>
              <a:tabLst>
                <a:tab pos="228600" algn="l"/>
              </a:tabLst>
            </a:pPr>
            <a:r>
              <a:rPr lang="en-US" sz="1800" dirty="0" smtClean="0">
                <a:solidFill>
                  <a:srgbClr val="0000FF"/>
                </a:solidFill>
              </a:rPr>
              <a:t>Note: Original footprint GPROF retrievals below 0.1 mm/</a:t>
            </a:r>
            <a:r>
              <a:rPr lang="en-US" sz="1800" dirty="0" err="1" smtClean="0">
                <a:solidFill>
                  <a:srgbClr val="0000FF"/>
                </a:solidFill>
              </a:rPr>
              <a:t>hr</a:t>
            </a:r>
            <a:r>
              <a:rPr lang="en-US" sz="1800" dirty="0" smtClean="0">
                <a:solidFill>
                  <a:srgbClr val="0000FF"/>
                </a:solidFill>
              </a:rPr>
              <a:t> are </a:t>
            </a:r>
            <a:r>
              <a:rPr lang="en-US" sz="1800" dirty="0" err="1">
                <a:solidFill>
                  <a:srgbClr val="0000FF"/>
                </a:solidFill>
              </a:rPr>
              <a:t>thresholded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smtClean="0">
                <a:solidFill>
                  <a:srgbClr val="0000FF"/>
                </a:solidFill>
              </a:rPr>
              <a:t>to zero</a:t>
            </a:r>
            <a:endParaRPr lang="en-US" sz="1800" dirty="0">
              <a:solidFill>
                <a:srgbClr val="0000FF"/>
              </a:solidFill>
            </a:endParaRPr>
          </a:p>
          <a:p>
            <a:pPr>
              <a:spcBef>
                <a:spcPts val="432"/>
              </a:spcBef>
              <a:tabLst>
                <a:tab pos="228600" algn="l"/>
              </a:tabLst>
            </a:pPr>
            <a:r>
              <a:rPr lang="en-US" sz="1800" dirty="0">
                <a:solidFill>
                  <a:srgbClr val="008000"/>
                </a:solidFill>
              </a:rPr>
              <a:t>•	</a:t>
            </a:r>
            <a:r>
              <a:rPr lang="en-US" sz="1800" dirty="0" smtClean="0">
                <a:solidFill>
                  <a:srgbClr val="008000"/>
                </a:solidFill>
              </a:rPr>
              <a:t>how this affects IMERG 	depends on the 	resolution of the input 	sensor and subsequent 	averaging (here 0.25°)</a:t>
            </a:r>
            <a:endParaRPr lang="en-US" sz="1800" dirty="0">
              <a:solidFill>
                <a:srgbClr val="008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609600"/>
            <a:ext cx="6248400" cy="6248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6400800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[Courtesy J. </a:t>
            </a:r>
            <a:r>
              <a:rPr lang="en-US" sz="1200" dirty="0" smtClean="0">
                <a:latin typeface="Arial"/>
                <a:cs typeface="Arial"/>
              </a:rPr>
              <a:t>Wang</a:t>
            </a:r>
          </a:p>
          <a:p>
            <a:pPr algn="ctr"/>
            <a:r>
              <a:rPr lang="en-US" sz="1200" dirty="0" smtClean="0">
                <a:latin typeface="Arial"/>
                <a:cs typeface="Arial"/>
              </a:rPr>
              <a:t>(</a:t>
            </a:r>
            <a:r>
              <a:rPr lang="en-US" sz="1200" dirty="0">
                <a:latin typeface="Arial"/>
                <a:cs typeface="Arial"/>
              </a:rPr>
              <a:t>SSAI; NASA/GSFC 612</a:t>
            </a:r>
            <a:r>
              <a:rPr lang="en-US" sz="1200" dirty="0" smtClean="0">
                <a:latin typeface="Arial"/>
                <a:cs typeface="Arial"/>
              </a:rPr>
              <a:t>)]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17947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11581">
            <a:off x="845800" y="4638186"/>
            <a:ext cx="2540808" cy="1655022"/>
          </a:xfrm>
          <a:prstGeom prst="rect">
            <a:avLst/>
          </a:prstGeom>
        </p:spPr>
      </p:pic>
      <p:sp>
        <p:nvSpPr>
          <p:cNvPr id="30721" name="Text Box 2"/>
          <p:cNvSpPr txBox="1">
            <a:spLocks noChangeArrowheads="1"/>
          </p:cNvSpPr>
          <p:nvPr/>
        </p:nvSpPr>
        <p:spPr bwMode="auto">
          <a:xfrm>
            <a:off x="152400" y="152400"/>
            <a:ext cx="8915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2100" algn="l"/>
                <a:tab pos="571500" algn="l"/>
              </a:tabLst>
              <a:defRPr sz="24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292100" indent="-292100">
              <a:buFont typeface="+mj-lt"/>
              <a:buAutoNum type="arabicPeriod" startAt="4"/>
              <a:tabLst>
                <a:tab pos="5143500" algn="ctr"/>
              </a:tabLst>
            </a:pPr>
            <a:r>
              <a:rPr lang="en-US" sz="1800" b="1" dirty="0" smtClean="0"/>
              <a:t>VALIDATION – Snow in IMERG, NWS WSR88D, 12 March 2014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09600"/>
            <a:ext cx="899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28600" algn="l"/>
              </a:tabLst>
            </a:pPr>
            <a:r>
              <a:rPr lang="en-US" sz="1800" dirty="0" smtClean="0">
                <a:solidFill>
                  <a:srgbClr val="0000FF"/>
                </a:solidFill>
              </a:rPr>
              <a:t>IMERG converted to </a:t>
            </a:r>
            <a:r>
              <a:rPr lang="en-US" sz="1800" dirty="0" err="1" smtClean="0">
                <a:solidFill>
                  <a:srgbClr val="0000FF"/>
                </a:solidFill>
              </a:rPr>
              <a:t>dBZ</a:t>
            </a:r>
            <a:r>
              <a:rPr lang="en-US" sz="1800" dirty="0">
                <a:solidFill>
                  <a:srgbClr val="0000FF"/>
                </a:solidFill>
              </a:rPr>
              <a:t>,</a:t>
            </a:r>
            <a:r>
              <a:rPr lang="en-US" sz="1800" dirty="0" smtClean="0">
                <a:solidFill>
                  <a:srgbClr val="0000FF"/>
                </a:solidFill>
              </a:rPr>
              <a:t> WSR88D in </a:t>
            </a:r>
            <a:r>
              <a:rPr lang="en-US" sz="1800" dirty="0" err="1" smtClean="0">
                <a:solidFill>
                  <a:srgbClr val="0000FF"/>
                </a:solidFill>
              </a:rPr>
              <a:t>dBZ</a:t>
            </a:r>
            <a:r>
              <a:rPr lang="en-US" sz="1800" dirty="0" smtClean="0">
                <a:solidFill>
                  <a:srgbClr val="0000FF"/>
                </a:solidFill>
              </a:rPr>
              <a:t>; both original resolution</a:t>
            </a:r>
          </a:p>
          <a:p>
            <a:pPr>
              <a:tabLst>
                <a:tab pos="228600" algn="l"/>
              </a:tabLst>
            </a:pPr>
            <a:endParaRPr lang="en-US" sz="1800" dirty="0">
              <a:solidFill>
                <a:srgbClr val="0000FF"/>
              </a:solidFill>
            </a:endParaRPr>
          </a:p>
          <a:p>
            <a:pPr>
              <a:tabLst>
                <a:tab pos="228600" algn="l"/>
              </a:tabLst>
            </a:pPr>
            <a:r>
              <a:rPr lang="en-US" sz="1800" dirty="0" smtClean="0">
                <a:solidFill>
                  <a:srgbClr val="0000FF"/>
                </a:solidFill>
              </a:rPr>
              <a:t>Hang-back line in radar missing in IMERG</a:t>
            </a:r>
          </a:p>
          <a:p>
            <a:pPr>
              <a:tabLst>
                <a:tab pos="228600" algn="l"/>
              </a:tabLst>
            </a:pPr>
            <a:endParaRPr lang="en-US" sz="1800" dirty="0">
              <a:solidFill>
                <a:srgbClr val="0000FF"/>
              </a:solidFill>
            </a:endParaRPr>
          </a:p>
          <a:p>
            <a:pPr>
              <a:tabLst>
                <a:tab pos="228600" algn="l"/>
              </a:tabLst>
            </a:pPr>
            <a:r>
              <a:rPr lang="en-US" sz="1800" dirty="0" smtClean="0">
                <a:solidFill>
                  <a:srgbClr val="0000FF"/>
                </a:solidFill>
              </a:rPr>
              <a:t>2-5” of snow with near-blizzard conditions at Cleveland, Ohio around 1900 UTC</a:t>
            </a:r>
            <a:endParaRPr lang="en-US" sz="1800" dirty="0" smtClean="0">
              <a:solidFill>
                <a:srgbClr val="008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6200000">
            <a:off x="31150" y="3183150"/>
            <a:ext cx="1129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IMERG (</a:t>
            </a:r>
            <a:r>
              <a:rPr lang="en-US" sz="1200" b="1" dirty="0" err="1" smtClean="0">
                <a:latin typeface="Arial"/>
                <a:cs typeface="Arial"/>
              </a:rPr>
              <a:t>dBZ</a:t>
            </a:r>
            <a:r>
              <a:rPr lang="en-US" sz="1200" b="1" dirty="0" smtClean="0">
                <a:latin typeface="Arial"/>
                <a:cs typeface="Arial"/>
              </a:rPr>
              <a:t>)</a:t>
            </a:r>
            <a:endParaRPr lang="en-US" sz="1200" b="1" dirty="0">
              <a:latin typeface="Arial"/>
              <a:cs typeface="Arial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2209800"/>
            <a:ext cx="2565400" cy="2197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2700" y="6581001"/>
            <a:ext cx="3276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[Courtesy </a:t>
            </a:r>
            <a:r>
              <a:rPr lang="en-US" sz="1200" dirty="0" smtClean="0">
                <a:latin typeface="Arial"/>
                <a:cs typeface="Arial"/>
              </a:rPr>
              <a:t>B. Rose (Weather Channel)]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21724">
            <a:off x="6412099" y="4381877"/>
            <a:ext cx="2400143" cy="21481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/>
          <a:srcRect l="12621"/>
          <a:stretch/>
        </p:blipFill>
        <p:spPr>
          <a:xfrm rot="1088114">
            <a:off x="3874581" y="4201273"/>
            <a:ext cx="2255380" cy="232537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54100" y="403860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latin typeface="Arial"/>
                <a:cs typeface="Arial"/>
              </a:rPr>
              <a:t>1700 UTC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 rot="16200000">
            <a:off x="-45051" y="5188550"/>
            <a:ext cx="12815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WSR88D (</a:t>
            </a:r>
            <a:r>
              <a:rPr lang="en-US" sz="1200" b="1" dirty="0" err="1" smtClean="0">
                <a:latin typeface="Arial"/>
                <a:cs typeface="Arial"/>
              </a:rPr>
              <a:t>dBZ</a:t>
            </a:r>
            <a:r>
              <a:rPr lang="en-US" sz="1200" b="1" dirty="0" smtClean="0">
                <a:latin typeface="Arial"/>
                <a:cs typeface="Arial"/>
              </a:rPr>
              <a:t>)</a:t>
            </a:r>
            <a:endParaRPr lang="en-US" sz="1200" b="1" dirty="0">
              <a:latin typeface="Arial"/>
              <a:cs typeface="Arial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6364" y="2201117"/>
            <a:ext cx="2273300" cy="21971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6943" y="2184400"/>
            <a:ext cx="2146300" cy="2235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38600" y="403860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latin typeface="Arial"/>
                <a:cs typeface="Arial"/>
              </a:rPr>
              <a:t>1800 UTC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81800" y="403860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latin typeface="Arial"/>
                <a:cs typeface="Arial"/>
              </a:rPr>
              <a:t>1900 UTC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9300" y="563880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latin typeface="Arial"/>
                <a:cs typeface="Arial"/>
              </a:rPr>
              <a:t>1700 UTC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81400" y="5895201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latin typeface="Arial"/>
                <a:cs typeface="Arial"/>
              </a:rPr>
              <a:t>1800 UTC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72200" y="5867400"/>
            <a:ext cx="91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FFFF"/>
                </a:solidFill>
                <a:latin typeface="Arial"/>
                <a:cs typeface="Arial"/>
              </a:rPr>
              <a:t>1900 UTC</a:t>
            </a:r>
            <a:endParaRPr lang="en-US" sz="120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68898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109908</TotalTime>
  <Words>903</Words>
  <Application>Microsoft Macintosh PowerPoint</Application>
  <PresentationFormat>On-screen Show (4:3)</PresentationFormat>
  <Paragraphs>330</Paragraphs>
  <Slides>18</Slides>
  <Notes>18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NASA/GSFC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George J Huffman</cp:lastModifiedBy>
  <cp:revision>630</cp:revision>
  <cp:lastPrinted>2014-12-10T18:11:44Z</cp:lastPrinted>
  <dcterms:created xsi:type="dcterms:W3CDTF">2012-10-10T14:07:52Z</dcterms:created>
  <dcterms:modified xsi:type="dcterms:W3CDTF">2015-10-26T18:37:49Z</dcterms:modified>
</cp:coreProperties>
</file>