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4"/>
  </p:notesMasterIdLst>
  <p:sldIdLst>
    <p:sldId id="256" r:id="rId5"/>
    <p:sldId id="288" r:id="rId6"/>
    <p:sldId id="315" r:id="rId7"/>
    <p:sldId id="329" r:id="rId8"/>
    <p:sldId id="327" r:id="rId9"/>
    <p:sldId id="344" r:id="rId10"/>
    <p:sldId id="342" r:id="rId11"/>
    <p:sldId id="353" r:id="rId12"/>
    <p:sldId id="355" r:id="rId13"/>
    <p:sldId id="331" r:id="rId14"/>
    <p:sldId id="335" r:id="rId15"/>
    <p:sldId id="349" r:id="rId16"/>
    <p:sldId id="350" r:id="rId17"/>
    <p:sldId id="334" r:id="rId18"/>
    <p:sldId id="340" r:id="rId19"/>
    <p:sldId id="347" r:id="rId20"/>
    <p:sldId id="348" r:id="rId21"/>
    <p:sldId id="338" r:id="rId22"/>
    <p:sldId id="291" r:id="rId2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5pPr>
    <a:lvl6pPr marL="2286000" algn="l" defTabSz="914400" rtl="0" eaLnBrk="1" latinLnBrk="0" hangingPunct="1">
      <a:defRPr sz="2400" kern="1200">
        <a:solidFill>
          <a:schemeClr val="tx1"/>
        </a:solidFill>
        <a:latin typeface="Arial" charset="0"/>
        <a:ea typeface="ヒラギノ角ゴ Pro W3" pitchFamily="-32" charset="-128"/>
        <a:cs typeface="+mn-cs"/>
      </a:defRPr>
    </a:lvl6pPr>
    <a:lvl7pPr marL="2743200" algn="l" defTabSz="914400" rtl="0" eaLnBrk="1" latinLnBrk="0" hangingPunct="1">
      <a:defRPr sz="2400" kern="1200">
        <a:solidFill>
          <a:schemeClr val="tx1"/>
        </a:solidFill>
        <a:latin typeface="Arial" charset="0"/>
        <a:ea typeface="ヒラギノ角ゴ Pro W3" pitchFamily="-32" charset="-128"/>
        <a:cs typeface="+mn-cs"/>
      </a:defRPr>
    </a:lvl7pPr>
    <a:lvl8pPr marL="3200400" algn="l" defTabSz="914400" rtl="0" eaLnBrk="1" latinLnBrk="0" hangingPunct="1">
      <a:defRPr sz="2400" kern="1200">
        <a:solidFill>
          <a:schemeClr val="tx1"/>
        </a:solidFill>
        <a:latin typeface="Arial" charset="0"/>
        <a:ea typeface="ヒラギノ角ゴ Pro W3" pitchFamily="-32" charset="-128"/>
        <a:cs typeface="+mn-cs"/>
      </a:defRPr>
    </a:lvl8pPr>
    <a:lvl9pPr marL="3657600" algn="l" defTabSz="914400" rtl="0" eaLnBrk="1" latinLnBrk="0" hangingPunct="1">
      <a:defRPr sz="2400" kern="1200">
        <a:solidFill>
          <a:schemeClr val="tx1"/>
        </a:solidFill>
        <a:latin typeface="Arial" charset="0"/>
        <a:ea typeface="ヒラギノ角ゴ Pro W3" pitchFamily="-3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E6EBB3"/>
    <a:srgbClr val="F0F6A8"/>
    <a:srgbClr val="00755C"/>
    <a:srgbClr val="008789"/>
    <a:srgbClr val="0C8164"/>
    <a:srgbClr val="048C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96" autoAdjust="0"/>
    <p:restoredTop sz="88402" autoAdjust="0"/>
  </p:normalViewPr>
  <p:slideViewPr>
    <p:cSldViewPr>
      <p:cViewPr>
        <p:scale>
          <a:sx n="70" d="100"/>
          <a:sy n="70" d="100"/>
        </p:scale>
        <p:origin x="-1080" y="-72"/>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61C80DA-910F-414F-8C65-308AAD7C4EB5}" type="slidenum">
              <a:rPr lang="en-US"/>
              <a:pPr/>
              <a:t>‹#›</a:t>
            </a:fld>
            <a:endParaRPr lang="en-US" dirty="0"/>
          </a:p>
        </p:txBody>
      </p:sp>
    </p:spTree>
    <p:extLst>
      <p:ext uri="{BB962C8B-B14F-4D97-AF65-F5344CB8AC3E}">
        <p14:creationId xmlns:p14="http://schemas.microsoft.com/office/powerpoint/2010/main" val="18207833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ヒラギノ角ゴ Pro W3" pitchFamily="-32" charset="-128"/>
        <a:cs typeface="+mn-cs"/>
      </a:defRPr>
    </a:lvl1pPr>
    <a:lvl2pPr marL="457200" algn="l" rtl="0" fontAlgn="base">
      <a:spcBef>
        <a:spcPct val="30000"/>
      </a:spcBef>
      <a:spcAft>
        <a:spcPct val="0"/>
      </a:spcAft>
      <a:defRPr sz="1200" kern="1200">
        <a:solidFill>
          <a:schemeClr val="tx1"/>
        </a:solidFill>
        <a:latin typeface="Arial" charset="0"/>
        <a:ea typeface="ヒラギノ角ゴ Pro W3" pitchFamily="-32" charset="-128"/>
        <a:cs typeface="+mn-cs"/>
      </a:defRPr>
    </a:lvl2pPr>
    <a:lvl3pPr marL="914400" algn="l" rtl="0" fontAlgn="base">
      <a:spcBef>
        <a:spcPct val="30000"/>
      </a:spcBef>
      <a:spcAft>
        <a:spcPct val="0"/>
      </a:spcAft>
      <a:defRPr sz="1200" kern="1200">
        <a:solidFill>
          <a:schemeClr val="tx1"/>
        </a:solidFill>
        <a:latin typeface="Arial" charset="0"/>
        <a:ea typeface="ヒラギノ角ゴ Pro W3" pitchFamily="-32" charset="-128"/>
        <a:cs typeface="+mn-cs"/>
      </a:defRPr>
    </a:lvl3pPr>
    <a:lvl4pPr marL="1371600" algn="l" rtl="0" fontAlgn="base">
      <a:spcBef>
        <a:spcPct val="30000"/>
      </a:spcBef>
      <a:spcAft>
        <a:spcPct val="0"/>
      </a:spcAft>
      <a:defRPr sz="1200" kern="1200">
        <a:solidFill>
          <a:schemeClr val="tx1"/>
        </a:solidFill>
        <a:latin typeface="Arial" charset="0"/>
        <a:ea typeface="ヒラギノ角ゴ Pro W3" pitchFamily="-32" charset="-128"/>
        <a:cs typeface="+mn-cs"/>
      </a:defRPr>
    </a:lvl4pPr>
    <a:lvl5pPr marL="1828800" algn="l" rtl="0" fontAlgn="base">
      <a:spcBef>
        <a:spcPct val="30000"/>
      </a:spcBef>
      <a:spcAft>
        <a:spcPct val="0"/>
      </a:spcAft>
      <a:defRPr sz="1200" kern="1200">
        <a:solidFill>
          <a:schemeClr val="tx1"/>
        </a:solidFill>
        <a:latin typeface="Arial" charset="0"/>
        <a:ea typeface="ヒラギノ角ゴ Pro W3"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Geophysics can be used to delineate</a:t>
            </a:r>
            <a:r>
              <a:rPr lang="en-US" baseline="0" dirty="0" smtClean="0"/>
              <a:t> covered subsurface structures </a:t>
            </a:r>
            <a:r>
              <a:rPr lang="en-US" baseline="0" smtClean="0"/>
              <a:t>cost effectively.  </a:t>
            </a:r>
            <a:r>
              <a:rPr lang="en-US" baseline="0" dirty="0" smtClean="0"/>
              <a:t>3 methods used in this project: AMT ERI and GPR.</a:t>
            </a:r>
          </a:p>
          <a:p>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a:t>
            </a:fld>
            <a:endParaRPr lang="en-US" dirty="0"/>
          </a:p>
        </p:txBody>
      </p:sp>
    </p:spTree>
    <p:extLst>
      <p:ext uri="{BB962C8B-B14F-4D97-AF65-F5344CB8AC3E}">
        <p14:creationId xmlns:p14="http://schemas.microsoft.com/office/powerpoint/2010/main" val="11933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17</a:t>
            </a:fld>
            <a:endParaRPr lang="en-US" dirty="0"/>
          </a:p>
        </p:txBody>
      </p:sp>
    </p:spTree>
    <p:extLst>
      <p:ext uri="{BB962C8B-B14F-4D97-AF65-F5344CB8AC3E}">
        <p14:creationId xmlns:p14="http://schemas.microsoft.com/office/powerpoint/2010/main" val="330892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Shenandoah valley 30 km wide bounded by BRT</a:t>
            </a:r>
            <a:r>
              <a:rPr lang="en-US" baseline="0" dirty="0" smtClean="0"/>
              <a:t> to the east and North </a:t>
            </a:r>
            <a:r>
              <a:rPr lang="en-US" baseline="0" dirty="0" err="1" smtClean="0"/>
              <a:t>Mtn</a:t>
            </a:r>
            <a:r>
              <a:rPr lang="en-US" baseline="0" dirty="0" smtClean="0"/>
              <a:t> fault to the west underlain by 7-8 km of thrust stacked CO carbonates.  Briery Branch Quad here west of Harrisonburg</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a:t>
            </a:fld>
            <a:endParaRPr lang="en-US" dirty="0"/>
          </a:p>
        </p:txBody>
      </p:sp>
    </p:spTree>
    <p:extLst>
      <p:ext uri="{BB962C8B-B14F-4D97-AF65-F5344CB8AC3E}">
        <p14:creationId xmlns:p14="http://schemas.microsoft.com/office/powerpoint/2010/main" val="257241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a:t>
            </a:r>
            <a:r>
              <a:rPr lang="en-US" dirty="0" err="1" smtClean="0"/>
              <a:t>Mtn</a:t>
            </a:r>
            <a:r>
              <a:rPr lang="en-US" dirty="0" smtClean="0"/>
              <a:t> fault</a:t>
            </a:r>
            <a:r>
              <a:rPr lang="en-US" baseline="0" dirty="0" smtClean="0"/>
              <a:t> zone juxtaposes CO carbonates over Silurian-Mississippian siliciclastic bedrock.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4</a:t>
            </a:fld>
            <a:endParaRPr lang="en-US" dirty="0"/>
          </a:p>
        </p:txBody>
      </p:sp>
    </p:spTree>
    <p:extLst>
      <p:ext uri="{BB962C8B-B14F-4D97-AF65-F5344CB8AC3E}">
        <p14:creationId xmlns:p14="http://schemas.microsoft.com/office/powerpoint/2010/main" val="263921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how much of the quad</a:t>
            </a:r>
            <a:r>
              <a:rPr lang="en-US" baseline="0" dirty="0" smtClean="0"/>
              <a:t>rangle is covered by surficial deposits obscuring the underlying bedrock formations and structures. Much of remaining area is obscured by deeply weathered and </a:t>
            </a:r>
            <a:r>
              <a:rPr lang="en-US" baseline="0" smtClean="0"/>
              <a:t>thick saprolite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5</a:t>
            </a:fld>
            <a:endParaRPr lang="en-US" dirty="0"/>
          </a:p>
        </p:txBody>
      </p:sp>
    </p:spTree>
    <p:extLst>
      <p:ext uri="{BB962C8B-B14F-4D97-AF65-F5344CB8AC3E}">
        <p14:creationId xmlns:p14="http://schemas.microsoft.com/office/powerpoint/2010/main" val="86362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draft geologic map of a portion of the briery branch quadrangle, AMT profiles</a:t>
            </a:r>
            <a:r>
              <a:rPr lang="en-US" baseline="0" dirty="0" smtClean="0"/>
              <a:t> across the fault as projected 1D profiles, ERI lines over thrust fault, transverse fault, diabase dike, alluvium.  GPR lines over alluvium</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9</a:t>
            </a:fld>
            <a:endParaRPr lang="en-US" dirty="0"/>
          </a:p>
        </p:txBody>
      </p:sp>
    </p:spTree>
    <p:extLst>
      <p:ext uri="{BB962C8B-B14F-4D97-AF65-F5344CB8AC3E}">
        <p14:creationId xmlns:p14="http://schemas.microsoft.com/office/powerpoint/2010/main" val="265263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a:t>
            </a:r>
            <a:r>
              <a:rPr lang="en-US" baseline="0" dirty="0" smtClean="0"/>
              <a:t> mapping of regional differences in resistivity values to depths of 1,000 feet.  Assume that a fault separates these different signatures of resistivity.</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10</a:t>
            </a:fld>
            <a:endParaRPr lang="en-US" dirty="0"/>
          </a:p>
        </p:txBody>
      </p:sp>
    </p:spTree>
    <p:extLst>
      <p:ext uri="{BB962C8B-B14F-4D97-AF65-F5344CB8AC3E}">
        <p14:creationId xmlns:p14="http://schemas.microsoft.com/office/powerpoint/2010/main" val="1853110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 Line</a:t>
            </a:r>
            <a:r>
              <a:rPr lang="en-US" baseline="0" dirty="0" smtClean="0"/>
              <a:t> 1 across portion of alluvial fan (high resistivity) over clayey saprolite (low resistivity).  Competent limestone bedrock is high resistivity except where fractured and weathered by infiltrating water (low resistivity).  Sub-vertical LRZ suspected zone of increased fracturing and weathering, possible fault zone.  Very low resistivity area in blue may represent fault zone but also anecdotal evidence of sinkholes filled with debris (metal) may reflect cultural interference of electrical response.</a:t>
            </a:r>
          </a:p>
          <a:p>
            <a:r>
              <a:rPr lang="en-US" baseline="0" dirty="0" smtClean="0"/>
              <a:t>ERI Line 2 clearly shows the transition of alluvial fan deposits and shows a potential karst feature of pinnacled and ledge bedrock.  Farm mentioned large sinkhole in this area.  </a:t>
            </a:r>
            <a:r>
              <a:rPr lang="en-US" baseline="0" dirty="0" err="1" smtClean="0"/>
              <a:t>Lidar</a:t>
            </a:r>
            <a:r>
              <a:rPr lang="en-US" baseline="0" dirty="0" smtClean="0"/>
              <a:t> provides some confirmatory evidence.</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11</a:t>
            </a:fld>
            <a:endParaRPr lang="en-US" dirty="0"/>
          </a:p>
        </p:txBody>
      </p:sp>
    </p:spTree>
    <p:extLst>
      <p:ext uri="{BB962C8B-B14F-4D97-AF65-F5344CB8AC3E}">
        <p14:creationId xmlns:p14="http://schemas.microsoft.com/office/powerpoint/2010/main" val="322542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Electrical contrast used to map</a:t>
            </a:r>
            <a:r>
              <a:rPr lang="en-US" baseline="0" dirty="0" smtClean="0"/>
              <a:t> lithologic changes and to delineate potential fault zones characterized by increased fracture porosity and weathering.  Suspected north </a:t>
            </a:r>
            <a:r>
              <a:rPr lang="en-US" baseline="0" dirty="0" err="1" smtClean="0"/>
              <a:t>mtn</a:t>
            </a:r>
            <a:r>
              <a:rPr lang="en-US" baseline="0" dirty="0" smtClean="0"/>
              <a:t> fault zone and associated fracture zones show up as low resistivity, dip steeply back to the southeast.  Fault zone mapped in water supply well at 600-700 </a:t>
            </a:r>
            <a:r>
              <a:rPr lang="en-US" baseline="0" dirty="0" err="1" smtClean="0"/>
              <a:t>ft</a:t>
            </a:r>
            <a:r>
              <a:rPr lang="en-US" baseline="0" dirty="0" smtClean="0"/>
              <a:t> bg. High resistivity basalt/diabase dyke.  Possible chill/fracture zone on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14</a:t>
            </a:fld>
            <a:endParaRPr lang="en-US" dirty="0"/>
          </a:p>
        </p:txBody>
      </p:sp>
    </p:spTree>
    <p:extLst>
      <p:ext uri="{BB962C8B-B14F-4D97-AF65-F5344CB8AC3E}">
        <p14:creationId xmlns:p14="http://schemas.microsoft.com/office/powerpoint/2010/main" val="231961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Antenna is in-line and parallel, designed for rugged terrain, and ease of deployment</a:t>
            </a:r>
          </a:p>
          <a:p>
            <a:r>
              <a:rPr lang="en-US" dirty="0" smtClean="0"/>
              <a:t>Photo taken just south of </a:t>
            </a:r>
            <a:r>
              <a:rPr lang="en-US" dirty="0" err="1" smtClean="0"/>
              <a:t>Rawley</a:t>
            </a:r>
            <a:r>
              <a:rPr lang="en-US" dirty="0" smtClean="0"/>
              <a:t> Springs, VA</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7" name="Picture 6" descr="Firts_sl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7"/>
          <p:cNvSpPr>
            <a:spLocks noGrp="1"/>
          </p:cNvSpPr>
          <p:nvPr>
            <p:ph type="title"/>
          </p:nvPr>
        </p:nvSpPr>
        <p:spPr>
          <a:xfrm>
            <a:off x="648000" y="3886208"/>
            <a:ext cx="8001056" cy="1185866"/>
          </a:xfrm>
        </p:spPr>
        <p:txBody>
          <a:bodyPr anchor="t"/>
          <a:lstStyle>
            <a:lvl1pPr>
              <a:defRPr sz="3200">
                <a:solidFill>
                  <a:srgbClr val="00755C"/>
                </a:solidFill>
              </a:defRPr>
            </a:lvl1pPr>
          </a:lstStyle>
          <a:p>
            <a:r>
              <a:rPr lang="en-US" smtClean="0"/>
              <a:t>Click to edit Master title style</a:t>
            </a:r>
            <a:endParaRPr lang="en-GB" dirty="0"/>
          </a:p>
        </p:txBody>
      </p:sp>
      <p:sp>
        <p:nvSpPr>
          <p:cNvPr id="5" name="Sous-titre 2"/>
          <p:cNvSpPr>
            <a:spLocks noGrp="1"/>
          </p:cNvSpPr>
          <p:nvPr>
            <p:ph type="subTitle" idx="1"/>
          </p:nvPr>
        </p:nvSpPr>
        <p:spPr>
          <a:xfrm>
            <a:off x="648000" y="3286124"/>
            <a:ext cx="8001056" cy="432000"/>
          </a:xfrm>
          <a:noFill/>
        </p:spPr>
        <p:txBody>
          <a:bodyPr/>
          <a:lstStyle>
            <a:lvl1pPr marL="0" indent="0" algn="l">
              <a:buNone/>
              <a:defRPr>
                <a:solidFill>
                  <a:srgbClr val="00755C"/>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56000" y="950400"/>
            <a:ext cx="5436000" cy="5022000"/>
          </a:xfrm>
          <a:noFill/>
        </p:spPr>
        <p:txBody>
          <a:bodyPr/>
          <a:lstStyle>
            <a:lvl1pPr>
              <a:defRPr sz="20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Espace réservé du texte 3"/>
          <p:cNvSpPr>
            <a:spLocks noGrp="1"/>
          </p:cNvSpPr>
          <p:nvPr>
            <p:ph type="body" sz="half" idx="2"/>
          </p:nvPr>
        </p:nvSpPr>
        <p:spPr>
          <a:xfrm>
            <a:off x="230399" y="950400"/>
            <a:ext cx="3132000" cy="5022000"/>
          </a:xfrm>
          <a:noFill/>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re 1"/>
          <p:cNvSpPr>
            <a:spLocks noGrp="1"/>
          </p:cNvSpPr>
          <p:nvPr>
            <p:ph type="title"/>
          </p:nvPr>
        </p:nvSpPr>
        <p:spPr>
          <a:xfrm>
            <a:off x="1981200" y="228600"/>
            <a:ext cx="6934200" cy="685800"/>
          </a:xfrm>
        </p:spPr>
        <p:txBody>
          <a:bodyPr/>
          <a:lstStyle/>
          <a:p>
            <a:r>
              <a:rPr lang="en-US" noProof="0" smtClean="0"/>
              <a:t>Click to edit Master title style</a:t>
            </a:r>
            <a:endParaRPr lang="en-GB" noProof="0"/>
          </a:p>
        </p:txBody>
      </p:sp>
      <p:sp>
        <p:nvSpPr>
          <p:cNvPr id="6" name="Date Placeholder 3"/>
          <p:cNvSpPr>
            <a:spLocks noGrp="1"/>
          </p:cNvSpPr>
          <p:nvPr>
            <p:ph type="dt" sz="half" idx="10"/>
          </p:nvPr>
        </p:nvSpPr>
        <p:spPr>
          <a:xfrm>
            <a:off x="230400" y="6091200"/>
            <a:ext cx="2133600" cy="123111"/>
          </a:xfrm>
          <a:prstGeom prst="rect">
            <a:avLst/>
          </a:prstGeom>
        </p:spPr>
        <p:txBody>
          <a:bodyPr lIns="0" tIns="0" rIns="0" bIns="0">
            <a:spAutoFit/>
          </a:bodyPr>
          <a:lstStyle>
            <a:lvl1pPr>
              <a:defRPr sz="800"/>
            </a:lvl1pPr>
          </a:lstStyle>
          <a:p>
            <a:fld id="{6F020EB4-5671-46ED-BC1C-1B8F886BAB82}" type="datetime4">
              <a:rPr lang="en-US" noProof="0" smtClean="0"/>
              <a:pPr/>
              <a:t>October 31, 2015</a:t>
            </a:fld>
            <a:endParaRPr lang="en-GB" noProof="0"/>
          </a:p>
        </p:txBody>
      </p:sp>
      <p:sp>
        <p:nvSpPr>
          <p:cNvPr id="7"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8"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re 1"/>
          <p:cNvSpPr>
            <a:spLocks noGrp="1"/>
          </p:cNvSpPr>
          <p:nvPr>
            <p:ph type="title"/>
          </p:nvPr>
        </p:nvSpPr>
        <p:spPr>
          <a:xfrm>
            <a:off x="1981200" y="228600"/>
            <a:ext cx="6934200" cy="685800"/>
          </a:xfrm>
        </p:spPr>
        <p:txBody>
          <a:bodyPr/>
          <a:lstStyle/>
          <a:p>
            <a:r>
              <a:rPr lang="en-US" noProof="0" smtClean="0"/>
              <a:t>Click to edit Master title style</a:t>
            </a:r>
            <a:endParaRPr lang="en-GB" noProof="0"/>
          </a:p>
        </p:txBody>
      </p:sp>
      <p:sp>
        <p:nvSpPr>
          <p:cNvPr id="3" name="Espace réservé du texte 2"/>
          <p:cNvSpPr>
            <a:spLocks noGrp="1"/>
          </p:cNvSpPr>
          <p:nvPr>
            <p:ph type="body" sz="half" idx="1"/>
          </p:nvPr>
        </p:nvSpPr>
        <p:spPr>
          <a:xfrm>
            <a:off x="228600" y="950400"/>
            <a:ext cx="4267200" cy="5022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Espace réservé du graphique 3"/>
          <p:cNvSpPr>
            <a:spLocks noGrp="1"/>
          </p:cNvSpPr>
          <p:nvPr>
            <p:ph type="chart" sz="half" idx="2"/>
          </p:nvPr>
        </p:nvSpPr>
        <p:spPr>
          <a:xfrm>
            <a:off x="4648200" y="950400"/>
            <a:ext cx="4267200" cy="5022000"/>
          </a:xfrm>
          <a:noFill/>
        </p:spPr>
        <p:txBody>
          <a:bodyPr/>
          <a:lstStyle/>
          <a:p>
            <a:r>
              <a:rPr lang="en-US" noProof="0" smtClean="0"/>
              <a:t>Click icon to add chart</a:t>
            </a:r>
            <a:endParaRPr lang="en-GB" noProof="0"/>
          </a:p>
        </p:txBody>
      </p:sp>
      <p:sp>
        <p:nvSpPr>
          <p:cNvPr id="5" name="Date Placeholder 3"/>
          <p:cNvSpPr>
            <a:spLocks noGrp="1"/>
          </p:cNvSpPr>
          <p:nvPr>
            <p:ph type="dt" sz="half" idx="10"/>
          </p:nvPr>
        </p:nvSpPr>
        <p:spPr>
          <a:xfrm>
            <a:off x="230400" y="6091200"/>
            <a:ext cx="2133600" cy="123111"/>
          </a:xfrm>
          <a:prstGeom prst="rect">
            <a:avLst/>
          </a:prstGeom>
        </p:spPr>
        <p:txBody>
          <a:bodyPr lIns="0" tIns="0" rIns="0" bIns="0">
            <a:spAutoFit/>
          </a:bodyPr>
          <a:lstStyle>
            <a:lvl1pPr>
              <a:defRPr sz="800"/>
            </a:lvl1pPr>
          </a:lstStyle>
          <a:p>
            <a:fld id="{EB12E162-DD48-4F6C-AD4D-2C03FCF422CA}" type="datetime4">
              <a:rPr lang="en-US" noProof="0" smtClean="0"/>
              <a:pPr/>
              <a:t>October 31, 2015</a:t>
            </a:fld>
            <a:endParaRPr lang="en-GB" noProof="0"/>
          </a:p>
        </p:txBody>
      </p:sp>
      <p:sp>
        <p:nvSpPr>
          <p:cNvPr id="6"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7"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re 1"/>
          <p:cNvSpPr>
            <a:spLocks noGrp="1"/>
          </p:cNvSpPr>
          <p:nvPr>
            <p:ph type="title"/>
          </p:nvPr>
        </p:nvSpPr>
        <p:spPr>
          <a:xfrm>
            <a:off x="2004284" y="4800600"/>
            <a:ext cx="5486400" cy="566738"/>
          </a:xfrm>
        </p:spPr>
        <p:txBody>
          <a:bodyPr anchor="t"/>
          <a:lstStyle>
            <a:lvl1pPr algn="l">
              <a:defRPr sz="2000" b="1">
                <a:solidFill>
                  <a:srgbClr val="4C4C4C"/>
                </a:solidFill>
              </a:defRPr>
            </a:lvl1pPr>
          </a:lstStyle>
          <a:p>
            <a:r>
              <a:rPr lang="en-US" noProof="0" smtClean="0"/>
              <a:t>Click to edit Master title style</a:t>
            </a:r>
            <a:endParaRPr lang="en-GB" noProof="0"/>
          </a:p>
        </p:txBody>
      </p:sp>
      <p:sp>
        <p:nvSpPr>
          <p:cNvPr id="3" name="Espace réservé pour une image  2"/>
          <p:cNvSpPr>
            <a:spLocks noGrp="1"/>
          </p:cNvSpPr>
          <p:nvPr>
            <p:ph type="pic" idx="1"/>
          </p:nvPr>
        </p:nvSpPr>
        <p:spPr>
          <a:xfrm>
            <a:off x="2004284" y="1447200"/>
            <a:ext cx="5486400" cy="3294000"/>
          </a:xfrm>
          <a:no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Espace réservé du texte 3"/>
          <p:cNvSpPr>
            <a:spLocks noGrp="1"/>
          </p:cNvSpPr>
          <p:nvPr>
            <p:ph type="body" sz="half" idx="2"/>
          </p:nvPr>
        </p:nvSpPr>
        <p:spPr>
          <a:xfrm>
            <a:off x="2004284" y="5367338"/>
            <a:ext cx="5486400" cy="490554"/>
          </a:xfrm>
        </p:spPr>
        <p:txBody>
          <a:bodyPr/>
          <a:lstStyle>
            <a:lvl1pPr marL="0" indent="0">
              <a:buNone/>
              <a:defRPr sz="1800">
                <a:solidFill>
                  <a:srgbClr val="4C4C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3"/>
          <p:cNvSpPr>
            <a:spLocks noGrp="1"/>
          </p:cNvSpPr>
          <p:nvPr>
            <p:ph type="dt" sz="half" idx="10"/>
          </p:nvPr>
        </p:nvSpPr>
        <p:spPr>
          <a:xfrm>
            <a:off x="230400" y="6091200"/>
            <a:ext cx="2133600" cy="123111"/>
          </a:xfrm>
          <a:prstGeom prst="rect">
            <a:avLst/>
          </a:prstGeom>
        </p:spPr>
        <p:txBody>
          <a:bodyPr lIns="0" tIns="0" rIns="0" bIns="0">
            <a:spAutoFit/>
          </a:bodyPr>
          <a:lstStyle>
            <a:lvl1pPr>
              <a:defRPr sz="800"/>
            </a:lvl1pPr>
          </a:lstStyle>
          <a:p>
            <a:fld id="{E001E40F-6354-4D0A-A3DF-49B232CA1BB1}" type="datetime4">
              <a:rPr lang="en-US" noProof="0" smtClean="0"/>
              <a:pPr/>
              <a:t>October 31, 2015</a:t>
            </a:fld>
            <a:endParaRPr lang="en-GB" noProof="0"/>
          </a:p>
        </p:txBody>
      </p:sp>
      <p:sp>
        <p:nvSpPr>
          <p:cNvPr id="6"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7"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 name="Titre 1"/>
          <p:cNvSpPr>
            <a:spLocks noGrp="1"/>
          </p:cNvSpPr>
          <p:nvPr>
            <p:ph type="title"/>
          </p:nvPr>
        </p:nvSpPr>
        <p:spPr>
          <a:xfrm>
            <a:off x="1999537" y="2786058"/>
            <a:ext cx="6912000" cy="1440000"/>
          </a:xfrm>
          <a:noFill/>
        </p:spPr>
        <p:txBody>
          <a:bodyPr anchor="t"/>
          <a:lstStyle>
            <a:lvl1pPr algn="l">
              <a:defRPr sz="4000" b="1" cap="none">
                <a:solidFill>
                  <a:srgbClr val="00755C"/>
                </a:solidFill>
                <a:latin typeface="+mn-lt"/>
              </a:defRPr>
            </a:lvl1pPr>
          </a:lstStyle>
          <a:p>
            <a:r>
              <a:rPr lang="en-US" noProof="0" smtClean="0"/>
              <a:t>Click to edit Master title style</a:t>
            </a:r>
            <a:endParaRPr lang="en-GB" noProof="0" dirty="0"/>
          </a:p>
        </p:txBody>
      </p:sp>
      <p:sp>
        <p:nvSpPr>
          <p:cNvPr id="3" name="Date Placeholder 3"/>
          <p:cNvSpPr>
            <a:spLocks noGrp="1"/>
          </p:cNvSpPr>
          <p:nvPr>
            <p:ph type="dt" sz="half" idx="2"/>
          </p:nvPr>
        </p:nvSpPr>
        <p:spPr>
          <a:xfrm>
            <a:off x="230400" y="6091200"/>
            <a:ext cx="2133600" cy="123111"/>
          </a:xfrm>
          <a:prstGeom prst="rect">
            <a:avLst/>
          </a:prstGeom>
        </p:spPr>
        <p:txBody>
          <a:bodyPr lIns="0" tIns="0" rIns="0" bIns="0">
            <a:spAutoFit/>
          </a:bodyPr>
          <a:lstStyle>
            <a:lvl1pPr>
              <a:defRPr sz="800"/>
            </a:lvl1pPr>
          </a:lstStyle>
          <a:p>
            <a:fld id="{203BE213-9082-4EFE-A199-E41FE6A41059}" type="datetime4">
              <a:rPr lang="en-US" noProof="0" smtClean="0"/>
              <a:pPr/>
              <a:t>October 31, 2015</a:t>
            </a:fld>
            <a:endParaRPr lang="en-GB" noProof="0"/>
          </a:p>
        </p:txBody>
      </p:sp>
      <p:sp>
        <p:nvSpPr>
          <p:cNvPr id="4"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5"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29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re 1"/>
          <p:cNvSpPr>
            <a:spLocks noGrp="1"/>
          </p:cNvSpPr>
          <p:nvPr>
            <p:ph type="title"/>
          </p:nvPr>
        </p:nvSpPr>
        <p:spPr>
          <a:xfrm>
            <a:off x="1999537" y="3500438"/>
            <a:ext cx="6912000" cy="714380"/>
          </a:xfrm>
          <a:noFill/>
        </p:spPr>
        <p:txBody>
          <a:bodyPr anchor="t"/>
          <a:lstStyle>
            <a:lvl1pPr algn="l">
              <a:defRPr sz="2000" b="0" cap="none">
                <a:solidFill>
                  <a:srgbClr val="00755C"/>
                </a:solidFill>
                <a:latin typeface="+mn-lt"/>
              </a:defRPr>
            </a:lvl1pPr>
          </a:lstStyle>
          <a:p>
            <a:r>
              <a:rPr lang="en-US" noProof="0" smtClean="0"/>
              <a:t>Click to edit Master title style</a:t>
            </a:r>
            <a:endParaRPr lang="en-GB" noProof="0"/>
          </a:p>
        </p:txBody>
      </p:sp>
      <p:sp>
        <p:nvSpPr>
          <p:cNvPr id="3" name="Espace réservé du texte 2"/>
          <p:cNvSpPr>
            <a:spLocks noGrp="1"/>
          </p:cNvSpPr>
          <p:nvPr>
            <p:ph type="body" idx="1"/>
          </p:nvPr>
        </p:nvSpPr>
        <p:spPr>
          <a:xfrm>
            <a:off x="1998000" y="4286267"/>
            <a:ext cx="6912000" cy="1500187"/>
          </a:xfrm>
          <a:noFill/>
        </p:spPr>
        <p:txBody>
          <a:bodyPr anchor="t"/>
          <a:lstStyle>
            <a:lvl1pPr marL="0" indent="0">
              <a:buNone/>
              <a:defRPr sz="2000">
                <a:solidFill>
                  <a:srgbClr val="00755C"/>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
        <p:nvSpPr>
          <p:cNvPr id="7" name="Date Placeholder 3"/>
          <p:cNvSpPr>
            <a:spLocks noGrp="1"/>
          </p:cNvSpPr>
          <p:nvPr>
            <p:ph type="dt" sz="half" idx="2"/>
          </p:nvPr>
        </p:nvSpPr>
        <p:spPr>
          <a:xfrm>
            <a:off x="230400" y="6091200"/>
            <a:ext cx="2133600" cy="123111"/>
          </a:xfrm>
          <a:prstGeom prst="rect">
            <a:avLst/>
          </a:prstGeom>
        </p:spPr>
        <p:txBody>
          <a:bodyPr lIns="0" tIns="0" rIns="0" bIns="0">
            <a:spAutoFit/>
          </a:bodyPr>
          <a:lstStyle>
            <a:lvl1pPr>
              <a:defRPr sz="800"/>
            </a:lvl1pPr>
          </a:lstStyle>
          <a:p>
            <a:fld id="{2C4CA0C1-4551-48BC-87D7-37D4D618CF56}" type="datetime4">
              <a:rPr lang="en-US" noProof="0" smtClean="0"/>
              <a:pPr/>
              <a:t>October 31, 2015</a:t>
            </a:fld>
            <a:endParaRPr lang="en-GB" noProof="0"/>
          </a:p>
        </p:txBody>
      </p:sp>
      <p:sp>
        <p:nvSpPr>
          <p:cNvPr id="8"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9"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smtClean="0"/>
              <a:t>Click to edit Master title style</a:t>
            </a:r>
            <a:endParaRPr lang="en-GB" noProof="0"/>
          </a:p>
        </p:txBody>
      </p:sp>
      <p:sp>
        <p:nvSpPr>
          <p:cNvPr id="3" name="Espace réservé du contenu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3"/>
          <p:cNvSpPr>
            <a:spLocks noGrp="1"/>
          </p:cNvSpPr>
          <p:nvPr>
            <p:ph type="dt" sz="half" idx="2"/>
          </p:nvPr>
        </p:nvSpPr>
        <p:spPr>
          <a:xfrm>
            <a:off x="230400" y="6091200"/>
            <a:ext cx="2133600" cy="123111"/>
          </a:xfrm>
          <a:prstGeom prst="rect">
            <a:avLst/>
          </a:prstGeom>
        </p:spPr>
        <p:txBody>
          <a:bodyPr lIns="0" tIns="0" rIns="0" bIns="0">
            <a:spAutoFit/>
          </a:bodyPr>
          <a:lstStyle>
            <a:lvl1pPr>
              <a:defRPr sz="800"/>
            </a:lvl1pPr>
          </a:lstStyle>
          <a:p>
            <a:fld id="{C0D57286-EAE4-4AC6-A174-CBB34F1077D0}" type="datetime4">
              <a:rPr lang="en-US" noProof="0" smtClean="0"/>
              <a:pPr/>
              <a:t>October 31, 2015</a:t>
            </a:fld>
            <a:endParaRPr lang="en-GB" noProof="0"/>
          </a:p>
        </p:txBody>
      </p:sp>
      <p:sp>
        <p:nvSpPr>
          <p:cNvPr id="8"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9"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smtClean="0"/>
              <a:t>Click to edit Master title style</a:t>
            </a:r>
            <a:endParaRPr lang="en-GB" noProof="0"/>
          </a:p>
        </p:txBody>
      </p:sp>
      <p:sp>
        <p:nvSpPr>
          <p:cNvPr id="3" name="Espace réservé du contenu 2"/>
          <p:cNvSpPr>
            <a:spLocks noGrp="1"/>
          </p:cNvSpPr>
          <p:nvPr>
            <p:ph sz="half" idx="1"/>
          </p:nvPr>
        </p:nvSpPr>
        <p:spPr>
          <a:xfrm>
            <a:off x="230400" y="950400"/>
            <a:ext cx="4248000" cy="5022000"/>
          </a:xfrm>
          <a:noFill/>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Espace réservé du contenu 3"/>
          <p:cNvSpPr>
            <a:spLocks noGrp="1"/>
          </p:cNvSpPr>
          <p:nvPr>
            <p:ph sz="half" idx="2"/>
          </p:nvPr>
        </p:nvSpPr>
        <p:spPr>
          <a:xfrm>
            <a:off x="4648200" y="950400"/>
            <a:ext cx="4248000" cy="5022000"/>
          </a:xfrm>
          <a:noFill/>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8" name="Date Placeholder 3"/>
          <p:cNvSpPr>
            <a:spLocks noGrp="1"/>
          </p:cNvSpPr>
          <p:nvPr>
            <p:ph type="dt" sz="half" idx="10"/>
          </p:nvPr>
        </p:nvSpPr>
        <p:spPr>
          <a:xfrm>
            <a:off x="230400" y="6091200"/>
            <a:ext cx="2133600" cy="123111"/>
          </a:xfrm>
          <a:prstGeom prst="rect">
            <a:avLst/>
          </a:prstGeom>
        </p:spPr>
        <p:txBody>
          <a:bodyPr lIns="0" tIns="0" rIns="0" bIns="0">
            <a:spAutoFit/>
          </a:bodyPr>
          <a:lstStyle>
            <a:lvl1pPr>
              <a:defRPr sz="800"/>
            </a:lvl1pPr>
          </a:lstStyle>
          <a:p>
            <a:fld id="{D3630DF5-0DFA-4A83-B18D-5D3C88608A1D}" type="datetime4">
              <a:rPr lang="en-US" noProof="0" smtClean="0"/>
              <a:pPr/>
              <a:t>October 31, 2015</a:t>
            </a:fld>
            <a:endParaRPr lang="en-GB" noProof="0"/>
          </a:p>
        </p:txBody>
      </p:sp>
      <p:sp>
        <p:nvSpPr>
          <p:cNvPr id="9"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10"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Titl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30400" y="950400"/>
            <a:ext cx="4248000" cy="639762"/>
          </a:xfrm>
          <a:noFill/>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Espace réservé du contenu 3"/>
          <p:cNvSpPr>
            <a:spLocks noGrp="1"/>
          </p:cNvSpPr>
          <p:nvPr>
            <p:ph sz="half" idx="2"/>
          </p:nvPr>
        </p:nvSpPr>
        <p:spPr>
          <a:xfrm>
            <a:off x="230400" y="1643050"/>
            <a:ext cx="4248000" cy="4286280"/>
          </a:xfrm>
          <a:noFill/>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Espace réservé du texte 4"/>
          <p:cNvSpPr>
            <a:spLocks noGrp="1"/>
          </p:cNvSpPr>
          <p:nvPr>
            <p:ph type="body" sz="quarter" idx="3"/>
          </p:nvPr>
        </p:nvSpPr>
        <p:spPr>
          <a:xfrm>
            <a:off x="4645024" y="950400"/>
            <a:ext cx="4248000" cy="639762"/>
          </a:xfrm>
          <a:noFill/>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Espace réservé du contenu 5"/>
          <p:cNvSpPr>
            <a:spLocks noGrp="1"/>
          </p:cNvSpPr>
          <p:nvPr>
            <p:ph sz="quarter" idx="4"/>
          </p:nvPr>
        </p:nvSpPr>
        <p:spPr>
          <a:xfrm>
            <a:off x="4645024" y="1643050"/>
            <a:ext cx="4248000" cy="4286280"/>
          </a:xfrm>
          <a:noFill/>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Titre 1"/>
          <p:cNvSpPr>
            <a:spLocks noGrp="1"/>
          </p:cNvSpPr>
          <p:nvPr>
            <p:ph type="title"/>
          </p:nvPr>
        </p:nvSpPr>
        <p:spPr>
          <a:xfrm>
            <a:off x="1981200" y="228600"/>
            <a:ext cx="6934200" cy="685800"/>
          </a:xfrm>
        </p:spPr>
        <p:txBody>
          <a:bodyPr/>
          <a:lstStyle/>
          <a:p>
            <a:r>
              <a:rPr lang="en-US" noProof="0" smtClean="0"/>
              <a:t>Click to edit Master title style</a:t>
            </a:r>
            <a:endParaRPr lang="en-GB" noProof="0"/>
          </a:p>
        </p:txBody>
      </p:sp>
      <p:sp>
        <p:nvSpPr>
          <p:cNvPr id="11" name="Date Placeholder 3"/>
          <p:cNvSpPr>
            <a:spLocks noGrp="1"/>
          </p:cNvSpPr>
          <p:nvPr>
            <p:ph type="dt" sz="half" idx="10"/>
          </p:nvPr>
        </p:nvSpPr>
        <p:spPr>
          <a:xfrm>
            <a:off x="230400" y="6091200"/>
            <a:ext cx="2133600" cy="123111"/>
          </a:xfrm>
          <a:prstGeom prst="rect">
            <a:avLst/>
          </a:prstGeom>
        </p:spPr>
        <p:txBody>
          <a:bodyPr lIns="0" tIns="0" rIns="0" bIns="0">
            <a:spAutoFit/>
          </a:bodyPr>
          <a:lstStyle>
            <a:lvl1pPr>
              <a:defRPr sz="800"/>
            </a:lvl1pPr>
          </a:lstStyle>
          <a:p>
            <a:fld id="{5CE7CC02-DEBD-4190-AEF7-47ABB5844058}" type="datetime4">
              <a:rPr lang="en-US" noProof="0" smtClean="0"/>
              <a:pPr/>
              <a:t>October 31, 2015</a:t>
            </a:fld>
            <a:endParaRPr lang="en-GB" noProof="0"/>
          </a:p>
        </p:txBody>
      </p:sp>
      <p:sp>
        <p:nvSpPr>
          <p:cNvPr id="12" name="Footer Placeholder 4"/>
          <p:cNvSpPr>
            <a:spLocks noGrp="1"/>
          </p:cNvSpPr>
          <p:nvPr>
            <p:ph type="ftr" sz="quarter" idx="11"/>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13" name="Slide Number Placeholder 5"/>
          <p:cNvSpPr>
            <a:spLocks noGrp="1"/>
          </p:cNvSpPr>
          <p:nvPr>
            <p:ph type="sldNum" sz="quarter" idx="12"/>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right)  &amp;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smtClean="0"/>
              <a:t>Click to edit Master title style</a:t>
            </a:r>
            <a:endParaRPr lang="en-GB" noProof="0"/>
          </a:p>
        </p:txBody>
      </p:sp>
      <p:sp>
        <p:nvSpPr>
          <p:cNvPr id="4" name="Espace réservé du contenu 3"/>
          <p:cNvSpPr>
            <a:spLocks noGrp="1"/>
          </p:cNvSpPr>
          <p:nvPr>
            <p:ph sz="half" idx="2"/>
          </p:nvPr>
        </p:nvSpPr>
        <p:spPr>
          <a:xfrm>
            <a:off x="2071670" y="950400"/>
            <a:ext cx="6843730" cy="5022000"/>
          </a:xfrm>
          <a:noFill/>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Espace réservé pour une image  2"/>
          <p:cNvSpPr>
            <a:spLocks noGrp="1"/>
          </p:cNvSpPr>
          <p:nvPr>
            <p:ph type="pic" idx="1"/>
          </p:nvPr>
        </p:nvSpPr>
        <p:spPr>
          <a:xfrm>
            <a:off x="230400" y="950400"/>
            <a:ext cx="1746000" cy="1440000"/>
          </a:xfrm>
          <a:no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9" name="Date Placeholder 3"/>
          <p:cNvSpPr>
            <a:spLocks noGrp="1"/>
          </p:cNvSpPr>
          <p:nvPr>
            <p:ph type="dt" sz="half" idx="10"/>
          </p:nvPr>
        </p:nvSpPr>
        <p:spPr>
          <a:xfrm>
            <a:off x="230400" y="6091200"/>
            <a:ext cx="2133600" cy="123111"/>
          </a:xfrm>
          <a:prstGeom prst="rect">
            <a:avLst/>
          </a:prstGeom>
        </p:spPr>
        <p:txBody>
          <a:bodyPr lIns="0" tIns="0" rIns="0" bIns="0">
            <a:spAutoFit/>
          </a:bodyPr>
          <a:lstStyle>
            <a:lvl1pPr>
              <a:defRPr sz="800"/>
            </a:lvl1pPr>
          </a:lstStyle>
          <a:p>
            <a:fld id="{AE5DE5F2-040D-4C32-9F42-16314740824D}" type="datetime4">
              <a:rPr lang="en-US" noProof="0" smtClean="0"/>
              <a:pPr/>
              <a:t>October 31, 2015</a:t>
            </a:fld>
            <a:endParaRPr lang="en-GB" noProof="0"/>
          </a:p>
        </p:txBody>
      </p:sp>
      <p:sp>
        <p:nvSpPr>
          <p:cNvPr id="10"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11"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bottom)  &amp; Content">
    <p:spTree>
      <p:nvGrpSpPr>
        <p:cNvPr id="1" name=""/>
        <p:cNvGrpSpPr/>
        <p:nvPr/>
      </p:nvGrpSpPr>
      <p:grpSpPr>
        <a:xfrm>
          <a:off x="0" y="0"/>
          <a:ext cx="0" cy="0"/>
          <a:chOff x="0" y="0"/>
          <a:chExt cx="0" cy="0"/>
        </a:xfrm>
      </p:grpSpPr>
      <p:sp>
        <p:nvSpPr>
          <p:cNvPr id="5" name="Espace réservé pour une image  2"/>
          <p:cNvSpPr>
            <a:spLocks noGrp="1"/>
          </p:cNvSpPr>
          <p:nvPr>
            <p:ph type="pic" idx="1"/>
          </p:nvPr>
        </p:nvSpPr>
        <p:spPr>
          <a:xfrm>
            <a:off x="230400" y="2285992"/>
            <a:ext cx="8686800" cy="3643338"/>
          </a:xfrm>
          <a:no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2" name="Titre 1"/>
          <p:cNvSpPr>
            <a:spLocks noGrp="1"/>
          </p:cNvSpPr>
          <p:nvPr>
            <p:ph type="title"/>
          </p:nvPr>
        </p:nvSpPr>
        <p:spPr/>
        <p:txBody>
          <a:bodyPr/>
          <a:lstStyle/>
          <a:p>
            <a:r>
              <a:rPr lang="en-US" noProof="0" smtClean="0"/>
              <a:t>Click to edit Master title style</a:t>
            </a:r>
            <a:endParaRPr lang="en-GB" noProof="0"/>
          </a:p>
        </p:txBody>
      </p:sp>
      <p:sp>
        <p:nvSpPr>
          <p:cNvPr id="4" name="Espace réservé du contenu 3"/>
          <p:cNvSpPr>
            <a:spLocks noGrp="1"/>
          </p:cNvSpPr>
          <p:nvPr>
            <p:ph sz="half" idx="2"/>
          </p:nvPr>
        </p:nvSpPr>
        <p:spPr>
          <a:xfrm>
            <a:off x="230400" y="950400"/>
            <a:ext cx="8686800" cy="1296000"/>
          </a:xfrm>
          <a:noFill/>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6" name="Date Placeholder 3"/>
          <p:cNvSpPr>
            <a:spLocks noGrp="1"/>
          </p:cNvSpPr>
          <p:nvPr>
            <p:ph type="dt" sz="half" idx="10"/>
          </p:nvPr>
        </p:nvSpPr>
        <p:spPr>
          <a:xfrm>
            <a:off x="230400" y="6091200"/>
            <a:ext cx="2133600" cy="123111"/>
          </a:xfrm>
          <a:prstGeom prst="rect">
            <a:avLst/>
          </a:prstGeom>
        </p:spPr>
        <p:txBody>
          <a:bodyPr lIns="0" tIns="0" rIns="0" bIns="0">
            <a:spAutoFit/>
          </a:bodyPr>
          <a:lstStyle>
            <a:lvl1pPr>
              <a:defRPr sz="800"/>
            </a:lvl1pPr>
          </a:lstStyle>
          <a:p>
            <a:fld id="{44259BC2-66A5-4537-9772-D699C2C9391E}" type="datetime4">
              <a:rPr lang="en-US" noProof="0" smtClean="0"/>
              <a:pPr/>
              <a:t>October 31, 2015</a:t>
            </a:fld>
            <a:endParaRPr lang="en-GB" noProof="0"/>
          </a:p>
        </p:txBody>
      </p:sp>
      <p:sp>
        <p:nvSpPr>
          <p:cNvPr id="7"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8"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re 1"/>
          <p:cNvSpPr>
            <a:spLocks noGrp="1"/>
          </p:cNvSpPr>
          <p:nvPr>
            <p:ph type="title"/>
          </p:nvPr>
        </p:nvSpPr>
        <p:spPr>
          <a:xfrm>
            <a:off x="1981200" y="228600"/>
            <a:ext cx="6934200" cy="685800"/>
          </a:xfrm>
        </p:spPr>
        <p:txBody>
          <a:bodyPr/>
          <a:lstStyle/>
          <a:p>
            <a:r>
              <a:rPr lang="en-US" noProof="0" smtClean="0"/>
              <a:t>Click to edit Master title style</a:t>
            </a:r>
            <a:endParaRPr lang="en-GB" noProof="0"/>
          </a:p>
        </p:txBody>
      </p:sp>
      <p:sp>
        <p:nvSpPr>
          <p:cNvPr id="4" name="Date Placeholder 3"/>
          <p:cNvSpPr>
            <a:spLocks noGrp="1"/>
          </p:cNvSpPr>
          <p:nvPr>
            <p:ph type="dt" sz="half" idx="2"/>
          </p:nvPr>
        </p:nvSpPr>
        <p:spPr>
          <a:xfrm>
            <a:off x="230400" y="6091200"/>
            <a:ext cx="2133600" cy="123111"/>
          </a:xfrm>
          <a:prstGeom prst="rect">
            <a:avLst/>
          </a:prstGeom>
        </p:spPr>
        <p:txBody>
          <a:bodyPr lIns="0" tIns="0" rIns="0" bIns="0">
            <a:spAutoFit/>
          </a:bodyPr>
          <a:lstStyle>
            <a:lvl1pPr>
              <a:defRPr sz="800"/>
            </a:lvl1pPr>
          </a:lstStyle>
          <a:p>
            <a:fld id="{A7B814B2-33EC-406A-B4C0-CC4A1A158197}" type="datetime4">
              <a:rPr lang="en-US" noProof="0" smtClean="0"/>
              <a:pPr/>
              <a:t>October 31, 2015</a:t>
            </a:fld>
            <a:endParaRPr lang="en-GB" noProof="0"/>
          </a:p>
        </p:txBody>
      </p:sp>
      <p:sp>
        <p:nvSpPr>
          <p:cNvPr id="5"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6"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230400" y="6091200"/>
            <a:ext cx="2133600" cy="123111"/>
          </a:xfrm>
          <a:prstGeom prst="rect">
            <a:avLst/>
          </a:prstGeom>
        </p:spPr>
        <p:txBody>
          <a:bodyPr lIns="0" tIns="0" rIns="0" bIns="0">
            <a:spAutoFit/>
          </a:bodyPr>
          <a:lstStyle>
            <a:lvl1pPr>
              <a:defRPr sz="800"/>
            </a:lvl1pPr>
          </a:lstStyle>
          <a:p>
            <a:fld id="{E2C90E43-8A39-4BF0-A486-7352C0086E21}" type="datetime4">
              <a:rPr lang="en-US" noProof="0" smtClean="0"/>
              <a:pPr/>
              <a:t>October 31, 2015</a:t>
            </a:fld>
            <a:endParaRPr lang="en-GB" noProof="0"/>
          </a:p>
        </p:txBody>
      </p:sp>
      <p:sp>
        <p:nvSpPr>
          <p:cNvPr id="3"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4"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Image 10" descr="Golder_associates_slide_section.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18" y="0"/>
            <a:ext cx="9139763" cy="6858000"/>
          </a:xfrm>
          <a:prstGeom prst="rect">
            <a:avLst/>
          </a:prstGeom>
        </p:spPr>
      </p:pic>
      <p:sp>
        <p:nvSpPr>
          <p:cNvPr id="1026" name="Rectangle 2"/>
          <p:cNvSpPr>
            <a:spLocks noGrp="1" noChangeArrowheads="1"/>
          </p:cNvSpPr>
          <p:nvPr>
            <p:ph type="title"/>
          </p:nvPr>
        </p:nvSpPr>
        <p:spPr bwMode="auto">
          <a:xfrm>
            <a:off x="1981200" y="228600"/>
            <a:ext cx="6934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noProof="0" smtClean="0"/>
              <a:t>Click to edit Master title style</a:t>
            </a:r>
            <a:endParaRPr lang="en-GB" noProof="0" smtClean="0"/>
          </a:p>
        </p:txBody>
      </p:sp>
      <p:sp>
        <p:nvSpPr>
          <p:cNvPr id="1027" name="Rectangle 3"/>
          <p:cNvSpPr>
            <a:spLocks noGrp="1" noChangeArrowheads="1"/>
          </p:cNvSpPr>
          <p:nvPr>
            <p:ph type="body" idx="1"/>
          </p:nvPr>
        </p:nvSpPr>
        <p:spPr bwMode="auto">
          <a:xfrm>
            <a:off x="228600" y="950400"/>
            <a:ext cx="8686800" cy="5022000"/>
          </a:xfrm>
          <a:prstGeom prst="rect">
            <a:avLst/>
          </a:prstGeom>
          <a:noFill/>
          <a:ln w="9525">
            <a:noFill/>
            <a:miter lim="800000"/>
            <a:headEnd/>
            <a:tailEnd/>
          </a:ln>
        </p:spPr>
        <p:txBody>
          <a:bodyPr vert="horz" wrap="square" lIns="91440" tIns="14400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8" name="Date Placeholder 3"/>
          <p:cNvSpPr>
            <a:spLocks noGrp="1"/>
          </p:cNvSpPr>
          <p:nvPr>
            <p:ph type="dt" sz="half" idx="2"/>
          </p:nvPr>
        </p:nvSpPr>
        <p:spPr>
          <a:xfrm>
            <a:off x="230400" y="6091200"/>
            <a:ext cx="2133600" cy="123111"/>
          </a:xfrm>
          <a:prstGeom prst="rect">
            <a:avLst/>
          </a:prstGeom>
        </p:spPr>
        <p:txBody>
          <a:bodyPr lIns="0" tIns="0" rIns="0" bIns="0">
            <a:spAutoFit/>
          </a:bodyPr>
          <a:lstStyle>
            <a:lvl1pPr>
              <a:defRPr sz="800"/>
            </a:lvl1pPr>
          </a:lstStyle>
          <a:p>
            <a:fld id="{CD443D2F-5F3E-4FA4-A968-4CEEE073EF9E}" type="datetime4">
              <a:rPr lang="en-US" noProof="0" smtClean="0"/>
              <a:pPr/>
              <a:t>October 31, 2015</a:t>
            </a:fld>
            <a:endParaRPr lang="en-GB" noProof="0"/>
          </a:p>
        </p:txBody>
      </p:sp>
      <p:sp>
        <p:nvSpPr>
          <p:cNvPr id="9" name="Footer Placeholder 4"/>
          <p:cNvSpPr>
            <a:spLocks noGrp="1"/>
          </p:cNvSpPr>
          <p:nvPr>
            <p:ph type="ftr" sz="quarter" idx="3"/>
          </p:nvPr>
        </p:nvSpPr>
        <p:spPr>
          <a:xfrm>
            <a:off x="230400" y="6264000"/>
            <a:ext cx="2895600" cy="123111"/>
          </a:xfrm>
          <a:prstGeom prst="rect">
            <a:avLst/>
          </a:prstGeom>
        </p:spPr>
        <p:txBody>
          <a:bodyPr lIns="0" tIns="0" rIns="0" bIns="0">
            <a:spAutoFit/>
          </a:bodyPr>
          <a:lstStyle>
            <a:lvl1pPr>
              <a:defRPr sz="800"/>
            </a:lvl1pPr>
          </a:lstStyle>
          <a:p>
            <a:endParaRPr lang="en-GB" noProof="0"/>
          </a:p>
        </p:txBody>
      </p:sp>
      <p:sp>
        <p:nvSpPr>
          <p:cNvPr id="10" name="Slide Number Placeholder 5"/>
          <p:cNvSpPr>
            <a:spLocks noGrp="1"/>
          </p:cNvSpPr>
          <p:nvPr>
            <p:ph type="sldNum" sz="quarter" idx="4"/>
          </p:nvPr>
        </p:nvSpPr>
        <p:spPr>
          <a:xfrm>
            <a:off x="4215600" y="6091200"/>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62" r:id="rId6"/>
    <p:sldLayoutId id="2147483663" r:id="rId7"/>
    <p:sldLayoutId id="2147483654" r:id="rId8"/>
    <p:sldLayoutId id="2147483655" r:id="rId9"/>
    <p:sldLayoutId id="2147483656" r:id="rId10"/>
    <p:sldLayoutId id="2147483660" r:id="rId11"/>
    <p:sldLayoutId id="2147483657" r:id="rId12"/>
    <p:sldLayoutId id="2147483664" r:id="rId13"/>
    <p:sldLayoutId id="2147483665" r:id="rId14"/>
  </p:sldLayoutIdLst>
  <p:hf hdr="0" ftr="0"/>
  <p:txStyles>
    <p:titleStyle>
      <a:lvl1pPr algn="l" rtl="0" eaLnBrk="1" fontAlgn="base" hangingPunct="1">
        <a:spcBef>
          <a:spcPct val="0"/>
        </a:spcBef>
        <a:spcAft>
          <a:spcPct val="0"/>
        </a:spcAft>
        <a:defRPr sz="2400" b="1">
          <a:solidFill>
            <a:srgbClr val="00755C"/>
          </a:solidFill>
          <a:latin typeface="+mj-lt"/>
          <a:ea typeface="+mj-ea"/>
          <a:cs typeface="+mj-cs"/>
        </a:defRPr>
      </a:lvl1pPr>
      <a:lvl2pPr algn="l" rtl="0" eaLnBrk="1" fontAlgn="base" hangingPunct="1">
        <a:spcBef>
          <a:spcPct val="0"/>
        </a:spcBef>
        <a:spcAft>
          <a:spcPct val="0"/>
        </a:spcAft>
        <a:defRPr b="1">
          <a:solidFill>
            <a:schemeClr val="bg1"/>
          </a:solidFill>
          <a:latin typeface="Arial" charset="0"/>
          <a:ea typeface="ヒラギノ角ゴ Pro W3" pitchFamily="-32" charset="-128"/>
        </a:defRPr>
      </a:lvl2pPr>
      <a:lvl3pPr algn="l" rtl="0" eaLnBrk="1" fontAlgn="base" hangingPunct="1">
        <a:spcBef>
          <a:spcPct val="0"/>
        </a:spcBef>
        <a:spcAft>
          <a:spcPct val="0"/>
        </a:spcAft>
        <a:defRPr b="1">
          <a:solidFill>
            <a:schemeClr val="bg1"/>
          </a:solidFill>
          <a:latin typeface="Arial" charset="0"/>
          <a:ea typeface="ヒラギノ角ゴ Pro W3" pitchFamily="-32" charset="-128"/>
        </a:defRPr>
      </a:lvl3pPr>
      <a:lvl4pPr algn="l" rtl="0" eaLnBrk="1" fontAlgn="base" hangingPunct="1">
        <a:spcBef>
          <a:spcPct val="0"/>
        </a:spcBef>
        <a:spcAft>
          <a:spcPct val="0"/>
        </a:spcAft>
        <a:defRPr b="1">
          <a:solidFill>
            <a:schemeClr val="bg1"/>
          </a:solidFill>
          <a:latin typeface="Arial" charset="0"/>
          <a:ea typeface="ヒラギノ角ゴ Pro W3" pitchFamily="-32" charset="-128"/>
        </a:defRPr>
      </a:lvl4pPr>
      <a:lvl5pPr algn="l" rtl="0" eaLnBrk="1" fontAlgn="base" hangingPunct="1">
        <a:spcBef>
          <a:spcPct val="0"/>
        </a:spcBef>
        <a:spcAft>
          <a:spcPct val="0"/>
        </a:spcAft>
        <a:defRPr b="1">
          <a:solidFill>
            <a:schemeClr val="bg1"/>
          </a:solidFill>
          <a:latin typeface="Arial" charset="0"/>
          <a:ea typeface="ヒラギノ角ゴ Pro W3" pitchFamily="-32" charset="-128"/>
        </a:defRPr>
      </a:lvl5pPr>
      <a:lvl6pPr marL="457200" algn="l" rtl="0" eaLnBrk="1" fontAlgn="base" hangingPunct="1">
        <a:spcBef>
          <a:spcPct val="0"/>
        </a:spcBef>
        <a:spcAft>
          <a:spcPct val="0"/>
        </a:spcAft>
        <a:defRPr b="1">
          <a:solidFill>
            <a:schemeClr val="bg1"/>
          </a:solidFill>
          <a:latin typeface="Arial" charset="0"/>
          <a:ea typeface="ヒラギノ角ゴ Pro W3" pitchFamily="-32" charset="-128"/>
        </a:defRPr>
      </a:lvl6pPr>
      <a:lvl7pPr marL="914400" algn="l" rtl="0" eaLnBrk="1" fontAlgn="base" hangingPunct="1">
        <a:spcBef>
          <a:spcPct val="0"/>
        </a:spcBef>
        <a:spcAft>
          <a:spcPct val="0"/>
        </a:spcAft>
        <a:defRPr b="1">
          <a:solidFill>
            <a:schemeClr val="bg1"/>
          </a:solidFill>
          <a:latin typeface="Arial" charset="0"/>
          <a:ea typeface="ヒラギノ角ゴ Pro W3" pitchFamily="-32" charset="-128"/>
        </a:defRPr>
      </a:lvl7pPr>
      <a:lvl8pPr marL="1371600" algn="l" rtl="0" eaLnBrk="1" fontAlgn="base" hangingPunct="1">
        <a:spcBef>
          <a:spcPct val="0"/>
        </a:spcBef>
        <a:spcAft>
          <a:spcPct val="0"/>
        </a:spcAft>
        <a:defRPr b="1">
          <a:solidFill>
            <a:schemeClr val="bg1"/>
          </a:solidFill>
          <a:latin typeface="Arial" charset="0"/>
          <a:ea typeface="ヒラギノ角ゴ Pro W3" pitchFamily="-32" charset="-128"/>
        </a:defRPr>
      </a:lvl8pPr>
      <a:lvl9pPr marL="1828800" algn="l" rtl="0" eaLnBrk="1" fontAlgn="base" hangingPunct="1">
        <a:spcBef>
          <a:spcPct val="0"/>
        </a:spcBef>
        <a:spcAft>
          <a:spcPct val="0"/>
        </a:spcAft>
        <a:defRPr b="1">
          <a:solidFill>
            <a:schemeClr val="bg1"/>
          </a:solidFill>
          <a:latin typeface="Arial" charset="0"/>
          <a:ea typeface="ヒラギノ角ゴ Pro W3" pitchFamily="-32" charset="-128"/>
        </a:defRPr>
      </a:lvl9pPr>
    </p:titleStyle>
    <p:bodyStyle>
      <a:lvl1pPr marL="342900" indent="-342900" algn="l" rtl="0" eaLnBrk="1" fontAlgn="base" hangingPunct="1">
        <a:spcBef>
          <a:spcPct val="20000"/>
        </a:spcBef>
        <a:spcAft>
          <a:spcPct val="0"/>
        </a:spcAft>
        <a:buClr>
          <a:srgbClr val="0C8164"/>
        </a:buClr>
        <a:buSzPct val="80000"/>
        <a:buFont typeface="Wingdings" pitchFamily="-32" charset="2"/>
        <a:buChar char="n"/>
        <a:defRPr sz="2000">
          <a:solidFill>
            <a:srgbClr val="4C4C4C"/>
          </a:solidFill>
          <a:latin typeface="+mn-lt"/>
          <a:ea typeface="+mn-ea"/>
          <a:cs typeface="+mn-cs"/>
        </a:defRPr>
      </a:lvl1pPr>
      <a:lvl2pPr marL="742950" indent="-285750" algn="l" rtl="0" eaLnBrk="1" fontAlgn="base" hangingPunct="1">
        <a:spcBef>
          <a:spcPct val="20000"/>
        </a:spcBef>
        <a:spcAft>
          <a:spcPct val="0"/>
        </a:spcAft>
        <a:buClr>
          <a:srgbClr val="0C8164"/>
        </a:buClr>
        <a:buSzPct val="80000"/>
        <a:buFont typeface="Wingdings" pitchFamily="-32" charset="2"/>
        <a:buChar char="n"/>
        <a:defRPr sz="2000">
          <a:solidFill>
            <a:srgbClr val="4C4C4C"/>
          </a:solidFill>
          <a:latin typeface="+mn-lt"/>
          <a:ea typeface="+mn-ea"/>
        </a:defRPr>
      </a:lvl2pPr>
      <a:lvl3pPr marL="1143000" indent="-228600" algn="l" rtl="0" eaLnBrk="1" fontAlgn="base" hangingPunct="1">
        <a:spcBef>
          <a:spcPct val="20000"/>
        </a:spcBef>
        <a:spcAft>
          <a:spcPct val="0"/>
        </a:spcAft>
        <a:buClr>
          <a:srgbClr val="0C8164"/>
        </a:buClr>
        <a:buSzPct val="80000"/>
        <a:buFont typeface="Wingdings" pitchFamily="-32" charset="2"/>
        <a:buChar char="n"/>
        <a:defRPr sz="1800">
          <a:solidFill>
            <a:srgbClr val="4C4C4C"/>
          </a:solidFill>
          <a:latin typeface="+mn-lt"/>
          <a:ea typeface="+mn-ea"/>
        </a:defRPr>
      </a:lvl3pPr>
      <a:lvl4pPr marL="1600200" indent="-228600" algn="l" rtl="0" eaLnBrk="1" fontAlgn="base" hangingPunct="1">
        <a:spcBef>
          <a:spcPct val="20000"/>
        </a:spcBef>
        <a:spcAft>
          <a:spcPct val="0"/>
        </a:spcAft>
        <a:buClr>
          <a:srgbClr val="0C8164"/>
        </a:buClr>
        <a:buSzPct val="80000"/>
        <a:buFont typeface="Wingdings" pitchFamily="-32" charset="2"/>
        <a:buChar char="n"/>
        <a:defRPr sz="1800">
          <a:solidFill>
            <a:srgbClr val="4C4C4C"/>
          </a:solidFill>
          <a:latin typeface="+mn-lt"/>
          <a:ea typeface="+mn-ea"/>
        </a:defRPr>
      </a:lvl4pPr>
      <a:lvl5pPr marL="2057400" indent="-228600" algn="l" rtl="0" eaLnBrk="1" fontAlgn="base" hangingPunct="1">
        <a:spcBef>
          <a:spcPct val="20000"/>
        </a:spcBef>
        <a:spcAft>
          <a:spcPct val="0"/>
        </a:spcAft>
        <a:buClr>
          <a:srgbClr val="0C8164"/>
        </a:buClr>
        <a:buSzPct val="80000"/>
        <a:buFont typeface="Wingdings" pitchFamily="-32" charset="2"/>
        <a:buChar char="n"/>
        <a:defRPr sz="1800">
          <a:solidFill>
            <a:srgbClr val="4C4C4C"/>
          </a:solidFill>
          <a:latin typeface="+mn-lt"/>
          <a:ea typeface="+mn-ea"/>
        </a:defRPr>
      </a:lvl5pPr>
      <a:lvl6pPr marL="25146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6pPr>
      <a:lvl7pPr marL="29718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7pPr>
      <a:lvl8pPr marL="34290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8pPr>
      <a:lvl9pPr marL="38862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76" y="3505200"/>
            <a:ext cx="8115000" cy="1828800"/>
          </a:xfrm>
        </p:spPr>
        <p:txBody>
          <a:bodyPr/>
          <a:lstStyle/>
          <a:p>
            <a:r>
              <a:rPr lang="en-US" sz="2800" dirty="0" smtClean="0"/>
              <a:t>Using Geophysics to Map Bedrock Faults, Dikes, Surficial Geology and Karst Features in the Briery Branch Quadrangle, Rockingham County, Virginia</a:t>
            </a:r>
            <a:endParaRPr lang="en-US" dirty="0"/>
          </a:p>
        </p:txBody>
      </p:sp>
      <p:sp>
        <p:nvSpPr>
          <p:cNvPr id="3" name="Subtitle 2"/>
          <p:cNvSpPr>
            <a:spLocks noGrp="1"/>
          </p:cNvSpPr>
          <p:nvPr>
            <p:ph type="subTitle" idx="1"/>
          </p:nvPr>
        </p:nvSpPr>
        <p:spPr>
          <a:xfrm>
            <a:off x="2590800" y="381000"/>
            <a:ext cx="6096000" cy="762000"/>
          </a:xfrm>
        </p:spPr>
        <p:txBody>
          <a:bodyPr/>
          <a:lstStyle/>
          <a:p>
            <a:r>
              <a:rPr lang="en-US" sz="1800" dirty="0"/>
              <a:t>2015 GSA Annual Meeting in Baltimore, Maryland, Session </a:t>
            </a:r>
            <a:r>
              <a:rPr lang="en-US" sz="1800" dirty="0" smtClean="0"/>
              <a:t>#57-T65: Utilizing </a:t>
            </a:r>
            <a:r>
              <a:rPr lang="en-US" sz="1800" dirty="0"/>
              <a:t>2-D and 3-D Near-Surface Geophysics to Generate Improved Surface and Subsurface Geologic Maps</a:t>
            </a:r>
          </a:p>
          <a:p>
            <a:endParaRPr lang="en-US" dirty="0" smtClean="0"/>
          </a:p>
        </p:txBody>
      </p:sp>
      <p:sp>
        <p:nvSpPr>
          <p:cNvPr id="8" name="Subtitle 2"/>
          <p:cNvSpPr txBox="1">
            <a:spLocks/>
          </p:cNvSpPr>
          <p:nvPr/>
        </p:nvSpPr>
        <p:spPr bwMode="auto">
          <a:xfrm>
            <a:off x="569976" y="1828800"/>
            <a:ext cx="8269224" cy="1752600"/>
          </a:xfrm>
          <a:prstGeom prst="rect">
            <a:avLst/>
          </a:prstGeom>
          <a:noFill/>
          <a:ln w="9525">
            <a:noFill/>
            <a:miter lim="800000"/>
            <a:headEnd/>
            <a:tailEnd/>
          </a:ln>
        </p:spPr>
        <p:txBody>
          <a:bodyPr vert="horz" wrap="square" lIns="91440" tIns="144000" rIns="91440" bIns="45720" numCol="1" anchor="t" anchorCtr="0" compatLnSpc="1">
            <a:prstTxWarp prst="textNoShape">
              <a:avLst/>
            </a:prstTxWarp>
          </a:bodyPr>
          <a:lstStyle>
            <a:lvl1pPr marL="0" indent="0" algn="l" rtl="0" eaLnBrk="1" fontAlgn="base" hangingPunct="1">
              <a:spcBef>
                <a:spcPct val="20000"/>
              </a:spcBef>
              <a:spcAft>
                <a:spcPct val="0"/>
              </a:spcAft>
              <a:buClr>
                <a:srgbClr val="0C8164"/>
              </a:buClr>
              <a:buSzPct val="80000"/>
              <a:buFont typeface="Wingdings" pitchFamily="-32" charset="2"/>
              <a:buNone/>
              <a:defRPr sz="2000">
                <a:solidFill>
                  <a:srgbClr val="00755C"/>
                </a:solidFill>
                <a:latin typeface="+mn-lt"/>
                <a:ea typeface="+mn-ea"/>
                <a:cs typeface="+mn-cs"/>
              </a:defRPr>
            </a:lvl1pPr>
            <a:lvl2pPr marL="457200" indent="0" algn="ctr" rtl="0" eaLnBrk="1" fontAlgn="base" hangingPunct="1">
              <a:spcBef>
                <a:spcPct val="20000"/>
              </a:spcBef>
              <a:spcAft>
                <a:spcPct val="0"/>
              </a:spcAft>
              <a:buClr>
                <a:srgbClr val="0C8164"/>
              </a:buClr>
              <a:buSzPct val="80000"/>
              <a:buFont typeface="Wingdings" pitchFamily="-32" charset="2"/>
              <a:buNone/>
              <a:defRPr sz="2000">
                <a:solidFill>
                  <a:srgbClr val="4C4C4C"/>
                </a:solidFill>
                <a:latin typeface="+mn-lt"/>
                <a:ea typeface="+mn-ea"/>
              </a:defRPr>
            </a:lvl2pPr>
            <a:lvl3pPr marL="914400" indent="0" algn="ctr" rtl="0" eaLnBrk="1" fontAlgn="base" hangingPunct="1">
              <a:spcBef>
                <a:spcPct val="20000"/>
              </a:spcBef>
              <a:spcAft>
                <a:spcPct val="0"/>
              </a:spcAft>
              <a:buClr>
                <a:srgbClr val="0C8164"/>
              </a:buClr>
              <a:buSzPct val="80000"/>
              <a:buFont typeface="Wingdings" pitchFamily="-32" charset="2"/>
              <a:buNone/>
              <a:defRPr sz="1800">
                <a:solidFill>
                  <a:srgbClr val="4C4C4C"/>
                </a:solidFill>
                <a:latin typeface="+mn-lt"/>
                <a:ea typeface="+mn-ea"/>
              </a:defRPr>
            </a:lvl3pPr>
            <a:lvl4pPr marL="1371600" indent="0" algn="ctr" rtl="0" eaLnBrk="1" fontAlgn="base" hangingPunct="1">
              <a:spcBef>
                <a:spcPct val="20000"/>
              </a:spcBef>
              <a:spcAft>
                <a:spcPct val="0"/>
              </a:spcAft>
              <a:buClr>
                <a:srgbClr val="0C8164"/>
              </a:buClr>
              <a:buSzPct val="80000"/>
              <a:buFont typeface="Wingdings" pitchFamily="-32" charset="2"/>
              <a:buNone/>
              <a:defRPr sz="1800">
                <a:solidFill>
                  <a:srgbClr val="4C4C4C"/>
                </a:solidFill>
                <a:latin typeface="+mn-lt"/>
                <a:ea typeface="+mn-ea"/>
              </a:defRPr>
            </a:lvl4pPr>
            <a:lvl5pPr marL="1828800" indent="0" algn="ctr" rtl="0" eaLnBrk="1" fontAlgn="base" hangingPunct="1">
              <a:spcBef>
                <a:spcPct val="20000"/>
              </a:spcBef>
              <a:spcAft>
                <a:spcPct val="0"/>
              </a:spcAft>
              <a:buClr>
                <a:srgbClr val="0C8164"/>
              </a:buClr>
              <a:buSzPct val="80000"/>
              <a:buFont typeface="Wingdings" pitchFamily="-32" charset="2"/>
              <a:buNone/>
              <a:defRPr sz="1800">
                <a:solidFill>
                  <a:srgbClr val="4C4C4C"/>
                </a:solidFill>
                <a:latin typeface="+mn-lt"/>
                <a:ea typeface="+mn-ea"/>
              </a:defRPr>
            </a:lvl5pPr>
            <a:lvl6pPr marL="2286000" indent="0" algn="ctr" rtl="0" eaLnBrk="1" fontAlgn="base" hangingPunct="1">
              <a:spcBef>
                <a:spcPct val="20000"/>
              </a:spcBef>
              <a:spcAft>
                <a:spcPct val="0"/>
              </a:spcAft>
              <a:buClr>
                <a:srgbClr val="0C8164"/>
              </a:buClr>
              <a:buSzPct val="80000"/>
              <a:buFont typeface="Wingdings" pitchFamily="-32" charset="2"/>
              <a:buNone/>
              <a:defRPr sz="1400">
                <a:solidFill>
                  <a:srgbClr val="4C4C4C"/>
                </a:solidFill>
                <a:latin typeface="+mn-lt"/>
                <a:ea typeface="+mn-ea"/>
              </a:defRPr>
            </a:lvl6pPr>
            <a:lvl7pPr marL="2743200" indent="0" algn="ctr" rtl="0" eaLnBrk="1" fontAlgn="base" hangingPunct="1">
              <a:spcBef>
                <a:spcPct val="20000"/>
              </a:spcBef>
              <a:spcAft>
                <a:spcPct val="0"/>
              </a:spcAft>
              <a:buClr>
                <a:srgbClr val="0C8164"/>
              </a:buClr>
              <a:buSzPct val="80000"/>
              <a:buFont typeface="Wingdings" pitchFamily="-32" charset="2"/>
              <a:buNone/>
              <a:defRPr sz="1400">
                <a:solidFill>
                  <a:srgbClr val="4C4C4C"/>
                </a:solidFill>
                <a:latin typeface="+mn-lt"/>
                <a:ea typeface="+mn-ea"/>
              </a:defRPr>
            </a:lvl7pPr>
            <a:lvl8pPr marL="3200400" indent="0" algn="ctr" rtl="0" eaLnBrk="1" fontAlgn="base" hangingPunct="1">
              <a:spcBef>
                <a:spcPct val="20000"/>
              </a:spcBef>
              <a:spcAft>
                <a:spcPct val="0"/>
              </a:spcAft>
              <a:buClr>
                <a:srgbClr val="0C8164"/>
              </a:buClr>
              <a:buSzPct val="80000"/>
              <a:buFont typeface="Wingdings" pitchFamily="-32" charset="2"/>
              <a:buNone/>
              <a:defRPr sz="1400">
                <a:solidFill>
                  <a:srgbClr val="4C4C4C"/>
                </a:solidFill>
                <a:latin typeface="+mn-lt"/>
                <a:ea typeface="+mn-ea"/>
              </a:defRPr>
            </a:lvl8pPr>
            <a:lvl9pPr marL="3657600" indent="0" algn="ctr" rtl="0" eaLnBrk="1" fontAlgn="base" hangingPunct="1">
              <a:spcBef>
                <a:spcPct val="20000"/>
              </a:spcBef>
              <a:spcAft>
                <a:spcPct val="0"/>
              </a:spcAft>
              <a:buClr>
                <a:srgbClr val="0C8164"/>
              </a:buClr>
              <a:buSzPct val="80000"/>
              <a:buFont typeface="Wingdings" pitchFamily="-32" charset="2"/>
              <a:buNone/>
              <a:defRPr sz="1400">
                <a:solidFill>
                  <a:srgbClr val="4C4C4C"/>
                </a:solidFill>
                <a:latin typeface="+mn-lt"/>
                <a:ea typeface="+mn-ea"/>
              </a:defRPr>
            </a:lvl9pPr>
          </a:lstStyle>
          <a:p>
            <a:pPr>
              <a:spcBef>
                <a:spcPts val="0"/>
              </a:spcBef>
            </a:pPr>
            <a:r>
              <a:rPr lang="en-US" sz="1800" dirty="0"/>
              <a:t>Authors:</a:t>
            </a:r>
          </a:p>
          <a:p>
            <a:pPr>
              <a:spcBef>
                <a:spcPts val="0"/>
              </a:spcBef>
            </a:pPr>
            <a:r>
              <a:rPr lang="en-US" sz="1800" dirty="0" smtClean="0"/>
              <a:t>Brent Waters, Golder Associates, Richmond, VA (</a:t>
            </a:r>
            <a:r>
              <a:rPr lang="en-US" sz="1800" u="sng" dirty="0" smtClean="0"/>
              <a:t>bwaters@golder.com)</a:t>
            </a:r>
            <a:endParaRPr lang="en-US" sz="1800" dirty="0"/>
          </a:p>
          <a:p>
            <a:pPr>
              <a:spcBef>
                <a:spcPts val="0"/>
              </a:spcBef>
            </a:pPr>
            <a:r>
              <a:rPr lang="en-US" sz="1800" dirty="0" smtClean="0"/>
              <a:t>Daniel Doctor, U.S. Geological Survey, Reston, VA (</a:t>
            </a:r>
            <a:r>
              <a:rPr lang="en-US" sz="1800" u="sng" dirty="0" smtClean="0"/>
              <a:t>dhdoctor@usgs.gov)</a:t>
            </a:r>
            <a:endParaRPr lang="en-US" sz="1800" dirty="0" smtClean="0"/>
          </a:p>
          <a:p>
            <a:pPr>
              <a:spcBef>
                <a:spcPts val="0"/>
              </a:spcBef>
            </a:pPr>
            <a:r>
              <a:rPr lang="en-US" sz="1800" dirty="0" smtClean="0"/>
              <a:t>Joel Maynard, Virginia DEQ, Harrisonburg </a:t>
            </a:r>
            <a:r>
              <a:rPr lang="en-US" sz="1800" dirty="0"/>
              <a:t>VA </a:t>
            </a:r>
            <a:r>
              <a:rPr lang="en-US" sz="1800" dirty="0" smtClean="0"/>
              <a:t>(</a:t>
            </a:r>
            <a:r>
              <a:rPr lang="en-US" sz="1800" u="sng" dirty="0" smtClean="0"/>
              <a:t>joel.maynard@deq.virginia.gov)</a:t>
            </a:r>
            <a:endParaRPr lang="en-US" sz="1800" dirty="0"/>
          </a:p>
        </p:txBody>
      </p:sp>
      <p:pic>
        <p:nvPicPr>
          <p:cNvPr id="1026" name="Picture 2" descr="http://earthphysicsteaching.homestead.com/Geological_Society_of_America.JPG"/>
          <p:cNvPicPr>
            <a:picLocks noChangeAspect="1" noChangeArrowheads="1"/>
          </p:cNvPicPr>
          <p:nvPr/>
        </p:nvPicPr>
        <p:blipFill>
          <a:blip r:embed="rId2">
            <a:clrChange>
              <a:clrFrom>
                <a:srgbClr val="E7E7E7"/>
              </a:clrFrom>
              <a:clrTo>
                <a:srgbClr val="E7E7E7">
                  <a:alpha val="0"/>
                </a:srgbClr>
              </a:clrTo>
            </a:clrChange>
            <a:extLst>
              <a:ext uri="{28A0092B-C50C-407E-A947-70E740481C1C}">
                <a14:useLocalDpi xmlns:a14="http://schemas.microsoft.com/office/drawing/2010/main" val="0"/>
              </a:ext>
            </a:extLst>
          </a:blip>
          <a:srcRect/>
          <a:stretch>
            <a:fillRect/>
          </a:stretch>
        </p:blipFill>
        <p:spPr bwMode="auto">
          <a:xfrm>
            <a:off x="569977" y="303400"/>
            <a:ext cx="1487424" cy="152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110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Projects\USGS\Karst Investigation\GSA Presentation\AMT Profil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724"/>
          <a:stretch/>
        </p:blipFill>
        <p:spPr bwMode="auto">
          <a:xfrm>
            <a:off x="152399" y="990600"/>
            <a:ext cx="8601539"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txBox="1">
            <a:spLocks noChangeArrowheads="1"/>
          </p:cNvSpPr>
          <p:nvPr/>
        </p:nvSpPr>
        <p:spPr>
          <a:xfrm>
            <a:off x="1981200" y="228600"/>
            <a:ext cx="7162800" cy="685800"/>
          </a:xfrm>
          <a:prstGeom prst="rect">
            <a:avLst/>
          </a:prstGeom>
        </p:spPr>
        <p:txBody>
          <a:bodyPr anchor="ctr"/>
          <a:lstStyle>
            <a:lvl1pPr algn="l" rtl="0" eaLnBrk="1" fontAlgn="base" hangingPunct="1">
              <a:spcBef>
                <a:spcPct val="0"/>
              </a:spcBef>
              <a:spcAft>
                <a:spcPct val="0"/>
              </a:spcAft>
              <a:defRPr sz="2400" b="1">
                <a:solidFill>
                  <a:srgbClr val="00755C"/>
                </a:solidFill>
                <a:latin typeface="+mj-lt"/>
                <a:ea typeface="+mj-ea"/>
                <a:cs typeface="+mj-cs"/>
              </a:defRPr>
            </a:lvl1pPr>
            <a:lvl2pPr algn="l" rtl="0" eaLnBrk="1" fontAlgn="base" hangingPunct="1">
              <a:spcBef>
                <a:spcPct val="0"/>
              </a:spcBef>
              <a:spcAft>
                <a:spcPct val="0"/>
              </a:spcAft>
              <a:defRPr b="1">
                <a:solidFill>
                  <a:schemeClr val="bg1"/>
                </a:solidFill>
                <a:latin typeface="Arial" charset="0"/>
                <a:ea typeface="ヒラギノ角ゴ Pro W3" pitchFamily="-32" charset="-128"/>
              </a:defRPr>
            </a:lvl2pPr>
            <a:lvl3pPr algn="l" rtl="0" eaLnBrk="1" fontAlgn="base" hangingPunct="1">
              <a:spcBef>
                <a:spcPct val="0"/>
              </a:spcBef>
              <a:spcAft>
                <a:spcPct val="0"/>
              </a:spcAft>
              <a:defRPr b="1">
                <a:solidFill>
                  <a:schemeClr val="bg1"/>
                </a:solidFill>
                <a:latin typeface="Arial" charset="0"/>
                <a:ea typeface="ヒラギノ角ゴ Pro W3" pitchFamily="-32" charset="-128"/>
              </a:defRPr>
            </a:lvl3pPr>
            <a:lvl4pPr algn="l" rtl="0" eaLnBrk="1" fontAlgn="base" hangingPunct="1">
              <a:spcBef>
                <a:spcPct val="0"/>
              </a:spcBef>
              <a:spcAft>
                <a:spcPct val="0"/>
              </a:spcAft>
              <a:defRPr b="1">
                <a:solidFill>
                  <a:schemeClr val="bg1"/>
                </a:solidFill>
                <a:latin typeface="Arial" charset="0"/>
                <a:ea typeface="ヒラギノ角ゴ Pro W3" pitchFamily="-32" charset="-128"/>
              </a:defRPr>
            </a:lvl4pPr>
            <a:lvl5pPr algn="l" rtl="0" eaLnBrk="1" fontAlgn="base" hangingPunct="1">
              <a:spcBef>
                <a:spcPct val="0"/>
              </a:spcBef>
              <a:spcAft>
                <a:spcPct val="0"/>
              </a:spcAft>
              <a:defRPr b="1">
                <a:solidFill>
                  <a:schemeClr val="bg1"/>
                </a:solidFill>
                <a:latin typeface="Arial" charset="0"/>
                <a:ea typeface="ヒラギノ角ゴ Pro W3" pitchFamily="-32" charset="-128"/>
              </a:defRPr>
            </a:lvl5pPr>
            <a:lvl6pPr marL="457200" algn="l" rtl="0" eaLnBrk="1" fontAlgn="base" hangingPunct="1">
              <a:spcBef>
                <a:spcPct val="0"/>
              </a:spcBef>
              <a:spcAft>
                <a:spcPct val="0"/>
              </a:spcAft>
              <a:defRPr b="1">
                <a:solidFill>
                  <a:schemeClr val="bg1"/>
                </a:solidFill>
                <a:latin typeface="Arial" charset="0"/>
                <a:ea typeface="ヒラギノ角ゴ Pro W3" pitchFamily="-32" charset="-128"/>
              </a:defRPr>
            </a:lvl6pPr>
            <a:lvl7pPr marL="914400" algn="l" rtl="0" eaLnBrk="1" fontAlgn="base" hangingPunct="1">
              <a:spcBef>
                <a:spcPct val="0"/>
              </a:spcBef>
              <a:spcAft>
                <a:spcPct val="0"/>
              </a:spcAft>
              <a:defRPr b="1">
                <a:solidFill>
                  <a:schemeClr val="bg1"/>
                </a:solidFill>
                <a:latin typeface="Arial" charset="0"/>
                <a:ea typeface="ヒラギノ角ゴ Pro W3" pitchFamily="-32" charset="-128"/>
              </a:defRPr>
            </a:lvl7pPr>
            <a:lvl8pPr marL="1371600" algn="l" rtl="0" eaLnBrk="1" fontAlgn="base" hangingPunct="1">
              <a:spcBef>
                <a:spcPct val="0"/>
              </a:spcBef>
              <a:spcAft>
                <a:spcPct val="0"/>
              </a:spcAft>
              <a:defRPr b="1">
                <a:solidFill>
                  <a:schemeClr val="bg1"/>
                </a:solidFill>
                <a:latin typeface="Arial" charset="0"/>
                <a:ea typeface="ヒラギノ角ゴ Pro W3" pitchFamily="-32" charset="-128"/>
              </a:defRPr>
            </a:lvl8pPr>
            <a:lvl9pPr marL="1828800" algn="l" rtl="0" eaLnBrk="1" fontAlgn="base" hangingPunct="1">
              <a:spcBef>
                <a:spcPct val="0"/>
              </a:spcBef>
              <a:spcAft>
                <a:spcPct val="0"/>
              </a:spcAft>
              <a:defRPr b="1">
                <a:solidFill>
                  <a:schemeClr val="bg1"/>
                </a:solidFill>
                <a:latin typeface="Arial" charset="0"/>
                <a:ea typeface="ヒラギノ角ゴ Pro W3" pitchFamily="-32" charset="-128"/>
              </a:defRPr>
            </a:lvl9pPr>
          </a:lstStyle>
          <a:p>
            <a:pPr>
              <a:defRPr/>
            </a:pPr>
            <a:r>
              <a:rPr lang="en-CA" kern="0" dirty="0" err="1" smtClean="0"/>
              <a:t>AMT</a:t>
            </a:r>
            <a:r>
              <a:rPr lang="en-CA" kern="0" dirty="0" smtClean="0"/>
              <a:t> Resistivity Profiles</a:t>
            </a:r>
          </a:p>
        </p:txBody>
      </p:sp>
      <p:sp>
        <p:nvSpPr>
          <p:cNvPr id="2" name="Freeform 1"/>
          <p:cNvSpPr/>
          <p:nvPr/>
        </p:nvSpPr>
        <p:spPr bwMode="auto">
          <a:xfrm>
            <a:off x="2826328" y="3004519"/>
            <a:ext cx="4916385" cy="1769362"/>
          </a:xfrm>
          <a:custGeom>
            <a:avLst/>
            <a:gdLst>
              <a:gd name="connsiteX0" fmla="*/ 0 w 4346369"/>
              <a:gd name="connsiteY0" fmla="*/ 2042556 h 2042556"/>
              <a:gd name="connsiteX1" fmla="*/ 831273 w 4346369"/>
              <a:gd name="connsiteY1" fmla="*/ 866898 h 2042556"/>
              <a:gd name="connsiteX2" fmla="*/ 1745673 w 4346369"/>
              <a:gd name="connsiteY2" fmla="*/ 249381 h 2042556"/>
              <a:gd name="connsiteX3" fmla="*/ 4346369 w 4346369"/>
              <a:gd name="connsiteY3" fmla="*/ 0 h 2042556"/>
              <a:gd name="connsiteX0" fmla="*/ 0 w 4904510"/>
              <a:gd name="connsiteY0" fmla="*/ 1802184 h 1802184"/>
              <a:gd name="connsiteX1" fmla="*/ 831273 w 4904510"/>
              <a:gd name="connsiteY1" fmla="*/ 626526 h 1802184"/>
              <a:gd name="connsiteX2" fmla="*/ 1745673 w 4904510"/>
              <a:gd name="connsiteY2" fmla="*/ 9009 h 1802184"/>
              <a:gd name="connsiteX3" fmla="*/ 4904510 w 4904510"/>
              <a:gd name="connsiteY3" fmla="*/ 222766 h 1802184"/>
              <a:gd name="connsiteX0" fmla="*/ 0 w 4904510"/>
              <a:gd name="connsiteY0" fmla="*/ 1767504 h 1767504"/>
              <a:gd name="connsiteX1" fmla="*/ 831273 w 4904510"/>
              <a:gd name="connsiteY1" fmla="*/ 591846 h 1767504"/>
              <a:gd name="connsiteX2" fmla="*/ 2731325 w 4904510"/>
              <a:gd name="connsiteY2" fmla="*/ 9954 h 1767504"/>
              <a:gd name="connsiteX3" fmla="*/ 4904510 w 4904510"/>
              <a:gd name="connsiteY3" fmla="*/ 188086 h 1767504"/>
              <a:gd name="connsiteX0" fmla="*/ 0 w 4916385"/>
              <a:gd name="connsiteY0" fmla="*/ 1760407 h 1760407"/>
              <a:gd name="connsiteX1" fmla="*/ 831273 w 4916385"/>
              <a:gd name="connsiteY1" fmla="*/ 584749 h 1760407"/>
              <a:gd name="connsiteX2" fmla="*/ 2731325 w 4916385"/>
              <a:gd name="connsiteY2" fmla="*/ 2857 h 1760407"/>
              <a:gd name="connsiteX3" fmla="*/ 4916385 w 4916385"/>
              <a:gd name="connsiteY3" fmla="*/ 335368 h 1760407"/>
              <a:gd name="connsiteX0" fmla="*/ 0 w 4916385"/>
              <a:gd name="connsiteY0" fmla="*/ 1769362 h 1769362"/>
              <a:gd name="connsiteX1" fmla="*/ 831273 w 4916385"/>
              <a:gd name="connsiteY1" fmla="*/ 593704 h 1769362"/>
              <a:gd name="connsiteX2" fmla="*/ 2731325 w 4916385"/>
              <a:gd name="connsiteY2" fmla="*/ 11812 h 1769362"/>
              <a:gd name="connsiteX3" fmla="*/ 4916385 w 4916385"/>
              <a:gd name="connsiteY3" fmla="*/ 344323 h 1769362"/>
            </a:gdLst>
            <a:ahLst/>
            <a:cxnLst>
              <a:cxn ang="0">
                <a:pos x="connsiteX0" y="connsiteY0"/>
              </a:cxn>
              <a:cxn ang="0">
                <a:pos x="connsiteX1" y="connsiteY1"/>
              </a:cxn>
              <a:cxn ang="0">
                <a:pos x="connsiteX2" y="connsiteY2"/>
              </a:cxn>
              <a:cxn ang="0">
                <a:pos x="connsiteX3" y="connsiteY3"/>
              </a:cxn>
            </a:cxnLst>
            <a:rect l="l" t="t" r="r" b="b"/>
            <a:pathLst>
              <a:path w="4916385" h="1769362">
                <a:moveTo>
                  <a:pt x="0" y="1769362"/>
                </a:moveTo>
                <a:cubicBezTo>
                  <a:pt x="270164" y="1330964"/>
                  <a:pt x="376052" y="886629"/>
                  <a:pt x="831273" y="593704"/>
                </a:cubicBezTo>
                <a:cubicBezTo>
                  <a:pt x="1286494" y="300779"/>
                  <a:pt x="2050473" y="53375"/>
                  <a:pt x="2731325" y="11812"/>
                </a:cubicBezTo>
                <a:cubicBezTo>
                  <a:pt x="3412177" y="-29751"/>
                  <a:pt x="3944587" y="28637"/>
                  <a:pt x="4916385" y="344323"/>
                </a:cubicBezTo>
              </a:path>
            </a:pathLst>
          </a:cu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5" name="TextBox 4"/>
          <p:cNvSpPr txBox="1"/>
          <p:nvPr/>
        </p:nvSpPr>
        <p:spPr>
          <a:xfrm>
            <a:off x="5562600" y="2667000"/>
            <a:ext cx="1335622" cy="307777"/>
          </a:xfrm>
          <a:prstGeom prst="rect">
            <a:avLst/>
          </a:prstGeom>
          <a:noFill/>
        </p:spPr>
        <p:txBody>
          <a:bodyPr wrap="none" rtlCol="0">
            <a:spAutoFit/>
          </a:bodyPr>
          <a:lstStyle/>
          <a:p>
            <a:r>
              <a:rPr lang="en-US" sz="1400" b="1" dirty="0" smtClean="0">
                <a:solidFill>
                  <a:srgbClr val="FF0000"/>
                </a:solidFill>
              </a:rPr>
              <a:t>Mapped Fault</a:t>
            </a:r>
            <a:endParaRPr lang="en-US" sz="1400" b="1" dirty="0">
              <a:solidFill>
                <a:srgbClr val="FF0000"/>
              </a:solidFill>
            </a:endParaRPr>
          </a:p>
        </p:txBody>
      </p:sp>
    </p:spTree>
    <p:extLst>
      <p:ext uri="{BB962C8B-B14F-4D97-AF65-F5344CB8AC3E}">
        <p14:creationId xmlns:p14="http://schemas.microsoft.com/office/powerpoint/2010/main" val="1052787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ERI Profiles 1 and 2</a:t>
            </a:r>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808" y="914400"/>
            <a:ext cx="909021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868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7162800" cy="685800"/>
          </a:xfrm>
        </p:spPr>
        <p:txBody>
          <a:bodyPr/>
          <a:lstStyle/>
          <a:p>
            <a:r>
              <a:rPr lang="en-US" dirty="0" smtClean="0"/>
              <a:t>Locating Faults using Geophysics</a:t>
            </a:r>
            <a:endParaRPr lang="en-US" dirty="0"/>
          </a:p>
        </p:txBody>
      </p:sp>
      <p:sp>
        <p:nvSpPr>
          <p:cNvPr id="3" name="Content Placeholder 2"/>
          <p:cNvSpPr>
            <a:spLocks noGrp="1"/>
          </p:cNvSpPr>
          <p:nvPr>
            <p:ph idx="1"/>
          </p:nvPr>
        </p:nvSpPr>
        <p:spPr/>
        <p:txBody>
          <a:bodyPr/>
          <a:lstStyle/>
          <a:p>
            <a:endParaRPr lang="en-US" dirty="0"/>
          </a:p>
        </p:txBody>
      </p:sp>
      <p:pic>
        <p:nvPicPr>
          <p:cNvPr id="5" name="Picture 2" descr="G:\Projects\USGS\Karst Investigation\GSA Presentation\ERI Line 1 ge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90600"/>
            <a:ext cx="7593107"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312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7162800" cy="685800"/>
          </a:xfrm>
        </p:spPr>
        <p:txBody>
          <a:bodyPr/>
          <a:lstStyle/>
          <a:p>
            <a:r>
              <a:rPr lang="en-US" dirty="0" smtClean="0"/>
              <a:t>ERI Profiles 3 and 4</a:t>
            </a:r>
            <a:endParaRPr lang="en-US" dirty="0"/>
          </a:p>
        </p:txBody>
      </p:sp>
      <p:sp>
        <p:nvSpPr>
          <p:cNvPr id="3" name="Content Placeholder 2"/>
          <p:cNvSpPr>
            <a:spLocks noGrp="1"/>
          </p:cNvSpPr>
          <p:nvPr>
            <p:ph idx="1"/>
          </p:nvPr>
        </p:nvSpPr>
        <p:spPr/>
        <p:txBody>
          <a:bodyPr/>
          <a:lstStyle/>
          <a:p>
            <a:endParaRPr lang="en-US"/>
          </a:p>
        </p:txBody>
      </p:sp>
      <p:pic>
        <p:nvPicPr>
          <p:cNvPr id="6146" name="Picture 2" descr="G:\Projects\USGS\Karst Investigation\GSA Presentation\ERI Line 3 ge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6819900" cy="526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312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Resistivity Profile 3</a:t>
            </a:r>
            <a:endParaRPr lang="en-US" dirty="0"/>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66801"/>
            <a:ext cx="9144000" cy="272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bwMode="auto">
          <a:xfrm>
            <a:off x="4800600" y="1524000"/>
            <a:ext cx="3124200" cy="3429000"/>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9" name="Rectangle 8"/>
          <p:cNvSpPr/>
          <p:nvPr/>
        </p:nvSpPr>
        <p:spPr bwMode="auto">
          <a:xfrm>
            <a:off x="7239000" y="1752600"/>
            <a:ext cx="45719" cy="2819400"/>
          </a:xfrm>
          <a:prstGeom prst="rect">
            <a:avLst/>
          </a:prstGeom>
          <a:pattFill prst="ltUpDiag">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10" name="Freeform 9"/>
          <p:cNvSpPr/>
          <p:nvPr/>
        </p:nvSpPr>
        <p:spPr bwMode="auto">
          <a:xfrm>
            <a:off x="4917057" y="1172767"/>
            <a:ext cx="4106173" cy="1104607"/>
          </a:xfrm>
          <a:custGeom>
            <a:avLst/>
            <a:gdLst>
              <a:gd name="connsiteX0" fmla="*/ 0 w 4106173"/>
              <a:gd name="connsiteY0" fmla="*/ 466252 h 1104607"/>
              <a:gd name="connsiteX1" fmla="*/ 284671 w 4106173"/>
              <a:gd name="connsiteY1" fmla="*/ 216086 h 1104607"/>
              <a:gd name="connsiteX2" fmla="*/ 733245 w 4106173"/>
              <a:gd name="connsiteY2" fmla="*/ 52184 h 1104607"/>
              <a:gd name="connsiteX3" fmla="*/ 1285335 w 4106173"/>
              <a:gd name="connsiteY3" fmla="*/ 425 h 1104607"/>
              <a:gd name="connsiteX4" fmla="*/ 1880558 w 4106173"/>
              <a:gd name="connsiteY4" fmla="*/ 52184 h 1104607"/>
              <a:gd name="connsiteX5" fmla="*/ 2665562 w 4106173"/>
              <a:gd name="connsiteY5" fmla="*/ 362735 h 1104607"/>
              <a:gd name="connsiteX6" fmla="*/ 3234905 w 4106173"/>
              <a:gd name="connsiteY6" fmla="*/ 664659 h 1104607"/>
              <a:gd name="connsiteX7" fmla="*/ 3778369 w 4106173"/>
              <a:gd name="connsiteY7" fmla="*/ 949331 h 1104607"/>
              <a:gd name="connsiteX8" fmla="*/ 4106173 w 4106173"/>
              <a:gd name="connsiteY8" fmla="*/ 1104607 h 110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6173" h="1104607">
                <a:moveTo>
                  <a:pt x="0" y="466252"/>
                </a:moveTo>
                <a:cubicBezTo>
                  <a:pt x="81232" y="375674"/>
                  <a:pt x="162464" y="285097"/>
                  <a:pt x="284671" y="216086"/>
                </a:cubicBezTo>
                <a:cubicBezTo>
                  <a:pt x="406878" y="147075"/>
                  <a:pt x="566468" y="88127"/>
                  <a:pt x="733245" y="52184"/>
                </a:cubicBezTo>
                <a:cubicBezTo>
                  <a:pt x="900022" y="16241"/>
                  <a:pt x="1094116" y="425"/>
                  <a:pt x="1285335" y="425"/>
                </a:cubicBezTo>
                <a:cubicBezTo>
                  <a:pt x="1476554" y="425"/>
                  <a:pt x="1650520" y="-8201"/>
                  <a:pt x="1880558" y="52184"/>
                </a:cubicBezTo>
                <a:cubicBezTo>
                  <a:pt x="2110596" y="112569"/>
                  <a:pt x="2439838" y="260656"/>
                  <a:pt x="2665562" y="362735"/>
                </a:cubicBezTo>
                <a:cubicBezTo>
                  <a:pt x="2891286" y="464814"/>
                  <a:pt x="3234905" y="664659"/>
                  <a:pt x="3234905" y="664659"/>
                </a:cubicBezTo>
                <a:lnTo>
                  <a:pt x="3778369" y="949331"/>
                </a:lnTo>
                <a:cubicBezTo>
                  <a:pt x="3923580" y="1022656"/>
                  <a:pt x="4014876" y="1063631"/>
                  <a:pt x="4106173" y="1104607"/>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14" name="Freeform 13"/>
          <p:cNvSpPr/>
          <p:nvPr/>
        </p:nvSpPr>
        <p:spPr bwMode="auto">
          <a:xfrm>
            <a:off x="5118341" y="1528313"/>
            <a:ext cx="3925018" cy="1104607"/>
          </a:xfrm>
          <a:custGeom>
            <a:avLst/>
            <a:gdLst>
              <a:gd name="connsiteX0" fmla="*/ 0 w 4106173"/>
              <a:gd name="connsiteY0" fmla="*/ 466252 h 1104607"/>
              <a:gd name="connsiteX1" fmla="*/ 284671 w 4106173"/>
              <a:gd name="connsiteY1" fmla="*/ 216086 h 1104607"/>
              <a:gd name="connsiteX2" fmla="*/ 733245 w 4106173"/>
              <a:gd name="connsiteY2" fmla="*/ 52184 h 1104607"/>
              <a:gd name="connsiteX3" fmla="*/ 1285335 w 4106173"/>
              <a:gd name="connsiteY3" fmla="*/ 425 h 1104607"/>
              <a:gd name="connsiteX4" fmla="*/ 1880558 w 4106173"/>
              <a:gd name="connsiteY4" fmla="*/ 52184 h 1104607"/>
              <a:gd name="connsiteX5" fmla="*/ 2665562 w 4106173"/>
              <a:gd name="connsiteY5" fmla="*/ 362735 h 1104607"/>
              <a:gd name="connsiteX6" fmla="*/ 3234905 w 4106173"/>
              <a:gd name="connsiteY6" fmla="*/ 664659 h 1104607"/>
              <a:gd name="connsiteX7" fmla="*/ 3778369 w 4106173"/>
              <a:gd name="connsiteY7" fmla="*/ 949331 h 1104607"/>
              <a:gd name="connsiteX8" fmla="*/ 4106173 w 4106173"/>
              <a:gd name="connsiteY8" fmla="*/ 1104607 h 1104607"/>
              <a:gd name="connsiteX0" fmla="*/ 0 w 3925018"/>
              <a:gd name="connsiteY0" fmla="*/ 276471 h 1104607"/>
              <a:gd name="connsiteX1" fmla="*/ 103516 w 3925018"/>
              <a:gd name="connsiteY1" fmla="*/ 216086 h 1104607"/>
              <a:gd name="connsiteX2" fmla="*/ 552090 w 3925018"/>
              <a:gd name="connsiteY2" fmla="*/ 52184 h 1104607"/>
              <a:gd name="connsiteX3" fmla="*/ 1104180 w 3925018"/>
              <a:gd name="connsiteY3" fmla="*/ 425 h 1104607"/>
              <a:gd name="connsiteX4" fmla="*/ 1699403 w 3925018"/>
              <a:gd name="connsiteY4" fmla="*/ 52184 h 1104607"/>
              <a:gd name="connsiteX5" fmla="*/ 2484407 w 3925018"/>
              <a:gd name="connsiteY5" fmla="*/ 362735 h 1104607"/>
              <a:gd name="connsiteX6" fmla="*/ 3053750 w 3925018"/>
              <a:gd name="connsiteY6" fmla="*/ 664659 h 1104607"/>
              <a:gd name="connsiteX7" fmla="*/ 3597214 w 3925018"/>
              <a:gd name="connsiteY7" fmla="*/ 949331 h 1104607"/>
              <a:gd name="connsiteX8" fmla="*/ 3925018 w 3925018"/>
              <a:gd name="connsiteY8" fmla="*/ 1104607 h 1104607"/>
              <a:gd name="connsiteX0" fmla="*/ 0 w 3925018"/>
              <a:gd name="connsiteY0" fmla="*/ 276471 h 1104607"/>
              <a:gd name="connsiteX1" fmla="*/ 267418 w 3925018"/>
              <a:gd name="connsiteY1" fmla="*/ 129822 h 1104607"/>
              <a:gd name="connsiteX2" fmla="*/ 552090 w 3925018"/>
              <a:gd name="connsiteY2" fmla="*/ 52184 h 1104607"/>
              <a:gd name="connsiteX3" fmla="*/ 1104180 w 3925018"/>
              <a:gd name="connsiteY3" fmla="*/ 425 h 1104607"/>
              <a:gd name="connsiteX4" fmla="*/ 1699403 w 3925018"/>
              <a:gd name="connsiteY4" fmla="*/ 52184 h 1104607"/>
              <a:gd name="connsiteX5" fmla="*/ 2484407 w 3925018"/>
              <a:gd name="connsiteY5" fmla="*/ 362735 h 1104607"/>
              <a:gd name="connsiteX6" fmla="*/ 3053750 w 3925018"/>
              <a:gd name="connsiteY6" fmla="*/ 664659 h 1104607"/>
              <a:gd name="connsiteX7" fmla="*/ 3597214 w 3925018"/>
              <a:gd name="connsiteY7" fmla="*/ 949331 h 1104607"/>
              <a:gd name="connsiteX8" fmla="*/ 3925018 w 3925018"/>
              <a:gd name="connsiteY8" fmla="*/ 1104607 h 110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5018" h="1104607">
                <a:moveTo>
                  <a:pt x="0" y="276471"/>
                </a:moveTo>
                <a:cubicBezTo>
                  <a:pt x="81232" y="185893"/>
                  <a:pt x="175403" y="167203"/>
                  <a:pt x="267418" y="129822"/>
                </a:cubicBezTo>
                <a:cubicBezTo>
                  <a:pt x="359433" y="92441"/>
                  <a:pt x="412630" y="73750"/>
                  <a:pt x="552090" y="52184"/>
                </a:cubicBezTo>
                <a:cubicBezTo>
                  <a:pt x="691550" y="30618"/>
                  <a:pt x="912961" y="425"/>
                  <a:pt x="1104180" y="425"/>
                </a:cubicBezTo>
                <a:cubicBezTo>
                  <a:pt x="1295399" y="425"/>
                  <a:pt x="1469365" y="-8201"/>
                  <a:pt x="1699403" y="52184"/>
                </a:cubicBezTo>
                <a:cubicBezTo>
                  <a:pt x="1929441" y="112569"/>
                  <a:pt x="2258683" y="260656"/>
                  <a:pt x="2484407" y="362735"/>
                </a:cubicBezTo>
                <a:cubicBezTo>
                  <a:pt x="2710131" y="464814"/>
                  <a:pt x="3053750" y="664659"/>
                  <a:pt x="3053750" y="664659"/>
                </a:cubicBezTo>
                <a:lnTo>
                  <a:pt x="3597214" y="949331"/>
                </a:lnTo>
                <a:cubicBezTo>
                  <a:pt x="3742425" y="1022656"/>
                  <a:pt x="3833721" y="1063631"/>
                  <a:pt x="3925018" y="1104607"/>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11" name="TextBox 10"/>
          <p:cNvSpPr txBox="1"/>
          <p:nvPr/>
        </p:nvSpPr>
        <p:spPr>
          <a:xfrm>
            <a:off x="7208808" y="2046628"/>
            <a:ext cx="386644" cy="236988"/>
          </a:xfrm>
          <a:prstGeom prst="rect">
            <a:avLst/>
          </a:prstGeom>
          <a:noFill/>
        </p:spPr>
        <p:txBody>
          <a:bodyPr wrap="none" rtlCol="0">
            <a:spAutoFit/>
          </a:bodyPr>
          <a:lstStyle/>
          <a:p>
            <a:r>
              <a:rPr lang="en-US" sz="800" b="1" dirty="0" smtClean="0"/>
              <a:t>100’</a:t>
            </a:r>
            <a:endParaRPr lang="en-US" sz="800" b="1" dirty="0"/>
          </a:p>
        </p:txBody>
      </p:sp>
      <p:sp>
        <p:nvSpPr>
          <p:cNvPr id="16" name="TextBox 15"/>
          <p:cNvSpPr txBox="1"/>
          <p:nvPr/>
        </p:nvSpPr>
        <p:spPr>
          <a:xfrm>
            <a:off x="7208808" y="2455485"/>
            <a:ext cx="386644" cy="215444"/>
          </a:xfrm>
          <a:prstGeom prst="rect">
            <a:avLst/>
          </a:prstGeom>
          <a:noFill/>
        </p:spPr>
        <p:txBody>
          <a:bodyPr wrap="none" rtlCol="0">
            <a:spAutoFit/>
          </a:bodyPr>
          <a:lstStyle/>
          <a:p>
            <a:r>
              <a:rPr lang="en-US" sz="800" b="1" dirty="0"/>
              <a:t>2</a:t>
            </a:r>
            <a:r>
              <a:rPr lang="en-US" sz="800" b="1" dirty="0" smtClean="0"/>
              <a:t>00’</a:t>
            </a:r>
            <a:endParaRPr lang="en-US" sz="800" b="1" dirty="0"/>
          </a:p>
        </p:txBody>
      </p:sp>
      <p:sp>
        <p:nvSpPr>
          <p:cNvPr id="17" name="TextBox 16"/>
          <p:cNvSpPr txBox="1"/>
          <p:nvPr/>
        </p:nvSpPr>
        <p:spPr>
          <a:xfrm>
            <a:off x="7228285" y="3303461"/>
            <a:ext cx="386644" cy="215444"/>
          </a:xfrm>
          <a:prstGeom prst="rect">
            <a:avLst/>
          </a:prstGeom>
          <a:noFill/>
        </p:spPr>
        <p:txBody>
          <a:bodyPr wrap="none" rtlCol="0">
            <a:spAutoFit/>
          </a:bodyPr>
          <a:lstStyle/>
          <a:p>
            <a:r>
              <a:rPr lang="en-US" sz="800" b="1" dirty="0" smtClean="0"/>
              <a:t>400’</a:t>
            </a:r>
            <a:endParaRPr lang="en-US" sz="800" b="1" dirty="0"/>
          </a:p>
        </p:txBody>
      </p:sp>
      <p:sp>
        <p:nvSpPr>
          <p:cNvPr id="19" name="TextBox 18"/>
          <p:cNvSpPr txBox="1"/>
          <p:nvPr/>
        </p:nvSpPr>
        <p:spPr>
          <a:xfrm>
            <a:off x="7228285" y="2888546"/>
            <a:ext cx="386644" cy="215444"/>
          </a:xfrm>
          <a:prstGeom prst="rect">
            <a:avLst/>
          </a:prstGeom>
          <a:noFill/>
        </p:spPr>
        <p:txBody>
          <a:bodyPr wrap="none" rtlCol="0">
            <a:spAutoFit/>
          </a:bodyPr>
          <a:lstStyle/>
          <a:p>
            <a:r>
              <a:rPr lang="en-US" sz="800" b="1" dirty="0" smtClean="0"/>
              <a:t>300’</a:t>
            </a:r>
            <a:endParaRPr lang="en-US" sz="800" b="1" dirty="0"/>
          </a:p>
        </p:txBody>
      </p:sp>
      <p:sp>
        <p:nvSpPr>
          <p:cNvPr id="20" name="TextBox 19"/>
          <p:cNvSpPr txBox="1"/>
          <p:nvPr/>
        </p:nvSpPr>
        <p:spPr>
          <a:xfrm>
            <a:off x="7208808" y="3715983"/>
            <a:ext cx="386644" cy="215444"/>
          </a:xfrm>
          <a:prstGeom prst="rect">
            <a:avLst/>
          </a:prstGeom>
          <a:noFill/>
        </p:spPr>
        <p:txBody>
          <a:bodyPr wrap="none" rtlCol="0">
            <a:spAutoFit/>
          </a:bodyPr>
          <a:lstStyle/>
          <a:p>
            <a:r>
              <a:rPr lang="en-US" sz="800" b="1" dirty="0" smtClean="0"/>
              <a:t>500’</a:t>
            </a:r>
            <a:endParaRPr lang="en-US" sz="800" b="1" dirty="0"/>
          </a:p>
        </p:txBody>
      </p:sp>
      <p:sp>
        <p:nvSpPr>
          <p:cNvPr id="24" name="TextBox 23"/>
          <p:cNvSpPr txBox="1"/>
          <p:nvPr/>
        </p:nvSpPr>
        <p:spPr>
          <a:xfrm>
            <a:off x="7208808" y="4106770"/>
            <a:ext cx="386644" cy="215444"/>
          </a:xfrm>
          <a:prstGeom prst="rect">
            <a:avLst/>
          </a:prstGeom>
          <a:noFill/>
        </p:spPr>
        <p:txBody>
          <a:bodyPr wrap="none" rtlCol="0">
            <a:spAutoFit/>
          </a:bodyPr>
          <a:lstStyle/>
          <a:p>
            <a:r>
              <a:rPr lang="en-US" sz="800" b="1" dirty="0" smtClean="0"/>
              <a:t>600’</a:t>
            </a:r>
            <a:endParaRPr lang="en-US" sz="800" b="1" dirty="0"/>
          </a:p>
        </p:txBody>
      </p:sp>
      <p:cxnSp>
        <p:nvCxnSpPr>
          <p:cNvPr id="23" name="Straight Connector 22"/>
          <p:cNvCxnSpPr/>
          <p:nvPr/>
        </p:nvCxnSpPr>
        <p:spPr bwMode="auto">
          <a:xfrm flipH="1">
            <a:off x="6705600" y="1387594"/>
            <a:ext cx="533401" cy="896022"/>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28" name="Straight Connector 27"/>
          <p:cNvCxnSpPr/>
          <p:nvPr/>
        </p:nvCxnSpPr>
        <p:spPr bwMode="auto">
          <a:xfrm flipH="1">
            <a:off x="6828447" y="1432444"/>
            <a:ext cx="542383" cy="890062"/>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29" name="Straight Connector 28"/>
          <p:cNvCxnSpPr/>
          <p:nvPr/>
        </p:nvCxnSpPr>
        <p:spPr bwMode="auto">
          <a:xfrm flipH="1">
            <a:off x="6907532" y="1488073"/>
            <a:ext cx="581508" cy="874127"/>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30" name="Straight Connector 29"/>
          <p:cNvCxnSpPr/>
          <p:nvPr/>
        </p:nvCxnSpPr>
        <p:spPr bwMode="auto">
          <a:xfrm flipH="1">
            <a:off x="7010400" y="1550891"/>
            <a:ext cx="595908" cy="880158"/>
          </a:xfrm>
          <a:prstGeom prst="line">
            <a:avLst/>
          </a:prstGeom>
          <a:solidFill>
            <a:schemeClr val="accent1"/>
          </a:solidFill>
          <a:ln w="9525" cap="flat" cmpd="sng" algn="ctr">
            <a:solidFill>
              <a:schemeClr val="tx1"/>
            </a:solidFill>
            <a:prstDash val="lgDash"/>
            <a:round/>
            <a:headEnd type="none" w="med" len="med"/>
            <a:tailEnd type="none" w="med" len="med"/>
          </a:ln>
          <a:effectLst/>
        </p:spPr>
      </p:cxnSp>
      <p:sp>
        <p:nvSpPr>
          <p:cNvPr id="7183" name="Freeform 7182"/>
          <p:cNvSpPr/>
          <p:nvPr/>
        </p:nvSpPr>
        <p:spPr bwMode="auto">
          <a:xfrm>
            <a:off x="5826560" y="2479335"/>
            <a:ext cx="410338" cy="436393"/>
          </a:xfrm>
          <a:custGeom>
            <a:avLst/>
            <a:gdLst>
              <a:gd name="connsiteX0" fmla="*/ 409005 w 409005"/>
              <a:gd name="connsiteY0" fmla="*/ 449527 h 449527"/>
              <a:gd name="connsiteX1" fmla="*/ 3564 w 409005"/>
              <a:gd name="connsiteY1" fmla="*/ 26833 h 449527"/>
              <a:gd name="connsiteX2" fmla="*/ 245103 w 409005"/>
              <a:gd name="connsiteY2" fmla="*/ 78591 h 449527"/>
              <a:gd name="connsiteX0" fmla="*/ 405441 w 405441"/>
              <a:gd name="connsiteY0" fmla="*/ 422694 h 422694"/>
              <a:gd name="connsiteX1" fmla="*/ 0 w 405441"/>
              <a:gd name="connsiteY1" fmla="*/ 0 h 422694"/>
              <a:gd name="connsiteX2" fmla="*/ 241539 w 405441"/>
              <a:gd name="connsiteY2" fmla="*/ 51758 h 422694"/>
              <a:gd name="connsiteX0" fmla="*/ 410338 w 410338"/>
              <a:gd name="connsiteY0" fmla="*/ 436393 h 436393"/>
              <a:gd name="connsiteX1" fmla="*/ 4897 w 410338"/>
              <a:gd name="connsiteY1" fmla="*/ 13699 h 436393"/>
              <a:gd name="connsiteX2" fmla="*/ 198766 w 410338"/>
              <a:gd name="connsiteY2" fmla="*/ 113128 h 436393"/>
              <a:gd name="connsiteX0" fmla="*/ 410338 w 410338"/>
              <a:gd name="connsiteY0" fmla="*/ 436393 h 436393"/>
              <a:gd name="connsiteX1" fmla="*/ 4897 w 410338"/>
              <a:gd name="connsiteY1" fmla="*/ 13699 h 436393"/>
              <a:gd name="connsiteX2" fmla="*/ 198766 w 410338"/>
              <a:gd name="connsiteY2" fmla="*/ 113128 h 436393"/>
            </a:gdLst>
            <a:ahLst/>
            <a:cxnLst>
              <a:cxn ang="0">
                <a:pos x="connsiteX0" y="connsiteY0"/>
              </a:cxn>
              <a:cxn ang="0">
                <a:pos x="connsiteX1" y="connsiteY1"/>
              </a:cxn>
              <a:cxn ang="0">
                <a:pos x="connsiteX2" y="connsiteY2"/>
              </a:cxn>
            </a:cxnLst>
            <a:rect l="l" t="t" r="r" b="b"/>
            <a:pathLst>
              <a:path w="410338" h="436393">
                <a:moveTo>
                  <a:pt x="410338" y="436393"/>
                </a:moveTo>
                <a:lnTo>
                  <a:pt x="4897" y="13699"/>
                </a:lnTo>
                <a:cubicBezTo>
                  <a:pt x="-30365" y="-40178"/>
                  <a:pt x="134143" y="79985"/>
                  <a:pt x="198766" y="113128"/>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7184" name="TextBox 7183"/>
          <p:cNvSpPr txBox="1"/>
          <p:nvPr/>
        </p:nvSpPr>
        <p:spPr>
          <a:xfrm>
            <a:off x="4917057" y="3577483"/>
            <a:ext cx="1075936" cy="276999"/>
          </a:xfrm>
          <a:prstGeom prst="rect">
            <a:avLst/>
          </a:prstGeom>
          <a:noFill/>
        </p:spPr>
        <p:txBody>
          <a:bodyPr wrap="none" rtlCol="0">
            <a:spAutoFit/>
          </a:bodyPr>
          <a:lstStyle/>
          <a:p>
            <a:r>
              <a:rPr lang="en-US" sz="1200" b="1" dirty="0" smtClean="0"/>
              <a:t>Thrust Fault</a:t>
            </a:r>
            <a:endParaRPr lang="en-US" sz="1200" b="1" dirty="0"/>
          </a:p>
        </p:txBody>
      </p:sp>
      <p:sp>
        <p:nvSpPr>
          <p:cNvPr id="50" name="TextBox 49"/>
          <p:cNvSpPr txBox="1"/>
          <p:nvPr/>
        </p:nvSpPr>
        <p:spPr>
          <a:xfrm>
            <a:off x="3356726" y="3564465"/>
            <a:ext cx="816249" cy="461665"/>
          </a:xfrm>
          <a:prstGeom prst="rect">
            <a:avLst/>
          </a:prstGeom>
          <a:noFill/>
        </p:spPr>
        <p:txBody>
          <a:bodyPr wrap="none" rtlCol="0">
            <a:spAutoFit/>
          </a:bodyPr>
          <a:lstStyle/>
          <a:p>
            <a:pPr algn="ctr"/>
            <a:r>
              <a:rPr lang="en-US" sz="1200" b="1" dirty="0" smtClean="0"/>
              <a:t>Diabase </a:t>
            </a:r>
          </a:p>
          <a:p>
            <a:pPr algn="ctr"/>
            <a:r>
              <a:rPr lang="en-US" sz="1200" b="1" dirty="0" smtClean="0"/>
              <a:t>Dike</a:t>
            </a:r>
            <a:endParaRPr lang="en-US" sz="1200" b="1" dirty="0"/>
          </a:p>
        </p:txBody>
      </p:sp>
      <p:cxnSp>
        <p:nvCxnSpPr>
          <p:cNvPr id="7186" name="Straight Arrow Connector 7185"/>
          <p:cNvCxnSpPr>
            <a:stCxn id="7184" idx="0"/>
          </p:cNvCxnSpPr>
          <p:nvPr/>
        </p:nvCxnSpPr>
        <p:spPr bwMode="auto">
          <a:xfrm flipV="1">
            <a:off x="5455025" y="2697531"/>
            <a:ext cx="371535" cy="879952"/>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54" name="Straight Arrow Connector 53"/>
          <p:cNvCxnSpPr>
            <a:stCxn id="50" idx="0"/>
          </p:cNvCxnSpPr>
          <p:nvPr/>
        </p:nvCxnSpPr>
        <p:spPr bwMode="auto">
          <a:xfrm flipV="1">
            <a:off x="3764851" y="2697531"/>
            <a:ext cx="430455" cy="86693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57" name="TextBox 56"/>
          <p:cNvSpPr txBox="1"/>
          <p:nvPr/>
        </p:nvSpPr>
        <p:spPr>
          <a:xfrm>
            <a:off x="3962400" y="3700594"/>
            <a:ext cx="1210588" cy="461665"/>
          </a:xfrm>
          <a:prstGeom prst="rect">
            <a:avLst/>
          </a:prstGeom>
          <a:noFill/>
        </p:spPr>
        <p:txBody>
          <a:bodyPr wrap="none" rtlCol="0">
            <a:spAutoFit/>
          </a:bodyPr>
          <a:lstStyle/>
          <a:p>
            <a:pPr algn="ctr"/>
            <a:r>
              <a:rPr lang="en-US" sz="1200" b="1" dirty="0" smtClean="0"/>
              <a:t>Water-Filled </a:t>
            </a:r>
          </a:p>
          <a:p>
            <a:pPr algn="ctr"/>
            <a:r>
              <a:rPr lang="en-US" sz="1200" b="1" dirty="0" smtClean="0"/>
              <a:t>Fracture Zone</a:t>
            </a:r>
            <a:endParaRPr lang="en-US" sz="1200" b="1" dirty="0"/>
          </a:p>
        </p:txBody>
      </p:sp>
      <p:cxnSp>
        <p:nvCxnSpPr>
          <p:cNvPr id="58" name="Straight Arrow Connector 57"/>
          <p:cNvCxnSpPr>
            <a:stCxn id="57" idx="0"/>
          </p:cNvCxnSpPr>
          <p:nvPr/>
        </p:nvCxnSpPr>
        <p:spPr bwMode="auto">
          <a:xfrm flipV="1">
            <a:off x="4567694" y="2915729"/>
            <a:ext cx="80506" cy="784865"/>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26" name="TextBox 25"/>
          <p:cNvSpPr txBox="1"/>
          <p:nvPr/>
        </p:nvSpPr>
        <p:spPr>
          <a:xfrm>
            <a:off x="7657498" y="4222580"/>
            <a:ext cx="965329" cy="461665"/>
          </a:xfrm>
          <a:prstGeom prst="rect">
            <a:avLst/>
          </a:prstGeom>
          <a:noFill/>
        </p:spPr>
        <p:txBody>
          <a:bodyPr wrap="none" rtlCol="0">
            <a:spAutoFit/>
          </a:bodyPr>
          <a:lstStyle/>
          <a:p>
            <a:r>
              <a:rPr lang="en-US" sz="1200" b="1" dirty="0" smtClean="0"/>
              <a:t>Fault Zone</a:t>
            </a:r>
          </a:p>
          <a:p>
            <a:r>
              <a:rPr lang="en-US" sz="1200" b="1" dirty="0" smtClean="0"/>
              <a:t>in well</a:t>
            </a:r>
          </a:p>
        </p:txBody>
      </p:sp>
      <p:pic>
        <p:nvPicPr>
          <p:cNvPr id="27" name="Picture 2" descr="G:\Projects\USGS\Karst Investigation\GSA Presentation\ERI Line 3 ge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041" t="17009" r="15864" b="27498"/>
          <a:stretch/>
        </p:blipFill>
        <p:spPr bwMode="auto">
          <a:xfrm>
            <a:off x="228600" y="4019519"/>
            <a:ext cx="3657600" cy="260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868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Resistivity </a:t>
            </a:r>
            <a:r>
              <a:rPr lang="en-US" dirty="0" smtClean="0"/>
              <a:t>Profile 4</a:t>
            </a:r>
            <a:endParaRPr lang="en-US" dirty="0"/>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1143000"/>
            <a:ext cx="9143999" cy="294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5992993" y="1828800"/>
            <a:ext cx="255407" cy="1887182"/>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9" name="TextBox 8"/>
          <p:cNvSpPr txBox="1"/>
          <p:nvPr/>
        </p:nvSpPr>
        <p:spPr>
          <a:xfrm>
            <a:off x="5328335" y="4191000"/>
            <a:ext cx="1210588" cy="461665"/>
          </a:xfrm>
          <a:prstGeom prst="rect">
            <a:avLst/>
          </a:prstGeom>
          <a:noFill/>
        </p:spPr>
        <p:txBody>
          <a:bodyPr wrap="none" rtlCol="0">
            <a:spAutoFit/>
          </a:bodyPr>
          <a:lstStyle/>
          <a:p>
            <a:r>
              <a:rPr lang="en-US" sz="1200" b="1" dirty="0" smtClean="0"/>
              <a:t>Fault/Fracture</a:t>
            </a:r>
          </a:p>
          <a:p>
            <a:pPr algn="ctr"/>
            <a:r>
              <a:rPr lang="en-US" sz="1200" b="1" dirty="0" smtClean="0"/>
              <a:t>Zone</a:t>
            </a:r>
            <a:endParaRPr lang="en-US" sz="1200" b="1" dirty="0"/>
          </a:p>
        </p:txBody>
      </p:sp>
      <p:sp>
        <p:nvSpPr>
          <p:cNvPr id="10" name="TextBox 9"/>
          <p:cNvSpPr txBox="1"/>
          <p:nvPr/>
        </p:nvSpPr>
        <p:spPr>
          <a:xfrm>
            <a:off x="3752486" y="4203270"/>
            <a:ext cx="816249" cy="461665"/>
          </a:xfrm>
          <a:prstGeom prst="rect">
            <a:avLst/>
          </a:prstGeom>
          <a:noFill/>
        </p:spPr>
        <p:txBody>
          <a:bodyPr wrap="none" rtlCol="0">
            <a:spAutoFit/>
          </a:bodyPr>
          <a:lstStyle/>
          <a:p>
            <a:pPr algn="ctr"/>
            <a:r>
              <a:rPr lang="en-US" sz="1200" b="1" dirty="0" smtClean="0"/>
              <a:t>Diabase </a:t>
            </a:r>
          </a:p>
          <a:p>
            <a:pPr algn="ctr"/>
            <a:r>
              <a:rPr lang="en-US" sz="1200" b="1" dirty="0" smtClean="0"/>
              <a:t>Dike</a:t>
            </a:r>
            <a:endParaRPr lang="en-US" sz="1200" b="1" dirty="0"/>
          </a:p>
        </p:txBody>
      </p:sp>
      <p:cxnSp>
        <p:nvCxnSpPr>
          <p:cNvPr id="11" name="Straight Arrow Connector 10"/>
          <p:cNvCxnSpPr/>
          <p:nvPr/>
        </p:nvCxnSpPr>
        <p:spPr bwMode="auto">
          <a:xfrm flipV="1">
            <a:off x="5933629" y="2772392"/>
            <a:ext cx="59364" cy="141860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2" name="Straight Arrow Connector 11"/>
          <p:cNvCxnSpPr>
            <a:stCxn id="10" idx="0"/>
          </p:cNvCxnSpPr>
          <p:nvPr/>
        </p:nvCxnSpPr>
        <p:spPr bwMode="auto">
          <a:xfrm flipV="1">
            <a:off x="4160611" y="3124200"/>
            <a:ext cx="411389" cy="107907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pic>
        <p:nvPicPr>
          <p:cNvPr id="13" name="Picture 2" descr="G:\Projects\USGS\Karst Investigation\GSA Presentation\ERI Line 3 ge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41" t="24765" r="15864" b="27498"/>
          <a:stretch/>
        </p:blipFill>
        <p:spPr bwMode="auto">
          <a:xfrm>
            <a:off x="152400" y="4495801"/>
            <a:ext cx="3600086" cy="2209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9957" y="1143000"/>
            <a:ext cx="553357" cy="261610"/>
          </a:xfrm>
          <a:prstGeom prst="rect">
            <a:avLst/>
          </a:prstGeom>
          <a:solidFill>
            <a:schemeClr val="bg1"/>
          </a:solidFill>
        </p:spPr>
        <p:txBody>
          <a:bodyPr wrap="none" rtlCol="0">
            <a:spAutoFit/>
          </a:bodyPr>
          <a:lstStyle/>
          <a:p>
            <a:pPr algn="ctr"/>
            <a:r>
              <a:rPr lang="en-US" sz="1100" dirty="0" smtClean="0"/>
              <a:t>South</a:t>
            </a:r>
            <a:endParaRPr lang="en-US" sz="1200" dirty="0"/>
          </a:p>
        </p:txBody>
      </p:sp>
      <p:sp>
        <p:nvSpPr>
          <p:cNvPr id="15" name="TextBox 14"/>
          <p:cNvSpPr txBox="1"/>
          <p:nvPr/>
        </p:nvSpPr>
        <p:spPr>
          <a:xfrm>
            <a:off x="8013023" y="1143000"/>
            <a:ext cx="529312" cy="261610"/>
          </a:xfrm>
          <a:prstGeom prst="rect">
            <a:avLst/>
          </a:prstGeom>
          <a:solidFill>
            <a:schemeClr val="bg1"/>
          </a:solidFill>
        </p:spPr>
        <p:txBody>
          <a:bodyPr wrap="none" rtlCol="0">
            <a:spAutoFit/>
          </a:bodyPr>
          <a:lstStyle/>
          <a:p>
            <a:pPr algn="ctr"/>
            <a:r>
              <a:rPr lang="en-US" sz="1100" dirty="0" smtClean="0"/>
              <a:t>North</a:t>
            </a:r>
            <a:endParaRPr lang="en-US" sz="1200" dirty="0"/>
          </a:p>
        </p:txBody>
      </p:sp>
    </p:spTree>
    <p:extLst>
      <p:ext uri="{BB962C8B-B14F-4D97-AF65-F5344CB8AC3E}">
        <p14:creationId xmlns:p14="http://schemas.microsoft.com/office/powerpoint/2010/main" val="1629024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981200" y="274638"/>
            <a:ext cx="6705600" cy="639762"/>
          </a:xfrm>
        </p:spPr>
        <p:txBody>
          <a:bodyPr/>
          <a:lstStyle/>
          <a:p>
            <a:r>
              <a:rPr lang="en-US" dirty="0" smtClean="0"/>
              <a:t>Ground Penetrating Radar (25 MHz)</a:t>
            </a:r>
            <a:endParaRPr lang="en-US" dirty="0"/>
          </a:p>
        </p:txBody>
      </p:sp>
      <p:sp>
        <p:nvSpPr>
          <p:cNvPr id="10" name="Text Placeholder 9"/>
          <p:cNvSpPr>
            <a:spLocks noGrp="1"/>
          </p:cNvSpPr>
          <p:nvPr>
            <p:ph type="body" idx="1"/>
          </p:nvPr>
        </p:nvSpPr>
        <p:spPr/>
        <p:txBody>
          <a:bodyPr/>
          <a:lstStyle/>
          <a:p>
            <a:r>
              <a:rPr lang="en-US" dirty="0" smtClean="0"/>
              <a:t>25 MHz in line antenna</a:t>
            </a:r>
            <a:endParaRPr lang="en-US" dirty="0"/>
          </a:p>
        </p:txBody>
      </p:sp>
      <p:pic>
        <p:nvPicPr>
          <p:cNvPr id="5" name="Content Placeholder 4" descr="Dan_GPR.JP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 y="2635448"/>
            <a:ext cx="4040188" cy="3030141"/>
          </a:xfrm>
        </p:spPr>
      </p:pic>
      <p:sp>
        <p:nvSpPr>
          <p:cNvPr id="11" name="Text Placeholder 10"/>
          <p:cNvSpPr>
            <a:spLocks noGrp="1"/>
          </p:cNvSpPr>
          <p:nvPr>
            <p:ph type="body" sz="quarter" idx="3"/>
          </p:nvPr>
        </p:nvSpPr>
        <p:spPr/>
        <p:txBody>
          <a:bodyPr/>
          <a:lstStyle/>
          <a:p>
            <a:r>
              <a:rPr lang="en-US" dirty="0" smtClean="0"/>
              <a:t>Unshielded</a:t>
            </a:r>
            <a:endParaRPr lang="en-US" dirty="0"/>
          </a:p>
        </p:txBody>
      </p:sp>
      <p:pic>
        <p:nvPicPr>
          <p:cNvPr id="6" name="Content Placeholder 5" descr="Herb_BrieryBranchGPR_2.JPG"/>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2946825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8405" y="4345106"/>
            <a:ext cx="8543499" cy="233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Using GPR and ERI to Map Alluvial Deposits</a:t>
            </a:r>
            <a:endParaRPr lang="en-US" dirty="0"/>
          </a:p>
        </p:txBody>
      </p:sp>
      <p:pic>
        <p:nvPicPr>
          <p:cNvPr id="5" name="Picture 2" descr="G:\Projects\USGS\Karst Investigation\GSA Presentation\GPR_Line 77_interpreted_DepthDistanc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622" y="1143000"/>
            <a:ext cx="7247066" cy="27432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flipV="1">
            <a:off x="685800" y="3886200"/>
            <a:ext cx="3276600" cy="685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H="1" flipV="1">
            <a:off x="7543800" y="3886200"/>
            <a:ext cx="699448" cy="685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 name="Freeform 2"/>
          <p:cNvSpPr/>
          <p:nvPr/>
        </p:nvSpPr>
        <p:spPr bwMode="auto">
          <a:xfrm>
            <a:off x="744279" y="4741340"/>
            <a:ext cx="7474688" cy="268957"/>
          </a:xfrm>
          <a:custGeom>
            <a:avLst/>
            <a:gdLst>
              <a:gd name="connsiteX0" fmla="*/ 0 w 7474688"/>
              <a:gd name="connsiteY0" fmla="*/ 96474 h 268957"/>
              <a:gd name="connsiteX1" fmla="*/ 138223 w 7474688"/>
              <a:gd name="connsiteY1" fmla="*/ 75209 h 268957"/>
              <a:gd name="connsiteX2" fmla="*/ 265814 w 7474688"/>
              <a:gd name="connsiteY2" fmla="*/ 96474 h 268957"/>
              <a:gd name="connsiteX3" fmla="*/ 361507 w 7474688"/>
              <a:gd name="connsiteY3" fmla="*/ 96474 h 268957"/>
              <a:gd name="connsiteX4" fmla="*/ 425302 w 7474688"/>
              <a:gd name="connsiteY4" fmla="*/ 96474 h 268957"/>
              <a:gd name="connsiteX5" fmla="*/ 542261 w 7474688"/>
              <a:gd name="connsiteY5" fmla="*/ 75209 h 268957"/>
              <a:gd name="connsiteX6" fmla="*/ 648586 w 7474688"/>
              <a:gd name="connsiteY6" fmla="*/ 75209 h 268957"/>
              <a:gd name="connsiteX7" fmla="*/ 776177 w 7474688"/>
              <a:gd name="connsiteY7" fmla="*/ 107107 h 268957"/>
              <a:gd name="connsiteX8" fmla="*/ 850605 w 7474688"/>
              <a:gd name="connsiteY8" fmla="*/ 85841 h 268957"/>
              <a:gd name="connsiteX9" fmla="*/ 914400 w 7474688"/>
              <a:gd name="connsiteY9" fmla="*/ 64576 h 268957"/>
              <a:gd name="connsiteX10" fmla="*/ 956930 w 7474688"/>
              <a:gd name="connsiteY10" fmla="*/ 781 h 268957"/>
              <a:gd name="connsiteX11" fmla="*/ 1041991 w 7474688"/>
              <a:gd name="connsiteY11" fmla="*/ 32679 h 268957"/>
              <a:gd name="connsiteX12" fmla="*/ 1041991 w 7474688"/>
              <a:gd name="connsiteY12" fmla="*/ 85841 h 268957"/>
              <a:gd name="connsiteX13" fmla="*/ 1105786 w 7474688"/>
              <a:gd name="connsiteY13" fmla="*/ 149637 h 268957"/>
              <a:gd name="connsiteX14" fmla="*/ 1116419 w 7474688"/>
              <a:gd name="connsiteY14" fmla="*/ 75209 h 268957"/>
              <a:gd name="connsiteX15" fmla="*/ 1148316 w 7474688"/>
              <a:gd name="connsiteY15" fmla="*/ 43311 h 268957"/>
              <a:gd name="connsiteX16" fmla="*/ 1180214 w 7474688"/>
              <a:gd name="connsiteY16" fmla="*/ 781 h 268957"/>
              <a:gd name="connsiteX17" fmla="*/ 1244009 w 7474688"/>
              <a:gd name="connsiteY17" fmla="*/ 32679 h 268957"/>
              <a:gd name="connsiteX18" fmla="*/ 1286540 w 7474688"/>
              <a:gd name="connsiteY18" fmla="*/ 43311 h 268957"/>
              <a:gd name="connsiteX19" fmla="*/ 1350335 w 7474688"/>
              <a:gd name="connsiteY19" fmla="*/ 53944 h 268957"/>
              <a:gd name="connsiteX20" fmla="*/ 1424763 w 7474688"/>
              <a:gd name="connsiteY20" fmla="*/ 75209 h 268957"/>
              <a:gd name="connsiteX21" fmla="*/ 1467293 w 7474688"/>
              <a:gd name="connsiteY21" fmla="*/ 75209 h 268957"/>
              <a:gd name="connsiteX22" fmla="*/ 1499191 w 7474688"/>
              <a:gd name="connsiteY22" fmla="*/ 96474 h 268957"/>
              <a:gd name="connsiteX23" fmla="*/ 1573619 w 7474688"/>
              <a:gd name="connsiteY23" fmla="*/ 107107 h 268957"/>
              <a:gd name="connsiteX24" fmla="*/ 1637414 w 7474688"/>
              <a:gd name="connsiteY24" fmla="*/ 107107 h 268957"/>
              <a:gd name="connsiteX25" fmla="*/ 1765005 w 7474688"/>
              <a:gd name="connsiteY25" fmla="*/ 117739 h 268957"/>
              <a:gd name="connsiteX26" fmla="*/ 1871330 w 7474688"/>
              <a:gd name="connsiteY26" fmla="*/ 107107 h 268957"/>
              <a:gd name="connsiteX27" fmla="*/ 1956391 w 7474688"/>
              <a:gd name="connsiteY27" fmla="*/ 96474 h 268957"/>
              <a:gd name="connsiteX28" fmla="*/ 2052084 w 7474688"/>
              <a:gd name="connsiteY28" fmla="*/ 96474 h 268957"/>
              <a:gd name="connsiteX29" fmla="*/ 2105247 w 7474688"/>
              <a:gd name="connsiteY29" fmla="*/ 96474 h 268957"/>
              <a:gd name="connsiteX30" fmla="*/ 2200940 w 7474688"/>
              <a:gd name="connsiteY30" fmla="*/ 107107 h 268957"/>
              <a:gd name="connsiteX31" fmla="*/ 2254102 w 7474688"/>
              <a:gd name="connsiteY31" fmla="*/ 107107 h 268957"/>
              <a:gd name="connsiteX32" fmla="*/ 2328530 w 7474688"/>
              <a:gd name="connsiteY32" fmla="*/ 117739 h 268957"/>
              <a:gd name="connsiteX33" fmla="*/ 2392326 w 7474688"/>
              <a:gd name="connsiteY33" fmla="*/ 117739 h 268957"/>
              <a:gd name="connsiteX34" fmla="*/ 2434856 w 7474688"/>
              <a:gd name="connsiteY34" fmla="*/ 53944 h 268957"/>
              <a:gd name="connsiteX35" fmla="*/ 2509284 w 7474688"/>
              <a:gd name="connsiteY35" fmla="*/ 53944 h 268957"/>
              <a:gd name="connsiteX36" fmla="*/ 2551814 w 7474688"/>
              <a:gd name="connsiteY36" fmla="*/ 64576 h 268957"/>
              <a:gd name="connsiteX37" fmla="*/ 2647507 w 7474688"/>
              <a:gd name="connsiteY37" fmla="*/ 64576 h 268957"/>
              <a:gd name="connsiteX38" fmla="*/ 2700670 w 7474688"/>
              <a:gd name="connsiteY38" fmla="*/ 64576 h 268957"/>
              <a:gd name="connsiteX39" fmla="*/ 2775098 w 7474688"/>
              <a:gd name="connsiteY39" fmla="*/ 64576 h 268957"/>
              <a:gd name="connsiteX40" fmla="*/ 2828261 w 7474688"/>
              <a:gd name="connsiteY40" fmla="*/ 85841 h 268957"/>
              <a:gd name="connsiteX41" fmla="*/ 2923954 w 7474688"/>
              <a:gd name="connsiteY41" fmla="*/ 85841 h 268957"/>
              <a:gd name="connsiteX42" fmla="*/ 2998381 w 7474688"/>
              <a:gd name="connsiteY42" fmla="*/ 160269 h 268957"/>
              <a:gd name="connsiteX43" fmla="*/ 3040912 w 7474688"/>
              <a:gd name="connsiteY43" fmla="*/ 224065 h 268957"/>
              <a:gd name="connsiteX44" fmla="*/ 3104707 w 7474688"/>
              <a:gd name="connsiteY44" fmla="*/ 255962 h 268957"/>
              <a:gd name="connsiteX45" fmla="*/ 3189768 w 7474688"/>
              <a:gd name="connsiteY45" fmla="*/ 245330 h 268957"/>
              <a:gd name="connsiteX46" fmla="*/ 3253563 w 7474688"/>
              <a:gd name="connsiteY46" fmla="*/ 224065 h 268957"/>
              <a:gd name="connsiteX47" fmla="*/ 3338623 w 7474688"/>
              <a:gd name="connsiteY47" fmla="*/ 202800 h 268957"/>
              <a:gd name="connsiteX48" fmla="*/ 3423684 w 7474688"/>
              <a:gd name="connsiteY48" fmla="*/ 192167 h 268957"/>
              <a:gd name="connsiteX49" fmla="*/ 3466214 w 7474688"/>
              <a:gd name="connsiteY49" fmla="*/ 170902 h 268957"/>
              <a:gd name="connsiteX50" fmla="*/ 3583172 w 7474688"/>
              <a:gd name="connsiteY50" fmla="*/ 160269 h 268957"/>
              <a:gd name="connsiteX51" fmla="*/ 3657600 w 7474688"/>
              <a:gd name="connsiteY51" fmla="*/ 160269 h 268957"/>
              <a:gd name="connsiteX52" fmla="*/ 3732028 w 7474688"/>
              <a:gd name="connsiteY52" fmla="*/ 160269 h 268957"/>
              <a:gd name="connsiteX53" fmla="*/ 3774558 w 7474688"/>
              <a:gd name="connsiteY53" fmla="*/ 149637 h 268957"/>
              <a:gd name="connsiteX54" fmla="*/ 3838354 w 7474688"/>
              <a:gd name="connsiteY54" fmla="*/ 139004 h 268957"/>
              <a:gd name="connsiteX55" fmla="*/ 3923414 w 7474688"/>
              <a:gd name="connsiteY55" fmla="*/ 139004 h 268957"/>
              <a:gd name="connsiteX56" fmla="*/ 3987209 w 7474688"/>
              <a:gd name="connsiteY56" fmla="*/ 139004 h 268957"/>
              <a:gd name="connsiteX57" fmla="*/ 4051005 w 7474688"/>
              <a:gd name="connsiteY57" fmla="*/ 192167 h 268957"/>
              <a:gd name="connsiteX58" fmla="*/ 4114800 w 7474688"/>
              <a:gd name="connsiteY58" fmla="*/ 245330 h 268957"/>
              <a:gd name="connsiteX59" fmla="*/ 4189228 w 7474688"/>
              <a:gd name="connsiteY59" fmla="*/ 266595 h 268957"/>
              <a:gd name="connsiteX60" fmla="*/ 4263656 w 7474688"/>
              <a:gd name="connsiteY60" fmla="*/ 266595 h 268957"/>
              <a:gd name="connsiteX61" fmla="*/ 4348716 w 7474688"/>
              <a:gd name="connsiteY61" fmla="*/ 266595 h 268957"/>
              <a:gd name="connsiteX62" fmla="*/ 4455042 w 7474688"/>
              <a:gd name="connsiteY62" fmla="*/ 234697 h 268957"/>
              <a:gd name="connsiteX63" fmla="*/ 4561368 w 7474688"/>
              <a:gd name="connsiteY63" fmla="*/ 234697 h 268957"/>
              <a:gd name="connsiteX64" fmla="*/ 4667693 w 7474688"/>
              <a:gd name="connsiteY64" fmla="*/ 234697 h 268957"/>
              <a:gd name="connsiteX65" fmla="*/ 4774019 w 7474688"/>
              <a:gd name="connsiteY65" fmla="*/ 192167 h 268957"/>
              <a:gd name="connsiteX66" fmla="*/ 4837814 w 7474688"/>
              <a:gd name="connsiteY66" fmla="*/ 170902 h 268957"/>
              <a:gd name="connsiteX67" fmla="*/ 4976037 w 7474688"/>
              <a:gd name="connsiteY67" fmla="*/ 160269 h 268957"/>
              <a:gd name="connsiteX68" fmla="*/ 5082363 w 7474688"/>
              <a:gd name="connsiteY68" fmla="*/ 160269 h 268957"/>
              <a:gd name="connsiteX69" fmla="*/ 5199321 w 7474688"/>
              <a:gd name="connsiteY69" fmla="*/ 160269 h 268957"/>
              <a:gd name="connsiteX70" fmla="*/ 5295014 w 7474688"/>
              <a:gd name="connsiteY70" fmla="*/ 160269 h 268957"/>
              <a:gd name="connsiteX71" fmla="*/ 5369442 w 7474688"/>
              <a:gd name="connsiteY71" fmla="*/ 192167 h 268957"/>
              <a:gd name="connsiteX72" fmla="*/ 5528930 w 7474688"/>
              <a:gd name="connsiteY72" fmla="*/ 192167 h 268957"/>
              <a:gd name="connsiteX73" fmla="*/ 5603358 w 7474688"/>
              <a:gd name="connsiteY73" fmla="*/ 192167 h 268957"/>
              <a:gd name="connsiteX74" fmla="*/ 5677786 w 7474688"/>
              <a:gd name="connsiteY74" fmla="*/ 192167 h 268957"/>
              <a:gd name="connsiteX75" fmla="*/ 5741581 w 7474688"/>
              <a:gd name="connsiteY75" fmla="*/ 202800 h 268957"/>
              <a:gd name="connsiteX76" fmla="*/ 5869172 w 7474688"/>
              <a:gd name="connsiteY76" fmla="*/ 266595 h 268957"/>
              <a:gd name="connsiteX77" fmla="*/ 5954233 w 7474688"/>
              <a:gd name="connsiteY77" fmla="*/ 255962 h 268957"/>
              <a:gd name="connsiteX78" fmla="*/ 6028661 w 7474688"/>
              <a:gd name="connsiteY78" fmla="*/ 245330 h 268957"/>
              <a:gd name="connsiteX79" fmla="*/ 6166884 w 7474688"/>
              <a:gd name="connsiteY79" fmla="*/ 224065 h 268957"/>
              <a:gd name="connsiteX80" fmla="*/ 6251944 w 7474688"/>
              <a:gd name="connsiteY80" fmla="*/ 181534 h 268957"/>
              <a:gd name="connsiteX81" fmla="*/ 6358270 w 7474688"/>
              <a:gd name="connsiteY81" fmla="*/ 149637 h 268957"/>
              <a:gd name="connsiteX82" fmla="*/ 6464595 w 7474688"/>
              <a:gd name="connsiteY82" fmla="*/ 160269 h 268957"/>
              <a:gd name="connsiteX83" fmla="*/ 6570921 w 7474688"/>
              <a:gd name="connsiteY83" fmla="*/ 117739 h 268957"/>
              <a:gd name="connsiteX84" fmla="*/ 6624084 w 7474688"/>
              <a:gd name="connsiteY84" fmla="*/ 96474 h 268957"/>
              <a:gd name="connsiteX85" fmla="*/ 6751674 w 7474688"/>
              <a:gd name="connsiteY85" fmla="*/ 85841 h 268957"/>
              <a:gd name="connsiteX86" fmla="*/ 6889898 w 7474688"/>
              <a:gd name="connsiteY86" fmla="*/ 75209 h 268957"/>
              <a:gd name="connsiteX87" fmla="*/ 7028121 w 7474688"/>
              <a:gd name="connsiteY87" fmla="*/ 64576 h 268957"/>
              <a:gd name="connsiteX88" fmla="*/ 7123814 w 7474688"/>
              <a:gd name="connsiteY88" fmla="*/ 75209 h 268957"/>
              <a:gd name="connsiteX89" fmla="*/ 7230140 w 7474688"/>
              <a:gd name="connsiteY89" fmla="*/ 43311 h 268957"/>
              <a:gd name="connsiteX90" fmla="*/ 7304568 w 7474688"/>
              <a:gd name="connsiteY90" fmla="*/ 53944 h 268957"/>
              <a:gd name="connsiteX91" fmla="*/ 7325833 w 7474688"/>
              <a:gd name="connsiteY91" fmla="*/ 75209 h 268957"/>
              <a:gd name="connsiteX92" fmla="*/ 7410893 w 7474688"/>
              <a:gd name="connsiteY92" fmla="*/ 53944 h 268957"/>
              <a:gd name="connsiteX93" fmla="*/ 7474688 w 7474688"/>
              <a:gd name="connsiteY93" fmla="*/ 53944 h 26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474688" h="268957">
                <a:moveTo>
                  <a:pt x="0" y="96474"/>
                </a:moveTo>
                <a:cubicBezTo>
                  <a:pt x="46960" y="85841"/>
                  <a:pt x="93921" y="75209"/>
                  <a:pt x="138223" y="75209"/>
                </a:cubicBezTo>
                <a:cubicBezTo>
                  <a:pt x="182525" y="75209"/>
                  <a:pt x="228600" y="92930"/>
                  <a:pt x="265814" y="96474"/>
                </a:cubicBezTo>
                <a:cubicBezTo>
                  <a:pt x="303028" y="100018"/>
                  <a:pt x="361507" y="96474"/>
                  <a:pt x="361507" y="96474"/>
                </a:cubicBezTo>
                <a:cubicBezTo>
                  <a:pt x="388088" y="96474"/>
                  <a:pt x="395176" y="100018"/>
                  <a:pt x="425302" y="96474"/>
                </a:cubicBezTo>
                <a:cubicBezTo>
                  <a:pt x="455428" y="92930"/>
                  <a:pt x="505047" y="78753"/>
                  <a:pt x="542261" y="75209"/>
                </a:cubicBezTo>
                <a:cubicBezTo>
                  <a:pt x="579475" y="71665"/>
                  <a:pt x="609600" y="69893"/>
                  <a:pt x="648586" y="75209"/>
                </a:cubicBezTo>
                <a:cubicBezTo>
                  <a:pt x="687572" y="80525"/>
                  <a:pt x="742507" y="105335"/>
                  <a:pt x="776177" y="107107"/>
                </a:cubicBezTo>
                <a:cubicBezTo>
                  <a:pt x="809847" y="108879"/>
                  <a:pt x="827568" y="92929"/>
                  <a:pt x="850605" y="85841"/>
                </a:cubicBezTo>
                <a:cubicBezTo>
                  <a:pt x="873642" y="78753"/>
                  <a:pt x="896679" y="78753"/>
                  <a:pt x="914400" y="64576"/>
                </a:cubicBezTo>
                <a:cubicBezTo>
                  <a:pt x="932121" y="50399"/>
                  <a:pt x="935665" y="6097"/>
                  <a:pt x="956930" y="781"/>
                </a:cubicBezTo>
                <a:cubicBezTo>
                  <a:pt x="978195" y="-4535"/>
                  <a:pt x="1027814" y="18502"/>
                  <a:pt x="1041991" y="32679"/>
                </a:cubicBezTo>
                <a:cubicBezTo>
                  <a:pt x="1056168" y="46856"/>
                  <a:pt x="1031359" y="66348"/>
                  <a:pt x="1041991" y="85841"/>
                </a:cubicBezTo>
                <a:cubicBezTo>
                  <a:pt x="1052623" y="105334"/>
                  <a:pt x="1093381" y="151409"/>
                  <a:pt x="1105786" y="149637"/>
                </a:cubicBezTo>
                <a:cubicBezTo>
                  <a:pt x="1118191" y="147865"/>
                  <a:pt x="1109331" y="92930"/>
                  <a:pt x="1116419" y="75209"/>
                </a:cubicBezTo>
                <a:cubicBezTo>
                  <a:pt x="1123507" y="57488"/>
                  <a:pt x="1137684" y="55716"/>
                  <a:pt x="1148316" y="43311"/>
                </a:cubicBezTo>
                <a:cubicBezTo>
                  <a:pt x="1158948" y="30906"/>
                  <a:pt x="1164265" y="2553"/>
                  <a:pt x="1180214" y="781"/>
                </a:cubicBezTo>
                <a:cubicBezTo>
                  <a:pt x="1196163" y="-991"/>
                  <a:pt x="1226288" y="25591"/>
                  <a:pt x="1244009" y="32679"/>
                </a:cubicBezTo>
                <a:cubicBezTo>
                  <a:pt x="1261730" y="39767"/>
                  <a:pt x="1268819" y="39767"/>
                  <a:pt x="1286540" y="43311"/>
                </a:cubicBezTo>
                <a:cubicBezTo>
                  <a:pt x="1304261" y="46855"/>
                  <a:pt x="1327298" y="48628"/>
                  <a:pt x="1350335" y="53944"/>
                </a:cubicBezTo>
                <a:cubicBezTo>
                  <a:pt x="1373372" y="59260"/>
                  <a:pt x="1405270" y="71665"/>
                  <a:pt x="1424763" y="75209"/>
                </a:cubicBezTo>
                <a:cubicBezTo>
                  <a:pt x="1444256" y="78753"/>
                  <a:pt x="1454888" y="71665"/>
                  <a:pt x="1467293" y="75209"/>
                </a:cubicBezTo>
                <a:cubicBezTo>
                  <a:pt x="1479698" y="78753"/>
                  <a:pt x="1481470" y="91158"/>
                  <a:pt x="1499191" y="96474"/>
                </a:cubicBezTo>
                <a:cubicBezTo>
                  <a:pt x="1516912" y="101790"/>
                  <a:pt x="1550582" y="105335"/>
                  <a:pt x="1573619" y="107107"/>
                </a:cubicBezTo>
                <a:cubicBezTo>
                  <a:pt x="1596656" y="108879"/>
                  <a:pt x="1605516" y="105335"/>
                  <a:pt x="1637414" y="107107"/>
                </a:cubicBezTo>
                <a:cubicBezTo>
                  <a:pt x="1669312" y="108879"/>
                  <a:pt x="1726019" y="117739"/>
                  <a:pt x="1765005" y="117739"/>
                </a:cubicBezTo>
                <a:cubicBezTo>
                  <a:pt x="1803991" y="117739"/>
                  <a:pt x="1839432" y="110651"/>
                  <a:pt x="1871330" y="107107"/>
                </a:cubicBezTo>
                <a:cubicBezTo>
                  <a:pt x="1903228" y="103563"/>
                  <a:pt x="1926265" y="98246"/>
                  <a:pt x="1956391" y="96474"/>
                </a:cubicBezTo>
                <a:cubicBezTo>
                  <a:pt x="1986517" y="94702"/>
                  <a:pt x="2052084" y="96474"/>
                  <a:pt x="2052084" y="96474"/>
                </a:cubicBezTo>
                <a:cubicBezTo>
                  <a:pt x="2076893" y="96474"/>
                  <a:pt x="2080438" y="94702"/>
                  <a:pt x="2105247" y="96474"/>
                </a:cubicBezTo>
                <a:cubicBezTo>
                  <a:pt x="2130056" y="98246"/>
                  <a:pt x="2176131" y="105335"/>
                  <a:pt x="2200940" y="107107"/>
                </a:cubicBezTo>
                <a:cubicBezTo>
                  <a:pt x="2225749" y="108879"/>
                  <a:pt x="2232837" y="105335"/>
                  <a:pt x="2254102" y="107107"/>
                </a:cubicBezTo>
                <a:cubicBezTo>
                  <a:pt x="2275367" y="108879"/>
                  <a:pt x="2305493" y="115967"/>
                  <a:pt x="2328530" y="117739"/>
                </a:cubicBezTo>
                <a:cubicBezTo>
                  <a:pt x="2351567" y="119511"/>
                  <a:pt x="2374605" y="128371"/>
                  <a:pt x="2392326" y="117739"/>
                </a:cubicBezTo>
                <a:cubicBezTo>
                  <a:pt x="2410047" y="107107"/>
                  <a:pt x="2415363" y="64576"/>
                  <a:pt x="2434856" y="53944"/>
                </a:cubicBezTo>
                <a:cubicBezTo>
                  <a:pt x="2454349" y="43312"/>
                  <a:pt x="2489791" y="52172"/>
                  <a:pt x="2509284" y="53944"/>
                </a:cubicBezTo>
                <a:cubicBezTo>
                  <a:pt x="2528777" y="55716"/>
                  <a:pt x="2528777" y="62804"/>
                  <a:pt x="2551814" y="64576"/>
                </a:cubicBezTo>
                <a:cubicBezTo>
                  <a:pt x="2574851" y="66348"/>
                  <a:pt x="2647507" y="64576"/>
                  <a:pt x="2647507" y="64576"/>
                </a:cubicBezTo>
                <a:lnTo>
                  <a:pt x="2700670" y="64576"/>
                </a:lnTo>
                <a:cubicBezTo>
                  <a:pt x="2721935" y="64576"/>
                  <a:pt x="2753833" y="61032"/>
                  <a:pt x="2775098" y="64576"/>
                </a:cubicBezTo>
                <a:cubicBezTo>
                  <a:pt x="2796363" y="68120"/>
                  <a:pt x="2803452" y="82297"/>
                  <a:pt x="2828261" y="85841"/>
                </a:cubicBezTo>
                <a:cubicBezTo>
                  <a:pt x="2853070" y="89385"/>
                  <a:pt x="2895601" y="73436"/>
                  <a:pt x="2923954" y="85841"/>
                </a:cubicBezTo>
                <a:cubicBezTo>
                  <a:pt x="2952307" y="98246"/>
                  <a:pt x="2978888" y="137232"/>
                  <a:pt x="2998381" y="160269"/>
                </a:cubicBezTo>
                <a:cubicBezTo>
                  <a:pt x="3017874" y="183306"/>
                  <a:pt x="3023191" y="208116"/>
                  <a:pt x="3040912" y="224065"/>
                </a:cubicBezTo>
                <a:cubicBezTo>
                  <a:pt x="3058633" y="240014"/>
                  <a:pt x="3079898" y="252418"/>
                  <a:pt x="3104707" y="255962"/>
                </a:cubicBezTo>
                <a:cubicBezTo>
                  <a:pt x="3129516" y="259506"/>
                  <a:pt x="3164959" y="250646"/>
                  <a:pt x="3189768" y="245330"/>
                </a:cubicBezTo>
                <a:cubicBezTo>
                  <a:pt x="3214577" y="240014"/>
                  <a:pt x="3228754" y="231153"/>
                  <a:pt x="3253563" y="224065"/>
                </a:cubicBezTo>
                <a:cubicBezTo>
                  <a:pt x="3278372" y="216977"/>
                  <a:pt x="3310269" y="208116"/>
                  <a:pt x="3338623" y="202800"/>
                </a:cubicBezTo>
                <a:cubicBezTo>
                  <a:pt x="3366977" y="197484"/>
                  <a:pt x="3402419" y="197483"/>
                  <a:pt x="3423684" y="192167"/>
                </a:cubicBezTo>
                <a:cubicBezTo>
                  <a:pt x="3444949" y="186851"/>
                  <a:pt x="3439633" y="176218"/>
                  <a:pt x="3466214" y="170902"/>
                </a:cubicBezTo>
                <a:cubicBezTo>
                  <a:pt x="3492795" y="165586"/>
                  <a:pt x="3551274" y="162041"/>
                  <a:pt x="3583172" y="160269"/>
                </a:cubicBezTo>
                <a:cubicBezTo>
                  <a:pt x="3615070" y="158497"/>
                  <a:pt x="3657600" y="160269"/>
                  <a:pt x="3657600" y="160269"/>
                </a:cubicBezTo>
                <a:cubicBezTo>
                  <a:pt x="3682409" y="160269"/>
                  <a:pt x="3712535" y="162041"/>
                  <a:pt x="3732028" y="160269"/>
                </a:cubicBezTo>
                <a:cubicBezTo>
                  <a:pt x="3751521" y="158497"/>
                  <a:pt x="3756837" y="153181"/>
                  <a:pt x="3774558" y="149637"/>
                </a:cubicBezTo>
                <a:cubicBezTo>
                  <a:pt x="3792279" y="146093"/>
                  <a:pt x="3813545" y="140776"/>
                  <a:pt x="3838354" y="139004"/>
                </a:cubicBezTo>
                <a:cubicBezTo>
                  <a:pt x="3863163" y="137232"/>
                  <a:pt x="3923414" y="139004"/>
                  <a:pt x="3923414" y="139004"/>
                </a:cubicBezTo>
                <a:cubicBezTo>
                  <a:pt x="3948223" y="139004"/>
                  <a:pt x="3965944" y="130144"/>
                  <a:pt x="3987209" y="139004"/>
                </a:cubicBezTo>
                <a:cubicBezTo>
                  <a:pt x="4008474" y="147864"/>
                  <a:pt x="4051005" y="192167"/>
                  <a:pt x="4051005" y="192167"/>
                </a:cubicBezTo>
                <a:cubicBezTo>
                  <a:pt x="4072270" y="209888"/>
                  <a:pt x="4091763" y="232925"/>
                  <a:pt x="4114800" y="245330"/>
                </a:cubicBezTo>
                <a:cubicBezTo>
                  <a:pt x="4137837" y="257735"/>
                  <a:pt x="4164419" y="263051"/>
                  <a:pt x="4189228" y="266595"/>
                </a:cubicBezTo>
                <a:cubicBezTo>
                  <a:pt x="4214037" y="270139"/>
                  <a:pt x="4263656" y="266595"/>
                  <a:pt x="4263656" y="266595"/>
                </a:cubicBezTo>
                <a:cubicBezTo>
                  <a:pt x="4290237" y="266595"/>
                  <a:pt x="4316818" y="271911"/>
                  <a:pt x="4348716" y="266595"/>
                </a:cubicBezTo>
                <a:cubicBezTo>
                  <a:pt x="4380614" y="261279"/>
                  <a:pt x="4419600" y="240013"/>
                  <a:pt x="4455042" y="234697"/>
                </a:cubicBezTo>
                <a:cubicBezTo>
                  <a:pt x="4490484" y="229381"/>
                  <a:pt x="4561368" y="234697"/>
                  <a:pt x="4561368" y="234697"/>
                </a:cubicBezTo>
                <a:cubicBezTo>
                  <a:pt x="4596810" y="234697"/>
                  <a:pt x="4632251" y="241785"/>
                  <a:pt x="4667693" y="234697"/>
                </a:cubicBezTo>
                <a:cubicBezTo>
                  <a:pt x="4703135" y="227609"/>
                  <a:pt x="4745666" y="202800"/>
                  <a:pt x="4774019" y="192167"/>
                </a:cubicBezTo>
                <a:cubicBezTo>
                  <a:pt x="4802373" y="181535"/>
                  <a:pt x="4804144" y="176218"/>
                  <a:pt x="4837814" y="170902"/>
                </a:cubicBezTo>
                <a:cubicBezTo>
                  <a:pt x="4871484" y="165586"/>
                  <a:pt x="4935279" y="162041"/>
                  <a:pt x="4976037" y="160269"/>
                </a:cubicBezTo>
                <a:cubicBezTo>
                  <a:pt x="5016795" y="158497"/>
                  <a:pt x="5082363" y="160269"/>
                  <a:pt x="5082363" y="160269"/>
                </a:cubicBezTo>
                <a:lnTo>
                  <a:pt x="5199321" y="160269"/>
                </a:lnTo>
                <a:cubicBezTo>
                  <a:pt x="5234763" y="160269"/>
                  <a:pt x="5266660" y="154953"/>
                  <a:pt x="5295014" y="160269"/>
                </a:cubicBezTo>
                <a:cubicBezTo>
                  <a:pt x="5323368" y="165585"/>
                  <a:pt x="5330456" y="186851"/>
                  <a:pt x="5369442" y="192167"/>
                </a:cubicBezTo>
                <a:cubicBezTo>
                  <a:pt x="5408428" y="197483"/>
                  <a:pt x="5528930" y="192167"/>
                  <a:pt x="5528930" y="192167"/>
                </a:cubicBezTo>
                <a:lnTo>
                  <a:pt x="5603358" y="192167"/>
                </a:lnTo>
                <a:cubicBezTo>
                  <a:pt x="5628167" y="192167"/>
                  <a:pt x="5654749" y="190395"/>
                  <a:pt x="5677786" y="192167"/>
                </a:cubicBezTo>
                <a:cubicBezTo>
                  <a:pt x="5700823" y="193939"/>
                  <a:pt x="5709683" y="190395"/>
                  <a:pt x="5741581" y="202800"/>
                </a:cubicBezTo>
                <a:cubicBezTo>
                  <a:pt x="5773479" y="215205"/>
                  <a:pt x="5833730" y="257735"/>
                  <a:pt x="5869172" y="266595"/>
                </a:cubicBezTo>
                <a:cubicBezTo>
                  <a:pt x="5904614" y="275455"/>
                  <a:pt x="5954233" y="255962"/>
                  <a:pt x="5954233" y="255962"/>
                </a:cubicBezTo>
                <a:lnTo>
                  <a:pt x="6028661" y="245330"/>
                </a:lnTo>
                <a:cubicBezTo>
                  <a:pt x="6064103" y="240014"/>
                  <a:pt x="6129670" y="234698"/>
                  <a:pt x="6166884" y="224065"/>
                </a:cubicBezTo>
                <a:cubicBezTo>
                  <a:pt x="6204098" y="213432"/>
                  <a:pt x="6220046" y="193939"/>
                  <a:pt x="6251944" y="181534"/>
                </a:cubicBezTo>
                <a:cubicBezTo>
                  <a:pt x="6283842" y="169129"/>
                  <a:pt x="6322828" y="153181"/>
                  <a:pt x="6358270" y="149637"/>
                </a:cubicBezTo>
                <a:cubicBezTo>
                  <a:pt x="6393712" y="146093"/>
                  <a:pt x="6429153" y="165585"/>
                  <a:pt x="6464595" y="160269"/>
                </a:cubicBezTo>
                <a:cubicBezTo>
                  <a:pt x="6500037" y="154953"/>
                  <a:pt x="6570921" y="117739"/>
                  <a:pt x="6570921" y="117739"/>
                </a:cubicBezTo>
                <a:cubicBezTo>
                  <a:pt x="6597503" y="107107"/>
                  <a:pt x="6593959" y="101790"/>
                  <a:pt x="6624084" y="96474"/>
                </a:cubicBezTo>
                <a:cubicBezTo>
                  <a:pt x="6654209" y="91158"/>
                  <a:pt x="6751674" y="85841"/>
                  <a:pt x="6751674" y="85841"/>
                </a:cubicBezTo>
                <a:lnTo>
                  <a:pt x="6889898" y="75209"/>
                </a:lnTo>
                <a:cubicBezTo>
                  <a:pt x="6935972" y="71665"/>
                  <a:pt x="6989135" y="64576"/>
                  <a:pt x="7028121" y="64576"/>
                </a:cubicBezTo>
                <a:cubicBezTo>
                  <a:pt x="7067107" y="64576"/>
                  <a:pt x="7090144" y="78753"/>
                  <a:pt x="7123814" y="75209"/>
                </a:cubicBezTo>
                <a:cubicBezTo>
                  <a:pt x="7157484" y="71665"/>
                  <a:pt x="7200014" y="46855"/>
                  <a:pt x="7230140" y="43311"/>
                </a:cubicBezTo>
                <a:cubicBezTo>
                  <a:pt x="7260266" y="39767"/>
                  <a:pt x="7288619" y="48628"/>
                  <a:pt x="7304568" y="53944"/>
                </a:cubicBezTo>
                <a:cubicBezTo>
                  <a:pt x="7320517" y="59260"/>
                  <a:pt x="7308112" y="75209"/>
                  <a:pt x="7325833" y="75209"/>
                </a:cubicBezTo>
                <a:cubicBezTo>
                  <a:pt x="7343554" y="75209"/>
                  <a:pt x="7386084" y="57488"/>
                  <a:pt x="7410893" y="53944"/>
                </a:cubicBezTo>
                <a:cubicBezTo>
                  <a:pt x="7435702" y="50400"/>
                  <a:pt x="7464056" y="57488"/>
                  <a:pt x="7474688" y="53944"/>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8" name="Freeform 7"/>
          <p:cNvSpPr/>
          <p:nvPr/>
        </p:nvSpPr>
        <p:spPr bwMode="auto">
          <a:xfrm>
            <a:off x="5284381" y="4965405"/>
            <a:ext cx="1562986" cy="938027"/>
          </a:xfrm>
          <a:custGeom>
            <a:avLst/>
            <a:gdLst>
              <a:gd name="connsiteX0" fmla="*/ 0 w 1562986"/>
              <a:gd name="connsiteY0" fmla="*/ 10632 h 938027"/>
              <a:gd name="connsiteX1" fmla="*/ 42531 w 1562986"/>
              <a:gd name="connsiteY1" fmla="*/ 170121 h 938027"/>
              <a:gd name="connsiteX2" fmla="*/ 53163 w 1562986"/>
              <a:gd name="connsiteY2" fmla="*/ 372139 h 938027"/>
              <a:gd name="connsiteX3" fmla="*/ 106326 w 1562986"/>
              <a:gd name="connsiteY3" fmla="*/ 542260 h 938027"/>
              <a:gd name="connsiteX4" fmla="*/ 116959 w 1562986"/>
              <a:gd name="connsiteY4" fmla="*/ 754911 h 938027"/>
              <a:gd name="connsiteX5" fmla="*/ 212652 w 1562986"/>
              <a:gd name="connsiteY5" fmla="*/ 850604 h 938027"/>
              <a:gd name="connsiteX6" fmla="*/ 308345 w 1562986"/>
              <a:gd name="connsiteY6" fmla="*/ 914400 h 938027"/>
              <a:gd name="connsiteX7" fmla="*/ 435935 w 1562986"/>
              <a:gd name="connsiteY7" fmla="*/ 925032 h 938027"/>
              <a:gd name="connsiteX8" fmla="*/ 606056 w 1562986"/>
              <a:gd name="connsiteY8" fmla="*/ 935665 h 938027"/>
              <a:gd name="connsiteX9" fmla="*/ 733647 w 1562986"/>
              <a:gd name="connsiteY9" fmla="*/ 935665 h 938027"/>
              <a:gd name="connsiteX10" fmla="*/ 914400 w 1562986"/>
              <a:gd name="connsiteY10" fmla="*/ 935665 h 938027"/>
              <a:gd name="connsiteX11" fmla="*/ 1031359 w 1562986"/>
              <a:gd name="connsiteY11" fmla="*/ 903767 h 938027"/>
              <a:gd name="connsiteX12" fmla="*/ 1105786 w 1562986"/>
              <a:gd name="connsiteY12" fmla="*/ 829339 h 938027"/>
              <a:gd name="connsiteX13" fmla="*/ 1169582 w 1562986"/>
              <a:gd name="connsiteY13" fmla="*/ 712381 h 938027"/>
              <a:gd name="connsiteX14" fmla="*/ 1244010 w 1562986"/>
              <a:gd name="connsiteY14" fmla="*/ 435935 h 938027"/>
              <a:gd name="connsiteX15" fmla="*/ 1307805 w 1562986"/>
              <a:gd name="connsiteY15" fmla="*/ 265814 h 938027"/>
              <a:gd name="connsiteX16" fmla="*/ 1403498 w 1562986"/>
              <a:gd name="connsiteY16" fmla="*/ 170121 h 938027"/>
              <a:gd name="connsiteX17" fmla="*/ 1467293 w 1562986"/>
              <a:gd name="connsiteY17" fmla="*/ 116958 h 938027"/>
              <a:gd name="connsiteX18" fmla="*/ 1531089 w 1562986"/>
              <a:gd name="connsiteY18" fmla="*/ 42530 h 938027"/>
              <a:gd name="connsiteX19" fmla="*/ 1562986 w 1562986"/>
              <a:gd name="connsiteY19" fmla="*/ 0 h 93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2986" h="938027">
                <a:moveTo>
                  <a:pt x="0" y="10632"/>
                </a:moveTo>
                <a:cubicBezTo>
                  <a:pt x="16835" y="60251"/>
                  <a:pt x="33671" y="109870"/>
                  <a:pt x="42531" y="170121"/>
                </a:cubicBezTo>
                <a:cubicBezTo>
                  <a:pt x="51391" y="230372"/>
                  <a:pt x="42531" y="310116"/>
                  <a:pt x="53163" y="372139"/>
                </a:cubicBezTo>
                <a:cubicBezTo>
                  <a:pt x="63795" y="434162"/>
                  <a:pt x="95693" y="478465"/>
                  <a:pt x="106326" y="542260"/>
                </a:cubicBezTo>
                <a:cubicBezTo>
                  <a:pt x="116959" y="606055"/>
                  <a:pt x="99238" y="703520"/>
                  <a:pt x="116959" y="754911"/>
                </a:cubicBezTo>
                <a:cubicBezTo>
                  <a:pt x="134680" y="806302"/>
                  <a:pt x="180754" y="824023"/>
                  <a:pt x="212652" y="850604"/>
                </a:cubicBezTo>
                <a:cubicBezTo>
                  <a:pt x="244550" y="877185"/>
                  <a:pt x="271131" y="901995"/>
                  <a:pt x="308345" y="914400"/>
                </a:cubicBezTo>
                <a:cubicBezTo>
                  <a:pt x="345559" y="926805"/>
                  <a:pt x="435935" y="925032"/>
                  <a:pt x="435935" y="925032"/>
                </a:cubicBezTo>
                <a:cubicBezTo>
                  <a:pt x="485553" y="928576"/>
                  <a:pt x="556437" y="933893"/>
                  <a:pt x="606056" y="935665"/>
                </a:cubicBezTo>
                <a:cubicBezTo>
                  <a:pt x="655675" y="937437"/>
                  <a:pt x="733647" y="935665"/>
                  <a:pt x="733647" y="935665"/>
                </a:cubicBezTo>
                <a:cubicBezTo>
                  <a:pt x="785038" y="935665"/>
                  <a:pt x="864781" y="940981"/>
                  <a:pt x="914400" y="935665"/>
                </a:cubicBezTo>
                <a:cubicBezTo>
                  <a:pt x="964019" y="930349"/>
                  <a:pt x="999461" y="921488"/>
                  <a:pt x="1031359" y="903767"/>
                </a:cubicBezTo>
                <a:cubicBezTo>
                  <a:pt x="1063257" y="886046"/>
                  <a:pt x="1082749" y="861237"/>
                  <a:pt x="1105786" y="829339"/>
                </a:cubicBezTo>
                <a:cubicBezTo>
                  <a:pt x="1128823" y="797441"/>
                  <a:pt x="1146545" y="777948"/>
                  <a:pt x="1169582" y="712381"/>
                </a:cubicBezTo>
                <a:cubicBezTo>
                  <a:pt x="1192619" y="646814"/>
                  <a:pt x="1220973" y="510363"/>
                  <a:pt x="1244010" y="435935"/>
                </a:cubicBezTo>
                <a:cubicBezTo>
                  <a:pt x="1267047" y="361507"/>
                  <a:pt x="1281224" y="310116"/>
                  <a:pt x="1307805" y="265814"/>
                </a:cubicBezTo>
                <a:cubicBezTo>
                  <a:pt x="1334386" y="221512"/>
                  <a:pt x="1376917" y="194930"/>
                  <a:pt x="1403498" y="170121"/>
                </a:cubicBezTo>
                <a:cubicBezTo>
                  <a:pt x="1430079" y="145312"/>
                  <a:pt x="1446028" y="138223"/>
                  <a:pt x="1467293" y="116958"/>
                </a:cubicBezTo>
                <a:cubicBezTo>
                  <a:pt x="1488558" y="95693"/>
                  <a:pt x="1515140" y="62023"/>
                  <a:pt x="1531089" y="42530"/>
                </a:cubicBezTo>
                <a:cubicBezTo>
                  <a:pt x="1547038" y="23037"/>
                  <a:pt x="1555012" y="11518"/>
                  <a:pt x="1562986" y="0"/>
                </a:cubicBezTo>
              </a:path>
            </a:pathLst>
          </a:cu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32" charset="-128"/>
            </a:endParaRPr>
          </a:p>
        </p:txBody>
      </p:sp>
    </p:spTree>
    <p:extLst>
      <p:ext uri="{BB962C8B-B14F-4D97-AF65-F5344CB8AC3E}">
        <p14:creationId xmlns:p14="http://schemas.microsoft.com/office/powerpoint/2010/main" val="1490531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Electrical Resistivity Imaging of a Sinkhole</a:t>
            </a:r>
            <a:endParaRPr lang="en-US" dirty="0"/>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8601" y="1066801"/>
            <a:ext cx="3581399" cy="2849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Rch1-v-fs1\data\Projects\USGS\Karst Investigation\600 Processed Data\3D\L5Combined3D\L5Combined3D_trial2_InvRes3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034" y="1022445"/>
            <a:ext cx="5048566" cy="2894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4800" y="1022445"/>
            <a:ext cx="425116" cy="307777"/>
          </a:xfrm>
          <a:prstGeom prst="rect">
            <a:avLst/>
          </a:prstGeom>
          <a:noFill/>
        </p:spPr>
        <p:txBody>
          <a:bodyPr wrap="none" rtlCol="0">
            <a:spAutoFit/>
          </a:bodyPr>
          <a:lstStyle/>
          <a:p>
            <a:r>
              <a:rPr lang="en-US" sz="1400" b="1" dirty="0" smtClean="0"/>
              <a:t>SE</a:t>
            </a:r>
            <a:endParaRPr lang="en-US" sz="1400" b="1" dirty="0"/>
          </a:p>
        </p:txBody>
      </p:sp>
      <p:sp>
        <p:nvSpPr>
          <p:cNvPr id="7" name="TextBox 6"/>
          <p:cNvSpPr txBox="1"/>
          <p:nvPr/>
        </p:nvSpPr>
        <p:spPr>
          <a:xfrm>
            <a:off x="8493457" y="1022445"/>
            <a:ext cx="484428" cy="307777"/>
          </a:xfrm>
          <a:prstGeom prst="rect">
            <a:avLst/>
          </a:prstGeom>
          <a:noFill/>
        </p:spPr>
        <p:txBody>
          <a:bodyPr wrap="none" rtlCol="0">
            <a:spAutoFit/>
          </a:bodyPr>
          <a:lstStyle/>
          <a:p>
            <a:r>
              <a:rPr lang="en-US" sz="1400" b="1" dirty="0" smtClean="0"/>
              <a:t>NW</a:t>
            </a:r>
            <a:endParaRPr lang="en-US" sz="1400" b="1" dirty="0"/>
          </a:p>
        </p:txBody>
      </p:sp>
      <p:pic>
        <p:nvPicPr>
          <p:cNvPr id="8" name="Picture 3" descr="\\Rch1-v-fs1\data\Projects\USGS\Karst Investigation\600 Processed Data\3D\L5Combined3D\L5Combined3D_trial2_InvRes3D3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346852"/>
            <a:ext cx="5334000" cy="24349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ch1-v-fs1\data\Projects\USGS\Karst Investigation\600 Processed Data\3D\L5Combined3D\L5Combined3D_trial2_InvRes3D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 y="4343400"/>
            <a:ext cx="3452885" cy="238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024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a:xfrm>
            <a:off x="2057400" y="228600"/>
            <a:ext cx="6858000" cy="685800"/>
          </a:xfrm>
        </p:spPr>
        <p:txBody>
          <a:bodyPr/>
          <a:lstStyle/>
          <a:p>
            <a:r>
              <a:rPr lang="en-US" dirty="0" smtClean="0"/>
              <a:t>Questions?</a:t>
            </a:r>
            <a:endParaRPr lang="en-US" b="0" dirty="0" smtClean="0">
              <a:solidFill>
                <a:schemeClr val="tx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986283"/>
            <a:ext cx="8362712" cy="2033517"/>
          </a:xfrm>
          <a:prstGeom prst="rect">
            <a:avLst/>
          </a:prstGeom>
          <a:noFill/>
          <a:ln w="9525">
            <a:noFill/>
            <a:miter lim="800000"/>
            <a:headEnd/>
            <a:tailEnd/>
          </a:ln>
        </p:spPr>
      </p:pic>
      <p:pic>
        <p:nvPicPr>
          <p:cNvPr id="5" name="Picture 9" descr="Coors Drilling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010705"/>
            <a:ext cx="5319390" cy="279929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3541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a:spcBef>
                <a:spcPts val="0"/>
              </a:spcBef>
              <a:spcAft>
                <a:spcPts val="600"/>
              </a:spcAft>
            </a:pPr>
            <a:r>
              <a:rPr lang="en-US" sz="2400" dirty="0" smtClean="0"/>
              <a:t>The purpose of this presentation is to demonstrate how geophysics can be used to improve geologic mapping</a:t>
            </a:r>
          </a:p>
          <a:p>
            <a:pPr>
              <a:spcBef>
                <a:spcPts val="0"/>
              </a:spcBef>
              <a:spcAft>
                <a:spcPts val="600"/>
              </a:spcAft>
            </a:pPr>
            <a:r>
              <a:rPr lang="en-US" sz="2400" dirty="0" smtClean="0"/>
              <a:t>Which geophysical methods are best for shallow near-surface geologic mapping?</a:t>
            </a:r>
          </a:p>
          <a:p>
            <a:pPr lvl="1">
              <a:spcBef>
                <a:spcPts val="0"/>
              </a:spcBef>
              <a:spcAft>
                <a:spcPts val="600"/>
              </a:spcAft>
            </a:pPr>
            <a:r>
              <a:rPr lang="en-US" dirty="0" smtClean="0"/>
              <a:t>Audio-</a:t>
            </a:r>
            <a:r>
              <a:rPr lang="en-US" dirty="0" err="1" smtClean="0"/>
              <a:t>Magnetotellurics</a:t>
            </a:r>
            <a:r>
              <a:rPr lang="en-US" dirty="0" smtClean="0"/>
              <a:t> (AMT)</a:t>
            </a:r>
          </a:p>
          <a:p>
            <a:pPr lvl="1">
              <a:spcBef>
                <a:spcPts val="0"/>
              </a:spcBef>
              <a:spcAft>
                <a:spcPts val="600"/>
              </a:spcAft>
            </a:pPr>
            <a:r>
              <a:rPr lang="en-US" dirty="0" smtClean="0"/>
              <a:t>Electrical Resistivity Imaging (ERI)</a:t>
            </a:r>
          </a:p>
          <a:p>
            <a:pPr lvl="1">
              <a:spcBef>
                <a:spcPts val="0"/>
              </a:spcBef>
              <a:spcAft>
                <a:spcPts val="600"/>
              </a:spcAft>
            </a:pPr>
            <a:r>
              <a:rPr lang="en-US" dirty="0" smtClean="0"/>
              <a:t>Ground Penetrating Radar (GPR)</a:t>
            </a:r>
          </a:p>
          <a:p>
            <a:pPr>
              <a:spcBef>
                <a:spcPts val="0"/>
              </a:spcBef>
              <a:spcAft>
                <a:spcPts val="600"/>
              </a:spcAft>
            </a:pPr>
            <a:r>
              <a:rPr lang="en-US" sz="2400" dirty="0" smtClean="0"/>
              <a:t>Case Studies Briery Branch Quadrangle, Virginia</a:t>
            </a:r>
          </a:p>
          <a:p>
            <a:pPr lvl="1">
              <a:spcBef>
                <a:spcPts val="0"/>
              </a:spcBef>
              <a:spcAft>
                <a:spcPts val="600"/>
              </a:spcAft>
            </a:pPr>
            <a:r>
              <a:rPr lang="en-US" dirty="0" smtClean="0"/>
              <a:t>AMT mapping of deep, sub-regional features </a:t>
            </a:r>
          </a:p>
          <a:p>
            <a:pPr lvl="1">
              <a:spcBef>
                <a:spcPts val="0"/>
              </a:spcBef>
              <a:spcAft>
                <a:spcPts val="600"/>
              </a:spcAft>
            </a:pPr>
            <a:r>
              <a:rPr lang="en-US" dirty="0" smtClean="0"/>
              <a:t>2D ERI mapping of faults and karst features</a:t>
            </a:r>
          </a:p>
          <a:p>
            <a:pPr lvl="1">
              <a:spcBef>
                <a:spcPts val="0"/>
              </a:spcBef>
              <a:spcAft>
                <a:spcPts val="600"/>
              </a:spcAft>
            </a:pPr>
            <a:r>
              <a:rPr lang="en-US" dirty="0" smtClean="0"/>
              <a:t>GPR to determine the thickness of alluvium</a:t>
            </a:r>
          </a:p>
          <a:p>
            <a:pPr lvl="1">
              <a:spcBef>
                <a:spcPts val="0"/>
              </a:spcBef>
              <a:spcAft>
                <a:spcPts val="600"/>
              </a:spcAft>
            </a:pPr>
            <a:r>
              <a:rPr lang="en-US" dirty="0"/>
              <a:t>3D ERI characterization of a </a:t>
            </a:r>
            <a:r>
              <a:rPr lang="en-US" dirty="0" smtClean="0"/>
              <a:t>sinkhole</a:t>
            </a:r>
          </a:p>
          <a:p>
            <a:pPr lvl="1">
              <a:spcBef>
                <a:spcPts val="0"/>
              </a:spcBef>
              <a:spcAft>
                <a:spcPts val="600"/>
              </a:spcAft>
            </a:pPr>
            <a:endParaRPr lang="en-US" dirty="0" smtClean="0"/>
          </a:p>
        </p:txBody>
      </p:sp>
    </p:spTree>
    <p:extLst>
      <p:ext uri="{BB962C8B-B14F-4D97-AF65-F5344CB8AC3E}">
        <p14:creationId xmlns:p14="http://schemas.microsoft.com/office/powerpoint/2010/main" val="968071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dirty="0" smtClean="0"/>
              <a:t>Regional Geologic Setting</a:t>
            </a:r>
            <a:endParaRPr lang="en-US" dirty="0"/>
          </a:p>
        </p:txBody>
      </p:sp>
      <p:sp>
        <p:nvSpPr>
          <p:cNvPr id="163843" name="Rectangle 3"/>
          <p:cNvSpPr>
            <a:spLocks noGrp="1" noChangeArrowheads="1"/>
          </p:cNvSpPr>
          <p:nvPr>
            <p:ph type="body" idx="1"/>
          </p:nvPr>
        </p:nvSpPr>
        <p:spPr>
          <a:xfrm>
            <a:off x="5943600" y="950400"/>
            <a:ext cx="3200400" cy="5022000"/>
          </a:xfrm>
        </p:spPr>
        <p:txBody>
          <a:bodyPr/>
          <a:lstStyle/>
          <a:p>
            <a:r>
              <a:rPr lang="en-US" dirty="0" smtClean="0"/>
              <a:t>Shenandoah Valley – 30 km wide underlain by 7 km thick staked sequence of </a:t>
            </a:r>
            <a:r>
              <a:rPr lang="en-US" dirty="0" err="1" smtClean="0"/>
              <a:t>Cambro</a:t>
            </a:r>
            <a:r>
              <a:rPr lang="en-US" dirty="0" smtClean="0"/>
              <a:t>-Ordovician carbonates</a:t>
            </a:r>
          </a:p>
          <a:p>
            <a:endParaRPr lang="en-US" dirty="0" smtClean="0"/>
          </a:p>
          <a:p>
            <a:r>
              <a:rPr lang="en-US" dirty="0" smtClean="0"/>
              <a:t>Bounded by 2 major faults – Blue Ridge and North Mountain</a:t>
            </a:r>
          </a:p>
          <a:p>
            <a:endParaRPr lang="en-US" dirty="0"/>
          </a:p>
          <a:p>
            <a:r>
              <a:rPr lang="en-US" dirty="0" smtClean="0"/>
              <a:t>Intruded by diabase dikes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073" t="9147" r="17296" b="39535"/>
          <a:stretch/>
        </p:blipFill>
        <p:spPr>
          <a:xfrm>
            <a:off x="155943" y="990600"/>
            <a:ext cx="5787657" cy="5292030"/>
          </a:xfrm>
          <a:prstGeom prst="rect">
            <a:avLst/>
          </a:prstGeom>
        </p:spPr>
      </p:pic>
      <p:sp>
        <p:nvSpPr>
          <p:cNvPr id="3" name="TextBox 2"/>
          <p:cNvSpPr txBox="1"/>
          <p:nvPr/>
        </p:nvSpPr>
        <p:spPr>
          <a:xfrm>
            <a:off x="155943" y="6248400"/>
            <a:ext cx="3427541" cy="461665"/>
          </a:xfrm>
          <a:prstGeom prst="rect">
            <a:avLst/>
          </a:prstGeom>
          <a:noFill/>
        </p:spPr>
        <p:txBody>
          <a:bodyPr wrap="none" rtlCol="0">
            <a:spAutoFit/>
          </a:bodyPr>
          <a:lstStyle/>
          <a:p>
            <a:r>
              <a:rPr lang="en-US" sz="1000" dirty="0" smtClean="0"/>
              <a:t>Source: Evans, 1989, </a:t>
            </a:r>
            <a:r>
              <a:rPr lang="en-US" sz="1000" dirty="0" err="1" smtClean="0"/>
              <a:t>VDGMR</a:t>
            </a:r>
            <a:r>
              <a:rPr lang="en-US" sz="1000" dirty="0" smtClean="0"/>
              <a:t>, 2003, Doctor et al, 2014</a:t>
            </a:r>
            <a:r>
              <a:rPr lang="en-US" dirty="0" smtClean="0"/>
              <a:t> </a:t>
            </a:r>
            <a:endParaRPr lang="en-US" dirty="0"/>
          </a:p>
        </p:txBody>
      </p:sp>
      <p:sp>
        <p:nvSpPr>
          <p:cNvPr id="4" name="Rectangle 3"/>
          <p:cNvSpPr>
            <a:spLocks noChangeAspect="1"/>
          </p:cNvSpPr>
          <p:nvPr/>
        </p:nvSpPr>
        <p:spPr bwMode="auto">
          <a:xfrm>
            <a:off x="3143077" y="5373876"/>
            <a:ext cx="187036" cy="226003"/>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5" name="TextBox 4"/>
          <p:cNvSpPr txBox="1"/>
          <p:nvPr/>
        </p:nvSpPr>
        <p:spPr>
          <a:xfrm>
            <a:off x="5562600" y="5066099"/>
            <a:ext cx="2254143" cy="307777"/>
          </a:xfrm>
          <a:prstGeom prst="rect">
            <a:avLst/>
          </a:prstGeom>
          <a:noFill/>
        </p:spPr>
        <p:txBody>
          <a:bodyPr wrap="none" rtlCol="0">
            <a:spAutoFit/>
          </a:bodyPr>
          <a:lstStyle/>
          <a:p>
            <a:r>
              <a:rPr lang="en-US" sz="1400" dirty="0" smtClean="0"/>
              <a:t>Briery Branch Quadrangle</a:t>
            </a:r>
            <a:endParaRPr lang="en-US" sz="1400" dirty="0"/>
          </a:p>
        </p:txBody>
      </p:sp>
      <p:cxnSp>
        <p:nvCxnSpPr>
          <p:cNvPr id="7" name="Straight Arrow Connector 6"/>
          <p:cNvCxnSpPr/>
          <p:nvPr/>
        </p:nvCxnSpPr>
        <p:spPr bwMode="auto">
          <a:xfrm flipH="1">
            <a:off x="3330114" y="5219987"/>
            <a:ext cx="2232486" cy="266890"/>
          </a:xfrm>
          <a:prstGeom prst="straightConnector1">
            <a:avLst/>
          </a:prstGeom>
          <a:solidFill>
            <a:schemeClr val="accent1"/>
          </a:solidFill>
          <a:ln w="15875"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653003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157769"/>
            <a:ext cx="9144000" cy="5700231"/>
          </a:xfrm>
          <a:prstGeom prst="rect">
            <a:avLst/>
          </a:prstGeom>
        </p:spPr>
      </p:pic>
      <p:sp>
        <p:nvSpPr>
          <p:cNvPr id="3" name="Rectangle 2"/>
          <p:cNvSpPr txBox="1">
            <a:spLocks noChangeArrowheads="1"/>
          </p:cNvSpPr>
          <p:nvPr/>
        </p:nvSpPr>
        <p:spPr>
          <a:xfrm>
            <a:off x="1981200" y="228600"/>
            <a:ext cx="6934200" cy="685800"/>
          </a:xfrm>
          <a:prstGeom prst="rect">
            <a:avLst/>
          </a:prstGeom>
        </p:spPr>
        <p:txBody>
          <a:bodyPr anchor="ctr"/>
          <a:lstStyle>
            <a:lvl1pPr algn="l" rtl="0" eaLnBrk="1" fontAlgn="base" hangingPunct="1">
              <a:spcBef>
                <a:spcPct val="0"/>
              </a:spcBef>
              <a:spcAft>
                <a:spcPct val="0"/>
              </a:spcAft>
              <a:defRPr sz="2400" b="1">
                <a:solidFill>
                  <a:srgbClr val="00755C"/>
                </a:solidFill>
                <a:latin typeface="+mj-lt"/>
                <a:ea typeface="+mj-ea"/>
                <a:cs typeface="+mj-cs"/>
              </a:defRPr>
            </a:lvl1pPr>
            <a:lvl2pPr algn="l" rtl="0" eaLnBrk="1" fontAlgn="base" hangingPunct="1">
              <a:spcBef>
                <a:spcPct val="0"/>
              </a:spcBef>
              <a:spcAft>
                <a:spcPct val="0"/>
              </a:spcAft>
              <a:defRPr b="1">
                <a:solidFill>
                  <a:schemeClr val="bg1"/>
                </a:solidFill>
                <a:latin typeface="Arial" charset="0"/>
                <a:ea typeface="ヒラギノ角ゴ Pro W3" pitchFamily="-32" charset="-128"/>
              </a:defRPr>
            </a:lvl2pPr>
            <a:lvl3pPr algn="l" rtl="0" eaLnBrk="1" fontAlgn="base" hangingPunct="1">
              <a:spcBef>
                <a:spcPct val="0"/>
              </a:spcBef>
              <a:spcAft>
                <a:spcPct val="0"/>
              </a:spcAft>
              <a:defRPr b="1">
                <a:solidFill>
                  <a:schemeClr val="bg1"/>
                </a:solidFill>
                <a:latin typeface="Arial" charset="0"/>
                <a:ea typeface="ヒラギノ角ゴ Pro W3" pitchFamily="-32" charset="-128"/>
              </a:defRPr>
            </a:lvl3pPr>
            <a:lvl4pPr algn="l" rtl="0" eaLnBrk="1" fontAlgn="base" hangingPunct="1">
              <a:spcBef>
                <a:spcPct val="0"/>
              </a:spcBef>
              <a:spcAft>
                <a:spcPct val="0"/>
              </a:spcAft>
              <a:defRPr b="1">
                <a:solidFill>
                  <a:schemeClr val="bg1"/>
                </a:solidFill>
                <a:latin typeface="Arial" charset="0"/>
                <a:ea typeface="ヒラギノ角ゴ Pro W3" pitchFamily="-32" charset="-128"/>
              </a:defRPr>
            </a:lvl4pPr>
            <a:lvl5pPr algn="l" rtl="0" eaLnBrk="1" fontAlgn="base" hangingPunct="1">
              <a:spcBef>
                <a:spcPct val="0"/>
              </a:spcBef>
              <a:spcAft>
                <a:spcPct val="0"/>
              </a:spcAft>
              <a:defRPr b="1">
                <a:solidFill>
                  <a:schemeClr val="bg1"/>
                </a:solidFill>
                <a:latin typeface="Arial" charset="0"/>
                <a:ea typeface="ヒラギノ角ゴ Pro W3" pitchFamily="-32" charset="-128"/>
              </a:defRPr>
            </a:lvl5pPr>
            <a:lvl6pPr marL="457200" algn="l" rtl="0" eaLnBrk="1" fontAlgn="base" hangingPunct="1">
              <a:spcBef>
                <a:spcPct val="0"/>
              </a:spcBef>
              <a:spcAft>
                <a:spcPct val="0"/>
              </a:spcAft>
              <a:defRPr b="1">
                <a:solidFill>
                  <a:schemeClr val="bg1"/>
                </a:solidFill>
                <a:latin typeface="Arial" charset="0"/>
                <a:ea typeface="ヒラギノ角ゴ Pro W3" pitchFamily="-32" charset="-128"/>
              </a:defRPr>
            </a:lvl6pPr>
            <a:lvl7pPr marL="914400" algn="l" rtl="0" eaLnBrk="1" fontAlgn="base" hangingPunct="1">
              <a:spcBef>
                <a:spcPct val="0"/>
              </a:spcBef>
              <a:spcAft>
                <a:spcPct val="0"/>
              </a:spcAft>
              <a:defRPr b="1">
                <a:solidFill>
                  <a:schemeClr val="bg1"/>
                </a:solidFill>
                <a:latin typeface="Arial" charset="0"/>
                <a:ea typeface="ヒラギノ角ゴ Pro W3" pitchFamily="-32" charset="-128"/>
              </a:defRPr>
            </a:lvl7pPr>
            <a:lvl8pPr marL="1371600" algn="l" rtl="0" eaLnBrk="1" fontAlgn="base" hangingPunct="1">
              <a:spcBef>
                <a:spcPct val="0"/>
              </a:spcBef>
              <a:spcAft>
                <a:spcPct val="0"/>
              </a:spcAft>
              <a:defRPr b="1">
                <a:solidFill>
                  <a:schemeClr val="bg1"/>
                </a:solidFill>
                <a:latin typeface="Arial" charset="0"/>
                <a:ea typeface="ヒラギノ角ゴ Pro W3" pitchFamily="-32" charset="-128"/>
              </a:defRPr>
            </a:lvl8pPr>
            <a:lvl9pPr marL="1828800" algn="l" rtl="0" eaLnBrk="1" fontAlgn="base" hangingPunct="1">
              <a:spcBef>
                <a:spcPct val="0"/>
              </a:spcBef>
              <a:spcAft>
                <a:spcPct val="0"/>
              </a:spcAft>
              <a:defRPr b="1">
                <a:solidFill>
                  <a:schemeClr val="bg1"/>
                </a:solidFill>
                <a:latin typeface="Arial" charset="0"/>
                <a:ea typeface="ヒラギノ角ゴ Pro W3" pitchFamily="-32" charset="-128"/>
              </a:defRPr>
            </a:lvl9pPr>
          </a:lstStyle>
          <a:p>
            <a:r>
              <a:rPr lang="en-US" kern="0" dirty="0" smtClean="0"/>
              <a:t>Briery Branch Quadrangle Geologic Map</a:t>
            </a:r>
            <a:endParaRPr lang="en-US" kern="0" dirty="0"/>
          </a:p>
        </p:txBody>
      </p:sp>
      <p:sp>
        <p:nvSpPr>
          <p:cNvPr id="4" name="TextBox 3"/>
          <p:cNvSpPr txBox="1"/>
          <p:nvPr/>
        </p:nvSpPr>
        <p:spPr>
          <a:xfrm rot="18813954">
            <a:off x="3881413" y="3144861"/>
            <a:ext cx="1736373"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North </a:t>
            </a:r>
            <a:r>
              <a:rPr lang="en-US" sz="1200" b="1" dirty="0" err="1" smtClean="0">
                <a:effectLst>
                  <a:outerShdw blurRad="38100" dist="38100" dir="2700000" algn="tl">
                    <a:srgbClr val="000000">
                      <a:alpha val="43137"/>
                    </a:srgbClr>
                  </a:outerShdw>
                </a:effectLst>
              </a:rPr>
              <a:t>Mtn</a:t>
            </a:r>
            <a:r>
              <a:rPr lang="en-US" sz="1200" b="1" dirty="0" smtClean="0">
                <a:effectLst>
                  <a:outerShdw blurRad="38100" dist="38100" dir="2700000" algn="tl">
                    <a:srgbClr val="000000">
                      <a:alpha val="43137"/>
                    </a:srgbClr>
                  </a:outerShdw>
                </a:effectLst>
              </a:rPr>
              <a:t> Fault Zone</a:t>
            </a:r>
            <a:endParaRPr lang="en-US" sz="1200" b="1" dirty="0">
              <a:effectLst>
                <a:outerShdw blurRad="38100" dist="38100" dir="2700000" algn="tl">
                  <a:srgbClr val="000000">
                    <a:alpha val="43137"/>
                  </a:srgbClr>
                </a:outerShdw>
              </a:effectLst>
            </a:endParaRPr>
          </a:p>
        </p:txBody>
      </p:sp>
      <p:sp>
        <p:nvSpPr>
          <p:cNvPr id="5" name="TextBox 4"/>
          <p:cNvSpPr txBox="1"/>
          <p:nvPr/>
        </p:nvSpPr>
        <p:spPr>
          <a:xfrm rot="18813954">
            <a:off x="4246962" y="4173112"/>
            <a:ext cx="1303562"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CO Carbonates</a:t>
            </a:r>
            <a:endParaRPr lang="en-US" sz="1200" b="1" dirty="0">
              <a:effectLst>
                <a:outerShdw blurRad="38100" dist="38100" dir="2700000" algn="tl">
                  <a:srgbClr val="000000">
                    <a:alpha val="43137"/>
                  </a:srgbClr>
                </a:outerShdw>
              </a:effectLst>
            </a:endParaRPr>
          </a:p>
        </p:txBody>
      </p:sp>
      <p:sp>
        <p:nvSpPr>
          <p:cNvPr id="6" name="TextBox 5"/>
          <p:cNvSpPr txBox="1"/>
          <p:nvPr/>
        </p:nvSpPr>
        <p:spPr>
          <a:xfrm rot="18605010">
            <a:off x="2883202" y="2701916"/>
            <a:ext cx="1834156" cy="461665"/>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Silurian-Mississippian</a:t>
            </a:r>
          </a:p>
          <a:p>
            <a:r>
              <a:rPr lang="en-US" sz="1200" b="1" dirty="0" smtClean="0">
                <a:effectLst>
                  <a:outerShdw blurRad="38100" dist="38100" dir="2700000" algn="tl">
                    <a:srgbClr val="000000">
                      <a:alpha val="43137"/>
                    </a:srgbClr>
                  </a:outerShdw>
                </a:effectLst>
              </a:rPr>
              <a:t>Siliciclastic  Bedrock</a:t>
            </a:r>
            <a:endParaRPr lang="en-US"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4617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334" y="1158906"/>
            <a:ext cx="9144000" cy="5699094"/>
          </a:xfrm>
          <a:prstGeom prst="rect">
            <a:avLst/>
          </a:prstGeom>
        </p:spPr>
      </p:pic>
      <p:sp>
        <p:nvSpPr>
          <p:cNvPr id="3" name="Rectangle 2"/>
          <p:cNvSpPr txBox="1">
            <a:spLocks noChangeArrowheads="1"/>
          </p:cNvSpPr>
          <p:nvPr/>
        </p:nvSpPr>
        <p:spPr>
          <a:xfrm>
            <a:off x="1981200" y="228600"/>
            <a:ext cx="6934200" cy="685800"/>
          </a:xfrm>
          <a:prstGeom prst="rect">
            <a:avLst/>
          </a:prstGeom>
        </p:spPr>
        <p:txBody>
          <a:bodyPr anchor="ctr"/>
          <a:lstStyle>
            <a:lvl1pPr algn="l" rtl="0" eaLnBrk="1" fontAlgn="base" hangingPunct="1">
              <a:spcBef>
                <a:spcPct val="0"/>
              </a:spcBef>
              <a:spcAft>
                <a:spcPct val="0"/>
              </a:spcAft>
              <a:defRPr sz="2400" b="1">
                <a:solidFill>
                  <a:srgbClr val="00755C"/>
                </a:solidFill>
                <a:latin typeface="+mj-lt"/>
                <a:ea typeface="+mj-ea"/>
                <a:cs typeface="+mj-cs"/>
              </a:defRPr>
            </a:lvl1pPr>
            <a:lvl2pPr algn="l" rtl="0" eaLnBrk="1" fontAlgn="base" hangingPunct="1">
              <a:spcBef>
                <a:spcPct val="0"/>
              </a:spcBef>
              <a:spcAft>
                <a:spcPct val="0"/>
              </a:spcAft>
              <a:defRPr b="1">
                <a:solidFill>
                  <a:schemeClr val="bg1"/>
                </a:solidFill>
                <a:latin typeface="Arial" charset="0"/>
                <a:ea typeface="ヒラギノ角ゴ Pro W3" pitchFamily="-32" charset="-128"/>
              </a:defRPr>
            </a:lvl2pPr>
            <a:lvl3pPr algn="l" rtl="0" eaLnBrk="1" fontAlgn="base" hangingPunct="1">
              <a:spcBef>
                <a:spcPct val="0"/>
              </a:spcBef>
              <a:spcAft>
                <a:spcPct val="0"/>
              </a:spcAft>
              <a:defRPr b="1">
                <a:solidFill>
                  <a:schemeClr val="bg1"/>
                </a:solidFill>
                <a:latin typeface="Arial" charset="0"/>
                <a:ea typeface="ヒラギノ角ゴ Pro W3" pitchFamily="-32" charset="-128"/>
              </a:defRPr>
            </a:lvl3pPr>
            <a:lvl4pPr algn="l" rtl="0" eaLnBrk="1" fontAlgn="base" hangingPunct="1">
              <a:spcBef>
                <a:spcPct val="0"/>
              </a:spcBef>
              <a:spcAft>
                <a:spcPct val="0"/>
              </a:spcAft>
              <a:defRPr b="1">
                <a:solidFill>
                  <a:schemeClr val="bg1"/>
                </a:solidFill>
                <a:latin typeface="Arial" charset="0"/>
                <a:ea typeface="ヒラギノ角ゴ Pro W3" pitchFamily="-32" charset="-128"/>
              </a:defRPr>
            </a:lvl4pPr>
            <a:lvl5pPr algn="l" rtl="0" eaLnBrk="1" fontAlgn="base" hangingPunct="1">
              <a:spcBef>
                <a:spcPct val="0"/>
              </a:spcBef>
              <a:spcAft>
                <a:spcPct val="0"/>
              </a:spcAft>
              <a:defRPr b="1">
                <a:solidFill>
                  <a:schemeClr val="bg1"/>
                </a:solidFill>
                <a:latin typeface="Arial" charset="0"/>
                <a:ea typeface="ヒラギノ角ゴ Pro W3" pitchFamily="-32" charset="-128"/>
              </a:defRPr>
            </a:lvl5pPr>
            <a:lvl6pPr marL="457200" algn="l" rtl="0" eaLnBrk="1" fontAlgn="base" hangingPunct="1">
              <a:spcBef>
                <a:spcPct val="0"/>
              </a:spcBef>
              <a:spcAft>
                <a:spcPct val="0"/>
              </a:spcAft>
              <a:defRPr b="1">
                <a:solidFill>
                  <a:schemeClr val="bg1"/>
                </a:solidFill>
                <a:latin typeface="Arial" charset="0"/>
                <a:ea typeface="ヒラギノ角ゴ Pro W3" pitchFamily="-32" charset="-128"/>
              </a:defRPr>
            </a:lvl6pPr>
            <a:lvl7pPr marL="914400" algn="l" rtl="0" eaLnBrk="1" fontAlgn="base" hangingPunct="1">
              <a:spcBef>
                <a:spcPct val="0"/>
              </a:spcBef>
              <a:spcAft>
                <a:spcPct val="0"/>
              </a:spcAft>
              <a:defRPr b="1">
                <a:solidFill>
                  <a:schemeClr val="bg1"/>
                </a:solidFill>
                <a:latin typeface="Arial" charset="0"/>
                <a:ea typeface="ヒラギノ角ゴ Pro W3" pitchFamily="-32" charset="-128"/>
              </a:defRPr>
            </a:lvl7pPr>
            <a:lvl8pPr marL="1371600" algn="l" rtl="0" eaLnBrk="1" fontAlgn="base" hangingPunct="1">
              <a:spcBef>
                <a:spcPct val="0"/>
              </a:spcBef>
              <a:spcAft>
                <a:spcPct val="0"/>
              </a:spcAft>
              <a:defRPr b="1">
                <a:solidFill>
                  <a:schemeClr val="bg1"/>
                </a:solidFill>
                <a:latin typeface="Arial" charset="0"/>
                <a:ea typeface="ヒラギノ角ゴ Pro W3" pitchFamily="-32" charset="-128"/>
              </a:defRPr>
            </a:lvl8pPr>
            <a:lvl9pPr marL="1828800" algn="l" rtl="0" eaLnBrk="1" fontAlgn="base" hangingPunct="1">
              <a:spcBef>
                <a:spcPct val="0"/>
              </a:spcBef>
              <a:spcAft>
                <a:spcPct val="0"/>
              </a:spcAft>
              <a:defRPr b="1">
                <a:solidFill>
                  <a:schemeClr val="bg1"/>
                </a:solidFill>
                <a:latin typeface="Arial" charset="0"/>
                <a:ea typeface="ヒラギノ角ゴ Pro W3" pitchFamily="-32" charset="-128"/>
              </a:defRPr>
            </a:lvl9pPr>
          </a:lstStyle>
          <a:p>
            <a:r>
              <a:rPr lang="en-US" kern="0" dirty="0" smtClean="0"/>
              <a:t>Briery Branch Quadrangle - Surficial Geology</a:t>
            </a:r>
            <a:endParaRPr lang="en-US" kern="0" dirty="0"/>
          </a:p>
        </p:txBody>
      </p:sp>
      <p:sp>
        <p:nvSpPr>
          <p:cNvPr id="4" name="Rectangle 3"/>
          <p:cNvSpPr/>
          <p:nvPr/>
        </p:nvSpPr>
        <p:spPr bwMode="auto">
          <a:xfrm>
            <a:off x="2667000" y="1752600"/>
            <a:ext cx="3352800" cy="4343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5" name="TextBox 4"/>
          <p:cNvSpPr txBox="1"/>
          <p:nvPr/>
        </p:nvSpPr>
        <p:spPr>
          <a:xfrm rot="2239580">
            <a:off x="3784592" y="4286250"/>
            <a:ext cx="1117614" cy="261610"/>
          </a:xfrm>
          <a:prstGeom prst="rect">
            <a:avLst/>
          </a:prstGeom>
          <a:noFill/>
        </p:spPr>
        <p:txBody>
          <a:bodyPr wrap="none" rtlCol="0">
            <a:spAutoFit/>
          </a:bodyPr>
          <a:lstStyle/>
          <a:p>
            <a:r>
              <a:rPr lang="en-US" sz="1050" b="1" dirty="0" smtClean="0">
                <a:solidFill>
                  <a:schemeClr val="tx1">
                    <a:lumMod val="50000"/>
                    <a:lumOff val="50000"/>
                  </a:schemeClr>
                </a:solidFill>
              </a:rPr>
              <a:t>Briery Branch</a:t>
            </a:r>
            <a:endParaRPr lang="en-US" sz="1050" b="1" dirty="0">
              <a:solidFill>
                <a:schemeClr val="tx1">
                  <a:lumMod val="50000"/>
                  <a:lumOff val="50000"/>
                </a:schemeClr>
              </a:solidFill>
            </a:endParaRPr>
          </a:p>
        </p:txBody>
      </p:sp>
      <p:sp>
        <p:nvSpPr>
          <p:cNvPr id="6" name="TextBox 5"/>
          <p:cNvSpPr txBox="1"/>
          <p:nvPr/>
        </p:nvSpPr>
        <p:spPr>
          <a:xfrm rot="3546559">
            <a:off x="5569352" y="3438646"/>
            <a:ext cx="785793" cy="253916"/>
          </a:xfrm>
          <a:prstGeom prst="rect">
            <a:avLst/>
          </a:prstGeom>
          <a:noFill/>
        </p:spPr>
        <p:txBody>
          <a:bodyPr wrap="none" rtlCol="0">
            <a:spAutoFit/>
          </a:bodyPr>
          <a:lstStyle/>
          <a:p>
            <a:r>
              <a:rPr lang="en-US" sz="1050" b="1" dirty="0" smtClean="0">
                <a:solidFill>
                  <a:schemeClr val="tx1">
                    <a:lumMod val="50000"/>
                    <a:lumOff val="50000"/>
                  </a:schemeClr>
                </a:solidFill>
              </a:rPr>
              <a:t>Dry River</a:t>
            </a:r>
            <a:endParaRPr lang="en-US" sz="1050" b="1" dirty="0">
              <a:solidFill>
                <a:schemeClr val="tx1">
                  <a:lumMod val="50000"/>
                  <a:lumOff val="50000"/>
                </a:schemeClr>
              </a:solidFill>
            </a:endParaRPr>
          </a:p>
        </p:txBody>
      </p:sp>
      <p:sp>
        <p:nvSpPr>
          <p:cNvPr id="7" name="TextBox 6"/>
          <p:cNvSpPr txBox="1"/>
          <p:nvPr/>
        </p:nvSpPr>
        <p:spPr>
          <a:xfrm rot="18451156">
            <a:off x="3010854" y="6308195"/>
            <a:ext cx="955711" cy="253916"/>
          </a:xfrm>
          <a:prstGeom prst="rect">
            <a:avLst/>
          </a:prstGeom>
          <a:noFill/>
        </p:spPr>
        <p:txBody>
          <a:bodyPr wrap="none" rtlCol="0">
            <a:spAutoFit/>
          </a:bodyPr>
          <a:lstStyle/>
          <a:p>
            <a:r>
              <a:rPr lang="en-US" sz="1050" b="1" dirty="0" smtClean="0">
                <a:solidFill>
                  <a:schemeClr val="tx1">
                    <a:lumMod val="50000"/>
                    <a:lumOff val="50000"/>
                  </a:schemeClr>
                </a:solidFill>
              </a:rPr>
              <a:t>North River </a:t>
            </a:r>
            <a:endParaRPr lang="en-US" sz="1050" b="1" dirty="0">
              <a:solidFill>
                <a:schemeClr val="tx1">
                  <a:lumMod val="50000"/>
                  <a:lumOff val="50000"/>
                </a:schemeClr>
              </a:solidFill>
            </a:endParaRPr>
          </a:p>
        </p:txBody>
      </p:sp>
    </p:spTree>
    <p:extLst>
      <p:ext uri="{BB962C8B-B14F-4D97-AF65-F5344CB8AC3E}">
        <p14:creationId xmlns:p14="http://schemas.microsoft.com/office/powerpoint/2010/main" val="2037335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1"/>
          <p:cNvSpPr>
            <a:spLocks noGrp="1"/>
          </p:cNvSpPr>
          <p:nvPr>
            <p:ph idx="1"/>
          </p:nvPr>
        </p:nvSpPr>
        <p:spPr>
          <a:xfrm>
            <a:off x="304799" y="990600"/>
            <a:ext cx="5119991" cy="5638800"/>
          </a:xfrm>
        </p:spPr>
        <p:txBody>
          <a:bodyPr/>
          <a:lstStyle/>
          <a:p>
            <a:r>
              <a:rPr lang="en-US" dirty="0" err="1"/>
              <a:t>Magnetotellurics</a:t>
            </a:r>
            <a:r>
              <a:rPr lang="en-US" dirty="0"/>
              <a:t> (MT) </a:t>
            </a:r>
            <a:r>
              <a:rPr lang="en-US" dirty="0" smtClean="0"/>
              <a:t>uses natural electromagnetic energy </a:t>
            </a:r>
            <a:r>
              <a:rPr lang="en-US" dirty="0"/>
              <a:t>from </a:t>
            </a:r>
            <a:r>
              <a:rPr lang="en-US" dirty="0" smtClean="0"/>
              <a:t>lightning sources </a:t>
            </a:r>
            <a:r>
              <a:rPr lang="en-US" dirty="0"/>
              <a:t>and solar </a:t>
            </a:r>
            <a:r>
              <a:rPr lang="en-US" dirty="0" smtClean="0"/>
              <a:t>flares or controlled EM sources. Data are measured and converted to resistivity and then modeled to interpret the geology of the survey area in 3D</a:t>
            </a:r>
          </a:p>
          <a:p>
            <a:pPr lvl="4">
              <a:spcBef>
                <a:spcPts val="0"/>
              </a:spcBef>
              <a:spcAft>
                <a:spcPts val="600"/>
              </a:spcAft>
            </a:pPr>
            <a:endParaRPr lang="en-US" dirty="0" smtClean="0"/>
          </a:p>
          <a:p>
            <a:pPr>
              <a:spcBef>
                <a:spcPts val="0"/>
              </a:spcBef>
              <a:spcAft>
                <a:spcPts val="600"/>
              </a:spcAft>
            </a:pPr>
            <a:r>
              <a:rPr lang="en-US" dirty="0" smtClean="0"/>
              <a:t>Pros: Depth of Investigation 250 to 1,000s of meters, easy setup and measurements, 1D profiles generated every 2 hours, can add controlled source</a:t>
            </a:r>
          </a:p>
          <a:p>
            <a:pPr lvl="8">
              <a:spcBef>
                <a:spcPts val="0"/>
              </a:spcBef>
              <a:spcAft>
                <a:spcPts val="600"/>
              </a:spcAft>
            </a:pPr>
            <a:endParaRPr lang="en-US" dirty="0" smtClean="0"/>
          </a:p>
          <a:p>
            <a:pPr>
              <a:spcBef>
                <a:spcPts val="0"/>
              </a:spcBef>
              <a:spcAft>
                <a:spcPts val="600"/>
              </a:spcAft>
            </a:pPr>
            <a:r>
              <a:rPr lang="en-US" dirty="0" smtClean="0"/>
              <a:t>Cons: 1D data modeled to generate 2D &amp; 3D results, easily affected by cultural noise, depth limited by conductive near surface soil/rock</a:t>
            </a:r>
            <a:endParaRPr lang="en-US" dirty="0"/>
          </a:p>
        </p:txBody>
      </p:sp>
      <p:sp>
        <p:nvSpPr>
          <p:cNvPr id="16" name="Rectangle 6"/>
          <p:cNvSpPr>
            <a:spLocks noGrp="1" noChangeArrowheads="1"/>
          </p:cNvSpPr>
          <p:nvPr>
            <p:ph type="title"/>
          </p:nvPr>
        </p:nvSpPr>
        <p:spPr>
          <a:xfrm>
            <a:off x="1981200" y="228600"/>
            <a:ext cx="7162800" cy="685800"/>
          </a:xfrm>
        </p:spPr>
        <p:txBody>
          <a:bodyPr/>
          <a:lstStyle/>
          <a:p>
            <a:pPr eaLnBrk="1" hangingPunct="1">
              <a:defRPr/>
            </a:pPr>
            <a:r>
              <a:rPr lang="en-CA" b="1" dirty="0" smtClean="0"/>
              <a:t>Audio-</a:t>
            </a:r>
            <a:r>
              <a:rPr lang="en-CA" b="1" dirty="0" err="1" smtClean="0"/>
              <a:t>Magnetoteleurics</a:t>
            </a:r>
            <a:r>
              <a:rPr lang="en-CA" b="1" dirty="0" smtClean="0"/>
              <a:t> (</a:t>
            </a:r>
            <a:r>
              <a:rPr lang="en-CA" b="1" dirty="0" err="1" smtClean="0"/>
              <a:t>AMT</a:t>
            </a:r>
            <a:r>
              <a:rPr lang="en-CA" b="1" dirty="0" smtClean="0"/>
              <a:t>)</a:t>
            </a:r>
          </a:p>
        </p:txBody>
      </p:sp>
      <p:pic>
        <p:nvPicPr>
          <p:cNvPr id="1026" name="Picture 2" descr="mtequi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56"/>
          <a:stretch/>
        </p:blipFill>
        <p:spPr bwMode="auto">
          <a:xfrm>
            <a:off x="5530755" y="3433834"/>
            <a:ext cx="3613245" cy="332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Herb_BrieryBranchAMT_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755" y="1066800"/>
            <a:ext cx="3156045" cy="2367034"/>
          </a:xfrm>
          <a:prstGeom prst="rect">
            <a:avLst/>
          </a:prstGeom>
        </p:spPr>
      </p:pic>
    </p:spTree>
    <p:extLst>
      <p:ext uri="{BB962C8B-B14F-4D97-AF65-F5344CB8AC3E}">
        <p14:creationId xmlns:p14="http://schemas.microsoft.com/office/powerpoint/2010/main" val="381711674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1"/>
          <p:cNvSpPr>
            <a:spLocks noGrp="1"/>
          </p:cNvSpPr>
          <p:nvPr>
            <p:ph idx="1"/>
          </p:nvPr>
        </p:nvSpPr>
        <p:spPr>
          <a:xfrm>
            <a:off x="304799" y="990600"/>
            <a:ext cx="5119991" cy="5638800"/>
          </a:xfrm>
        </p:spPr>
        <p:txBody>
          <a:bodyPr/>
          <a:lstStyle/>
          <a:p>
            <a:pPr indent="-346075" eaLnBrk="1" hangingPunct="1">
              <a:spcBef>
                <a:spcPts val="0"/>
              </a:spcBef>
              <a:spcAft>
                <a:spcPts val="600"/>
              </a:spcAft>
            </a:pPr>
            <a:r>
              <a:rPr lang="en-US" dirty="0" smtClean="0"/>
              <a:t>Electrical resistivity is a measure of how easily electricity flows through a material</a:t>
            </a:r>
          </a:p>
          <a:p>
            <a:pPr>
              <a:spcBef>
                <a:spcPts val="0"/>
              </a:spcBef>
              <a:spcAft>
                <a:spcPts val="600"/>
              </a:spcAft>
            </a:pPr>
            <a:r>
              <a:rPr lang="en-US" dirty="0"/>
              <a:t>Primary properties that affect the resistivity:</a:t>
            </a:r>
          </a:p>
          <a:p>
            <a:pPr lvl="1">
              <a:spcBef>
                <a:spcPts val="0"/>
              </a:spcBef>
              <a:spcAft>
                <a:spcPts val="600"/>
              </a:spcAft>
            </a:pPr>
            <a:r>
              <a:rPr lang="en-US" dirty="0"/>
              <a:t>Porosity: shape, size and interconnection of pores </a:t>
            </a:r>
          </a:p>
          <a:p>
            <a:pPr lvl="1">
              <a:spcBef>
                <a:spcPts val="0"/>
              </a:spcBef>
              <a:spcAft>
                <a:spcPts val="600"/>
              </a:spcAft>
            </a:pPr>
            <a:r>
              <a:rPr lang="en-US" dirty="0"/>
              <a:t>Water content</a:t>
            </a:r>
          </a:p>
          <a:p>
            <a:pPr lvl="1">
              <a:spcBef>
                <a:spcPts val="0"/>
              </a:spcBef>
              <a:spcAft>
                <a:spcPts val="600"/>
              </a:spcAft>
            </a:pPr>
            <a:r>
              <a:rPr lang="en-US" dirty="0"/>
              <a:t>Pore water salinity (electrolytes)</a:t>
            </a:r>
          </a:p>
          <a:p>
            <a:pPr lvl="1">
              <a:spcBef>
                <a:spcPts val="0"/>
              </a:spcBef>
              <a:spcAft>
                <a:spcPts val="600"/>
              </a:spcAft>
            </a:pPr>
            <a:r>
              <a:rPr lang="en-US" dirty="0"/>
              <a:t>Conductivity of minerals (clay mineral and metal </a:t>
            </a:r>
            <a:r>
              <a:rPr lang="en-US" dirty="0" smtClean="0"/>
              <a:t>content</a:t>
            </a:r>
          </a:p>
          <a:p>
            <a:pPr>
              <a:spcBef>
                <a:spcPts val="0"/>
              </a:spcBef>
              <a:spcAft>
                <a:spcPts val="600"/>
              </a:spcAft>
            </a:pPr>
            <a:r>
              <a:rPr lang="en-US" dirty="0" smtClean="0"/>
              <a:t>Pros: High data density, full coverage, good for mapping faults, stratigraphy, depth to rock, karst, and groundwater</a:t>
            </a:r>
          </a:p>
          <a:p>
            <a:pPr>
              <a:spcBef>
                <a:spcPts val="0"/>
              </a:spcBef>
              <a:spcAft>
                <a:spcPts val="600"/>
              </a:spcAft>
            </a:pPr>
            <a:r>
              <a:rPr lang="en-US" dirty="0" smtClean="0"/>
              <a:t>Cons: Labor intensive, impacted by cultural noise, need intrusive samples to confirm interpretations</a:t>
            </a:r>
            <a:endParaRPr lang="en-US" dirty="0"/>
          </a:p>
        </p:txBody>
      </p:sp>
      <p:sp>
        <p:nvSpPr>
          <p:cNvPr id="16" name="Rectangle 6"/>
          <p:cNvSpPr>
            <a:spLocks noGrp="1" noChangeArrowheads="1"/>
          </p:cNvSpPr>
          <p:nvPr>
            <p:ph type="title"/>
          </p:nvPr>
        </p:nvSpPr>
        <p:spPr>
          <a:xfrm>
            <a:off x="1981200" y="228600"/>
            <a:ext cx="7162800" cy="685800"/>
          </a:xfrm>
        </p:spPr>
        <p:txBody>
          <a:bodyPr/>
          <a:lstStyle/>
          <a:p>
            <a:pPr eaLnBrk="1" hangingPunct="1">
              <a:defRPr/>
            </a:pPr>
            <a:r>
              <a:rPr lang="en-CA" b="1" dirty="0" smtClean="0"/>
              <a:t>Electrical Resistivity Imaging (ERI)</a:t>
            </a:r>
          </a:p>
        </p:txBody>
      </p:sp>
      <p:pic>
        <p:nvPicPr>
          <p:cNvPr id="9218" name="Picture 2" descr="G:\Projects\USGS\Karst Investigation\300 Field Information\370 Photos\3D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4057650"/>
            <a:ext cx="3520440" cy="26403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1" t="9901" r="8279" b="18091"/>
          <a:stretch/>
        </p:blipFill>
        <p:spPr bwMode="auto">
          <a:xfrm>
            <a:off x="5349240" y="1295400"/>
            <a:ext cx="36576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19471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Penetrating Radar (GPR)</a:t>
            </a:r>
            <a:endParaRPr lang="en-US" dirty="0"/>
          </a:p>
        </p:txBody>
      </p:sp>
      <p:sp>
        <p:nvSpPr>
          <p:cNvPr id="8" name="Content Placeholder 21"/>
          <p:cNvSpPr txBox="1">
            <a:spLocks/>
          </p:cNvSpPr>
          <p:nvPr/>
        </p:nvSpPr>
        <p:spPr bwMode="auto">
          <a:xfrm>
            <a:off x="304799" y="990600"/>
            <a:ext cx="4876801" cy="5638800"/>
          </a:xfrm>
          <a:prstGeom prst="rect">
            <a:avLst/>
          </a:prstGeom>
          <a:noFill/>
          <a:ln w="9525">
            <a:noFill/>
            <a:miter lim="800000"/>
            <a:headEnd/>
            <a:tailEnd/>
          </a:ln>
        </p:spPr>
        <p:txBody>
          <a:bodyPr vert="horz" wrap="square" lIns="91440" tIns="14400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C8164"/>
              </a:buClr>
              <a:buSzPct val="80000"/>
              <a:buFont typeface="Wingdings" pitchFamily="-32" charset="2"/>
              <a:buChar char="n"/>
              <a:defRPr sz="2000">
                <a:solidFill>
                  <a:srgbClr val="4C4C4C"/>
                </a:solidFill>
                <a:latin typeface="+mn-lt"/>
                <a:ea typeface="+mn-ea"/>
                <a:cs typeface="+mn-cs"/>
              </a:defRPr>
            </a:lvl1pPr>
            <a:lvl2pPr marL="742950" indent="-285750" algn="l" rtl="0" eaLnBrk="1" fontAlgn="base" hangingPunct="1">
              <a:spcBef>
                <a:spcPct val="20000"/>
              </a:spcBef>
              <a:spcAft>
                <a:spcPct val="0"/>
              </a:spcAft>
              <a:buClr>
                <a:srgbClr val="0C8164"/>
              </a:buClr>
              <a:buSzPct val="80000"/>
              <a:buFont typeface="Wingdings" pitchFamily="-32" charset="2"/>
              <a:buChar char="n"/>
              <a:defRPr sz="2000">
                <a:solidFill>
                  <a:srgbClr val="4C4C4C"/>
                </a:solidFill>
                <a:latin typeface="+mn-lt"/>
                <a:ea typeface="+mn-ea"/>
              </a:defRPr>
            </a:lvl2pPr>
            <a:lvl3pPr marL="1143000" indent="-228600" algn="l" rtl="0" eaLnBrk="1" fontAlgn="base" hangingPunct="1">
              <a:spcBef>
                <a:spcPct val="20000"/>
              </a:spcBef>
              <a:spcAft>
                <a:spcPct val="0"/>
              </a:spcAft>
              <a:buClr>
                <a:srgbClr val="0C8164"/>
              </a:buClr>
              <a:buSzPct val="80000"/>
              <a:buFont typeface="Wingdings" pitchFamily="-32" charset="2"/>
              <a:buChar char="n"/>
              <a:defRPr sz="1800">
                <a:solidFill>
                  <a:srgbClr val="4C4C4C"/>
                </a:solidFill>
                <a:latin typeface="+mn-lt"/>
                <a:ea typeface="+mn-ea"/>
              </a:defRPr>
            </a:lvl3pPr>
            <a:lvl4pPr marL="1600200" indent="-228600" algn="l" rtl="0" eaLnBrk="1" fontAlgn="base" hangingPunct="1">
              <a:spcBef>
                <a:spcPct val="20000"/>
              </a:spcBef>
              <a:spcAft>
                <a:spcPct val="0"/>
              </a:spcAft>
              <a:buClr>
                <a:srgbClr val="0C8164"/>
              </a:buClr>
              <a:buSzPct val="80000"/>
              <a:buFont typeface="Wingdings" pitchFamily="-32" charset="2"/>
              <a:buChar char="n"/>
              <a:defRPr sz="1800">
                <a:solidFill>
                  <a:srgbClr val="4C4C4C"/>
                </a:solidFill>
                <a:latin typeface="+mn-lt"/>
                <a:ea typeface="+mn-ea"/>
              </a:defRPr>
            </a:lvl4pPr>
            <a:lvl5pPr marL="2057400" indent="-228600" algn="l" rtl="0" eaLnBrk="1" fontAlgn="base" hangingPunct="1">
              <a:spcBef>
                <a:spcPct val="20000"/>
              </a:spcBef>
              <a:spcAft>
                <a:spcPct val="0"/>
              </a:spcAft>
              <a:buClr>
                <a:srgbClr val="0C8164"/>
              </a:buClr>
              <a:buSzPct val="80000"/>
              <a:buFont typeface="Wingdings" pitchFamily="-32" charset="2"/>
              <a:buChar char="n"/>
              <a:defRPr sz="1800">
                <a:solidFill>
                  <a:srgbClr val="4C4C4C"/>
                </a:solidFill>
                <a:latin typeface="+mn-lt"/>
                <a:ea typeface="+mn-ea"/>
              </a:defRPr>
            </a:lvl5pPr>
            <a:lvl6pPr marL="25146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6pPr>
            <a:lvl7pPr marL="29718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7pPr>
            <a:lvl8pPr marL="34290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8pPr>
            <a:lvl9pPr marL="38862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9pPr>
          </a:lstStyle>
          <a:p>
            <a:pPr indent="-346075">
              <a:spcBef>
                <a:spcPts val="0"/>
              </a:spcBef>
              <a:spcAft>
                <a:spcPts val="600"/>
              </a:spcAft>
            </a:pPr>
            <a:r>
              <a:rPr lang="en-US" kern="0" dirty="0" smtClean="0"/>
              <a:t>GPR </a:t>
            </a:r>
            <a:r>
              <a:rPr lang="en-US" dirty="0" smtClean="0"/>
              <a:t>uses </a:t>
            </a:r>
            <a:r>
              <a:rPr lang="en-US" dirty="0"/>
              <a:t>antennas to transmit and receive very high frequency EM pulses </a:t>
            </a:r>
            <a:r>
              <a:rPr lang="en-US" dirty="0" smtClean="0"/>
              <a:t>(typically </a:t>
            </a:r>
            <a:r>
              <a:rPr lang="en-US" dirty="0"/>
              <a:t>25 to 1000 </a:t>
            </a:r>
            <a:r>
              <a:rPr lang="en-US" dirty="0" smtClean="0"/>
              <a:t>MHz, </a:t>
            </a:r>
            <a:r>
              <a:rPr lang="en-US" dirty="0"/>
              <a:t>radio-frequency</a:t>
            </a:r>
            <a:r>
              <a:rPr lang="en-US" dirty="0" smtClean="0"/>
              <a:t>) </a:t>
            </a:r>
            <a:r>
              <a:rPr lang="en-US" dirty="0"/>
              <a:t>to/from reflecting objects in the ground</a:t>
            </a:r>
          </a:p>
          <a:p>
            <a:pPr lvl="6">
              <a:lnSpc>
                <a:spcPct val="90000"/>
              </a:lnSpc>
              <a:buClr>
                <a:srgbClr val="00755C"/>
              </a:buClr>
              <a:buSzPct val="150000"/>
              <a:buFont typeface="Wingdings" pitchFamily="2" charset="2"/>
              <a:buChar char="§"/>
            </a:pPr>
            <a:endParaRPr lang="en-US" dirty="0"/>
          </a:p>
          <a:p>
            <a:pPr>
              <a:lnSpc>
                <a:spcPct val="90000"/>
              </a:lnSpc>
              <a:buClr>
                <a:srgbClr val="00755C"/>
              </a:buClr>
              <a:buSzPct val="150000"/>
              <a:buFont typeface="Wingdings" pitchFamily="2" charset="2"/>
              <a:buChar char="§"/>
            </a:pPr>
            <a:r>
              <a:rPr lang="en-US" dirty="0" smtClean="0"/>
              <a:t>Typically used </a:t>
            </a:r>
            <a:r>
              <a:rPr lang="en-US" dirty="0"/>
              <a:t>to locate buried utilities, </a:t>
            </a:r>
            <a:r>
              <a:rPr lang="en-US" dirty="0" err="1"/>
              <a:t>USTs</a:t>
            </a:r>
            <a:r>
              <a:rPr lang="en-US" dirty="0"/>
              <a:t>, voids, top of rock, shallow geologic contacts, rebar in </a:t>
            </a:r>
            <a:r>
              <a:rPr lang="en-US" dirty="0" smtClean="0"/>
              <a:t>concrete</a:t>
            </a:r>
          </a:p>
          <a:p>
            <a:pPr>
              <a:lnSpc>
                <a:spcPct val="90000"/>
              </a:lnSpc>
              <a:buClr>
                <a:srgbClr val="00755C"/>
              </a:buClr>
              <a:buSzPct val="150000"/>
              <a:buFont typeface="Wingdings" pitchFamily="2" charset="2"/>
              <a:buChar char="§"/>
            </a:pPr>
            <a:endParaRPr lang="en-US" dirty="0"/>
          </a:p>
          <a:p>
            <a:pPr>
              <a:lnSpc>
                <a:spcPct val="90000"/>
              </a:lnSpc>
              <a:buClr>
                <a:srgbClr val="00755C"/>
              </a:buClr>
              <a:buSzPct val="150000"/>
              <a:buFont typeface="Wingdings" pitchFamily="2" charset="2"/>
              <a:buChar char="§"/>
            </a:pPr>
            <a:r>
              <a:rPr lang="en-US" dirty="0" smtClean="0"/>
              <a:t>Depth </a:t>
            </a:r>
            <a:r>
              <a:rPr lang="en-US" dirty="0"/>
              <a:t>of investigation limited by conductive soils such as </a:t>
            </a:r>
            <a:r>
              <a:rPr lang="en-US" dirty="0" smtClean="0"/>
              <a:t>clay</a:t>
            </a:r>
          </a:p>
          <a:p>
            <a:pPr>
              <a:lnSpc>
                <a:spcPct val="90000"/>
              </a:lnSpc>
              <a:buClr>
                <a:srgbClr val="00755C"/>
              </a:buClr>
              <a:buSzPct val="150000"/>
              <a:buFont typeface="Wingdings" pitchFamily="2" charset="2"/>
              <a:buChar char="§"/>
            </a:pPr>
            <a:endParaRPr lang="en-US" dirty="0"/>
          </a:p>
          <a:p>
            <a:pPr>
              <a:lnSpc>
                <a:spcPct val="90000"/>
              </a:lnSpc>
              <a:buClr>
                <a:srgbClr val="00755C"/>
              </a:buClr>
              <a:buSzPct val="150000"/>
              <a:buFont typeface="Wingdings" pitchFamily="2" charset="2"/>
              <a:buChar char="§"/>
            </a:pPr>
            <a:r>
              <a:rPr lang="en-US" dirty="0" smtClean="0"/>
              <a:t>In high resistivity soil (i.e., sand and gravel deposits), low frequency GPR can penetrate to depths of up to 90-100 feet</a:t>
            </a:r>
            <a:endParaRPr lang="en-US" dirty="0"/>
          </a:p>
          <a:p>
            <a:pPr>
              <a:lnSpc>
                <a:spcPct val="90000"/>
              </a:lnSpc>
              <a:buClr>
                <a:srgbClr val="00755C"/>
              </a:buClr>
              <a:buSzPct val="150000"/>
              <a:buFont typeface="Wingdings" pitchFamily="2" charset="2"/>
              <a:buChar char="§"/>
            </a:pPr>
            <a:endParaRPr lang="en-US" dirty="0"/>
          </a:p>
        </p:txBody>
      </p:sp>
      <p:pic>
        <p:nvPicPr>
          <p:cNvPr id="4" name="Picture 3" descr="32.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10175" y="3424330"/>
            <a:ext cx="3657600" cy="2378137"/>
          </a:xfrm>
          <a:prstGeom prst="rect">
            <a:avLst/>
          </a:prstGeom>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9675" y="1009650"/>
            <a:ext cx="4038600" cy="2000250"/>
          </a:xfrm>
          <a:prstGeom prst="rect">
            <a:avLst/>
          </a:prstGeom>
          <a:noFill/>
          <a:ln w="9525">
            <a:noFill/>
            <a:miter lim="800000"/>
            <a:headEnd/>
            <a:tailEnd/>
          </a:ln>
        </p:spPr>
      </p:pic>
    </p:spTree>
    <p:extLst>
      <p:ext uri="{BB962C8B-B14F-4D97-AF65-F5344CB8AC3E}">
        <p14:creationId xmlns:p14="http://schemas.microsoft.com/office/powerpoint/2010/main" val="3978950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7162800" cy="685800"/>
          </a:xfrm>
        </p:spPr>
        <p:txBody>
          <a:bodyPr/>
          <a:lstStyle/>
          <a:p>
            <a:r>
              <a:rPr lang="en-US" dirty="0" smtClean="0"/>
              <a:t>Draft Geologic Map of the North </a:t>
            </a:r>
            <a:r>
              <a:rPr lang="en-US" dirty="0" err="1" smtClean="0"/>
              <a:t>Mtn</a:t>
            </a:r>
            <a:r>
              <a:rPr lang="en-US" dirty="0" smtClean="0"/>
              <a:t> Fault Zone</a:t>
            </a:r>
            <a:endParaRPr lang="en-US" dirty="0"/>
          </a:p>
        </p:txBody>
      </p:sp>
      <p:pic>
        <p:nvPicPr>
          <p:cNvPr id="3074" name="Picture 2" descr="G:\Projects\USGS\Karst Investigation\GSA Presentation\Dan's Geologic 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011447"/>
            <a:ext cx="7543800" cy="5829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8813954">
            <a:off x="4164342" y="2222037"/>
            <a:ext cx="2505814" cy="369332"/>
          </a:xfrm>
          <a:prstGeom prst="rect">
            <a:avLst/>
          </a:prstGeom>
          <a:noFill/>
        </p:spPr>
        <p:txBody>
          <a:bodyPr wrap="none" rtlCol="0">
            <a:spAutoFit/>
          </a:bodyPr>
          <a:lstStyle/>
          <a:p>
            <a:r>
              <a:rPr lang="en-US" sz="1800" b="1" dirty="0" smtClean="0">
                <a:effectLst>
                  <a:outerShdw blurRad="38100" dist="38100" dir="2700000" algn="tl">
                    <a:srgbClr val="000000">
                      <a:alpha val="43137"/>
                    </a:srgbClr>
                  </a:outerShdw>
                </a:effectLst>
              </a:rPr>
              <a:t>North </a:t>
            </a:r>
            <a:r>
              <a:rPr lang="en-US" sz="1800" b="1" dirty="0" err="1" smtClean="0">
                <a:effectLst>
                  <a:outerShdw blurRad="38100" dist="38100" dir="2700000" algn="tl">
                    <a:srgbClr val="000000">
                      <a:alpha val="43137"/>
                    </a:srgbClr>
                  </a:outerShdw>
                </a:effectLst>
              </a:rPr>
              <a:t>Mtn</a:t>
            </a:r>
            <a:r>
              <a:rPr lang="en-US" sz="1800" b="1" dirty="0" smtClean="0">
                <a:effectLst>
                  <a:outerShdw blurRad="38100" dist="38100" dir="2700000" algn="tl">
                    <a:srgbClr val="000000">
                      <a:alpha val="43137"/>
                    </a:srgbClr>
                  </a:outerShdw>
                </a:effectLst>
              </a:rPr>
              <a:t> Fault Zone</a:t>
            </a:r>
            <a:endParaRPr lang="en-US" sz="1800" b="1" dirty="0">
              <a:effectLst>
                <a:outerShdw blurRad="38100" dist="38100" dir="2700000" algn="tl">
                  <a:srgbClr val="000000">
                    <a:alpha val="43137"/>
                  </a:srgbClr>
                </a:outerShdw>
              </a:effectLst>
            </a:endParaRPr>
          </a:p>
        </p:txBody>
      </p:sp>
      <p:sp>
        <p:nvSpPr>
          <p:cNvPr id="7" name="TextBox 6"/>
          <p:cNvSpPr txBox="1"/>
          <p:nvPr/>
        </p:nvSpPr>
        <p:spPr>
          <a:xfrm rot="18813954">
            <a:off x="5831128" y="3865102"/>
            <a:ext cx="1781257"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Cambrian Carbonates</a:t>
            </a:r>
            <a:endParaRPr lang="en-US" sz="1200" b="1" dirty="0">
              <a:effectLst>
                <a:outerShdw blurRad="38100" dist="38100" dir="2700000" algn="tl">
                  <a:srgbClr val="000000">
                    <a:alpha val="43137"/>
                  </a:srgbClr>
                </a:outerShdw>
              </a:effectLst>
            </a:endParaRPr>
          </a:p>
        </p:txBody>
      </p:sp>
      <p:sp>
        <p:nvSpPr>
          <p:cNvPr id="8" name="TextBox 7"/>
          <p:cNvSpPr txBox="1"/>
          <p:nvPr/>
        </p:nvSpPr>
        <p:spPr>
          <a:xfrm rot="18813954">
            <a:off x="4695926" y="2812084"/>
            <a:ext cx="1877437"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Ordovician Carbonates</a:t>
            </a:r>
            <a:endParaRPr lang="en-US" sz="1200" b="1" dirty="0">
              <a:effectLst>
                <a:outerShdw blurRad="38100" dist="38100" dir="2700000" algn="tl">
                  <a:srgbClr val="000000">
                    <a:alpha val="43137"/>
                  </a:srgbClr>
                </a:outerShdw>
              </a:effectLst>
            </a:endParaRPr>
          </a:p>
        </p:txBody>
      </p:sp>
      <p:sp>
        <p:nvSpPr>
          <p:cNvPr id="9" name="TextBox 8"/>
          <p:cNvSpPr txBox="1"/>
          <p:nvPr/>
        </p:nvSpPr>
        <p:spPr>
          <a:xfrm>
            <a:off x="5271609" y="4710170"/>
            <a:ext cx="886781"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ERI Lines</a:t>
            </a:r>
            <a:endParaRPr lang="en-US" sz="1200" b="1" dirty="0">
              <a:effectLst>
                <a:outerShdw blurRad="38100" dist="38100" dir="2700000" algn="tl">
                  <a:srgbClr val="000000">
                    <a:alpha val="43137"/>
                  </a:srgbClr>
                </a:outerShdw>
              </a:effectLst>
            </a:endParaRPr>
          </a:p>
        </p:txBody>
      </p:sp>
      <p:sp>
        <p:nvSpPr>
          <p:cNvPr id="10" name="TextBox 9"/>
          <p:cNvSpPr txBox="1"/>
          <p:nvPr/>
        </p:nvSpPr>
        <p:spPr>
          <a:xfrm>
            <a:off x="4204437" y="6400800"/>
            <a:ext cx="963725"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GPR Lines</a:t>
            </a:r>
            <a:endParaRPr lang="en-US" sz="1200" b="1" dirty="0">
              <a:effectLst>
                <a:outerShdw blurRad="38100" dist="38100" dir="2700000" algn="tl">
                  <a:srgbClr val="000000">
                    <a:alpha val="43137"/>
                  </a:srgbClr>
                </a:outerShdw>
              </a:effectLst>
            </a:endParaRPr>
          </a:p>
        </p:txBody>
      </p:sp>
      <p:cxnSp>
        <p:nvCxnSpPr>
          <p:cNvPr id="11" name="Straight Arrow Connector 10"/>
          <p:cNvCxnSpPr/>
          <p:nvPr/>
        </p:nvCxnSpPr>
        <p:spPr bwMode="auto">
          <a:xfrm flipV="1">
            <a:off x="5715000" y="4003602"/>
            <a:ext cx="152400" cy="7021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p:cNvCxnSpPr>
            <a:stCxn id="9" idx="1"/>
          </p:cNvCxnSpPr>
          <p:nvPr/>
        </p:nvCxnSpPr>
        <p:spPr bwMode="auto">
          <a:xfrm flipH="1" flipV="1">
            <a:off x="4887336" y="4705783"/>
            <a:ext cx="384273" cy="1428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flipV="1">
            <a:off x="4419954" y="6096000"/>
            <a:ext cx="0"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p:cNvCxnSpPr>
            <a:stCxn id="10" idx="1"/>
          </p:cNvCxnSpPr>
          <p:nvPr/>
        </p:nvCxnSpPr>
        <p:spPr bwMode="auto">
          <a:xfrm flipH="1">
            <a:off x="3733800" y="6539300"/>
            <a:ext cx="470637" cy="901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3926185" y="4354692"/>
            <a:ext cx="269626"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1</a:t>
            </a:r>
            <a:endParaRPr lang="en-US" sz="1200" b="1" dirty="0">
              <a:effectLst>
                <a:outerShdw blurRad="38100" dist="38100" dir="2700000" algn="tl">
                  <a:srgbClr val="000000">
                    <a:alpha val="43137"/>
                  </a:srgbClr>
                </a:outerShdw>
              </a:effectLst>
            </a:endParaRPr>
          </a:p>
        </p:txBody>
      </p:sp>
      <p:sp>
        <p:nvSpPr>
          <p:cNvPr id="26" name="TextBox 25"/>
          <p:cNvSpPr txBox="1"/>
          <p:nvPr/>
        </p:nvSpPr>
        <p:spPr>
          <a:xfrm>
            <a:off x="4809846" y="4344291"/>
            <a:ext cx="269626"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2</a:t>
            </a:r>
            <a:endParaRPr lang="en-US" sz="1200" b="1" dirty="0">
              <a:effectLst>
                <a:outerShdw blurRad="38100" dist="38100" dir="2700000" algn="tl">
                  <a:srgbClr val="000000">
                    <a:alpha val="43137"/>
                  </a:srgbClr>
                </a:outerShdw>
              </a:effectLst>
            </a:endParaRPr>
          </a:p>
        </p:txBody>
      </p:sp>
      <p:sp>
        <p:nvSpPr>
          <p:cNvPr id="27" name="TextBox 26"/>
          <p:cNvSpPr txBox="1"/>
          <p:nvPr/>
        </p:nvSpPr>
        <p:spPr>
          <a:xfrm>
            <a:off x="6586943" y="3587715"/>
            <a:ext cx="269626"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3</a:t>
            </a:r>
            <a:endParaRPr lang="en-US" sz="1200" b="1" dirty="0">
              <a:effectLst>
                <a:outerShdw blurRad="38100" dist="38100" dir="2700000" algn="tl">
                  <a:srgbClr val="000000">
                    <a:alpha val="43137"/>
                  </a:srgbClr>
                </a:outerShdw>
              </a:effectLst>
            </a:endParaRPr>
          </a:p>
        </p:txBody>
      </p:sp>
      <p:sp>
        <p:nvSpPr>
          <p:cNvPr id="28" name="TextBox 27"/>
          <p:cNvSpPr txBox="1"/>
          <p:nvPr/>
        </p:nvSpPr>
        <p:spPr>
          <a:xfrm>
            <a:off x="5872778" y="3124315"/>
            <a:ext cx="269626"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4</a:t>
            </a:r>
            <a:endParaRPr lang="en-US" sz="1200" b="1" dirty="0">
              <a:effectLst>
                <a:outerShdw blurRad="38100" dist="38100" dir="2700000" algn="tl">
                  <a:srgbClr val="000000">
                    <a:alpha val="43137"/>
                  </a:srgbClr>
                </a:outerShdw>
              </a:effectLst>
            </a:endParaRPr>
          </a:p>
        </p:txBody>
      </p:sp>
      <p:cxnSp>
        <p:nvCxnSpPr>
          <p:cNvPr id="5" name="Straight Connector 4"/>
          <p:cNvCxnSpPr/>
          <p:nvPr/>
        </p:nvCxnSpPr>
        <p:spPr bwMode="auto">
          <a:xfrm flipH="1">
            <a:off x="3124200" y="3726214"/>
            <a:ext cx="3018204" cy="766977"/>
          </a:xfrm>
          <a:prstGeom prst="line">
            <a:avLst/>
          </a:prstGeom>
          <a:solidFill>
            <a:schemeClr val="accent1"/>
          </a:solidFill>
          <a:ln w="25400" cap="flat" cmpd="sng" algn="ctr">
            <a:solidFill>
              <a:srgbClr val="C00000"/>
            </a:solidFill>
            <a:prstDash val="solid"/>
            <a:round/>
            <a:headEnd type="none" w="med" len="med"/>
            <a:tailEnd type="none" w="med" len="med"/>
          </a:ln>
          <a:effectLst/>
        </p:spPr>
      </p:cxnSp>
      <p:cxnSp>
        <p:nvCxnSpPr>
          <p:cNvPr id="22" name="Straight Connector 21"/>
          <p:cNvCxnSpPr/>
          <p:nvPr/>
        </p:nvCxnSpPr>
        <p:spPr bwMode="auto">
          <a:xfrm flipH="1" flipV="1">
            <a:off x="3124201" y="4493191"/>
            <a:ext cx="2883390" cy="612209"/>
          </a:xfrm>
          <a:prstGeom prst="line">
            <a:avLst/>
          </a:prstGeom>
          <a:solidFill>
            <a:schemeClr val="accent1"/>
          </a:solidFill>
          <a:ln w="25400" cap="flat" cmpd="sng" algn="ctr">
            <a:solidFill>
              <a:srgbClr val="C00000"/>
            </a:solidFill>
            <a:prstDash val="solid"/>
            <a:round/>
            <a:headEnd type="none" w="med" len="med"/>
            <a:tailEnd type="none" w="med" len="med"/>
          </a:ln>
          <a:effectLst/>
        </p:spPr>
      </p:cxnSp>
      <p:cxnSp>
        <p:nvCxnSpPr>
          <p:cNvPr id="29" name="Straight Connector 28"/>
          <p:cNvCxnSpPr/>
          <p:nvPr/>
        </p:nvCxnSpPr>
        <p:spPr bwMode="auto">
          <a:xfrm flipH="1">
            <a:off x="3124200" y="5105400"/>
            <a:ext cx="2883391" cy="1572399"/>
          </a:xfrm>
          <a:prstGeom prst="line">
            <a:avLst/>
          </a:prstGeom>
          <a:solidFill>
            <a:schemeClr val="accent1"/>
          </a:solidFill>
          <a:ln w="25400" cap="flat" cmpd="sng" algn="ctr">
            <a:solidFill>
              <a:srgbClr val="C00000"/>
            </a:solidFill>
            <a:prstDash val="solid"/>
            <a:round/>
            <a:headEnd type="none" w="med" len="med"/>
            <a:tailEnd type="none" w="med" len="med"/>
          </a:ln>
          <a:effectLst/>
        </p:spPr>
      </p:cxnSp>
      <p:sp>
        <p:nvSpPr>
          <p:cNvPr id="30" name="TextBox 29"/>
          <p:cNvSpPr txBox="1"/>
          <p:nvPr/>
        </p:nvSpPr>
        <p:spPr>
          <a:xfrm>
            <a:off x="2642337" y="5101025"/>
            <a:ext cx="1202573"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AMT Sections</a:t>
            </a:r>
            <a:endParaRPr lang="en-US" sz="1200" b="1" dirty="0">
              <a:effectLst>
                <a:outerShdw blurRad="38100" dist="38100" dir="2700000" algn="tl">
                  <a:srgbClr val="000000">
                    <a:alpha val="43137"/>
                  </a:srgbClr>
                </a:outerShdw>
              </a:effectLst>
            </a:endParaRPr>
          </a:p>
        </p:txBody>
      </p:sp>
      <p:cxnSp>
        <p:nvCxnSpPr>
          <p:cNvPr id="32" name="Straight Arrow Connector 31"/>
          <p:cNvCxnSpPr/>
          <p:nvPr/>
        </p:nvCxnSpPr>
        <p:spPr bwMode="auto">
          <a:xfrm flipV="1">
            <a:off x="3352800" y="4621290"/>
            <a:ext cx="381000" cy="4797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p:cNvCxnSpPr/>
          <p:nvPr/>
        </p:nvCxnSpPr>
        <p:spPr bwMode="auto">
          <a:xfrm>
            <a:off x="3243623" y="5410200"/>
            <a:ext cx="601287" cy="838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1741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0" grpId="0"/>
    </p:bldLst>
  </p:timing>
</p:sld>
</file>

<file path=ppt/theme/theme1.xml><?xml version="1.0" encoding="utf-8"?>
<a:theme xmlns:a="http://schemas.openxmlformats.org/drawingml/2006/main" name="Golder_PPT Template_ White Background_2007">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Content xmlns="601a35c9-d6ba-4034-8363-62e5ee06fa97" xsi:nil="true"/>
    <Link xmlns="601a35c9-d6ba-4034-8363-62e5ee06fa97">
      <Url xsi:nil="true"/>
      <Description xsi:nil="true"/>
    </Link>
    <Content_x0020_Description xmlns="601a35c9-d6ba-4034-8363-62e5ee06fa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6C576865689B44B5350B8FFF28BD6C" ma:contentTypeVersion="6" ma:contentTypeDescription="Create a new document." ma:contentTypeScope="" ma:versionID="d8008588dfdf1d5d3fe1087f52475bac">
  <xsd:schema xmlns:xsd="http://www.w3.org/2001/XMLSchema" xmlns:p="http://schemas.microsoft.com/office/2006/metadata/properties" xmlns:ns1="601a35c9-d6ba-4034-8363-62e5ee06fa97" targetNamespace="http://schemas.microsoft.com/office/2006/metadata/properties" ma:root="true" ma:fieldsID="6a09f17ccfa12c2ce23e9330810639dd" ns1:_="">
    <xsd:import namespace="601a35c9-d6ba-4034-8363-62e5ee06fa97"/>
    <xsd:element name="properties">
      <xsd:complexType>
        <xsd:sequence>
          <xsd:element name="documentManagement">
            <xsd:complexType>
              <xsd:all>
                <xsd:element ref="ns1:Link" minOccurs="0"/>
                <xsd:element ref="ns1:Content_x0020_Description" minOccurs="0"/>
                <xsd:element ref="ns1:Content" minOccurs="0"/>
              </xsd:all>
            </xsd:complexType>
          </xsd:element>
        </xsd:sequence>
      </xsd:complexType>
    </xsd:element>
  </xsd:schema>
  <xsd:schema xmlns:xsd="http://www.w3.org/2001/XMLSchema" xmlns:dms="http://schemas.microsoft.com/office/2006/documentManagement/types" targetNamespace="601a35c9-d6ba-4034-8363-62e5ee06fa97" elementFormDefault="qualified">
    <xsd:import namespace="http://schemas.microsoft.com/office/2006/documentManagement/types"/>
    <xsd:element name="Link" ma:index="0" nillable="true" ma:displayName="Link" ma:description="Link to an existing document"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Content_x0020_Description" ma:index="12" nillable="true" ma:displayName="Content Description" ma:internalName="Content_x0020_Description">
      <xsd:simpleType>
        <xsd:restriction base="dms:Text">
          <xsd:maxLength value="255"/>
        </xsd:restriction>
      </xsd:simpleType>
    </xsd:element>
    <xsd:element name="Content" ma:index="13" nillable="true" ma:displayName="Content" ma:internalName="Cont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CC444D-F744-4B34-B4DD-C8B16FFFF786}">
  <ds:schemaRefs>
    <ds:schemaRef ds:uri="http://purl.org/dc/dcmitype/"/>
    <ds:schemaRef ds:uri="http://schemas.openxmlformats.org/package/2006/metadata/core-properties"/>
    <ds:schemaRef ds:uri="http://www.w3.org/XML/1998/namespace"/>
    <ds:schemaRef ds:uri="http://purl.org/dc/elements/1.1/"/>
    <ds:schemaRef ds:uri="601a35c9-d6ba-4034-8363-62e5ee06fa97"/>
    <ds:schemaRef ds:uri="http://schemas.microsoft.com/office/2006/documentManagement/typ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35BA976-38DF-486C-BFAC-1E135B4DD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1a35c9-d6ba-4034-8363-62e5ee06fa97"/>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CF05D72-467B-4FAF-A150-6F19F59D06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Golder_PPT Template_ White Background_2007</Template>
  <TotalTime>3348</TotalTime>
  <Words>1024</Words>
  <Application>Microsoft Office PowerPoint</Application>
  <PresentationFormat>On-screen Show (4:3)</PresentationFormat>
  <Paragraphs>122</Paragraphs>
  <Slides>19</Slides>
  <Notes>10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Golder_PPT Template_ White Background_2007</vt:lpstr>
      <vt:lpstr>Using Geophysics to Map Bedrock Faults, Dikes, Surficial Geology and Karst Features in the Briery Branch Quadrangle, Rockingham County, Virginia</vt:lpstr>
      <vt:lpstr>Introduction</vt:lpstr>
      <vt:lpstr>Regional Geologic Setting</vt:lpstr>
      <vt:lpstr>PowerPoint Presentation</vt:lpstr>
      <vt:lpstr>PowerPoint Presentation</vt:lpstr>
      <vt:lpstr>Audio-Magnetoteleurics (AMT)</vt:lpstr>
      <vt:lpstr>Electrical Resistivity Imaging (ERI)</vt:lpstr>
      <vt:lpstr>Ground Penetrating Radar (GPR)</vt:lpstr>
      <vt:lpstr>Draft Geologic Map of the North Mtn Fault Zone</vt:lpstr>
      <vt:lpstr>PowerPoint Presentation</vt:lpstr>
      <vt:lpstr>ERI Profiles 1 and 2</vt:lpstr>
      <vt:lpstr>Locating Faults using Geophysics</vt:lpstr>
      <vt:lpstr>ERI Profiles 3 and 4</vt:lpstr>
      <vt:lpstr>Electrical Resistivity Profile 3</vt:lpstr>
      <vt:lpstr>Electrical Resistivity Profile 4</vt:lpstr>
      <vt:lpstr>Ground Penetrating Radar (25 MHz)</vt:lpstr>
      <vt:lpstr>Using GPR and ERI to Map Alluvial Deposits</vt:lpstr>
      <vt:lpstr>3D Electrical Resistivity Imaging of a Sinkhole</vt:lpstr>
      <vt:lpstr>Questions?</vt:lpstr>
    </vt:vector>
  </TitlesOfParts>
  <Company>Golder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Davis</dc:creator>
  <dc:description>V_2010-03-24</dc:description>
  <cp:lastModifiedBy>Waters, Brent</cp:lastModifiedBy>
  <cp:revision>180</cp:revision>
  <dcterms:created xsi:type="dcterms:W3CDTF">2013-02-22T21:01:35Z</dcterms:created>
  <dcterms:modified xsi:type="dcterms:W3CDTF">2015-10-31T21:41:01Z</dcterms:modified>
</cp:coreProperties>
</file>