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51206400" cy="38404800"/>
  <p:notesSz cx="9144000" cy="6858000"/>
  <p:defaultTextStyle>
    <a:defPPr>
      <a:defRPr lang="en-US"/>
    </a:defPPr>
    <a:lvl1pPr marL="0" algn="l" defTabSz="5118590" rtl="0" eaLnBrk="1" latinLnBrk="0" hangingPunct="1">
      <a:defRPr sz="10100" kern="1200">
        <a:solidFill>
          <a:schemeClr val="tx1"/>
        </a:solidFill>
        <a:latin typeface="+mn-lt"/>
        <a:ea typeface="+mn-ea"/>
        <a:cs typeface="+mn-cs"/>
      </a:defRPr>
    </a:lvl1pPr>
    <a:lvl2pPr marL="2559295" algn="l" defTabSz="5118590" rtl="0" eaLnBrk="1" latinLnBrk="0" hangingPunct="1">
      <a:defRPr sz="10100" kern="1200">
        <a:solidFill>
          <a:schemeClr val="tx1"/>
        </a:solidFill>
        <a:latin typeface="+mn-lt"/>
        <a:ea typeface="+mn-ea"/>
        <a:cs typeface="+mn-cs"/>
      </a:defRPr>
    </a:lvl2pPr>
    <a:lvl3pPr marL="5118590" algn="l" defTabSz="5118590" rtl="0" eaLnBrk="1" latinLnBrk="0" hangingPunct="1">
      <a:defRPr sz="10100" kern="1200">
        <a:solidFill>
          <a:schemeClr val="tx1"/>
        </a:solidFill>
        <a:latin typeface="+mn-lt"/>
        <a:ea typeface="+mn-ea"/>
        <a:cs typeface="+mn-cs"/>
      </a:defRPr>
    </a:lvl3pPr>
    <a:lvl4pPr marL="7677886" algn="l" defTabSz="5118590" rtl="0" eaLnBrk="1" latinLnBrk="0" hangingPunct="1">
      <a:defRPr sz="10100" kern="1200">
        <a:solidFill>
          <a:schemeClr val="tx1"/>
        </a:solidFill>
        <a:latin typeface="+mn-lt"/>
        <a:ea typeface="+mn-ea"/>
        <a:cs typeface="+mn-cs"/>
      </a:defRPr>
    </a:lvl4pPr>
    <a:lvl5pPr marL="10237181" algn="l" defTabSz="5118590" rtl="0" eaLnBrk="1" latinLnBrk="0" hangingPunct="1">
      <a:defRPr sz="10100" kern="1200">
        <a:solidFill>
          <a:schemeClr val="tx1"/>
        </a:solidFill>
        <a:latin typeface="+mn-lt"/>
        <a:ea typeface="+mn-ea"/>
        <a:cs typeface="+mn-cs"/>
      </a:defRPr>
    </a:lvl5pPr>
    <a:lvl6pPr marL="12796482" algn="l" defTabSz="5118590" rtl="0" eaLnBrk="1" latinLnBrk="0" hangingPunct="1">
      <a:defRPr sz="10100" kern="1200">
        <a:solidFill>
          <a:schemeClr val="tx1"/>
        </a:solidFill>
        <a:latin typeface="+mn-lt"/>
        <a:ea typeface="+mn-ea"/>
        <a:cs typeface="+mn-cs"/>
      </a:defRPr>
    </a:lvl6pPr>
    <a:lvl7pPr marL="15355777" algn="l" defTabSz="5118590" rtl="0" eaLnBrk="1" latinLnBrk="0" hangingPunct="1">
      <a:defRPr sz="10100" kern="1200">
        <a:solidFill>
          <a:schemeClr val="tx1"/>
        </a:solidFill>
        <a:latin typeface="+mn-lt"/>
        <a:ea typeface="+mn-ea"/>
        <a:cs typeface="+mn-cs"/>
      </a:defRPr>
    </a:lvl7pPr>
    <a:lvl8pPr marL="17915072" algn="l" defTabSz="5118590" rtl="0" eaLnBrk="1" latinLnBrk="0" hangingPunct="1">
      <a:defRPr sz="10100" kern="1200">
        <a:solidFill>
          <a:schemeClr val="tx1"/>
        </a:solidFill>
        <a:latin typeface="+mn-lt"/>
        <a:ea typeface="+mn-ea"/>
        <a:cs typeface="+mn-cs"/>
      </a:defRPr>
    </a:lvl8pPr>
    <a:lvl9pPr marL="20474367" algn="l" defTabSz="5118590" rtl="0" eaLnBrk="1" latinLnBrk="0" hangingPunct="1">
      <a:defRPr sz="10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612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ylee Thomas" initials="KT" lastIdx="0" clrIdx="0">
    <p:extLst>
      <p:ext uri="{19B8F6BF-5375-455C-9EA6-DF929625EA0E}">
        <p15:presenceInfo xmlns:p15="http://schemas.microsoft.com/office/powerpoint/2012/main" userId="2b7ad20548cb64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DE"/>
    <a:srgbClr val="0DA3B3"/>
    <a:srgbClr val="75E3FD"/>
    <a:srgbClr val="D1EFFD"/>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557" autoAdjust="0"/>
  </p:normalViewPr>
  <p:slideViewPr>
    <p:cSldViewPr>
      <p:cViewPr>
        <p:scale>
          <a:sx n="25" d="100"/>
          <a:sy n="25" d="100"/>
        </p:scale>
        <p:origin x="-552" y="72"/>
      </p:cViewPr>
      <p:guideLst>
        <p:guide orient="horz" pos="12096"/>
        <p:guide pos="16128"/>
      </p:guideLst>
    </p:cSldViewPr>
  </p:slideViewPr>
  <p:notesTextViewPr>
    <p:cViewPr>
      <p:scale>
        <a:sx n="15" d="100"/>
        <a:sy n="1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nnicagrady:Desktop:BA14-FP-core2%20(0%20to%2091.2%20cm)%20repro.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Titanium</c:v>
          </c:tx>
          <c:spPr>
            <a:ln w="38100">
              <a:solidFill>
                <a:srgbClr val="666699"/>
              </a:solidFill>
              <a:prstDash val="solid"/>
            </a:ln>
          </c:spPr>
          <c:marker>
            <c:symbol val="none"/>
          </c:marker>
          <c:val>
            <c:numRef>
              <c:f>'BA14-FP-core2 (0 to 91.2 cm) re'!$S$4:$S$97</c:f>
              <c:numCache>
                <c:formatCode>General</c:formatCode>
                <c:ptCount val="94"/>
                <c:pt idx="0">
                  <c:v>35</c:v>
                </c:pt>
                <c:pt idx="1">
                  <c:v>46</c:v>
                </c:pt>
                <c:pt idx="2">
                  <c:v>27</c:v>
                </c:pt>
                <c:pt idx="3">
                  <c:v>26</c:v>
                </c:pt>
                <c:pt idx="4">
                  <c:v>0</c:v>
                </c:pt>
                <c:pt idx="5">
                  <c:v>24</c:v>
                </c:pt>
                <c:pt idx="6">
                  <c:v>17</c:v>
                </c:pt>
                <c:pt idx="7">
                  <c:v>24</c:v>
                </c:pt>
                <c:pt idx="8">
                  <c:v>12</c:v>
                </c:pt>
                <c:pt idx="9">
                  <c:v>19</c:v>
                </c:pt>
                <c:pt idx="10">
                  <c:v>19</c:v>
                </c:pt>
                <c:pt idx="11">
                  <c:v>30</c:v>
                </c:pt>
                <c:pt idx="12">
                  <c:v>0</c:v>
                </c:pt>
                <c:pt idx="13">
                  <c:v>49</c:v>
                </c:pt>
                <c:pt idx="14">
                  <c:v>60</c:v>
                </c:pt>
                <c:pt idx="15">
                  <c:v>10</c:v>
                </c:pt>
                <c:pt idx="16">
                  <c:v>51</c:v>
                </c:pt>
                <c:pt idx="17">
                  <c:v>44</c:v>
                </c:pt>
                <c:pt idx="18">
                  <c:v>38</c:v>
                </c:pt>
                <c:pt idx="19">
                  <c:v>39</c:v>
                </c:pt>
                <c:pt idx="20">
                  <c:v>35</c:v>
                </c:pt>
                <c:pt idx="21">
                  <c:v>43</c:v>
                </c:pt>
                <c:pt idx="22">
                  <c:v>18</c:v>
                </c:pt>
                <c:pt idx="23">
                  <c:v>103</c:v>
                </c:pt>
                <c:pt idx="24">
                  <c:v>92</c:v>
                </c:pt>
                <c:pt idx="25">
                  <c:v>100</c:v>
                </c:pt>
                <c:pt idx="26">
                  <c:v>81</c:v>
                </c:pt>
                <c:pt idx="27">
                  <c:v>59</c:v>
                </c:pt>
                <c:pt idx="28">
                  <c:v>87</c:v>
                </c:pt>
                <c:pt idx="29">
                  <c:v>93</c:v>
                </c:pt>
                <c:pt idx="30">
                  <c:v>82</c:v>
                </c:pt>
                <c:pt idx="31">
                  <c:v>102</c:v>
                </c:pt>
                <c:pt idx="32">
                  <c:v>63</c:v>
                </c:pt>
                <c:pt idx="33">
                  <c:v>41</c:v>
                </c:pt>
                <c:pt idx="34">
                  <c:v>53</c:v>
                </c:pt>
                <c:pt idx="35">
                  <c:v>61</c:v>
                </c:pt>
                <c:pt idx="36">
                  <c:v>0</c:v>
                </c:pt>
                <c:pt idx="37">
                  <c:v>27</c:v>
                </c:pt>
                <c:pt idx="38">
                  <c:v>11</c:v>
                </c:pt>
                <c:pt idx="39">
                  <c:v>54</c:v>
                </c:pt>
                <c:pt idx="40">
                  <c:v>35</c:v>
                </c:pt>
                <c:pt idx="41">
                  <c:v>64</c:v>
                </c:pt>
                <c:pt idx="42">
                  <c:v>37</c:v>
                </c:pt>
                <c:pt idx="43">
                  <c:v>46</c:v>
                </c:pt>
                <c:pt idx="44">
                  <c:v>0</c:v>
                </c:pt>
                <c:pt idx="45">
                  <c:v>35</c:v>
                </c:pt>
                <c:pt idx="46">
                  <c:v>51</c:v>
                </c:pt>
                <c:pt idx="47">
                  <c:v>32</c:v>
                </c:pt>
                <c:pt idx="48">
                  <c:v>20</c:v>
                </c:pt>
                <c:pt idx="49">
                  <c:v>43</c:v>
                </c:pt>
                <c:pt idx="50">
                  <c:v>44</c:v>
                </c:pt>
                <c:pt idx="51">
                  <c:v>6</c:v>
                </c:pt>
                <c:pt idx="52">
                  <c:v>68</c:v>
                </c:pt>
                <c:pt idx="53">
                  <c:v>36</c:v>
                </c:pt>
                <c:pt idx="54">
                  <c:v>32</c:v>
                </c:pt>
                <c:pt idx="55">
                  <c:v>53</c:v>
                </c:pt>
                <c:pt idx="56">
                  <c:v>45</c:v>
                </c:pt>
                <c:pt idx="57">
                  <c:v>55</c:v>
                </c:pt>
                <c:pt idx="58">
                  <c:v>63</c:v>
                </c:pt>
                <c:pt idx="59">
                  <c:v>24</c:v>
                </c:pt>
                <c:pt idx="60">
                  <c:v>14</c:v>
                </c:pt>
                <c:pt idx="61">
                  <c:v>56</c:v>
                </c:pt>
                <c:pt idx="62">
                  <c:v>47</c:v>
                </c:pt>
                <c:pt idx="63">
                  <c:v>0</c:v>
                </c:pt>
                <c:pt idx="64">
                  <c:v>105</c:v>
                </c:pt>
                <c:pt idx="65">
                  <c:v>56</c:v>
                </c:pt>
                <c:pt idx="66">
                  <c:v>66</c:v>
                </c:pt>
                <c:pt idx="67">
                  <c:v>44</c:v>
                </c:pt>
                <c:pt idx="68">
                  <c:v>13</c:v>
                </c:pt>
                <c:pt idx="69">
                  <c:v>8</c:v>
                </c:pt>
                <c:pt idx="70">
                  <c:v>59</c:v>
                </c:pt>
                <c:pt idx="71">
                  <c:v>48</c:v>
                </c:pt>
                <c:pt idx="72">
                  <c:v>45</c:v>
                </c:pt>
                <c:pt idx="73">
                  <c:v>78</c:v>
                </c:pt>
                <c:pt idx="74">
                  <c:v>60</c:v>
                </c:pt>
                <c:pt idx="75">
                  <c:v>70</c:v>
                </c:pt>
                <c:pt idx="76">
                  <c:v>74</c:v>
                </c:pt>
                <c:pt idx="77">
                  <c:v>46</c:v>
                </c:pt>
                <c:pt idx="78">
                  <c:v>44</c:v>
                </c:pt>
                <c:pt idx="79">
                  <c:v>42</c:v>
                </c:pt>
                <c:pt idx="80">
                  <c:v>61</c:v>
                </c:pt>
                <c:pt idx="81">
                  <c:v>45</c:v>
                </c:pt>
                <c:pt idx="82">
                  <c:v>64</c:v>
                </c:pt>
                <c:pt idx="83">
                  <c:v>55</c:v>
                </c:pt>
                <c:pt idx="84">
                  <c:v>29</c:v>
                </c:pt>
                <c:pt idx="85">
                  <c:v>63</c:v>
                </c:pt>
                <c:pt idx="86">
                  <c:v>39</c:v>
                </c:pt>
                <c:pt idx="87">
                  <c:v>84</c:v>
                </c:pt>
                <c:pt idx="88">
                  <c:v>76</c:v>
                </c:pt>
                <c:pt idx="89">
                  <c:v>68</c:v>
                </c:pt>
                <c:pt idx="90">
                  <c:v>65</c:v>
                </c:pt>
                <c:pt idx="91">
                  <c:v>27</c:v>
                </c:pt>
                <c:pt idx="92">
                  <c:v>45</c:v>
                </c:pt>
                <c:pt idx="93">
                  <c:v>94</c:v>
                </c:pt>
              </c:numCache>
            </c:numRef>
          </c:val>
          <c:smooth val="0"/>
        </c:ser>
        <c:ser>
          <c:idx val="1"/>
          <c:order val="1"/>
          <c:tx>
            <c:v>Chromium</c:v>
          </c:tx>
          <c:spPr>
            <a:ln w="38100">
              <a:solidFill>
                <a:srgbClr val="DD2D32"/>
              </a:solidFill>
              <a:prstDash val="solid"/>
            </a:ln>
          </c:spPr>
          <c:marker>
            <c:symbol val="none"/>
          </c:marker>
          <c:val>
            <c:numRef>
              <c:f>'BA14-FP-core2 (0 to 91.2 cm) re'!$U$4:$U$97</c:f>
              <c:numCache>
                <c:formatCode>General</c:formatCode>
                <c:ptCount val="94"/>
                <c:pt idx="0">
                  <c:v>135</c:v>
                </c:pt>
                <c:pt idx="1">
                  <c:v>73</c:v>
                </c:pt>
                <c:pt idx="2">
                  <c:v>60</c:v>
                </c:pt>
                <c:pt idx="3">
                  <c:v>114</c:v>
                </c:pt>
                <c:pt idx="4">
                  <c:v>95</c:v>
                </c:pt>
                <c:pt idx="5">
                  <c:v>71</c:v>
                </c:pt>
                <c:pt idx="6">
                  <c:v>119</c:v>
                </c:pt>
                <c:pt idx="7">
                  <c:v>61</c:v>
                </c:pt>
                <c:pt idx="8">
                  <c:v>118</c:v>
                </c:pt>
                <c:pt idx="9">
                  <c:v>118</c:v>
                </c:pt>
                <c:pt idx="10">
                  <c:v>137</c:v>
                </c:pt>
                <c:pt idx="11">
                  <c:v>83</c:v>
                </c:pt>
                <c:pt idx="12">
                  <c:v>76</c:v>
                </c:pt>
                <c:pt idx="13">
                  <c:v>134</c:v>
                </c:pt>
                <c:pt idx="14">
                  <c:v>152</c:v>
                </c:pt>
                <c:pt idx="15">
                  <c:v>121</c:v>
                </c:pt>
                <c:pt idx="16">
                  <c:v>165</c:v>
                </c:pt>
                <c:pt idx="17">
                  <c:v>146</c:v>
                </c:pt>
                <c:pt idx="18">
                  <c:v>140</c:v>
                </c:pt>
                <c:pt idx="19">
                  <c:v>145</c:v>
                </c:pt>
                <c:pt idx="20">
                  <c:v>75</c:v>
                </c:pt>
                <c:pt idx="21">
                  <c:v>118</c:v>
                </c:pt>
                <c:pt idx="22">
                  <c:v>137</c:v>
                </c:pt>
                <c:pt idx="23">
                  <c:v>161</c:v>
                </c:pt>
                <c:pt idx="24">
                  <c:v>89</c:v>
                </c:pt>
                <c:pt idx="25">
                  <c:v>110</c:v>
                </c:pt>
                <c:pt idx="26">
                  <c:v>204</c:v>
                </c:pt>
                <c:pt idx="27">
                  <c:v>82</c:v>
                </c:pt>
                <c:pt idx="28">
                  <c:v>123</c:v>
                </c:pt>
                <c:pt idx="29">
                  <c:v>72</c:v>
                </c:pt>
                <c:pt idx="30">
                  <c:v>149</c:v>
                </c:pt>
                <c:pt idx="31">
                  <c:v>111</c:v>
                </c:pt>
                <c:pt idx="32">
                  <c:v>100</c:v>
                </c:pt>
                <c:pt idx="33">
                  <c:v>94</c:v>
                </c:pt>
                <c:pt idx="34">
                  <c:v>136</c:v>
                </c:pt>
                <c:pt idx="35">
                  <c:v>90</c:v>
                </c:pt>
                <c:pt idx="36">
                  <c:v>137</c:v>
                </c:pt>
                <c:pt idx="37">
                  <c:v>142</c:v>
                </c:pt>
                <c:pt idx="38">
                  <c:v>117</c:v>
                </c:pt>
                <c:pt idx="39">
                  <c:v>103</c:v>
                </c:pt>
                <c:pt idx="40">
                  <c:v>109</c:v>
                </c:pt>
                <c:pt idx="41">
                  <c:v>133</c:v>
                </c:pt>
                <c:pt idx="42">
                  <c:v>42</c:v>
                </c:pt>
                <c:pt idx="43">
                  <c:v>107</c:v>
                </c:pt>
                <c:pt idx="44">
                  <c:v>97</c:v>
                </c:pt>
                <c:pt idx="45">
                  <c:v>115</c:v>
                </c:pt>
                <c:pt idx="46">
                  <c:v>111</c:v>
                </c:pt>
                <c:pt idx="47">
                  <c:v>103</c:v>
                </c:pt>
                <c:pt idx="48">
                  <c:v>61</c:v>
                </c:pt>
                <c:pt idx="49">
                  <c:v>141</c:v>
                </c:pt>
                <c:pt idx="50">
                  <c:v>65</c:v>
                </c:pt>
                <c:pt idx="51">
                  <c:v>115</c:v>
                </c:pt>
                <c:pt idx="52">
                  <c:v>72</c:v>
                </c:pt>
                <c:pt idx="53">
                  <c:v>131</c:v>
                </c:pt>
                <c:pt idx="54">
                  <c:v>128</c:v>
                </c:pt>
                <c:pt idx="55">
                  <c:v>102</c:v>
                </c:pt>
                <c:pt idx="56">
                  <c:v>121</c:v>
                </c:pt>
                <c:pt idx="57">
                  <c:v>156</c:v>
                </c:pt>
                <c:pt idx="58">
                  <c:v>91</c:v>
                </c:pt>
                <c:pt idx="59">
                  <c:v>184</c:v>
                </c:pt>
                <c:pt idx="60">
                  <c:v>73</c:v>
                </c:pt>
                <c:pt idx="61">
                  <c:v>111</c:v>
                </c:pt>
                <c:pt idx="62">
                  <c:v>138</c:v>
                </c:pt>
                <c:pt idx="63">
                  <c:v>128</c:v>
                </c:pt>
                <c:pt idx="64">
                  <c:v>153</c:v>
                </c:pt>
                <c:pt idx="65">
                  <c:v>101</c:v>
                </c:pt>
                <c:pt idx="66">
                  <c:v>201</c:v>
                </c:pt>
                <c:pt idx="67">
                  <c:v>165</c:v>
                </c:pt>
                <c:pt idx="68">
                  <c:v>124</c:v>
                </c:pt>
                <c:pt idx="69">
                  <c:v>139</c:v>
                </c:pt>
                <c:pt idx="70">
                  <c:v>112</c:v>
                </c:pt>
                <c:pt idx="71">
                  <c:v>115</c:v>
                </c:pt>
                <c:pt idx="72">
                  <c:v>112</c:v>
                </c:pt>
                <c:pt idx="73">
                  <c:v>102</c:v>
                </c:pt>
                <c:pt idx="74">
                  <c:v>95</c:v>
                </c:pt>
                <c:pt idx="75">
                  <c:v>119</c:v>
                </c:pt>
                <c:pt idx="76">
                  <c:v>99</c:v>
                </c:pt>
                <c:pt idx="77">
                  <c:v>151</c:v>
                </c:pt>
                <c:pt idx="78">
                  <c:v>185</c:v>
                </c:pt>
                <c:pt idx="79">
                  <c:v>128</c:v>
                </c:pt>
                <c:pt idx="80">
                  <c:v>105</c:v>
                </c:pt>
                <c:pt idx="81">
                  <c:v>149</c:v>
                </c:pt>
                <c:pt idx="82">
                  <c:v>142</c:v>
                </c:pt>
                <c:pt idx="83">
                  <c:v>123</c:v>
                </c:pt>
                <c:pt idx="84">
                  <c:v>174</c:v>
                </c:pt>
                <c:pt idx="85">
                  <c:v>154</c:v>
                </c:pt>
                <c:pt idx="86">
                  <c:v>133</c:v>
                </c:pt>
                <c:pt idx="87">
                  <c:v>135</c:v>
                </c:pt>
                <c:pt idx="88">
                  <c:v>127</c:v>
                </c:pt>
                <c:pt idx="89">
                  <c:v>118</c:v>
                </c:pt>
                <c:pt idx="90">
                  <c:v>126</c:v>
                </c:pt>
                <c:pt idx="91">
                  <c:v>85</c:v>
                </c:pt>
                <c:pt idx="92">
                  <c:v>150</c:v>
                </c:pt>
                <c:pt idx="93">
                  <c:v>131</c:v>
                </c:pt>
              </c:numCache>
            </c:numRef>
          </c:val>
          <c:smooth val="0"/>
        </c:ser>
        <c:dLbls>
          <c:showLegendKey val="0"/>
          <c:showVal val="0"/>
          <c:showCatName val="0"/>
          <c:showSerName val="0"/>
          <c:showPercent val="0"/>
          <c:showBubbleSize val="0"/>
        </c:dLbls>
        <c:smooth val="0"/>
        <c:axId val="112693680"/>
        <c:axId val="112696032"/>
      </c:lineChart>
      <c:catAx>
        <c:axId val="112693680"/>
        <c:scaling>
          <c:orientation val="minMax"/>
        </c:scaling>
        <c:delete val="0"/>
        <c:axPos val="b"/>
        <c:numFmt formatCode="General" sourceLinked="1"/>
        <c:majorTickMark val="out"/>
        <c:minorTickMark val="none"/>
        <c:tickLblPos val="nextTo"/>
        <c:spPr>
          <a:ln w="3175">
            <a:solidFill>
              <a:srgbClr val="808080"/>
            </a:solidFill>
            <a:prstDash val="solid"/>
          </a:ln>
        </c:spPr>
        <c:crossAx val="112696032"/>
        <c:crosses val="autoZero"/>
        <c:auto val="1"/>
        <c:lblAlgn val="ctr"/>
        <c:lblOffset val="100"/>
        <c:tickLblSkip val="5"/>
        <c:tickMarkSkip val="1"/>
        <c:noMultiLvlLbl val="0"/>
      </c:catAx>
      <c:valAx>
        <c:axId val="112696032"/>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crossAx val="112693680"/>
        <c:crosses val="autoZero"/>
        <c:crossBetween val="between"/>
      </c:valAx>
      <c:spPr>
        <a:solidFill>
          <a:srgbClr val="FFFFFF"/>
        </a:solidFill>
        <a:ln w="25400">
          <a:noFill/>
        </a:ln>
      </c:spPr>
    </c:plotArea>
    <c:legend>
      <c:legendPos val="r"/>
      <c:overlay val="0"/>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1A1D557-772E-4DFA-B47E-621FB56060A5}" type="datetimeFigureOut">
              <a:rPr lang="en-US" smtClean="0"/>
              <a:t>10/30/2015</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8A631C2-CE0D-4C22-BC99-C2E85332530F}" type="slidenum">
              <a:rPr lang="en-US" smtClean="0"/>
              <a:t>‹#›</a:t>
            </a:fld>
            <a:endParaRPr lang="en-US"/>
          </a:p>
        </p:txBody>
      </p:sp>
    </p:spTree>
    <p:extLst>
      <p:ext uri="{BB962C8B-B14F-4D97-AF65-F5344CB8AC3E}">
        <p14:creationId xmlns:p14="http://schemas.microsoft.com/office/powerpoint/2010/main" val="359913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A085E14-41B0-C441-BE39-8E846BDFAE67}" type="datetimeFigureOut">
              <a:rPr lang="en-US" smtClean="0"/>
              <a:pPr/>
              <a:t>10/30/2015</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AF744B3-79FF-E148-97EE-13EA9F28E126}" type="slidenum">
              <a:rPr lang="en-US" smtClean="0"/>
              <a:pPr/>
              <a:t>‹#›</a:t>
            </a:fld>
            <a:endParaRPr lang="en-US" dirty="0"/>
          </a:p>
        </p:txBody>
      </p:sp>
    </p:spTree>
    <p:extLst>
      <p:ext uri="{BB962C8B-B14F-4D97-AF65-F5344CB8AC3E}">
        <p14:creationId xmlns:p14="http://schemas.microsoft.com/office/powerpoint/2010/main" val="13295899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F744B3-79FF-E148-97EE-13EA9F28E126}" type="slidenum">
              <a:rPr lang="en-US" smtClean="0"/>
              <a:pPr/>
              <a:t>1</a:t>
            </a:fld>
            <a:endParaRPr lang="en-US" dirty="0"/>
          </a:p>
        </p:txBody>
      </p:sp>
    </p:spTree>
    <p:extLst>
      <p:ext uri="{BB962C8B-B14F-4D97-AF65-F5344CB8AC3E}">
        <p14:creationId xmlns:p14="http://schemas.microsoft.com/office/powerpoint/2010/main" val="201354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8"/>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58270" indent="0" algn="ctr">
              <a:buNone/>
              <a:defRPr>
                <a:solidFill>
                  <a:schemeClr val="tx1">
                    <a:tint val="75000"/>
                  </a:schemeClr>
                </a:solidFill>
              </a:defRPr>
            </a:lvl2pPr>
            <a:lvl3pPr marL="5116541" indent="0" algn="ctr">
              <a:buNone/>
              <a:defRPr>
                <a:solidFill>
                  <a:schemeClr val="tx1">
                    <a:tint val="75000"/>
                  </a:schemeClr>
                </a:solidFill>
              </a:defRPr>
            </a:lvl3pPr>
            <a:lvl4pPr marL="7674817" indent="0" algn="ctr">
              <a:buNone/>
              <a:defRPr>
                <a:solidFill>
                  <a:schemeClr val="tx1">
                    <a:tint val="75000"/>
                  </a:schemeClr>
                </a:solidFill>
              </a:defRPr>
            </a:lvl4pPr>
            <a:lvl5pPr marL="10233087" indent="0" algn="ctr">
              <a:buNone/>
              <a:defRPr>
                <a:solidFill>
                  <a:schemeClr val="tx1">
                    <a:tint val="75000"/>
                  </a:schemeClr>
                </a:solidFill>
              </a:defRPr>
            </a:lvl5pPr>
            <a:lvl6pPr marL="12791363" indent="0" algn="ctr">
              <a:buNone/>
              <a:defRPr>
                <a:solidFill>
                  <a:schemeClr val="tx1">
                    <a:tint val="75000"/>
                  </a:schemeClr>
                </a:solidFill>
              </a:defRPr>
            </a:lvl6pPr>
            <a:lvl7pPr marL="15349634" indent="0" algn="ctr">
              <a:buNone/>
              <a:defRPr>
                <a:solidFill>
                  <a:schemeClr val="tx1">
                    <a:tint val="75000"/>
                  </a:schemeClr>
                </a:solidFill>
              </a:defRPr>
            </a:lvl7pPr>
            <a:lvl8pPr marL="17907904" indent="0" algn="ctr">
              <a:buNone/>
              <a:defRPr>
                <a:solidFill>
                  <a:schemeClr val="tx1">
                    <a:tint val="75000"/>
                  </a:schemeClr>
                </a:solidFill>
              </a:defRPr>
            </a:lvl8pPr>
            <a:lvl9pPr marL="204661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308369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354756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27"/>
            <a:ext cx="64514733"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87" y="8614427"/>
            <a:ext cx="192708527"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28639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4238108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8"/>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607"/>
            <a:ext cx="43525440" cy="8401047"/>
          </a:xfrm>
        </p:spPr>
        <p:txBody>
          <a:bodyPr anchor="b"/>
          <a:lstStyle>
            <a:lvl1pPr marL="0" indent="0">
              <a:buNone/>
              <a:defRPr sz="11200">
                <a:solidFill>
                  <a:schemeClr val="tx1">
                    <a:tint val="75000"/>
                  </a:schemeClr>
                </a:solidFill>
              </a:defRPr>
            </a:lvl1pPr>
            <a:lvl2pPr marL="2558270" indent="0">
              <a:buNone/>
              <a:defRPr sz="10100">
                <a:solidFill>
                  <a:schemeClr val="tx1">
                    <a:tint val="75000"/>
                  </a:schemeClr>
                </a:solidFill>
              </a:defRPr>
            </a:lvl2pPr>
            <a:lvl3pPr marL="5116541" indent="0">
              <a:buNone/>
              <a:defRPr sz="9000">
                <a:solidFill>
                  <a:schemeClr val="tx1">
                    <a:tint val="75000"/>
                  </a:schemeClr>
                </a:solidFill>
              </a:defRPr>
            </a:lvl3pPr>
            <a:lvl4pPr marL="7674817" indent="0">
              <a:buNone/>
              <a:defRPr sz="7800">
                <a:solidFill>
                  <a:schemeClr val="tx1">
                    <a:tint val="75000"/>
                  </a:schemeClr>
                </a:solidFill>
              </a:defRPr>
            </a:lvl4pPr>
            <a:lvl5pPr marL="10233087" indent="0">
              <a:buNone/>
              <a:defRPr sz="7800">
                <a:solidFill>
                  <a:schemeClr val="tx1">
                    <a:tint val="75000"/>
                  </a:schemeClr>
                </a:solidFill>
              </a:defRPr>
            </a:lvl5pPr>
            <a:lvl6pPr marL="12791363" indent="0">
              <a:buNone/>
              <a:defRPr sz="7800">
                <a:solidFill>
                  <a:schemeClr val="tx1">
                    <a:tint val="75000"/>
                  </a:schemeClr>
                </a:solidFill>
              </a:defRPr>
            </a:lvl6pPr>
            <a:lvl7pPr marL="15349634" indent="0">
              <a:buNone/>
              <a:defRPr sz="7800">
                <a:solidFill>
                  <a:schemeClr val="tx1">
                    <a:tint val="75000"/>
                  </a:schemeClr>
                </a:solidFill>
              </a:defRPr>
            </a:lvl7pPr>
            <a:lvl8pPr marL="17907904" indent="0">
              <a:buNone/>
              <a:defRPr sz="7800">
                <a:solidFill>
                  <a:schemeClr val="tx1">
                    <a:tint val="75000"/>
                  </a:schemeClr>
                </a:solidFill>
              </a:defRPr>
            </a:lvl8pPr>
            <a:lvl9pPr marL="2046618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402207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3" y="50184067"/>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54" y="50184067"/>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322377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58270" indent="0">
              <a:buNone/>
              <a:defRPr sz="11200" b="1"/>
            </a:lvl2pPr>
            <a:lvl3pPr marL="5116541" indent="0">
              <a:buNone/>
              <a:defRPr sz="10100" b="1"/>
            </a:lvl3pPr>
            <a:lvl4pPr marL="7674817" indent="0">
              <a:buNone/>
              <a:defRPr sz="9000" b="1"/>
            </a:lvl4pPr>
            <a:lvl5pPr marL="10233087" indent="0">
              <a:buNone/>
              <a:defRPr sz="9000" b="1"/>
            </a:lvl5pPr>
            <a:lvl6pPr marL="12791363" indent="0">
              <a:buNone/>
              <a:defRPr sz="9000" b="1"/>
            </a:lvl6pPr>
            <a:lvl7pPr marL="15349634" indent="0">
              <a:buNone/>
              <a:defRPr sz="9000" b="1"/>
            </a:lvl7pPr>
            <a:lvl8pPr marL="17907904" indent="0">
              <a:buNone/>
              <a:defRPr sz="9000" b="1"/>
            </a:lvl8pPr>
            <a:lvl9pPr marL="2046618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8" y="8596633"/>
            <a:ext cx="22633940" cy="3582667"/>
          </a:xfrm>
        </p:spPr>
        <p:txBody>
          <a:bodyPr anchor="b"/>
          <a:lstStyle>
            <a:lvl1pPr marL="0" indent="0">
              <a:buNone/>
              <a:defRPr sz="13400" b="1"/>
            </a:lvl1pPr>
            <a:lvl2pPr marL="2558270" indent="0">
              <a:buNone/>
              <a:defRPr sz="11200" b="1"/>
            </a:lvl2pPr>
            <a:lvl3pPr marL="5116541" indent="0">
              <a:buNone/>
              <a:defRPr sz="10100" b="1"/>
            </a:lvl3pPr>
            <a:lvl4pPr marL="7674817" indent="0">
              <a:buNone/>
              <a:defRPr sz="9000" b="1"/>
            </a:lvl4pPr>
            <a:lvl5pPr marL="10233087" indent="0">
              <a:buNone/>
              <a:defRPr sz="9000" b="1"/>
            </a:lvl5pPr>
            <a:lvl6pPr marL="12791363" indent="0">
              <a:buNone/>
              <a:defRPr sz="9000" b="1"/>
            </a:lvl6pPr>
            <a:lvl7pPr marL="15349634" indent="0">
              <a:buNone/>
              <a:defRPr sz="9000" b="1"/>
            </a:lvl7pPr>
            <a:lvl8pPr marL="17907904" indent="0">
              <a:buNone/>
              <a:defRPr sz="9000" b="1"/>
            </a:lvl8pPr>
            <a:lvl9pPr marL="2046618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8"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24259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366012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293930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34"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94"/>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34" y="8036574"/>
            <a:ext cx="16846553" cy="26269953"/>
          </a:xfrm>
        </p:spPr>
        <p:txBody>
          <a:bodyPr/>
          <a:lstStyle>
            <a:lvl1pPr marL="0" indent="0">
              <a:buNone/>
              <a:defRPr sz="7800"/>
            </a:lvl1pPr>
            <a:lvl2pPr marL="2558270" indent="0">
              <a:buNone/>
              <a:defRPr sz="6700"/>
            </a:lvl2pPr>
            <a:lvl3pPr marL="5116541" indent="0">
              <a:buNone/>
              <a:defRPr sz="5600"/>
            </a:lvl3pPr>
            <a:lvl4pPr marL="7674817" indent="0">
              <a:buNone/>
              <a:defRPr sz="5000"/>
            </a:lvl4pPr>
            <a:lvl5pPr marL="10233087" indent="0">
              <a:buNone/>
              <a:defRPr sz="5000"/>
            </a:lvl5pPr>
            <a:lvl6pPr marL="12791363" indent="0">
              <a:buNone/>
              <a:defRPr sz="5000"/>
            </a:lvl6pPr>
            <a:lvl7pPr marL="15349634" indent="0">
              <a:buNone/>
              <a:defRPr sz="5000"/>
            </a:lvl7pPr>
            <a:lvl8pPr marL="17907904" indent="0">
              <a:buNone/>
              <a:defRPr sz="5000"/>
            </a:lvl8pPr>
            <a:lvl9pPr marL="2046618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409016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58270" indent="0">
              <a:buNone/>
              <a:defRPr sz="15700"/>
            </a:lvl2pPr>
            <a:lvl3pPr marL="5116541" indent="0">
              <a:buNone/>
              <a:defRPr sz="13400"/>
            </a:lvl3pPr>
            <a:lvl4pPr marL="7674817" indent="0">
              <a:buNone/>
              <a:defRPr sz="11200"/>
            </a:lvl4pPr>
            <a:lvl5pPr marL="10233087" indent="0">
              <a:buNone/>
              <a:defRPr sz="11200"/>
            </a:lvl5pPr>
            <a:lvl6pPr marL="12791363" indent="0">
              <a:buNone/>
              <a:defRPr sz="11200"/>
            </a:lvl6pPr>
            <a:lvl7pPr marL="15349634" indent="0">
              <a:buNone/>
              <a:defRPr sz="11200"/>
            </a:lvl7pPr>
            <a:lvl8pPr marL="17907904" indent="0">
              <a:buNone/>
              <a:defRPr sz="11200"/>
            </a:lvl8pPr>
            <a:lvl9pPr marL="20466180" indent="0">
              <a:buNone/>
              <a:defRPr sz="11200"/>
            </a:lvl9pPr>
          </a:lstStyle>
          <a:p>
            <a:endParaRPr lang="en-US" dirty="0"/>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58270" indent="0">
              <a:buNone/>
              <a:defRPr sz="6700"/>
            </a:lvl2pPr>
            <a:lvl3pPr marL="5116541" indent="0">
              <a:buNone/>
              <a:defRPr sz="5600"/>
            </a:lvl3pPr>
            <a:lvl4pPr marL="7674817" indent="0">
              <a:buNone/>
              <a:defRPr sz="5000"/>
            </a:lvl4pPr>
            <a:lvl5pPr marL="10233087" indent="0">
              <a:buNone/>
              <a:defRPr sz="5000"/>
            </a:lvl5pPr>
            <a:lvl6pPr marL="12791363" indent="0">
              <a:buNone/>
              <a:defRPr sz="5000"/>
            </a:lvl6pPr>
            <a:lvl7pPr marL="15349634" indent="0">
              <a:buNone/>
              <a:defRPr sz="5000"/>
            </a:lvl7pPr>
            <a:lvl8pPr marL="17907904" indent="0">
              <a:buNone/>
              <a:defRPr sz="5000"/>
            </a:lvl8pPr>
            <a:lvl9pPr marL="20466180"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9CD5BD-AEFC-490F-A617-B83AC83C51ED}" type="datetimeFigureOut">
              <a:rPr lang="en-US" smtClean="0"/>
              <a:pPr/>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398298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1650" tIns="255830" rIns="511650" bIns="25583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34"/>
            <a:ext cx="46085760" cy="25345393"/>
          </a:xfrm>
          <a:prstGeom prst="rect">
            <a:avLst/>
          </a:prstGeom>
        </p:spPr>
        <p:txBody>
          <a:bodyPr vert="horz" lIns="511650" tIns="255830" rIns="511650" bIns="2558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8"/>
            <a:ext cx="11948160" cy="2044700"/>
          </a:xfrm>
          <a:prstGeom prst="rect">
            <a:avLst/>
          </a:prstGeom>
        </p:spPr>
        <p:txBody>
          <a:bodyPr vert="horz" lIns="511650" tIns="255830" rIns="511650" bIns="255830" rtlCol="0" anchor="ctr"/>
          <a:lstStyle>
            <a:lvl1pPr algn="l">
              <a:defRPr sz="6700">
                <a:solidFill>
                  <a:schemeClr val="tx1">
                    <a:tint val="75000"/>
                  </a:schemeClr>
                </a:solidFill>
              </a:defRPr>
            </a:lvl1pPr>
          </a:lstStyle>
          <a:p>
            <a:fld id="{9F9CD5BD-AEFC-490F-A617-B83AC83C51ED}" type="datetimeFigureOut">
              <a:rPr lang="en-US" smtClean="0"/>
              <a:pPr/>
              <a:t>10/30/2015</a:t>
            </a:fld>
            <a:endParaRPr lang="en-US" dirty="0"/>
          </a:p>
        </p:txBody>
      </p:sp>
      <p:sp>
        <p:nvSpPr>
          <p:cNvPr id="5" name="Footer Placeholder 4"/>
          <p:cNvSpPr>
            <a:spLocks noGrp="1"/>
          </p:cNvSpPr>
          <p:nvPr>
            <p:ph type="ftr" sz="quarter" idx="3"/>
          </p:nvPr>
        </p:nvSpPr>
        <p:spPr>
          <a:xfrm>
            <a:off x="17495520" y="35595568"/>
            <a:ext cx="16215360" cy="2044700"/>
          </a:xfrm>
          <a:prstGeom prst="rect">
            <a:avLst/>
          </a:prstGeom>
        </p:spPr>
        <p:txBody>
          <a:bodyPr vert="horz" lIns="511650" tIns="255830" rIns="511650" bIns="255830" rtlCol="0" anchor="ctr"/>
          <a:lstStyle>
            <a:lvl1pPr algn="ctr">
              <a:defRPr sz="6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697920" y="35595568"/>
            <a:ext cx="11948160" cy="2044700"/>
          </a:xfrm>
          <a:prstGeom prst="rect">
            <a:avLst/>
          </a:prstGeom>
        </p:spPr>
        <p:txBody>
          <a:bodyPr vert="horz" lIns="511650" tIns="255830" rIns="511650" bIns="255830" rtlCol="0" anchor="ctr"/>
          <a:lstStyle>
            <a:lvl1pPr algn="r">
              <a:defRPr sz="6700">
                <a:solidFill>
                  <a:schemeClr val="tx1">
                    <a:tint val="75000"/>
                  </a:schemeClr>
                </a:solidFill>
              </a:defRPr>
            </a:lvl1pPr>
          </a:lstStyle>
          <a:p>
            <a:fld id="{C4C9B4B9-4FAF-417C-B837-57F388D33B8C}" type="slidenum">
              <a:rPr lang="en-US" smtClean="0"/>
              <a:pPr/>
              <a:t>‹#›</a:t>
            </a:fld>
            <a:endParaRPr lang="en-US" dirty="0"/>
          </a:p>
        </p:txBody>
      </p:sp>
    </p:spTree>
    <p:extLst>
      <p:ext uri="{BB962C8B-B14F-4D97-AF65-F5344CB8AC3E}">
        <p14:creationId xmlns:p14="http://schemas.microsoft.com/office/powerpoint/2010/main" val="3691270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16541" rtl="0" eaLnBrk="1" latinLnBrk="0" hangingPunct="1">
        <a:spcBef>
          <a:spcPct val="0"/>
        </a:spcBef>
        <a:buNone/>
        <a:defRPr sz="24600" kern="1200">
          <a:solidFill>
            <a:schemeClr val="tx1"/>
          </a:solidFill>
          <a:latin typeface="+mj-lt"/>
          <a:ea typeface="+mj-ea"/>
          <a:cs typeface="+mj-cs"/>
        </a:defRPr>
      </a:lvl1pPr>
    </p:titleStyle>
    <p:bodyStyle>
      <a:lvl1pPr marL="1918706" indent="-1918706" algn="l" defTabSz="5116541" rtl="0" eaLnBrk="1" latinLnBrk="0" hangingPunct="1">
        <a:spcBef>
          <a:spcPct val="20000"/>
        </a:spcBef>
        <a:buFont typeface="Arial" panose="020B0604020202020204" pitchFamily="34" charset="0"/>
        <a:buChar char="•"/>
        <a:defRPr sz="17900" kern="1200">
          <a:solidFill>
            <a:schemeClr val="tx1"/>
          </a:solidFill>
          <a:latin typeface="+mn-lt"/>
          <a:ea typeface="+mn-ea"/>
          <a:cs typeface="+mn-cs"/>
        </a:defRPr>
      </a:lvl1pPr>
      <a:lvl2pPr marL="4157194" indent="-1598923" algn="l" defTabSz="5116541" rtl="0" eaLnBrk="1" latinLnBrk="0" hangingPunct="1">
        <a:spcBef>
          <a:spcPct val="20000"/>
        </a:spcBef>
        <a:buFont typeface="Arial" panose="020B0604020202020204" pitchFamily="34" charset="0"/>
        <a:buChar char="–"/>
        <a:defRPr sz="15700" kern="1200">
          <a:solidFill>
            <a:schemeClr val="tx1"/>
          </a:solidFill>
          <a:latin typeface="+mn-lt"/>
          <a:ea typeface="+mn-ea"/>
          <a:cs typeface="+mn-cs"/>
        </a:defRPr>
      </a:lvl2pPr>
      <a:lvl3pPr marL="6395682" indent="-1279141" algn="l" defTabSz="5116541" rtl="0" eaLnBrk="1" latinLnBrk="0" hangingPunct="1">
        <a:spcBef>
          <a:spcPct val="20000"/>
        </a:spcBef>
        <a:buFont typeface="Arial" panose="020B0604020202020204" pitchFamily="34" charset="0"/>
        <a:buChar char="•"/>
        <a:defRPr sz="13400" kern="1200">
          <a:solidFill>
            <a:schemeClr val="tx1"/>
          </a:solidFill>
          <a:latin typeface="+mn-lt"/>
          <a:ea typeface="+mn-ea"/>
          <a:cs typeface="+mn-cs"/>
        </a:defRPr>
      </a:lvl3pPr>
      <a:lvl4pPr marL="8953952" indent="-1279141" algn="l" defTabSz="5116541" rtl="0" eaLnBrk="1" latinLnBrk="0" hangingPunct="1">
        <a:spcBef>
          <a:spcPct val="20000"/>
        </a:spcBef>
        <a:buFont typeface="Arial" panose="020B0604020202020204" pitchFamily="34" charset="0"/>
        <a:buChar char="–"/>
        <a:defRPr sz="11200" kern="1200">
          <a:solidFill>
            <a:schemeClr val="tx1"/>
          </a:solidFill>
          <a:latin typeface="+mn-lt"/>
          <a:ea typeface="+mn-ea"/>
          <a:cs typeface="+mn-cs"/>
        </a:defRPr>
      </a:lvl4pPr>
      <a:lvl5pPr marL="11512222" indent="-1279141" algn="l" defTabSz="5116541" rtl="0" eaLnBrk="1" latinLnBrk="0" hangingPunct="1">
        <a:spcBef>
          <a:spcPct val="20000"/>
        </a:spcBef>
        <a:buFont typeface="Arial" panose="020B0604020202020204" pitchFamily="34" charset="0"/>
        <a:buChar char="»"/>
        <a:defRPr sz="11200" kern="1200">
          <a:solidFill>
            <a:schemeClr val="tx1"/>
          </a:solidFill>
          <a:latin typeface="+mn-lt"/>
          <a:ea typeface="+mn-ea"/>
          <a:cs typeface="+mn-cs"/>
        </a:defRPr>
      </a:lvl5pPr>
      <a:lvl6pPr marL="14070493" indent="-1279141" algn="l" defTabSz="5116541" rtl="0" eaLnBrk="1" latinLnBrk="0" hangingPunct="1">
        <a:spcBef>
          <a:spcPct val="20000"/>
        </a:spcBef>
        <a:buFont typeface="Arial" panose="020B0604020202020204" pitchFamily="34" charset="0"/>
        <a:buChar char="•"/>
        <a:defRPr sz="11200" kern="1200">
          <a:solidFill>
            <a:schemeClr val="tx1"/>
          </a:solidFill>
          <a:latin typeface="+mn-lt"/>
          <a:ea typeface="+mn-ea"/>
          <a:cs typeface="+mn-cs"/>
        </a:defRPr>
      </a:lvl6pPr>
      <a:lvl7pPr marL="16628769" indent="-1279141" algn="l" defTabSz="5116541" rtl="0" eaLnBrk="1" latinLnBrk="0" hangingPunct="1">
        <a:spcBef>
          <a:spcPct val="20000"/>
        </a:spcBef>
        <a:buFont typeface="Arial" panose="020B0604020202020204" pitchFamily="34" charset="0"/>
        <a:buChar char="•"/>
        <a:defRPr sz="11200" kern="1200">
          <a:solidFill>
            <a:schemeClr val="tx1"/>
          </a:solidFill>
          <a:latin typeface="+mn-lt"/>
          <a:ea typeface="+mn-ea"/>
          <a:cs typeface="+mn-cs"/>
        </a:defRPr>
      </a:lvl7pPr>
      <a:lvl8pPr marL="19187039" indent="-1279141" algn="l" defTabSz="5116541" rtl="0" eaLnBrk="1" latinLnBrk="0" hangingPunct="1">
        <a:spcBef>
          <a:spcPct val="20000"/>
        </a:spcBef>
        <a:buFont typeface="Arial" panose="020B0604020202020204" pitchFamily="34" charset="0"/>
        <a:buChar char="•"/>
        <a:defRPr sz="11200" kern="1200">
          <a:solidFill>
            <a:schemeClr val="tx1"/>
          </a:solidFill>
          <a:latin typeface="+mn-lt"/>
          <a:ea typeface="+mn-ea"/>
          <a:cs typeface="+mn-cs"/>
        </a:defRPr>
      </a:lvl8pPr>
      <a:lvl9pPr marL="21745315" indent="-1279141" algn="l" defTabSz="5116541" rtl="0" eaLnBrk="1" latinLnBrk="0" hangingPunct="1">
        <a:spcBef>
          <a:spcPct val="20000"/>
        </a:spcBef>
        <a:buFont typeface="Arial" panose="020B0604020202020204" pitchFamily="34" charset="0"/>
        <a:buChar char="•"/>
        <a:defRPr sz="11200" kern="1200">
          <a:solidFill>
            <a:schemeClr val="tx1"/>
          </a:solidFill>
          <a:latin typeface="+mn-lt"/>
          <a:ea typeface="+mn-ea"/>
          <a:cs typeface="+mn-cs"/>
        </a:defRPr>
      </a:lvl9pPr>
    </p:bodyStyle>
    <p:otherStyle>
      <a:defPPr>
        <a:defRPr lang="en-US"/>
      </a:defPPr>
      <a:lvl1pPr marL="0" algn="l" defTabSz="5116541" rtl="0" eaLnBrk="1" latinLnBrk="0" hangingPunct="1">
        <a:defRPr sz="10100" kern="1200">
          <a:solidFill>
            <a:schemeClr val="tx1"/>
          </a:solidFill>
          <a:latin typeface="+mn-lt"/>
          <a:ea typeface="+mn-ea"/>
          <a:cs typeface="+mn-cs"/>
        </a:defRPr>
      </a:lvl1pPr>
      <a:lvl2pPr marL="2558270" algn="l" defTabSz="5116541" rtl="0" eaLnBrk="1" latinLnBrk="0" hangingPunct="1">
        <a:defRPr sz="10100" kern="1200">
          <a:solidFill>
            <a:schemeClr val="tx1"/>
          </a:solidFill>
          <a:latin typeface="+mn-lt"/>
          <a:ea typeface="+mn-ea"/>
          <a:cs typeface="+mn-cs"/>
        </a:defRPr>
      </a:lvl2pPr>
      <a:lvl3pPr marL="5116541" algn="l" defTabSz="5116541" rtl="0" eaLnBrk="1" latinLnBrk="0" hangingPunct="1">
        <a:defRPr sz="10100" kern="1200">
          <a:solidFill>
            <a:schemeClr val="tx1"/>
          </a:solidFill>
          <a:latin typeface="+mn-lt"/>
          <a:ea typeface="+mn-ea"/>
          <a:cs typeface="+mn-cs"/>
        </a:defRPr>
      </a:lvl3pPr>
      <a:lvl4pPr marL="7674817" algn="l" defTabSz="5116541" rtl="0" eaLnBrk="1" latinLnBrk="0" hangingPunct="1">
        <a:defRPr sz="10100" kern="1200">
          <a:solidFill>
            <a:schemeClr val="tx1"/>
          </a:solidFill>
          <a:latin typeface="+mn-lt"/>
          <a:ea typeface="+mn-ea"/>
          <a:cs typeface="+mn-cs"/>
        </a:defRPr>
      </a:lvl4pPr>
      <a:lvl5pPr marL="10233087" algn="l" defTabSz="5116541" rtl="0" eaLnBrk="1" latinLnBrk="0" hangingPunct="1">
        <a:defRPr sz="10100" kern="1200">
          <a:solidFill>
            <a:schemeClr val="tx1"/>
          </a:solidFill>
          <a:latin typeface="+mn-lt"/>
          <a:ea typeface="+mn-ea"/>
          <a:cs typeface="+mn-cs"/>
        </a:defRPr>
      </a:lvl5pPr>
      <a:lvl6pPr marL="12791363" algn="l" defTabSz="5116541" rtl="0" eaLnBrk="1" latinLnBrk="0" hangingPunct="1">
        <a:defRPr sz="10100" kern="1200">
          <a:solidFill>
            <a:schemeClr val="tx1"/>
          </a:solidFill>
          <a:latin typeface="+mn-lt"/>
          <a:ea typeface="+mn-ea"/>
          <a:cs typeface="+mn-cs"/>
        </a:defRPr>
      </a:lvl6pPr>
      <a:lvl7pPr marL="15349634" algn="l" defTabSz="5116541" rtl="0" eaLnBrk="1" latinLnBrk="0" hangingPunct="1">
        <a:defRPr sz="10100" kern="1200">
          <a:solidFill>
            <a:schemeClr val="tx1"/>
          </a:solidFill>
          <a:latin typeface="+mn-lt"/>
          <a:ea typeface="+mn-ea"/>
          <a:cs typeface="+mn-cs"/>
        </a:defRPr>
      </a:lvl7pPr>
      <a:lvl8pPr marL="17907904" algn="l" defTabSz="5116541" rtl="0" eaLnBrk="1" latinLnBrk="0" hangingPunct="1">
        <a:defRPr sz="10100" kern="1200">
          <a:solidFill>
            <a:schemeClr val="tx1"/>
          </a:solidFill>
          <a:latin typeface="+mn-lt"/>
          <a:ea typeface="+mn-ea"/>
          <a:cs typeface="+mn-cs"/>
        </a:defRPr>
      </a:lvl8pPr>
      <a:lvl9pPr marL="20466180" algn="l" defTabSz="5116541"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10.jpeg"/><Relationship Id="rId18" Type="http://schemas.openxmlformats.org/officeDocument/2006/relationships/image" Target="../media/image15.jpeg"/><Relationship Id="rId26" Type="http://schemas.openxmlformats.org/officeDocument/2006/relationships/image" Target="../media/image23.png"/><Relationship Id="rId3" Type="http://schemas.openxmlformats.org/officeDocument/2006/relationships/image" Target="../media/image1.JPG"/><Relationship Id="rId21" Type="http://schemas.openxmlformats.org/officeDocument/2006/relationships/image" Target="../media/image18.jpg"/><Relationship Id="rId7" Type="http://schemas.openxmlformats.org/officeDocument/2006/relationships/image" Target="../media/image5.jpeg"/><Relationship Id="rId12" Type="http://schemas.openxmlformats.org/officeDocument/2006/relationships/image" Target="../media/image9.png"/><Relationship Id="rId17" Type="http://schemas.openxmlformats.org/officeDocument/2006/relationships/image" Target="../media/image14.jpeg"/><Relationship Id="rId25" Type="http://schemas.openxmlformats.org/officeDocument/2006/relationships/image" Target="../media/image22.png"/><Relationship Id="rId33"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13.jpeg"/><Relationship Id="rId20" Type="http://schemas.openxmlformats.org/officeDocument/2006/relationships/image" Target="../media/image17.jpeg"/><Relationship Id="rId29"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8.wmf"/><Relationship Id="rId5" Type="http://schemas.openxmlformats.org/officeDocument/2006/relationships/image" Target="../media/image3.png"/><Relationship Id="rId15" Type="http://schemas.openxmlformats.org/officeDocument/2006/relationships/image" Target="../media/image12.jpeg"/><Relationship Id="rId23" Type="http://schemas.openxmlformats.org/officeDocument/2006/relationships/image" Target="../media/image20.png"/><Relationship Id="rId28" Type="http://schemas.openxmlformats.org/officeDocument/2006/relationships/image" Target="../media/image25.jpg"/><Relationship Id="rId10" Type="http://schemas.openxmlformats.org/officeDocument/2006/relationships/image" Target="../media/image7.png"/><Relationship Id="rId19" Type="http://schemas.openxmlformats.org/officeDocument/2006/relationships/image" Target="../media/image16.jpeg"/><Relationship Id="rId31" Type="http://schemas.microsoft.com/office/2007/relationships/hdphoto" Target="../media/hdphoto1.wdp"/><Relationship Id="rId4" Type="http://schemas.openxmlformats.org/officeDocument/2006/relationships/image" Target="../media/image2.jpg"/><Relationship Id="rId9" Type="http://schemas.openxmlformats.org/officeDocument/2006/relationships/image" Target="../media/image6.jpg"/><Relationship Id="rId14" Type="http://schemas.openxmlformats.org/officeDocument/2006/relationships/image" Target="../media/image11.jpe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6000" r="-6000"/>
          </a:stretch>
        </a:blipFill>
        <a:effectLst/>
      </p:bgPr>
    </p:bg>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t="69" r="1978" b="1091"/>
          <a:stretch/>
        </p:blipFill>
        <p:spPr>
          <a:xfrm>
            <a:off x="17146534" y="7696200"/>
            <a:ext cx="8761466" cy="16611600"/>
          </a:xfrm>
          <a:prstGeom prst="rect">
            <a:avLst/>
          </a:prstGeom>
          <a:ln w="25400">
            <a:solidFill>
              <a:schemeClr val="tx1"/>
            </a:solidFill>
          </a:ln>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57156" r="6765"/>
          <a:stretch/>
        </p:blipFill>
        <p:spPr>
          <a:xfrm flipH="1">
            <a:off x="17611119" y="14164911"/>
            <a:ext cx="1219201" cy="5069013"/>
          </a:xfrm>
          <a:prstGeom prst="rect">
            <a:avLst/>
          </a:prstGeom>
          <a:effectLst/>
        </p:spPr>
      </p:pic>
      <p:pic>
        <p:nvPicPr>
          <p:cNvPr id="14358" name="Picture 143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1359" y="17428102"/>
            <a:ext cx="1002387" cy="4212698"/>
          </a:xfrm>
          <a:prstGeom prst="rect">
            <a:avLst/>
          </a:prstGeom>
        </p:spPr>
      </p:pic>
      <p:sp>
        <p:nvSpPr>
          <p:cNvPr id="4" name="TextBox 3"/>
          <p:cNvSpPr txBox="1"/>
          <p:nvPr/>
        </p:nvSpPr>
        <p:spPr>
          <a:xfrm>
            <a:off x="2895600" y="0"/>
            <a:ext cx="45363582" cy="4708945"/>
          </a:xfrm>
          <a:prstGeom prst="rect">
            <a:avLst/>
          </a:prstGeom>
          <a:noFill/>
        </p:spPr>
        <p:txBody>
          <a:bodyPr wrap="square" lIns="91403" tIns="45702" rIns="91403" bIns="45702" rtlCol="0">
            <a:spAutoFit/>
          </a:bodyPr>
          <a:lstStyle/>
          <a:p>
            <a:pPr algn="ctr"/>
            <a:r>
              <a:rPr lang="en-US" sz="9600" b="1" dirty="0" smtClean="0"/>
              <a:t>Investigation of </a:t>
            </a:r>
            <a:r>
              <a:rPr lang="en-US" sz="9600" b="1" dirty="0"/>
              <a:t>the Younger Dryas Event </a:t>
            </a:r>
            <a:r>
              <a:rPr lang="en-US" sz="9600" b="1" dirty="0" smtClean="0"/>
              <a:t>through </a:t>
            </a:r>
          </a:p>
          <a:p>
            <a:pPr algn="ctr"/>
            <a:r>
              <a:rPr lang="en-US" sz="9600" b="1" dirty="0" smtClean="0"/>
              <a:t>Analysis </a:t>
            </a:r>
            <a:r>
              <a:rPr lang="en-US" sz="9600" b="1" dirty="0"/>
              <a:t>of Sediment from Lake </a:t>
            </a:r>
            <a:r>
              <a:rPr lang="en-US" sz="9600" b="1" dirty="0" smtClean="0"/>
              <a:t>Chapala, Baja California, Mexico</a:t>
            </a:r>
            <a:endParaRPr lang="en-US" sz="5400" b="1" cap="all" dirty="0" smtClean="0"/>
          </a:p>
          <a:p>
            <a:pPr algn="ctr"/>
            <a:r>
              <a:rPr lang="en-US" sz="5400" b="1" cap="all" dirty="0"/>
              <a:t>THOMAS, </a:t>
            </a:r>
            <a:r>
              <a:rPr lang="en-US" sz="5400" b="1" cap="all" dirty="0" smtClean="0"/>
              <a:t>Kaylee; </a:t>
            </a:r>
            <a:r>
              <a:rPr lang="en-US" sz="5400" b="1" cap="all" dirty="0"/>
              <a:t>HASKIN, </a:t>
            </a:r>
            <a:r>
              <a:rPr lang="en-US" sz="5400" b="1" cap="all" dirty="0" smtClean="0"/>
              <a:t>Jesse; </a:t>
            </a:r>
            <a:r>
              <a:rPr lang="en-US" sz="5400" b="1" cap="all" dirty="0"/>
              <a:t>NIEMI, </a:t>
            </a:r>
            <a:r>
              <a:rPr lang="en-US" sz="5400" b="1" cap="all" dirty="0" smtClean="0"/>
              <a:t>Tina; </a:t>
            </a:r>
            <a:r>
              <a:rPr lang="en-US" sz="5400" b="1" cap="all" dirty="0"/>
              <a:t>MUROWCHICK, </a:t>
            </a:r>
            <a:r>
              <a:rPr lang="en-US" sz="5400" b="1" cap="all" dirty="0" smtClean="0"/>
              <a:t>James; </a:t>
            </a:r>
            <a:r>
              <a:rPr lang="en-US" sz="5400" b="1" cap="all" dirty="0"/>
              <a:t>and RAAB, L. </a:t>
            </a:r>
            <a:r>
              <a:rPr lang="en-US" sz="5400" b="1" cap="all" dirty="0" smtClean="0"/>
              <a:t>Mark</a:t>
            </a:r>
          </a:p>
          <a:p>
            <a:pPr algn="ctr"/>
            <a:r>
              <a:rPr lang="en-US" sz="5400" b="1" cap="all" dirty="0" smtClean="0"/>
              <a:t>DEPARTMENT OF GEOSCIENCES, University </a:t>
            </a:r>
            <a:r>
              <a:rPr lang="en-US" sz="5400" b="1" cap="all" dirty="0"/>
              <a:t>of Missouri – Kansas </a:t>
            </a:r>
            <a:r>
              <a:rPr lang="en-US" sz="5400" b="1" cap="all" dirty="0" smtClean="0"/>
              <a:t>City</a:t>
            </a:r>
          </a:p>
        </p:txBody>
      </p:sp>
      <p:sp>
        <p:nvSpPr>
          <p:cNvPr id="5" name="TextBox 4"/>
          <p:cNvSpPr txBox="1"/>
          <p:nvPr/>
        </p:nvSpPr>
        <p:spPr>
          <a:xfrm>
            <a:off x="381000" y="6888856"/>
            <a:ext cx="16179057" cy="523184"/>
          </a:xfrm>
          <a:prstGeom prst="rect">
            <a:avLst/>
          </a:prstGeom>
          <a:noFill/>
        </p:spPr>
        <p:txBody>
          <a:bodyPr wrap="square" lIns="91403" tIns="45702" rIns="91403" bIns="45702" rtlCol="0">
            <a:spAutoFit/>
          </a:bodyPr>
          <a:lstStyle/>
          <a:p>
            <a:pPr algn="just"/>
            <a:endParaRPr lang="en-US" sz="2800" dirty="0" smtClean="0">
              <a:latin typeface="+mj-lt"/>
            </a:endParaRPr>
          </a:p>
          <a:p>
            <a:endParaRPr lang="en-US" sz="2800" dirty="0">
              <a:latin typeface="+mj-lt"/>
            </a:endParaRPr>
          </a:p>
        </p:txBody>
      </p:sp>
      <p:sp>
        <p:nvSpPr>
          <p:cNvPr id="6" name="TextBox 5"/>
          <p:cNvSpPr txBox="1"/>
          <p:nvPr/>
        </p:nvSpPr>
        <p:spPr>
          <a:xfrm>
            <a:off x="491034" y="6410291"/>
            <a:ext cx="15958988" cy="707850"/>
          </a:xfrm>
          <a:prstGeom prst="rect">
            <a:avLst/>
          </a:prstGeom>
          <a:noFill/>
        </p:spPr>
        <p:txBody>
          <a:bodyPr wrap="square" lIns="91403" tIns="45702" rIns="91403" bIns="45702" rtlCol="0">
            <a:spAutoFit/>
          </a:bodyPr>
          <a:lstStyle/>
          <a:p>
            <a:pPr algn="ctr"/>
            <a:r>
              <a:rPr lang="en-US" sz="4000" b="1" cap="all" dirty="0"/>
              <a:t>Abstract</a:t>
            </a:r>
          </a:p>
        </p:txBody>
      </p:sp>
      <p:sp>
        <p:nvSpPr>
          <p:cNvPr id="58" name="TextBox 57"/>
          <p:cNvSpPr txBox="1"/>
          <p:nvPr/>
        </p:nvSpPr>
        <p:spPr>
          <a:xfrm>
            <a:off x="2057400" y="7620000"/>
            <a:ext cx="10439400" cy="630942"/>
          </a:xfrm>
          <a:prstGeom prst="rect">
            <a:avLst/>
          </a:prstGeom>
          <a:noFill/>
        </p:spPr>
        <p:txBody>
          <a:bodyPr wrap="square" rtlCol="0">
            <a:spAutoFit/>
          </a:bodyPr>
          <a:lstStyle/>
          <a:p>
            <a:endParaRPr lang="en-US" sz="3500" dirty="0"/>
          </a:p>
        </p:txBody>
      </p:sp>
      <p:sp>
        <p:nvSpPr>
          <p:cNvPr id="60" name="Rectangle 59"/>
          <p:cNvSpPr/>
          <p:nvPr/>
        </p:nvSpPr>
        <p:spPr>
          <a:xfrm>
            <a:off x="1294989" y="7116228"/>
            <a:ext cx="14325600" cy="9571851"/>
          </a:xfrm>
          <a:prstGeom prst="rect">
            <a:avLst/>
          </a:prstGeom>
          <a:solidFill>
            <a:schemeClr val="bg2">
              <a:alpha val="74000"/>
            </a:schemeClr>
          </a:solidFill>
        </p:spPr>
        <p:txBody>
          <a:bodyPr wrap="square">
            <a:spAutoFit/>
          </a:bodyPr>
          <a:lstStyle/>
          <a:p>
            <a:r>
              <a:rPr lang="en-US" sz="2800" dirty="0"/>
              <a:t>This study examines the sedimentology, stratigraphy, and mineralogy of deposits exposed along the margin of a dry lake basin, Laguna </a:t>
            </a:r>
            <a:r>
              <a:rPr lang="en-US" sz="2800" dirty="0" err="1"/>
              <a:t>Seca</a:t>
            </a:r>
            <a:r>
              <a:rPr lang="en-US" sz="2800" dirty="0"/>
              <a:t> Chapala, in central Baja California, Mexico that previous studies show span the Younger Dryas </a:t>
            </a:r>
            <a:r>
              <a:rPr lang="en-US" sz="2800" dirty="0" err="1"/>
              <a:t>stadial</a:t>
            </a:r>
            <a:r>
              <a:rPr lang="en-US" sz="2800" dirty="0"/>
              <a:t>. The Younger Dryas was an abrupt change in climate that occurred approximately 12.9 </a:t>
            </a:r>
            <a:r>
              <a:rPr lang="en-US" sz="2800" dirty="0" err="1"/>
              <a:t>ka</a:t>
            </a:r>
            <a:r>
              <a:rPr lang="en-US" sz="2800" dirty="0"/>
              <a:t> that is hypothesized to have been triggered by a cometary airburst or impact. A stratigraphy of a 3.4 m section was drawn of an outcrop of lacustrine sediment along the southwest margin of Laguna </a:t>
            </a:r>
            <a:r>
              <a:rPr lang="en-US" sz="2800" dirty="0" err="1"/>
              <a:t>Seca</a:t>
            </a:r>
            <a:r>
              <a:rPr lang="en-US" sz="2800" dirty="0"/>
              <a:t> Chapala. Sediment includes silty clay interbedded with five layers of coarse sand to silty sand that likely represent stages of lower lake levels. Samples were collected every 2 cm across two distinct grain-size boundaries that were bracketed by optically stimulated luminescence and radiocarbon dating reported by Davis (2003) to be between 15 </a:t>
            </a:r>
            <a:r>
              <a:rPr lang="en-US" sz="2800" dirty="0" err="1"/>
              <a:t>ka</a:t>
            </a:r>
            <a:r>
              <a:rPr lang="en-US" sz="2800" dirty="0"/>
              <a:t> and 8 </a:t>
            </a:r>
            <a:r>
              <a:rPr lang="en-US" sz="2800" dirty="0" err="1"/>
              <a:t>ka</a:t>
            </a:r>
            <a:r>
              <a:rPr lang="en-US" sz="2800" dirty="0"/>
              <a:t>. Samples were wet sieved for grain size, botanical, and microfossil analyses. The magnetic fraction was processed with a strong grade 42, neodymium magnet. Samples were examined by scanning electron microscopy (SEM) and energy dispersive spectroscopy (EDS) to search for potential impact markers including magnetic and carbon spherules. Results show that the floated fraction decreased in mass and volume with age, the oldest samples having the smallest amount. SEM analysis of spherules collected in the floated fraction show possible carbonate spherules coated with very fine-grained silicate minerals. The magnetic fraction (primarily detrital magnetite) increased with depth. The magnetic fraction of each sample layer was sieved to isolate the varying sizes and analyzed under an optical microscope in order to find and select possible magnetic spherules with the selected candidates scheduled for further analysis utilizing SEM microscopy. Future testing will include collecting additional samples from Laguna </a:t>
            </a:r>
            <a:r>
              <a:rPr lang="en-US" sz="2800" dirty="0" err="1"/>
              <a:t>Seca</a:t>
            </a:r>
            <a:r>
              <a:rPr lang="en-US" sz="2800" dirty="0"/>
              <a:t> Chapala in August 2015 as well as further examination by SEM for a more precise look at any spherule candidates. </a:t>
            </a:r>
          </a:p>
        </p:txBody>
      </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4518" y="19174294"/>
            <a:ext cx="8548611" cy="8782819"/>
          </a:xfrm>
          <a:prstGeom prst="rect">
            <a:avLst/>
          </a:prstGeom>
          <a:solidFill>
            <a:schemeClr val="bg1"/>
          </a:solidFill>
          <a:ln w="38100">
            <a:solidFill>
              <a:schemeClr val="tx1"/>
            </a:solidFill>
          </a:ln>
        </p:spPr>
      </p:pic>
      <p:graphicFrame>
        <p:nvGraphicFramePr>
          <p:cNvPr id="82" name="Chart 81"/>
          <p:cNvGraphicFramePr>
            <a:graphicFrameLocks/>
          </p:cNvGraphicFramePr>
          <p:nvPr/>
        </p:nvGraphicFramePr>
        <p:xfrm>
          <a:off x="34214573" y="32444190"/>
          <a:ext cx="0" cy="0"/>
        </p:xfrm>
        <a:graphic>
          <a:graphicData uri="http://schemas.openxmlformats.org/drawingml/2006/chart">
            <c:chart xmlns:c="http://schemas.openxmlformats.org/drawingml/2006/chart" xmlns:r="http://schemas.openxmlformats.org/officeDocument/2006/relationships" r:id="rId8"/>
          </a:graphicData>
        </a:graphic>
      </p:graphicFrame>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42865" y="1143000"/>
            <a:ext cx="1693332" cy="1981199"/>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614" y="29750733"/>
            <a:ext cx="7957229" cy="6969930"/>
          </a:xfrm>
          <a:prstGeom prst="rect">
            <a:avLst/>
          </a:prstGeom>
          <a:ln w="38100" cap="sq" cmpd="sng" algn="ctr">
            <a:solidFill>
              <a:schemeClr val="tx1"/>
            </a:solidFill>
            <a:prstDash val="solid"/>
            <a:miter lim="800000"/>
            <a:headEnd type="none" w="med" len="med"/>
            <a:tailEnd type="none" w="med" len="med"/>
          </a:ln>
          <a:effectLst/>
        </p:spPr>
      </p:pic>
      <p:sp>
        <p:nvSpPr>
          <p:cNvPr id="46" name="TextBox 45"/>
          <p:cNvSpPr txBox="1"/>
          <p:nvPr/>
        </p:nvSpPr>
        <p:spPr>
          <a:xfrm>
            <a:off x="534325" y="16742909"/>
            <a:ext cx="15846928" cy="730262"/>
          </a:xfrm>
          <a:prstGeom prst="rect">
            <a:avLst/>
          </a:prstGeom>
          <a:noFill/>
        </p:spPr>
        <p:txBody>
          <a:bodyPr wrap="square" lIns="91403" tIns="45702" rIns="91403" bIns="45702" rtlCol="0">
            <a:spAutoFit/>
          </a:bodyPr>
          <a:lstStyle/>
          <a:p>
            <a:pPr algn="ctr"/>
            <a:r>
              <a:rPr lang="en-US" sz="4000" b="1" cap="all" dirty="0"/>
              <a:t>Study Area</a:t>
            </a:r>
          </a:p>
        </p:txBody>
      </p:sp>
      <p:sp>
        <p:nvSpPr>
          <p:cNvPr id="52" name="TextBox 51"/>
          <p:cNvSpPr txBox="1"/>
          <p:nvPr/>
        </p:nvSpPr>
        <p:spPr>
          <a:xfrm>
            <a:off x="18537097" y="6969368"/>
            <a:ext cx="17799426" cy="707850"/>
          </a:xfrm>
          <a:prstGeom prst="rect">
            <a:avLst/>
          </a:prstGeom>
          <a:noFill/>
        </p:spPr>
        <p:txBody>
          <a:bodyPr wrap="square" lIns="91403" tIns="45702" rIns="91403" bIns="45702" rtlCol="0">
            <a:spAutoFit/>
          </a:bodyPr>
          <a:lstStyle/>
          <a:p>
            <a:pPr algn="ctr"/>
            <a:r>
              <a:rPr lang="en-US" sz="4000" b="1" cap="all" dirty="0" smtClean="0"/>
              <a:t>Stratigraphy of lake chapala</a:t>
            </a:r>
            <a:endParaRPr lang="en-US" sz="4000" b="1" cap="all" dirty="0"/>
          </a:p>
        </p:txBody>
      </p:sp>
      <p:sp>
        <p:nvSpPr>
          <p:cNvPr id="73" name="TextBox 72"/>
          <p:cNvSpPr txBox="1"/>
          <p:nvPr/>
        </p:nvSpPr>
        <p:spPr>
          <a:xfrm>
            <a:off x="36271898" y="6247614"/>
            <a:ext cx="17716502" cy="707850"/>
          </a:xfrm>
          <a:prstGeom prst="rect">
            <a:avLst/>
          </a:prstGeom>
          <a:noFill/>
        </p:spPr>
        <p:txBody>
          <a:bodyPr wrap="square" lIns="91403" tIns="45702" rIns="91403" bIns="45702" rtlCol="0">
            <a:spAutoFit/>
          </a:bodyPr>
          <a:lstStyle/>
          <a:p>
            <a:pPr algn="ctr"/>
            <a:r>
              <a:rPr lang="en-US" sz="4000" b="1" cap="all" dirty="0"/>
              <a:t>R</a:t>
            </a:r>
            <a:r>
              <a:rPr lang="en-US" sz="4000" b="1" cap="all" dirty="0" smtClean="0"/>
              <a:t>esults</a:t>
            </a:r>
            <a:endParaRPr lang="en-US" sz="4000" b="1" cap="all" dirty="0"/>
          </a:p>
        </p:txBody>
      </p:sp>
      <p:sp>
        <p:nvSpPr>
          <p:cNvPr id="79" name="TextBox 78"/>
          <p:cNvSpPr txBox="1"/>
          <p:nvPr/>
        </p:nvSpPr>
        <p:spPr>
          <a:xfrm>
            <a:off x="37161593" y="10318327"/>
            <a:ext cx="4477947" cy="400110"/>
          </a:xfrm>
          <a:prstGeom prst="rect">
            <a:avLst/>
          </a:prstGeom>
          <a:noFill/>
        </p:spPr>
        <p:txBody>
          <a:bodyPr wrap="square" rtlCol="0">
            <a:spAutoFit/>
          </a:bodyPr>
          <a:lstStyle/>
          <a:p>
            <a:r>
              <a:rPr lang="en-US" sz="1000" i="1" dirty="0" smtClean="0">
                <a:latin typeface="Times New Roman" panose="02020603050405020304" pitchFamily="18" charset="0"/>
                <a:cs typeface="Times New Roman" panose="02020603050405020304" pitchFamily="18" charset="0"/>
              </a:rPr>
              <a:t>LC 150 thin section </a:t>
            </a:r>
            <a:r>
              <a:rPr lang="en-US" sz="1000" dirty="0" smtClean="0">
                <a:latin typeface="Times New Roman" panose="02020603050405020304" pitchFamily="18" charset="0"/>
                <a:cs typeface="Times New Roman" panose="02020603050405020304" pitchFamily="18" charset="0"/>
              </a:rPr>
              <a:t>(Unit 9) 20x</a:t>
            </a:r>
            <a:r>
              <a:rPr lang="en-US" sz="1000" i="1"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objective 0.75mm across containing microcline in cross polarized light (CPL)</a:t>
            </a:r>
            <a:endParaRPr lang="en-US" sz="1000" b="1" dirty="0">
              <a:latin typeface="Times New Roman" panose="02020603050405020304" pitchFamily="18" charset="0"/>
              <a:cs typeface="Times New Roman" panose="02020603050405020304" pitchFamily="18" charset="0"/>
            </a:endParaRPr>
          </a:p>
        </p:txBody>
      </p:sp>
      <p:sp>
        <p:nvSpPr>
          <p:cNvPr id="83" name="TextBox 82"/>
          <p:cNvSpPr txBox="1"/>
          <p:nvPr/>
        </p:nvSpPr>
        <p:spPr>
          <a:xfrm>
            <a:off x="41863579" y="10332517"/>
            <a:ext cx="4491591" cy="400110"/>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a:t>
            </a:r>
            <a:r>
              <a:rPr lang="en-US" sz="1000" i="1" dirty="0" smtClean="0">
                <a:latin typeface="Times New Roman" panose="02020603050405020304" pitchFamily="18" charset="0"/>
                <a:cs typeface="Times New Roman" panose="02020603050405020304" pitchFamily="18" charset="0"/>
              </a:rPr>
              <a:t>140 </a:t>
            </a:r>
            <a:r>
              <a:rPr lang="en-US" sz="1000" i="1" dirty="0">
                <a:latin typeface="Times New Roman" panose="02020603050405020304" pitchFamily="18" charset="0"/>
                <a:cs typeface="Times New Roman" panose="02020603050405020304" pitchFamily="18" charset="0"/>
              </a:rPr>
              <a:t>thin section </a:t>
            </a:r>
            <a:r>
              <a:rPr lang="en-US" sz="1000" dirty="0">
                <a:latin typeface="Times New Roman" panose="02020603050405020304" pitchFamily="18" charset="0"/>
                <a:cs typeface="Times New Roman" panose="02020603050405020304" pitchFamily="18" charset="0"/>
              </a:rPr>
              <a:t>(Unit </a:t>
            </a:r>
            <a:r>
              <a:rPr lang="en-US" sz="1000" dirty="0" smtClean="0">
                <a:latin typeface="Times New Roman" panose="02020603050405020304" pitchFamily="18" charset="0"/>
                <a:cs typeface="Times New Roman" panose="02020603050405020304" pitchFamily="18" charset="0"/>
              </a:rPr>
              <a:t>8) 5x objective 3mm across showing feldspar altered to orthoclase perthite in plane-polarized light (PPL).</a:t>
            </a:r>
            <a:endParaRPr lang="en-US" sz="1000" dirty="0">
              <a:latin typeface="Times New Roman" panose="02020603050405020304" pitchFamily="18" charset="0"/>
              <a:cs typeface="Times New Roman" panose="02020603050405020304" pitchFamily="18" charset="0"/>
            </a:endParaRPr>
          </a:p>
        </p:txBody>
      </p:sp>
      <p:sp>
        <p:nvSpPr>
          <p:cNvPr id="84" name="TextBox 83"/>
          <p:cNvSpPr txBox="1"/>
          <p:nvPr/>
        </p:nvSpPr>
        <p:spPr>
          <a:xfrm>
            <a:off x="46579209" y="10326956"/>
            <a:ext cx="4472840" cy="400110"/>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140 thin section </a:t>
            </a:r>
            <a:r>
              <a:rPr lang="en-US" sz="1000" dirty="0">
                <a:latin typeface="Times New Roman" panose="02020603050405020304" pitchFamily="18" charset="0"/>
                <a:cs typeface="Times New Roman" panose="02020603050405020304" pitchFamily="18" charset="0"/>
              </a:rPr>
              <a:t>(Unit 8) 5x objective 3mm across showing feldspar altered to orthoclase perthite in </a:t>
            </a:r>
            <a:r>
              <a:rPr lang="en-US" sz="1000" dirty="0" smtClean="0">
                <a:latin typeface="Times New Roman" panose="02020603050405020304" pitchFamily="18" charset="0"/>
                <a:cs typeface="Times New Roman" panose="02020603050405020304" pitchFamily="18" charset="0"/>
              </a:rPr>
              <a:t>CPL.</a:t>
            </a:r>
            <a:endParaRPr lang="en-US" sz="1000" dirty="0">
              <a:latin typeface="Times New Roman" panose="02020603050405020304" pitchFamily="18" charset="0"/>
              <a:cs typeface="Times New Roman" panose="02020603050405020304" pitchFamily="18" charset="0"/>
            </a:endParaRPr>
          </a:p>
        </p:txBody>
      </p:sp>
      <p:sp>
        <p:nvSpPr>
          <p:cNvPr id="96" name="TextBox 95"/>
          <p:cNvSpPr txBox="1"/>
          <p:nvPr/>
        </p:nvSpPr>
        <p:spPr>
          <a:xfrm>
            <a:off x="37148398" y="14059314"/>
            <a:ext cx="4491141" cy="400110"/>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a:t>
            </a:r>
            <a:r>
              <a:rPr lang="en-US" sz="1000" i="1" dirty="0" smtClean="0">
                <a:latin typeface="Times New Roman" panose="02020603050405020304" pitchFamily="18" charset="0"/>
                <a:cs typeface="Times New Roman" panose="02020603050405020304" pitchFamily="18" charset="0"/>
              </a:rPr>
              <a:t>156 thin </a:t>
            </a:r>
            <a:r>
              <a:rPr lang="en-US" sz="1000" i="1" dirty="0">
                <a:latin typeface="Times New Roman" panose="02020603050405020304" pitchFamily="18" charset="0"/>
                <a:cs typeface="Times New Roman" panose="02020603050405020304" pitchFamily="18" charset="0"/>
              </a:rPr>
              <a:t>section </a:t>
            </a:r>
            <a:r>
              <a:rPr lang="en-US" sz="1000" dirty="0">
                <a:latin typeface="Times New Roman" panose="02020603050405020304" pitchFamily="18" charset="0"/>
                <a:cs typeface="Times New Roman" panose="02020603050405020304" pitchFamily="18" charset="0"/>
              </a:rPr>
              <a:t>(Unit </a:t>
            </a:r>
            <a:r>
              <a:rPr lang="en-US" sz="1000" dirty="0" smtClean="0">
                <a:latin typeface="Times New Roman" panose="02020603050405020304" pitchFamily="18" charset="0"/>
                <a:cs typeface="Times New Roman" panose="02020603050405020304" pitchFamily="18" charset="0"/>
              </a:rPr>
              <a:t>9) 20x objective 0.75mm across containing grain of plagioclase feldspar in CPL.</a:t>
            </a:r>
            <a:endParaRPr lang="en-US" sz="1000" i="1" dirty="0">
              <a:latin typeface="Times New Roman" panose="02020603050405020304" pitchFamily="18" charset="0"/>
              <a:cs typeface="Times New Roman" panose="02020603050405020304" pitchFamily="18" charset="0"/>
            </a:endParaRPr>
          </a:p>
        </p:txBody>
      </p:sp>
      <p:sp>
        <p:nvSpPr>
          <p:cNvPr id="97" name="TextBox 96"/>
          <p:cNvSpPr txBox="1"/>
          <p:nvPr/>
        </p:nvSpPr>
        <p:spPr>
          <a:xfrm>
            <a:off x="41863579" y="14072465"/>
            <a:ext cx="4491591" cy="246221"/>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a:t>
            </a:r>
            <a:r>
              <a:rPr lang="en-US" sz="1000" i="1" dirty="0" smtClean="0">
                <a:latin typeface="Times New Roman" panose="02020603050405020304" pitchFamily="18" charset="0"/>
                <a:cs typeface="Times New Roman" panose="02020603050405020304" pitchFamily="18" charset="0"/>
              </a:rPr>
              <a:t>120 thin </a:t>
            </a:r>
            <a:r>
              <a:rPr lang="en-US" sz="1000" i="1" dirty="0">
                <a:latin typeface="Times New Roman" panose="02020603050405020304" pitchFamily="18" charset="0"/>
                <a:cs typeface="Times New Roman" panose="02020603050405020304" pitchFamily="18" charset="0"/>
              </a:rPr>
              <a:t>section </a:t>
            </a:r>
            <a:r>
              <a:rPr lang="en-US" sz="1000" dirty="0">
                <a:latin typeface="Times New Roman" panose="02020603050405020304" pitchFamily="18" charset="0"/>
                <a:cs typeface="Times New Roman" panose="02020603050405020304" pitchFamily="18" charset="0"/>
              </a:rPr>
              <a:t>(Unit </a:t>
            </a:r>
            <a:r>
              <a:rPr lang="en-US" sz="1000" dirty="0" smtClean="0">
                <a:latin typeface="Times New Roman" panose="02020603050405020304" pitchFamily="18" charset="0"/>
                <a:cs typeface="Times New Roman" panose="02020603050405020304" pitchFamily="18" charset="0"/>
              </a:rPr>
              <a:t>6) 10x objective 1.5mm across biotite grain in CPL.</a:t>
            </a:r>
          </a:p>
        </p:txBody>
      </p:sp>
      <p:sp>
        <p:nvSpPr>
          <p:cNvPr id="98" name="TextBox 97"/>
          <p:cNvSpPr txBox="1"/>
          <p:nvPr/>
        </p:nvSpPr>
        <p:spPr>
          <a:xfrm>
            <a:off x="46573803" y="14077297"/>
            <a:ext cx="4478246" cy="400110"/>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a:t>
            </a:r>
            <a:r>
              <a:rPr lang="en-US" sz="1000" i="1" dirty="0" smtClean="0">
                <a:latin typeface="Times New Roman" panose="02020603050405020304" pitchFamily="18" charset="0"/>
                <a:cs typeface="Times New Roman" panose="02020603050405020304" pitchFamily="18" charset="0"/>
              </a:rPr>
              <a:t>10 </a:t>
            </a:r>
            <a:r>
              <a:rPr lang="en-US" sz="1000" i="1" dirty="0">
                <a:latin typeface="Times New Roman" panose="02020603050405020304" pitchFamily="18" charset="0"/>
                <a:cs typeface="Times New Roman" panose="02020603050405020304" pitchFamily="18" charset="0"/>
              </a:rPr>
              <a:t>thin section </a:t>
            </a:r>
            <a:r>
              <a:rPr lang="en-US" sz="1000" dirty="0">
                <a:latin typeface="Times New Roman" panose="02020603050405020304" pitchFamily="18" charset="0"/>
                <a:cs typeface="Times New Roman" panose="02020603050405020304" pitchFamily="18" charset="0"/>
              </a:rPr>
              <a:t>(Unit </a:t>
            </a:r>
            <a:r>
              <a:rPr lang="en-US" sz="1000" dirty="0" smtClean="0">
                <a:latin typeface="Times New Roman" panose="02020603050405020304" pitchFamily="18" charset="0"/>
                <a:cs typeface="Times New Roman" panose="02020603050405020304" pitchFamily="18" charset="0"/>
              </a:rPr>
              <a:t>3) 10x objective 1.5mm across showing oxides (dark brown to black grains) in PPL.</a:t>
            </a:r>
            <a:endParaRPr lang="en-US" sz="1000" dirty="0">
              <a:latin typeface="Times New Roman" panose="02020603050405020304" pitchFamily="18" charset="0"/>
              <a:cs typeface="Times New Roman" panose="02020603050405020304" pitchFamily="18" charset="0"/>
            </a:endParaRPr>
          </a:p>
        </p:txBody>
      </p:sp>
      <p:sp>
        <p:nvSpPr>
          <p:cNvPr id="104" name="TextBox 103"/>
          <p:cNvSpPr txBox="1"/>
          <p:nvPr/>
        </p:nvSpPr>
        <p:spPr>
          <a:xfrm>
            <a:off x="37148398" y="21602454"/>
            <a:ext cx="4491140" cy="400110"/>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+28 to +30</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Float Fraction</a:t>
            </a:r>
            <a:r>
              <a:rPr lang="en-US" sz="1000"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Unit </a:t>
            </a:r>
            <a:r>
              <a:rPr lang="en-US" sz="1000" dirty="0">
                <a:latin typeface="Times New Roman" panose="02020603050405020304" pitchFamily="18" charset="0"/>
                <a:cs typeface="Times New Roman" panose="02020603050405020304" pitchFamily="18" charset="0"/>
              </a:rPr>
              <a:t>1) SEM photo of possible </a:t>
            </a:r>
            <a:r>
              <a:rPr lang="en-US" sz="1000" dirty="0" smtClean="0">
                <a:latin typeface="Times New Roman" panose="02020603050405020304" pitchFamily="18" charset="0"/>
                <a:cs typeface="Times New Roman" panose="02020603050405020304" pitchFamily="18" charset="0"/>
              </a:rPr>
              <a:t>carbonate spherule or spore.</a:t>
            </a:r>
            <a:endParaRPr lang="en-US" sz="1000" i="1" dirty="0">
              <a:latin typeface="Times New Roman" panose="02020603050405020304" pitchFamily="18" charset="0"/>
              <a:cs typeface="Times New Roman" panose="02020603050405020304" pitchFamily="18" charset="0"/>
            </a:endParaRPr>
          </a:p>
        </p:txBody>
      </p:sp>
      <p:sp>
        <p:nvSpPr>
          <p:cNvPr id="105" name="TextBox 104"/>
          <p:cNvSpPr txBox="1"/>
          <p:nvPr/>
        </p:nvSpPr>
        <p:spPr>
          <a:xfrm>
            <a:off x="37157758" y="17839875"/>
            <a:ext cx="4481780" cy="400110"/>
          </a:xfrm>
          <a:prstGeom prst="rect">
            <a:avLst/>
          </a:prstGeom>
          <a:noFill/>
        </p:spPr>
        <p:txBody>
          <a:bodyPr wrap="square" rtlCol="0">
            <a:spAutoFit/>
          </a:bodyPr>
          <a:lstStyle/>
          <a:p>
            <a:r>
              <a:rPr lang="en-US" sz="1000" i="1" dirty="0" smtClean="0">
                <a:latin typeface="Times New Roman" panose="02020603050405020304" pitchFamily="18" charset="0"/>
                <a:cs typeface="Times New Roman" panose="02020603050405020304" pitchFamily="18" charset="0"/>
              </a:rPr>
              <a:t>LC +28 to +30</a:t>
            </a:r>
            <a:r>
              <a:rPr lang="en-US" sz="1000" dirty="0" smtClean="0">
                <a:latin typeface="Times New Roman" panose="02020603050405020304" pitchFamily="18" charset="0"/>
                <a:cs typeface="Times New Roman" panose="02020603050405020304" pitchFamily="18" charset="0"/>
              </a:rPr>
              <a:t> </a:t>
            </a:r>
            <a:r>
              <a:rPr lang="en-US" sz="1000" i="1" dirty="0" smtClean="0">
                <a:latin typeface="Times New Roman" panose="02020603050405020304" pitchFamily="18" charset="0"/>
                <a:cs typeface="Times New Roman" panose="02020603050405020304" pitchFamily="18" charset="0"/>
              </a:rPr>
              <a:t>Float Fraction</a:t>
            </a:r>
            <a:r>
              <a:rPr lang="en-US" sz="1000" dirty="0" smtClean="0">
                <a:latin typeface="Times New Roman" panose="02020603050405020304" pitchFamily="18" charset="0"/>
                <a:cs typeface="Times New Roman" panose="02020603050405020304" pitchFamily="18" charset="0"/>
              </a:rPr>
              <a:t> (Unit 1) SEM photo of possible carbonate spherule or spore.</a:t>
            </a:r>
            <a:endParaRPr lang="en-US" sz="1000" i="1" dirty="0">
              <a:latin typeface="Times New Roman" panose="02020603050405020304" pitchFamily="18" charset="0"/>
              <a:cs typeface="Times New Roman" panose="02020603050405020304" pitchFamily="18" charset="0"/>
            </a:endParaRPr>
          </a:p>
        </p:txBody>
      </p:sp>
      <p:sp>
        <p:nvSpPr>
          <p:cNvPr id="106" name="TextBox 105"/>
          <p:cNvSpPr txBox="1"/>
          <p:nvPr/>
        </p:nvSpPr>
        <p:spPr>
          <a:xfrm>
            <a:off x="41877450" y="17761794"/>
            <a:ext cx="4477720" cy="246221"/>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LC +28 to +30</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Float Fraction</a:t>
            </a:r>
            <a:r>
              <a:rPr lang="en-US" sz="1000"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Unit </a:t>
            </a:r>
            <a:r>
              <a:rPr lang="en-US" sz="1000" dirty="0">
                <a:latin typeface="Times New Roman" panose="02020603050405020304" pitchFamily="18" charset="0"/>
                <a:cs typeface="Times New Roman" panose="02020603050405020304" pitchFamily="18" charset="0"/>
              </a:rPr>
              <a:t>1) SEM photo of possible </a:t>
            </a:r>
            <a:r>
              <a:rPr lang="en-US" sz="1000" dirty="0" smtClean="0">
                <a:latin typeface="Times New Roman" panose="02020603050405020304" pitchFamily="18" charset="0"/>
                <a:cs typeface="Times New Roman" panose="02020603050405020304" pitchFamily="18" charset="0"/>
              </a:rPr>
              <a:t>spore.</a:t>
            </a:r>
            <a:endParaRPr lang="en-US" sz="1000" i="1" dirty="0">
              <a:latin typeface="Times New Roman" panose="02020603050405020304" pitchFamily="18" charset="0"/>
              <a:cs typeface="Times New Roman" panose="02020603050405020304" pitchFamily="18" charset="0"/>
            </a:endParaRPr>
          </a:p>
        </p:txBody>
      </p:sp>
      <p:sp>
        <p:nvSpPr>
          <p:cNvPr id="111" name="Rectangle 110"/>
          <p:cNvSpPr/>
          <p:nvPr/>
        </p:nvSpPr>
        <p:spPr>
          <a:xfrm>
            <a:off x="1294989" y="17443520"/>
            <a:ext cx="14325600" cy="1384995"/>
          </a:xfrm>
          <a:prstGeom prst="rect">
            <a:avLst/>
          </a:prstGeom>
          <a:solidFill>
            <a:schemeClr val="bg2">
              <a:alpha val="74000"/>
            </a:schemeClr>
          </a:solidFill>
        </p:spPr>
        <p:txBody>
          <a:bodyPr wrap="square">
            <a:spAutoFit/>
          </a:bodyPr>
          <a:lstStyle/>
          <a:p>
            <a:pPr algn="just"/>
            <a:r>
              <a:rPr lang="en-US" sz="2800" dirty="0" smtClean="0"/>
              <a:t>Lake Chapala is in the Laguna Seca Chapala basin located in the central region of the Baja Peninsula of Mexico. Lake Chapala is accessed by driving northeast on Highway México 1 from Bahia de los Angeles.</a:t>
            </a:r>
            <a:endParaRPr lang="en-US" sz="2800" dirty="0"/>
          </a:p>
        </p:txBody>
      </p:sp>
      <p:sp>
        <p:nvSpPr>
          <p:cNvPr id="114" name="TextBox 54"/>
          <p:cNvSpPr txBox="1"/>
          <p:nvPr/>
        </p:nvSpPr>
        <p:spPr>
          <a:xfrm>
            <a:off x="36271898" y="21987216"/>
            <a:ext cx="15393708" cy="707850"/>
          </a:xfrm>
          <a:prstGeom prst="rect">
            <a:avLst/>
          </a:prstGeom>
          <a:noFill/>
        </p:spPr>
        <p:txBody>
          <a:bodyPr wrap="square" lIns="91403" tIns="45702" rIns="91403" bIns="45702" rtlCol="0">
            <a:spAutoFit/>
          </a:bodyPr>
          <a:lstStyle>
            <a:defPPr>
              <a:defRPr lang="en-US"/>
            </a:defPPr>
            <a:lvl1pPr marL="0" algn="l" defTabSz="5118590" rtl="0" eaLnBrk="1" latinLnBrk="0" hangingPunct="1">
              <a:defRPr sz="10100" kern="1200">
                <a:solidFill>
                  <a:schemeClr val="tx1"/>
                </a:solidFill>
                <a:latin typeface="+mn-lt"/>
                <a:ea typeface="+mn-ea"/>
                <a:cs typeface="+mn-cs"/>
              </a:defRPr>
            </a:lvl1pPr>
            <a:lvl2pPr marL="2559295" algn="l" defTabSz="5118590" rtl="0" eaLnBrk="1" latinLnBrk="0" hangingPunct="1">
              <a:defRPr sz="10100" kern="1200">
                <a:solidFill>
                  <a:schemeClr val="tx1"/>
                </a:solidFill>
                <a:latin typeface="+mn-lt"/>
                <a:ea typeface="+mn-ea"/>
                <a:cs typeface="+mn-cs"/>
              </a:defRPr>
            </a:lvl2pPr>
            <a:lvl3pPr marL="5118590" algn="l" defTabSz="5118590" rtl="0" eaLnBrk="1" latinLnBrk="0" hangingPunct="1">
              <a:defRPr sz="10100" kern="1200">
                <a:solidFill>
                  <a:schemeClr val="tx1"/>
                </a:solidFill>
                <a:latin typeface="+mn-lt"/>
                <a:ea typeface="+mn-ea"/>
                <a:cs typeface="+mn-cs"/>
              </a:defRPr>
            </a:lvl3pPr>
            <a:lvl4pPr marL="7677886" algn="l" defTabSz="5118590" rtl="0" eaLnBrk="1" latinLnBrk="0" hangingPunct="1">
              <a:defRPr sz="10100" kern="1200">
                <a:solidFill>
                  <a:schemeClr val="tx1"/>
                </a:solidFill>
                <a:latin typeface="+mn-lt"/>
                <a:ea typeface="+mn-ea"/>
                <a:cs typeface="+mn-cs"/>
              </a:defRPr>
            </a:lvl4pPr>
            <a:lvl5pPr marL="10237181" algn="l" defTabSz="5118590" rtl="0" eaLnBrk="1" latinLnBrk="0" hangingPunct="1">
              <a:defRPr sz="10100" kern="1200">
                <a:solidFill>
                  <a:schemeClr val="tx1"/>
                </a:solidFill>
                <a:latin typeface="+mn-lt"/>
                <a:ea typeface="+mn-ea"/>
                <a:cs typeface="+mn-cs"/>
              </a:defRPr>
            </a:lvl5pPr>
            <a:lvl6pPr marL="12796482" algn="l" defTabSz="5118590" rtl="0" eaLnBrk="1" latinLnBrk="0" hangingPunct="1">
              <a:defRPr sz="10100" kern="1200">
                <a:solidFill>
                  <a:schemeClr val="tx1"/>
                </a:solidFill>
                <a:latin typeface="+mn-lt"/>
                <a:ea typeface="+mn-ea"/>
                <a:cs typeface="+mn-cs"/>
              </a:defRPr>
            </a:lvl6pPr>
            <a:lvl7pPr marL="15355777" algn="l" defTabSz="5118590" rtl="0" eaLnBrk="1" latinLnBrk="0" hangingPunct="1">
              <a:defRPr sz="10100" kern="1200">
                <a:solidFill>
                  <a:schemeClr val="tx1"/>
                </a:solidFill>
                <a:latin typeface="+mn-lt"/>
                <a:ea typeface="+mn-ea"/>
                <a:cs typeface="+mn-cs"/>
              </a:defRPr>
            </a:lvl7pPr>
            <a:lvl8pPr marL="17915072" algn="l" defTabSz="5118590" rtl="0" eaLnBrk="1" latinLnBrk="0" hangingPunct="1">
              <a:defRPr sz="10100" kern="1200">
                <a:solidFill>
                  <a:schemeClr val="tx1"/>
                </a:solidFill>
                <a:latin typeface="+mn-lt"/>
                <a:ea typeface="+mn-ea"/>
                <a:cs typeface="+mn-cs"/>
              </a:defRPr>
            </a:lvl8pPr>
            <a:lvl9pPr marL="20474367" algn="l" defTabSz="5118590" rtl="0" eaLnBrk="1" latinLnBrk="0" hangingPunct="1">
              <a:defRPr sz="10100" kern="1200">
                <a:solidFill>
                  <a:schemeClr val="tx1"/>
                </a:solidFill>
                <a:latin typeface="+mn-lt"/>
                <a:ea typeface="+mn-ea"/>
                <a:cs typeface="+mn-cs"/>
              </a:defRPr>
            </a:lvl9pPr>
          </a:lstStyle>
          <a:p>
            <a:pPr algn="ctr"/>
            <a:r>
              <a:rPr lang="en-US" sz="4000" b="1" cap="all" dirty="0" smtClean="0"/>
              <a:t>Conclusions</a:t>
            </a:r>
            <a:endParaRPr lang="en-US" sz="4000" b="1" cap="all" dirty="0"/>
          </a:p>
        </p:txBody>
      </p:sp>
      <p:sp>
        <p:nvSpPr>
          <p:cNvPr id="115" name="TextBox 16"/>
          <p:cNvSpPr txBox="1"/>
          <p:nvPr/>
        </p:nvSpPr>
        <p:spPr>
          <a:xfrm>
            <a:off x="24374354" y="32099539"/>
            <a:ext cx="5209870" cy="707850"/>
          </a:xfrm>
          <a:prstGeom prst="rect">
            <a:avLst/>
          </a:prstGeom>
          <a:noFill/>
        </p:spPr>
        <p:txBody>
          <a:bodyPr wrap="square" lIns="91403" tIns="45702" rIns="91403" bIns="45702" rtlCol="0">
            <a:spAutoFit/>
          </a:bodyPr>
          <a:lstStyle>
            <a:defPPr>
              <a:defRPr lang="en-US"/>
            </a:defPPr>
            <a:lvl1pPr marL="0" algn="l" defTabSz="5118590" rtl="0" eaLnBrk="1" latinLnBrk="0" hangingPunct="1">
              <a:defRPr sz="10100" kern="1200">
                <a:solidFill>
                  <a:schemeClr val="tx1"/>
                </a:solidFill>
                <a:latin typeface="+mn-lt"/>
                <a:ea typeface="+mn-ea"/>
                <a:cs typeface="+mn-cs"/>
              </a:defRPr>
            </a:lvl1pPr>
            <a:lvl2pPr marL="2559295" algn="l" defTabSz="5118590" rtl="0" eaLnBrk="1" latinLnBrk="0" hangingPunct="1">
              <a:defRPr sz="10100" kern="1200">
                <a:solidFill>
                  <a:schemeClr val="tx1"/>
                </a:solidFill>
                <a:latin typeface="+mn-lt"/>
                <a:ea typeface="+mn-ea"/>
                <a:cs typeface="+mn-cs"/>
              </a:defRPr>
            </a:lvl2pPr>
            <a:lvl3pPr marL="5118590" algn="l" defTabSz="5118590" rtl="0" eaLnBrk="1" latinLnBrk="0" hangingPunct="1">
              <a:defRPr sz="10100" kern="1200">
                <a:solidFill>
                  <a:schemeClr val="tx1"/>
                </a:solidFill>
                <a:latin typeface="+mn-lt"/>
                <a:ea typeface="+mn-ea"/>
                <a:cs typeface="+mn-cs"/>
              </a:defRPr>
            </a:lvl3pPr>
            <a:lvl4pPr marL="7677886" algn="l" defTabSz="5118590" rtl="0" eaLnBrk="1" latinLnBrk="0" hangingPunct="1">
              <a:defRPr sz="10100" kern="1200">
                <a:solidFill>
                  <a:schemeClr val="tx1"/>
                </a:solidFill>
                <a:latin typeface="+mn-lt"/>
                <a:ea typeface="+mn-ea"/>
                <a:cs typeface="+mn-cs"/>
              </a:defRPr>
            </a:lvl4pPr>
            <a:lvl5pPr marL="10237181" algn="l" defTabSz="5118590" rtl="0" eaLnBrk="1" latinLnBrk="0" hangingPunct="1">
              <a:defRPr sz="10100" kern="1200">
                <a:solidFill>
                  <a:schemeClr val="tx1"/>
                </a:solidFill>
                <a:latin typeface="+mn-lt"/>
                <a:ea typeface="+mn-ea"/>
                <a:cs typeface="+mn-cs"/>
              </a:defRPr>
            </a:lvl5pPr>
            <a:lvl6pPr marL="12796482" algn="l" defTabSz="5118590" rtl="0" eaLnBrk="1" latinLnBrk="0" hangingPunct="1">
              <a:defRPr sz="10100" kern="1200">
                <a:solidFill>
                  <a:schemeClr val="tx1"/>
                </a:solidFill>
                <a:latin typeface="+mn-lt"/>
                <a:ea typeface="+mn-ea"/>
                <a:cs typeface="+mn-cs"/>
              </a:defRPr>
            </a:lvl6pPr>
            <a:lvl7pPr marL="15355777" algn="l" defTabSz="5118590" rtl="0" eaLnBrk="1" latinLnBrk="0" hangingPunct="1">
              <a:defRPr sz="10100" kern="1200">
                <a:solidFill>
                  <a:schemeClr val="tx1"/>
                </a:solidFill>
                <a:latin typeface="+mn-lt"/>
                <a:ea typeface="+mn-ea"/>
                <a:cs typeface="+mn-cs"/>
              </a:defRPr>
            </a:lvl7pPr>
            <a:lvl8pPr marL="17915072" algn="l" defTabSz="5118590" rtl="0" eaLnBrk="1" latinLnBrk="0" hangingPunct="1">
              <a:defRPr sz="10100" kern="1200">
                <a:solidFill>
                  <a:schemeClr val="tx1"/>
                </a:solidFill>
                <a:latin typeface="+mn-lt"/>
                <a:ea typeface="+mn-ea"/>
                <a:cs typeface="+mn-cs"/>
              </a:defRPr>
            </a:lvl8pPr>
            <a:lvl9pPr marL="20474367" algn="l" defTabSz="5118590" rtl="0" eaLnBrk="1" latinLnBrk="0" hangingPunct="1">
              <a:defRPr sz="10100" kern="1200">
                <a:solidFill>
                  <a:schemeClr val="tx1"/>
                </a:solidFill>
                <a:latin typeface="+mn-lt"/>
                <a:ea typeface="+mn-ea"/>
                <a:cs typeface="+mn-cs"/>
              </a:defRPr>
            </a:lvl9pPr>
          </a:lstStyle>
          <a:p>
            <a:pPr algn="ctr"/>
            <a:r>
              <a:rPr lang="en-US" sz="4000" b="1" cap="all" dirty="0"/>
              <a:t>Methods</a:t>
            </a:r>
          </a:p>
        </p:txBody>
      </p:sp>
      <p:sp>
        <p:nvSpPr>
          <p:cNvPr id="122" name="TextBox 121"/>
          <p:cNvSpPr txBox="1"/>
          <p:nvPr/>
        </p:nvSpPr>
        <p:spPr>
          <a:xfrm>
            <a:off x="37398522" y="22695066"/>
            <a:ext cx="13435576" cy="11018401"/>
          </a:xfrm>
          <a:prstGeom prst="rect">
            <a:avLst/>
          </a:prstGeom>
          <a:solidFill>
            <a:schemeClr val="bg2">
              <a:alpha val="74000"/>
            </a:schemeClr>
          </a:solidFill>
        </p:spPr>
        <p:txBody>
          <a:bodyPr wrap="square" rtlCol="0">
            <a:spAutoFit/>
          </a:bodyPr>
          <a:lstStyle/>
          <a:p>
            <a:r>
              <a:rPr lang="en-US" sz="3550" dirty="0"/>
              <a:t>The OSL data previously collected from Lake Chapala shows that the Younger Dryas Event which occurred 12.9ka is likely recorded in the stratigraphic outcrop. The stratigraphy of the lake represents possible cycles of lake stands rising and falling characterized by silty clay and silty sand. The grain size analysis shows that the stratigraphy of the outcrop has a fining upward trend with finer grained sediments representing high lake stands. The sediment is moderately sorted to very well sorted showing that the sediment has undergone transporting and is uniform. The petrographic thin section analysis shows that the majority of the samples contain plagioclase feldspar, quartz, and biotite with a possible matrix of montmorillonite, portraying that the host rock of the samples is volcanic. The feldspars aren’t turbid and the samples contain volcanic clastics and lithic fragments. Microcline was found in sample LC150 which denotes that the host rock of Unit 9 is plutonic. The float fraction contained several microscopic reddish spherules which were ran through the SEM. The data from the SEM is interpreted to likely be carbonate spherules and/or spores. Further research will include a microfossil </a:t>
            </a:r>
            <a:r>
              <a:rPr lang="en-US" sz="3550" dirty="0" smtClean="0"/>
              <a:t>analysis, examining magnetic </a:t>
            </a:r>
            <a:r>
              <a:rPr lang="en-US" sz="3550" dirty="0" err="1" smtClean="0"/>
              <a:t>microspherule</a:t>
            </a:r>
            <a:r>
              <a:rPr lang="en-US" sz="3550" dirty="0" smtClean="0"/>
              <a:t> candidates under the SEM, </a:t>
            </a:r>
            <a:r>
              <a:rPr lang="en-US" sz="3550" dirty="0"/>
              <a:t>and processing samples gathered in August 2015 which likely cross the Younger Dryas Boundary</a:t>
            </a:r>
            <a:r>
              <a:rPr lang="en-US" sz="3550" dirty="0" smtClean="0"/>
              <a:t>.</a:t>
            </a:r>
          </a:p>
        </p:txBody>
      </p:sp>
      <p:sp>
        <p:nvSpPr>
          <p:cNvPr id="14359" name="Text Box 23"/>
          <p:cNvSpPr txBox="1">
            <a:spLocks noChangeArrowheads="1"/>
          </p:cNvSpPr>
          <p:nvPr/>
        </p:nvSpPr>
        <p:spPr bwMode="auto">
          <a:xfrm>
            <a:off x="17143964" y="32807389"/>
            <a:ext cx="19689322" cy="5446399"/>
          </a:xfrm>
          <a:prstGeom prst="rect">
            <a:avLst/>
          </a:prstGeom>
          <a:solidFill>
            <a:schemeClr val="bg2">
              <a:alpha val="74000"/>
            </a:schemeClr>
          </a:solidFill>
          <a:ln w="9525">
            <a:noFill/>
            <a:miter lim="800000"/>
            <a:headEnd/>
            <a:tailEnd/>
          </a:ln>
        </p:spPr>
        <p:txBody>
          <a:bodyPr vert="horz" wrap="square" lIns="91440" tIns="91440" rIns="91440" bIns="91440" numCol="1" anchor="ctr" anchorCtr="0" compatLnSpc="1">
            <a:prstTxWarp prst="textNoShape">
              <a:avLst/>
            </a:prstTxWarp>
          </a:bodyPr>
          <a:lstStyle/>
          <a:p>
            <a:pPr lvl="0" algn="just" defTabSz="914400" fontAlgn="base">
              <a:spcBef>
                <a:spcPct val="0"/>
              </a:spcBef>
              <a:spcAft>
                <a:spcPts val="1000"/>
              </a:spcAft>
            </a:pPr>
            <a:r>
              <a:rPr lang="en-US" sz="2800" dirty="0" smtClean="0">
                <a:ea typeface="Times New Roman" charset="0"/>
              </a:rPr>
              <a:t>We processed and analyzed detailed samples Dr. Tina Niemi and Dr. Jim Murowchick had previously extracted from </a:t>
            </a:r>
            <a:r>
              <a:rPr lang="en-US" sz="2800" dirty="0">
                <a:ea typeface="Times New Roman" charset="0"/>
              </a:rPr>
              <a:t>Lake Chapala sediment above and below what Davis (2003) called Qls3. </a:t>
            </a:r>
            <a:endParaRPr lang="en-US" sz="2800" dirty="0" smtClean="0">
              <a:ea typeface="Times New Roman" charset="0"/>
            </a:endParaRPr>
          </a:p>
          <a:p>
            <a:pPr lvl="0" algn="just" defTabSz="914400" fontAlgn="base">
              <a:spcBef>
                <a:spcPct val="0"/>
              </a:spcBef>
              <a:spcAft>
                <a:spcPts val="1000"/>
              </a:spcAft>
            </a:pPr>
            <a:r>
              <a:rPr lang="en-US" sz="2800" dirty="0" smtClean="0">
                <a:ea typeface="Times New Roman" charset="0"/>
              </a:rPr>
              <a:t>A </a:t>
            </a:r>
            <a:r>
              <a:rPr lang="en-US" sz="2800" dirty="0">
                <a:ea typeface="Times New Roman" charset="0"/>
              </a:rPr>
              <a:t>master’s student at UMKC used OSL dating on 5 </a:t>
            </a:r>
            <a:r>
              <a:rPr lang="en-US" sz="2800" dirty="0" smtClean="0">
                <a:ea typeface="Times New Roman" charset="0"/>
              </a:rPr>
              <a:t>samples from </a:t>
            </a:r>
            <a:r>
              <a:rPr lang="en-US" sz="2800" dirty="0">
                <a:ea typeface="Times New Roman" charset="0"/>
              </a:rPr>
              <a:t>Qls1, Qls 2, Qls5, Qls6, and Qls9. The student concluded them to be 10.06+/-0.45 ka; 9.13+/-0.60 ka; 11.65+/-1.36 ka 12.79+/-0.78 ka; and 14.94+/-0.68 ka respectively. </a:t>
            </a:r>
            <a:endParaRPr lang="en-US" sz="2800" dirty="0" smtClean="0">
              <a:ea typeface="Times New Roman" charset="0"/>
            </a:endParaRPr>
          </a:p>
          <a:p>
            <a:pPr lvl="0" algn="just" defTabSz="914400" fontAlgn="base">
              <a:spcBef>
                <a:spcPct val="0"/>
              </a:spcBef>
              <a:spcAft>
                <a:spcPts val="1000"/>
              </a:spcAft>
            </a:pPr>
            <a:r>
              <a:rPr lang="en-US" sz="2800" dirty="0" smtClean="0">
                <a:ea typeface="Times New Roman" charset="0"/>
              </a:rPr>
              <a:t>Based on the OSL data, we extracted sediment samples every 2cm from 120-220cm which likely crosses the Younger Dryas Boundary and every 10cm from Qls3 and Qls8-9 and created </a:t>
            </a:r>
            <a:r>
              <a:rPr lang="en-US" sz="2800" dirty="0">
                <a:ea typeface="Times New Roman" charset="0"/>
              </a:rPr>
              <a:t>a stratigraphic profile of the lake </a:t>
            </a:r>
            <a:r>
              <a:rPr lang="en-US" sz="2800" dirty="0" smtClean="0">
                <a:ea typeface="Times New Roman" charset="0"/>
              </a:rPr>
              <a:t>outcrop.</a:t>
            </a:r>
            <a:r>
              <a:rPr lang="en-US" sz="2800" dirty="0">
                <a:ea typeface="Times New Roman" charset="0"/>
              </a:rPr>
              <a:t> </a:t>
            </a:r>
            <a:endParaRPr lang="en-US" sz="2800" dirty="0" smtClean="0">
              <a:ea typeface="Times New Roman" charset="0"/>
            </a:endParaRPr>
          </a:p>
          <a:p>
            <a:pPr lvl="0" algn="just" defTabSz="914400" fontAlgn="base">
              <a:spcBef>
                <a:spcPct val="0"/>
              </a:spcBef>
              <a:spcAft>
                <a:spcPts val="1000"/>
              </a:spcAft>
            </a:pPr>
            <a:r>
              <a:rPr lang="en-US" sz="2800" dirty="0" smtClean="0">
                <a:ea typeface="Times New Roman" charset="0"/>
              </a:rPr>
              <a:t>We analyzed thin sections with optical microscopy under plane polarized light (PPL) and cross polarized light (CPL) to determine sediment composition. The matrix was determined using birefringence under PPL and using 1.52 refractive index oil.</a:t>
            </a:r>
          </a:p>
          <a:p>
            <a:pPr algn="just" defTabSz="914400" fontAlgn="base">
              <a:spcBef>
                <a:spcPct val="0"/>
              </a:spcBef>
              <a:spcAft>
                <a:spcPts val="1000"/>
              </a:spcAft>
            </a:pPr>
            <a:r>
              <a:rPr lang="en-US" sz="2800" dirty="0" smtClean="0">
                <a:ea typeface="Times New Roman" charset="0"/>
              </a:rPr>
              <a:t>Per protocol of Firestone </a:t>
            </a:r>
            <a:r>
              <a:rPr lang="en-US" sz="2800" dirty="0" smtClean="0">
                <a:ea typeface="Times New Roman" charset="0"/>
              </a:rPr>
              <a:t>et al (2006), </a:t>
            </a:r>
            <a:r>
              <a:rPr lang="en-US" sz="2800" dirty="0">
                <a:ea typeface="Times New Roman" charset="0"/>
              </a:rPr>
              <a:t>t</a:t>
            </a:r>
            <a:r>
              <a:rPr lang="en-US" sz="2800" dirty="0" smtClean="0">
                <a:ea typeface="Times New Roman" charset="0"/>
              </a:rPr>
              <a:t>he </a:t>
            </a:r>
            <a:r>
              <a:rPr lang="en-US" sz="2800" dirty="0" smtClean="0">
                <a:ea typeface="Times New Roman" charset="0"/>
              </a:rPr>
              <a:t>sediments were put in a slurry to skim the float (organics) </a:t>
            </a:r>
            <a:r>
              <a:rPr lang="en-US" sz="2800" dirty="0" smtClean="0">
                <a:ea typeface="Times New Roman" charset="0"/>
              </a:rPr>
              <a:t>fraction and extract the magnetic fraction using a grade 52 neodymium magnet. </a:t>
            </a:r>
            <a:r>
              <a:rPr lang="en-US" sz="2800" dirty="0" smtClean="0">
                <a:ea typeface="Times New Roman" charset="0"/>
              </a:rPr>
              <a:t>The organics were then placed under a binoscope to look for carbon spherules. Spherules found were placed under the SEM (scanning electron </a:t>
            </a:r>
            <a:r>
              <a:rPr lang="en-US" sz="2800" dirty="0">
                <a:ea typeface="Times New Roman" charset="0"/>
              </a:rPr>
              <a:t>microscope). </a:t>
            </a:r>
            <a:r>
              <a:rPr lang="en-US" sz="2800" dirty="0" smtClean="0">
                <a:ea typeface="Times New Roman" charset="0"/>
              </a:rPr>
              <a:t>The UMKC Geoscience </a:t>
            </a:r>
            <a:r>
              <a:rPr lang="en-US" sz="2800" dirty="0">
                <a:ea typeface="Times New Roman" charset="0"/>
              </a:rPr>
              <a:t>Department’s sieves </a:t>
            </a:r>
            <a:r>
              <a:rPr lang="en-US" sz="2800" dirty="0" smtClean="0">
                <a:ea typeface="Times New Roman" charset="0"/>
              </a:rPr>
              <a:t>were used to </a:t>
            </a:r>
            <a:r>
              <a:rPr lang="en-US" sz="2800" dirty="0">
                <a:ea typeface="Times New Roman" charset="0"/>
              </a:rPr>
              <a:t>determine the sediment sorting and grain size. </a:t>
            </a:r>
          </a:p>
        </p:txBody>
      </p:sp>
      <p:sp>
        <p:nvSpPr>
          <p:cNvPr id="2" name="Rectangle 1"/>
          <p:cNvSpPr/>
          <p:nvPr/>
        </p:nvSpPr>
        <p:spPr>
          <a:xfrm>
            <a:off x="26786396" y="6247578"/>
            <a:ext cx="1291251" cy="707886"/>
          </a:xfrm>
          <a:prstGeom prst="rect">
            <a:avLst/>
          </a:prstGeom>
        </p:spPr>
        <p:txBody>
          <a:bodyPr wrap="none">
            <a:spAutoFit/>
          </a:bodyPr>
          <a:lstStyle/>
          <a:p>
            <a:pPr algn="ctr"/>
            <a:r>
              <a:rPr lang="en-US" sz="4000" b="1" cap="all" dirty="0" smtClean="0"/>
              <a:t>data</a:t>
            </a:r>
            <a:endParaRPr lang="en-US" sz="4000" b="1" cap="all" dirty="0"/>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05991" y="7643576"/>
            <a:ext cx="8846694" cy="7044218"/>
          </a:xfrm>
          <a:prstGeom prst="rect">
            <a:avLst/>
          </a:prstGeom>
          <a:ln w="38100">
            <a:solidFill>
              <a:schemeClr val="tx1"/>
            </a:solidFill>
          </a:ln>
        </p:spPr>
      </p:pic>
      <p:sp>
        <p:nvSpPr>
          <p:cNvPr id="10" name="Rectangle 9"/>
          <p:cNvSpPr/>
          <p:nvPr/>
        </p:nvSpPr>
        <p:spPr>
          <a:xfrm>
            <a:off x="28776997" y="14646794"/>
            <a:ext cx="5179496" cy="523220"/>
          </a:xfrm>
          <a:prstGeom prst="rect">
            <a:avLst/>
          </a:prstGeom>
        </p:spPr>
        <p:txBody>
          <a:bodyPr wrap="none">
            <a:spAutoFit/>
          </a:bodyPr>
          <a:lstStyle/>
          <a:p>
            <a:pPr algn="ctr"/>
            <a:r>
              <a:rPr lang="en-US" sz="2800" b="1" dirty="0"/>
              <a:t>Stratigraphic Section </a:t>
            </a:r>
            <a:r>
              <a:rPr lang="en-US" sz="2800" b="1" dirty="0" smtClean="0"/>
              <a:t>(Davis 2003)</a:t>
            </a:r>
            <a:endParaRPr lang="en-US" sz="2800" b="1" dirty="0"/>
          </a:p>
        </p:txBody>
      </p:sp>
      <p:sp>
        <p:nvSpPr>
          <p:cNvPr id="44" name="Rectangle 43"/>
          <p:cNvSpPr/>
          <p:nvPr/>
        </p:nvSpPr>
        <p:spPr>
          <a:xfrm>
            <a:off x="28162311" y="21106129"/>
            <a:ext cx="6408869" cy="523220"/>
          </a:xfrm>
          <a:prstGeom prst="rect">
            <a:avLst/>
          </a:prstGeom>
        </p:spPr>
        <p:txBody>
          <a:bodyPr wrap="none">
            <a:spAutoFit/>
          </a:bodyPr>
          <a:lstStyle/>
          <a:p>
            <a:pPr algn="ctr"/>
            <a:r>
              <a:rPr lang="en-US" sz="2800" b="1" dirty="0"/>
              <a:t>Carefully mapping </a:t>
            </a:r>
            <a:r>
              <a:rPr lang="en-US" sz="2800" b="1" dirty="0" smtClean="0"/>
              <a:t>the </a:t>
            </a:r>
            <a:r>
              <a:rPr lang="en-US" sz="2800" b="1" dirty="0"/>
              <a:t>Qls3 section </a:t>
            </a:r>
            <a:r>
              <a:rPr lang="en-US" sz="2800" b="1" dirty="0" smtClean="0"/>
              <a:t>(2015</a:t>
            </a:r>
            <a:r>
              <a:rPr lang="en-US" sz="2800" b="1" dirty="0"/>
              <a:t>)</a:t>
            </a:r>
          </a:p>
        </p:txBody>
      </p:sp>
      <p:sp>
        <p:nvSpPr>
          <p:cNvPr id="50" name="Rectangle 49"/>
          <p:cNvSpPr/>
          <p:nvPr/>
        </p:nvSpPr>
        <p:spPr>
          <a:xfrm>
            <a:off x="1430963" y="36970151"/>
            <a:ext cx="5414358" cy="523220"/>
          </a:xfrm>
          <a:prstGeom prst="rect">
            <a:avLst/>
          </a:prstGeom>
        </p:spPr>
        <p:txBody>
          <a:bodyPr wrap="square">
            <a:spAutoFit/>
          </a:bodyPr>
          <a:lstStyle/>
          <a:p>
            <a:pPr algn="ctr"/>
            <a:r>
              <a:rPr lang="en-US" sz="2800" b="1" dirty="0" smtClean="0"/>
              <a:t>Laguna </a:t>
            </a:r>
            <a:r>
              <a:rPr lang="en-US" sz="2800" b="1" dirty="0" err="1" smtClean="0"/>
              <a:t>Seca</a:t>
            </a:r>
            <a:r>
              <a:rPr lang="en-US" sz="2800" b="1" dirty="0" smtClean="0"/>
              <a:t> Chapala (Davis 2003)</a:t>
            </a:r>
            <a:endParaRPr lang="en-US" sz="2800" b="1" dirty="0"/>
          </a:p>
        </p:txBody>
      </p:sp>
      <p:sp>
        <p:nvSpPr>
          <p:cNvPr id="14" name="Rectangle 13"/>
          <p:cNvSpPr/>
          <p:nvPr/>
        </p:nvSpPr>
        <p:spPr>
          <a:xfrm>
            <a:off x="8853221" y="28181171"/>
            <a:ext cx="6971203" cy="954107"/>
          </a:xfrm>
          <a:prstGeom prst="rect">
            <a:avLst/>
          </a:prstGeom>
        </p:spPr>
        <p:txBody>
          <a:bodyPr wrap="none">
            <a:spAutoFit/>
          </a:bodyPr>
          <a:lstStyle/>
          <a:p>
            <a:pPr algn="ctr"/>
            <a:r>
              <a:rPr lang="en-US" sz="2800" b="1" dirty="0" smtClean="0"/>
              <a:t>Location of Laguna Seca Chapala in </a:t>
            </a:r>
          </a:p>
          <a:p>
            <a:pPr algn="ctr"/>
            <a:r>
              <a:rPr lang="en-US" sz="2800" b="1" dirty="0" smtClean="0"/>
              <a:t>Baja California, Mexico (Google Earth images)</a:t>
            </a:r>
            <a:endParaRPr lang="en-US" sz="2800" b="1" dirty="0"/>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52184" y="8672491"/>
            <a:ext cx="470368" cy="3041447"/>
          </a:xfrm>
          <a:prstGeom prst="rect">
            <a:avLst/>
          </a:prstGeom>
        </p:spPr>
      </p:pic>
      <p:cxnSp>
        <p:nvCxnSpPr>
          <p:cNvPr id="22" name="Straight Connector 21"/>
          <p:cNvCxnSpPr/>
          <p:nvPr/>
        </p:nvCxnSpPr>
        <p:spPr>
          <a:xfrm flipH="1">
            <a:off x="18624292" y="9052198"/>
            <a:ext cx="216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42" name="Straight Connector 14341"/>
          <p:cNvCxnSpPr/>
          <p:nvPr/>
        </p:nvCxnSpPr>
        <p:spPr>
          <a:xfrm>
            <a:off x="18434476" y="9846095"/>
            <a:ext cx="4061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346" name="TextBox 14345"/>
          <p:cNvSpPr txBox="1"/>
          <p:nvPr/>
        </p:nvSpPr>
        <p:spPr>
          <a:xfrm>
            <a:off x="18165603" y="9653809"/>
            <a:ext cx="369012" cy="369332"/>
          </a:xfrm>
          <a:prstGeom prst="rect">
            <a:avLst/>
          </a:prstGeom>
          <a:noFill/>
        </p:spPr>
        <p:txBody>
          <a:bodyPr wrap="none" rtlCol="0">
            <a:spAutoFit/>
          </a:bodyPr>
          <a:lstStyle/>
          <a:p>
            <a:r>
              <a:rPr lang="en-US" sz="1800" dirty="0" smtClean="0"/>
              <a:t>m</a:t>
            </a:r>
            <a:endParaRPr lang="en-US" sz="1800" dirty="0"/>
          </a:p>
        </p:txBody>
      </p:sp>
      <p:sp>
        <p:nvSpPr>
          <p:cNvPr id="14347" name="TextBox 14346"/>
          <p:cNvSpPr txBox="1"/>
          <p:nvPr/>
        </p:nvSpPr>
        <p:spPr>
          <a:xfrm>
            <a:off x="18252265" y="8887535"/>
            <a:ext cx="457176" cy="307777"/>
          </a:xfrm>
          <a:prstGeom prst="rect">
            <a:avLst/>
          </a:prstGeom>
          <a:noFill/>
        </p:spPr>
        <p:txBody>
          <a:bodyPr wrap="none" rtlCol="0">
            <a:spAutoFit/>
          </a:bodyPr>
          <a:lstStyle/>
          <a:p>
            <a:r>
              <a:rPr lang="en-US" sz="1400" dirty="0" smtClean="0"/>
              <a:t>+20</a:t>
            </a:r>
            <a:endParaRPr lang="en-US" sz="1400" dirty="0"/>
          </a:p>
        </p:txBody>
      </p:sp>
      <p:cxnSp>
        <p:nvCxnSpPr>
          <p:cNvPr id="14351" name="Straight Connector 14350"/>
          <p:cNvCxnSpPr/>
          <p:nvPr/>
        </p:nvCxnSpPr>
        <p:spPr>
          <a:xfrm flipH="1">
            <a:off x="18638817" y="18534888"/>
            <a:ext cx="201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8651701" y="18937224"/>
            <a:ext cx="19239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8638816" y="19668744"/>
            <a:ext cx="21127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8651701" y="20040600"/>
            <a:ext cx="19239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8465309" y="19312128"/>
            <a:ext cx="38477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8638815" y="20427696"/>
            <a:ext cx="20183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8648257" y="20839176"/>
            <a:ext cx="19239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8480545" y="21204936"/>
            <a:ext cx="36954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357" name="TextBox 14356"/>
          <p:cNvSpPr txBox="1"/>
          <p:nvPr/>
        </p:nvSpPr>
        <p:spPr>
          <a:xfrm>
            <a:off x="18103752" y="19182694"/>
            <a:ext cx="439544" cy="292388"/>
          </a:xfrm>
          <a:prstGeom prst="rect">
            <a:avLst/>
          </a:prstGeom>
          <a:noFill/>
        </p:spPr>
        <p:txBody>
          <a:bodyPr wrap="none" rtlCol="0">
            <a:spAutoFit/>
          </a:bodyPr>
          <a:lstStyle/>
          <a:p>
            <a:r>
              <a:rPr lang="en-US" sz="1300" dirty="0" smtClean="0"/>
              <a:t>250</a:t>
            </a:r>
            <a:endParaRPr lang="en-US" sz="1300" dirty="0"/>
          </a:p>
        </p:txBody>
      </p:sp>
      <p:sp>
        <p:nvSpPr>
          <p:cNvPr id="92" name="TextBox 91"/>
          <p:cNvSpPr txBox="1"/>
          <p:nvPr/>
        </p:nvSpPr>
        <p:spPr>
          <a:xfrm>
            <a:off x="18103752" y="21034409"/>
            <a:ext cx="439544" cy="292388"/>
          </a:xfrm>
          <a:prstGeom prst="rect">
            <a:avLst/>
          </a:prstGeom>
          <a:noFill/>
        </p:spPr>
        <p:txBody>
          <a:bodyPr wrap="none" rtlCol="0">
            <a:spAutoFit/>
          </a:bodyPr>
          <a:lstStyle/>
          <a:p>
            <a:r>
              <a:rPr lang="en-US" sz="1300" dirty="0" smtClean="0"/>
              <a:t>300</a:t>
            </a:r>
            <a:endParaRPr lang="en-US" sz="1300" dirty="0"/>
          </a:p>
        </p:txBody>
      </p:sp>
      <p:sp>
        <p:nvSpPr>
          <p:cNvPr id="94" name="TextBox 93"/>
          <p:cNvSpPr txBox="1"/>
          <p:nvPr/>
        </p:nvSpPr>
        <p:spPr>
          <a:xfrm>
            <a:off x="18103752" y="17281908"/>
            <a:ext cx="439544" cy="292388"/>
          </a:xfrm>
          <a:prstGeom prst="rect">
            <a:avLst/>
          </a:prstGeom>
          <a:noFill/>
        </p:spPr>
        <p:txBody>
          <a:bodyPr wrap="none" rtlCol="0">
            <a:spAutoFit/>
          </a:bodyPr>
          <a:lstStyle/>
          <a:p>
            <a:r>
              <a:rPr lang="en-US" sz="1300" dirty="0" smtClean="0"/>
              <a:t>200</a:t>
            </a:r>
            <a:endParaRPr lang="en-US" sz="1300" dirty="0"/>
          </a:p>
        </p:txBody>
      </p:sp>
      <p:cxnSp>
        <p:nvCxnSpPr>
          <p:cNvPr id="99" name="Straight Connector 98"/>
          <p:cNvCxnSpPr/>
          <p:nvPr/>
        </p:nvCxnSpPr>
        <p:spPr>
          <a:xfrm flipH="1">
            <a:off x="18651701" y="18178272"/>
            <a:ext cx="1923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8653761" y="17785080"/>
            <a:ext cx="1868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4360" name="Picture 143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905990" y="15196567"/>
            <a:ext cx="8925843" cy="5950562"/>
          </a:xfrm>
          <a:prstGeom prst="rect">
            <a:avLst/>
          </a:prstGeom>
          <a:ln w="38100">
            <a:solidFill>
              <a:schemeClr val="tx1"/>
            </a:solidFill>
          </a:ln>
        </p:spPr>
      </p:pic>
      <p:sp>
        <p:nvSpPr>
          <p:cNvPr id="14361" name="Rectangle 14360"/>
          <p:cNvSpPr/>
          <p:nvPr/>
        </p:nvSpPr>
        <p:spPr>
          <a:xfrm>
            <a:off x="17282290" y="24255649"/>
            <a:ext cx="8489953" cy="523220"/>
          </a:xfrm>
          <a:prstGeom prst="rect">
            <a:avLst/>
          </a:prstGeom>
        </p:spPr>
        <p:txBody>
          <a:bodyPr wrap="none">
            <a:spAutoFit/>
          </a:bodyPr>
          <a:lstStyle/>
          <a:p>
            <a:pPr algn="ctr"/>
            <a:r>
              <a:rPr lang="en-US" sz="2800" b="1" dirty="0"/>
              <a:t>Stratigraphic Section </a:t>
            </a:r>
            <a:r>
              <a:rPr lang="en-US" sz="2800" b="1" dirty="0" smtClean="0"/>
              <a:t>(Niemi 2013</a:t>
            </a:r>
            <a:r>
              <a:rPr lang="en-US" sz="2800" b="1" dirty="0"/>
              <a:t>;</a:t>
            </a:r>
            <a:r>
              <a:rPr lang="en-US" sz="2800" b="1" dirty="0" smtClean="0"/>
              <a:t> Thomas, Niemi 2015)</a:t>
            </a:r>
            <a:endParaRPr lang="en-US" sz="2800" b="1" dirty="0"/>
          </a:p>
        </p:txBody>
      </p:sp>
      <p:sp>
        <p:nvSpPr>
          <p:cNvPr id="14362" name="Rectangle 14361"/>
          <p:cNvSpPr/>
          <p:nvPr/>
        </p:nvSpPr>
        <p:spPr>
          <a:xfrm>
            <a:off x="16889807" y="31784439"/>
            <a:ext cx="10800412" cy="523220"/>
          </a:xfrm>
          <a:prstGeom prst="rect">
            <a:avLst/>
          </a:prstGeom>
        </p:spPr>
        <p:txBody>
          <a:bodyPr wrap="square">
            <a:spAutoFit/>
          </a:bodyPr>
          <a:lstStyle/>
          <a:p>
            <a:r>
              <a:rPr lang="en-US" sz="2800" b="1" dirty="0" smtClean="0"/>
              <a:t>Dr. </a:t>
            </a:r>
            <a:r>
              <a:rPr lang="en-US" sz="2800" b="1" dirty="0" err="1" smtClean="0"/>
              <a:t>Murowchick</a:t>
            </a:r>
            <a:r>
              <a:rPr lang="en-US" sz="2800" b="1" dirty="0" smtClean="0"/>
              <a:t> and J. Haskin detailed </a:t>
            </a:r>
            <a:r>
              <a:rPr lang="en-US" sz="2800" b="1" dirty="0" smtClean="0"/>
              <a:t>sampling </a:t>
            </a:r>
            <a:r>
              <a:rPr lang="en-US" sz="2800" b="1" dirty="0" smtClean="0"/>
              <a:t>of  </a:t>
            </a:r>
            <a:r>
              <a:rPr lang="en-US" sz="2800" b="1" dirty="0" smtClean="0"/>
              <a:t>120-220 (2015</a:t>
            </a:r>
            <a:r>
              <a:rPr lang="en-US" sz="2800" b="1" dirty="0" smtClean="0"/>
              <a:t>)</a:t>
            </a:r>
            <a:endParaRPr lang="en-US" sz="2800" b="1" dirty="0"/>
          </a:p>
        </p:txBody>
      </p:sp>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157758" y="14477406"/>
            <a:ext cx="4481780" cy="3362469"/>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83571" y="14454366"/>
            <a:ext cx="4471599" cy="3354830"/>
          </a:xfrm>
          <a:prstGeom prst="rect">
            <a:avLst/>
          </a:prstGeom>
        </p:spPr>
      </p:pic>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877450" y="18247230"/>
            <a:ext cx="4472124" cy="3355224"/>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157758" y="18247230"/>
            <a:ext cx="4481780" cy="3362468"/>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573801" y="14454366"/>
            <a:ext cx="4478247" cy="3359818"/>
          </a:xfrm>
          <a:prstGeom prst="rect">
            <a:avLst/>
          </a:prstGeom>
        </p:spPr>
      </p:pic>
      <p:pic>
        <p:nvPicPr>
          <p:cNvPr id="38" name="Picture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574786" y="18247230"/>
            <a:ext cx="4477262" cy="3359079"/>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463175" y="21597196"/>
            <a:ext cx="6880155" cy="10320233"/>
          </a:xfrm>
          <a:prstGeom prst="rect">
            <a:avLst/>
          </a:prstGeom>
          <a:ln w="38100">
            <a:solidFill>
              <a:srgbClr val="000000"/>
            </a:solidFill>
          </a:ln>
        </p:spPr>
      </p:pic>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4737" y="19182694"/>
            <a:ext cx="7086812" cy="8858516"/>
          </a:xfrm>
          <a:prstGeom prst="rect">
            <a:avLst/>
          </a:prstGeom>
          <a:ln w="38100">
            <a:solidFill>
              <a:schemeClr val="tx1"/>
            </a:solidFill>
          </a:ln>
        </p:spPr>
      </p:pic>
      <p:sp>
        <p:nvSpPr>
          <p:cNvPr id="41" name="Rectangle 40"/>
          <p:cNvSpPr/>
          <p:nvPr/>
        </p:nvSpPr>
        <p:spPr>
          <a:xfrm>
            <a:off x="-1602362" y="28232396"/>
            <a:ext cx="11481009" cy="954107"/>
          </a:xfrm>
          <a:prstGeom prst="rect">
            <a:avLst/>
          </a:prstGeom>
        </p:spPr>
        <p:txBody>
          <a:bodyPr wrap="square">
            <a:spAutoFit/>
          </a:bodyPr>
          <a:lstStyle/>
          <a:p>
            <a:pPr algn="ctr"/>
            <a:r>
              <a:rPr lang="en-US" sz="2800" b="1" dirty="0" smtClean="0"/>
              <a:t>Computer generated 3D relief map of</a:t>
            </a:r>
          </a:p>
          <a:p>
            <a:pPr algn="ctr"/>
            <a:r>
              <a:rPr lang="en-US" sz="2800" b="1" dirty="0" smtClean="0"/>
              <a:t>Baja Peninsula (Geomapapp.org)</a:t>
            </a:r>
            <a:endParaRPr lang="en-US" sz="2800" b="1" dirty="0"/>
          </a:p>
        </p:txBody>
      </p:sp>
      <p:sp>
        <p:nvSpPr>
          <p:cNvPr id="47" name="Rectangle 46"/>
          <p:cNvSpPr/>
          <p:nvPr/>
        </p:nvSpPr>
        <p:spPr>
          <a:xfrm>
            <a:off x="46560175" y="17808678"/>
            <a:ext cx="4491874" cy="400110"/>
          </a:xfrm>
          <a:prstGeom prst="rect">
            <a:avLst/>
          </a:prstGeom>
        </p:spPr>
        <p:txBody>
          <a:bodyPr wrap="square">
            <a:spAutoFit/>
          </a:bodyPr>
          <a:lstStyle/>
          <a:p>
            <a:r>
              <a:rPr lang="en-US" sz="1000" i="1" dirty="0">
                <a:latin typeface="Times New Roman" panose="02020603050405020304" pitchFamily="18" charset="0"/>
                <a:cs typeface="Times New Roman" panose="02020603050405020304" pitchFamily="18" charset="0"/>
              </a:rPr>
              <a:t>LC +28 to +30</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Float Fraction</a:t>
            </a:r>
            <a:r>
              <a:rPr lang="en-US" sz="1000"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Unit </a:t>
            </a:r>
            <a:r>
              <a:rPr lang="en-US" sz="1000" dirty="0">
                <a:latin typeface="Times New Roman" panose="02020603050405020304" pitchFamily="18" charset="0"/>
                <a:cs typeface="Times New Roman" panose="02020603050405020304" pitchFamily="18" charset="0"/>
              </a:rPr>
              <a:t>1) SEM photo </a:t>
            </a:r>
            <a:r>
              <a:rPr lang="en-US" sz="1000" dirty="0" smtClean="0">
                <a:latin typeface="Times New Roman" panose="02020603050405020304" pitchFamily="18" charset="0"/>
                <a:cs typeface="Times New Roman" panose="02020603050405020304" pitchFamily="18" charset="0"/>
              </a:rPr>
              <a:t>of andesine and </a:t>
            </a:r>
            <a:r>
              <a:rPr lang="en-US" sz="1000" dirty="0">
                <a:latin typeface="Times New Roman" panose="02020603050405020304" pitchFamily="18" charset="0"/>
                <a:cs typeface="Times New Roman" panose="02020603050405020304" pitchFamily="18" charset="0"/>
              </a:rPr>
              <a:t>possible </a:t>
            </a:r>
            <a:r>
              <a:rPr lang="en-US" sz="1000" dirty="0" smtClean="0">
                <a:latin typeface="Times New Roman" panose="02020603050405020304" pitchFamily="18" charset="0"/>
                <a:cs typeface="Times New Roman" panose="02020603050405020304" pitchFamily="18" charset="0"/>
              </a:rPr>
              <a:t>carbonate spherules and/or spores.</a:t>
            </a:r>
            <a:endParaRPr lang="en-US" sz="1000" i="1" dirty="0">
              <a:latin typeface="Times New Roman" panose="02020603050405020304" pitchFamily="18" charset="0"/>
              <a:cs typeface="Times New Roman" panose="02020603050405020304" pitchFamily="18" charset="0"/>
            </a:endParaRPr>
          </a:p>
        </p:txBody>
      </p:sp>
      <p:sp>
        <p:nvSpPr>
          <p:cNvPr id="118" name="Rectangle 117"/>
          <p:cNvSpPr/>
          <p:nvPr/>
        </p:nvSpPr>
        <p:spPr>
          <a:xfrm>
            <a:off x="41877450" y="21602454"/>
            <a:ext cx="4481936" cy="400110"/>
          </a:xfrm>
          <a:prstGeom prst="rect">
            <a:avLst/>
          </a:prstGeom>
        </p:spPr>
        <p:txBody>
          <a:bodyPr wrap="square">
            <a:spAutoFit/>
          </a:bodyPr>
          <a:lstStyle/>
          <a:p>
            <a:r>
              <a:rPr lang="en-US" sz="1000" i="1" dirty="0">
                <a:latin typeface="Times New Roman" panose="02020603050405020304" pitchFamily="18" charset="0"/>
                <a:cs typeface="Times New Roman" panose="02020603050405020304" pitchFamily="18" charset="0"/>
              </a:rPr>
              <a:t>LC +28 to +30</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Float Fraction</a:t>
            </a:r>
            <a:r>
              <a:rPr lang="en-US" sz="1000"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Unit </a:t>
            </a:r>
            <a:r>
              <a:rPr lang="en-US" sz="1000" dirty="0">
                <a:latin typeface="Times New Roman" panose="02020603050405020304" pitchFamily="18" charset="0"/>
                <a:cs typeface="Times New Roman" panose="02020603050405020304" pitchFamily="18" charset="0"/>
              </a:rPr>
              <a:t>1) SEM photo of possible </a:t>
            </a:r>
            <a:r>
              <a:rPr lang="en-US" sz="1000" dirty="0" smtClean="0">
                <a:latin typeface="Times New Roman" panose="02020603050405020304" pitchFamily="18" charset="0"/>
                <a:cs typeface="Times New Roman" panose="02020603050405020304" pitchFamily="18" charset="0"/>
              </a:rPr>
              <a:t>carbonate </a:t>
            </a:r>
            <a:r>
              <a:rPr lang="en-US" sz="1000" dirty="0">
                <a:latin typeface="Times New Roman" panose="02020603050405020304" pitchFamily="18" charset="0"/>
                <a:cs typeface="Times New Roman" panose="02020603050405020304" pitchFamily="18" charset="0"/>
              </a:rPr>
              <a:t>spherule or spore.</a:t>
            </a:r>
            <a:endParaRPr lang="en-US" sz="1000" i="1" dirty="0">
              <a:latin typeface="Times New Roman" panose="02020603050405020304" pitchFamily="18" charset="0"/>
              <a:cs typeface="Times New Roman" panose="02020603050405020304" pitchFamily="18" charset="0"/>
            </a:endParaRPr>
          </a:p>
        </p:txBody>
      </p:sp>
      <p:sp>
        <p:nvSpPr>
          <p:cNvPr id="119" name="Rectangle 118"/>
          <p:cNvSpPr/>
          <p:nvPr/>
        </p:nvSpPr>
        <p:spPr>
          <a:xfrm>
            <a:off x="46560174" y="21599563"/>
            <a:ext cx="4491873" cy="400110"/>
          </a:xfrm>
          <a:prstGeom prst="rect">
            <a:avLst/>
          </a:prstGeom>
        </p:spPr>
        <p:txBody>
          <a:bodyPr wrap="square">
            <a:spAutoFit/>
          </a:bodyPr>
          <a:lstStyle/>
          <a:p>
            <a:r>
              <a:rPr lang="en-US" sz="1000" i="1" dirty="0">
                <a:latin typeface="Times New Roman" panose="02020603050405020304" pitchFamily="18" charset="0"/>
                <a:cs typeface="Times New Roman" panose="02020603050405020304" pitchFamily="18" charset="0"/>
              </a:rPr>
              <a:t>LC +28 to +30</a:t>
            </a:r>
            <a:r>
              <a:rPr lang="en-US" sz="1000"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Float Fraction</a:t>
            </a:r>
            <a:r>
              <a:rPr lang="en-US" sz="1000"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Unit 1</a:t>
            </a:r>
            <a:r>
              <a:rPr lang="en-US" sz="1000" dirty="0">
                <a:latin typeface="Times New Roman" panose="02020603050405020304" pitchFamily="18" charset="0"/>
                <a:cs typeface="Times New Roman" panose="02020603050405020304" pitchFamily="18" charset="0"/>
              </a:rPr>
              <a:t>) SEM photo of </a:t>
            </a:r>
            <a:r>
              <a:rPr lang="en-US" sz="1000" dirty="0" smtClean="0">
                <a:latin typeface="Times New Roman" panose="02020603050405020304" pitchFamily="18" charset="0"/>
                <a:cs typeface="Times New Roman" panose="02020603050405020304" pitchFamily="18" charset="0"/>
              </a:rPr>
              <a:t> spherules</a:t>
            </a:r>
            <a:r>
              <a:rPr lang="en-US" sz="1000" i="1"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found with binocular microscopy.</a:t>
            </a:r>
          </a:p>
        </p:txBody>
      </p:sp>
      <p:sp>
        <p:nvSpPr>
          <p:cNvPr id="121" name="Rectangle 120"/>
          <p:cNvSpPr/>
          <p:nvPr/>
        </p:nvSpPr>
        <p:spPr>
          <a:xfrm>
            <a:off x="28179260" y="31876664"/>
            <a:ext cx="7447983" cy="523220"/>
          </a:xfrm>
          <a:prstGeom prst="rect">
            <a:avLst/>
          </a:prstGeom>
        </p:spPr>
        <p:txBody>
          <a:bodyPr wrap="square">
            <a:spAutoFit/>
          </a:bodyPr>
          <a:lstStyle/>
          <a:p>
            <a:pPr algn="ctr"/>
            <a:r>
              <a:rPr lang="en-US" sz="2800" b="1" dirty="0" smtClean="0"/>
              <a:t>Dr. Niemi and K. Thomas </a:t>
            </a:r>
            <a:r>
              <a:rPr lang="en-US" sz="2800" b="1" dirty="0" smtClean="0"/>
              <a:t>sampling (2015)</a:t>
            </a:r>
            <a:endParaRPr lang="en-US" sz="2800" b="1" dirty="0"/>
          </a:p>
        </p:txBody>
      </p:sp>
      <p:pic>
        <p:nvPicPr>
          <p:cNvPr id="49" name="Picture 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157758" y="6954526"/>
            <a:ext cx="4481782" cy="3372430"/>
          </a:xfrm>
          <a:prstGeom prst="rect">
            <a:avLst/>
          </a:prstGeom>
        </p:spPr>
      </p:pic>
      <p:pic>
        <p:nvPicPr>
          <p:cNvPr id="51" name="Picture 5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863579" y="6953864"/>
            <a:ext cx="4491591" cy="3379811"/>
          </a:xfrm>
          <a:prstGeom prst="rect">
            <a:avLst/>
          </a:prstGeom>
        </p:spPr>
      </p:pic>
      <p:pic>
        <p:nvPicPr>
          <p:cNvPr id="53" name="Picture 5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79209" y="6961255"/>
            <a:ext cx="4472840" cy="3365701"/>
          </a:xfrm>
          <a:prstGeom prst="rect">
            <a:avLst/>
          </a:prstGeom>
        </p:spPr>
      </p:pic>
      <p:pic>
        <p:nvPicPr>
          <p:cNvPr id="56" name="Picture 5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158533" y="10716361"/>
            <a:ext cx="4481005" cy="3371846"/>
          </a:xfrm>
          <a:prstGeom prst="rect">
            <a:avLst/>
          </a:prstGeom>
        </p:spPr>
      </p:pic>
      <p:pic>
        <p:nvPicPr>
          <p:cNvPr id="57" name="Picture 5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880135" y="10720854"/>
            <a:ext cx="4475035" cy="3367353"/>
          </a:xfrm>
          <a:prstGeom prst="rect">
            <a:avLst/>
          </a:prstGeom>
        </p:spPr>
      </p:pic>
      <p:pic>
        <p:nvPicPr>
          <p:cNvPr id="61" name="Picture 6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73803" y="10718437"/>
            <a:ext cx="4478246" cy="3369770"/>
          </a:xfrm>
          <a:prstGeom prst="rect">
            <a:avLst/>
          </a:prstGeom>
        </p:spPr>
      </p:pic>
      <p:cxnSp>
        <p:nvCxnSpPr>
          <p:cNvPr id="91" name="Straight Connector 90"/>
          <p:cNvCxnSpPr/>
          <p:nvPr/>
        </p:nvCxnSpPr>
        <p:spPr>
          <a:xfrm flipH="1">
            <a:off x="18480854" y="11713938"/>
            <a:ext cx="363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187144" y="11582468"/>
            <a:ext cx="354584" cy="292388"/>
          </a:xfrm>
          <a:prstGeom prst="rect">
            <a:avLst/>
          </a:prstGeom>
        </p:spPr>
        <p:txBody>
          <a:bodyPr wrap="none">
            <a:spAutoFit/>
          </a:bodyPr>
          <a:lstStyle/>
          <a:p>
            <a:r>
              <a:rPr lang="en-US" sz="1300" dirty="0" smtClean="0"/>
              <a:t>50</a:t>
            </a:r>
            <a:endParaRPr lang="en-US" sz="1300" dirty="0"/>
          </a:p>
        </p:txBody>
      </p:sp>
      <p:pic>
        <p:nvPicPr>
          <p:cNvPr id="95" name="Picture 94"/>
          <p:cNvPicPr>
            <a:picLocks noChangeAspect="1"/>
          </p:cNvPicPr>
          <p:nvPr/>
        </p:nvPicPr>
        <p:blipFill rotWithShape="1">
          <a:blip r:embed="rId28">
            <a:extLst>
              <a:ext uri="{28A0092B-C50C-407E-A947-70E740481C1C}">
                <a14:useLocalDpi xmlns:a14="http://schemas.microsoft.com/office/drawing/2010/main" val="0"/>
              </a:ext>
            </a:extLst>
          </a:blip>
          <a:srcRect l="27681"/>
          <a:stretch/>
        </p:blipFill>
        <p:spPr>
          <a:xfrm>
            <a:off x="8658758" y="29750733"/>
            <a:ext cx="7901299" cy="6145617"/>
          </a:xfrm>
          <a:prstGeom prst="rect">
            <a:avLst/>
          </a:prstGeom>
          <a:ln w="38100" cap="sq" cmpd="sng" algn="ctr">
            <a:solidFill>
              <a:schemeClr val="tx1"/>
            </a:solidFill>
            <a:prstDash val="solid"/>
            <a:miter lim="800000"/>
            <a:headEnd type="none" w="med" len="med"/>
            <a:tailEnd type="none" w="med" len="med"/>
          </a:ln>
          <a:effectLst/>
        </p:spPr>
      </p:pic>
      <p:sp>
        <p:nvSpPr>
          <p:cNvPr id="12" name="Rectangle 11"/>
          <p:cNvSpPr/>
          <p:nvPr/>
        </p:nvSpPr>
        <p:spPr>
          <a:xfrm>
            <a:off x="8676019" y="35896350"/>
            <a:ext cx="7957230" cy="492443"/>
          </a:xfrm>
          <a:prstGeom prst="rect">
            <a:avLst/>
          </a:prstGeom>
        </p:spPr>
        <p:txBody>
          <a:bodyPr wrap="square">
            <a:spAutoFit/>
          </a:bodyPr>
          <a:lstStyle/>
          <a:p>
            <a:pPr algn="ctr"/>
            <a:r>
              <a:rPr lang="en-US" sz="2600" b="1" dirty="0" smtClean="0"/>
              <a:t>Laguna </a:t>
            </a:r>
            <a:r>
              <a:rPr lang="en-US" sz="2600" b="1" dirty="0" err="1"/>
              <a:t>Seca</a:t>
            </a:r>
            <a:r>
              <a:rPr lang="en-US" sz="2600" b="1" dirty="0"/>
              <a:t> </a:t>
            </a:r>
            <a:r>
              <a:rPr lang="en-US" sz="2600" b="1" dirty="0" smtClean="0"/>
              <a:t>Chapala </a:t>
            </a:r>
            <a:r>
              <a:rPr lang="en-US" sz="2600" b="1" dirty="0"/>
              <a:t>(Google Earth </a:t>
            </a:r>
            <a:r>
              <a:rPr lang="en-US" sz="2600" b="1" dirty="0" smtClean="0"/>
              <a:t>images)</a:t>
            </a:r>
            <a:endParaRPr lang="en-US" sz="2600" dirty="0"/>
          </a:p>
        </p:txBody>
      </p:sp>
      <p:pic>
        <p:nvPicPr>
          <p:cNvPr id="3" name="Picture 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7148006" y="24929773"/>
            <a:ext cx="10284015" cy="6856010"/>
          </a:xfrm>
          <a:prstGeom prst="rect">
            <a:avLst/>
          </a:prstGeom>
          <a:ln w="38100">
            <a:solidFill>
              <a:schemeClr val="tx1"/>
            </a:solidFill>
          </a:ln>
        </p:spPr>
      </p:pic>
      <p:pic>
        <p:nvPicPr>
          <p:cNvPr id="9" name="Picture 8"/>
          <p:cNvPicPr>
            <a:picLocks noChangeAspect="1"/>
          </p:cNvPicPr>
          <p:nvPr/>
        </p:nvPicPr>
        <p:blipFill rotWithShape="1">
          <a:blip r:embed="rId30" cstate="print">
            <a:extLst>
              <a:ext uri="{BEBA8EAE-BF5A-486C-A8C5-ECC9F3942E4B}">
                <a14:imgProps xmlns:a14="http://schemas.microsoft.com/office/drawing/2010/main">
                  <a14:imgLayer r:embed="rId31">
                    <a14:imgEffect>
                      <a14:brightnessContrast bright="25000" contrast="22000"/>
                    </a14:imgEffect>
                  </a14:imgLayer>
                </a14:imgProps>
              </a:ext>
              <a:ext uri="{28A0092B-C50C-407E-A947-70E740481C1C}">
                <a14:useLocalDpi xmlns:a14="http://schemas.microsoft.com/office/drawing/2010/main" val="0"/>
              </a:ext>
            </a:extLst>
          </a:blip>
          <a:srcRect t="24442" b="32376"/>
          <a:stretch/>
        </p:blipFill>
        <p:spPr>
          <a:xfrm>
            <a:off x="37351258" y="33868383"/>
            <a:ext cx="13544618" cy="3899209"/>
          </a:xfrm>
          <a:prstGeom prst="rect">
            <a:avLst/>
          </a:prstGeom>
          <a:ln w="38100">
            <a:solidFill>
              <a:schemeClr val="tx1"/>
            </a:solidFill>
          </a:ln>
        </p:spPr>
      </p:pic>
      <p:pic>
        <p:nvPicPr>
          <p:cNvPr id="93" name="Picture 9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983887" y="1138136"/>
            <a:ext cx="2824682" cy="1981199"/>
          </a:xfrm>
          <a:prstGeom prst="rect">
            <a:avLst/>
          </a:prstGeom>
        </p:spPr>
      </p:pic>
      <p:pic>
        <p:nvPicPr>
          <p:cNvPr id="8" name="Picture 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5625437" y="1138136"/>
            <a:ext cx="1986064" cy="1986064"/>
          </a:xfrm>
          <a:prstGeom prst="rect">
            <a:avLst/>
          </a:prstGeom>
        </p:spPr>
      </p:pic>
      <p:sp>
        <p:nvSpPr>
          <p:cNvPr id="16" name="Rectangle 15"/>
          <p:cNvSpPr/>
          <p:nvPr/>
        </p:nvSpPr>
        <p:spPr>
          <a:xfrm>
            <a:off x="3124200" y="21074125"/>
            <a:ext cx="228600" cy="2526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1"/>
          </p:cNvCxnSpPr>
          <p:nvPr/>
        </p:nvCxnSpPr>
        <p:spPr>
          <a:xfrm flipH="1" flipV="1">
            <a:off x="1676400" y="20040600"/>
            <a:ext cx="1447800" cy="115986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5165" y="19475082"/>
            <a:ext cx="1443024" cy="646331"/>
          </a:xfrm>
          <a:prstGeom prst="rect">
            <a:avLst/>
          </a:prstGeom>
          <a:noFill/>
        </p:spPr>
        <p:txBody>
          <a:bodyPr wrap="none" rtlCol="0">
            <a:spAutoFit/>
          </a:bodyPr>
          <a:lstStyle/>
          <a:p>
            <a:r>
              <a:rPr lang="en-US" sz="1800" dirty="0" smtClean="0">
                <a:solidFill>
                  <a:srgbClr val="C00000"/>
                </a:solidFill>
              </a:rPr>
              <a:t>Approximate </a:t>
            </a:r>
          </a:p>
          <a:p>
            <a:r>
              <a:rPr lang="en-US" sz="1800" dirty="0" smtClean="0">
                <a:solidFill>
                  <a:srgbClr val="C00000"/>
                </a:solidFill>
              </a:rPr>
              <a:t>site location</a:t>
            </a:r>
            <a:endParaRPr lang="en-US" sz="1800" dirty="0">
              <a:solidFill>
                <a:srgbClr val="C00000"/>
              </a:solidFill>
            </a:endParaRPr>
          </a:p>
        </p:txBody>
      </p:sp>
      <p:cxnSp>
        <p:nvCxnSpPr>
          <p:cNvPr id="26" name="Straight Connector 25"/>
          <p:cNvCxnSpPr/>
          <p:nvPr/>
        </p:nvCxnSpPr>
        <p:spPr>
          <a:xfrm flipH="1">
            <a:off x="9838944" y="21326797"/>
            <a:ext cx="762000" cy="110044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508510" y="37726818"/>
            <a:ext cx="6006773" cy="523220"/>
          </a:xfrm>
          <a:prstGeom prst="rect">
            <a:avLst/>
          </a:prstGeom>
          <a:noFill/>
        </p:spPr>
        <p:txBody>
          <a:bodyPr wrap="none" rtlCol="0">
            <a:spAutoFit/>
          </a:bodyPr>
          <a:lstStyle/>
          <a:p>
            <a:r>
              <a:rPr lang="en-US" sz="2800" b="1" dirty="0" smtClean="0"/>
              <a:t>Outcrop of Laguna </a:t>
            </a:r>
            <a:r>
              <a:rPr lang="en-US" sz="2800" b="1" dirty="0" err="1" smtClean="0"/>
              <a:t>Seca</a:t>
            </a:r>
            <a:r>
              <a:rPr lang="en-US" sz="2800" b="1" dirty="0" smtClean="0"/>
              <a:t> Chapala (2015)</a:t>
            </a:r>
            <a:endParaRPr lang="en-US" sz="2800" b="1" dirty="0"/>
          </a:p>
        </p:txBody>
      </p:sp>
      <p:cxnSp>
        <p:nvCxnSpPr>
          <p:cNvPr id="101" name="Straight Connector 100"/>
          <p:cNvCxnSpPr/>
          <p:nvPr/>
        </p:nvCxnSpPr>
        <p:spPr>
          <a:xfrm flipH="1">
            <a:off x="18622507" y="17007840"/>
            <a:ext cx="2181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8643536" y="16651224"/>
            <a:ext cx="201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18634093" y="16258032"/>
            <a:ext cx="201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8622506" y="15901416"/>
            <a:ext cx="2275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8465308" y="15526512"/>
            <a:ext cx="3753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8643536" y="15142464"/>
            <a:ext cx="201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8629373" y="14767560"/>
            <a:ext cx="201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8648257" y="14392656"/>
            <a:ext cx="2018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068676" y="15373976"/>
            <a:ext cx="439544" cy="292388"/>
          </a:xfrm>
          <a:prstGeom prst="rect">
            <a:avLst/>
          </a:prstGeom>
          <a:noFill/>
        </p:spPr>
        <p:txBody>
          <a:bodyPr wrap="none" rtlCol="0">
            <a:spAutoFit/>
          </a:bodyPr>
          <a:lstStyle/>
          <a:p>
            <a:r>
              <a:rPr lang="en-US" sz="1300" dirty="0" smtClean="0"/>
              <a:t>150</a:t>
            </a:r>
            <a:endParaRPr lang="en-US" sz="1300" dirty="0"/>
          </a:p>
        </p:txBody>
      </p:sp>
      <p:cxnSp>
        <p:nvCxnSpPr>
          <p:cNvPr id="31" name="Straight Connector 30"/>
          <p:cNvCxnSpPr/>
          <p:nvPr/>
        </p:nvCxnSpPr>
        <p:spPr>
          <a:xfrm flipV="1">
            <a:off x="18845784" y="7677218"/>
            <a:ext cx="0" cy="16630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455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45116</TotalTime>
  <Words>1267</Words>
  <Application>Microsoft Office PowerPoint</Application>
  <PresentationFormat>Custom</PresentationFormat>
  <Paragraphs>53</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Office Theme</vt:lpstr>
      <vt:lpstr>PowerPoint Presentation</vt:lpstr>
    </vt:vector>
  </TitlesOfParts>
  <Company>UMKC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Billingsley, Anne (UMKC-Student)</dc:creator>
  <cp:lastModifiedBy>Thomas, Kaylee A. (UMKC-Student)</cp:lastModifiedBy>
  <cp:revision>349</cp:revision>
  <cp:lastPrinted>2015-10-30T15:37:29Z</cp:lastPrinted>
  <dcterms:created xsi:type="dcterms:W3CDTF">2015-06-05T03:15:00Z</dcterms:created>
  <dcterms:modified xsi:type="dcterms:W3CDTF">2015-10-30T16:28:18Z</dcterms:modified>
</cp:coreProperties>
</file>