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3" r:id="rId2"/>
    <p:sldMasterId id="2147483907" r:id="rId3"/>
  </p:sldMasterIdLst>
  <p:notesMasterIdLst>
    <p:notesMasterId r:id="rId5"/>
  </p:notesMasterIdLst>
  <p:sldIdLst>
    <p:sldId id="256" r:id="rId4"/>
  </p:sldIdLst>
  <p:sldSz cx="32918400" cy="21945600"/>
  <p:notesSz cx="6858000" cy="9144000"/>
  <p:defaultTextStyle>
    <a:defPPr>
      <a:defRPr lang="en-US"/>
    </a:defPPr>
    <a:lvl1pPr marL="0" algn="l" defTabSz="3133769" rtl="0" eaLnBrk="1" latinLnBrk="0" hangingPunct="1">
      <a:defRPr sz="6200" kern="1200">
        <a:solidFill>
          <a:schemeClr val="tx1"/>
        </a:solidFill>
        <a:latin typeface="+mn-lt"/>
        <a:ea typeface="+mn-ea"/>
        <a:cs typeface="+mn-cs"/>
      </a:defRPr>
    </a:lvl1pPr>
    <a:lvl2pPr marL="1566886" algn="l" defTabSz="3133769" rtl="0" eaLnBrk="1" latinLnBrk="0" hangingPunct="1">
      <a:defRPr sz="6200" kern="1200">
        <a:solidFill>
          <a:schemeClr val="tx1"/>
        </a:solidFill>
        <a:latin typeface="+mn-lt"/>
        <a:ea typeface="+mn-ea"/>
        <a:cs typeface="+mn-cs"/>
      </a:defRPr>
    </a:lvl2pPr>
    <a:lvl3pPr marL="3133769" algn="l" defTabSz="3133769" rtl="0" eaLnBrk="1" latinLnBrk="0" hangingPunct="1">
      <a:defRPr sz="6200" kern="1200">
        <a:solidFill>
          <a:schemeClr val="tx1"/>
        </a:solidFill>
        <a:latin typeface="+mn-lt"/>
        <a:ea typeface="+mn-ea"/>
        <a:cs typeface="+mn-cs"/>
      </a:defRPr>
    </a:lvl3pPr>
    <a:lvl4pPr marL="4700655" algn="l" defTabSz="3133769" rtl="0" eaLnBrk="1" latinLnBrk="0" hangingPunct="1">
      <a:defRPr sz="6200" kern="1200">
        <a:solidFill>
          <a:schemeClr val="tx1"/>
        </a:solidFill>
        <a:latin typeface="+mn-lt"/>
        <a:ea typeface="+mn-ea"/>
        <a:cs typeface="+mn-cs"/>
      </a:defRPr>
    </a:lvl4pPr>
    <a:lvl5pPr marL="6267541" algn="l" defTabSz="3133769" rtl="0" eaLnBrk="1" latinLnBrk="0" hangingPunct="1">
      <a:defRPr sz="6200" kern="1200">
        <a:solidFill>
          <a:schemeClr val="tx1"/>
        </a:solidFill>
        <a:latin typeface="+mn-lt"/>
        <a:ea typeface="+mn-ea"/>
        <a:cs typeface="+mn-cs"/>
      </a:defRPr>
    </a:lvl5pPr>
    <a:lvl6pPr marL="7834428" algn="l" defTabSz="3133769" rtl="0" eaLnBrk="1" latinLnBrk="0" hangingPunct="1">
      <a:defRPr sz="6200" kern="1200">
        <a:solidFill>
          <a:schemeClr val="tx1"/>
        </a:solidFill>
        <a:latin typeface="+mn-lt"/>
        <a:ea typeface="+mn-ea"/>
        <a:cs typeface="+mn-cs"/>
      </a:defRPr>
    </a:lvl6pPr>
    <a:lvl7pPr marL="9401314" algn="l" defTabSz="3133769" rtl="0" eaLnBrk="1" latinLnBrk="0" hangingPunct="1">
      <a:defRPr sz="6200" kern="1200">
        <a:solidFill>
          <a:schemeClr val="tx1"/>
        </a:solidFill>
        <a:latin typeface="+mn-lt"/>
        <a:ea typeface="+mn-ea"/>
        <a:cs typeface="+mn-cs"/>
      </a:defRPr>
    </a:lvl7pPr>
    <a:lvl8pPr marL="10968200" algn="l" defTabSz="3133769" rtl="0" eaLnBrk="1" latinLnBrk="0" hangingPunct="1">
      <a:defRPr sz="6200" kern="1200">
        <a:solidFill>
          <a:schemeClr val="tx1"/>
        </a:solidFill>
        <a:latin typeface="+mn-lt"/>
        <a:ea typeface="+mn-ea"/>
        <a:cs typeface="+mn-cs"/>
      </a:defRPr>
    </a:lvl8pPr>
    <a:lvl9pPr marL="12535086" algn="l" defTabSz="3133769" rtl="0" eaLnBrk="1" latinLnBrk="0" hangingPunct="1">
      <a:defRPr sz="6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12">
          <p15:clr>
            <a:srgbClr val="A4A3A4"/>
          </p15:clr>
        </p15:guide>
        <p15:guide id="2" orient="horz" pos="192">
          <p15:clr>
            <a:srgbClr val="A4A3A4"/>
          </p15:clr>
        </p15:guide>
        <p15:guide id="3" orient="horz" pos="13440">
          <p15:clr>
            <a:srgbClr val="A4A3A4"/>
          </p15:clr>
        </p15:guide>
        <p15:guide id="4" orient="horz">
          <p15:clr>
            <a:srgbClr val="A4A3A4"/>
          </p15:clr>
        </p15:guide>
        <p15:guide id="5" pos="436">
          <p15:clr>
            <a:srgbClr val="A4A3A4"/>
          </p15:clr>
        </p15:guide>
        <p15:guide id="6" pos="2030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EDFD1B"/>
    <a:srgbClr val="009D32"/>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4639" autoAdjust="0"/>
  </p:normalViewPr>
  <p:slideViewPr>
    <p:cSldViewPr snapToGrid="0" snapToObjects="1" showGuides="1">
      <p:cViewPr>
        <p:scale>
          <a:sx n="75" d="100"/>
          <a:sy n="75" d="100"/>
        </p:scale>
        <p:origin x="3774" y="1818"/>
      </p:cViewPr>
      <p:guideLst>
        <p:guide orient="horz" pos="2211"/>
        <p:guide orient="horz" pos="192"/>
        <p:guide orient="horz" pos="13440"/>
        <p:guide orient="horz"/>
        <p:guide pos="436"/>
        <p:guide pos="203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1"/>
        </c:manualLayout>
      </c:layout>
      <c:scatterChart>
        <c:scatterStyle val="smoothMarker"/>
        <c:varyColors val="0"/>
        <c:ser>
          <c:idx val="3"/>
          <c:order val="0"/>
          <c:tx>
            <c:v>User data</c:v>
          </c:tx>
          <c:spPr>
            <a:ln w="28575">
              <a:noFill/>
            </a:ln>
          </c:spPr>
          <c:marker>
            <c:symbol val="circle"/>
            <c:size val="6"/>
            <c:spPr>
              <a:solidFill>
                <a:srgbClr val="FF0000"/>
              </a:solidFill>
              <a:ln>
                <a:solidFill>
                  <a:srgbClr val="FF0000"/>
                </a:solidFill>
                <a:prstDash val="solid"/>
              </a:ln>
            </c:spPr>
          </c:marker>
          <c:dPt>
            <c:idx val="1"/>
            <c:marker>
              <c:spPr>
                <a:solidFill>
                  <a:srgbClr val="FFC000"/>
                </a:solidFill>
                <a:ln>
                  <a:solidFill>
                    <a:srgbClr val="FFC000"/>
                  </a:solidFill>
                  <a:prstDash val="solid"/>
                </a:ln>
              </c:spPr>
            </c:marker>
            <c:bubble3D val="0"/>
          </c:dPt>
          <c:dPt>
            <c:idx val="2"/>
            <c:marker>
              <c:spPr>
                <a:solidFill>
                  <a:srgbClr val="00B050"/>
                </a:solidFill>
                <a:ln>
                  <a:solidFill>
                    <a:srgbClr val="00B050"/>
                  </a:solidFill>
                  <a:prstDash val="solid"/>
                </a:ln>
              </c:spPr>
            </c:marker>
            <c:bubble3D val="0"/>
          </c:dPt>
          <c:dPt>
            <c:idx val="3"/>
            <c:marker>
              <c:spPr>
                <a:solidFill>
                  <a:srgbClr val="00B0F0"/>
                </a:solidFill>
                <a:ln>
                  <a:solidFill>
                    <a:srgbClr val="00B0F0"/>
                  </a:solidFill>
                  <a:prstDash val="solid"/>
                </a:ln>
              </c:spPr>
            </c:marker>
            <c:bubble3D val="0"/>
          </c:dPt>
          <c:xVal>
            <c:numRef>
              <c:f>'[tri-plot_v1-4-2.xls]SIZE'!$L$8:$L$257</c:f>
              <c:numCache>
                <c:formatCode>General</c:formatCode>
                <c:ptCount val="250"/>
                <c:pt idx="0">
                  <c:v>0.41485</c:v>
                </c:pt>
                <c:pt idx="1">
                  <c:v>0.51334999999999997</c:v>
                </c:pt>
                <c:pt idx="2">
                  <c:v>0.59129999999999994</c:v>
                </c:pt>
                <c:pt idx="3">
                  <c:v>0.65210000000000012</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numCache>
            </c:numRef>
          </c:xVal>
          <c:yVal>
            <c:numRef>
              <c:f>'[tri-plot_v1-4-2.xls]SIZE'!$M$8:$M$257</c:f>
              <c:numCache>
                <c:formatCode>General</c:formatCode>
                <c:ptCount val="250"/>
                <c:pt idx="0">
                  <c:v>0.75836486000000003</c:v>
                </c:pt>
                <c:pt idx="1">
                  <c:v>0.40361662000000004</c:v>
                </c:pt>
                <c:pt idx="2">
                  <c:v>0.40447396000000002</c:v>
                </c:pt>
                <c:pt idx="3">
                  <c:v>0.36827516000000005</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numCache>
            </c:numRef>
          </c:yVal>
          <c:smooth val="1"/>
        </c:ser>
        <c:ser>
          <c:idx val="6"/>
          <c:order val="1"/>
          <c:tx>
            <c:v>Triangle outline</c:v>
          </c:tx>
          <c:spPr>
            <a:ln w="25400">
              <a:solidFill>
                <a:srgbClr val="000000"/>
              </a:solidFill>
              <a:prstDash val="solid"/>
            </a:ln>
          </c:spPr>
          <c:marker>
            <c:symbol val="none"/>
          </c:marker>
          <c:xVal>
            <c:numRef>
              <c:f>'[tri-plot_v1-4-2.xls]SIZE'!$R$8:$R$11</c:f>
              <c:numCache>
                <c:formatCode>General</c:formatCode>
                <c:ptCount val="4"/>
                <c:pt idx="0">
                  <c:v>0.5</c:v>
                </c:pt>
                <c:pt idx="1">
                  <c:v>0</c:v>
                </c:pt>
                <c:pt idx="2">
                  <c:v>1</c:v>
                </c:pt>
                <c:pt idx="3">
                  <c:v>0.5</c:v>
                </c:pt>
              </c:numCache>
            </c:numRef>
          </c:xVal>
          <c:yVal>
            <c:numRef>
              <c:f>'[tri-plot_v1-4-2.xls]SIZE'!$S$8:$S$11</c:f>
              <c:numCache>
                <c:formatCode>General</c:formatCode>
                <c:ptCount val="4"/>
                <c:pt idx="0">
                  <c:v>0.95260000000000011</c:v>
                </c:pt>
                <c:pt idx="1">
                  <c:v>0</c:v>
                </c:pt>
                <c:pt idx="2">
                  <c:v>0</c:v>
                </c:pt>
                <c:pt idx="3">
                  <c:v>0.95260000000000011</c:v>
                </c:pt>
              </c:numCache>
            </c:numRef>
          </c:yVal>
          <c:smooth val="0"/>
        </c:ser>
        <c:ser>
          <c:idx val="2"/>
          <c:order val="2"/>
          <c:tx>
            <c:v>Left ticks</c:v>
          </c:tx>
          <c:spPr>
            <a:ln w="3175">
              <a:solidFill>
                <a:srgbClr val="000000"/>
              </a:solidFill>
              <a:prstDash val="solid"/>
            </a:ln>
          </c:spPr>
          <c:marker>
            <c:symbol val="none"/>
          </c:marker>
          <c:xVal>
            <c:numRef>
              <c:f>'[tri-plot_v1-4-2.xls]SIZE'!$R$21:$R$83</c:f>
              <c:numCache>
                <c:formatCode>0.00</c:formatCode>
                <c:ptCount val="63"/>
                <c:pt idx="0">
                  <c:v>0</c:v>
                </c:pt>
                <c:pt idx="1">
                  <c:v>-0.03</c:v>
                </c:pt>
                <c:pt idx="2">
                  <c:v>0</c:v>
                </c:pt>
                <c:pt idx="3">
                  <c:v>0.05</c:v>
                </c:pt>
                <c:pt idx="4">
                  <c:v>2.0000000000000004E-2</c:v>
                </c:pt>
                <c:pt idx="5">
                  <c:v>0.05</c:v>
                </c:pt>
                <c:pt idx="6">
                  <c:v>0.1</c:v>
                </c:pt>
                <c:pt idx="7">
                  <c:v>7.0000000000000007E-2</c:v>
                </c:pt>
                <c:pt idx="8">
                  <c:v>0.1</c:v>
                </c:pt>
                <c:pt idx="9">
                  <c:v>0.15000000000000002</c:v>
                </c:pt>
                <c:pt idx="10">
                  <c:v>0.12000000000000002</c:v>
                </c:pt>
                <c:pt idx="11">
                  <c:v>0.15000000000000002</c:v>
                </c:pt>
                <c:pt idx="12">
                  <c:v>0.2</c:v>
                </c:pt>
                <c:pt idx="13">
                  <c:v>0.17</c:v>
                </c:pt>
                <c:pt idx="14">
                  <c:v>0.2</c:v>
                </c:pt>
                <c:pt idx="15">
                  <c:v>0.25</c:v>
                </c:pt>
                <c:pt idx="16">
                  <c:v>0.22</c:v>
                </c:pt>
                <c:pt idx="17">
                  <c:v>0.25</c:v>
                </c:pt>
                <c:pt idx="18">
                  <c:v>0.3</c:v>
                </c:pt>
                <c:pt idx="19">
                  <c:v>0.27</c:v>
                </c:pt>
                <c:pt idx="20">
                  <c:v>0.3</c:v>
                </c:pt>
                <c:pt idx="21">
                  <c:v>0.35</c:v>
                </c:pt>
                <c:pt idx="22">
                  <c:v>0.31999999999999995</c:v>
                </c:pt>
                <c:pt idx="23">
                  <c:v>0.35</c:v>
                </c:pt>
                <c:pt idx="24">
                  <c:v>0.39999999999999997</c:v>
                </c:pt>
                <c:pt idx="25">
                  <c:v>0.37</c:v>
                </c:pt>
                <c:pt idx="26">
                  <c:v>0.39999999999999997</c:v>
                </c:pt>
                <c:pt idx="27">
                  <c:v>0.44999999999999996</c:v>
                </c:pt>
                <c:pt idx="28">
                  <c:v>0.41999999999999993</c:v>
                </c:pt>
                <c:pt idx="29">
                  <c:v>0.44999999999999996</c:v>
                </c:pt>
                <c:pt idx="30">
                  <c:v>0.49999999999999994</c:v>
                </c:pt>
                <c:pt idx="31">
                  <c:v>0.47</c:v>
                </c:pt>
                <c:pt idx="32">
                  <c:v>0.49999999999999994</c:v>
                </c:pt>
                <c:pt idx="33">
                  <c:v>0.49999999999999994</c:v>
                </c:pt>
                <c:pt idx="34">
                  <c:v>0.49999999999999994</c:v>
                </c:pt>
                <c:pt idx="35">
                  <c:v>0.49999999999999994</c:v>
                </c:pt>
                <c:pt idx="36">
                  <c:v>0.49999999999999994</c:v>
                </c:pt>
                <c:pt idx="37">
                  <c:v>0.49999999999999994</c:v>
                </c:pt>
                <c:pt idx="38">
                  <c:v>0.49999999999999994</c:v>
                </c:pt>
                <c:pt idx="39">
                  <c:v>0.49999999999999994</c:v>
                </c:pt>
                <c:pt idx="40">
                  <c:v>0.49999999999999994</c:v>
                </c:pt>
                <c:pt idx="41">
                  <c:v>0.49999999999999994</c:v>
                </c:pt>
                <c:pt idx="42">
                  <c:v>0.49999999999999994</c:v>
                </c:pt>
                <c:pt idx="43">
                  <c:v>0.49999999999999994</c:v>
                </c:pt>
                <c:pt idx="44">
                  <c:v>0.49999999999999994</c:v>
                </c:pt>
                <c:pt idx="45">
                  <c:v>0.49999999999999994</c:v>
                </c:pt>
                <c:pt idx="46">
                  <c:v>0.49999999999999994</c:v>
                </c:pt>
                <c:pt idx="47">
                  <c:v>0.49999999999999994</c:v>
                </c:pt>
                <c:pt idx="48">
                  <c:v>0.49999999999999994</c:v>
                </c:pt>
                <c:pt idx="49">
                  <c:v>0.49999999999999994</c:v>
                </c:pt>
                <c:pt idx="50">
                  <c:v>0.49999999999999994</c:v>
                </c:pt>
                <c:pt idx="51">
                  <c:v>0.49999999999999994</c:v>
                </c:pt>
                <c:pt idx="52">
                  <c:v>0.49999999999999994</c:v>
                </c:pt>
                <c:pt idx="53">
                  <c:v>0.49999999999999994</c:v>
                </c:pt>
                <c:pt idx="54">
                  <c:v>0.49999999999999994</c:v>
                </c:pt>
                <c:pt idx="55">
                  <c:v>0.49999999999999994</c:v>
                </c:pt>
                <c:pt idx="56">
                  <c:v>0.49999999999999994</c:v>
                </c:pt>
                <c:pt idx="57">
                  <c:v>0.49999999999999994</c:v>
                </c:pt>
                <c:pt idx="58">
                  <c:v>0.49999999999999994</c:v>
                </c:pt>
                <c:pt idx="59">
                  <c:v>0.49999999999999994</c:v>
                </c:pt>
                <c:pt idx="60">
                  <c:v>0.49999999999999994</c:v>
                </c:pt>
                <c:pt idx="61">
                  <c:v>0.49999999999999994</c:v>
                </c:pt>
                <c:pt idx="62">
                  <c:v>0.49999999999999994</c:v>
                </c:pt>
              </c:numCache>
            </c:numRef>
          </c:xVal>
          <c:yVal>
            <c:numRef>
              <c:f>'[tri-plot_v1-4-2.xls]SIZE'!$S$21:$S$83</c:f>
              <c:numCache>
                <c:formatCode>0.00</c:formatCode>
                <c:ptCount val="63"/>
                <c:pt idx="0">
                  <c:v>0</c:v>
                </c:pt>
                <c:pt idx="1">
                  <c:v>0</c:v>
                </c:pt>
                <c:pt idx="2">
                  <c:v>0</c:v>
                </c:pt>
                <c:pt idx="3">
                  <c:v>9.5260000000000025E-2</c:v>
                </c:pt>
                <c:pt idx="4">
                  <c:v>9.5260000000000025E-2</c:v>
                </c:pt>
                <c:pt idx="5">
                  <c:v>9.5260000000000025E-2</c:v>
                </c:pt>
                <c:pt idx="6">
                  <c:v>0.19052000000000005</c:v>
                </c:pt>
                <c:pt idx="7">
                  <c:v>0.19052000000000005</c:v>
                </c:pt>
                <c:pt idx="8">
                  <c:v>0.19052000000000005</c:v>
                </c:pt>
                <c:pt idx="9">
                  <c:v>0.28578000000000003</c:v>
                </c:pt>
                <c:pt idx="10">
                  <c:v>0.28578000000000003</c:v>
                </c:pt>
                <c:pt idx="11">
                  <c:v>0.28578000000000003</c:v>
                </c:pt>
                <c:pt idx="12">
                  <c:v>0.3810400000000001</c:v>
                </c:pt>
                <c:pt idx="13">
                  <c:v>0.3810400000000001</c:v>
                </c:pt>
                <c:pt idx="14">
                  <c:v>0.3810400000000001</c:v>
                </c:pt>
                <c:pt idx="15">
                  <c:v>0.47630000000000006</c:v>
                </c:pt>
                <c:pt idx="16">
                  <c:v>0.47630000000000006</c:v>
                </c:pt>
                <c:pt idx="17">
                  <c:v>0.47630000000000006</c:v>
                </c:pt>
                <c:pt idx="18">
                  <c:v>0.57155999999999996</c:v>
                </c:pt>
                <c:pt idx="19">
                  <c:v>0.57155999999999996</c:v>
                </c:pt>
                <c:pt idx="20">
                  <c:v>0.57155999999999996</c:v>
                </c:pt>
                <c:pt idx="21">
                  <c:v>0.66681999999999997</c:v>
                </c:pt>
                <c:pt idx="22">
                  <c:v>0.66681999999999997</c:v>
                </c:pt>
                <c:pt idx="23">
                  <c:v>0.66681999999999997</c:v>
                </c:pt>
                <c:pt idx="24">
                  <c:v>0.76207999999999998</c:v>
                </c:pt>
                <c:pt idx="25">
                  <c:v>0.76207999999999998</c:v>
                </c:pt>
                <c:pt idx="26">
                  <c:v>0.76207999999999998</c:v>
                </c:pt>
                <c:pt idx="27">
                  <c:v>0.85733999999999988</c:v>
                </c:pt>
                <c:pt idx="28">
                  <c:v>0.85733999999999988</c:v>
                </c:pt>
                <c:pt idx="29">
                  <c:v>0.85733999999999988</c:v>
                </c:pt>
                <c:pt idx="30">
                  <c:v>0.95259999999999989</c:v>
                </c:pt>
                <c:pt idx="31">
                  <c:v>0.95259999999999989</c:v>
                </c:pt>
                <c:pt idx="32">
                  <c:v>0.95259999999999989</c:v>
                </c:pt>
                <c:pt idx="33">
                  <c:v>0.95259999999999989</c:v>
                </c:pt>
                <c:pt idx="34">
                  <c:v>0.95259999999999989</c:v>
                </c:pt>
                <c:pt idx="35">
                  <c:v>0.95259999999999989</c:v>
                </c:pt>
                <c:pt idx="36">
                  <c:v>0.95259999999999989</c:v>
                </c:pt>
                <c:pt idx="37">
                  <c:v>0.95259999999999989</c:v>
                </c:pt>
                <c:pt idx="38">
                  <c:v>0.95259999999999989</c:v>
                </c:pt>
                <c:pt idx="39">
                  <c:v>0.95259999999999989</c:v>
                </c:pt>
                <c:pt idx="40">
                  <c:v>0.95259999999999989</c:v>
                </c:pt>
                <c:pt idx="41">
                  <c:v>0.95259999999999989</c:v>
                </c:pt>
                <c:pt idx="42">
                  <c:v>0.95259999999999989</c:v>
                </c:pt>
                <c:pt idx="43">
                  <c:v>0.95259999999999989</c:v>
                </c:pt>
                <c:pt idx="44">
                  <c:v>0.95259999999999989</c:v>
                </c:pt>
                <c:pt idx="45">
                  <c:v>0.95259999999999989</c:v>
                </c:pt>
                <c:pt idx="46">
                  <c:v>0.95259999999999989</c:v>
                </c:pt>
                <c:pt idx="47">
                  <c:v>0.95259999999999989</c:v>
                </c:pt>
                <c:pt idx="48">
                  <c:v>0.95259999999999989</c:v>
                </c:pt>
                <c:pt idx="49">
                  <c:v>0.95259999999999989</c:v>
                </c:pt>
                <c:pt idx="50">
                  <c:v>0.95259999999999989</c:v>
                </c:pt>
                <c:pt idx="51">
                  <c:v>0.95259999999999989</c:v>
                </c:pt>
                <c:pt idx="52">
                  <c:v>0.95259999999999989</c:v>
                </c:pt>
                <c:pt idx="53">
                  <c:v>0.95259999999999989</c:v>
                </c:pt>
                <c:pt idx="54">
                  <c:v>0.95259999999999989</c:v>
                </c:pt>
                <c:pt idx="55">
                  <c:v>0.95259999999999989</c:v>
                </c:pt>
                <c:pt idx="56">
                  <c:v>0.95259999999999989</c:v>
                </c:pt>
                <c:pt idx="57">
                  <c:v>0.95259999999999989</c:v>
                </c:pt>
                <c:pt idx="58">
                  <c:v>0.95259999999999989</c:v>
                </c:pt>
                <c:pt idx="59">
                  <c:v>0.95259999999999989</c:v>
                </c:pt>
                <c:pt idx="60">
                  <c:v>0.95259999999999989</c:v>
                </c:pt>
                <c:pt idx="61">
                  <c:v>0.95259999999999989</c:v>
                </c:pt>
                <c:pt idx="62">
                  <c:v>0.95259999999999989</c:v>
                </c:pt>
              </c:numCache>
            </c:numRef>
          </c:yVal>
          <c:smooth val="0"/>
        </c:ser>
        <c:ser>
          <c:idx val="4"/>
          <c:order val="3"/>
          <c:tx>
            <c:v>Right ticks</c:v>
          </c:tx>
          <c:spPr>
            <a:ln w="3175">
              <a:solidFill>
                <a:srgbClr val="000000"/>
              </a:solidFill>
              <a:prstDash val="solid"/>
            </a:ln>
          </c:spPr>
          <c:marker>
            <c:symbol val="none"/>
          </c:marker>
          <c:xVal>
            <c:numRef>
              <c:f>'[tri-plot_v1-4-2.xls]SIZE'!$U$21:$U$83</c:f>
              <c:numCache>
                <c:formatCode>0.00</c:formatCode>
                <c:ptCount val="63"/>
                <c:pt idx="0">
                  <c:v>1</c:v>
                </c:pt>
                <c:pt idx="1">
                  <c:v>1.0149999999999999</c:v>
                </c:pt>
                <c:pt idx="2">
                  <c:v>1</c:v>
                </c:pt>
                <c:pt idx="3">
                  <c:v>0.95</c:v>
                </c:pt>
                <c:pt idx="4">
                  <c:v>0.96499999999999997</c:v>
                </c:pt>
                <c:pt idx="5">
                  <c:v>0.95</c:v>
                </c:pt>
                <c:pt idx="6">
                  <c:v>0.9</c:v>
                </c:pt>
                <c:pt idx="7">
                  <c:v>0.91500000000000004</c:v>
                </c:pt>
                <c:pt idx="8">
                  <c:v>0.9</c:v>
                </c:pt>
                <c:pt idx="9">
                  <c:v>0.85</c:v>
                </c:pt>
                <c:pt idx="10">
                  <c:v>0.86499999999999999</c:v>
                </c:pt>
                <c:pt idx="11">
                  <c:v>0.85</c:v>
                </c:pt>
                <c:pt idx="12">
                  <c:v>0.8</c:v>
                </c:pt>
                <c:pt idx="13">
                  <c:v>0.81500000000000006</c:v>
                </c:pt>
                <c:pt idx="14">
                  <c:v>0.8</c:v>
                </c:pt>
                <c:pt idx="15">
                  <c:v>0.75</c:v>
                </c:pt>
                <c:pt idx="16">
                  <c:v>0.76500000000000001</c:v>
                </c:pt>
                <c:pt idx="17">
                  <c:v>0.75</c:v>
                </c:pt>
                <c:pt idx="18">
                  <c:v>0.7</c:v>
                </c:pt>
                <c:pt idx="19">
                  <c:v>0.71499999999999997</c:v>
                </c:pt>
                <c:pt idx="20">
                  <c:v>0.7</c:v>
                </c:pt>
                <c:pt idx="21">
                  <c:v>0.65</c:v>
                </c:pt>
                <c:pt idx="22">
                  <c:v>0.66500000000000004</c:v>
                </c:pt>
                <c:pt idx="23">
                  <c:v>0.65</c:v>
                </c:pt>
                <c:pt idx="24">
                  <c:v>0.60000000000000009</c:v>
                </c:pt>
                <c:pt idx="25">
                  <c:v>0.6150000000000001</c:v>
                </c:pt>
                <c:pt idx="26">
                  <c:v>0.60000000000000009</c:v>
                </c:pt>
                <c:pt idx="27">
                  <c:v>0.55000000000000004</c:v>
                </c:pt>
                <c:pt idx="28">
                  <c:v>0.56500000000000006</c:v>
                </c:pt>
                <c:pt idx="29">
                  <c:v>0.55000000000000004</c:v>
                </c:pt>
                <c:pt idx="30">
                  <c:v>0.5</c:v>
                </c:pt>
                <c:pt idx="31">
                  <c:v>0.51500000000000001</c:v>
                </c:pt>
                <c:pt idx="32">
                  <c:v>0.5</c:v>
                </c:pt>
                <c:pt idx="33">
                  <c:v>0.5</c:v>
                </c:pt>
                <c:pt idx="34">
                  <c:v>0.5</c:v>
                </c:pt>
                <c:pt idx="35">
                  <c:v>0.5</c:v>
                </c:pt>
                <c:pt idx="36">
                  <c:v>0.5</c:v>
                </c:pt>
                <c:pt idx="37">
                  <c:v>0.5</c:v>
                </c:pt>
                <c:pt idx="38">
                  <c:v>0.5</c:v>
                </c:pt>
                <c:pt idx="39">
                  <c:v>0.5</c:v>
                </c:pt>
                <c:pt idx="40">
                  <c:v>0.5</c:v>
                </c:pt>
                <c:pt idx="41">
                  <c:v>0.5</c:v>
                </c:pt>
                <c:pt idx="42">
                  <c:v>0.5</c:v>
                </c:pt>
                <c:pt idx="43">
                  <c:v>0.5</c:v>
                </c:pt>
                <c:pt idx="44">
                  <c:v>0.5</c:v>
                </c:pt>
                <c:pt idx="45">
                  <c:v>0.5</c:v>
                </c:pt>
                <c:pt idx="46">
                  <c:v>0.5</c:v>
                </c:pt>
                <c:pt idx="47">
                  <c:v>0.5</c:v>
                </c:pt>
                <c:pt idx="48">
                  <c:v>0.5</c:v>
                </c:pt>
                <c:pt idx="49">
                  <c:v>0.5</c:v>
                </c:pt>
                <c:pt idx="50">
                  <c:v>0.5</c:v>
                </c:pt>
                <c:pt idx="51">
                  <c:v>0.5</c:v>
                </c:pt>
                <c:pt idx="52">
                  <c:v>0.5</c:v>
                </c:pt>
                <c:pt idx="53">
                  <c:v>0.5</c:v>
                </c:pt>
                <c:pt idx="54">
                  <c:v>0.5</c:v>
                </c:pt>
                <c:pt idx="55">
                  <c:v>0.5</c:v>
                </c:pt>
                <c:pt idx="56">
                  <c:v>0.5</c:v>
                </c:pt>
                <c:pt idx="57">
                  <c:v>0.5</c:v>
                </c:pt>
                <c:pt idx="58">
                  <c:v>0.5</c:v>
                </c:pt>
                <c:pt idx="59">
                  <c:v>0.5</c:v>
                </c:pt>
                <c:pt idx="60">
                  <c:v>0.5</c:v>
                </c:pt>
                <c:pt idx="61">
                  <c:v>0.5</c:v>
                </c:pt>
                <c:pt idx="62">
                  <c:v>0.5</c:v>
                </c:pt>
              </c:numCache>
            </c:numRef>
          </c:xVal>
          <c:yVal>
            <c:numRef>
              <c:f>'[tri-plot_v1-4-2.xls]SIZE'!$V$21:$V$83</c:f>
              <c:numCache>
                <c:formatCode>0.00</c:formatCode>
                <c:ptCount val="63"/>
                <c:pt idx="0">
                  <c:v>0</c:v>
                </c:pt>
                <c:pt idx="1">
                  <c:v>2.8578000000000003E-2</c:v>
                </c:pt>
                <c:pt idx="2">
                  <c:v>0</c:v>
                </c:pt>
                <c:pt idx="3">
                  <c:v>9.5260000000000025E-2</c:v>
                </c:pt>
                <c:pt idx="4">
                  <c:v>0.12383800000000003</c:v>
                </c:pt>
                <c:pt idx="5">
                  <c:v>9.5260000000000025E-2</c:v>
                </c:pt>
                <c:pt idx="6">
                  <c:v>0.19052000000000005</c:v>
                </c:pt>
                <c:pt idx="7">
                  <c:v>0.21909800000000004</c:v>
                </c:pt>
                <c:pt idx="8">
                  <c:v>0.19052000000000005</c:v>
                </c:pt>
                <c:pt idx="9">
                  <c:v>0.28578000000000003</c:v>
                </c:pt>
                <c:pt idx="10">
                  <c:v>0.31435800000000003</c:v>
                </c:pt>
                <c:pt idx="11">
                  <c:v>0.28578000000000003</c:v>
                </c:pt>
                <c:pt idx="12">
                  <c:v>0.3810400000000001</c:v>
                </c:pt>
                <c:pt idx="13">
                  <c:v>0.40961800000000009</c:v>
                </c:pt>
                <c:pt idx="14">
                  <c:v>0.3810400000000001</c:v>
                </c:pt>
                <c:pt idx="15">
                  <c:v>0.47630000000000006</c:v>
                </c:pt>
                <c:pt idx="16">
                  <c:v>0.50487800000000005</c:v>
                </c:pt>
                <c:pt idx="17">
                  <c:v>0.47630000000000006</c:v>
                </c:pt>
                <c:pt idx="18">
                  <c:v>0.57155999999999996</c:v>
                </c:pt>
                <c:pt idx="19">
                  <c:v>0.60013799999999995</c:v>
                </c:pt>
                <c:pt idx="20">
                  <c:v>0.57155999999999996</c:v>
                </c:pt>
                <c:pt idx="21">
                  <c:v>0.66681999999999997</c:v>
                </c:pt>
                <c:pt idx="22">
                  <c:v>0.69539799999999996</c:v>
                </c:pt>
                <c:pt idx="23">
                  <c:v>0.66681999999999997</c:v>
                </c:pt>
                <c:pt idx="24">
                  <c:v>0.76207999999999998</c:v>
                </c:pt>
                <c:pt idx="25">
                  <c:v>0.79065799999999997</c:v>
                </c:pt>
                <c:pt idx="26">
                  <c:v>0.76207999999999998</c:v>
                </c:pt>
                <c:pt idx="27">
                  <c:v>0.85733999999999988</c:v>
                </c:pt>
                <c:pt idx="28">
                  <c:v>0.88591799999999987</c:v>
                </c:pt>
                <c:pt idx="29">
                  <c:v>0.85733999999999988</c:v>
                </c:pt>
                <c:pt idx="30">
                  <c:v>0.95259999999999989</c:v>
                </c:pt>
                <c:pt idx="31">
                  <c:v>0.98117799999999988</c:v>
                </c:pt>
                <c:pt idx="32">
                  <c:v>0.95259999999999989</c:v>
                </c:pt>
                <c:pt idx="33">
                  <c:v>0.95259999999999989</c:v>
                </c:pt>
                <c:pt idx="34">
                  <c:v>0.95259999999999989</c:v>
                </c:pt>
                <c:pt idx="35">
                  <c:v>0.95259999999999989</c:v>
                </c:pt>
                <c:pt idx="36">
                  <c:v>0.95259999999999989</c:v>
                </c:pt>
                <c:pt idx="37">
                  <c:v>0.95259999999999989</c:v>
                </c:pt>
                <c:pt idx="38">
                  <c:v>0.95259999999999989</c:v>
                </c:pt>
                <c:pt idx="39">
                  <c:v>0.95259999999999989</c:v>
                </c:pt>
                <c:pt idx="40">
                  <c:v>0.95259999999999989</c:v>
                </c:pt>
                <c:pt idx="41">
                  <c:v>0.95259999999999989</c:v>
                </c:pt>
                <c:pt idx="42">
                  <c:v>0.95259999999999989</c:v>
                </c:pt>
                <c:pt idx="43">
                  <c:v>0.95259999999999989</c:v>
                </c:pt>
                <c:pt idx="44">
                  <c:v>0.95259999999999989</c:v>
                </c:pt>
                <c:pt idx="45">
                  <c:v>0.95259999999999989</c:v>
                </c:pt>
                <c:pt idx="46">
                  <c:v>0.95259999999999989</c:v>
                </c:pt>
                <c:pt idx="47">
                  <c:v>0.95259999999999989</c:v>
                </c:pt>
                <c:pt idx="48">
                  <c:v>0.95259999999999989</c:v>
                </c:pt>
                <c:pt idx="49">
                  <c:v>0.95259999999999989</c:v>
                </c:pt>
                <c:pt idx="50">
                  <c:v>0.95259999999999989</c:v>
                </c:pt>
                <c:pt idx="51">
                  <c:v>0.95259999999999989</c:v>
                </c:pt>
                <c:pt idx="52">
                  <c:v>0.95259999999999989</c:v>
                </c:pt>
                <c:pt idx="53">
                  <c:v>0.95259999999999989</c:v>
                </c:pt>
                <c:pt idx="54">
                  <c:v>0.95259999999999989</c:v>
                </c:pt>
                <c:pt idx="55">
                  <c:v>0.95259999999999989</c:v>
                </c:pt>
                <c:pt idx="56">
                  <c:v>0.95259999999999989</c:v>
                </c:pt>
                <c:pt idx="57">
                  <c:v>0.95259999999999989</c:v>
                </c:pt>
                <c:pt idx="58">
                  <c:v>0.95259999999999989</c:v>
                </c:pt>
                <c:pt idx="59">
                  <c:v>0.95259999999999989</c:v>
                </c:pt>
                <c:pt idx="60">
                  <c:v>0.95259999999999989</c:v>
                </c:pt>
                <c:pt idx="61">
                  <c:v>0.95259999999999989</c:v>
                </c:pt>
                <c:pt idx="62">
                  <c:v>0.95259999999999989</c:v>
                </c:pt>
              </c:numCache>
            </c:numRef>
          </c:yVal>
          <c:smooth val="0"/>
        </c:ser>
        <c:ser>
          <c:idx val="0"/>
          <c:order val="4"/>
          <c:tx>
            <c:v>Left axis lines</c:v>
          </c:tx>
          <c:spPr>
            <a:ln w="3175">
              <a:solidFill>
                <a:srgbClr val="000000"/>
              </a:solidFill>
              <a:prstDash val="solid"/>
            </a:ln>
          </c:spPr>
          <c:marker>
            <c:symbol val="none"/>
          </c:marker>
          <c:xVal>
            <c:numRef>
              <c:f>'[tri-plot_v1-4-2.xls]SIZE'!$X$21:$X$83</c:f>
              <c:numCache>
                <c:formatCode>0.00</c:formatCode>
                <c:ptCount val="63"/>
                <c:pt idx="0">
                  <c:v>0</c:v>
                </c:pt>
                <c:pt idx="1">
                  <c:v>0</c:v>
                </c:pt>
                <c:pt idx="3">
                  <c:v>0</c:v>
                </c:pt>
                <c:pt idx="4">
                  <c:v>0</c:v>
                </c:pt>
                <c:pt idx="6">
                  <c:v>0</c:v>
                </c:pt>
                <c:pt idx="7">
                  <c:v>0</c:v>
                </c:pt>
                <c:pt idx="9">
                  <c:v>0</c:v>
                </c:pt>
                <c:pt idx="10">
                  <c:v>0</c:v>
                </c:pt>
                <c:pt idx="12">
                  <c:v>0</c:v>
                </c:pt>
                <c:pt idx="13">
                  <c:v>0</c:v>
                </c:pt>
                <c:pt idx="15">
                  <c:v>0</c:v>
                </c:pt>
                <c:pt idx="16">
                  <c:v>0</c:v>
                </c:pt>
                <c:pt idx="18">
                  <c:v>0</c:v>
                </c:pt>
                <c:pt idx="19">
                  <c:v>0</c:v>
                </c:pt>
                <c:pt idx="21">
                  <c:v>0</c:v>
                </c:pt>
                <c:pt idx="22">
                  <c:v>0</c:v>
                </c:pt>
                <c:pt idx="24">
                  <c:v>0</c:v>
                </c:pt>
                <c:pt idx="25">
                  <c:v>0</c:v>
                </c:pt>
                <c:pt idx="27">
                  <c:v>0</c:v>
                </c:pt>
                <c:pt idx="28">
                  <c:v>0</c:v>
                </c:pt>
                <c:pt idx="30">
                  <c:v>0</c:v>
                </c:pt>
                <c:pt idx="31">
                  <c:v>0</c:v>
                </c:pt>
                <c:pt idx="33">
                  <c:v>0</c:v>
                </c:pt>
                <c:pt idx="34">
                  <c:v>0</c:v>
                </c:pt>
                <c:pt idx="36">
                  <c:v>0</c:v>
                </c:pt>
                <c:pt idx="37">
                  <c:v>0</c:v>
                </c:pt>
                <c:pt idx="39">
                  <c:v>0</c:v>
                </c:pt>
                <c:pt idx="40">
                  <c:v>0</c:v>
                </c:pt>
                <c:pt idx="42">
                  <c:v>0</c:v>
                </c:pt>
                <c:pt idx="43">
                  <c:v>0</c:v>
                </c:pt>
                <c:pt idx="45">
                  <c:v>0</c:v>
                </c:pt>
                <c:pt idx="46">
                  <c:v>0</c:v>
                </c:pt>
                <c:pt idx="48">
                  <c:v>0</c:v>
                </c:pt>
                <c:pt idx="49">
                  <c:v>0</c:v>
                </c:pt>
                <c:pt idx="51">
                  <c:v>0</c:v>
                </c:pt>
                <c:pt idx="52">
                  <c:v>0</c:v>
                </c:pt>
                <c:pt idx="54">
                  <c:v>0</c:v>
                </c:pt>
                <c:pt idx="55">
                  <c:v>0</c:v>
                </c:pt>
                <c:pt idx="57">
                  <c:v>0</c:v>
                </c:pt>
                <c:pt idx="58">
                  <c:v>0</c:v>
                </c:pt>
                <c:pt idx="60">
                  <c:v>0</c:v>
                </c:pt>
                <c:pt idx="61">
                  <c:v>0</c:v>
                </c:pt>
              </c:numCache>
            </c:numRef>
          </c:xVal>
          <c:yVal>
            <c:numRef>
              <c:f>'[tri-plot_v1-4-2.xls]SIZE'!$Y$21:$Y$83</c:f>
              <c:numCache>
                <c:formatCode>0.00</c:formatCode>
                <c:ptCount val="63"/>
                <c:pt idx="0">
                  <c:v>0</c:v>
                </c:pt>
                <c:pt idx="1">
                  <c:v>0</c:v>
                </c:pt>
                <c:pt idx="3">
                  <c:v>0</c:v>
                </c:pt>
                <c:pt idx="4">
                  <c:v>0</c:v>
                </c:pt>
                <c:pt idx="6">
                  <c:v>0</c:v>
                </c:pt>
                <c:pt idx="7">
                  <c:v>0</c:v>
                </c:pt>
                <c:pt idx="9">
                  <c:v>0</c:v>
                </c:pt>
                <c:pt idx="10">
                  <c:v>0</c:v>
                </c:pt>
                <c:pt idx="12">
                  <c:v>0</c:v>
                </c:pt>
                <c:pt idx="13">
                  <c:v>0</c:v>
                </c:pt>
                <c:pt idx="15">
                  <c:v>0</c:v>
                </c:pt>
                <c:pt idx="16">
                  <c:v>0</c:v>
                </c:pt>
                <c:pt idx="18">
                  <c:v>0</c:v>
                </c:pt>
                <c:pt idx="19">
                  <c:v>0</c:v>
                </c:pt>
                <c:pt idx="21">
                  <c:v>0</c:v>
                </c:pt>
                <c:pt idx="22">
                  <c:v>0</c:v>
                </c:pt>
                <c:pt idx="24">
                  <c:v>0</c:v>
                </c:pt>
                <c:pt idx="25">
                  <c:v>0</c:v>
                </c:pt>
                <c:pt idx="27">
                  <c:v>0</c:v>
                </c:pt>
                <c:pt idx="28">
                  <c:v>0</c:v>
                </c:pt>
                <c:pt idx="30">
                  <c:v>0</c:v>
                </c:pt>
                <c:pt idx="31">
                  <c:v>0</c:v>
                </c:pt>
                <c:pt idx="33">
                  <c:v>0</c:v>
                </c:pt>
                <c:pt idx="34">
                  <c:v>0</c:v>
                </c:pt>
                <c:pt idx="36">
                  <c:v>0</c:v>
                </c:pt>
                <c:pt idx="37">
                  <c:v>0</c:v>
                </c:pt>
                <c:pt idx="39">
                  <c:v>0</c:v>
                </c:pt>
                <c:pt idx="40">
                  <c:v>0</c:v>
                </c:pt>
                <c:pt idx="42">
                  <c:v>0</c:v>
                </c:pt>
                <c:pt idx="43">
                  <c:v>0</c:v>
                </c:pt>
                <c:pt idx="45">
                  <c:v>0</c:v>
                </c:pt>
                <c:pt idx="46">
                  <c:v>0</c:v>
                </c:pt>
                <c:pt idx="48">
                  <c:v>0</c:v>
                </c:pt>
                <c:pt idx="49">
                  <c:v>0</c:v>
                </c:pt>
                <c:pt idx="51">
                  <c:v>0</c:v>
                </c:pt>
                <c:pt idx="52">
                  <c:v>0</c:v>
                </c:pt>
                <c:pt idx="54">
                  <c:v>0</c:v>
                </c:pt>
                <c:pt idx="55">
                  <c:v>0</c:v>
                </c:pt>
                <c:pt idx="57">
                  <c:v>0</c:v>
                </c:pt>
                <c:pt idx="58">
                  <c:v>0</c:v>
                </c:pt>
                <c:pt idx="60">
                  <c:v>0</c:v>
                </c:pt>
                <c:pt idx="61">
                  <c:v>0</c:v>
                </c:pt>
              </c:numCache>
            </c:numRef>
          </c:yVal>
          <c:smooth val="0"/>
        </c:ser>
        <c:ser>
          <c:idx val="5"/>
          <c:order val="5"/>
          <c:tx>
            <c:v>Right axis lines</c:v>
          </c:tx>
          <c:spPr>
            <a:ln w="3175">
              <a:solidFill>
                <a:srgbClr val="000000"/>
              </a:solidFill>
              <a:prstDash val="solid"/>
            </a:ln>
          </c:spPr>
          <c:marker>
            <c:symbol val="none"/>
          </c:marker>
          <c:xVal>
            <c:numRef>
              <c:f>'[tri-plot_v1-4-2.xls]SIZE'!$AA$21:$AA$83</c:f>
              <c:numCache>
                <c:formatCode>General</c:formatCode>
                <c:ptCount val="63"/>
                <c:pt idx="0" formatCode="0.00">
                  <c:v>0</c:v>
                </c:pt>
                <c:pt idx="3" formatCode="0.00">
                  <c:v>0</c:v>
                </c:pt>
                <c:pt idx="4" formatCode="0.00">
                  <c:v>0</c:v>
                </c:pt>
                <c:pt idx="6" formatCode="0.00">
                  <c:v>0</c:v>
                </c:pt>
                <c:pt idx="7" formatCode="0.00">
                  <c:v>0</c:v>
                </c:pt>
                <c:pt idx="9" formatCode="0.00">
                  <c:v>0</c:v>
                </c:pt>
                <c:pt idx="10" formatCode="0.00">
                  <c:v>0</c:v>
                </c:pt>
                <c:pt idx="12" formatCode="0.00">
                  <c:v>0</c:v>
                </c:pt>
                <c:pt idx="13" formatCode="0.00">
                  <c:v>0</c:v>
                </c:pt>
                <c:pt idx="15" formatCode="0.00">
                  <c:v>0</c:v>
                </c:pt>
                <c:pt idx="16" formatCode="0.00">
                  <c:v>0</c:v>
                </c:pt>
                <c:pt idx="18" formatCode="0.00">
                  <c:v>0</c:v>
                </c:pt>
                <c:pt idx="19" formatCode="0.00">
                  <c:v>0</c:v>
                </c:pt>
                <c:pt idx="21" formatCode="0.00">
                  <c:v>0</c:v>
                </c:pt>
                <c:pt idx="22" formatCode="0.00">
                  <c:v>0</c:v>
                </c:pt>
                <c:pt idx="24" formatCode="0.00">
                  <c:v>0</c:v>
                </c:pt>
                <c:pt idx="25" formatCode="0.00">
                  <c:v>0</c:v>
                </c:pt>
                <c:pt idx="27" formatCode="0.00">
                  <c:v>0</c:v>
                </c:pt>
                <c:pt idx="28" formatCode="0.00">
                  <c:v>0</c:v>
                </c:pt>
                <c:pt idx="30" formatCode="0.00">
                  <c:v>0</c:v>
                </c:pt>
                <c:pt idx="31" formatCode="0.00">
                  <c:v>0</c:v>
                </c:pt>
                <c:pt idx="33" formatCode="0.00">
                  <c:v>0</c:v>
                </c:pt>
                <c:pt idx="34" formatCode="0.00">
                  <c:v>0</c:v>
                </c:pt>
                <c:pt idx="36" formatCode="0.00">
                  <c:v>0</c:v>
                </c:pt>
                <c:pt idx="37" formatCode="0.00">
                  <c:v>0</c:v>
                </c:pt>
                <c:pt idx="39" formatCode="0.00">
                  <c:v>0</c:v>
                </c:pt>
                <c:pt idx="40" formatCode="0.00">
                  <c:v>0</c:v>
                </c:pt>
                <c:pt idx="42" formatCode="0.00">
                  <c:v>0</c:v>
                </c:pt>
                <c:pt idx="43" formatCode="0.00">
                  <c:v>0</c:v>
                </c:pt>
                <c:pt idx="45" formatCode="0.00">
                  <c:v>0</c:v>
                </c:pt>
                <c:pt idx="46" formatCode="0.00">
                  <c:v>0</c:v>
                </c:pt>
                <c:pt idx="48" formatCode="0.00">
                  <c:v>0</c:v>
                </c:pt>
                <c:pt idx="49" formatCode="0.00">
                  <c:v>0</c:v>
                </c:pt>
                <c:pt idx="51" formatCode="0.00">
                  <c:v>0</c:v>
                </c:pt>
                <c:pt idx="52" formatCode="0.00">
                  <c:v>0</c:v>
                </c:pt>
                <c:pt idx="54" formatCode="0.00">
                  <c:v>0</c:v>
                </c:pt>
                <c:pt idx="55" formatCode="0.00">
                  <c:v>0</c:v>
                </c:pt>
                <c:pt idx="57" formatCode="0.00">
                  <c:v>0</c:v>
                </c:pt>
                <c:pt idx="58" formatCode="0.00">
                  <c:v>0</c:v>
                </c:pt>
                <c:pt idx="60" formatCode="0.00">
                  <c:v>0</c:v>
                </c:pt>
                <c:pt idx="61" formatCode="0.00">
                  <c:v>0</c:v>
                </c:pt>
              </c:numCache>
            </c:numRef>
          </c:xVal>
          <c:yVal>
            <c:numRef>
              <c:f>'[tri-plot_v1-4-2.xls]SIZE'!$AB$21:$AB$83</c:f>
              <c:numCache>
                <c:formatCode>General</c:formatCode>
                <c:ptCount val="63"/>
                <c:pt idx="0" formatCode="0.00">
                  <c:v>0</c:v>
                </c:pt>
                <c:pt idx="3" formatCode="0.00">
                  <c:v>0</c:v>
                </c:pt>
                <c:pt idx="4" formatCode="0.00">
                  <c:v>0</c:v>
                </c:pt>
                <c:pt idx="6" formatCode="0.00">
                  <c:v>0</c:v>
                </c:pt>
                <c:pt idx="7" formatCode="0.00">
                  <c:v>0</c:v>
                </c:pt>
                <c:pt idx="9" formatCode="0.00">
                  <c:v>0</c:v>
                </c:pt>
                <c:pt idx="10" formatCode="0.00">
                  <c:v>0</c:v>
                </c:pt>
                <c:pt idx="12" formatCode="0.00">
                  <c:v>0</c:v>
                </c:pt>
                <c:pt idx="13" formatCode="0.00">
                  <c:v>0</c:v>
                </c:pt>
                <c:pt idx="15" formatCode="0.00">
                  <c:v>0</c:v>
                </c:pt>
                <c:pt idx="16" formatCode="0.00">
                  <c:v>0</c:v>
                </c:pt>
                <c:pt idx="18" formatCode="0.00">
                  <c:v>0</c:v>
                </c:pt>
                <c:pt idx="19" formatCode="0.00">
                  <c:v>0</c:v>
                </c:pt>
                <c:pt idx="21" formatCode="0.00">
                  <c:v>0</c:v>
                </c:pt>
                <c:pt idx="22" formatCode="0.00">
                  <c:v>0</c:v>
                </c:pt>
                <c:pt idx="24" formatCode="0.00">
                  <c:v>0</c:v>
                </c:pt>
                <c:pt idx="25" formatCode="0.00">
                  <c:v>0</c:v>
                </c:pt>
                <c:pt idx="27" formatCode="0.00">
                  <c:v>0</c:v>
                </c:pt>
                <c:pt idx="28" formatCode="0.00">
                  <c:v>0</c:v>
                </c:pt>
                <c:pt idx="30" formatCode="0.00">
                  <c:v>0</c:v>
                </c:pt>
                <c:pt idx="31" formatCode="0.00">
                  <c:v>0</c:v>
                </c:pt>
                <c:pt idx="33" formatCode="0.00">
                  <c:v>0</c:v>
                </c:pt>
                <c:pt idx="34" formatCode="0.00">
                  <c:v>0</c:v>
                </c:pt>
                <c:pt idx="36" formatCode="0.00">
                  <c:v>0</c:v>
                </c:pt>
                <c:pt idx="37" formatCode="0.00">
                  <c:v>0</c:v>
                </c:pt>
                <c:pt idx="39" formatCode="0.00">
                  <c:v>0</c:v>
                </c:pt>
                <c:pt idx="40" formatCode="0.00">
                  <c:v>0</c:v>
                </c:pt>
                <c:pt idx="42" formatCode="0.00">
                  <c:v>0</c:v>
                </c:pt>
                <c:pt idx="43" formatCode="0.00">
                  <c:v>0</c:v>
                </c:pt>
                <c:pt idx="45" formatCode="0.00">
                  <c:v>0</c:v>
                </c:pt>
                <c:pt idx="46" formatCode="0.00">
                  <c:v>0</c:v>
                </c:pt>
                <c:pt idx="48" formatCode="0.00">
                  <c:v>0</c:v>
                </c:pt>
                <c:pt idx="49" formatCode="0.00">
                  <c:v>0</c:v>
                </c:pt>
                <c:pt idx="51" formatCode="0.00">
                  <c:v>0</c:v>
                </c:pt>
                <c:pt idx="52" formatCode="0.00">
                  <c:v>0</c:v>
                </c:pt>
                <c:pt idx="54" formatCode="0.00">
                  <c:v>0</c:v>
                </c:pt>
                <c:pt idx="55" formatCode="0.00">
                  <c:v>0</c:v>
                </c:pt>
                <c:pt idx="57" formatCode="0.00">
                  <c:v>0</c:v>
                </c:pt>
                <c:pt idx="58" formatCode="0.00">
                  <c:v>0</c:v>
                </c:pt>
                <c:pt idx="60" formatCode="0.00">
                  <c:v>0</c:v>
                </c:pt>
                <c:pt idx="61" formatCode="0.00">
                  <c:v>0</c:v>
                </c:pt>
              </c:numCache>
            </c:numRef>
          </c:yVal>
          <c:smooth val="0"/>
        </c:ser>
        <c:ser>
          <c:idx val="7"/>
          <c:order val="6"/>
          <c:tx>
            <c:v>Bottom axis lines</c:v>
          </c:tx>
          <c:spPr>
            <a:ln w="3175">
              <a:solidFill>
                <a:srgbClr val="000000"/>
              </a:solidFill>
              <a:prstDash val="solid"/>
            </a:ln>
          </c:spPr>
          <c:marker>
            <c:symbol val="none"/>
          </c:marker>
          <c:xVal>
            <c:numRef>
              <c:f>'[tri-plot_v1-4-2.xls]SIZE'!$AD$24:$AD$83</c:f>
              <c:numCache>
                <c:formatCode>0.00</c:formatCode>
                <c:ptCount val="60"/>
                <c:pt idx="0">
                  <c:v>0</c:v>
                </c:pt>
                <c:pt idx="1">
                  <c:v>0</c:v>
                </c:pt>
                <c:pt idx="3">
                  <c:v>0</c:v>
                </c:pt>
                <c:pt idx="4">
                  <c:v>0</c:v>
                </c:pt>
                <c:pt idx="6">
                  <c:v>0</c:v>
                </c:pt>
                <c:pt idx="7">
                  <c:v>0</c:v>
                </c:pt>
                <c:pt idx="9">
                  <c:v>0</c:v>
                </c:pt>
                <c:pt idx="10">
                  <c:v>0</c:v>
                </c:pt>
                <c:pt idx="12">
                  <c:v>0</c:v>
                </c:pt>
                <c:pt idx="13">
                  <c:v>0</c:v>
                </c:pt>
                <c:pt idx="15">
                  <c:v>0</c:v>
                </c:pt>
                <c:pt idx="16">
                  <c:v>0</c:v>
                </c:pt>
                <c:pt idx="18">
                  <c:v>0</c:v>
                </c:pt>
                <c:pt idx="19">
                  <c:v>0</c:v>
                </c:pt>
                <c:pt idx="21">
                  <c:v>0</c:v>
                </c:pt>
                <c:pt idx="22">
                  <c:v>0</c:v>
                </c:pt>
                <c:pt idx="24">
                  <c:v>0</c:v>
                </c:pt>
                <c:pt idx="25">
                  <c:v>0</c:v>
                </c:pt>
                <c:pt idx="27">
                  <c:v>0</c:v>
                </c:pt>
                <c:pt idx="28">
                  <c:v>0</c:v>
                </c:pt>
                <c:pt idx="30">
                  <c:v>0</c:v>
                </c:pt>
                <c:pt idx="31">
                  <c:v>0</c:v>
                </c:pt>
                <c:pt idx="33">
                  <c:v>0</c:v>
                </c:pt>
                <c:pt idx="34">
                  <c:v>0</c:v>
                </c:pt>
                <c:pt idx="36">
                  <c:v>0</c:v>
                </c:pt>
                <c:pt idx="37">
                  <c:v>0</c:v>
                </c:pt>
                <c:pt idx="39">
                  <c:v>0</c:v>
                </c:pt>
                <c:pt idx="40">
                  <c:v>0</c:v>
                </c:pt>
                <c:pt idx="42">
                  <c:v>0</c:v>
                </c:pt>
                <c:pt idx="43">
                  <c:v>0</c:v>
                </c:pt>
                <c:pt idx="45">
                  <c:v>0</c:v>
                </c:pt>
                <c:pt idx="46">
                  <c:v>0</c:v>
                </c:pt>
                <c:pt idx="48">
                  <c:v>0</c:v>
                </c:pt>
                <c:pt idx="49">
                  <c:v>0</c:v>
                </c:pt>
                <c:pt idx="51">
                  <c:v>0</c:v>
                </c:pt>
                <c:pt idx="52">
                  <c:v>0</c:v>
                </c:pt>
                <c:pt idx="54">
                  <c:v>0</c:v>
                </c:pt>
                <c:pt idx="55">
                  <c:v>0</c:v>
                </c:pt>
                <c:pt idx="57">
                  <c:v>0</c:v>
                </c:pt>
                <c:pt idx="58">
                  <c:v>0</c:v>
                </c:pt>
              </c:numCache>
            </c:numRef>
          </c:xVal>
          <c:yVal>
            <c:numRef>
              <c:f>'[tri-plot_v1-4-2.xls]SIZE'!$AE$24:$AE$83</c:f>
              <c:numCache>
                <c:formatCode>0.00</c:formatCode>
                <c:ptCount val="60"/>
                <c:pt idx="0">
                  <c:v>0</c:v>
                </c:pt>
                <c:pt idx="1">
                  <c:v>0</c:v>
                </c:pt>
                <c:pt idx="3">
                  <c:v>0</c:v>
                </c:pt>
                <c:pt idx="4">
                  <c:v>0</c:v>
                </c:pt>
                <c:pt idx="6">
                  <c:v>0</c:v>
                </c:pt>
                <c:pt idx="7">
                  <c:v>0</c:v>
                </c:pt>
                <c:pt idx="9">
                  <c:v>0</c:v>
                </c:pt>
                <c:pt idx="10">
                  <c:v>0</c:v>
                </c:pt>
                <c:pt idx="12">
                  <c:v>0</c:v>
                </c:pt>
                <c:pt idx="13">
                  <c:v>0</c:v>
                </c:pt>
                <c:pt idx="15">
                  <c:v>0</c:v>
                </c:pt>
                <c:pt idx="16">
                  <c:v>0</c:v>
                </c:pt>
                <c:pt idx="18">
                  <c:v>0</c:v>
                </c:pt>
                <c:pt idx="19">
                  <c:v>0</c:v>
                </c:pt>
                <c:pt idx="21">
                  <c:v>0</c:v>
                </c:pt>
                <c:pt idx="22">
                  <c:v>0</c:v>
                </c:pt>
                <c:pt idx="24">
                  <c:v>0</c:v>
                </c:pt>
                <c:pt idx="25">
                  <c:v>0</c:v>
                </c:pt>
                <c:pt idx="27">
                  <c:v>0</c:v>
                </c:pt>
                <c:pt idx="28">
                  <c:v>0</c:v>
                </c:pt>
                <c:pt idx="30">
                  <c:v>0</c:v>
                </c:pt>
                <c:pt idx="31">
                  <c:v>0</c:v>
                </c:pt>
                <c:pt idx="33">
                  <c:v>0</c:v>
                </c:pt>
                <c:pt idx="34">
                  <c:v>0</c:v>
                </c:pt>
                <c:pt idx="36">
                  <c:v>0</c:v>
                </c:pt>
                <c:pt idx="37">
                  <c:v>0</c:v>
                </c:pt>
                <c:pt idx="39">
                  <c:v>0</c:v>
                </c:pt>
                <c:pt idx="40">
                  <c:v>0</c:v>
                </c:pt>
                <c:pt idx="42">
                  <c:v>0</c:v>
                </c:pt>
                <c:pt idx="43">
                  <c:v>0</c:v>
                </c:pt>
                <c:pt idx="45">
                  <c:v>0</c:v>
                </c:pt>
                <c:pt idx="46">
                  <c:v>0</c:v>
                </c:pt>
                <c:pt idx="48">
                  <c:v>0</c:v>
                </c:pt>
                <c:pt idx="49">
                  <c:v>0</c:v>
                </c:pt>
                <c:pt idx="51">
                  <c:v>0</c:v>
                </c:pt>
                <c:pt idx="52">
                  <c:v>0</c:v>
                </c:pt>
                <c:pt idx="54">
                  <c:v>0</c:v>
                </c:pt>
                <c:pt idx="55">
                  <c:v>0</c:v>
                </c:pt>
                <c:pt idx="57">
                  <c:v>0</c:v>
                </c:pt>
                <c:pt idx="58">
                  <c:v>0</c:v>
                </c:pt>
              </c:numCache>
            </c:numRef>
          </c:yVal>
          <c:smooth val="0"/>
        </c:ser>
        <c:ser>
          <c:idx val="9"/>
          <c:order val="7"/>
          <c:tx>
            <c:v>Bottom ticks</c:v>
          </c:tx>
          <c:spPr>
            <a:ln w="3175">
              <a:solidFill>
                <a:srgbClr val="000000"/>
              </a:solidFill>
              <a:prstDash val="solid"/>
            </a:ln>
          </c:spPr>
          <c:marker>
            <c:symbol val="none"/>
          </c:marker>
          <c:xVal>
            <c:numRef>
              <c:f>'[tri-plot_v1-4-2.xls]SIZE'!$AI$21:$AI$83</c:f>
              <c:numCache>
                <c:formatCode>0.00</c:formatCode>
                <c:ptCount val="63"/>
                <c:pt idx="0">
                  <c:v>0</c:v>
                </c:pt>
                <c:pt idx="1">
                  <c:v>1.4999999999999999E-2</c:v>
                </c:pt>
                <c:pt idx="2">
                  <c:v>0</c:v>
                </c:pt>
                <c:pt idx="3">
                  <c:v>0.1</c:v>
                </c:pt>
                <c:pt idx="4">
                  <c:v>0.115</c:v>
                </c:pt>
                <c:pt idx="5">
                  <c:v>0.1</c:v>
                </c:pt>
                <c:pt idx="6">
                  <c:v>0.2</c:v>
                </c:pt>
                <c:pt idx="7">
                  <c:v>0.21500000000000002</c:v>
                </c:pt>
                <c:pt idx="8">
                  <c:v>0.2</c:v>
                </c:pt>
                <c:pt idx="9">
                  <c:v>0.30000000000000004</c:v>
                </c:pt>
                <c:pt idx="10">
                  <c:v>0.31500000000000006</c:v>
                </c:pt>
                <c:pt idx="11">
                  <c:v>0.30000000000000004</c:v>
                </c:pt>
                <c:pt idx="12">
                  <c:v>0.4</c:v>
                </c:pt>
                <c:pt idx="13">
                  <c:v>0.41500000000000004</c:v>
                </c:pt>
                <c:pt idx="14">
                  <c:v>0.4</c:v>
                </c:pt>
                <c:pt idx="15">
                  <c:v>0.5</c:v>
                </c:pt>
                <c:pt idx="16">
                  <c:v>0.51500000000000001</c:v>
                </c:pt>
                <c:pt idx="17">
                  <c:v>0.5</c:v>
                </c:pt>
                <c:pt idx="18">
                  <c:v>0.6</c:v>
                </c:pt>
                <c:pt idx="19">
                  <c:v>0.61499999999999999</c:v>
                </c:pt>
                <c:pt idx="20">
                  <c:v>0.6</c:v>
                </c:pt>
                <c:pt idx="21">
                  <c:v>0.7</c:v>
                </c:pt>
                <c:pt idx="22">
                  <c:v>0.71499999999999997</c:v>
                </c:pt>
                <c:pt idx="23">
                  <c:v>0.7</c:v>
                </c:pt>
                <c:pt idx="24">
                  <c:v>0.79999999999999993</c:v>
                </c:pt>
                <c:pt idx="25">
                  <c:v>0.81499999999999995</c:v>
                </c:pt>
                <c:pt idx="26">
                  <c:v>0.79999999999999993</c:v>
                </c:pt>
                <c:pt idx="27">
                  <c:v>0.89999999999999991</c:v>
                </c:pt>
                <c:pt idx="28">
                  <c:v>0.91499999999999992</c:v>
                </c:pt>
                <c:pt idx="29">
                  <c:v>0.89999999999999991</c:v>
                </c:pt>
                <c:pt idx="30">
                  <c:v>0.99999999999999989</c:v>
                </c:pt>
                <c:pt idx="31">
                  <c:v>1.0149999999999999</c:v>
                </c:pt>
                <c:pt idx="32">
                  <c:v>0.99999999999999989</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numCache>
            </c:numRef>
          </c:xVal>
          <c:yVal>
            <c:numRef>
              <c:f>'[tri-plot_v1-4-2.xls]SIZE'!$AJ$21:$AJ$83</c:f>
              <c:numCache>
                <c:formatCode>0.00</c:formatCode>
                <c:ptCount val="63"/>
                <c:pt idx="0">
                  <c:v>0</c:v>
                </c:pt>
                <c:pt idx="1">
                  <c:v>-2.8578000000000003E-2</c:v>
                </c:pt>
                <c:pt idx="2">
                  <c:v>0</c:v>
                </c:pt>
                <c:pt idx="3">
                  <c:v>0</c:v>
                </c:pt>
                <c:pt idx="4">
                  <c:v>-2.8578000000000003E-2</c:v>
                </c:pt>
                <c:pt idx="5">
                  <c:v>0</c:v>
                </c:pt>
                <c:pt idx="6">
                  <c:v>0</c:v>
                </c:pt>
                <c:pt idx="7">
                  <c:v>-2.8578000000000003E-2</c:v>
                </c:pt>
                <c:pt idx="8">
                  <c:v>0</c:v>
                </c:pt>
                <c:pt idx="9">
                  <c:v>0</c:v>
                </c:pt>
                <c:pt idx="10">
                  <c:v>-2.8578000000000003E-2</c:v>
                </c:pt>
                <c:pt idx="11">
                  <c:v>0</c:v>
                </c:pt>
                <c:pt idx="12">
                  <c:v>0</c:v>
                </c:pt>
                <c:pt idx="13">
                  <c:v>-2.8578000000000003E-2</c:v>
                </c:pt>
                <c:pt idx="14">
                  <c:v>0</c:v>
                </c:pt>
                <c:pt idx="15">
                  <c:v>0</c:v>
                </c:pt>
                <c:pt idx="16">
                  <c:v>-2.8578000000000003E-2</c:v>
                </c:pt>
                <c:pt idx="17">
                  <c:v>0</c:v>
                </c:pt>
                <c:pt idx="18">
                  <c:v>0</c:v>
                </c:pt>
                <c:pt idx="19">
                  <c:v>-2.8578000000000003E-2</c:v>
                </c:pt>
                <c:pt idx="20">
                  <c:v>0</c:v>
                </c:pt>
                <c:pt idx="21">
                  <c:v>0</c:v>
                </c:pt>
                <c:pt idx="22">
                  <c:v>-2.8578000000000003E-2</c:v>
                </c:pt>
                <c:pt idx="23">
                  <c:v>0</c:v>
                </c:pt>
                <c:pt idx="24">
                  <c:v>0</c:v>
                </c:pt>
                <c:pt idx="25">
                  <c:v>-2.8578000000000003E-2</c:v>
                </c:pt>
                <c:pt idx="26">
                  <c:v>0</c:v>
                </c:pt>
                <c:pt idx="27">
                  <c:v>0</c:v>
                </c:pt>
                <c:pt idx="28">
                  <c:v>-2.8578000000000003E-2</c:v>
                </c:pt>
                <c:pt idx="29">
                  <c:v>0</c:v>
                </c:pt>
                <c:pt idx="30">
                  <c:v>0</c:v>
                </c:pt>
                <c:pt idx="31">
                  <c:v>-2.8578000000000003E-2</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numCache>
            </c:numRef>
          </c:yVal>
          <c:smooth val="0"/>
        </c:ser>
        <c:dLbls>
          <c:showLegendKey val="0"/>
          <c:showVal val="0"/>
          <c:showCatName val="0"/>
          <c:showSerName val="0"/>
          <c:showPercent val="0"/>
          <c:showBubbleSize val="0"/>
        </c:dLbls>
        <c:axId val="99959936"/>
        <c:axId val="99961472"/>
      </c:scatterChart>
      <c:valAx>
        <c:axId val="99959936"/>
        <c:scaling>
          <c:orientation val="minMax"/>
          <c:max val="1.1000000000000001"/>
          <c:min val="-0.1"/>
        </c:scaling>
        <c:delete val="1"/>
        <c:axPos val="b"/>
        <c:numFmt formatCode="General" sourceLinked="1"/>
        <c:majorTickMark val="out"/>
        <c:minorTickMark val="none"/>
        <c:tickLblPos val="nextTo"/>
        <c:crossAx val="99961472"/>
        <c:crosses val="autoZero"/>
        <c:crossBetween val="midCat"/>
      </c:valAx>
      <c:valAx>
        <c:axId val="99961472"/>
        <c:scaling>
          <c:orientation val="minMax"/>
          <c:max val="1.05"/>
          <c:min val="-0.15"/>
        </c:scaling>
        <c:delete val="1"/>
        <c:axPos val="l"/>
        <c:numFmt formatCode="General" sourceLinked="1"/>
        <c:majorTickMark val="out"/>
        <c:minorTickMark val="none"/>
        <c:tickLblPos val="nextTo"/>
        <c:crossAx val="99959936"/>
        <c:crosses val="autoZero"/>
        <c:crossBetween val="midCat"/>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0.42571</cdr:x>
      <cdr:y>0.03481</cdr:y>
    </cdr:from>
    <cdr:to>
      <cdr:x>0.52196</cdr:x>
      <cdr:y>0.08622</cdr:y>
    </cdr:to>
    <cdr:sp macro="" textlink="">
      <cdr:nvSpPr>
        <cdr:cNvPr id="31745" name="Text Box 1"/>
        <cdr:cNvSpPr txBox="1">
          <a:spLocks xmlns:a="http://schemas.openxmlformats.org/drawingml/2006/main" noChangeArrowheads="1"/>
        </cdr:cNvSpPr>
      </cdr:nvSpPr>
      <cdr:spPr bwMode="auto">
        <a:xfrm xmlns:a="http://schemas.openxmlformats.org/drawingml/2006/main">
          <a:off x="1953408" y="140678"/>
          <a:ext cx="441659" cy="20774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1200" b="0" i="0" u="none" strike="noStrike" baseline="0" dirty="0">
              <a:solidFill>
                <a:srgbClr val="000000"/>
              </a:solidFill>
              <a:cs typeface="Arial"/>
            </a:rPr>
            <a:t>Quartz</a:t>
          </a:r>
        </a:p>
      </cdr:txBody>
    </cdr:sp>
  </cdr:relSizeAnchor>
  <cdr:relSizeAnchor xmlns:cdr="http://schemas.openxmlformats.org/drawingml/2006/chartDrawing">
    <cdr:from>
      <cdr:x>0.86827</cdr:x>
      <cdr:y>0.90149</cdr:y>
    </cdr:from>
    <cdr:to>
      <cdr:x>0.94461</cdr:x>
      <cdr:y>0.9529</cdr:y>
    </cdr:to>
    <cdr:sp macro="" textlink="">
      <cdr:nvSpPr>
        <cdr:cNvPr id="31746" name="Text Box 2"/>
        <cdr:cNvSpPr txBox="1">
          <a:spLocks xmlns:a="http://schemas.openxmlformats.org/drawingml/2006/main" noChangeArrowheads="1"/>
        </cdr:cNvSpPr>
      </cdr:nvSpPr>
      <cdr:spPr bwMode="auto">
        <a:xfrm xmlns:a="http://schemas.openxmlformats.org/drawingml/2006/main">
          <a:off x="3984134" y="3643205"/>
          <a:ext cx="350289" cy="20774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1200" b="0" i="0" u="none" strike="noStrike" baseline="0" dirty="0">
              <a:solidFill>
                <a:srgbClr val="000000"/>
              </a:solidFill>
              <a:cs typeface="Arial"/>
            </a:rPr>
            <a:t>Lithic</a:t>
          </a:r>
        </a:p>
      </cdr:txBody>
    </cdr:sp>
  </cdr:relSizeAnchor>
  <cdr:relSizeAnchor xmlns:cdr="http://schemas.openxmlformats.org/drawingml/2006/chartDrawing">
    <cdr:from>
      <cdr:x>0.0723</cdr:x>
      <cdr:y>0.90017</cdr:y>
    </cdr:from>
    <cdr:to>
      <cdr:x>0.19196</cdr:x>
      <cdr:y>0.95158</cdr:y>
    </cdr:to>
    <cdr:sp macro="" textlink="">
      <cdr:nvSpPr>
        <cdr:cNvPr id="31747" name="Text Box 3"/>
        <cdr:cNvSpPr txBox="1">
          <a:spLocks xmlns:a="http://schemas.openxmlformats.org/drawingml/2006/main" noChangeArrowheads="1"/>
        </cdr:cNvSpPr>
      </cdr:nvSpPr>
      <cdr:spPr bwMode="auto">
        <a:xfrm xmlns:a="http://schemas.openxmlformats.org/drawingml/2006/main">
          <a:off x="331755" y="3637870"/>
          <a:ext cx="549061" cy="20774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1200" b="0" i="0" u="none" strike="noStrike" baseline="0" dirty="0">
              <a:solidFill>
                <a:srgbClr val="000000"/>
              </a:solidFill>
              <a:cs typeface="Arial"/>
            </a:rPr>
            <a:t>Feldspar</a:t>
          </a:r>
        </a:p>
      </cdr:txBody>
    </cdr:sp>
  </cdr:relSizeAnchor>
  <cdr:relSizeAnchor xmlns:cdr="http://schemas.openxmlformats.org/drawingml/2006/chartDrawing">
    <cdr:from>
      <cdr:x>0.54341</cdr:x>
      <cdr:y>0.55208</cdr:y>
    </cdr:from>
    <cdr:to>
      <cdr:x>0.607</cdr:x>
      <cdr:y>0.99762</cdr:y>
    </cdr:to>
    <cdr:sp macro="" textlink="">
      <cdr:nvSpPr>
        <cdr:cNvPr id="2" name="TextBox 1"/>
        <cdr:cNvSpPr txBox="1"/>
      </cdr:nvSpPr>
      <cdr:spPr>
        <a:xfrm xmlns:a="http://schemas.openxmlformats.org/drawingml/2006/main" rot="4865476">
          <a:off x="1829675" y="3679131"/>
          <a:ext cx="2208759" cy="3243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dirty="0" smtClean="0"/>
            <a:t>Feldspathic </a:t>
          </a:r>
          <a:r>
            <a:rPr lang="en-US" sz="1000" dirty="0" err="1" smtClean="0"/>
            <a:t>Litharenite</a:t>
          </a:r>
          <a:endParaRPr lang="en-US" sz="1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11/15/2015</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784840913"/>
      </p:ext>
    </p:extLst>
  </p:cSld>
  <p:clrMap bg1="lt1" tx1="dk1" bg2="lt2" tx2="dk2" accent1="accent1" accent2="accent2" accent3="accent3" accent4="accent4" accent5="accent5" accent6="accent6" hlink="hlink" folHlink="folHlink"/>
  <p:notesStyle>
    <a:lvl1pPr marL="0" algn="l" defTabSz="3133769" rtl="0" eaLnBrk="1" latinLnBrk="0" hangingPunct="1">
      <a:defRPr sz="4100" kern="1200">
        <a:solidFill>
          <a:schemeClr val="tx1"/>
        </a:solidFill>
        <a:latin typeface="+mn-lt"/>
        <a:ea typeface="+mn-ea"/>
        <a:cs typeface="+mn-cs"/>
      </a:defRPr>
    </a:lvl1pPr>
    <a:lvl2pPr marL="1566886" algn="l" defTabSz="3133769" rtl="0" eaLnBrk="1" latinLnBrk="0" hangingPunct="1">
      <a:defRPr sz="4100" kern="1200">
        <a:solidFill>
          <a:schemeClr val="tx1"/>
        </a:solidFill>
        <a:latin typeface="+mn-lt"/>
        <a:ea typeface="+mn-ea"/>
        <a:cs typeface="+mn-cs"/>
      </a:defRPr>
    </a:lvl2pPr>
    <a:lvl3pPr marL="3133769" algn="l" defTabSz="3133769" rtl="0" eaLnBrk="1" latinLnBrk="0" hangingPunct="1">
      <a:defRPr sz="4100" kern="1200">
        <a:solidFill>
          <a:schemeClr val="tx1"/>
        </a:solidFill>
        <a:latin typeface="+mn-lt"/>
        <a:ea typeface="+mn-ea"/>
        <a:cs typeface="+mn-cs"/>
      </a:defRPr>
    </a:lvl3pPr>
    <a:lvl4pPr marL="4700655" algn="l" defTabSz="3133769" rtl="0" eaLnBrk="1" latinLnBrk="0" hangingPunct="1">
      <a:defRPr sz="4100" kern="1200">
        <a:solidFill>
          <a:schemeClr val="tx1"/>
        </a:solidFill>
        <a:latin typeface="+mn-lt"/>
        <a:ea typeface="+mn-ea"/>
        <a:cs typeface="+mn-cs"/>
      </a:defRPr>
    </a:lvl4pPr>
    <a:lvl5pPr marL="6267541" algn="l" defTabSz="3133769" rtl="0" eaLnBrk="1" latinLnBrk="0" hangingPunct="1">
      <a:defRPr sz="4100" kern="1200">
        <a:solidFill>
          <a:schemeClr val="tx1"/>
        </a:solidFill>
        <a:latin typeface="+mn-lt"/>
        <a:ea typeface="+mn-ea"/>
        <a:cs typeface="+mn-cs"/>
      </a:defRPr>
    </a:lvl5pPr>
    <a:lvl6pPr marL="7834428" algn="l" defTabSz="3133769" rtl="0" eaLnBrk="1" latinLnBrk="0" hangingPunct="1">
      <a:defRPr sz="4100" kern="1200">
        <a:solidFill>
          <a:schemeClr val="tx1"/>
        </a:solidFill>
        <a:latin typeface="+mn-lt"/>
        <a:ea typeface="+mn-ea"/>
        <a:cs typeface="+mn-cs"/>
      </a:defRPr>
    </a:lvl6pPr>
    <a:lvl7pPr marL="9401314" algn="l" defTabSz="3133769" rtl="0" eaLnBrk="1" latinLnBrk="0" hangingPunct="1">
      <a:defRPr sz="4100" kern="1200">
        <a:solidFill>
          <a:schemeClr val="tx1"/>
        </a:solidFill>
        <a:latin typeface="+mn-lt"/>
        <a:ea typeface="+mn-ea"/>
        <a:cs typeface="+mn-cs"/>
      </a:defRPr>
    </a:lvl7pPr>
    <a:lvl8pPr marL="10968200" algn="l" defTabSz="3133769" rtl="0" eaLnBrk="1" latinLnBrk="0" hangingPunct="1">
      <a:defRPr sz="4100" kern="1200">
        <a:solidFill>
          <a:schemeClr val="tx1"/>
        </a:solidFill>
        <a:latin typeface="+mn-lt"/>
        <a:ea typeface="+mn-ea"/>
        <a:cs typeface="+mn-cs"/>
      </a:defRPr>
    </a:lvl8pPr>
    <a:lvl9pPr marL="12535086" algn="l" defTabSz="3133769"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22632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39" y="4002938"/>
            <a:ext cx="10193458"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91756" y="3502814"/>
            <a:ext cx="10179846"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691756" y="12023504"/>
            <a:ext cx="10194649"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706561" y="11487636"/>
            <a:ext cx="10179842"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365709" y="14259907"/>
            <a:ext cx="10178651"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365709" y="13707927"/>
            <a:ext cx="10178651"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371664" y="4002938"/>
            <a:ext cx="10178651"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1366901" y="3502814"/>
            <a:ext cx="10184605"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2046809" y="3502814"/>
            <a:ext cx="10182020"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2046809" y="4002938"/>
            <a:ext cx="10182020"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2046809" y="11466231"/>
            <a:ext cx="10182020"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2043034" y="11966355"/>
            <a:ext cx="10185797" cy="591232"/>
          </a:xfrm>
          <a:prstGeom prst="rect">
            <a:avLst/>
          </a:prstGeom>
        </p:spPr>
        <p:txBody>
          <a:bodyPr wrap="square" lIns="163217" tIns="163217" rIns="163217" bIns="163217">
            <a:spAutoFit/>
          </a:bodyPr>
          <a:lstStyle>
            <a:lvl1pPr marL="0" indent="0">
              <a:buNone/>
              <a:tabLst/>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2046809" y="17054772"/>
            <a:ext cx="10182020"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2046807" y="17612045"/>
            <a:ext cx="10185797"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63" name="Text Placeholder 76"/>
          <p:cNvSpPr>
            <a:spLocks noGrp="1"/>
          </p:cNvSpPr>
          <p:nvPr>
            <p:ph type="body" sz="quarter" idx="150" hasCustomPrompt="1"/>
          </p:nvPr>
        </p:nvSpPr>
        <p:spPr>
          <a:xfrm>
            <a:off x="4378036" y="1522270"/>
            <a:ext cx="24162329" cy="805296"/>
          </a:xfrm>
          <a:prstGeom prst="rect">
            <a:avLst/>
          </a:prstGeom>
        </p:spPr>
        <p:txBody>
          <a:bodyPr lIns="91418" tIns="45709" rIns="91418" bIns="45709">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4" name="Text Placeholder 76"/>
          <p:cNvSpPr>
            <a:spLocks noGrp="1"/>
          </p:cNvSpPr>
          <p:nvPr>
            <p:ph type="body" sz="quarter" idx="184" hasCustomPrompt="1"/>
          </p:nvPr>
        </p:nvSpPr>
        <p:spPr>
          <a:xfrm>
            <a:off x="4378036" y="2305475"/>
            <a:ext cx="24162329" cy="634554"/>
          </a:xfrm>
          <a:prstGeom prst="rect">
            <a:avLst/>
          </a:prstGeom>
        </p:spPr>
        <p:txBody>
          <a:bodyPr lIns="91418" tIns="45709" rIns="91418" bIns="45709">
            <a:normAutofit/>
          </a:bodyPr>
          <a:lstStyle>
            <a:lvl1pPr marL="0" indent="0" algn="ctr">
              <a:buFontTx/>
              <a:buNone/>
              <a:defRPr sz="41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85" hasCustomPrompt="1"/>
          </p:nvPr>
        </p:nvSpPr>
        <p:spPr>
          <a:xfrm>
            <a:off x="4378036" y="319265"/>
            <a:ext cx="24162329" cy="1203005"/>
          </a:xfrm>
          <a:prstGeom prst="rect">
            <a:avLst/>
          </a:prstGeom>
        </p:spPr>
        <p:txBody>
          <a:bodyPr lIns="91418" tIns="45709" rIns="91418" bIns="45709">
            <a:normAutofit/>
          </a:bodyPr>
          <a:lstStyle>
            <a:lvl1pPr marL="0" indent="0"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920" y="2253082"/>
            <a:ext cx="29900880" cy="3657600"/>
          </a:xfrm>
        </p:spPr>
        <p:txBody>
          <a:bodyPr vert="horz" tIns="156751"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171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FB012D-77A1-44B0-BB26-329BA1EE55C9}" type="datetime4">
              <a:rPr lang="en-US" smtClean="0"/>
              <a:pPr/>
              <a:t>November 15,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November 15,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0" y="1645926"/>
            <a:ext cx="9875520" cy="3718560"/>
          </a:xfrm>
        </p:spPr>
        <p:txBody>
          <a:bodyPr lIns="0" anchor="b">
            <a:noAutofit/>
          </a:bodyPr>
          <a:lstStyle>
            <a:lvl1pPr algn="l" rtl="0">
              <a:spcBef>
                <a:spcPct val="0"/>
              </a:spcBef>
              <a:buNone/>
              <a:defRPr sz="89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2468880" y="5364480"/>
            <a:ext cx="9875520" cy="14630400"/>
          </a:xfrm>
        </p:spPr>
        <p:txBody>
          <a:bodyPr lIns="62700" rIns="62700"/>
          <a:lstStyle>
            <a:lvl1pPr marL="0" indent="0" algn="l">
              <a:buNone/>
              <a:defRPr sz="4800"/>
            </a:lvl1pPr>
            <a:lvl2pPr indent="0" algn="l">
              <a:buNone/>
              <a:defRPr sz="4100"/>
            </a:lvl2pPr>
            <a:lvl3pPr indent="0" algn="l">
              <a:buNone/>
              <a:defRPr sz="3400"/>
            </a:lvl3pPr>
            <a:lvl4pPr indent="0" algn="l">
              <a:buNone/>
              <a:defRPr sz="3100"/>
            </a:lvl4pPr>
            <a:lvl5pPr indent="0" algn="l">
              <a:buNone/>
              <a:defRPr sz="31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870180" y="5364480"/>
            <a:ext cx="18402300" cy="14630400"/>
          </a:xfrm>
        </p:spPr>
        <p:txBody>
          <a:bodyPr tIns="0"/>
          <a:lstStyle>
            <a:lvl1pPr>
              <a:defRPr sz="9600"/>
            </a:lvl1pPr>
            <a:lvl2pPr>
              <a:defRPr sz="8900"/>
            </a:lvl2pPr>
            <a:lvl3pPr>
              <a:defRPr sz="8200"/>
            </a:lvl3pPr>
            <a:lvl4pPr>
              <a:defRPr sz="6900"/>
            </a:lvl4pPr>
            <a:lvl5pPr>
              <a:defRPr sz="6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C7EAB0C-2220-4D0E-A0DD-DB7FA0F742F4}" type="datetime4">
              <a:rPr lang="en-US" smtClean="0"/>
              <a:pPr/>
              <a:t>November 15,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11396711" y="3545846"/>
            <a:ext cx="18928080" cy="1316736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313502" tIns="156751" rIns="313502" bIns="156751" rtlCol="0" anchor="ctr"/>
          <a:lstStyle/>
          <a:p>
            <a:pPr algn="ctr" eaLnBrk="1" latinLnBrk="0" hangingPunct="1"/>
            <a:endParaRPr kumimoji="0" lang="en-US"/>
          </a:p>
        </p:txBody>
      </p:sp>
      <p:sp>
        <p:nvSpPr>
          <p:cNvPr id="12" name="Right Triangle 11"/>
          <p:cNvSpPr/>
          <p:nvPr/>
        </p:nvSpPr>
        <p:spPr>
          <a:xfrm rot="420000" flipV="1">
            <a:off x="28814882" y="17151261"/>
            <a:ext cx="559613" cy="49743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313502" tIns="156751" rIns="313502" bIns="156751" rtlCol="0" anchor="ctr"/>
          <a:lstStyle/>
          <a:p>
            <a:pPr algn="ctr" eaLnBrk="1" latinLnBrk="0" hangingPunct="1"/>
            <a:endParaRPr kumimoji="0" lang="en-US"/>
          </a:p>
        </p:txBody>
      </p:sp>
      <p:sp>
        <p:nvSpPr>
          <p:cNvPr id="2" name="Title 1"/>
          <p:cNvSpPr>
            <a:spLocks noGrp="1"/>
          </p:cNvSpPr>
          <p:nvPr>
            <p:ph type="title"/>
          </p:nvPr>
        </p:nvSpPr>
        <p:spPr>
          <a:xfrm>
            <a:off x="2194560" y="3766389"/>
            <a:ext cx="7966253" cy="5064387"/>
          </a:xfrm>
        </p:spPr>
        <p:txBody>
          <a:bodyPr vert="horz" lIns="156751" tIns="156751" rIns="156751" bIns="156751" anchor="b"/>
          <a:lstStyle>
            <a:lvl1pPr algn="l">
              <a:buNone/>
              <a:defRPr sz="69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2194560" y="9052112"/>
            <a:ext cx="7955280" cy="6973824"/>
          </a:xfrm>
        </p:spPr>
        <p:txBody>
          <a:bodyPr lIns="219451" rIns="156751" bIns="156751" anchor="t"/>
          <a:lstStyle>
            <a:lvl1pPr marL="0" indent="0" algn="l">
              <a:spcBef>
                <a:spcPts val="857"/>
              </a:spcBef>
              <a:buFontTx/>
              <a:buNone/>
              <a:defRPr sz="4500"/>
            </a:lvl1pPr>
            <a:lvl2pPr>
              <a:defRPr sz="4100"/>
            </a:lvl2pPr>
            <a:lvl3pPr>
              <a:defRPr sz="3400"/>
            </a:lvl3pPr>
            <a:lvl4pPr>
              <a:defRPr sz="3100"/>
            </a:lvl4pPr>
            <a:lvl5pPr>
              <a:defRPr sz="31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November 15,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29077920" y="20340322"/>
            <a:ext cx="2194560" cy="1168400"/>
          </a:xfrm>
        </p:spPr>
        <p:txBody>
          <a:bodyPr/>
          <a:lstStyle/>
          <a:p>
            <a:fld id="{2754ED01-E2A0-4C1E-8E21-014B99041579}" type="slidenum">
              <a:rPr lang="en-US" smtClean="0"/>
              <a:pPr/>
              <a:t>‹#›</a:t>
            </a:fld>
            <a:endParaRPr lang="en-US"/>
          </a:p>
        </p:txBody>
      </p:sp>
      <p:sp>
        <p:nvSpPr>
          <p:cNvPr id="3" name="Picture Placeholder 2"/>
          <p:cNvSpPr>
            <a:spLocks noGrp="1"/>
          </p:cNvSpPr>
          <p:nvPr>
            <p:ph type="pic" idx="1"/>
          </p:nvPr>
        </p:nvSpPr>
        <p:spPr>
          <a:xfrm rot="420000">
            <a:off x="12548855" y="3838454"/>
            <a:ext cx="16623792" cy="12582144"/>
          </a:xfrm>
          <a:prstGeom prst="rect">
            <a:avLst/>
          </a:prstGeom>
          <a:solidFill>
            <a:schemeClr val="bg2"/>
          </a:solidFill>
          <a:ln w="3000" cap="rnd">
            <a:solidFill>
              <a:srgbClr val="C0C0C0"/>
            </a:solidFill>
            <a:round/>
          </a:ln>
          <a:effectLst/>
        </p:spPr>
        <p:txBody>
          <a:bodyPr/>
          <a:lstStyle>
            <a:lvl1pPr marL="0" indent="0">
              <a:buNone/>
              <a:defRPr sz="11000"/>
            </a:lvl1pPr>
          </a:lstStyle>
          <a:p>
            <a:r>
              <a:rPr kumimoji="0" lang="en-US" smtClean="0"/>
              <a:t>Click icon to add picture</a:t>
            </a:r>
            <a:endParaRPr kumimoji="0" lang="en-US" dirty="0"/>
          </a:p>
        </p:txBody>
      </p:sp>
      <p:sp>
        <p:nvSpPr>
          <p:cNvPr id="10" name="Freeform 9"/>
          <p:cNvSpPr>
            <a:spLocks/>
          </p:cNvSpPr>
          <p:nvPr/>
        </p:nvSpPr>
        <p:spPr bwMode="auto">
          <a:xfrm flipV="1">
            <a:off x="-34290" y="18613120"/>
            <a:ext cx="32986980" cy="33324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313502" tIns="156751" rIns="313502" bIns="156751"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15773400" y="19903442"/>
            <a:ext cx="17145000" cy="204216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313502" tIns="156751" rIns="313502" bIns="156751"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6C3AA4-67BE-44F7-809A-3582401494AF}" type="datetime4">
              <a:rPr lang="en-US" smtClean="0"/>
              <a:pPr/>
              <a:t>November 15,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2926085"/>
            <a:ext cx="7406640" cy="1667764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645920" y="2926085"/>
            <a:ext cx="21671280" cy="1667764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72EEB-1769-4776-AD69-E7C1260563EB}" type="datetime4">
              <a:rPr lang="en-US" smtClean="0"/>
              <a:pPr/>
              <a:t>November 15,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39" y="4002938"/>
            <a:ext cx="10193458"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91756" y="3502814"/>
            <a:ext cx="10179846"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691756" y="12023504"/>
            <a:ext cx="10194649"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706561" y="11487636"/>
            <a:ext cx="10179842"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365709" y="14259907"/>
            <a:ext cx="10178651"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365709" y="13707927"/>
            <a:ext cx="10178651"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371664" y="4002938"/>
            <a:ext cx="10178651"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1366901" y="3502814"/>
            <a:ext cx="10184605"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2046809" y="3502814"/>
            <a:ext cx="10182020"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2046809" y="4002938"/>
            <a:ext cx="10182020"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2046809" y="11466231"/>
            <a:ext cx="10182020"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2043034" y="11966355"/>
            <a:ext cx="10185797" cy="591232"/>
          </a:xfrm>
          <a:prstGeom prst="rect">
            <a:avLst/>
          </a:prstGeom>
        </p:spPr>
        <p:txBody>
          <a:bodyPr wrap="square" lIns="163217" tIns="163217" rIns="163217" bIns="163217">
            <a:spAutoFit/>
          </a:bodyPr>
          <a:lstStyle>
            <a:lvl1pPr marL="0" indent="0">
              <a:buNone/>
              <a:tabLst/>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2046809" y="17054772"/>
            <a:ext cx="10182020"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2046807" y="17612045"/>
            <a:ext cx="10185797"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63" name="Text Placeholder 76"/>
          <p:cNvSpPr>
            <a:spLocks noGrp="1"/>
          </p:cNvSpPr>
          <p:nvPr>
            <p:ph type="body" sz="quarter" idx="150" hasCustomPrompt="1"/>
          </p:nvPr>
        </p:nvSpPr>
        <p:spPr>
          <a:xfrm>
            <a:off x="4378036" y="1522270"/>
            <a:ext cx="24162329" cy="805296"/>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4" name="Text Placeholder 76"/>
          <p:cNvSpPr>
            <a:spLocks noGrp="1"/>
          </p:cNvSpPr>
          <p:nvPr>
            <p:ph type="body" sz="quarter" idx="184" hasCustomPrompt="1"/>
          </p:nvPr>
        </p:nvSpPr>
        <p:spPr>
          <a:xfrm>
            <a:off x="4378036" y="2305475"/>
            <a:ext cx="24162329" cy="634554"/>
          </a:xfrm>
          <a:prstGeom prst="rect">
            <a:avLst/>
          </a:prstGeom>
        </p:spPr>
        <p:txBody>
          <a:bodyPr>
            <a:normAutofit/>
          </a:bodyPr>
          <a:lstStyle>
            <a:lvl1pPr marL="0" indent="0" algn="ctr">
              <a:buFontTx/>
              <a:buNone/>
              <a:defRPr sz="41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85" hasCustomPrompt="1"/>
          </p:nvPr>
        </p:nvSpPr>
        <p:spPr>
          <a:xfrm>
            <a:off x="4378036" y="319265"/>
            <a:ext cx="24162329" cy="1203005"/>
          </a:xfrm>
          <a:prstGeom prst="rect">
            <a:avLst/>
          </a:prstGeom>
        </p:spPr>
        <p:txBody>
          <a:bodyPr>
            <a:normAutofit/>
          </a:bodyPr>
          <a:lstStyle>
            <a:lvl1pPr marL="0" indent="0"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39" y="4002938"/>
            <a:ext cx="10193458"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91756" y="3502814"/>
            <a:ext cx="10179846"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691756" y="12023504"/>
            <a:ext cx="10194649"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706561" y="11487636"/>
            <a:ext cx="10179842"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365709" y="14259907"/>
            <a:ext cx="10178651"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365709" y="13707927"/>
            <a:ext cx="10178651"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371664" y="4002938"/>
            <a:ext cx="10178651"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1366901" y="3502814"/>
            <a:ext cx="10184605"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2046809" y="3502814"/>
            <a:ext cx="10182020"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2046809" y="4002938"/>
            <a:ext cx="10182020"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2046809" y="11466231"/>
            <a:ext cx="10182020"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2043034" y="11966355"/>
            <a:ext cx="10185797" cy="591232"/>
          </a:xfrm>
          <a:prstGeom prst="rect">
            <a:avLst/>
          </a:prstGeom>
        </p:spPr>
        <p:txBody>
          <a:bodyPr wrap="square" lIns="163217" tIns="163217" rIns="163217" bIns="163217">
            <a:spAutoFit/>
          </a:bodyPr>
          <a:lstStyle>
            <a:lvl1pPr marL="0" indent="0">
              <a:buNone/>
              <a:tabLst/>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2046809" y="17054772"/>
            <a:ext cx="10182020"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2046807" y="17612045"/>
            <a:ext cx="10185797"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63" name="Text Placeholder 76"/>
          <p:cNvSpPr>
            <a:spLocks noGrp="1"/>
          </p:cNvSpPr>
          <p:nvPr>
            <p:ph type="body" sz="quarter" idx="150" hasCustomPrompt="1"/>
          </p:nvPr>
        </p:nvSpPr>
        <p:spPr>
          <a:xfrm>
            <a:off x="4378036" y="1522270"/>
            <a:ext cx="24162329" cy="805296"/>
          </a:xfrm>
          <a:prstGeom prst="rect">
            <a:avLst/>
          </a:prstGeom>
        </p:spPr>
        <p:txBody>
          <a:bodyPr lIns="91418" tIns="45709" rIns="91418" bIns="45709">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4" name="Text Placeholder 76"/>
          <p:cNvSpPr>
            <a:spLocks noGrp="1"/>
          </p:cNvSpPr>
          <p:nvPr>
            <p:ph type="body" sz="quarter" idx="184" hasCustomPrompt="1"/>
          </p:nvPr>
        </p:nvSpPr>
        <p:spPr>
          <a:xfrm>
            <a:off x="4378036" y="2305475"/>
            <a:ext cx="24162329" cy="634554"/>
          </a:xfrm>
          <a:prstGeom prst="rect">
            <a:avLst/>
          </a:prstGeom>
        </p:spPr>
        <p:txBody>
          <a:bodyPr lIns="91418" tIns="45709" rIns="91418" bIns="45709">
            <a:normAutofit/>
          </a:bodyPr>
          <a:lstStyle>
            <a:lvl1pPr marL="0" indent="0" algn="ctr">
              <a:buFontTx/>
              <a:buNone/>
              <a:defRPr sz="41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85" hasCustomPrompt="1"/>
          </p:nvPr>
        </p:nvSpPr>
        <p:spPr>
          <a:xfrm>
            <a:off x="4378036" y="319265"/>
            <a:ext cx="24162329" cy="1203005"/>
          </a:xfrm>
          <a:prstGeom prst="rect">
            <a:avLst/>
          </a:prstGeom>
        </p:spPr>
        <p:txBody>
          <a:bodyPr lIns="91418" tIns="45709" rIns="91418" bIns="45709">
            <a:normAutofit/>
          </a:bodyPr>
          <a:lstStyle>
            <a:lvl1pPr marL="0" indent="0"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5" y="4002938"/>
            <a:ext cx="7542608"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91754" y="3502814"/>
            <a:ext cx="7536658" cy="547352"/>
          </a:xfrm>
          <a:prstGeom prst="rect">
            <a:avLst/>
          </a:prstGeom>
          <a:noFill/>
        </p:spPr>
        <p:txBody>
          <a:bodyPr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676948" y="10003197"/>
            <a:ext cx="7543800"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91754" y="9467329"/>
            <a:ext cx="7537846"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8687072" y="4026221"/>
            <a:ext cx="15540037"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8687072" y="3502814"/>
            <a:ext cx="15540037"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8687072" y="14542275"/>
            <a:ext cx="15540037"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8687072" y="14042151"/>
            <a:ext cx="15540037"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4679154" y="3502814"/>
            <a:ext cx="7535264"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4679154" y="4002938"/>
            <a:ext cx="7535264"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4679154" y="9507479"/>
            <a:ext cx="7535264"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4679154" y="10007603"/>
            <a:ext cx="7539037"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4679154" y="17111924"/>
            <a:ext cx="7535264"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4679154" y="17687565"/>
            <a:ext cx="7539037"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Enter your text here</a:t>
            </a:r>
            <a:endParaRPr lang="en-US" dirty="0"/>
          </a:p>
        </p:txBody>
      </p:sp>
      <p:sp>
        <p:nvSpPr>
          <p:cNvPr id="63" name="Text Placeholder 76"/>
          <p:cNvSpPr>
            <a:spLocks noGrp="1"/>
          </p:cNvSpPr>
          <p:nvPr>
            <p:ph type="body" sz="quarter" idx="150" hasCustomPrompt="1"/>
          </p:nvPr>
        </p:nvSpPr>
        <p:spPr>
          <a:xfrm>
            <a:off x="4378036" y="1522270"/>
            <a:ext cx="24162329" cy="805296"/>
          </a:xfrm>
          <a:prstGeom prst="rect">
            <a:avLst/>
          </a:prstGeom>
        </p:spPr>
        <p:txBody>
          <a:bodyPr lIns="91418" tIns="45709" rIns="91418" bIns="45709">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4" name="Text Placeholder 76"/>
          <p:cNvSpPr>
            <a:spLocks noGrp="1"/>
          </p:cNvSpPr>
          <p:nvPr>
            <p:ph type="body" sz="quarter" idx="184" hasCustomPrompt="1"/>
          </p:nvPr>
        </p:nvSpPr>
        <p:spPr>
          <a:xfrm>
            <a:off x="4378036" y="2305475"/>
            <a:ext cx="24162329" cy="634554"/>
          </a:xfrm>
          <a:prstGeom prst="rect">
            <a:avLst/>
          </a:prstGeom>
        </p:spPr>
        <p:txBody>
          <a:bodyPr lIns="91418" tIns="45709" rIns="91418" bIns="45709">
            <a:normAutofit/>
          </a:bodyPr>
          <a:lstStyle>
            <a:lvl1pPr marL="0" indent="0" algn="ctr">
              <a:buFontTx/>
              <a:buNone/>
              <a:defRPr sz="41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85" hasCustomPrompt="1"/>
          </p:nvPr>
        </p:nvSpPr>
        <p:spPr>
          <a:xfrm>
            <a:off x="4378036" y="319265"/>
            <a:ext cx="24162329" cy="1203005"/>
          </a:xfrm>
          <a:prstGeom prst="rect">
            <a:avLst/>
          </a:prstGeom>
        </p:spPr>
        <p:txBody>
          <a:bodyPr lIns="91418" tIns="45709" rIns="91418" bIns="45709">
            <a:normAutofit/>
          </a:bodyPr>
          <a:lstStyle>
            <a:lvl1pPr marL="0" indent="0"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39" y="4002938"/>
            <a:ext cx="10193458"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91756" y="3502814"/>
            <a:ext cx="10179846"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691756" y="12023504"/>
            <a:ext cx="10194649"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706561" y="11487636"/>
            <a:ext cx="10179842"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365709" y="14259907"/>
            <a:ext cx="10178651"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365709" y="13707927"/>
            <a:ext cx="10178651"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371664" y="4002938"/>
            <a:ext cx="10178651"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1366901" y="3502814"/>
            <a:ext cx="10184605"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2046809" y="3502814"/>
            <a:ext cx="10182020"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2046809" y="4002938"/>
            <a:ext cx="10182020"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2046809" y="11466231"/>
            <a:ext cx="10182020"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2043034" y="11966355"/>
            <a:ext cx="10185797" cy="591232"/>
          </a:xfrm>
          <a:prstGeom prst="rect">
            <a:avLst/>
          </a:prstGeom>
        </p:spPr>
        <p:txBody>
          <a:bodyPr wrap="square" lIns="163217" tIns="163217" rIns="163217" bIns="163217">
            <a:spAutoFit/>
          </a:bodyPr>
          <a:lstStyle>
            <a:lvl1pPr marL="0" indent="0">
              <a:buNone/>
              <a:tabLst/>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2046809" y="17054772"/>
            <a:ext cx="10182020" cy="547352"/>
          </a:xfrm>
          <a:prstGeom prst="rect">
            <a:avLst/>
          </a:prstGeom>
          <a:noFill/>
        </p:spPr>
        <p:txBody>
          <a:bodyPr wrap="square" lIns="65289" tIns="65289" rIns="65289" bIns="65289" anchor="ctr" anchorCtr="0">
            <a:spAutoFit/>
          </a:bodyPr>
          <a:lstStyle>
            <a:lvl1pPr marL="0" indent="0" algn="ctr">
              <a:buNone/>
              <a:defRPr sz="2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2046807" y="17612045"/>
            <a:ext cx="10185797" cy="591232"/>
          </a:xfrm>
          <a:prstGeom prst="rect">
            <a:avLst/>
          </a:prstGeom>
        </p:spPr>
        <p:txBody>
          <a:bodyPr wrap="square" lIns="163217" tIns="163217" rIns="163217" bIns="163217">
            <a:spAutoFit/>
          </a:bodyPr>
          <a:lstStyle>
            <a:lvl1pPr marL="0" indent="0">
              <a:buNone/>
              <a:defRPr sz="1700">
                <a:solidFill>
                  <a:schemeClr val="accent5">
                    <a:lumMod val="50000"/>
                  </a:schemeClr>
                </a:solidFill>
                <a:latin typeface="Trebuchet MS" pitchFamily="34" charset="0"/>
              </a:defRPr>
            </a:lvl1pPr>
            <a:lvl2pPr marL="1060912" indent="-408043">
              <a:defRPr sz="1700">
                <a:latin typeface="Trebuchet MS" pitchFamily="34" charset="0"/>
              </a:defRPr>
            </a:lvl2pPr>
            <a:lvl3pPr marL="1468955" indent="-408043">
              <a:defRPr sz="1700">
                <a:latin typeface="Trebuchet MS" pitchFamily="34" charset="0"/>
              </a:defRPr>
            </a:lvl3pPr>
            <a:lvl4pPr marL="1917803" indent="-448849">
              <a:defRPr sz="1700">
                <a:latin typeface="Trebuchet MS" pitchFamily="34" charset="0"/>
              </a:defRPr>
            </a:lvl4pPr>
            <a:lvl5pPr marL="2244238" indent="-326434">
              <a:defRPr sz="1700">
                <a:latin typeface="Trebuchet MS" pitchFamily="34" charset="0"/>
              </a:defRPr>
            </a:lvl5pPr>
          </a:lstStyle>
          <a:p>
            <a:pPr lvl="0"/>
            <a:r>
              <a:rPr lang="en-US" dirty="0" smtClean="0"/>
              <a:t>Type in or paste your text here</a:t>
            </a:r>
            <a:endParaRPr lang="en-US" dirty="0"/>
          </a:p>
        </p:txBody>
      </p:sp>
      <p:sp>
        <p:nvSpPr>
          <p:cNvPr id="63" name="Text Placeholder 76"/>
          <p:cNvSpPr>
            <a:spLocks noGrp="1"/>
          </p:cNvSpPr>
          <p:nvPr>
            <p:ph type="body" sz="quarter" idx="150" hasCustomPrompt="1"/>
          </p:nvPr>
        </p:nvSpPr>
        <p:spPr>
          <a:xfrm>
            <a:off x="4378036" y="1522270"/>
            <a:ext cx="24162329" cy="805296"/>
          </a:xfrm>
          <a:prstGeom prst="rect">
            <a:avLst/>
          </a:prstGeom>
        </p:spPr>
        <p:txBody>
          <a:bodyPr lIns="91418" tIns="45709" rIns="91418" bIns="45709">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4" name="Text Placeholder 76"/>
          <p:cNvSpPr>
            <a:spLocks noGrp="1"/>
          </p:cNvSpPr>
          <p:nvPr>
            <p:ph type="body" sz="quarter" idx="184" hasCustomPrompt="1"/>
          </p:nvPr>
        </p:nvSpPr>
        <p:spPr>
          <a:xfrm>
            <a:off x="4378036" y="2305475"/>
            <a:ext cx="24162329" cy="634554"/>
          </a:xfrm>
          <a:prstGeom prst="rect">
            <a:avLst/>
          </a:prstGeom>
        </p:spPr>
        <p:txBody>
          <a:bodyPr lIns="91418" tIns="45709" rIns="91418" bIns="45709">
            <a:normAutofit/>
          </a:bodyPr>
          <a:lstStyle>
            <a:lvl1pPr marL="0" indent="0" algn="ctr">
              <a:buFontTx/>
              <a:buNone/>
              <a:defRPr sz="41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85" hasCustomPrompt="1"/>
          </p:nvPr>
        </p:nvSpPr>
        <p:spPr>
          <a:xfrm>
            <a:off x="4378036" y="319265"/>
            <a:ext cx="24162329" cy="1203005"/>
          </a:xfrm>
          <a:prstGeom prst="rect">
            <a:avLst/>
          </a:prstGeom>
        </p:spPr>
        <p:txBody>
          <a:bodyPr lIns="91418" tIns="45709" rIns="91418" bIns="45709">
            <a:normAutofit/>
          </a:bodyPr>
          <a:lstStyle>
            <a:lvl1pPr marL="0" indent="0"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1920240" y="4389120"/>
            <a:ext cx="28265933" cy="5852160"/>
          </a:xfrm>
          <a:ln>
            <a:noFill/>
          </a:ln>
        </p:spPr>
        <p:txBody>
          <a:bodyPr vert="horz" tIns="0" rIns="62700"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19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1920240" y="10331315"/>
            <a:ext cx="28276906" cy="5608320"/>
          </a:xfrm>
        </p:spPr>
        <p:txBody>
          <a:bodyPr lIns="0" rIns="62700"/>
          <a:lstStyle>
            <a:lvl1pPr marL="0" marR="156751" indent="0" algn="r">
              <a:buNone/>
              <a:defRPr>
                <a:solidFill>
                  <a:schemeClr val="tx1"/>
                </a:solidFill>
              </a:defRPr>
            </a:lvl1pPr>
            <a:lvl2pPr marL="1567510" indent="0" algn="ctr">
              <a:buNone/>
            </a:lvl2pPr>
            <a:lvl3pPr marL="3135020" indent="0" algn="ctr">
              <a:buNone/>
            </a:lvl3pPr>
            <a:lvl4pPr marL="4702531" indent="0" algn="ctr">
              <a:buNone/>
            </a:lvl4pPr>
            <a:lvl5pPr marL="6270041" indent="0" algn="ctr">
              <a:buNone/>
            </a:lvl5pPr>
            <a:lvl6pPr marL="7837551" indent="0" algn="ctr">
              <a:buNone/>
            </a:lvl6pPr>
            <a:lvl7pPr marL="9405061" indent="0" algn="ctr">
              <a:buNone/>
            </a:lvl7pPr>
            <a:lvl8pPr marL="10972571" indent="0" algn="ctr">
              <a:buNone/>
            </a:lvl8pPr>
            <a:lvl9pPr marL="12540082"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D0065BE-0657-4A47-90AD-C21C55E16B19}" type="datetime4">
              <a:rPr lang="en-US" smtClean="0"/>
              <a:pPr/>
              <a:t>November 15, 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7BB8AF-C16A-4836-A92D-61834B5F0BA5}" type="datetime4">
              <a:rPr lang="en-US" smtClean="0"/>
              <a:pPr/>
              <a:t>November 15,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09267" y="4213555"/>
            <a:ext cx="27980640" cy="4359859"/>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19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909267" y="8654925"/>
            <a:ext cx="27980640" cy="4831078"/>
          </a:xfrm>
        </p:spPr>
        <p:txBody>
          <a:bodyPr lIns="156751" rIns="156751" anchor="t"/>
          <a:lstStyle>
            <a:lvl1pPr marL="0" indent="0">
              <a:buNone/>
              <a:defRPr sz="7500">
                <a:solidFill>
                  <a:schemeClr val="tx1"/>
                </a:solidFill>
              </a:defRPr>
            </a:lvl1pPr>
            <a:lvl2pPr>
              <a:buNone/>
              <a:defRPr sz="6200">
                <a:solidFill>
                  <a:schemeClr val="tx1">
                    <a:tint val="75000"/>
                  </a:schemeClr>
                </a:solidFill>
              </a:defRPr>
            </a:lvl2pPr>
            <a:lvl3pPr>
              <a:buNone/>
              <a:defRPr sz="5500">
                <a:solidFill>
                  <a:schemeClr val="tx1">
                    <a:tint val="75000"/>
                  </a:schemeClr>
                </a:solidFill>
              </a:defRPr>
            </a:lvl3pPr>
            <a:lvl4pPr>
              <a:buNone/>
              <a:defRPr sz="4800">
                <a:solidFill>
                  <a:schemeClr val="tx1">
                    <a:tint val="75000"/>
                  </a:schemeClr>
                </a:solidFill>
              </a:defRPr>
            </a:lvl4pPr>
            <a:lvl5pPr>
              <a:buNone/>
              <a:defRPr sz="48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November 15,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920" y="2253082"/>
            <a:ext cx="29626560" cy="36576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645920" y="6144272"/>
            <a:ext cx="14538960" cy="14191488"/>
          </a:xfrm>
        </p:spPr>
        <p:txBody>
          <a:bodyPr/>
          <a:lstStyle>
            <a:lvl1pPr>
              <a:defRPr sz="8900"/>
            </a:lvl1pPr>
            <a:lvl2pPr>
              <a:defRPr sz="8200"/>
            </a:lvl2pPr>
            <a:lvl3pPr>
              <a:defRPr sz="6900"/>
            </a:lvl3pPr>
            <a:lvl4pPr>
              <a:defRPr sz="6200"/>
            </a:lvl4pPr>
            <a:lvl5pPr>
              <a:defRPr sz="6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6733520" y="6144272"/>
            <a:ext cx="14538960" cy="14191488"/>
          </a:xfrm>
        </p:spPr>
        <p:txBody>
          <a:bodyPr/>
          <a:lstStyle>
            <a:lvl1pPr>
              <a:defRPr sz="8900"/>
            </a:lvl1pPr>
            <a:lvl2pPr>
              <a:defRPr sz="8200"/>
            </a:lvl2pPr>
            <a:lvl3pPr>
              <a:defRPr sz="6900"/>
            </a:lvl3pPr>
            <a:lvl4pPr>
              <a:defRPr sz="6200"/>
            </a:lvl4pPr>
            <a:lvl5pPr>
              <a:defRPr sz="6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3A18F4-33C3-445B-924C-31108C51719C}" type="datetime4">
              <a:rPr lang="en-US" smtClean="0"/>
              <a:pPr/>
              <a:t>November 15,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2253082"/>
            <a:ext cx="29626560" cy="3657600"/>
          </a:xfrm>
        </p:spPr>
        <p:txBody>
          <a:bodyPr tIns="156751"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45920" y="5936794"/>
            <a:ext cx="14544677" cy="2109926"/>
          </a:xfrm>
        </p:spPr>
        <p:txBody>
          <a:bodyPr lIns="156751" tIns="0" rIns="156751" bIns="0" anchor="ctr">
            <a:noAutofit/>
          </a:bodyPr>
          <a:lstStyle>
            <a:lvl1pPr marL="0" indent="0">
              <a:buNone/>
              <a:defRPr sz="8200" b="1" cap="none" baseline="0">
                <a:solidFill>
                  <a:schemeClr val="tx2"/>
                </a:solidFill>
                <a:effectLst/>
              </a:defRPr>
            </a:lvl1pPr>
            <a:lvl2pPr>
              <a:buNone/>
              <a:defRPr sz="6900" b="1"/>
            </a:lvl2pPr>
            <a:lvl3pPr>
              <a:buNone/>
              <a:defRPr sz="6200" b="1"/>
            </a:lvl3pPr>
            <a:lvl4pPr>
              <a:buNone/>
              <a:defRPr sz="5500" b="1"/>
            </a:lvl4pPr>
            <a:lvl5pPr>
              <a:buNone/>
              <a:defRPr sz="55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6722092" y="5951224"/>
            <a:ext cx="14550390" cy="2095498"/>
          </a:xfrm>
        </p:spPr>
        <p:txBody>
          <a:bodyPr lIns="156751" tIns="0" rIns="156751" bIns="0" anchor="ctr"/>
          <a:lstStyle>
            <a:lvl1pPr marL="0" indent="0">
              <a:buNone/>
              <a:defRPr sz="8200" b="1" cap="none" baseline="0">
                <a:solidFill>
                  <a:schemeClr val="tx2"/>
                </a:solidFill>
                <a:effectLst/>
              </a:defRPr>
            </a:lvl1pPr>
            <a:lvl2pPr>
              <a:buNone/>
              <a:defRPr sz="6900" b="1"/>
            </a:lvl2pPr>
            <a:lvl3pPr>
              <a:buNone/>
              <a:defRPr sz="6200" b="1"/>
            </a:lvl3pPr>
            <a:lvl4pPr>
              <a:buNone/>
              <a:defRPr sz="5500" b="1"/>
            </a:lvl4pPr>
            <a:lvl5pPr>
              <a:buNone/>
              <a:defRPr sz="55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645920" y="8046720"/>
            <a:ext cx="14544677" cy="12306304"/>
          </a:xfrm>
        </p:spPr>
        <p:txBody>
          <a:bodyPr tIns="0"/>
          <a:lstStyle>
            <a:lvl1pPr>
              <a:defRPr sz="7500"/>
            </a:lvl1pPr>
            <a:lvl2pPr>
              <a:defRPr sz="6900"/>
            </a:lvl2pPr>
            <a:lvl3pPr>
              <a:defRPr sz="6200"/>
            </a:lvl3pPr>
            <a:lvl4pPr>
              <a:defRPr sz="5500"/>
            </a:lvl4pPr>
            <a:lvl5pPr>
              <a:defRPr sz="5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6722092" y="8046720"/>
            <a:ext cx="14550390" cy="12306304"/>
          </a:xfrm>
        </p:spPr>
        <p:txBody>
          <a:bodyPr tIns="0"/>
          <a:lstStyle>
            <a:lvl1pPr>
              <a:defRPr sz="7500"/>
            </a:lvl1pPr>
            <a:lvl2pPr>
              <a:defRPr sz="6900"/>
            </a:lvl2pPr>
            <a:lvl3pPr>
              <a:defRPr sz="6200"/>
            </a:lvl3pPr>
            <a:lvl4pPr>
              <a:defRPr sz="5500"/>
            </a:lvl4pPr>
            <a:lvl5pPr>
              <a:defRPr sz="5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F7543A-E259-478F-9E0D-57BA40E442B7}" type="datetime4">
              <a:rPr lang="en-US" smtClean="0"/>
              <a:pPr/>
              <a:t>November 15,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hyperlink" Target="http://www.facebook.com/pages/PosterPresentationscom/217914411419?v=app_4949752878&amp;ref=ts" TargetMode="External"/><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wmf"/><Relationship Id="rId4" Type="http://schemas.openxmlformats.org/officeDocument/2006/relationships/image" Target="../media/image1.png"/><Relationship Id="rId9" Type="http://schemas.openxmlformats.org/officeDocument/2006/relationships/image" Target="../media/image6.wmf"/><Relationship Id="rId1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hyperlink" Target="http://www.facebook.com/pages/PosterPresentationscom/217914411419?v=app_4949752878&amp;ref=ts" TargetMode="External"/><Relationship Id="rId3" Type="http://schemas.openxmlformats.org/officeDocument/2006/relationships/theme" Target="../theme/theme2.xml"/><Relationship Id="rId7" Type="http://schemas.openxmlformats.org/officeDocument/2006/relationships/image" Target="../media/image4.png"/><Relationship Id="rId12" Type="http://schemas.openxmlformats.org/officeDocument/2006/relationships/image" Target="../media/image9.w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wmf"/><Relationship Id="rId4" Type="http://schemas.openxmlformats.org/officeDocument/2006/relationships/image" Target="../media/image1.png"/><Relationship Id="rId9" Type="http://schemas.openxmlformats.org/officeDocument/2006/relationships/image" Target="../media/image6.wmf"/><Relationship Id="rId14"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18" Type="http://schemas.openxmlformats.org/officeDocument/2006/relationships/image" Target="../media/image5.wmf"/><Relationship Id="rId3" Type="http://schemas.openxmlformats.org/officeDocument/2006/relationships/slideLayout" Target="../slideLayouts/slideLayout7.xml"/><Relationship Id="rId21" Type="http://schemas.openxmlformats.org/officeDocument/2006/relationships/image" Target="../media/image8.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4.png"/><Relationship Id="rId2" Type="http://schemas.openxmlformats.org/officeDocument/2006/relationships/slideLayout" Target="../slideLayouts/slideLayout6.xml"/><Relationship Id="rId16" Type="http://schemas.openxmlformats.org/officeDocument/2006/relationships/image" Target="../media/image3.png"/><Relationship Id="rId20" Type="http://schemas.openxmlformats.org/officeDocument/2006/relationships/image" Target="../media/image7.wmf"/><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10.jpeg"/><Relationship Id="rId5" Type="http://schemas.openxmlformats.org/officeDocument/2006/relationships/slideLayout" Target="../slideLayouts/slideLayout9.xml"/><Relationship Id="rId15" Type="http://schemas.openxmlformats.org/officeDocument/2006/relationships/image" Target="../media/image2.png"/><Relationship Id="rId23" Type="http://schemas.openxmlformats.org/officeDocument/2006/relationships/hyperlink" Target="http://www.facebook.com/pages/PosterPresentationscom/217914411419?v=app_4949752878&amp;ref=ts" TargetMode="External"/><Relationship Id="rId10" Type="http://schemas.openxmlformats.org/officeDocument/2006/relationships/slideLayout" Target="../slideLayouts/slideLayout14.xml"/><Relationship Id="rId19" Type="http://schemas.openxmlformats.org/officeDocument/2006/relationships/image" Target="../media/image6.wmf"/><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png"/><Relationship Id="rId22" Type="http://schemas.openxmlformats.org/officeDocument/2006/relationships/image" Target="../media/image9.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2"/>
            <a:ext cx="32918400" cy="3200400"/>
          </a:xfrm>
          <a:prstGeom prst="rect">
            <a:avLst/>
          </a:prstGeom>
          <a:solidFill>
            <a:schemeClr val="accent5">
              <a:lumMod val="75000"/>
            </a:schemeClr>
          </a:solidFill>
          <a:ln w="9525">
            <a:solidFill>
              <a:schemeClr val="tx1"/>
            </a:solidFill>
            <a:miter lim="800000"/>
            <a:headEnd/>
            <a:tailEnd/>
          </a:ln>
          <a:effectLst/>
        </p:spPr>
        <p:txBody>
          <a:bodyPr wrap="none" lIns="65289" tIns="32643" rIns="65289" bIns="32643" anchor="ctr"/>
          <a:lstStyle/>
          <a:p>
            <a:pPr>
              <a:defRPr/>
            </a:pPr>
            <a:endParaRPr lang="en-US" dirty="0"/>
          </a:p>
        </p:txBody>
      </p:sp>
      <p:sp>
        <p:nvSpPr>
          <p:cNvPr id="8" name="Rectangle 33"/>
          <p:cNvSpPr>
            <a:spLocks noChangeArrowheads="1"/>
          </p:cNvSpPr>
          <p:nvPr/>
        </p:nvSpPr>
        <p:spPr bwMode="auto">
          <a:xfrm>
            <a:off x="685803" y="3496853"/>
            <a:ext cx="10189030" cy="17830800"/>
          </a:xfrm>
          <a:prstGeom prst="roundRect">
            <a:avLst>
              <a:gd name="adj" fmla="val 3486"/>
            </a:avLst>
          </a:prstGeom>
          <a:solidFill>
            <a:schemeClr val="bg1"/>
          </a:solidFill>
          <a:ln w="9525">
            <a:solidFill>
              <a:schemeClr val="tx2"/>
            </a:solidFill>
            <a:miter lim="800000"/>
            <a:headEnd/>
            <a:tailEnd/>
          </a:ln>
          <a:effectLst/>
        </p:spPr>
        <p:txBody>
          <a:bodyPr wrap="none" lIns="65289" tIns="32643" rIns="65289" bIns="32643" anchor="ctr"/>
          <a:lstStyle/>
          <a:p>
            <a:pPr>
              <a:defRPr/>
            </a:pPr>
            <a:endParaRPr lang="en-US" dirty="0"/>
          </a:p>
        </p:txBody>
      </p:sp>
      <p:sp>
        <p:nvSpPr>
          <p:cNvPr id="9" name="Rectangle 9"/>
          <p:cNvSpPr>
            <a:spLocks noChangeArrowheads="1"/>
          </p:cNvSpPr>
          <p:nvPr/>
        </p:nvSpPr>
        <p:spPr bwMode="auto">
          <a:xfrm>
            <a:off x="0" y="3203574"/>
            <a:ext cx="32918400" cy="101600"/>
          </a:xfrm>
          <a:prstGeom prst="rect">
            <a:avLst/>
          </a:prstGeom>
          <a:solidFill>
            <a:schemeClr val="accent5">
              <a:lumMod val="50000"/>
            </a:schemeClr>
          </a:solidFill>
          <a:ln w="152400">
            <a:noFill/>
            <a:miter lim="800000"/>
            <a:headEnd/>
            <a:tailEnd/>
          </a:ln>
          <a:effectLst/>
        </p:spPr>
        <p:txBody>
          <a:bodyPr wrap="none" lIns="65289" tIns="32643" rIns="65289" bIns="32643" anchor="ctr"/>
          <a:lstStyle/>
          <a:p>
            <a:pPr>
              <a:defRPr/>
            </a:pPr>
            <a:endParaRPr lang="en-US" dirty="0"/>
          </a:p>
        </p:txBody>
      </p:sp>
      <p:sp>
        <p:nvSpPr>
          <p:cNvPr id="10" name="Text Box 14"/>
          <p:cNvSpPr txBox="1">
            <a:spLocks noChangeArrowheads="1"/>
          </p:cNvSpPr>
          <p:nvPr/>
        </p:nvSpPr>
        <p:spPr bwMode="auto">
          <a:xfrm>
            <a:off x="1228729" y="21488405"/>
            <a:ext cx="1885950" cy="219672"/>
          </a:xfrm>
          <a:prstGeom prst="rect">
            <a:avLst/>
          </a:prstGeom>
          <a:noFill/>
          <a:ln w="9525">
            <a:noFill/>
            <a:miter lim="800000"/>
            <a:headEnd/>
            <a:tailEnd/>
          </a:ln>
          <a:effectLst/>
        </p:spPr>
        <p:txBody>
          <a:bodyPr lIns="65162" tIns="32574" rIns="65162" bIns="32574">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22040395" y="3496853"/>
            <a:ext cx="10189030" cy="17830800"/>
          </a:xfrm>
          <a:prstGeom prst="roundRect">
            <a:avLst>
              <a:gd name="adj" fmla="val 3486"/>
            </a:avLst>
          </a:prstGeom>
          <a:solidFill>
            <a:schemeClr val="bg1"/>
          </a:solidFill>
          <a:ln w="9525">
            <a:solidFill>
              <a:schemeClr val="tx2"/>
            </a:solidFill>
            <a:miter lim="800000"/>
            <a:headEnd/>
            <a:tailEnd/>
          </a:ln>
          <a:effectLst/>
        </p:spPr>
        <p:txBody>
          <a:bodyPr wrap="none" lIns="65289" tIns="32643" rIns="65289" bIns="32643" anchor="ctr"/>
          <a:lstStyle/>
          <a:p>
            <a:pPr>
              <a:defRPr/>
            </a:pPr>
            <a:endParaRPr lang="en-US" dirty="0"/>
          </a:p>
        </p:txBody>
      </p:sp>
      <p:sp>
        <p:nvSpPr>
          <p:cNvPr id="22" name="Rectangle 33"/>
          <p:cNvSpPr>
            <a:spLocks noChangeArrowheads="1"/>
          </p:cNvSpPr>
          <p:nvPr userDrawn="1"/>
        </p:nvSpPr>
        <p:spPr bwMode="auto">
          <a:xfrm>
            <a:off x="11363097" y="3496853"/>
            <a:ext cx="10189030" cy="17830800"/>
          </a:xfrm>
          <a:prstGeom prst="roundRect">
            <a:avLst>
              <a:gd name="adj" fmla="val 3486"/>
            </a:avLst>
          </a:prstGeom>
          <a:solidFill>
            <a:schemeClr val="bg1"/>
          </a:solidFill>
          <a:ln w="9525">
            <a:solidFill>
              <a:schemeClr val="tx2"/>
            </a:solidFill>
            <a:miter lim="800000"/>
            <a:headEnd/>
            <a:tailEnd/>
          </a:ln>
          <a:effectLst/>
        </p:spPr>
        <p:txBody>
          <a:bodyPr wrap="none" lIns="65289" tIns="32643" rIns="65289" bIns="32643" anchor="ctr"/>
          <a:lstStyle/>
          <a:p>
            <a:pPr>
              <a:defRPr/>
            </a:pPr>
            <a:endParaRPr lang="en-US" dirty="0"/>
          </a:p>
        </p:txBody>
      </p:sp>
      <p:grpSp>
        <p:nvGrpSpPr>
          <p:cNvPr id="131" name="Group 130"/>
          <p:cNvGrpSpPr>
            <a:grpSpLocks noChangeAspect="1"/>
          </p:cNvGrpSpPr>
          <p:nvPr userDrawn="1"/>
        </p:nvGrpSpPr>
        <p:grpSpPr>
          <a:xfrm>
            <a:off x="-6886461" y="5"/>
            <a:ext cx="6608534" cy="21945597"/>
            <a:chOff x="-11220550" y="-1"/>
            <a:chExt cx="11014226" cy="27432000"/>
          </a:xfrm>
        </p:grpSpPr>
        <p:sp>
          <p:nvSpPr>
            <p:cNvPr id="132" name="Rectangle 131"/>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7962" rtl="0" eaLnBrk="1" fontAlgn="auto" latinLnBrk="0" hangingPunct="1">
                <a:lnSpc>
                  <a:spcPct val="100000"/>
                </a:lnSpc>
                <a:spcBef>
                  <a:spcPts val="0"/>
                </a:spcBef>
                <a:spcAft>
                  <a:spcPts val="0"/>
                </a:spcAft>
                <a:buClrTx/>
                <a:buSzTx/>
                <a:buFontTx/>
                <a:buNone/>
                <a:tabLst/>
                <a:defRPr/>
              </a:pPr>
              <a:r>
                <a:rPr lang="en-US" sz="2100" b="1" spc="0" dirty="0" smtClean="0">
                  <a:solidFill>
                    <a:srgbClr val="FF0000"/>
                  </a:solidFill>
                  <a:latin typeface="Trebuchet MS" pitchFamily="34" charset="0"/>
                </a:rPr>
                <a:t>(—THIS SIDEBAR DOES NOT PRINT—)</a:t>
              </a:r>
            </a:p>
            <a:p>
              <a:pPr marL="0" marR="0" indent="0" algn="ctr" defTabSz="1517962" rtl="0" eaLnBrk="1" fontAlgn="auto" latinLnBrk="0" hangingPunct="1">
                <a:lnSpc>
                  <a:spcPct val="100000"/>
                </a:lnSpc>
                <a:spcBef>
                  <a:spcPts val="0"/>
                </a:spcBef>
                <a:spcAft>
                  <a:spcPts val="0"/>
                </a:spcAft>
                <a:buClrTx/>
                <a:buSzTx/>
                <a:buFontTx/>
                <a:buNone/>
                <a:tabLst/>
                <a:defRPr/>
              </a:pPr>
              <a:endParaRPr lang="en-US" sz="2100" b="1" spc="600" dirty="0" smtClean="0">
                <a:solidFill>
                  <a:schemeClr val="bg1"/>
                </a:solidFill>
                <a:latin typeface="Trebuchet MS" pitchFamily="34" charset="0"/>
              </a:endParaRPr>
            </a:p>
            <a:p>
              <a:pPr algn="ctr"/>
              <a:r>
                <a:rPr lang="en-US" sz="2700" b="1" spc="600" dirty="0" smtClean="0">
                  <a:solidFill>
                    <a:schemeClr val="bg1"/>
                  </a:solidFill>
                  <a:latin typeface="Trebuchet MS" pitchFamily="34" charset="0"/>
                </a:rPr>
                <a:t>DESIGN</a:t>
              </a:r>
              <a:r>
                <a:rPr lang="en-US" sz="2700" b="1" spc="600" baseline="0" dirty="0" smtClean="0">
                  <a:solidFill>
                    <a:schemeClr val="bg1"/>
                  </a:solidFill>
                  <a:latin typeface="Trebuchet MS" pitchFamily="34" charset="0"/>
                </a:rPr>
                <a:t> </a:t>
              </a:r>
              <a:r>
                <a:rPr lang="en-US" sz="2700" b="1" spc="600" dirty="0" smtClean="0">
                  <a:solidFill>
                    <a:schemeClr val="bg1"/>
                  </a:solidFill>
                  <a:latin typeface="Trebuchet MS" pitchFamily="34" charset="0"/>
                </a:rPr>
                <a:t>GUIDE</a:t>
              </a:r>
            </a:p>
            <a:p>
              <a:pPr algn="ctr"/>
              <a:r>
                <a:rPr lang="en-US" sz="1000" b="1" dirty="0" smtClean="0">
                  <a:latin typeface="Trebuchet MS" pitchFamily="34" charset="0"/>
                </a:rPr>
                <a:t> </a:t>
              </a:r>
            </a:p>
            <a:p>
              <a:pPr defTabSz="3764699"/>
              <a:r>
                <a:rPr lang="en-US" sz="1700" i="0" dirty="0" smtClean="0">
                  <a:latin typeface="Trebuchet MS" pitchFamily="34" charset="0"/>
                </a:rPr>
                <a:t>This PowerPoint</a:t>
              </a:r>
              <a:r>
                <a:rPr lang="en-US" sz="1700" i="0" baseline="0" dirty="0" smtClean="0">
                  <a:latin typeface="Trebuchet MS" pitchFamily="34" charset="0"/>
                </a:rPr>
                <a:t> </a:t>
              </a:r>
              <a:r>
                <a:rPr lang="en-US" sz="1700" i="0" dirty="0" smtClean="0">
                  <a:latin typeface="Trebuchet MS" pitchFamily="34" charset="0"/>
                </a:rPr>
                <a:t>2007 template produces</a:t>
              </a:r>
              <a:r>
                <a:rPr lang="en-US" sz="1700" i="0" baseline="0" dirty="0" smtClean="0">
                  <a:latin typeface="Trebuchet MS" pitchFamily="34" charset="0"/>
                </a:rPr>
                <a:t> </a:t>
              </a:r>
              <a:r>
                <a:rPr lang="en-US" sz="1700" i="0" dirty="0" smtClean="0">
                  <a:latin typeface="Trebuchet MS" pitchFamily="34" charset="0"/>
                </a:rPr>
                <a:t>a 48”x72” presentation poster. </a:t>
              </a:r>
              <a:r>
                <a:rPr lang="en-US" sz="1700" dirty="0" smtClean="0">
                  <a:latin typeface="Trebuchet MS" pitchFamily="34" charset="0"/>
                </a:rPr>
                <a:t>You</a:t>
              </a:r>
              <a:r>
                <a:rPr lang="en-US" sz="1700" baseline="0" dirty="0" smtClean="0">
                  <a:latin typeface="Trebuchet MS" pitchFamily="34" charset="0"/>
                </a:rPr>
                <a:t> can u</a:t>
              </a:r>
              <a:r>
                <a:rPr lang="en-US" sz="1700" dirty="0" smtClean="0">
                  <a:latin typeface="Trebuchet MS" pitchFamily="34" charset="0"/>
                </a:rPr>
                <a:t>se</a:t>
              </a:r>
              <a:r>
                <a:rPr lang="en-US" sz="1700" baseline="0" dirty="0" smtClean="0">
                  <a:latin typeface="Trebuchet MS" pitchFamily="34" charset="0"/>
                </a:rPr>
                <a:t> it to create your research poster and </a:t>
              </a:r>
              <a:r>
                <a:rPr lang="en-US" sz="1700" dirty="0" smtClean="0">
                  <a:latin typeface="Trebuchet MS" pitchFamily="34" charset="0"/>
                </a:rPr>
                <a:t>save valuable time placing titles, subtitles,</a:t>
              </a:r>
              <a:r>
                <a:rPr lang="en-US" sz="1700" baseline="0" dirty="0" smtClean="0">
                  <a:latin typeface="Trebuchet MS" pitchFamily="34" charset="0"/>
                </a:rPr>
                <a:t> text, and graphics</a:t>
              </a:r>
              <a:r>
                <a:rPr lang="en-US" sz="1700" dirty="0" smtClean="0">
                  <a:latin typeface="Trebuchet MS" pitchFamily="34" charset="0"/>
                </a:rPr>
                <a:t>. </a:t>
              </a:r>
            </a:p>
            <a:p>
              <a:pPr defTabSz="3764699"/>
              <a:r>
                <a:rPr lang="en-US" sz="1000" dirty="0" smtClean="0">
                  <a:latin typeface="Trebuchet MS" pitchFamily="34" charset="0"/>
                </a:rPr>
                <a:t> </a:t>
              </a:r>
            </a:p>
            <a:p>
              <a:pPr defTabSz="4388123"/>
              <a:r>
                <a:rPr lang="en-US" sz="1700" dirty="0" smtClean="0">
                  <a:latin typeface="Trebuchet MS" pitchFamily="34" charset="0"/>
                </a:rPr>
                <a:t>We provide a series of online answer your poster production questions. To view our template tutorials, go online to </a:t>
              </a:r>
              <a:r>
                <a:rPr lang="en-US" sz="1700" b="1" dirty="0" smtClean="0">
                  <a:solidFill>
                    <a:srgbClr val="FFC000"/>
                  </a:solidFill>
                  <a:latin typeface="Trebuchet MS" pitchFamily="34" charset="0"/>
                </a:rPr>
                <a:t>PosterPresentations.com</a:t>
              </a:r>
              <a:r>
                <a:rPr lang="en-US" sz="1700" b="1" dirty="0" smtClean="0">
                  <a:solidFill>
                    <a:schemeClr val="bg1"/>
                  </a:solidFill>
                  <a:latin typeface="Trebuchet MS" pitchFamily="34" charset="0"/>
                </a:rPr>
                <a:t> </a:t>
              </a:r>
              <a:r>
                <a:rPr lang="en-US" sz="1700" dirty="0" smtClean="0">
                  <a:solidFill>
                    <a:schemeClr val="bg1"/>
                  </a:solidFill>
                  <a:latin typeface="Trebuchet MS" pitchFamily="34" charset="0"/>
                </a:rPr>
                <a:t>and click on HELP DESK.</a:t>
              </a:r>
            </a:p>
            <a:p>
              <a:pPr defTabSz="4388123"/>
              <a:r>
                <a:rPr lang="en-US" sz="1000" dirty="0" smtClean="0">
                  <a:latin typeface="Trebuchet MS" pitchFamily="34" charset="0"/>
                </a:rPr>
                <a:t> </a:t>
              </a:r>
            </a:p>
            <a:p>
              <a:pPr defTabSz="4388123"/>
              <a:r>
                <a:rPr lang="en-US" sz="1700" dirty="0" smtClean="0">
                  <a:solidFill>
                    <a:schemeClr val="bg1"/>
                  </a:solidFill>
                  <a:latin typeface="Trebuchet MS" pitchFamily="34" charset="0"/>
                </a:rPr>
                <a:t>When</a:t>
              </a:r>
              <a:r>
                <a:rPr lang="en-US" sz="1700" baseline="0" dirty="0" smtClean="0">
                  <a:solidFill>
                    <a:schemeClr val="bg1"/>
                  </a:solidFill>
                  <a:latin typeface="Trebuchet MS" pitchFamily="34" charset="0"/>
                </a:rPr>
                <a:t> you are ready to</a:t>
              </a:r>
              <a:r>
                <a:rPr lang="en-US" sz="1700" dirty="0" smtClean="0">
                  <a:solidFill>
                    <a:schemeClr val="bg1"/>
                  </a:solidFill>
                  <a:latin typeface="Trebuchet MS" pitchFamily="34" charset="0"/>
                </a:rPr>
                <a:t> </a:t>
              </a:r>
              <a:r>
                <a:rPr lang="en-US" sz="1700" baseline="0" dirty="0" smtClean="0">
                  <a:solidFill>
                    <a:schemeClr val="bg1"/>
                  </a:solidFill>
                  <a:latin typeface="Trebuchet MS" pitchFamily="34" charset="0"/>
                </a:rPr>
                <a:t> print your poster</a:t>
              </a:r>
              <a:r>
                <a:rPr lang="en-US" sz="1700" dirty="0" smtClean="0">
                  <a:solidFill>
                    <a:schemeClr val="bg1"/>
                  </a:solidFill>
                  <a:latin typeface="Trebuchet MS" pitchFamily="34" charset="0"/>
                </a:rPr>
                <a:t>,</a:t>
              </a:r>
              <a:r>
                <a:rPr lang="en-US" sz="1700" baseline="0" dirty="0" smtClean="0">
                  <a:solidFill>
                    <a:schemeClr val="bg1"/>
                  </a:solidFill>
                  <a:latin typeface="Trebuchet MS" pitchFamily="34" charset="0"/>
                </a:rPr>
                <a:t> go online to </a:t>
              </a:r>
              <a:r>
                <a:rPr lang="en-US" sz="1700" b="0" dirty="0" smtClean="0">
                  <a:solidFill>
                    <a:schemeClr val="bg1"/>
                  </a:solidFill>
                  <a:latin typeface="Trebuchet MS" pitchFamily="34" charset="0"/>
                </a:rPr>
                <a:t>PosterPresentations.com</a:t>
              </a:r>
              <a:r>
                <a:rPr lang="en-US" sz="1700" dirty="0" smtClean="0">
                  <a:solidFill>
                    <a:schemeClr val="bg1"/>
                  </a:solidFill>
                  <a:latin typeface="Trebuchet MS" pitchFamily="34" charset="0"/>
                </a:rPr>
                <a:t/>
              </a:r>
              <a:br>
                <a:rPr lang="en-US" sz="1700" dirty="0" smtClean="0">
                  <a:solidFill>
                    <a:schemeClr val="bg1"/>
                  </a:solidFill>
                  <a:latin typeface="Trebuchet MS" pitchFamily="34" charset="0"/>
                </a:rPr>
              </a:br>
              <a:r>
                <a:rPr lang="en-US" sz="1000" dirty="0" smtClean="0">
                  <a:solidFill>
                    <a:schemeClr val="bg1"/>
                  </a:solidFill>
                  <a:latin typeface="Trebuchet MS" pitchFamily="34" charset="0"/>
                </a:rPr>
                <a:t> </a:t>
              </a:r>
            </a:p>
            <a:p>
              <a:pPr algn="l" defTabSz="3764699"/>
              <a:r>
                <a:rPr lang="en-US" sz="1700" b="0" dirty="0" smtClean="0">
                  <a:solidFill>
                    <a:schemeClr val="bg1"/>
                  </a:solidFill>
                  <a:latin typeface="Trebuchet MS" pitchFamily="34" charset="0"/>
                </a:rPr>
                <a:t>Need</a:t>
              </a:r>
              <a:r>
                <a:rPr lang="en-US" sz="1700" b="0" baseline="0" dirty="0" smtClean="0">
                  <a:solidFill>
                    <a:schemeClr val="bg1"/>
                  </a:solidFill>
                  <a:latin typeface="Trebuchet MS" pitchFamily="34" charset="0"/>
                </a:rPr>
                <a:t> assistance? Call us at </a:t>
              </a:r>
              <a:r>
                <a:rPr lang="en-US" sz="1700" b="0" dirty="0" smtClean="0">
                  <a:solidFill>
                    <a:srgbClr val="FFC000"/>
                  </a:solidFill>
                  <a:latin typeface="Trebuchet MS" pitchFamily="34" charset="0"/>
                </a:rPr>
                <a:t>1.510.649.3001</a:t>
              </a:r>
            </a:p>
            <a:p>
              <a:pPr algn="l" defTabSz="3764699"/>
              <a:r>
                <a:rPr lang="en-US" sz="1000" b="1" dirty="0" smtClean="0">
                  <a:solidFill>
                    <a:srgbClr val="FFFF00"/>
                  </a:solidFill>
                  <a:latin typeface="Trebuchet MS" pitchFamily="34" charset="0"/>
                </a:rPr>
                <a:t> </a:t>
              </a:r>
            </a:p>
            <a:p>
              <a:pPr algn="l" defTabSz="3764699"/>
              <a:endParaRPr lang="en-US" sz="1000" b="1" dirty="0" smtClean="0">
                <a:solidFill>
                  <a:srgbClr val="FFFF00"/>
                </a:solidFill>
                <a:latin typeface="Trebuchet MS" pitchFamily="34" charset="0"/>
              </a:endParaRPr>
            </a:p>
            <a:p>
              <a:pPr algn="l" defTabSz="3764699"/>
              <a:endParaRPr lang="en-US" sz="1000" b="1" dirty="0" smtClean="0">
                <a:solidFill>
                  <a:srgbClr val="FFFF00"/>
                </a:solidFill>
                <a:latin typeface="Trebuchet MS" pitchFamily="34" charset="0"/>
              </a:endParaRPr>
            </a:p>
            <a:p>
              <a:pPr algn="l" defTabSz="3764699"/>
              <a:endParaRPr lang="en-US" sz="1000" b="1" dirty="0" smtClean="0">
                <a:solidFill>
                  <a:srgbClr val="FFFF00"/>
                </a:solidFill>
                <a:latin typeface="Trebuchet MS" pitchFamily="34" charset="0"/>
              </a:endParaRPr>
            </a:p>
            <a:p>
              <a:pPr algn="l" defTabSz="3764699"/>
              <a:endParaRPr lang="en-US" sz="1000" b="1" dirty="0" smtClean="0">
                <a:solidFill>
                  <a:srgbClr val="FFFF00"/>
                </a:solidFill>
                <a:latin typeface="Trebuchet MS" pitchFamily="34" charset="0"/>
              </a:endParaRPr>
            </a:p>
            <a:p>
              <a:pPr algn="ctr"/>
              <a:endParaRPr lang="en-US" sz="1700" b="1" dirty="0" smtClean="0">
                <a:solidFill>
                  <a:schemeClr val="bg1"/>
                </a:solidFill>
                <a:latin typeface="Trebuchet MS" pitchFamily="34" charset="0"/>
              </a:endParaRPr>
            </a:p>
            <a:p>
              <a:pPr algn="ctr"/>
              <a:r>
                <a:rPr lang="en-US" sz="2700" b="1" spc="600" dirty="0" smtClean="0">
                  <a:solidFill>
                    <a:schemeClr val="bg1"/>
                  </a:solidFill>
                  <a:latin typeface="Trebuchet MS" pitchFamily="34" charset="0"/>
                </a:rPr>
                <a:t>QUICK START</a:t>
              </a:r>
            </a:p>
            <a:p>
              <a:pPr algn="ctr"/>
              <a:r>
                <a:rPr lang="en-US" sz="1000" b="1" baseline="0" dirty="0" smtClean="0">
                  <a:solidFill>
                    <a:schemeClr val="bg1"/>
                  </a:solidFill>
                  <a:latin typeface="Trebuchet MS" pitchFamily="34" charset="0"/>
                </a:rPr>
                <a:t> </a:t>
              </a:r>
            </a:p>
            <a:p>
              <a:pPr algn="ctr"/>
              <a:r>
                <a:rPr lang="en-US" sz="2100" b="1" baseline="0" dirty="0" smtClean="0">
                  <a:solidFill>
                    <a:srgbClr val="FFC000"/>
                  </a:solidFill>
                  <a:latin typeface="Trebuchet MS" pitchFamily="34" charset="0"/>
                </a:rPr>
                <a:t>Zoom in and out</a:t>
              </a:r>
            </a:p>
            <a:p>
              <a:pPr marL="1203026" indent="0" algn="l" defTabSz="850686"/>
              <a:r>
                <a:rPr lang="en-US" sz="17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700" b="0" baseline="0" dirty="0" smtClean="0">
                <a:solidFill>
                  <a:schemeClr val="bg1"/>
                </a:solidFill>
                <a:latin typeface="Trebuchet MS" pitchFamily="34" charset="0"/>
              </a:endParaRPr>
            </a:p>
            <a:p>
              <a:pPr algn="ctr"/>
              <a:r>
                <a:rPr lang="en-US" sz="2100" b="1" baseline="0" dirty="0" smtClean="0">
                  <a:solidFill>
                    <a:srgbClr val="FFC000"/>
                  </a:solidFill>
                  <a:latin typeface="Trebuchet MS" pitchFamily="34" charset="0"/>
                </a:rPr>
                <a:t>Title, Authors, and Affiliations</a:t>
              </a:r>
            </a:p>
            <a:p>
              <a:pPr algn="l"/>
              <a:r>
                <a:rPr lang="en-US" sz="17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7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smtClean="0">
                  <a:solidFill>
                    <a:schemeClr val="bg1">
                      <a:lumMod val="75000"/>
                    </a:schemeClr>
                  </a:solidFill>
                  <a:latin typeface="Trebuchet MS" pitchFamily="34" charset="0"/>
                </a:rPr>
                <a:t> </a:t>
              </a:r>
            </a:p>
            <a:p>
              <a:pPr algn="l"/>
              <a:r>
                <a:rPr lang="en-US" sz="1700" b="1" spc="298" baseline="0" dirty="0" smtClean="0">
                  <a:solidFill>
                    <a:srgbClr val="FFC000"/>
                  </a:solidFill>
                  <a:latin typeface="Trebuchet MS" pitchFamily="34" charset="0"/>
                </a:rPr>
                <a:t>TIP</a:t>
              </a:r>
              <a:r>
                <a:rPr lang="en-US" sz="1700" b="1" baseline="0" dirty="0" smtClean="0">
                  <a:solidFill>
                    <a:srgbClr val="FFC000"/>
                  </a:solidFill>
                  <a:latin typeface="Trebuchet MS" pitchFamily="34" charset="0"/>
                </a:rPr>
                <a:t>: </a:t>
              </a:r>
              <a:r>
                <a:rPr lang="en-US" sz="17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1700" b="0" baseline="0" dirty="0" smtClean="0">
                <a:solidFill>
                  <a:schemeClr val="bg1">
                    <a:lumMod val="75000"/>
                  </a:schemeClr>
                </a:solidFill>
                <a:latin typeface="Trebuchet MS" pitchFamily="34" charset="0"/>
              </a:endParaRPr>
            </a:p>
            <a:p>
              <a:pPr algn="l"/>
              <a:endParaRPr lang="en-US" sz="1700" b="0" baseline="0" dirty="0" smtClean="0">
                <a:solidFill>
                  <a:schemeClr val="bg1">
                    <a:lumMod val="75000"/>
                  </a:schemeClr>
                </a:solidFill>
                <a:latin typeface="Trebuchet MS" pitchFamily="34" charset="0"/>
              </a:endParaRPr>
            </a:p>
            <a:p>
              <a:pPr algn="l"/>
              <a:r>
                <a:rPr lang="en-US" sz="1700" b="1" baseline="0" dirty="0" smtClean="0">
                  <a:solidFill>
                    <a:schemeClr val="bg1"/>
                  </a:solidFill>
                  <a:latin typeface="Trebuchet MS" pitchFamily="34" charset="0"/>
                </a:rPr>
                <a:t/>
              </a:r>
              <a:br>
                <a:rPr lang="en-US" sz="1700" b="1" baseline="0" dirty="0" smtClean="0">
                  <a:solidFill>
                    <a:schemeClr val="bg1"/>
                  </a:solidFill>
                  <a:latin typeface="Trebuchet MS" pitchFamily="34" charset="0"/>
                </a:rPr>
              </a:br>
              <a:endParaRPr lang="en-US" sz="1700" b="1" dirty="0" smtClean="0">
                <a:solidFill>
                  <a:schemeClr val="bg1"/>
                </a:solidFill>
                <a:latin typeface="Trebuchet MS" pitchFamily="34" charset="0"/>
              </a:endParaRPr>
            </a:p>
            <a:p>
              <a:pPr algn="ctr"/>
              <a:endParaRPr lang="en-US" sz="1700" b="1" dirty="0" smtClean="0">
                <a:solidFill>
                  <a:srgbClr val="FFC000"/>
                </a:solidFill>
                <a:latin typeface="Trebuchet MS" pitchFamily="34" charset="0"/>
              </a:endParaRPr>
            </a:p>
            <a:p>
              <a:pPr algn="ctr"/>
              <a:endParaRPr lang="en-US" sz="1700" b="1" dirty="0" smtClean="0">
                <a:solidFill>
                  <a:srgbClr val="FFC000"/>
                </a:solidFill>
                <a:latin typeface="Trebuchet MS" pitchFamily="34" charset="0"/>
              </a:endParaRPr>
            </a:p>
            <a:p>
              <a:pPr algn="ctr"/>
              <a:r>
                <a:rPr lang="en-US" sz="2100" b="1" dirty="0" smtClean="0">
                  <a:solidFill>
                    <a:srgbClr val="FFC000"/>
                  </a:solidFill>
                  <a:latin typeface="Trebuchet MS" pitchFamily="34" charset="0"/>
                </a:rPr>
                <a:t>Adding Logos</a:t>
              </a:r>
              <a:r>
                <a:rPr lang="en-US" sz="2100" b="1" baseline="0" dirty="0" smtClean="0">
                  <a:solidFill>
                    <a:srgbClr val="FFC000"/>
                  </a:solidFill>
                  <a:latin typeface="Trebuchet MS" pitchFamily="34" charset="0"/>
                </a:rPr>
                <a:t> / Seals</a:t>
              </a:r>
            </a:p>
            <a:p>
              <a:pPr algn="l"/>
              <a:r>
                <a:rPr lang="en-US" sz="17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298" baseline="0" dirty="0" smtClean="0">
                <a:solidFill>
                  <a:schemeClr val="bg1">
                    <a:lumMod val="75000"/>
                  </a:schemeClr>
                </a:solidFill>
                <a:latin typeface="Trebuchet MS" pitchFamily="34" charset="0"/>
              </a:endParaRPr>
            </a:p>
            <a:p>
              <a:pPr algn="l"/>
              <a:r>
                <a:rPr lang="en-US" sz="1700" b="1" spc="298" baseline="0" dirty="0" smtClean="0">
                  <a:solidFill>
                    <a:srgbClr val="FFC000"/>
                  </a:solidFill>
                  <a:latin typeface="Trebuchet MS" pitchFamily="34" charset="0"/>
                </a:rPr>
                <a:t>TIP:</a:t>
              </a:r>
              <a:r>
                <a:rPr lang="en-US" sz="1700" b="1" spc="0" baseline="0" dirty="0" smtClean="0">
                  <a:solidFill>
                    <a:srgbClr val="FFC000"/>
                  </a:solidFill>
                  <a:latin typeface="Trebuchet MS" pitchFamily="34" charset="0"/>
                </a:rPr>
                <a:t> </a:t>
              </a:r>
              <a:r>
                <a:rPr lang="en-US" sz="1700" b="0" baseline="0" dirty="0" smtClean="0">
                  <a:solidFill>
                    <a:schemeClr val="bg1">
                      <a:lumMod val="75000"/>
                    </a:schemeClr>
                  </a:solidFill>
                  <a:latin typeface="Trebuchet MS" pitchFamily="34" charset="0"/>
                </a:rPr>
                <a:t>See if your company’s logo is available on our free poster templates page.</a:t>
              </a:r>
            </a:p>
            <a:p>
              <a:pPr algn="l"/>
              <a:endParaRPr lang="en-US" sz="1700" b="0" baseline="0" dirty="0" smtClean="0">
                <a:latin typeface="Trebuchet MS" pitchFamily="34" charset="0"/>
              </a:endParaRPr>
            </a:p>
            <a:p>
              <a:pPr algn="ctr"/>
              <a:r>
                <a:rPr lang="en-US" sz="2100" b="1" baseline="0" dirty="0" smtClean="0">
                  <a:solidFill>
                    <a:srgbClr val="FFC000"/>
                  </a:solidFill>
                  <a:latin typeface="Trebuchet MS" pitchFamily="34" charset="0"/>
                </a:rPr>
                <a:t>Photographs / Graphics</a:t>
              </a:r>
            </a:p>
            <a:p>
              <a:pPr algn="l" defTabSz="977657"/>
              <a:r>
                <a:rPr lang="en-US" sz="17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700" b="0" spc="0" baseline="0" dirty="0" smtClean="0">
                  <a:solidFill>
                    <a:schemeClr val="bg1">
                      <a:lumMod val="75000"/>
                    </a:schemeClr>
                  </a:solidFill>
                  <a:latin typeface="Trebuchet MS" pitchFamily="34" charset="0"/>
                </a:rPr>
                <a:t>disproportionally.</a:t>
              </a:r>
            </a:p>
            <a:p>
              <a:pPr algn="l" defTabSz="977657"/>
              <a:endParaRPr lang="en-US" sz="1700" b="0" baseline="0" dirty="0" smtClean="0">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r>
                <a:rPr lang="en-US" sz="2100" b="1" baseline="0" dirty="0" smtClean="0">
                  <a:solidFill>
                    <a:srgbClr val="FFC000"/>
                  </a:solidFill>
                  <a:latin typeface="Trebuchet MS" pitchFamily="34" charset="0"/>
                </a:rPr>
                <a:t>Image Quality Check</a:t>
              </a:r>
            </a:p>
            <a:p>
              <a:pPr lvl="0" algn="l" defTabSz="977657"/>
              <a:r>
                <a:rPr lang="en-US" sz="17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700" b="0" dirty="0" smtClean="0">
                <a:latin typeface="Trebuchet MS" pitchFamily="34" charset="0"/>
              </a:endParaRPr>
            </a:p>
          </p:txBody>
        </p:sp>
        <p:cxnSp>
          <p:nvCxnSpPr>
            <p:cNvPr id="133" name="Straight Connector 132"/>
            <p:cNvCxnSpPr/>
            <p:nvPr userDrawn="1"/>
          </p:nvCxnSpPr>
          <p:spPr>
            <a:xfrm>
              <a:off x="-11220550" y="6558957"/>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34" name="Picture 133"/>
            <p:cNvPicPr>
              <a:picLocks noChangeAspect="1"/>
            </p:cNvPicPr>
            <p:nvPr userDrawn="1"/>
          </p:nvPicPr>
          <p:blipFill>
            <a:blip r:embed="rId4"/>
            <a:stretch>
              <a:fillRect/>
            </a:stretch>
          </p:blipFill>
          <p:spPr>
            <a:xfrm>
              <a:off x="-10921163" y="8258380"/>
              <a:ext cx="1597665" cy="1001614"/>
            </a:xfrm>
            <a:prstGeom prst="rect">
              <a:avLst/>
            </a:prstGeom>
          </p:spPr>
        </p:pic>
        <p:pic>
          <p:nvPicPr>
            <p:cNvPr id="135" name="Picture 134"/>
            <p:cNvPicPr>
              <a:picLocks noChangeAspect="1"/>
            </p:cNvPicPr>
            <p:nvPr userDrawn="1"/>
          </p:nvPicPr>
          <p:blipFill>
            <a:blip r:embed="rId5"/>
            <a:stretch>
              <a:fillRect/>
            </a:stretch>
          </p:blipFill>
          <p:spPr>
            <a:xfrm>
              <a:off x="-10736023" y="12656056"/>
              <a:ext cx="9986807" cy="877998"/>
            </a:xfrm>
            <a:prstGeom prst="rect">
              <a:avLst/>
            </a:prstGeom>
          </p:spPr>
        </p:pic>
        <p:grpSp>
          <p:nvGrpSpPr>
            <p:cNvPr id="136" name="Group 135"/>
            <p:cNvGrpSpPr/>
            <p:nvPr userDrawn="1"/>
          </p:nvGrpSpPr>
          <p:grpSpPr>
            <a:xfrm>
              <a:off x="-9844889" y="20003968"/>
              <a:ext cx="7631078" cy="1897606"/>
              <a:chOff x="-4516464" y="11400895"/>
              <a:chExt cx="3516822" cy="1046208"/>
            </a:xfrm>
          </p:grpSpPr>
          <p:grpSp>
            <p:nvGrpSpPr>
              <p:cNvPr id="142" name="Group 141"/>
              <p:cNvGrpSpPr/>
              <p:nvPr userDrawn="1"/>
            </p:nvGrpSpPr>
            <p:grpSpPr>
              <a:xfrm>
                <a:off x="-2783494" y="11400929"/>
                <a:ext cx="624373" cy="831105"/>
                <a:chOff x="-3958698" y="11604666"/>
                <a:chExt cx="779266" cy="1190963"/>
              </a:xfrm>
            </p:grpSpPr>
            <p:pic>
              <p:nvPicPr>
                <p:cNvPr id="148" name="Picture 147"/>
                <p:cNvPicPr>
                  <a:picLocks noChangeAspect="1"/>
                </p:cNvPicPr>
                <p:nvPr userDrawn="1"/>
              </p:nvPicPr>
              <p:blipFill>
                <a:blip r:embed="rId6"/>
                <a:stretch>
                  <a:fillRect/>
                </a:stretch>
              </p:blipFill>
              <p:spPr>
                <a:xfrm>
                  <a:off x="-3948160" y="11604666"/>
                  <a:ext cx="768728" cy="1090753"/>
                </a:xfrm>
                <a:prstGeom prst="rect">
                  <a:avLst/>
                </a:prstGeom>
              </p:spPr>
            </p:pic>
            <p:sp>
              <p:nvSpPr>
                <p:cNvPr id="149" name="TextBox 56"/>
                <p:cNvSpPr txBox="1"/>
                <p:nvPr userDrawn="1"/>
              </p:nvSpPr>
              <p:spPr>
                <a:xfrm>
                  <a:off x="-3958698" y="12643655"/>
                  <a:ext cx="779263" cy="151974"/>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000" b="1" dirty="0" smtClean="0">
                      <a:solidFill>
                        <a:schemeClr val="tx1"/>
                      </a:solidFill>
                    </a:rPr>
                    <a:t>ORIGINAL</a:t>
                  </a:r>
                  <a:endParaRPr lang="en-US" sz="1000" b="1" dirty="0">
                    <a:solidFill>
                      <a:schemeClr val="tx1"/>
                    </a:solidFill>
                  </a:endParaRPr>
                </a:p>
              </p:txBody>
            </p:sp>
          </p:grpSp>
          <p:grpSp>
            <p:nvGrpSpPr>
              <p:cNvPr id="143" name="Group 142"/>
              <p:cNvGrpSpPr/>
              <p:nvPr userDrawn="1"/>
            </p:nvGrpSpPr>
            <p:grpSpPr>
              <a:xfrm>
                <a:off x="-2033159" y="11400899"/>
                <a:ext cx="1033517" cy="858180"/>
                <a:chOff x="-2921738" y="11667366"/>
                <a:chExt cx="1420279" cy="1179327"/>
              </a:xfrm>
            </p:grpSpPr>
            <p:pic>
              <p:nvPicPr>
                <p:cNvPr id="146" name="Picture 145"/>
                <p:cNvPicPr>
                  <a:picLocks noChangeAspect="1"/>
                </p:cNvPicPr>
                <p:nvPr userDrawn="1"/>
              </p:nvPicPr>
              <p:blipFill>
                <a:blip r:embed="rId6"/>
                <a:stretch>
                  <a:fillRect/>
                </a:stretch>
              </p:blipFill>
              <p:spPr>
                <a:xfrm>
                  <a:off x="-2921738" y="11667366"/>
                  <a:ext cx="1420279" cy="1029695"/>
                </a:xfrm>
                <a:prstGeom prst="rect">
                  <a:avLst/>
                </a:prstGeom>
              </p:spPr>
            </p:pic>
            <p:sp>
              <p:nvSpPr>
                <p:cNvPr id="147" name="TextBox 54"/>
                <p:cNvSpPr txBox="1"/>
                <p:nvPr userDrawn="1"/>
              </p:nvSpPr>
              <p:spPr>
                <a:xfrm>
                  <a:off x="-2918992" y="12642654"/>
                  <a:ext cx="1417533" cy="204039"/>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smtClean="0">
                      <a:solidFill>
                        <a:schemeClr val="bg1"/>
                      </a:solidFill>
                    </a:rPr>
                    <a:t>DISTORTED</a:t>
                  </a:r>
                  <a:endParaRPr lang="en-US" sz="700" b="1" dirty="0">
                    <a:solidFill>
                      <a:schemeClr val="bg1"/>
                    </a:solidFill>
                  </a:endParaRPr>
                </a:p>
              </p:txBody>
            </p:sp>
          </p:grpSp>
          <p:pic>
            <p:nvPicPr>
              <p:cNvPr id="144" name="Picture 143"/>
              <p:cNvPicPr>
                <a:picLocks noChangeAspect="1"/>
              </p:cNvPicPr>
              <p:nvPr userDrawn="1"/>
            </p:nvPicPr>
            <p:blipFill>
              <a:blip r:embed="rId7"/>
              <a:stretch>
                <a:fillRect/>
              </a:stretch>
            </p:blipFill>
            <p:spPr>
              <a:xfrm>
                <a:off x="-4516464" y="11400895"/>
                <a:ext cx="1098742" cy="847761"/>
              </a:xfrm>
              <a:prstGeom prst="rect">
                <a:avLst/>
              </a:prstGeom>
            </p:spPr>
          </p:pic>
          <p:sp>
            <p:nvSpPr>
              <p:cNvPr id="145" name="TextBox 52"/>
              <p:cNvSpPr txBox="1"/>
              <p:nvPr userDrawn="1"/>
            </p:nvSpPr>
            <p:spPr>
              <a:xfrm>
                <a:off x="-4471893" y="12298627"/>
                <a:ext cx="1035686" cy="148476"/>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137" name="Group 136"/>
            <p:cNvGrpSpPr/>
            <p:nvPr userDrawn="1"/>
          </p:nvGrpSpPr>
          <p:grpSpPr>
            <a:xfrm>
              <a:off x="-9456734" y="23877381"/>
              <a:ext cx="7794007" cy="2027101"/>
              <a:chOff x="-4359305" y="13511542"/>
              <a:chExt cx="3591909" cy="1117603"/>
            </a:xfrm>
          </p:grpSpPr>
          <p:pic>
            <p:nvPicPr>
              <p:cNvPr id="138" name="Picture 137"/>
              <p:cNvPicPr/>
              <p:nvPr userDrawn="1"/>
            </p:nvPicPr>
            <p:blipFill>
              <a:blip r:embed="rId8"/>
              <a:stretch>
                <a:fillRect/>
              </a:stretch>
            </p:blipFill>
            <p:spPr>
              <a:xfrm>
                <a:off x="-4116855" y="13661577"/>
                <a:ext cx="1512652" cy="772700"/>
              </a:xfrm>
              <a:prstGeom prst="rect">
                <a:avLst/>
              </a:prstGeom>
            </p:spPr>
          </p:pic>
          <p:pic>
            <p:nvPicPr>
              <p:cNvPr id="139" name="Picture 138"/>
              <p:cNvPicPr/>
              <p:nvPr userDrawn="1"/>
            </p:nvPicPr>
            <p:blipFill>
              <a:blip r:embed="rId9"/>
              <a:stretch>
                <a:fillRect/>
              </a:stretch>
            </p:blipFill>
            <p:spPr>
              <a:xfrm>
                <a:off x="-2534018" y="13661577"/>
                <a:ext cx="1512652" cy="772700"/>
              </a:xfrm>
              <a:prstGeom prst="rect">
                <a:avLst/>
              </a:prstGeom>
            </p:spPr>
          </p:pic>
          <p:sp>
            <p:nvSpPr>
              <p:cNvPr id="140" name="TextBox 47"/>
              <p:cNvSpPr txBox="1"/>
              <p:nvPr userDrawn="1"/>
            </p:nvSpPr>
            <p:spPr>
              <a:xfrm rot="16200000">
                <a:off x="-4859006" y="14011243"/>
                <a:ext cx="1117601" cy="11820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000" dirty="0" smtClean="0">
                    <a:solidFill>
                      <a:srgbClr val="92D050"/>
                    </a:solidFill>
                  </a:rPr>
                  <a:t>Good</a:t>
                </a:r>
                <a:r>
                  <a:rPr lang="en-US" sz="1000" baseline="0" dirty="0" smtClean="0">
                    <a:solidFill>
                      <a:srgbClr val="92D050"/>
                    </a:solidFill>
                  </a:rPr>
                  <a:t> </a:t>
                </a:r>
                <a:r>
                  <a:rPr lang="en-US" sz="1000" baseline="0" dirty="0" smtClean="0">
                    <a:solidFill>
                      <a:schemeClr val="bg1"/>
                    </a:solidFill>
                  </a:rPr>
                  <a:t>printing quality</a:t>
                </a:r>
                <a:endParaRPr lang="en-US" sz="1000" dirty="0">
                  <a:solidFill>
                    <a:schemeClr val="bg1"/>
                  </a:solidFill>
                </a:endParaRPr>
              </a:p>
            </p:txBody>
          </p:sp>
          <p:sp>
            <p:nvSpPr>
              <p:cNvPr id="141" name="TextBox 48"/>
              <p:cNvSpPr txBox="1"/>
              <p:nvPr userDrawn="1"/>
            </p:nvSpPr>
            <p:spPr>
              <a:xfrm rot="16200000">
                <a:off x="-1385297" y="14011244"/>
                <a:ext cx="1117602" cy="11820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000" dirty="0" smtClean="0">
                    <a:solidFill>
                      <a:srgbClr val="FF0000"/>
                    </a:solidFill>
                  </a:rPr>
                  <a:t>Bad </a:t>
                </a:r>
                <a:r>
                  <a:rPr lang="en-US" sz="1000" dirty="0" smtClean="0">
                    <a:solidFill>
                      <a:schemeClr val="bg1"/>
                    </a:solidFill>
                  </a:rPr>
                  <a:t>printing quality</a:t>
                </a:r>
                <a:endParaRPr lang="en-US" sz="1000" dirty="0">
                  <a:solidFill>
                    <a:schemeClr val="bg1"/>
                  </a:solidFill>
                </a:endParaRPr>
              </a:p>
            </p:txBody>
          </p:sp>
        </p:grpSp>
      </p:grpSp>
      <p:grpSp>
        <p:nvGrpSpPr>
          <p:cNvPr id="150" name="Group 149"/>
          <p:cNvGrpSpPr>
            <a:grpSpLocks noChangeAspect="1"/>
          </p:cNvGrpSpPr>
          <p:nvPr userDrawn="1"/>
        </p:nvGrpSpPr>
        <p:grpSpPr>
          <a:xfrm>
            <a:off x="33172108" y="11218"/>
            <a:ext cx="6632759" cy="21934384"/>
            <a:chOff x="36782324" y="0"/>
            <a:chExt cx="11062139" cy="27432000"/>
          </a:xfrm>
        </p:grpSpPr>
        <p:sp>
          <p:nvSpPr>
            <p:cNvPr id="151" name="Rectangle 150"/>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100" b="1" spc="600" dirty="0" smtClean="0">
                  <a:solidFill>
                    <a:schemeClr val="bg1"/>
                  </a:solidFill>
                  <a:latin typeface="Trebuchet MS" pitchFamily="34" charset="0"/>
                </a:rPr>
                <a:t>QUICK START (cont.)</a:t>
              </a:r>
            </a:p>
            <a:p>
              <a:pPr algn="ctr"/>
              <a:endParaRPr lang="en-US" sz="2700" b="1" baseline="0" dirty="0" smtClean="0">
                <a:solidFill>
                  <a:schemeClr val="bg1"/>
                </a:solidFill>
                <a:latin typeface="Trebuchet MS" pitchFamily="34" charset="0"/>
              </a:endParaRPr>
            </a:p>
            <a:p>
              <a:pPr algn="ctr"/>
              <a:r>
                <a:rPr lang="en-US" sz="2100" b="1" baseline="0" dirty="0" smtClean="0">
                  <a:solidFill>
                    <a:srgbClr val="FFC000"/>
                  </a:solidFill>
                  <a:latin typeface="Trebuchet MS" pitchFamily="34" charset="0"/>
                </a:rPr>
                <a:t>How to change the template color theme</a:t>
              </a:r>
            </a:p>
            <a:p>
              <a:pPr marL="0" marR="0" lvl="2" indent="0" algn="l" defTabSz="114272" rtl="0" eaLnBrk="1" fontAlgn="auto" latinLnBrk="0" hangingPunct="1">
                <a:lnSpc>
                  <a:spcPct val="100000"/>
                </a:lnSpc>
                <a:spcBef>
                  <a:spcPts val="0"/>
                </a:spcBef>
                <a:spcAft>
                  <a:spcPts val="0"/>
                </a:spcAft>
                <a:buClrTx/>
                <a:buSzTx/>
                <a:buFontTx/>
                <a:buNone/>
                <a:tabLst/>
                <a:defRPr/>
              </a:pPr>
              <a:r>
                <a:rPr lang="en-US" sz="17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700" b="0" spc="0" baseline="0" dirty="0" smtClean="0">
                  <a:solidFill>
                    <a:schemeClr val="bg1">
                      <a:lumMod val="75000"/>
                    </a:schemeClr>
                  </a:solidFill>
                  <a:latin typeface="Trebuchet MS" pitchFamily="34" charset="0"/>
                </a:rPr>
                <a:t>also create your own color theme.</a:t>
              </a:r>
            </a:p>
            <a:p>
              <a:pPr marL="0" marR="0" lvl="2" indent="0" algn="l" defTabSz="114272" rtl="0" eaLnBrk="1" fontAlgn="auto" latinLnBrk="0" hangingPunct="1">
                <a:lnSpc>
                  <a:spcPct val="100000"/>
                </a:lnSpc>
                <a:spcBef>
                  <a:spcPts val="0"/>
                </a:spcBef>
                <a:spcAft>
                  <a:spcPts val="0"/>
                </a:spcAft>
                <a:buClrTx/>
                <a:buSzTx/>
                <a:buFontTx/>
                <a:buNone/>
                <a:tabLst/>
                <a:defRPr/>
              </a:pPr>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r>
                <a:rPr lang="en-US" sz="17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272"/>
              <a:endParaRPr lang="en-US" sz="1700" b="0" baseline="0" dirty="0" smtClean="0">
                <a:solidFill>
                  <a:schemeClr val="bg1">
                    <a:lumMod val="75000"/>
                  </a:schemeClr>
                </a:solidFill>
                <a:latin typeface="Trebuchet MS" pitchFamily="34" charset="0"/>
              </a:endParaRPr>
            </a:p>
            <a:p>
              <a:pPr algn="ctr"/>
              <a:r>
                <a:rPr lang="en-US" sz="2100" b="1" baseline="0" dirty="0" smtClean="0">
                  <a:solidFill>
                    <a:srgbClr val="FFC000"/>
                  </a:solidFill>
                  <a:latin typeface="Trebuchet MS" pitchFamily="34" charset="0"/>
                </a:rPr>
                <a:t>How to add Text</a:t>
              </a:r>
            </a:p>
            <a:p>
              <a:pPr marL="1729942" lvl="2" indent="0" algn="l" defTabSz="114272"/>
              <a:r>
                <a:rPr lang="en-US" sz="17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7962" lvl="2" indent="0" algn="l" defTabSz="114272"/>
              <a:endParaRPr lang="en-US" sz="1700" b="0" baseline="0" dirty="0" smtClean="0">
                <a:solidFill>
                  <a:schemeClr val="bg1">
                    <a:lumMod val="75000"/>
                  </a:schemeClr>
                </a:solidFill>
                <a:latin typeface="Trebuchet MS" pitchFamily="34" charset="0"/>
              </a:endParaRPr>
            </a:p>
            <a:p>
              <a:pPr marL="0" marR="0" lvl="0" indent="0" algn="ctr" defTabSz="1517962" rtl="0" eaLnBrk="1" fontAlgn="auto" latinLnBrk="0" hangingPunct="1">
                <a:lnSpc>
                  <a:spcPct val="100000"/>
                </a:lnSpc>
                <a:spcBef>
                  <a:spcPts val="0"/>
                </a:spcBef>
                <a:spcAft>
                  <a:spcPts val="0"/>
                </a:spcAft>
                <a:buClrTx/>
                <a:buSzTx/>
                <a:buFontTx/>
                <a:buNone/>
                <a:tabLst/>
                <a:defRPr/>
              </a:pPr>
              <a:r>
                <a:rPr lang="en-US" sz="1700" b="0" baseline="0" dirty="0" smtClean="0">
                  <a:solidFill>
                    <a:schemeClr val="bg1">
                      <a:lumMod val="75000"/>
                    </a:schemeClr>
                  </a:solidFill>
                  <a:latin typeface="Trebuchet MS" pitchFamily="34" charset="0"/>
                </a:rPr>
                <a:t> </a:t>
              </a:r>
              <a:r>
                <a:rPr kumimoji="0" lang="en-US" sz="21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27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700" b="0" baseline="0" dirty="0" smtClean="0">
                <a:solidFill>
                  <a:schemeClr val="bg1">
                    <a:lumMod val="75000"/>
                  </a:schemeClr>
                </a:solidFill>
                <a:latin typeface="Trebuchet MS" pitchFamily="34" charset="0"/>
              </a:endParaRPr>
            </a:p>
            <a:p>
              <a:pPr marL="1517962" lvl="2" indent="0" algn="l" defTabSz="114272"/>
              <a:endParaRPr lang="en-US" sz="1700" b="0" baseline="0" dirty="0" smtClean="0">
                <a:solidFill>
                  <a:schemeClr val="bg1">
                    <a:lumMod val="75000"/>
                  </a:schemeClr>
                </a:solidFill>
                <a:latin typeface="Trebuchet MS" pitchFamily="34" charset="0"/>
              </a:endParaRPr>
            </a:p>
            <a:p>
              <a:pPr algn="ctr"/>
              <a:r>
                <a:rPr lang="en-US" sz="2100" b="1" baseline="0" dirty="0" smtClean="0">
                  <a:solidFill>
                    <a:srgbClr val="FFC000"/>
                  </a:solidFill>
                  <a:latin typeface="Trebuchet MS" pitchFamily="34" charset="0"/>
                </a:rPr>
                <a:t>How to add Tables</a:t>
              </a:r>
            </a:p>
            <a:p>
              <a:pPr marL="971308" lvl="1" indent="0" algn="l" defTabSz="114272"/>
              <a:r>
                <a:rPr lang="en-US" sz="17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272"/>
              <a:r>
                <a:rPr lang="en-US" sz="17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272"/>
              <a:endParaRPr lang="en-US" sz="1700" b="0" baseline="0" dirty="0" smtClean="0">
                <a:solidFill>
                  <a:schemeClr val="bg1">
                    <a:lumMod val="75000"/>
                  </a:schemeClr>
                </a:solidFill>
                <a:latin typeface="Trebuchet MS" pitchFamily="34" charset="0"/>
              </a:endParaRPr>
            </a:p>
            <a:p>
              <a:pPr marL="0" marR="0" lvl="0" indent="0" algn="ctr" defTabSz="1517962"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27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272"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7962"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27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7962"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7962"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27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272"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7962"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27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272"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272"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pic>
          <p:nvPicPr>
            <p:cNvPr id="152" name="Picture 151"/>
            <p:cNvPicPr/>
            <p:nvPr userDrawn="1"/>
          </p:nvPicPr>
          <p:blipFill>
            <a:blip r:embed="rId10"/>
            <a:stretch>
              <a:fillRect/>
            </a:stretch>
          </p:blipFill>
          <p:spPr>
            <a:xfrm>
              <a:off x="39540164" y="3688889"/>
              <a:ext cx="5586150" cy="1716939"/>
            </a:xfrm>
            <a:prstGeom prst="rect">
              <a:avLst/>
            </a:prstGeom>
          </p:spPr>
        </p:pic>
        <p:pic>
          <p:nvPicPr>
            <p:cNvPr id="153" name="Picture 152"/>
            <p:cNvPicPr>
              <a:picLocks noChangeAspect="1"/>
            </p:cNvPicPr>
            <p:nvPr userDrawn="1"/>
          </p:nvPicPr>
          <p:blipFill>
            <a:blip r:embed="rId11"/>
            <a:stretch>
              <a:fillRect/>
            </a:stretch>
          </p:blipFill>
          <p:spPr>
            <a:xfrm>
              <a:off x="37163425" y="8002947"/>
              <a:ext cx="2969584" cy="1140240"/>
            </a:xfrm>
            <a:prstGeom prst="rect">
              <a:avLst/>
            </a:prstGeom>
            <a:ln>
              <a:noFill/>
            </a:ln>
          </p:spPr>
        </p:pic>
        <p:pic>
          <p:nvPicPr>
            <p:cNvPr id="154" name="Picture 153"/>
            <p:cNvPicPr/>
            <p:nvPr userDrawn="1"/>
          </p:nvPicPr>
          <p:blipFill>
            <a:blip r:embed="rId12"/>
            <a:stretch>
              <a:fillRect/>
            </a:stretch>
          </p:blipFill>
          <p:spPr>
            <a:xfrm>
              <a:off x="37593435" y="11823083"/>
              <a:ext cx="1482265" cy="825421"/>
            </a:xfrm>
            <a:prstGeom prst="rect">
              <a:avLst/>
            </a:prstGeom>
          </p:spPr>
        </p:pic>
        <p:grpSp>
          <p:nvGrpSpPr>
            <p:cNvPr id="155" name="Group 154"/>
            <p:cNvGrpSpPr/>
            <p:nvPr userDrawn="1"/>
          </p:nvGrpSpPr>
          <p:grpSpPr>
            <a:xfrm>
              <a:off x="37163426" y="23152352"/>
              <a:ext cx="10354213" cy="1052915"/>
              <a:chOff x="31687960" y="29635357"/>
              <a:chExt cx="9771399" cy="1090622"/>
            </a:xfrm>
          </p:grpSpPr>
          <p:sp>
            <p:nvSpPr>
              <p:cNvPr id="157" name="Rounded Rectangle 156"/>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158" name="Picture 157" descr="http://t2.gstatic.com/images?q=tbn:ANd9GcR4APHC6TT9w54M2zn_pvCiBxUNcspYPoVxirLRphBoJabfSvu7zw">
                <a:hlinkClick r:id="rId13"/>
              </p:cNvPr>
              <p:cNvPicPr>
                <a:picLocks noChangeAspect="1" noChangeArrowheads="1"/>
              </p:cNvPicPr>
              <p:nvPr userDrawn="1"/>
            </p:nvPicPr>
            <p:blipFill>
              <a:blip r:embed="rId14" cstate="print"/>
              <a:srcRect/>
              <a:stretch>
                <a:fillRect/>
              </a:stretch>
            </p:blipFill>
            <p:spPr bwMode="auto">
              <a:xfrm>
                <a:off x="31813900" y="29733687"/>
                <a:ext cx="914401" cy="914399"/>
              </a:xfrm>
              <a:prstGeom prst="rect">
                <a:avLst/>
              </a:prstGeom>
              <a:noFill/>
              <a:ln>
                <a:noFill/>
              </a:ln>
            </p:spPr>
          </p:pic>
          <p:sp>
            <p:nvSpPr>
              <p:cNvPr id="159" name="TextBox 66"/>
              <p:cNvSpPr txBox="1"/>
              <p:nvPr userDrawn="1"/>
            </p:nvSpPr>
            <p:spPr>
              <a:xfrm>
                <a:off x="32788169" y="29887288"/>
                <a:ext cx="8671190" cy="677793"/>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156" name="TextBox 63"/>
            <p:cNvSpPr txBox="1"/>
            <p:nvPr userDrawn="1"/>
          </p:nvSpPr>
          <p:spPr>
            <a:xfrm>
              <a:off x="37163429" y="24536528"/>
              <a:ext cx="4118251" cy="1667975"/>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ts val="2599"/>
                </a:lnSpc>
              </a:pPr>
              <a:r>
                <a:rPr lang="en-US" sz="1400" dirty="0" smtClean="0">
                  <a:solidFill>
                    <a:schemeClr val="bg1"/>
                  </a:solidFill>
                  <a:latin typeface="Calibri" panose="020F0502020204030204" pitchFamily="34" charset="0"/>
                </a:rPr>
                <a:t>© 2013</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PosterPresentations.com</a:t>
              </a:r>
            </a:p>
            <a:p>
              <a:pPr>
                <a:lnSpc>
                  <a:spcPts val="2599"/>
                </a:lnSpc>
              </a:pPr>
              <a:r>
                <a:rPr lang="en-US" sz="1400" dirty="0" smtClean="0">
                  <a:solidFill>
                    <a:schemeClr val="bg1"/>
                  </a:solidFill>
                  <a:latin typeface="Calibri" panose="020F0502020204030204" pitchFamily="34" charset="0"/>
                </a:rPr>
                <a:t>     2117 Fourth Street ,</a:t>
              </a:r>
              <a:r>
                <a:rPr lang="en-US" sz="1400" baseline="0" dirty="0" smtClean="0">
                  <a:solidFill>
                    <a:schemeClr val="bg1"/>
                  </a:solidFill>
                  <a:latin typeface="Calibri" panose="020F0502020204030204" pitchFamily="34" charset="0"/>
                </a:rPr>
                <a:t> Unit C        </a:t>
              </a:r>
            </a:p>
            <a:p>
              <a:pPr>
                <a:lnSpc>
                  <a:spcPts val="2599"/>
                </a:lnSpc>
              </a:pPr>
              <a:r>
                <a:rPr lang="en-US" sz="1400" baseline="0" dirty="0" smtClean="0">
                  <a:solidFill>
                    <a:schemeClr val="bg1"/>
                  </a:solidFill>
                  <a:latin typeface="Calibri" panose="020F0502020204030204" pitchFamily="34" charset="0"/>
                </a:rPr>
                <a:t>     Berkeley CA 94710</a:t>
              </a:r>
              <a:br>
                <a:rPr lang="en-US" sz="1400" baseline="0" dirty="0" smtClean="0">
                  <a:solidFill>
                    <a:schemeClr val="bg1"/>
                  </a:solidFill>
                  <a:latin typeface="Calibri" panose="020F0502020204030204" pitchFamily="34" charset="0"/>
                </a:rPr>
              </a:br>
              <a:r>
                <a:rPr lang="en-US" sz="1400" baseline="0" dirty="0" smtClean="0">
                  <a:solidFill>
                    <a:schemeClr val="bg1"/>
                  </a:solidFill>
                  <a:latin typeface="Calibri" panose="020F0502020204030204" pitchFamily="34" charset="0"/>
                </a:rPr>
                <a:t>    </a:t>
              </a:r>
              <a:r>
                <a:rPr lang="en-US" sz="1400" b="1" baseline="0" dirty="0" smtClean="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spTree>
  </p:cSld>
  <p:clrMap bg1="lt1" tx1="dk1" bg2="lt2" tx2="dk2" accent1="accent1" accent2="accent2" accent3="accent3" accent4="accent4" accent5="accent5" accent6="accent6" hlink="hlink" folHlink="folHlink"/>
  <p:sldLayoutIdLst>
    <p:sldLayoutId id="2147483658" r:id="rId1"/>
    <p:sldLayoutId id="2147483775" r:id="rId2"/>
  </p:sldLayoutIdLst>
  <p:timing>
    <p:tnLst>
      <p:par>
        <p:cTn id="1" dur="indefinite" restart="never" nodeType="tmRoot"/>
      </p:par>
    </p:tnLst>
  </p:timing>
  <p:txStyles>
    <p:titleStyle>
      <a:lvl1pPr algn="ctr" defTabSz="3133769" rtl="0" eaLnBrk="1" latinLnBrk="0" hangingPunct="1">
        <a:spcBef>
          <a:spcPct val="0"/>
        </a:spcBef>
        <a:buNone/>
        <a:defRPr sz="6200" kern="1200">
          <a:solidFill>
            <a:schemeClr val="bg1"/>
          </a:solidFill>
          <a:latin typeface="Trebuchet MS" pitchFamily="34" charset="0"/>
          <a:ea typeface="+mj-ea"/>
          <a:cs typeface="+mj-cs"/>
        </a:defRPr>
      </a:lvl1pPr>
    </p:titleStyle>
    <p:bodyStyle>
      <a:lvl1pPr marL="1175163" indent="-1175163" algn="l" defTabSz="3133769"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189" indent="-979303" algn="l" defTabSz="3133769"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7212" indent="-783443" algn="l" defTabSz="3133769"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4098" indent="-783443" algn="l" defTabSz="3133769"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0985" indent="-783443" algn="l" defTabSz="3133769"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17871" indent="-783443" algn="l" defTabSz="3133769"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4757" indent="-783443" algn="l" defTabSz="3133769"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1640" indent="-783443" algn="l" defTabSz="3133769"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18526" indent="-783443" algn="l" defTabSz="3133769"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3769" rtl="0" eaLnBrk="1" latinLnBrk="0" hangingPunct="1">
        <a:defRPr sz="6200" kern="1200">
          <a:solidFill>
            <a:schemeClr val="tx1"/>
          </a:solidFill>
          <a:latin typeface="+mn-lt"/>
          <a:ea typeface="+mn-ea"/>
          <a:cs typeface="+mn-cs"/>
        </a:defRPr>
      </a:lvl1pPr>
      <a:lvl2pPr marL="1566886" algn="l" defTabSz="3133769" rtl="0" eaLnBrk="1" latinLnBrk="0" hangingPunct="1">
        <a:defRPr sz="6200" kern="1200">
          <a:solidFill>
            <a:schemeClr val="tx1"/>
          </a:solidFill>
          <a:latin typeface="+mn-lt"/>
          <a:ea typeface="+mn-ea"/>
          <a:cs typeface="+mn-cs"/>
        </a:defRPr>
      </a:lvl2pPr>
      <a:lvl3pPr marL="3133769" algn="l" defTabSz="3133769" rtl="0" eaLnBrk="1" latinLnBrk="0" hangingPunct="1">
        <a:defRPr sz="6200" kern="1200">
          <a:solidFill>
            <a:schemeClr val="tx1"/>
          </a:solidFill>
          <a:latin typeface="+mn-lt"/>
          <a:ea typeface="+mn-ea"/>
          <a:cs typeface="+mn-cs"/>
        </a:defRPr>
      </a:lvl3pPr>
      <a:lvl4pPr marL="4700655" algn="l" defTabSz="3133769" rtl="0" eaLnBrk="1" latinLnBrk="0" hangingPunct="1">
        <a:defRPr sz="6200" kern="1200">
          <a:solidFill>
            <a:schemeClr val="tx1"/>
          </a:solidFill>
          <a:latin typeface="+mn-lt"/>
          <a:ea typeface="+mn-ea"/>
          <a:cs typeface="+mn-cs"/>
        </a:defRPr>
      </a:lvl4pPr>
      <a:lvl5pPr marL="6267541" algn="l" defTabSz="3133769" rtl="0" eaLnBrk="1" latinLnBrk="0" hangingPunct="1">
        <a:defRPr sz="6200" kern="1200">
          <a:solidFill>
            <a:schemeClr val="tx1"/>
          </a:solidFill>
          <a:latin typeface="+mn-lt"/>
          <a:ea typeface="+mn-ea"/>
          <a:cs typeface="+mn-cs"/>
        </a:defRPr>
      </a:lvl5pPr>
      <a:lvl6pPr marL="7834428" algn="l" defTabSz="3133769" rtl="0" eaLnBrk="1" latinLnBrk="0" hangingPunct="1">
        <a:defRPr sz="6200" kern="1200">
          <a:solidFill>
            <a:schemeClr val="tx1"/>
          </a:solidFill>
          <a:latin typeface="+mn-lt"/>
          <a:ea typeface="+mn-ea"/>
          <a:cs typeface="+mn-cs"/>
        </a:defRPr>
      </a:lvl6pPr>
      <a:lvl7pPr marL="9401314" algn="l" defTabSz="3133769" rtl="0" eaLnBrk="1" latinLnBrk="0" hangingPunct="1">
        <a:defRPr sz="6200" kern="1200">
          <a:solidFill>
            <a:schemeClr val="tx1"/>
          </a:solidFill>
          <a:latin typeface="+mn-lt"/>
          <a:ea typeface="+mn-ea"/>
          <a:cs typeface="+mn-cs"/>
        </a:defRPr>
      </a:lvl7pPr>
      <a:lvl8pPr marL="10968200" algn="l" defTabSz="3133769" rtl="0" eaLnBrk="1" latinLnBrk="0" hangingPunct="1">
        <a:defRPr sz="6200" kern="1200">
          <a:solidFill>
            <a:schemeClr val="tx1"/>
          </a:solidFill>
          <a:latin typeface="+mn-lt"/>
          <a:ea typeface="+mn-ea"/>
          <a:cs typeface="+mn-cs"/>
        </a:defRPr>
      </a:lvl8pPr>
      <a:lvl9pPr marL="12535086" algn="l" defTabSz="3133769" rtl="0" eaLnBrk="1" latinLnBrk="0" hangingPunct="1">
        <a:defRPr sz="6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2"/>
            <a:ext cx="32918400" cy="3200400"/>
          </a:xfrm>
          <a:prstGeom prst="rect">
            <a:avLst/>
          </a:prstGeom>
          <a:solidFill>
            <a:schemeClr val="accent5">
              <a:lumMod val="75000"/>
            </a:schemeClr>
          </a:solidFill>
          <a:ln w="9525">
            <a:solidFill>
              <a:schemeClr val="tx1"/>
            </a:solidFill>
            <a:miter lim="800000"/>
            <a:headEnd/>
            <a:tailEnd/>
          </a:ln>
          <a:effectLst/>
        </p:spPr>
        <p:txBody>
          <a:bodyPr wrap="none" lIns="65289" tIns="32643" rIns="65289" bIns="32643" anchor="ctr"/>
          <a:lstStyle/>
          <a:p>
            <a:pPr>
              <a:defRPr/>
            </a:pPr>
            <a:endParaRPr lang="en-US" dirty="0"/>
          </a:p>
        </p:txBody>
      </p:sp>
      <p:sp>
        <p:nvSpPr>
          <p:cNvPr id="8" name="Rectangle 33"/>
          <p:cNvSpPr>
            <a:spLocks noChangeArrowheads="1"/>
          </p:cNvSpPr>
          <p:nvPr/>
        </p:nvSpPr>
        <p:spPr bwMode="auto">
          <a:xfrm>
            <a:off x="685800" y="3505202"/>
            <a:ext cx="7543800" cy="17830800"/>
          </a:xfrm>
          <a:prstGeom prst="roundRect">
            <a:avLst>
              <a:gd name="adj" fmla="val 4925"/>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65289" tIns="32643" rIns="65289" bIns="32643" anchor="ctr"/>
          <a:lstStyle/>
          <a:p>
            <a:pPr>
              <a:defRPr/>
            </a:pPr>
            <a:endParaRPr lang="en-US" dirty="0"/>
          </a:p>
        </p:txBody>
      </p:sp>
      <p:sp>
        <p:nvSpPr>
          <p:cNvPr id="9" name="Rectangle 9"/>
          <p:cNvSpPr>
            <a:spLocks noChangeArrowheads="1"/>
          </p:cNvSpPr>
          <p:nvPr/>
        </p:nvSpPr>
        <p:spPr bwMode="auto">
          <a:xfrm>
            <a:off x="0" y="3203574"/>
            <a:ext cx="32918400" cy="101600"/>
          </a:xfrm>
          <a:prstGeom prst="rect">
            <a:avLst/>
          </a:prstGeom>
          <a:solidFill>
            <a:schemeClr val="accent5">
              <a:lumMod val="50000"/>
            </a:schemeClr>
          </a:solidFill>
          <a:ln w="152400">
            <a:noFill/>
            <a:miter lim="800000"/>
            <a:headEnd/>
            <a:tailEnd/>
          </a:ln>
          <a:effectLst/>
        </p:spPr>
        <p:txBody>
          <a:bodyPr wrap="none" lIns="65289" tIns="32643" rIns="65289" bIns="32643" anchor="ctr"/>
          <a:lstStyle/>
          <a:p>
            <a:pPr>
              <a:defRPr/>
            </a:pPr>
            <a:endParaRPr lang="en-US" dirty="0"/>
          </a:p>
        </p:txBody>
      </p:sp>
      <p:sp>
        <p:nvSpPr>
          <p:cNvPr id="10" name="Text Box 14"/>
          <p:cNvSpPr txBox="1">
            <a:spLocks noChangeArrowheads="1"/>
          </p:cNvSpPr>
          <p:nvPr/>
        </p:nvSpPr>
        <p:spPr bwMode="auto">
          <a:xfrm>
            <a:off x="1333507" y="21528805"/>
            <a:ext cx="1885950" cy="219672"/>
          </a:xfrm>
          <a:prstGeom prst="rect">
            <a:avLst/>
          </a:prstGeom>
          <a:noFill/>
          <a:ln w="9525">
            <a:noFill/>
            <a:miter lim="800000"/>
            <a:headEnd/>
            <a:tailEnd/>
          </a:ln>
          <a:effectLst/>
        </p:spPr>
        <p:txBody>
          <a:bodyPr lIns="65162" tIns="32574" rIns="65162" bIns="32574">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27" name="Rectangle 33"/>
          <p:cNvSpPr>
            <a:spLocks noChangeArrowheads="1"/>
          </p:cNvSpPr>
          <p:nvPr userDrawn="1"/>
        </p:nvSpPr>
        <p:spPr bwMode="auto">
          <a:xfrm>
            <a:off x="8685808" y="3505202"/>
            <a:ext cx="15543608" cy="17830800"/>
          </a:xfrm>
          <a:prstGeom prst="roundRect">
            <a:avLst>
              <a:gd name="adj" fmla="val 2351"/>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65289" tIns="32643" rIns="65289" bIns="32643" anchor="ctr"/>
          <a:lstStyle/>
          <a:p>
            <a:pPr>
              <a:defRPr/>
            </a:pPr>
            <a:endParaRPr lang="en-US" dirty="0"/>
          </a:p>
        </p:txBody>
      </p:sp>
      <p:sp>
        <p:nvSpPr>
          <p:cNvPr id="30" name="Rectangle 33"/>
          <p:cNvSpPr>
            <a:spLocks noChangeArrowheads="1"/>
          </p:cNvSpPr>
          <p:nvPr userDrawn="1"/>
        </p:nvSpPr>
        <p:spPr bwMode="auto">
          <a:xfrm>
            <a:off x="24685625" y="3505202"/>
            <a:ext cx="7543800" cy="17830800"/>
          </a:xfrm>
          <a:prstGeom prst="roundRect">
            <a:avLst>
              <a:gd name="adj" fmla="val 4925"/>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65289" tIns="32643" rIns="65289" bIns="32643" anchor="ctr"/>
          <a:lstStyle/>
          <a:p>
            <a:pPr>
              <a:defRPr/>
            </a:pPr>
            <a:endParaRPr lang="en-US" dirty="0"/>
          </a:p>
        </p:txBody>
      </p:sp>
      <p:grpSp>
        <p:nvGrpSpPr>
          <p:cNvPr id="37" name="Group 36"/>
          <p:cNvGrpSpPr>
            <a:grpSpLocks noChangeAspect="1"/>
          </p:cNvGrpSpPr>
          <p:nvPr userDrawn="1"/>
        </p:nvGrpSpPr>
        <p:grpSpPr>
          <a:xfrm>
            <a:off x="-6886461" y="5"/>
            <a:ext cx="6608534" cy="21945597"/>
            <a:chOff x="-11220550" y="-1"/>
            <a:chExt cx="11014226" cy="27432000"/>
          </a:xfrm>
        </p:grpSpPr>
        <p:sp>
          <p:nvSpPr>
            <p:cNvPr id="38" name="Rectangle 37"/>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7962" rtl="0" eaLnBrk="1" fontAlgn="auto" latinLnBrk="0" hangingPunct="1">
                <a:lnSpc>
                  <a:spcPct val="100000"/>
                </a:lnSpc>
                <a:spcBef>
                  <a:spcPts val="0"/>
                </a:spcBef>
                <a:spcAft>
                  <a:spcPts val="0"/>
                </a:spcAft>
                <a:buClrTx/>
                <a:buSzTx/>
                <a:buFontTx/>
                <a:buNone/>
                <a:tabLst/>
                <a:defRPr/>
              </a:pPr>
              <a:r>
                <a:rPr lang="en-US" sz="2100" b="1" spc="0" dirty="0" smtClean="0">
                  <a:solidFill>
                    <a:srgbClr val="FF0000"/>
                  </a:solidFill>
                  <a:latin typeface="Trebuchet MS" pitchFamily="34" charset="0"/>
                </a:rPr>
                <a:t>(—THIS SIDEBAR DOES NOT PRINT—)</a:t>
              </a:r>
            </a:p>
            <a:p>
              <a:pPr marL="0" marR="0" indent="0" algn="ctr" defTabSz="1517962" rtl="0" eaLnBrk="1" fontAlgn="auto" latinLnBrk="0" hangingPunct="1">
                <a:lnSpc>
                  <a:spcPct val="100000"/>
                </a:lnSpc>
                <a:spcBef>
                  <a:spcPts val="0"/>
                </a:spcBef>
                <a:spcAft>
                  <a:spcPts val="0"/>
                </a:spcAft>
                <a:buClrTx/>
                <a:buSzTx/>
                <a:buFontTx/>
                <a:buNone/>
                <a:tabLst/>
                <a:defRPr/>
              </a:pPr>
              <a:endParaRPr lang="en-US" sz="2100" b="1" spc="600" dirty="0" smtClean="0">
                <a:solidFill>
                  <a:schemeClr val="bg1"/>
                </a:solidFill>
                <a:latin typeface="Trebuchet MS" pitchFamily="34" charset="0"/>
              </a:endParaRPr>
            </a:p>
            <a:p>
              <a:pPr algn="ctr"/>
              <a:r>
                <a:rPr lang="en-US" sz="2700" b="1" spc="600" dirty="0" smtClean="0">
                  <a:solidFill>
                    <a:schemeClr val="bg1"/>
                  </a:solidFill>
                  <a:latin typeface="Trebuchet MS" pitchFamily="34" charset="0"/>
                </a:rPr>
                <a:t>DESIGN</a:t>
              </a:r>
              <a:r>
                <a:rPr lang="en-US" sz="2700" b="1" spc="600" baseline="0" dirty="0" smtClean="0">
                  <a:solidFill>
                    <a:schemeClr val="bg1"/>
                  </a:solidFill>
                  <a:latin typeface="Trebuchet MS" pitchFamily="34" charset="0"/>
                </a:rPr>
                <a:t> </a:t>
              </a:r>
              <a:r>
                <a:rPr lang="en-US" sz="2700" b="1" spc="600" dirty="0" smtClean="0">
                  <a:solidFill>
                    <a:schemeClr val="bg1"/>
                  </a:solidFill>
                  <a:latin typeface="Trebuchet MS" pitchFamily="34" charset="0"/>
                </a:rPr>
                <a:t>GUIDE</a:t>
              </a:r>
            </a:p>
            <a:p>
              <a:pPr algn="ctr"/>
              <a:r>
                <a:rPr lang="en-US" sz="1000" b="1" dirty="0" smtClean="0">
                  <a:latin typeface="Trebuchet MS" pitchFamily="34" charset="0"/>
                </a:rPr>
                <a:t> </a:t>
              </a:r>
            </a:p>
            <a:p>
              <a:pPr defTabSz="3764699"/>
              <a:r>
                <a:rPr lang="en-US" sz="1700" i="0" dirty="0" smtClean="0">
                  <a:latin typeface="Trebuchet MS" pitchFamily="34" charset="0"/>
                </a:rPr>
                <a:t>This PowerPoint</a:t>
              </a:r>
              <a:r>
                <a:rPr lang="en-US" sz="1700" i="0" baseline="0" dirty="0" smtClean="0">
                  <a:latin typeface="Trebuchet MS" pitchFamily="34" charset="0"/>
                </a:rPr>
                <a:t> </a:t>
              </a:r>
              <a:r>
                <a:rPr lang="en-US" sz="1700" i="0" dirty="0" smtClean="0">
                  <a:latin typeface="Trebuchet MS" pitchFamily="34" charset="0"/>
                </a:rPr>
                <a:t>2007 template produces</a:t>
              </a:r>
              <a:r>
                <a:rPr lang="en-US" sz="1700" i="0" baseline="0" dirty="0" smtClean="0">
                  <a:latin typeface="Trebuchet MS" pitchFamily="34" charset="0"/>
                </a:rPr>
                <a:t> </a:t>
              </a:r>
              <a:r>
                <a:rPr lang="en-US" sz="1700" i="0" dirty="0" smtClean="0">
                  <a:latin typeface="Trebuchet MS" pitchFamily="34" charset="0"/>
                </a:rPr>
                <a:t>a 48”x72” presentation poster. </a:t>
              </a:r>
              <a:r>
                <a:rPr lang="en-US" sz="1700" dirty="0" smtClean="0">
                  <a:latin typeface="Trebuchet MS" pitchFamily="34" charset="0"/>
                </a:rPr>
                <a:t>You</a:t>
              </a:r>
              <a:r>
                <a:rPr lang="en-US" sz="1700" baseline="0" dirty="0" smtClean="0">
                  <a:latin typeface="Trebuchet MS" pitchFamily="34" charset="0"/>
                </a:rPr>
                <a:t> can u</a:t>
              </a:r>
              <a:r>
                <a:rPr lang="en-US" sz="1700" dirty="0" smtClean="0">
                  <a:latin typeface="Trebuchet MS" pitchFamily="34" charset="0"/>
                </a:rPr>
                <a:t>se</a:t>
              </a:r>
              <a:r>
                <a:rPr lang="en-US" sz="1700" baseline="0" dirty="0" smtClean="0">
                  <a:latin typeface="Trebuchet MS" pitchFamily="34" charset="0"/>
                </a:rPr>
                <a:t> it to create your research poster and </a:t>
              </a:r>
              <a:r>
                <a:rPr lang="en-US" sz="1700" dirty="0" smtClean="0">
                  <a:latin typeface="Trebuchet MS" pitchFamily="34" charset="0"/>
                </a:rPr>
                <a:t>save valuable time placing titles, subtitles,</a:t>
              </a:r>
              <a:r>
                <a:rPr lang="en-US" sz="1700" baseline="0" dirty="0" smtClean="0">
                  <a:latin typeface="Trebuchet MS" pitchFamily="34" charset="0"/>
                </a:rPr>
                <a:t> text, and graphics</a:t>
              </a:r>
              <a:r>
                <a:rPr lang="en-US" sz="1700" dirty="0" smtClean="0">
                  <a:latin typeface="Trebuchet MS" pitchFamily="34" charset="0"/>
                </a:rPr>
                <a:t>. </a:t>
              </a:r>
            </a:p>
            <a:p>
              <a:pPr defTabSz="3764699"/>
              <a:r>
                <a:rPr lang="en-US" sz="1000" dirty="0" smtClean="0">
                  <a:latin typeface="Trebuchet MS" pitchFamily="34" charset="0"/>
                </a:rPr>
                <a:t> </a:t>
              </a:r>
            </a:p>
            <a:p>
              <a:pPr defTabSz="4388123"/>
              <a:r>
                <a:rPr lang="en-US" sz="1700" dirty="0" smtClean="0">
                  <a:latin typeface="Trebuchet MS" pitchFamily="34" charset="0"/>
                </a:rPr>
                <a:t>We provide a series of online answer your poster production questions. To view our template tutorials, go online to </a:t>
              </a:r>
              <a:r>
                <a:rPr lang="en-US" sz="1700" b="1" dirty="0" smtClean="0">
                  <a:solidFill>
                    <a:srgbClr val="FFC000"/>
                  </a:solidFill>
                  <a:latin typeface="Trebuchet MS" pitchFamily="34" charset="0"/>
                </a:rPr>
                <a:t>PosterPresentations.com</a:t>
              </a:r>
              <a:r>
                <a:rPr lang="en-US" sz="1700" b="1" dirty="0" smtClean="0">
                  <a:solidFill>
                    <a:schemeClr val="bg1"/>
                  </a:solidFill>
                  <a:latin typeface="Trebuchet MS" pitchFamily="34" charset="0"/>
                </a:rPr>
                <a:t> </a:t>
              </a:r>
              <a:r>
                <a:rPr lang="en-US" sz="1700" dirty="0" smtClean="0">
                  <a:solidFill>
                    <a:schemeClr val="bg1"/>
                  </a:solidFill>
                  <a:latin typeface="Trebuchet MS" pitchFamily="34" charset="0"/>
                </a:rPr>
                <a:t>and click on HELP DESK.</a:t>
              </a:r>
            </a:p>
            <a:p>
              <a:pPr defTabSz="4388123"/>
              <a:r>
                <a:rPr lang="en-US" sz="1000" dirty="0" smtClean="0">
                  <a:latin typeface="Trebuchet MS" pitchFamily="34" charset="0"/>
                </a:rPr>
                <a:t> </a:t>
              </a:r>
            </a:p>
            <a:p>
              <a:pPr defTabSz="4388123"/>
              <a:r>
                <a:rPr lang="en-US" sz="1700" dirty="0" smtClean="0">
                  <a:solidFill>
                    <a:schemeClr val="bg1"/>
                  </a:solidFill>
                  <a:latin typeface="Trebuchet MS" pitchFamily="34" charset="0"/>
                </a:rPr>
                <a:t>When</a:t>
              </a:r>
              <a:r>
                <a:rPr lang="en-US" sz="1700" baseline="0" dirty="0" smtClean="0">
                  <a:solidFill>
                    <a:schemeClr val="bg1"/>
                  </a:solidFill>
                  <a:latin typeface="Trebuchet MS" pitchFamily="34" charset="0"/>
                </a:rPr>
                <a:t> you are ready to</a:t>
              </a:r>
              <a:r>
                <a:rPr lang="en-US" sz="1700" dirty="0" smtClean="0">
                  <a:solidFill>
                    <a:schemeClr val="bg1"/>
                  </a:solidFill>
                  <a:latin typeface="Trebuchet MS" pitchFamily="34" charset="0"/>
                </a:rPr>
                <a:t> </a:t>
              </a:r>
              <a:r>
                <a:rPr lang="en-US" sz="1700" baseline="0" dirty="0" smtClean="0">
                  <a:solidFill>
                    <a:schemeClr val="bg1"/>
                  </a:solidFill>
                  <a:latin typeface="Trebuchet MS" pitchFamily="34" charset="0"/>
                </a:rPr>
                <a:t> print your poster</a:t>
              </a:r>
              <a:r>
                <a:rPr lang="en-US" sz="1700" dirty="0" smtClean="0">
                  <a:solidFill>
                    <a:schemeClr val="bg1"/>
                  </a:solidFill>
                  <a:latin typeface="Trebuchet MS" pitchFamily="34" charset="0"/>
                </a:rPr>
                <a:t>,</a:t>
              </a:r>
              <a:r>
                <a:rPr lang="en-US" sz="1700" baseline="0" dirty="0" smtClean="0">
                  <a:solidFill>
                    <a:schemeClr val="bg1"/>
                  </a:solidFill>
                  <a:latin typeface="Trebuchet MS" pitchFamily="34" charset="0"/>
                </a:rPr>
                <a:t> go online to </a:t>
              </a:r>
              <a:r>
                <a:rPr lang="en-US" sz="1700" b="0" dirty="0" smtClean="0">
                  <a:solidFill>
                    <a:schemeClr val="bg1"/>
                  </a:solidFill>
                  <a:latin typeface="Trebuchet MS" pitchFamily="34" charset="0"/>
                </a:rPr>
                <a:t>PosterPresentations.com</a:t>
              </a:r>
              <a:r>
                <a:rPr lang="en-US" sz="1700" dirty="0" smtClean="0">
                  <a:solidFill>
                    <a:schemeClr val="bg1"/>
                  </a:solidFill>
                  <a:latin typeface="Trebuchet MS" pitchFamily="34" charset="0"/>
                </a:rPr>
                <a:t/>
              </a:r>
              <a:br>
                <a:rPr lang="en-US" sz="1700" dirty="0" smtClean="0">
                  <a:solidFill>
                    <a:schemeClr val="bg1"/>
                  </a:solidFill>
                  <a:latin typeface="Trebuchet MS" pitchFamily="34" charset="0"/>
                </a:rPr>
              </a:br>
              <a:r>
                <a:rPr lang="en-US" sz="1000" dirty="0" smtClean="0">
                  <a:solidFill>
                    <a:schemeClr val="bg1"/>
                  </a:solidFill>
                  <a:latin typeface="Trebuchet MS" pitchFamily="34" charset="0"/>
                </a:rPr>
                <a:t> </a:t>
              </a:r>
            </a:p>
            <a:p>
              <a:pPr algn="l" defTabSz="3764699"/>
              <a:r>
                <a:rPr lang="en-US" sz="1700" b="0" dirty="0" smtClean="0">
                  <a:solidFill>
                    <a:schemeClr val="bg1"/>
                  </a:solidFill>
                  <a:latin typeface="Trebuchet MS" pitchFamily="34" charset="0"/>
                </a:rPr>
                <a:t>Need</a:t>
              </a:r>
              <a:r>
                <a:rPr lang="en-US" sz="1700" b="0" baseline="0" dirty="0" smtClean="0">
                  <a:solidFill>
                    <a:schemeClr val="bg1"/>
                  </a:solidFill>
                  <a:latin typeface="Trebuchet MS" pitchFamily="34" charset="0"/>
                </a:rPr>
                <a:t> assistance? Call us at </a:t>
              </a:r>
              <a:r>
                <a:rPr lang="en-US" sz="1700" b="0" dirty="0" smtClean="0">
                  <a:solidFill>
                    <a:srgbClr val="FFC000"/>
                  </a:solidFill>
                  <a:latin typeface="Trebuchet MS" pitchFamily="34" charset="0"/>
                </a:rPr>
                <a:t>1.510.649.3001</a:t>
              </a:r>
            </a:p>
            <a:p>
              <a:pPr algn="l" defTabSz="3764699"/>
              <a:r>
                <a:rPr lang="en-US" sz="1000" b="1" dirty="0" smtClean="0">
                  <a:solidFill>
                    <a:srgbClr val="FFFF00"/>
                  </a:solidFill>
                  <a:latin typeface="Trebuchet MS" pitchFamily="34" charset="0"/>
                </a:rPr>
                <a:t> </a:t>
              </a:r>
            </a:p>
            <a:p>
              <a:pPr algn="l" defTabSz="3764699"/>
              <a:endParaRPr lang="en-US" sz="1000" b="1" dirty="0" smtClean="0">
                <a:solidFill>
                  <a:srgbClr val="FFFF00"/>
                </a:solidFill>
                <a:latin typeface="Trebuchet MS" pitchFamily="34" charset="0"/>
              </a:endParaRPr>
            </a:p>
            <a:p>
              <a:pPr algn="l" defTabSz="3764699"/>
              <a:endParaRPr lang="en-US" sz="1000" b="1" dirty="0" smtClean="0">
                <a:solidFill>
                  <a:srgbClr val="FFFF00"/>
                </a:solidFill>
                <a:latin typeface="Trebuchet MS" pitchFamily="34" charset="0"/>
              </a:endParaRPr>
            </a:p>
            <a:p>
              <a:pPr algn="l" defTabSz="3764699"/>
              <a:endParaRPr lang="en-US" sz="1000" b="1" dirty="0" smtClean="0">
                <a:solidFill>
                  <a:srgbClr val="FFFF00"/>
                </a:solidFill>
                <a:latin typeface="Trebuchet MS" pitchFamily="34" charset="0"/>
              </a:endParaRPr>
            </a:p>
            <a:p>
              <a:pPr algn="l" defTabSz="3764699"/>
              <a:endParaRPr lang="en-US" sz="1000" b="1" dirty="0" smtClean="0">
                <a:solidFill>
                  <a:srgbClr val="FFFF00"/>
                </a:solidFill>
                <a:latin typeface="Trebuchet MS" pitchFamily="34" charset="0"/>
              </a:endParaRPr>
            </a:p>
            <a:p>
              <a:pPr algn="ctr"/>
              <a:endParaRPr lang="en-US" sz="1700" b="1" dirty="0" smtClean="0">
                <a:solidFill>
                  <a:schemeClr val="bg1"/>
                </a:solidFill>
                <a:latin typeface="Trebuchet MS" pitchFamily="34" charset="0"/>
              </a:endParaRPr>
            </a:p>
            <a:p>
              <a:pPr algn="ctr"/>
              <a:r>
                <a:rPr lang="en-US" sz="2700" b="1" spc="600" dirty="0" smtClean="0">
                  <a:solidFill>
                    <a:schemeClr val="bg1"/>
                  </a:solidFill>
                  <a:latin typeface="Trebuchet MS" pitchFamily="34" charset="0"/>
                </a:rPr>
                <a:t>QUICK START</a:t>
              </a:r>
            </a:p>
            <a:p>
              <a:pPr algn="ctr"/>
              <a:r>
                <a:rPr lang="en-US" sz="1000" b="1" baseline="0" dirty="0" smtClean="0">
                  <a:solidFill>
                    <a:schemeClr val="bg1"/>
                  </a:solidFill>
                  <a:latin typeface="Trebuchet MS" pitchFamily="34" charset="0"/>
                </a:rPr>
                <a:t> </a:t>
              </a:r>
            </a:p>
            <a:p>
              <a:pPr algn="ctr"/>
              <a:r>
                <a:rPr lang="en-US" sz="2100" b="1" baseline="0" dirty="0" smtClean="0">
                  <a:solidFill>
                    <a:srgbClr val="FFC000"/>
                  </a:solidFill>
                  <a:latin typeface="Trebuchet MS" pitchFamily="34" charset="0"/>
                </a:rPr>
                <a:t>Zoom in and out</a:t>
              </a:r>
            </a:p>
            <a:p>
              <a:pPr marL="1203026" indent="0" algn="l" defTabSz="850686"/>
              <a:r>
                <a:rPr lang="en-US" sz="17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700" b="0" baseline="0" dirty="0" smtClean="0">
                <a:solidFill>
                  <a:schemeClr val="bg1"/>
                </a:solidFill>
                <a:latin typeface="Trebuchet MS" pitchFamily="34" charset="0"/>
              </a:endParaRPr>
            </a:p>
            <a:p>
              <a:pPr algn="ctr"/>
              <a:r>
                <a:rPr lang="en-US" sz="2100" b="1" baseline="0" dirty="0" smtClean="0">
                  <a:solidFill>
                    <a:srgbClr val="FFC000"/>
                  </a:solidFill>
                  <a:latin typeface="Trebuchet MS" pitchFamily="34" charset="0"/>
                </a:rPr>
                <a:t>Title, Authors, and Affiliations</a:t>
              </a:r>
            </a:p>
            <a:p>
              <a:pPr algn="l"/>
              <a:r>
                <a:rPr lang="en-US" sz="17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7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smtClean="0">
                  <a:solidFill>
                    <a:schemeClr val="bg1">
                      <a:lumMod val="75000"/>
                    </a:schemeClr>
                  </a:solidFill>
                  <a:latin typeface="Trebuchet MS" pitchFamily="34" charset="0"/>
                </a:rPr>
                <a:t> </a:t>
              </a:r>
            </a:p>
            <a:p>
              <a:pPr algn="l"/>
              <a:r>
                <a:rPr lang="en-US" sz="1700" b="1" spc="298" baseline="0" dirty="0" smtClean="0">
                  <a:solidFill>
                    <a:srgbClr val="FFC000"/>
                  </a:solidFill>
                  <a:latin typeface="Trebuchet MS" pitchFamily="34" charset="0"/>
                </a:rPr>
                <a:t>TIP</a:t>
              </a:r>
              <a:r>
                <a:rPr lang="en-US" sz="1700" b="1" baseline="0" dirty="0" smtClean="0">
                  <a:solidFill>
                    <a:srgbClr val="FFC000"/>
                  </a:solidFill>
                  <a:latin typeface="Trebuchet MS" pitchFamily="34" charset="0"/>
                </a:rPr>
                <a:t>: </a:t>
              </a:r>
              <a:r>
                <a:rPr lang="en-US" sz="17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1700" b="0" baseline="0" dirty="0" smtClean="0">
                <a:solidFill>
                  <a:schemeClr val="bg1">
                    <a:lumMod val="75000"/>
                  </a:schemeClr>
                </a:solidFill>
                <a:latin typeface="Trebuchet MS" pitchFamily="34" charset="0"/>
              </a:endParaRPr>
            </a:p>
            <a:p>
              <a:pPr algn="l"/>
              <a:endParaRPr lang="en-US" sz="1700" b="0" baseline="0" dirty="0" smtClean="0">
                <a:solidFill>
                  <a:schemeClr val="bg1">
                    <a:lumMod val="75000"/>
                  </a:schemeClr>
                </a:solidFill>
                <a:latin typeface="Trebuchet MS" pitchFamily="34" charset="0"/>
              </a:endParaRPr>
            </a:p>
            <a:p>
              <a:pPr algn="l"/>
              <a:r>
                <a:rPr lang="en-US" sz="1700" b="1" baseline="0" dirty="0" smtClean="0">
                  <a:solidFill>
                    <a:schemeClr val="bg1"/>
                  </a:solidFill>
                  <a:latin typeface="Trebuchet MS" pitchFamily="34" charset="0"/>
                </a:rPr>
                <a:t/>
              </a:r>
              <a:br>
                <a:rPr lang="en-US" sz="1700" b="1" baseline="0" dirty="0" smtClean="0">
                  <a:solidFill>
                    <a:schemeClr val="bg1"/>
                  </a:solidFill>
                  <a:latin typeface="Trebuchet MS" pitchFamily="34" charset="0"/>
                </a:rPr>
              </a:br>
              <a:endParaRPr lang="en-US" sz="1700" b="1" dirty="0" smtClean="0">
                <a:solidFill>
                  <a:schemeClr val="bg1"/>
                </a:solidFill>
                <a:latin typeface="Trebuchet MS" pitchFamily="34" charset="0"/>
              </a:endParaRPr>
            </a:p>
            <a:p>
              <a:pPr algn="ctr"/>
              <a:endParaRPr lang="en-US" sz="1700" b="1" dirty="0" smtClean="0">
                <a:solidFill>
                  <a:srgbClr val="FFC000"/>
                </a:solidFill>
                <a:latin typeface="Trebuchet MS" pitchFamily="34" charset="0"/>
              </a:endParaRPr>
            </a:p>
            <a:p>
              <a:pPr algn="ctr"/>
              <a:endParaRPr lang="en-US" sz="1700" b="1" dirty="0" smtClean="0">
                <a:solidFill>
                  <a:srgbClr val="FFC000"/>
                </a:solidFill>
                <a:latin typeface="Trebuchet MS" pitchFamily="34" charset="0"/>
              </a:endParaRPr>
            </a:p>
            <a:p>
              <a:pPr algn="ctr"/>
              <a:r>
                <a:rPr lang="en-US" sz="2100" b="1" dirty="0" smtClean="0">
                  <a:solidFill>
                    <a:srgbClr val="FFC000"/>
                  </a:solidFill>
                  <a:latin typeface="Trebuchet MS" pitchFamily="34" charset="0"/>
                </a:rPr>
                <a:t>Adding Logos</a:t>
              </a:r>
              <a:r>
                <a:rPr lang="en-US" sz="2100" b="1" baseline="0" dirty="0" smtClean="0">
                  <a:solidFill>
                    <a:srgbClr val="FFC000"/>
                  </a:solidFill>
                  <a:latin typeface="Trebuchet MS" pitchFamily="34" charset="0"/>
                </a:rPr>
                <a:t> / Seals</a:t>
              </a:r>
            </a:p>
            <a:p>
              <a:pPr algn="l"/>
              <a:r>
                <a:rPr lang="en-US" sz="17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298" baseline="0" dirty="0" smtClean="0">
                <a:solidFill>
                  <a:schemeClr val="bg1">
                    <a:lumMod val="75000"/>
                  </a:schemeClr>
                </a:solidFill>
                <a:latin typeface="Trebuchet MS" pitchFamily="34" charset="0"/>
              </a:endParaRPr>
            </a:p>
            <a:p>
              <a:pPr algn="l"/>
              <a:r>
                <a:rPr lang="en-US" sz="1700" b="1" spc="298" baseline="0" dirty="0" smtClean="0">
                  <a:solidFill>
                    <a:srgbClr val="FFC000"/>
                  </a:solidFill>
                  <a:latin typeface="Trebuchet MS" pitchFamily="34" charset="0"/>
                </a:rPr>
                <a:t>TIP:</a:t>
              </a:r>
              <a:r>
                <a:rPr lang="en-US" sz="1700" b="1" spc="0" baseline="0" dirty="0" smtClean="0">
                  <a:solidFill>
                    <a:srgbClr val="FFC000"/>
                  </a:solidFill>
                  <a:latin typeface="Trebuchet MS" pitchFamily="34" charset="0"/>
                </a:rPr>
                <a:t> </a:t>
              </a:r>
              <a:r>
                <a:rPr lang="en-US" sz="1700" b="0" baseline="0" dirty="0" smtClean="0">
                  <a:solidFill>
                    <a:schemeClr val="bg1">
                      <a:lumMod val="75000"/>
                    </a:schemeClr>
                  </a:solidFill>
                  <a:latin typeface="Trebuchet MS" pitchFamily="34" charset="0"/>
                </a:rPr>
                <a:t>See if your company’s logo is available on our free poster templates page.</a:t>
              </a:r>
            </a:p>
            <a:p>
              <a:pPr algn="l"/>
              <a:endParaRPr lang="en-US" sz="1700" b="0" baseline="0" dirty="0" smtClean="0">
                <a:latin typeface="Trebuchet MS" pitchFamily="34" charset="0"/>
              </a:endParaRPr>
            </a:p>
            <a:p>
              <a:pPr algn="ctr"/>
              <a:r>
                <a:rPr lang="en-US" sz="2100" b="1" baseline="0" dirty="0" smtClean="0">
                  <a:solidFill>
                    <a:srgbClr val="FFC000"/>
                  </a:solidFill>
                  <a:latin typeface="Trebuchet MS" pitchFamily="34" charset="0"/>
                </a:rPr>
                <a:t>Photographs / Graphics</a:t>
              </a:r>
            </a:p>
            <a:p>
              <a:pPr algn="l" defTabSz="977657"/>
              <a:r>
                <a:rPr lang="en-US" sz="17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700" b="0" spc="0" baseline="0" dirty="0" smtClean="0">
                  <a:solidFill>
                    <a:schemeClr val="bg1">
                      <a:lumMod val="75000"/>
                    </a:schemeClr>
                  </a:solidFill>
                  <a:latin typeface="Trebuchet MS" pitchFamily="34" charset="0"/>
                </a:rPr>
                <a:t>disproportionally.</a:t>
              </a:r>
            </a:p>
            <a:p>
              <a:pPr algn="l" defTabSz="977657"/>
              <a:endParaRPr lang="en-US" sz="1700" b="0" baseline="0" dirty="0" smtClean="0">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r>
                <a:rPr lang="en-US" sz="2100" b="1" baseline="0" dirty="0" smtClean="0">
                  <a:solidFill>
                    <a:srgbClr val="FFC000"/>
                  </a:solidFill>
                  <a:latin typeface="Trebuchet MS" pitchFamily="34" charset="0"/>
                </a:rPr>
                <a:t>Image Quality Check</a:t>
              </a:r>
            </a:p>
            <a:p>
              <a:pPr lvl="0" algn="l" defTabSz="977657"/>
              <a:r>
                <a:rPr lang="en-US" sz="17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700" b="0" dirty="0" smtClean="0">
                <a:latin typeface="Trebuchet MS" pitchFamily="34" charset="0"/>
              </a:endParaRPr>
            </a:p>
          </p:txBody>
        </p:sp>
        <p:cxnSp>
          <p:nvCxnSpPr>
            <p:cNvPr id="39" name="Straight Connector 38"/>
            <p:cNvCxnSpPr/>
            <p:nvPr userDrawn="1"/>
          </p:nvCxnSpPr>
          <p:spPr>
            <a:xfrm>
              <a:off x="-11220550" y="6558957"/>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userDrawn="1"/>
          </p:nvPicPr>
          <p:blipFill>
            <a:blip r:embed="rId4"/>
            <a:stretch>
              <a:fillRect/>
            </a:stretch>
          </p:blipFill>
          <p:spPr>
            <a:xfrm>
              <a:off x="-10921163" y="8258380"/>
              <a:ext cx="1597665" cy="1001614"/>
            </a:xfrm>
            <a:prstGeom prst="rect">
              <a:avLst/>
            </a:prstGeom>
          </p:spPr>
        </p:pic>
        <p:pic>
          <p:nvPicPr>
            <p:cNvPr id="41" name="Picture 40"/>
            <p:cNvPicPr>
              <a:picLocks noChangeAspect="1"/>
            </p:cNvPicPr>
            <p:nvPr userDrawn="1"/>
          </p:nvPicPr>
          <p:blipFill>
            <a:blip r:embed="rId5"/>
            <a:stretch>
              <a:fillRect/>
            </a:stretch>
          </p:blipFill>
          <p:spPr>
            <a:xfrm>
              <a:off x="-10736023" y="12656056"/>
              <a:ext cx="9986807" cy="877998"/>
            </a:xfrm>
            <a:prstGeom prst="rect">
              <a:avLst/>
            </a:prstGeom>
          </p:spPr>
        </p:pic>
        <p:grpSp>
          <p:nvGrpSpPr>
            <p:cNvPr id="42" name="Group 41"/>
            <p:cNvGrpSpPr/>
            <p:nvPr userDrawn="1"/>
          </p:nvGrpSpPr>
          <p:grpSpPr>
            <a:xfrm>
              <a:off x="-9844889" y="20003968"/>
              <a:ext cx="7631078" cy="1897606"/>
              <a:chOff x="-4516464" y="11400895"/>
              <a:chExt cx="3516822" cy="1046208"/>
            </a:xfrm>
          </p:grpSpPr>
          <p:grpSp>
            <p:nvGrpSpPr>
              <p:cNvPr id="71" name="Group 70"/>
              <p:cNvGrpSpPr/>
              <p:nvPr userDrawn="1"/>
            </p:nvGrpSpPr>
            <p:grpSpPr>
              <a:xfrm>
                <a:off x="-2783494" y="11400929"/>
                <a:ext cx="624373" cy="831105"/>
                <a:chOff x="-3958698" y="11604666"/>
                <a:chExt cx="779266" cy="1190963"/>
              </a:xfrm>
            </p:grpSpPr>
            <p:pic>
              <p:nvPicPr>
                <p:cNvPr id="77" name="Picture 76"/>
                <p:cNvPicPr>
                  <a:picLocks noChangeAspect="1"/>
                </p:cNvPicPr>
                <p:nvPr userDrawn="1"/>
              </p:nvPicPr>
              <p:blipFill>
                <a:blip r:embed="rId6"/>
                <a:stretch>
                  <a:fillRect/>
                </a:stretch>
              </p:blipFill>
              <p:spPr>
                <a:xfrm>
                  <a:off x="-3948160" y="11604666"/>
                  <a:ext cx="768728" cy="1090753"/>
                </a:xfrm>
                <a:prstGeom prst="rect">
                  <a:avLst/>
                </a:prstGeom>
              </p:spPr>
            </p:pic>
            <p:sp>
              <p:nvSpPr>
                <p:cNvPr id="78" name="TextBox 56"/>
                <p:cNvSpPr txBox="1"/>
                <p:nvPr userDrawn="1"/>
              </p:nvSpPr>
              <p:spPr>
                <a:xfrm>
                  <a:off x="-3958698" y="12643655"/>
                  <a:ext cx="779263" cy="151974"/>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000" b="1" dirty="0" smtClean="0">
                      <a:solidFill>
                        <a:schemeClr val="tx1"/>
                      </a:solidFill>
                    </a:rPr>
                    <a:t>ORIGINAL</a:t>
                  </a:r>
                  <a:endParaRPr lang="en-US" sz="1000" b="1" dirty="0">
                    <a:solidFill>
                      <a:schemeClr val="tx1"/>
                    </a:solidFill>
                  </a:endParaRPr>
                </a:p>
              </p:txBody>
            </p:sp>
          </p:grpSp>
          <p:grpSp>
            <p:nvGrpSpPr>
              <p:cNvPr id="72" name="Group 71"/>
              <p:cNvGrpSpPr/>
              <p:nvPr userDrawn="1"/>
            </p:nvGrpSpPr>
            <p:grpSpPr>
              <a:xfrm>
                <a:off x="-2033159" y="11400899"/>
                <a:ext cx="1033517" cy="858180"/>
                <a:chOff x="-2921738" y="11667366"/>
                <a:chExt cx="1420279" cy="1179327"/>
              </a:xfrm>
            </p:grpSpPr>
            <p:pic>
              <p:nvPicPr>
                <p:cNvPr id="75" name="Picture 74"/>
                <p:cNvPicPr>
                  <a:picLocks noChangeAspect="1"/>
                </p:cNvPicPr>
                <p:nvPr userDrawn="1"/>
              </p:nvPicPr>
              <p:blipFill>
                <a:blip r:embed="rId6"/>
                <a:stretch>
                  <a:fillRect/>
                </a:stretch>
              </p:blipFill>
              <p:spPr>
                <a:xfrm>
                  <a:off x="-2921738" y="11667366"/>
                  <a:ext cx="1420279" cy="1029695"/>
                </a:xfrm>
                <a:prstGeom prst="rect">
                  <a:avLst/>
                </a:prstGeom>
              </p:spPr>
            </p:pic>
            <p:sp>
              <p:nvSpPr>
                <p:cNvPr id="76" name="TextBox 54"/>
                <p:cNvSpPr txBox="1"/>
                <p:nvPr userDrawn="1"/>
              </p:nvSpPr>
              <p:spPr>
                <a:xfrm>
                  <a:off x="-2918992" y="12642654"/>
                  <a:ext cx="1417533" cy="204039"/>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smtClean="0">
                      <a:solidFill>
                        <a:schemeClr val="bg1"/>
                      </a:solidFill>
                    </a:rPr>
                    <a:t>DISTORTED</a:t>
                  </a:r>
                  <a:endParaRPr lang="en-US" sz="700" b="1" dirty="0">
                    <a:solidFill>
                      <a:schemeClr val="bg1"/>
                    </a:solidFill>
                  </a:endParaRPr>
                </a:p>
              </p:txBody>
            </p:sp>
          </p:grpSp>
          <p:pic>
            <p:nvPicPr>
              <p:cNvPr id="73" name="Picture 72"/>
              <p:cNvPicPr>
                <a:picLocks noChangeAspect="1"/>
              </p:cNvPicPr>
              <p:nvPr userDrawn="1"/>
            </p:nvPicPr>
            <p:blipFill>
              <a:blip r:embed="rId7"/>
              <a:stretch>
                <a:fillRect/>
              </a:stretch>
            </p:blipFill>
            <p:spPr>
              <a:xfrm>
                <a:off x="-4516464" y="11400895"/>
                <a:ext cx="1098742" cy="847761"/>
              </a:xfrm>
              <a:prstGeom prst="rect">
                <a:avLst/>
              </a:prstGeom>
            </p:spPr>
          </p:pic>
          <p:sp>
            <p:nvSpPr>
              <p:cNvPr id="74" name="TextBox 52"/>
              <p:cNvSpPr txBox="1"/>
              <p:nvPr userDrawn="1"/>
            </p:nvSpPr>
            <p:spPr>
              <a:xfrm>
                <a:off x="-4471893" y="12298627"/>
                <a:ext cx="1035686" cy="148476"/>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43" name="Group 42"/>
            <p:cNvGrpSpPr/>
            <p:nvPr userDrawn="1"/>
          </p:nvGrpSpPr>
          <p:grpSpPr>
            <a:xfrm>
              <a:off x="-9456734" y="23877381"/>
              <a:ext cx="7794007" cy="2027101"/>
              <a:chOff x="-4359305" y="13511542"/>
              <a:chExt cx="3591909" cy="1117603"/>
            </a:xfrm>
          </p:grpSpPr>
          <p:pic>
            <p:nvPicPr>
              <p:cNvPr id="44" name="Picture 43"/>
              <p:cNvPicPr/>
              <p:nvPr userDrawn="1"/>
            </p:nvPicPr>
            <p:blipFill>
              <a:blip r:embed="rId8"/>
              <a:stretch>
                <a:fillRect/>
              </a:stretch>
            </p:blipFill>
            <p:spPr>
              <a:xfrm>
                <a:off x="-4116855" y="13661577"/>
                <a:ext cx="1512652" cy="772700"/>
              </a:xfrm>
              <a:prstGeom prst="rect">
                <a:avLst/>
              </a:prstGeom>
            </p:spPr>
          </p:pic>
          <p:pic>
            <p:nvPicPr>
              <p:cNvPr id="45" name="Picture 44"/>
              <p:cNvPicPr/>
              <p:nvPr userDrawn="1"/>
            </p:nvPicPr>
            <p:blipFill>
              <a:blip r:embed="rId9"/>
              <a:stretch>
                <a:fillRect/>
              </a:stretch>
            </p:blipFill>
            <p:spPr>
              <a:xfrm>
                <a:off x="-2534018" y="13661577"/>
                <a:ext cx="1512652" cy="772700"/>
              </a:xfrm>
              <a:prstGeom prst="rect">
                <a:avLst/>
              </a:prstGeom>
            </p:spPr>
          </p:pic>
          <p:sp>
            <p:nvSpPr>
              <p:cNvPr id="69" name="TextBox 47"/>
              <p:cNvSpPr txBox="1"/>
              <p:nvPr userDrawn="1"/>
            </p:nvSpPr>
            <p:spPr>
              <a:xfrm rot="16200000">
                <a:off x="-4859006" y="14011243"/>
                <a:ext cx="1117601" cy="11820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000" dirty="0" smtClean="0">
                    <a:solidFill>
                      <a:srgbClr val="92D050"/>
                    </a:solidFill>
                  </a:rPr>
                  <a:t>Good</a:t>
                </a:r>
                <a:r>
                  <a:rPr lang="en-US" sz="1000" baseline="0" dirty="0" smtClean="0">
                    <a:solidFill>
                      <a:srgbClr val="92D050"/>
                    </a:solidFill>
                  </a:rPr>
                  <a:t> </a:t>
                </a:r>
                <a:r>
                  <a:rPr lang="en-US" sz="1000" baseline="0" dirty="0" smtClean="0">
                    <a:solidFill>
                      <a:schemeClr val="bg1"/>
                    </a:solidFill>
                  </a:rPr>
                  <a:t>printing quality</a:t>
                </a:r>
                <a:endParaRPr lang="en-US" sz="1000" dirty="0">
                  <a:solidFill>
                    <a:schemeClr val="bg1"/>
                  </a:solidFill>
                </a:endParaRPr>
              </a:p>
            </p:txBody>
          </p:sp>
          <p:sp>
            <p:nvSpPr>
              <p:cNvPr id="70" name="TextBox 48"/>
              <p:cNvSpPr txBox="1"/>
              <p:nvPr userDrawn="1"/>
            </p:nvSpPr>
            <p:spPr>
              <a:xfrm rot="16200000">
                <a:off x="-1385297" y="14011244"/>
                <a:ext cx="1117602" cy="11820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000" dirty="0" smtClean="0">
                    <a:solidFill>
                      <a:srgbClr val="FF0000"/>
                    </a:solidFill>
                  </a:rPr>
                  <a:t>Bad </a:t>
                </a:r>
                <a:r>
                  <a:rPr lang="en-US" sz="1000" dirty="0" smtClean="0">
                    <a:solidFill>
                      <a:schemeClr val="bg1"/>
                    </a:solidFill>
                  </a:rPr>
                  <a:t>printing quality</a:t>
                </a:r>
                <a:endParaRPr lang="en-US" sz="1000" dirty="0">
                  <a:solidFill>
                    <a:schemeClr val="bg1"/>
                  </a:solidFill>
                </a:endParaRPr>
              </a:p>
            </p:txBody>
          </p:sp>
        </p:grpSp>
      </p:grpSp>
      <p:grpSp>
        <p:nvGrpSpPr>
          <p:cNvPr id="79" name="Group 78"/>
          <p:cNvGrpSpPr>
            <a:grpSpLocks noChangeAspect="1"/>
          </p:cNvGrpSpPr>
          <p:nvPr userDrawn="1"/>
        </p:nvGrpSpPr>
        <p:grpSpPr>
          <a:xfrm>
            <a:off x="33172108" y="11218"/>
            <a:ext cx="6632759" cy="21934384"/>
            <a:chOff x="36782324" y="0"/>
            <a:chExt cx="11062139" cy="27432000"/>
          </a:xfrm>
        </p:grpSpPr>
        <p:sp>
          <p:nvSpPr>
            <p:cNvPr id="80" name="Rectangle 79"/>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100" b="1" spc="600" dirty="0" smtClean="0">
                  <a:solidFill>
                    <a:schemeClr val="bg1"/>
                  </a:solidFill>
                  <a:latin typeface="Trebuchet MS" pitchFamily="34" charset="0"/>
                </a:rPr>
                <a:t>QUICK START (cont.)</a:t>
              </a:r>
            </a:p>
            <a:p>
              <a:pPr algn="ctr"/>
              <a:endParaRPr lang="en-US" sz="2700" b="1" baseline="0" dirty="0" smtClean="0">
                <a:solidFill>
                  <a:schemeClr val="bg1"/>
                </a:solidFill>
                <a:latin typeface="Trebuchet MS" pitchFamily="34" charset="0"/>
              </a:endParaRPr>
            </a:p>
            <a:p>
              <a:pPr algn="ctr"/>
              <a:r>
                <a:rPr lang="en-US" sz="2100" b="1" baseline="0" dirty="0" smtClean="0">
                  <a:solidFill>
                    <a:srgbClr val="FFC000"/>
                  </a:solidFill>
                  <a:latin typeface="Trebuchet MS" pitchFamily="34" charset="0"/>
                </a:rPr>
                <a:t>How to change the template color theme</a:t>
              </a:r>
            </a:p>
            <a:p>
              <a:pPr marL="0" marR="0" lvl="2" indent="0" algn="l" defTabSz="114272" rtl="0" eaLnBrk="1" fontAlgn="auto" latinLnBrk="0" hangingPunct="1">
                <a:lnSpc>
                  <a:spcPct val="100000"/>
                </a:lnSpc>
                <a:spcBef>
                  <a:spcPts val="0"/>
                </a:spcBef>
                <a:spcAft>
                  <a:spcPts val="0"/>
                </a:spcAft>
                <a:buClrTx/>
                <a:buSzTx/>
                <a:buFontTx/>
                <a:buNone/>
                <a:tabLst/>
                <a:defRPr/>
              </a:pPr>
              <a:r>
                <a:rPr lang="en-US" sz="17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700" b="0" spc="0" baseline="0" dirty="0" smtClean="0">
                  <a:solidFill>
                    <a:schemeClr val="bg1">
                      <a:lumMod val="75000"/>
                    </a:schemeClr>
                  </a:solidFill>
                  <a:latin typeface="Trebuchet MS" pitchFamily="34" charset="0"/>
                </a:rPr>
                <a:t>also create your own color theme.</a:t>
              </a:r>
            </a:p>
            <a:p>
              <a:pPr marL="0" marR="0" lvl="2" indent="0" algn="l" defTabSz="114272" rtl="0" eaLnBrk="1" fontAlgn="auto" latinLnBrk="0" hangingPunct="1">
                <a:lnSpc>
                  <a:spcPct val="100000"/>
                </a:lnSpc>
                <a:spcBef>
                  <a:spcPts val="0"/>
                </a:spcBef>
                <a:spcAft>
                  <a:spcPts val="0"/>
                </a:spcAft>
                <a:buClrTx/>
                <a:buSzTx/>
                <a:buFontTx/>
                <a:buNone/>
                <a:tabLst/>
                <a:defRPr/>
              </a:pPr>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r>
                <a:rPr lang="en-US" sz="17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272"/>
              <a:endParaRPr lang="en-US" sz="1700" b="0" baseline="0" dirty="0" smtClean="0">
                <a:solidFill>
                  <a:schemeClr val="bg1">
                    <a:lumMod val="75000"/>
                  </a:schemeClr>
                </a:solidFill>
                <a:latin typeface="Trebuchet MS" pitchFamily="34" charset="0"/>
              </a:endParaRPr>
            </a:p>
            <a:p>
              <a:pPr algn="ctr"/>
              <a:r>
                <a:rPr lang="en-US" sz="2100" b="1" baseline="0" dirty="0" smtClean="0">
                  <a:solidFill>
                    <a:srgbClr val="FFC000"/>
                  </a:solidFill>
                  <a:latin typeface="Trebuchet MS" pitchFamily="34" charset="0"/>
                </a:rPr>
                <a:t>How to add Text</a:t>
              </a:r>
            </a:p>
            <a:p>
              <a:pPr marL="1729942" lvl="2" indent="0" algn="l" defTabSz="114272"/>
              <a:r>
                <a:rPr lang="en-US" sz="17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7962" lvl="2" indent="0" algn="l" defTabSz="114272"/>
              <a:endParaRPr lang="en-US" sz="1700" b="0" baseline="0" dirty="0" smtClean="0">
                <a:solidFill>
                  <a:schemeClr val="bg1">
                    <a:lumMod val="75000"/>
                  </a:schemeClr>
                </a:solidFill>
                <a:latin typeface="Trebuchet MS" pitchFamily="34" charset="0"/>
              </a:endParaRPr>
            </a:p>
            <a:p>
              <a:pPr marL="0" marR="0" lvl="0" indent="0" algn="ctr" defTabSz="1517962" rtl="0" eaLnBrk="1" fontAlgn="auto" latinLnBrk="0" hangingPunct="1">
                <a:lnSpc>
                  <a:spcPct val="100000"/>
                </a:lnSpc>
                <a:spcBef>
                  <a:spcPts val="0"/>
                </a:spcBef>
                <a:spcAft>
                  <a:spcPts val="0"/>
                </a:spcAft>
                <a:buClrTx/>
                <a:buSzTx/>
                <a:buFontTx/>
                <a:buNone/>
                <a:tabLst/>
                <a:defRPr/>
              </a:pPr>
              <a:r>
                <a:rPr lang="en-US" sz="1700" b="0" baseline="0" dirty="0" smtClean="0">
                  <a:solidFill>
                    <a:schemeClr val="bg1">
                      <a:lumMod val="75000"/>
                    </a:schemeClr>
                  </a:solidFill>
                  <a:latin typeface="Trebuchet MS" pitchFamily="34" charset="0"/>
                </a:rPr>
                <a:t> </a:t>
              </a:r>
              <a:r>
                <a:rPr kumimoji="0" lang="en-US" sz="21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27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700" b="0" baseline="0" dirty="0" smtClean="0">
                <a:solidFill>
                  <a:schemeClr val="bg1">
                    <a:lumMod val="75000"/>
                  </a:schemeClr>
                </a:solidFill>
                <a:latin typeface="Trebuchet MS" pitchFamily="34" charset="0"/>
              </a:endParaRPr>
            </a:p>
            <a:p>
              <a:pPr marL="1517962" lvl="2" indent="0" algn="l" defTabSz="114272"/>
              <a:endParaRPr lang="en-US" sz="1700" b="0" baseline="0" dirty="0" smtClean="0">
                <a:solidFill>
                  <a:schemeClr val="bg1">
                    <a:lumMod val="75000"/>
                  </a:schemeClr>
                </a:solidFill>
                <a:latin typeface="Trebuchet MS" pitchFamily="34" charset="0"/>
              </a:endParaRPr>
            </a:p>
            <a:p>
              <a:pPr algn="ctr"/>
              <a:r>
                <a:rPr lang="en-US" sz="2100" b="1" baseline="0" dirty="0" smtClean="0">
                  <a:solidFill>
                    <a:srgbClr val="FFC000"/>
                  </a:solidFill>
                  <a:latin typeface="Trebuchet MS" pitchFamily="34" charset="0"/>
                </a:rPr>
                <a:t>How to add Tables</a:t>
              </a:r>
            </a:p>
            <a:p>
              <a:pPr marL="971308" lvl="1" indent="0" algn="l" defTabSz="114272"/>
              <a:r>
                <a:rPr lang="en-US" sz="17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272"/>
              <a:r>
                <a:rPr lang="en-US" sz="17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272"/>
              <a:endParaRPr lang="en-US" sz="1700" b="0" baseline="0" dirty="0" smtClean="0">
                <a:solidFill>
                  <a:schemeClr val="bg1">
                    <a:lumMod val="75000"/>
                  </a:schemeClr>
                </a:solidFill>
                <a:latin typeface="Trebuchet MS" pitchFamily="34" charset="0"/>
              </a:endParaRPr>
            </a:p>
            <a:p>
              <a:pPr marL="0" marR="0" lvl="0" indent="0" algn="ctr" defTabSz="1517962"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27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272"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7962"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27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7962"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7962"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27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272"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7962"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27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272"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272"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pic>
          <p:nvPicPr>
            <p:cNvPr id="81" name="Picture 80"/>
            <p:cNvPicPr/>
            <p:nvPr userDrawn="1"/>
          </p:nvPicPr>
          <p:blipFill>
            <a:blip r:embed="rId10"/>
            <a:stretch>
              <a:fillRect/>
            </a:stretch>
          </p:blipFill>
          <p:spPr>
            <a:xfrm>
              <a:off x="39540164" y="3688889"/>
              <a:ext cx="5586150" cy="1716939"/>
            </a:xfrm>
            <a:prstGeom prst="rect">
              <a:avLst/>
            </a:prstGeom>
          </p:spPr>
        </p:pic>
        <p:pic>
          <p:nvPicPr>
            <p:cNvPr id="82" name="Picture 81"/>
            <p:cNvPicPr>
              <a:picLocks noChangeAspect="1"/>
            </p:cNvPicPr>
            <p:nvPr userDrawn="1"/>
          </p:nvPicPr>
          <p:blipFill>
            <a:blip r:embed="rId11"/>
            <a:stretch>
              <a:fillRect/>
            </a:stretch>
          </p:blipFill>
          <p:spPr>
            <a:xfrm>
              <a:off x="37163425" y="8002947"/>
              <a:ext cx="2969584" cy="1140240"/>
            </a:xfrm>
            <a:prstGeom prst="rect">
              <a:avLst/>
            </a:prstGeom>
            <a:ln>
              <a:noFill/>
            </a:ln>
          </p:spPr>
        </p:pic>
        <p:pic>
          <p:nvPicPr>
            <p:cNvPr id="83" name="Picture 82"/>
            <p:cNvPicPr/>
            <p:nvPr userDrawn="1"/>
          </p:nvPicPr>
          <p:blipFill>
            <a:blip r:embed="rId12"/>
            <a:stretch>
              <a:fillRect/>
            </a:stretch>
          </p:blipFill>
          <p:spPr>
            <a:xfrm>
              <a:off x="37593435" y="11823083"/>
              <a:ext cx="1482265" cy="825421"/>
            </a:xfrm>
            <a:prstGeom prst="rect">
              <a:avLst/>
            </a:prstGeom>
          </p:spPr>
        </p:pic>
        <p:grpSp>
          <p:nvGrpSpPr>
            <p:cNvPr id="84" name="Group 83"/>
            <p:cNvGrpSpPr/>
            <p:nvPr userDrawn="1"/>
          </p:nvGrpSpPr>
          <p:grpSpPr>
            <a:xfrm>
              <a:off x="37163426" y="23152352"/>
              <a:ext cx="10354213" cy="1052915"/>
              <a:chOff x="31687960" y="29635357"/>
              <a:chExt cx="9771399" cy="1090622"/>
            </a:xfrm>
          </p:grpSpPr>
          <p:sp>
            <p:nvSpPr>
              <p:cNvPr id="86" name="Rounded Rectangle 85"/>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87" name="Picture 86" descr="http://t2.gstatic.com/images?q=tbn:ANd9GcR4APHC6TT9w54M2zn_pvCiBxUNcspYPoVxirLRphBoJabfSvu7zw">
                <a:hlinkClick r:id="rId13"/>
              </p:cNvPr>
              <p:cNvPicPr>
                <a:picLocks noChangeAspect="1" noChangeArrowheads="1"/>
              </p:cNvPicPr>
              <p:nvPr userDrawn="1"/>
            </p:nvPicPr>
            <p:blipFill>
              <a:blip r:embed="rId14" cstate="print"/>
              <a:srcRect/>
              <a:stretch>
                <a:fillRect/>
              </a:stretch>
            </p:blipFill>
            <p:spPr bwMode="auto">
              <a:xfrm>
                <a:off x="31813900" y="29733687"/>
                <a:ext cx="914401" cy="914399"/>
              </a:xfrm>
              <a:prstGeom prst="rect">
                <a:avLst/>
              </a:prstGeom>
              <a:noFill/>
              <a:ln>
                <a:noFill/>
              </a:ln>
            </p:spPr>
          </p:pic>
          <p:sp>
            <p:nvSpPr>
              <p:cNvPr id="88" name="TextBox 66"/>
              <p:cNvSpPr txBox="1"/>
              <p:nvPr userDrawn="1"/>
            </p:nvSpPr>
            <p:spPr>
              <a:xfrm>
                <a:off x="32788169" y="29887288"/>
                <a:ext cx="8671190" cy="677793"/>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85" name="TextBox 63"/>
            <p:cNvSpPr txBox="1"/>
            <p:nvPr userDrawn="1"/>
          </p:nvSpPr>
          <p:spPr>
            <a:xfrm>
              <a:off x="37163429" y="24536528"/>
              <a:ext cx="4118251" cy="1667975"/>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ts val="2599"/>
                </a:lnSpc>
              </a:pPr>
              <a:r>
                <a:rPr lang="en-US" sz="1400" dirty="0" smtClean="0">
                  <a:solidFill>
                    <a:schemeClr val="bg1"/>
                  </a:solidFill>
                  <a:latin typeface="Calibri" panose="020F0502020204030204" pitchFamily="34" charset="0"/>
                </a:rPr>
                <a:t>© 2013</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PosterPresentations.com</a:t>
              </a:r>
            </a:p>
            <a:p>
              <a:pPr>
                <a:lnSpc>
                  <a:spcPts val="2599"/>
                </a:lnSpc>
              </a:pPr>
              <a:r>
                <a:rPr lang="en-US" sz="1400" dirty="0" smtClean="0">
                  <a:solidFill>
                    <a:schemeClr val="bg1"/>
                  </a:solidFill>
                  <a:latin typeface="Calibri" panose="020F0502020204030204" pitchFamily="34" charset="0"/>
                </a:rPr>
                <a:t>     2117 Fourth Street ,</a:t>
              </a:r>
              <a:r>
                <a:rPr lang="en-US" sz="1400" baseline="0" dirty="0" smtClean="0">
                  <a:solidFill>
                    <a:schemeClr val="bg1"/>
                  </a:solidFill>
                  <a:latin typeface="Calibri" panose="020F0502020204030204" pitchFamily="34" charset="0"/>
                </a:rPr>
                <a:t> Unit C        </a:t>
              </a:r>
            </a:p>
            <a:p>
              <a:pPr>
                <a:lnSpc>
                  <a:spcPts val="2599"/>
                </a:lnSpc>
              </a:pPr>
              <a:r>
                <a:rPr lang="en-US" sz="1400" baseline="0" dirty="0" smtClean="0">
                  <a:solidFill>
                    <a:schemeClr val="bg1"/>
                  </a:solidFill>
                  <a:latin typeface="Calibri" panose="020F0502020204030204" pitchFamily="34" charset="0"/>
                </a:rPr>
                <a:t>     Berkeley CA 94710</a:t>
              </a:r>
              <a:br>
                <a:rPr lang="en-US" sz="1400" baseline="0" dirty="0" smtClean="0">
                  <a:solidFill>
                    <a:schemeClr val="bg1"/>
                  </a:solidFill>
                  <a:latin typeface="Calibri" panose="020F0502020204030204" pitchFamily="34" charset="0"/>
                </a:rPr>
              </a:br>
              <a:r>
                <a:rPr lang="en-US" sz="1400" baseline="0" dirty="0" smtClean="0">
                  <a:solidFill>
                    <a:schemeClr val="bg1"/>
                  </a:solidFill>
                  <a:latin typeface="Calibri" panose="020F0502020204030204" pitchFamily="34" charset="0"/>
                </a:rPr>
                <a:t>    </a:t>
              </a:r>
              <a:r>
                <a:rPr lang="en-US" sz="1400" b="1" baseline="0" dirty="0" smtClean="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spTree>
  </p:cSld>
  <p:clrMap bg1="lt1" tx1="dk1" bg2="lt2" tx2="dk2" accent1="accent1" accent2="accent2" accent3="accent3" accent4="accent4" accent5="accent5" accent6="accent6" hlink="hlink" folHlink="folHlink"/>
  <p:sldLayoutIdLst>
    <p:sldLayoutId id="2147483654" r:id="rId1"/>
    <p:sldLayoutId id="2147483776" r:id="rId2"/>
  </p:sldLayoutIdLst>
  <p:timing>
    <p:tnLst>
      <p:par>
        <p:cTn id="1" dur="indefinite" restart="never" nodeType="tmRoot"/>
      </p:par>
    </p:tnLst>
  </p:timing>
  <p:txStyles>
    <p:titleStyle>
      <a:lvl1pPr algn="ctr" defTabSz="3133769" rtl="0" eaLnBrk="1" latinLnBrk="0" hangingPunct="1">
        <a:spcBef>
          <a:spcPct val="0"/>
        </a:spcBef>
        <a:buNone/>
        <a:defRPr sz="6200" kern="1200">
          <a:solidFill>
            <a:schemeClr val="bg1"/>
          </a:solidFill>
          <a:latin typeface="Trebuchet MS" pitchFamily="34" charset="0"/>
          <a:ea typeface="+mj-ea"/>
          <a:cs typeface="+mj-cs"/>
        </a:defRPr>
      </a:lvl1pPr>
    </p:titleStyle>
    <p:bodyStyle>
      <a:lvl1pPr marL="1175163" indent="-1175163" algn="l" defTabSz="3133769"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189" indent="-979303" algn="l" defTabSz="3133769"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7212" indent="-783443" algn="l" defTabSz="3133769"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4098" indent="-783443" algn="l" defTabSz="3133769"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0985" indent="-783443" algn="l" defTabSz="3133769"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17871" indent="-783443" algn="l" defTabSz="3133769"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4757" indent="-783443" algn="l" defTabSz="3133769"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1640" indent="-783443" algn="l" defTabSz="3133769"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18526" indent="-783443" algn="l" defTabSz="3133769"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3769" rtl="0" eaLnBrk="1" latinLnBrk="0" hangingPunct="1">
        <a:defRPr sz="6200" kern="1200">
          <a:solidFill>
            <a:schemeClr val="tx1"/>
          </a:solidFill>
          <a:latin typeface="+mn-lt"/>
          <a:ea typeface="+mn-ea"/>
          <a:cs typeface="+mn-cs"/>
        </a:defRPr>
      </a:lvl1pPr>
      <a:lvl2pPr marL="1566886" algn="l" defTabSz="3133769" rtl="0" eaLnBrk="1" latinLnBrk="0" hangingPunct="1">
        <a:defRPr sz="6200" kern="1200">
          <a:solidFill>
            <a:schemeClr val="tx1"/>
          </a:solidFill>
          <a:latin typeface="+mn-lt"/>
          <a:ea typeface="+mn-ea"/>
          <a:cs typeface="+mn-cs"/>
        </a:defRPr>
      </a:lvl2pPr>
      <a:lvl3pPr marL="3133769" algn="l" defTabSz="3133769" rtl="0" eaLnBrk="1" latinLnBrk="0" hangingPunct="1">
        <a:defRPr sz="6200" kern="1200">
          <a:solidFill>
            <a:schemeClr val="tx1"/>
          </a:solidFill>
          <a:latin typeface="+mn-lt"/>
          <a:ea typeface="+mn-ea"/>
          <a:cs typeface="+mn-cs"/>
        </a:defRPr>
      </a:lvl3pPr>
      <a:lvl4pPr marL="4700655" algn="l" defTabSz="3133769" rtl="0" eaLnBrk="1" latinLnBrk="0" hangingPunct="1">
        <a:defRPr sz="6200" kern="1200">
          <a:solidFill>
            <a:schemeClr val="tx1"/>
          </a:solidFill>
          <a:latin typeface="+mn-lt"/>
          <a:ea typeface="+mn-ea"/>
          <a:cs typeface="+mn-cs"/>
        </a:defRPr>
      </a:lvl4pPr>
      <a:lvl5pPr marL="6267541" algn="l" defTabSz="3133769" rtl="0" eaLnBrk="1" latinLnBrk="0" hangingPunct="1">
        <a:defRPr sz="6200" kern="1200">
          <a:solidFill>
            <a:schemeClr val="tx1"/>
          </a:solidFill>
          <a:latin typeface="+mn-lt"/>
          <a:ea typeface="+mn-ea"/>
          <a:cs typeface="+mn-cs"/>
        </a:defRPr>
      </a:lvl5pPr>
      <a:lvl6pPr marL="7834428" algn="l" defTabSz="3133769" rtl="0" eaLnBrk="1" latinLnBrk="0" hangingPunct="1">
        <a:defRPr sz="6200" kern="1200">
          <a:solidFill>
            <a:schemeClr val="tx1"/>
          </a:solidFill>
          <a:latin typeface="+mn-lt"/>
          <a:ea typeface="+mn-ea"/>
          <a:cs typeface="+mn-cs"/>
        </a:defRPr>
      </a:lvl6pPr>
      <a:lvl7pPr marL="9401314" algn="l" defTabSz="3133769" rtl="0" eaLnBrk="1" latinLnBrk="0" hangingPunct="1">
        <a:defRPr sz="6200" kern="1200">
          <a:solidFill>
            <a:schemeClr val="tx1"/>
          </a:solidFill>
          <a:latin typeface="+mn-lt"/>
          <a:ea typeface="+mn-ea"/>
          <a:cs typeface="+mn-cs"/>
        </a:defRPr>
      </a:lvl7pPr>
      <a:lvl8pPr marL="10968200" algn="l" defTabSz="3133769" rtl="0" eaLnBrk="1" latinLnBrk="0" hangingPunct="1">
        <a:defRPr sz="6200" kern="1200">
          <a:solidFill>
            <a:schemeClr val="tx1"/>
          </a:solidFill>
          <a:latin typeface="+mn-lt"/>
          <a:ea typeface="+mn-ea"/>
          <a:cs typeface="+mn-cs"/>
        </a:defRPr>
      </a:lvl8pPr>
      <a:lvl9pPr marL="12535086" algn="l" defTabSz="3133769" rtl="0" eaLnBrk="1" latinLnBrk="0" hangingPunct="1">
        <a:defRPr sz="6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34290" y="-22861"/>
            <a:ext cx="32986980" cy="33324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313502" tIns="156751" rIns="313502" bIns="156751"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15773400" y="-22859"/>
            <a:ext cx="17145000" cy="204216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313502" tIns="156751" rIns="313502" bIns="156751"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1645920" y="2253082"/>
            <a:ext cx="29626560" cy="3657600"/>
          </a:xfrm>
          <a:prstGeom prst="rect">
            <a:avLst/>
          </a:prstGeom>
        </p:spPr>
        <p:txBody>
          <a:bodyPr vert="horz" lIns="0" tIns="156751"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1645920" y="6193536"/>
            <a:ext cx="29626560" cy="14045184"/>
          </a:xfrm>
          <a:prstGeom prst="rect">
            <a:avLst/>
          </a:prstGeom>
        </p:spPr>
        <p:txBody>
          <a:bodyPr vert="horz" lIns="313502" tIns="156751" rIns="313502" bIns="15675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1645920" y="20340322"/>
            <a:ext cx="7680960" cy="1168400"/>
          </a:xfrm>
          <a:prstGeom prst="rect">
            <a:avLst/>
          </a:prstGeom>
        </p:spPr>
        <p:txBody>
          <a:bodyPr vert="horz" lIns="0" tIns="0" rIns="0" bIns="0" anchor="b"/>
          <a:lstStyle>
            <a:lvl1pPr algn="l" eaLnBrk="1" latinLnBrk="0" hangingPunct="1">
              <a:defRPr kumimoji="0" sz="4100">
                <a:solidFill>
                  <a:schemeClr val="tx2">
                    <a:shade val="90000"/>
                  </a:schemeClr>
                </a:solidFill>
              </a:defRPr>
            </a:lvl1pPr>
          </a:lstStyle>
          <a:p>
            <a:fld id="{0EAB0777-4C60-462E-A92C-CDAFD498799C}" type="datetimeFigureOut">
              <a:rPr lang="en-US" smtClean="0"/>
              <a:t>11/15/2015</a:t>
            </a:fld>
            <a:endParaRPr lang="en-US"/>
          </a:p>
        </p:txBody>
      </p:sp>
      <p:sp>
        <p:nvSpPr>
          <p:cNvPr id="22" name="Footer Placeholder 21"/>
          <p:cNvSpPr>
            <a:spLocks noGrp="1"/>
          </p:cNvSpPr>
          <p:nvPr>
            <p:ph type="ftr" sz="quarter" idx="3"/>
          </p:nvPr>
        </p:nvSpPr>
        <p:spPr>
          <a:xfrm>
            <a:off x="9601200" y="20340322"/>
            <a:ext cx="12070080" cy="1168400"/>
          </a:xfrm>
          <a:prstGeom prst="rect">
            <a:avLst/>
          </a:prstGeom>
        </p:spPr>
        <p:txBody>
          <a:bodyPr vert="horz" lIns="0" tIns="0" rIns="0" bIns="0" anchor="b"/>
          <a:lstStyle>
            <a:lvl1pPr algn="l" eaLnBrk="1" latinLnBrk="0" hangingPunct="1">
              <a:defRPr kumimoji="0" sz="41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28529280" y="20340322"/>
            <a:ext cx="2743200" cy="1168400"/>
          </a:xfrm>
          <a:prstGeom prst="rect">
            <a:avLst/>
          </a:prstGeom>
        </p:spPr>
        <p:txBody>
          <a:bodyPr vert="horz" lIns="0" tIns="0" rIns="0" bIns="0" anchor="b"/>
          <a:lstStyle>
            <a:lvl1pPr algn="r" eaLnBrk="1" latinLnBrk="0" hangingPunct="1">
              <a:defRPr kumimoji="0" sz="41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68461" y="647706"/>
            <a:ext cx="33049973" cy="207751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14" name="Rectangle 33"/>
          <p:cNvSpPr>
            <a:spLocks noChangeArrowheads="1"/>
          </p:cNvSpPr>
          <p:nvPr userDrawn="1"/>
        </p:nvSpPr>
        <p:spPr bwMode="auto">
          <a:xfrm>
            <a:off x="22040395" y="3496853"/>
            <a:ext cx="10189030" cy="17830800"/>
          </a:xfrm>
          <a:prstGeom prst="roundRect">
            <a:avLst>
              <a:gd name="adj" fmla="val 3486"/>
            </a:avLst>
          </a:prstGeom>
          <a:solidFill>
            <a:schemeClr val="bg1"/>
          </a:solidFill>
          <a:ln w="9525">
            <a:solidFill>
              <a:schemeClr val="tx2"/>
            </a:solidFill>
            <a:miter lim="800000"/>
            <a:headEnd/>
            <a:tailEnd/>
          </a:ln>
          <a:effectLst/>
        </p:spPr>
        <p:txBody>
          <a:bodyPr wrap="none" lIns="65289" tIns="32643" rIns="65289" bIns="32643" anchor="ctr"/>
          <a:lstStyle/>
          <a:p>
            <a:pPr>
              <a:defRPr/>
            </a:pPr>
            <a:endParaRPr lang="en-US" dirty="0"/>
          </a:p>
        </p:txBody>
      </p:sp>
      <p:sp>
        <p:nvSpPr>
          <p:cNvPr id="15" name="Rectangle 33"/>
          <p:cNvSpPr>
            <a:spLocks noChangeArrowheads="1"/>
          </p:cNvSpPr>
          <p:nvPr userDrawn="1"/>
        </p:nvSpPr>
        <p:spPr bwMode="auto">
          <a:xfrm>
            <a:off x="11363097" y="3496853"/>
            <a:ext cx="10189030" cy="17830800"/>
          </a:xfrm>
          <a:prstGeom prst="roundRect">
            <a:avLst>
              <a:gd name="adj" fmla="val 3486"/>
            </a:avLst>
          </a:prstGeom>
          <a:solidFill>
            <a:schemeClr val="bg1"/>
          </a:solidFill>
          <a:ln w="9525">
            <a:solidFill>
              <a:schemeClr val="tx2"/>
            </a:solidFill>
            <a:miter lim="800000"/>
            <a:headEnd/>
            <a:tailEnd/>
          </a:ln>
          <a:effectLst/>
        </p:spPr>
        <p:txBody>
          <a:bodyPr wrap="none" lIns="65289" tIns="32643" rIns="65289" bIns="32643" anchor="ctr"/>
          <a:lstStyle/>
          <a:p>
            <a:pPr>
              <a:defRPr/>
            </a:pPr>
            <a:endParaRPr lang="en-US" dirty="0"/>
          </a:p>
        </p:txBody>
      </p:sp>
      <p:grpSp>
        <p:nvGrpSpPr>
          <p:cNvPr id="16" name="Group 15"/>
          <p:cNvGrpSpPr>
            <a:grpSpLocks noChangeAspect="1"/>
          </p:cNvGrpSpPr>
          <p:nvPr userDrawn="1"/>
        </p:nvGrpSpPr>
        <p:grpSpPr>
          <a:xfrm>
            <a:off x="-6886461" y="5"/>
            <a:ext cx="6608534" cy="21945597"/>
            <a:chOff x="-11220550" y="-1"/>
            <a:chExt cx="11014226" cy="27432000"/>
          </a:xfrm>
        </p:grpSpPr>
        <p:sp>
          <p:nvSpPr>
            <p:cNvPr id="17" name="Rectangle 16"/>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7962" rtl="0" eaLnBrk="1" fontAlgn="auto" latinLnBrk="0" hangingPunct="1">
                <a:lnSpc>
                  <a:spcPct val="100000"/>
                </a:lnSpc>
                <a:spcBef>
                  <a:spcPts val="0"/>
                </a:spcBef>
                <a:spcAft>
                  <a:spcPts val="0"/>
                </a:spcAft>
                <a:buClrTx/>
                <a:buSzTx/>
                <a:buFontTx/>
                <a:buNone/>
                <a:tabLst/>
                <a:defRPr/>
              </a:pPr>
              <a:r>
                <a:rPr lang="en-US" sz="2100" b="1" spc="0" dirty="0" smtClean="0">
                  <a:solidFill>
                    <a:srgbClr val="FF0000"/>
                  </a:solidFill>
                  <a:latin typeface="Trebuchet MS" pitchFamily="34" charset="0"/>
                </a:rPr>
                <a:t>(—THIS SIDEBAR DOES NOT PRINT—)</a:t>
              </a:r>
            </a:p>
            <a:p>
              <a:pPr marL="0" marR="0" indent="0" algn="ctr" defTabSz="1517962" rtl="0" eaLnBrk="1" fontAlgn="auto" latinLnBrk="0" hangingPunct="1">
                <a:lnSpc>
                  <a:spcPct val="100000"/>
                </a:lnSpc>
                <a:spcBef>
                  <a:spcPts val="0"/>
                </a:spcBef>
                <a:spcAft>
                  <a:spcPts val="0"/>
                </a:spcAft>
                <a:buClrTx/>
                <a:buSzTx/>
                <a:buFontTx/>
                <a:buNone/>
                <a:tabLst/>
                <a:defRPr/>
              </a:pPr>
              <a:endParaRPr lang="en-US" sz="2100" b="1" spc="600" dirty="0" smtClean="0">
                <a:solidFill>
                  <a:schemeClr val="bg1"/>
                </a:solidFill>
                <a:latin typeface="Trebuchet MS" pitchFamily="34" charset="0"/>
              </a:endParaRPr>
            </a:p>
            <a:p>
              <a:pPr algn="ctr"/>
              <a:r>
                <a:rPr lang="en-US" sz="2700" b="1" spc="600" dirty="0" smtClean="0">
                  <a:solidFill>
                    <a:schemeClr val="bg1"/>
                  </a:solidFill>
                  <a:latin typeface="Trebuchet MS" pitchFamily="34" charset="0"/>
                </a:rPr>
                <a:t>DESIGN</a:t>
              </a:r>
              <a:r>
                <a:rPr lang="en-US" sz="2700" b="1" spc="600" baseline="0" dirty="0" smtClean="0">
                  <a:solidFill>
                    <a:schemeClr val="bg1"/>
                  </a:solidFill>
                  <a:latin typeface="Trebuchet MS" pitchFamily="34" charset="0"/>
                </a:rPr>
                <a:t> </a:t>
              </a:r>
              <a:r>
                <a:rPr lang="en-US" sz="2700" b="1" spc="600" dirty="0" smtClean="0">
                  <a:solidFill>
                    <a:schemeClr val="bg1"/>
                  </a:solidFill>
                  <a:latin typeface="Trebuchet MS" pitchFamily="34" charset="0"/>
                </a:rPr>
                <a:t>GUIDE</a:t>
              </a:r>
            </a:p>
            <a:p>
              <a:pPr algn="ctr"/>
              <a:r>
                <a:rPr lang="en-US" sz="1000" b="1" dirty="0" smtClean="0">
                  <a:latin typeface="Trebuchet MS" pitchFamily="34" charset="0"/>
                </a:rPr>
                <a:t> </a:t>
              </a:r>
            </a:p>
            <a:p>
              <a:pPr defTabSz="3764699"/>
              <a:r>
                <a:rPr lang="en-US" sz="1700" i="0" dirty="0" smtClean="0">
                  <a:latin typeface="Trebuchet MS" pitchFamily="34" charset="0"/>
                </a:rPr>
                <a:t>This PowerPoint</a:t>
              </a:r>
              <a:r>
                <a:rPr lang="en-US" sz="1700" i="0" baseline="0" dirty="0" smtClean="0">
                  <a:latin typeface="Trebuchet MS" pitchFamily="34" charset="0"/>
                </a:rPr>
                <a:t> </a:t>
              </a:r>
              <a:r>
                <a:rPr lang="en-US" sz="1700" i="0" dirty="0" smtClean="0">
                  <a:latin typeface="Trebuchet MS" pitchFamily="34" charset="0"/>
                </a:rPr>
                <a:t>2007 template produces</a:t>
              </a:r>
              <a:r>
                <a:rPr lang="en-US" sz="1700" i="0" baseline="0" dirty="0" smtClean="0">
                  <a:latin typeface="Trebuchet MS" pitchFamily="34" charset="0"/>
                </a:rPr>
                <a:t> </a:t>
              </a:r>
              <a:r>
                <a:rPr lang="en-US" sz="1700" i="0" dirty="0" smtClean="0">
                  <a:latin typeface="Trebuchet MS" pitchFamily="34" charset="0"/>
                </a:rPr>
                <a:t>a 48”x72” presentation poster. </a:t>
              </a:r>
              <a:r>
                <a:rPr lang="en-US" sz="1700" dirty="0" smtClean="0">
                  <a:latin typeface="Trebuchet MS" pitchFamily="34" charset="0"/>
                </a:rPr>
                <a:t>You</a:t>
              </a:r>
              <a:r>
                <a:rPr lang="en-US" sz="1700" baseline="0" dirty="0" smtClean="0">
                  <a:latin typeface="Trebuchet MS" pitchFamily="34" charset="0"/>
                </a:rPr>
                <a:t> can u</a:t>
              </a:r>
              <a:r>
                <a:rPr lang="en-US" sz="1700" dirty="0" smtClean="0">
                  <a:latin typeface="Trebuchet MS" pitchFamily="34" charset="0"/>
                </a:rPr>
                <a:t>se</a:t>
              </a:r>
              <a:r>
                <a:rPr lang="en-US" sz="1700" baseline="0" dirty="0" smtClean="0">
                  <a:latin typeface="Trebuchet MS" pitchFamily="34" charset="0"/>
                </a:rPr>
                <a:t> it to create your research poster and </a:t>
              </a:r>
              <a:r>
                <a:rPr lang="en-US" sz="1700" dirty="0" smtClean="0">
                  <a:latin typeface="Trebuchet MS" pitchFamily="34" charset="0"/>
                </a:rPr>
                <a:t>save valuable time placing titles, subtitles,</a:t>
              </a:r>
              <a:r>
                <a:rPr lang="en-US" sz="1700" baseline="0" dirty="0" smtClean="0">
                  <a:latin typeface="Trebuchet MS" pitchFamily="34" charset="0"/>
                </a:rPr>
                <a:t> text, and graphics</a:t>
              </a:r>
              <a:r>
                <a:rPr lang="en-US" sz="1700" dirty="0" smtClean="0">
                  <a:latin typeface="Trebuchet MS" pitchFamily="34" charset="0"/>
                </a:rPr>
                <a:t>. </a:t>
              </a:r>
            </a:p>
            <a:p>
              <a:pPr defTabSz="3764699"/>
              <a:r>
                <a:rPr lang="en-US" sz="1000" dirty="0" smtClean="0">
                  <a:latin typeface="Trebuchet MS" pitchFamily="34" charset="0"/>
                </a:rPr>
                <a:t> </a:t>
              </a:r>
            </a:p>
            <a:p>
              <a:pPr defTabSz="4388123"/>
              <a:r>
                <a:rPr lang="en-US" sz="1700" dirty="0" smtClean="0">
                  <a:latin typeface="Trebuchet MS" pitchFamily="34" charset="0"/>
                </a:rPr>
                <a:t>We provide a series of online answer your poster production questions. To view our template tutorials, go online to </a:t>
              </a:r>
              <a:r>
                <a:rPr lang="en-US" sz="1700" b="1" dirty="0" smtClean="0">
                  <a:solidFill>
                    <a:srgbClr val="FFC000"/>
                  </a:solidFill>
                  <a:latin typeface="Trebuchet MS" pitchFamily="34" charset="0"/>
                </a:rPr>
                <a:t>PosterPresentations.com</a:t>
              </a:r>
              <a:r>
                <a:rPr lang="en-US" sz="1700" b="1" dirty="0" smtClean="0">
                  <a:solidFill>
                    <a:schemeClr val="bg1"/>
                  </a:solidFill>
                  <a:latin typeface="Trebuchet MS" pitchFamily="34" charset="0"/>
                </a:rPr>
                <a:t> </a:t>
              </a:r>
              <a:r>
                <a:rPr lang="en-US" sz="1700" dirty="0" smtClean="0">
                  <a:solidFill>
                    <a:schemeClr val="bg1"/>
                  </a:solidFill>
                  <a:latin typeface="Trebuchet MS" pitchFamily="34" charset="0"/>
                </a:rPr>
                <a:t>and click on HELP DESK.</a:t>
              </a:r>
            </a:p>
            <a:p>
              <a:pPr defTabSz="4388123"/>
              <a:r>
                <a:rPr lang="en-US" sz="1000" dirty="0" smtClean="0">
                  <a:latin typeface="Trebuchet MS" pitchFamily="34" charset="0"/>
                </a:rPr>
                <a:t> </a:t>
              </a:r>
            </a:p>
            <a:p>
              <a:pPr defTabSz="4388123"/>
              <a:r>
                <a:rPr lang="en-US" sz="1700" dirty="0" smtClean="0">
                  <a:solidFill>
                    <a:schemeClr val="bg1"/>
                  </a:solidFill>
                  <a:latin typeface="Trebuchet MS" pitchFamily="34" charset="0"/>
                </a:rPr>
                <a:t>When</a:t>
              </a:r>
              <a:r>
                <a:rPr lang="en-US" sz="1700" baseline="0" dirty="0" smtClean="0">
                  <a:solidFill>
                    <a:schemeClr val="bg1"/>
                  </a:solidFill>
                  <a:latin typeface="Trebuchet MS" pitchFamily="34" charset="0"/>
                </a:rPr>
                <a:t> you are ready to</a:t>
              </a:r>
              <a:r>
                <a:rPr lang="en-US" sz="1700" dirty="0" smtClean="0">
                  <a:solidFill>
                    <a:schemeClr val="bg1"/>
                  </a:solidFill>
                  <a:latin typeface="Trebuchet MS" pitchFamily="34" charset="0"/>
                </a:rPr>
                <a:t> </a:t>
              </a:r>
              <a:r>
                <a:rPr lang="en-US" sz="1700" baseline="0" dirty="0" smtClean="0">
                  <a:solidFill>
                    <a:schemeClr val="bg1"/>
                  </a:solidFill>
                  <a:latin typeface="Trebuchet MS" pitchFamily="34" charset="0"/>
                </a:rPr>
                <a:t> print your poster</a:t>
              </a:r>
              <a:r>
                <a:rPr lang="en-US" sz="1700" dirty="0" smtClean="0">
                  <a:solidFill>
                    <a:schemeClr val="bg1"/>
                  </a:solidFill>
                  <a:latin typeface="Trebuchet MS" pitchFamily="34" charset="0"/>
                </a:rPr>
                <a:t>,</a:t>
              </a:r>
              <a:r>
                <a:rPr lang="en-US" sz="1700" baseline="0" dirty="0" smtClean="0">
                  <a:solidFill>
                    <a:schemeClr val="bg1"/>
                  </a:solidFill>
                  <a:latin typeface="Trebuchet MS" pitchFamily="34" charset="0"/>
                </a:rPr>
                <a:t> go online to </a:t>
              </a:r>
              <a:r>
                <a:rPr lang="en-US" sz="1700" b="0" dirty="0" smtClean="0">
                  <a:solidFill>
                    <a:schemeClr val="bg1"/>
                  </a:solidFill>
                  <a:latin typeface="Trebuchet MS" pitchFamily="34" charset="0"/>
                </a:rPr>
                <a:t>PosterPresentations.com</a:t>
              </a:r>
              <a:r>
                <a:rPr lang="en-US" sz="1700" dirty="0" smtClean="0">
                  <a:solidFill>
                    <a:schemeClr val="bg1"/>
                  </a:solidFill>
                  <a:latin typeface="Trebuchet MS" pitchFamily="34" charset="0"/>
                </a:rPr>
                <a:t/>
              </a:r>
              <a:br>
                <a:rPr lang="en-US" sz="1700" dirty="0" smtClean="0">
                  <a:solidFill>
                    <a:schemeClr val="bg1"/>
                  </a:solidFill>
                  <a:latin typeface="Trebuchet MS" pitchFamily="34" charset="0"/>
                </a:rPr>
              </a:br>
              <a:r>
                <a:rPr lang="en-US" sz="1000" dirty="0" smtClean="0">
                  <a:solidFill>
                    <a:schemeClr val="bg1"/>
                  </a:solidFill>
                  <a:latin typeface="Trebuchet MS" pitchFamily="34" charset="0"/>
                </a:rPr>
                <a:t> </a:t>
              </a:r>
            </a:p>
            <a:p>
              <a:pPr algn="l" defTabSz="3764699"/>
              <a:r>
                <a:rPr lang="en-US" sz="1700" b="0" dirty="0" smtClean="0">
                  <a:solidFill>
                    <a:schemeClr val="bg1"/>
                  </a:solidFill>
                  <a:latin typeface="Trebuchet MS" pitchFamily="34" charset="0"/>
                </a:rPr>
                <a:t>Need</a:t>
              </a:r>
              <a:r>
                <a:rPr lang="en-US" sz="1700" b="0" baseline="0" dirty="0" smtClean="0">
                  <a:solidFill>
                    <a:schemeClr val="bg1"/>
                  </a:solidFill>
                  <a:latin typeface="Trebuchet MS" pitchFamily="34" charset="0"/>
                </a:rPr>
                <a:t> assistance? Call us at </a:t>
              </a:r>
              <a:r>
                <a:rPr lang="en-US" sz="1700" b="0" dirty="0" smtClean="0">
                  <a:solidFill>
                    <a:srgbClr val="FFC000"/>
                  </a:solidFill>
                  <a:latin typeface="Trebuchet MS" pitchFamily="34" charset="0"/>
                </a:rPr>
                <a:t>1.510.649.3001</a:t>
              </a:r>
            </a:p>
            <a:p>
              <a:pPr algn="l" defTabSz="3764699"/>
              <a:r>
                <a:rPr lang="en-US" sz="1000" b="1" dirty="0" smtClean="0">
                  <a:solidFill>
                    <a:srgbClr val="FFFF00"/>
                  </a:solidFill>
                  <a:latin typeface="Trebuchet MS" pitchFamily="34" charset="0"/>
                </a:rPr>
                <a:t> </a:t>
              </a:r>
            </a:p>
            <a:p>
              <a:pPr algn="l" defTabSz="3764699"/>
              <a:endParaRPr lang="en-US" sz="1000" b="1" dirty="0" smtClean="0">
                <a:solidFill>
                  <a:srgbClr val="FFFF00"/>
                </a:solidFill>
                <a:latin typeface="Trebuchet MS" pitchFamily="34" charset="0"/>
              </a:endParaRPr>
            </a:p>
            <a:p>
              <a:pPr algn="l" defTabSz="3764699"/>
              <a:endParaRPr lang="en-US" sz="1000" b="1" dirty="0" smtClean="0">
                <a:solidFill>
                  <a:srgbClr val="FFFF00"/>
                </a:solidFill>
                <a:latin typeface="Trebuchet MS" pitchFamily="34" charset="0"/>
              </a:endParaRPr>
            </a:p>
            <a:p>
              <a:pPr algn="l" defTabSz="3764699"/>
              <a:endParaRPr lang="en-US" sz="1000" b="1" dirty="0" smtClean="0">
                <a:solidFill>
                  <a:srgbClr val="FFFF00"/>
                </a:solidFill>
                <a:latin typeface="Trebuchet MS" pitchFamily="34" charset="0"/>
              </a:endParaRPr>
            </a:p>
            <a:p>
              <a:pPr algn="l" defTabSz="3764699"/>
              <a:endParaRPr lang="en-US" sz="1000" b="1" dirty="0" smtClean="0">
                <a:solidFill>
                  <a:srgbClr val="FFFF00"/>
                </a:solidFill>
                <a:latin typeface="Trebuchet MS" pitchFamily="34" charset="0"/>
              </a:endParaRPr>
            </a:p>
            <a:p>
              <a:pPr algn="ctr"/>
              <a:endParaRPr lang="en-US" sz="1700" b="1" dirty="0" smtClean="0">
                <a:solidFill>
                  <a:schemeClr val="bg1"/>
                </a:solidFill>
                <a:latin typeface="Trebuchet MS" pitchFamily="34" charset="0"/>
              </a:endParaRPr>
            </a:p>
            <a:p>
              <a:pPr algn="ctr"/>
              <a:r>
                <a:rPr lang="en-US" sz="2700" b="1" spc="600" dirty="0" smtClean="0">
                  <a:solidFill>
                    <a:schemeClr val="bg1"/>
                  </a:solidFill>
                  <a:latin typeface="Trebuchet MS" pitchFamily="34" charset="0"/>
                </a:rPr>
                <a:t>QUICK START</a:t>
              </a:r>
            </a:p>
            <a:p>
              <a:pPr algn="ctr"/>
              <a:r>
                <a:rPr lang="en-US" sz="1000" b="1" baseline="0" dirty="0" smtClean="0">
                  <a:solidFill>
                    <a:schemeClr val="bg1"/>
                  </a:solidFill>
                  <a:latin typeface="Trebuchet MS" pitchFamily="34" charset="0"/>
                </a:rPr>
                <a:t> </a:t>
              </a:r>
            </a:p>
            <a:p>
              <a:pPr algn="ctr"/>
              <a:r>
                <a:rPr lang="en-US" sz="2100" b="1" baseline="0" dirty="0" smtClean="0">
                  <a:solidFill>
                    <a:srgbClr val="FFC000"/>
                  </a:solidFill>
                  <a:latin typeface="Trebuchet MS" pitchFamily="34" charset="0"/>
                </a:rPr>
                <a:t>Zoom in and out</a:t>
              </a:r>
            </a:p>
            <a:p>
              <a:pPr marL="1203026" indent="0" algn="l" defTabSz="850686"/>
              <a:r>
                <a:rPr lang="en-US" sz="17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700" b="0" baseline="0" dirty="0" smtClean="0">
                <a:solidFill>
                  <a:schemeClr val="bg1"/>
                </a:solidFill>
                <a:latin typeface="Trebuchet MS" pitchFamily="34" charset="0"/>
              </a:endParaRPr>
            </a:p>
            <a:p>
              <a:pPr algn="ctr"/>
              <a:r>
                <a:rPr lang="en-US" sz="2100" b="1" baseline="0" dirty="0" smtClean="0">
                  <a:solidFill>
                    <a:srgbClr val="FFC000"/>
                  </a:solidFill>
                  <a:latin typeface="Trebuchet MS" pitchFamily="34" charset="0"/>
                </a:rPr>
                <a:t>Title, Authors, and Affiliations</a:t>
              </a:r>
            </a:p>
            <a:p>
              <a:pPr algn="l"/>
              <a:r>
                <a:rPr lang="en-US" sz="17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7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smtClean="0">
                  <a:solidFill>
                    <a:schemeClr val="bg1">
                      <a:lumMod val="75000"/>
                    </a:schemeClr>
                  </a:solidFill>
                  <a:latin typeface="Trebuchet MS" pitchFamily="34" charset="0"/>
                </a:rPr>
                <a:t> </a:t>
              </a:r>
            </a:p>
            <a:p>
              <a:pPr algn="l"/>
              <a:r>
                <a:rPr lang="en-US" sz="1700" b="1" spc="298" baseline="0" dirty="0" smtClean="0">
                  <a:solidFill>
                    <a:srgbClr val="FFC000"/>
                  </a:solidFill>
                  <a:latin typeface="Trebuchet MS" pitchFamily="34" charset="0"/>
                </a:rPr>
                <a:t>TIP</a:t>
              </a:r>
              <a:r>
                <a:rPr lang="en-US" sz="1700" b="1" baseline="0" dirty="0" smtClean="0">
                  <a:solidFill>
                    <a:srgbClr val="FFC000"/>
                  </a:solidFill>
                  <a:latin typeface="Trebuchet MS" pitchFamily="34" charset="0"/>
                </a:rPr>
                <a:t>: </a:t>
              </a:r>
              <a:r>
                <a:rPr lang="en-US" sz="17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1700" b="0" baseline="0" dirty="0" smtClean="0">
                <a:solidFill>
                  <a:schemeClr val="bg1">
                    <a:lumMod val="75000"/>
                  </a:schemeClr>
                </a:solidFill>
                <a:latin typeface="Trebuchet MS" pitchFamily="34" charset="0"/>
              </a:endParaRPr>
            </a:p>
            <a:p>
              <a:pPr algn="l"/>
              <a:endParaRPr lang="en-US" sz="1700" b="0" baseline="0" dirty="0" smtClean="0">
                <a:solidFill>
                  <a:schemeClr val="bg1">
                    <a:lumMod val="75000"/>
                  </a:schemeClr>
                </a:solidFill>
                <a:latin typeface="Trebuchet MS" pitchFamily="34" charset="0"/>
              </a:endParaRPr>
            </a:p>
            <a:p>
              <a:pPr algn="l"/>
              <a:r>
                <a:rPr lang="en-US" sz="1700" b="1" baseline="0" dirty="0" smtClean="0">
                  <a:solidFill>
                    <a:schemeClr val="bg1"/>
                  </a:solidFill>
                  <a:latin typeface="Trebuchet MS" pitchFamily="34" charset="0"/>
                </a:rPr>
                <a:t/>
              </a:r>
              <a:br>
                <a:rPr lang="en-US" sz="1700" b="1" baseline="0" dirty="0" smtClean="0">
                  <a:solidFill>
                    <a:schemeClr val="bg1"/>
                  </a:solidFill>
                  <a:latin typeface="Trebuchet MS" pitchFamily="34" charset="0"/>
                </a:rPr>
              </a:br>
              <a:endParaRPr lang="en-US" sz="1700" b="1" dirty="0" smtClean="0">
                <a:solidFill>
                  <a:schemeClr val="bg1"/>
                </a:solidFill>
                <a:latin typeface="Trebuchet MS" pitchFamily="34" charset="0"/>
              </a:endParaRPr>
            </a:p>
            <a:p>
              <a:pPr algn="ctr"/>
              <a:endParaRPr lang="en-US" sz="1700" b="1" dirty="0" smtClean="0">
                <a:solidFill>
                  <a:srgbClr val="FFC000"/>
                </a:solidFill>
                <a:latin typeface="Trebuchet MS" pitchFamily="34" charset="0"/>
              </a:endParaRPr>
            </a:p>
            <a:p>
              <a:pPr algn="ctr"/>
              <a:endParaRPr lang="en-US" sz="1700" b="1" dirty="0" smtClean="0">
                <a:solidFill>
                  <a:srgbClr val="FFC000"/>
                </a:solidFill>
                <a:latin typeface="Trebuchet MS" pitchFamily="34" charset="0"/>
              </a:endParaRPr>
            </a:p>
            <a:p>
              <a:pPr algn="ctr"/>
              <a:r>
                <a:rPr lang="en-US" sz="2100" b="1" dirty="0" smtClean="0">
                  <a:solidFill>
                    <a:srgbClr val="FFC000"/>
                  </a:solidFill>
                  <a:latin typeface="Trebuchet MS" pitchFamily="34" charset="0"/>
                </a:rPr>
                <a:t>Adding Logos</a:t>
              </a:r>
              <a:r>
                <a:rPr lang="en-US" sz="2100" b="1" baseline="0" dirty="0" smtClean="0">
                  <a:solidFill>
                    <a:srgbClr val="FFC000"/>
                  </a:solidFill>
                  <a:latin typeface="Trebuchet MS" pitchFamily="34" charset="0"/>
                </a:rPr>
                <a:t> / Seals</a:t>
              </a:r>
            </a:p>
            <a:p>
              <a:pPr algn="l"/>
              <a:r>
                <a:rPr lang="en-US" sz="17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298" baseline="0" dirty="0" smtClean="0">
                <a:solidFill>
                  <a:schemeClr val="bg1">
                    <a:lumMod val="75000"/>
                  </a:schemeClr>
                </a:solidFill>
                <a:latin typeface="Trebuchet MS" pitchFamily="34" charset="0"/>
              </a:endParaRPr>
            </a:p>
            <a:p>
              <a:pPr algn="l"/>
              <a:r>
                <a:rPr lang="en-US" sz="1700" b="1" spc="298" baseline="0" dirty="0" smtClean="0">
                  <a:solidFill>
                    <a:srgbClr val="FFC000"/>
                  </a:solidFill>
                  <a:latin typeface="Trebuchet MS" pitchFamily="34" charset="0"/>
                </a:rPr>
                <a:t>TIP:</a:t>
              </a:r>
              <a:r>
                <a:rPr lang="en-US" sz="1700" b="1" spc="0" baseline="0" dirty="0" smtClean="0">
                  <a:solidFill>
                    <a:srgbClr val="FFC000"/>
                  </a:solidFill>
                  <a:latin typeface="Trebuchet MS" pitchFamily="34" charset="0"/>
                </a:rPr>
                <a:t> </a:t>
              </a:r>
              <a:r>
                <a:rPr lang="en-US" sz="1700" b="0" baseline="0" dirty="0" smtClean="0">
                  <a:solidFill>
                    <a:schemeClr val="bg1">
                      <a:lumMod val="75000"/>
                    </a:schemeClr>
                  </a:solidFill>
                  <a:latin typeface="Trebuchet MS" pitchFamily="34" charset="0"/>
                </a:rPr>
                <a:t>See if your company’s logo is available on our free poster templates page.</a:t>
              </a:r>
            </a:p>
            <a:p>
              <a:pPr algn="l"/>
              <a:endParaRPr lang="en-US" sz="1700" b="0" baseline="0" dirty="0" smtClean="0">
                <a:latin typeface="Trebuchet MS" pitchFamily="34" charset="0"/>
              </a:endParaRPr>
            </a:p>
            <a:p>
              <a:pPr algn="ctr"/>
              <a:r>
                <a:rPr lang="en-US" sz="2100" b="1" baseline="0" dirty="0" smtClean="0">
                  <a:solidFill>
                    <a:srgbClr val="FFC000"/>
                  </a:solidFill>
                  <a:latin typeface="Trebuchet MS" pitchFamily="34" charset="0"/>
                </a:rPr>
                <a:t>Photographs / Graphics</a:t>
              </a:r>
            </a:p>
            <a:p>
              <a:pPr algn="l" defTabSz="977657"/>
              <a:r>
                <a:rPr lang="en-US" sz="17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700" b="0" spc="0" baseline="0" dirty="0" smtClean="0">
                  <a:solidFill>
                    <a:schemeClr val="bg1">
                      <a:lumMod val="75000"/>
                    </a:schemeClr>
                  </a:solidFill>
                  <a:latin typeface="Trebuchet MS" pitchFamily="34" charset="0"/>
                </a:rPr>
                <a:t>disproportionally.</a:t>
              </a:r>
            </a:p>
            <a:p>
              <a:pPr algn="l" defTabSz="977657"/>
              <a:endParaRPr lang="en-US" sz="1700" b="0" baseline="0" dirty="0" smtClean="0">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endParaRPr lang="en-US" sz="1700" b="1" baseline="0" dirty="0" smtClean="0">
                <a:solidFill>
                  <a:srgbClr val="FFC000"/>
                </a:solidFill>
                <a:latin typeface="Trebuchet MS" pitchFamily="34" charset="0"/>
              </a:endParaRPr>
            </a:p>
            <a:p>
              <a:pPr algn="ctr"/>
              <a:r>
                <a:rPr lang="en-US" sz="2100" b="1" baseline="0" dirty="0" smtClean="0">
                  <a:solidFill>
                    <a:srgbClr val="FFC000"/>
                  </a:solidFill>
                  <a:latin typeface="Trebuchet MS" pitchFamily="34" charset="0"/>
                </a:rPr>
                <a:t>Image Quality Check</a:t>
              </a:r>
            </a:p>
            <a:p>
              <a:pPr lvl="0" algn="l" defTabSz="977657"/>
              <a:r>
                <a:rPr lang="en-US" sz="17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700" b="0" dirty="0" smtClean="0">
                <a:latin typeface="Trebuchet MS" pitchFamily="34" charset="0"/>
              </a:endParaRPr>
            </a:p>
          </p:txBody>
        </p:sp>
        <p:cxnSp>
          <p:nvCxnSpPr>
            <p:cNvPr id="19" name="Straight Connector 18"/>
            <p:cNvCxnSpPr/>
            <p:nvPr userDrawn="1"/>
          </p:nvCxnSpPr>
          <p:spPr>
            <a:xfrm>
              <a:off x="-11220550" y="6558957"/>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14"/>
            <a:stretch>
              <a:fillRect/>
            </a:stretch>
          </p:blipFill>
          <p:spPr>
            <a:xfrm>
              <a:off x="-10921163" y="8258380"/>
              <a:ext cx="1597665" cy="1001614"/>
            </a:xfrm>
            <a:prstGeom prst="rect">
              <a:avLst/>
            </a:prstGeom>
          </p:spPr>
        </p:pic>
        <p:pic>
          <p:nvPicPr>
            <p:cNvPr id="21" name="Picture 20"/>
            <p:cNvPicPr>
              <a:picLocks noChangeAspect="1"/>
            </p:cNvPicPr>
            <p:nvPr userDrawn="1"/>
          </p:nvPicPr>
          <p:blipFill>
            <a:blip r:embed="rId15"/>
            <a:stretch>
              <a:fillRect/>
            </a:stretch>
          </p:blipFill>
          <p:spPr>
            <a:xfrm>
              <a:off x="-10736023" y="12656056"/>
              <a:ext cx="9986807" cy="877998"/>
            </a:xfrm>
            <a:prstGeom prst="rect">
              <a:avLst/>
            </a:prstGeom>
          </p:spPr>
        </p:pic>
        <p:grpSp>
          <p:nvGrpSpPr>
            <p:cNvPr id="23" name="Group 22"/>
            <p:cNvGrpSpPr/>
            <p:nvPr userDrawn="1"/>
          </p:nvGrpSpPr>
          <p:grpSpPr>
            <a:xfrm>
              <a:off x="-9844889" y="20003968"/>
              <a:ext cx="7631078" cy="1897606"/>
              <a:chOff x="-4516464" y="11400895"/>
              <a:chExt cx="3516822" cy="1046208"/>
            </a:xfrm>
          </p:grpSpPr>
          <p:grpSp>
            <p:nvGrpSpPr>
              <p:cNvPr id="29" name="Group 28"/>
              <p:cNvGrpSpPr/>
              <p:nvPr userDrawn="1"/>
            </p:nvGrpSpPr>
            <p:grpSpPr>
              <a:xfrm>
                <a:off x="-2783494" y="11400929"/>
                <a:ext cx="624373" cy="831105"/>
                <a:chOff x="-3958698" y="11604666"/>
                <a:chExt cx="779266" cy="1190963"/>
              </a:xfrm>
            </p:grpSpPr>
            <p:pic>
              <p:nvPicPr>
                <p:cNvPr id="36" name="Picture 35"/>
                <p:cNvPicPr>
                  <a:picLocks noChangeAspect="1"/>
                </p:cNvPicPr>
                <p:nvPr userDrawn="1"/>
              </p:nvPicPr>
              <p:blipFill>
                <a:blip r:embed="rId16"/>
                <a:stretch>
                  <a:fillRect/>
                </a:stretch>
              </p:blipFill>
              <p:spPr>
                <a:xfrm>
                  <a:off x="-3948160" y="11604666"/>
                  <a:ext cx="768728" cy="1090753"/>
                </a:xfrm>
                <a:prstGeom prst="rect">
                  <a:avLst/>
                </a:prstGeom>
              </p:spPr>
            </p:pic>
            <p:sp>
              <p:nvSpPr>
                <p:cNvPr id="37" name="TextBox 56"/>
                <p:cNvSpPr txBox="1"/>
                <p:nvPr userDrawn="1"/>
              </p:nvSpPr>
              <p:spPr>
                <a:xfrm>
                  <a:off x="-3958698" y="12643655"/>
                  <a:ext cx="779263" cy="151974"/>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000" b="1" dirty="0" smtClean="0">
                      <a:solidFill>
                        <a:schemeClr val="tx1"/>
                      </a:solidFill>
                    </a:rPr>
                    <a:t>ORIGINAL</a:t>
                  </a:r>
                  <a:endParaRPr lang="en-US" sz="1000" b="1" dirty="0">
                    <a:solidFill>
                      <a:schemeClr val="tx1"/>
                    </a:solidFill>
                  </a:endParaRPr>
                </a:p>
              </p:txBody>
            </p:sp>
          </p:grpSp>
          <p:grpSp>
            <p:nvGrpSpPr>
              <p:cNvPr id="31" name="Group 30"/>
              <p:cNvGrpSpPr/>
              <p:nvPr userDrawn="1"/>
            </p:nvGrpSpPr>
            <p:grpSpPr>
              <a:xfrm>
                <a:off x="-2033159" y="11400899"/>
                <a:ext cx="1033517" cy="858180"/>
                <a:chOff x="-2921738" y="11667366"/>
                <a:chExt cx="1420279" cy="1179327"/>
              </a:xfrm>
            </p:grpSpPr>
            <p:pic>
              <p:nvPicPr>
                <p:cNvPr id="34" name="Picture 33"/>
                <p:cNvPicPr>
                  <a:picLocks noChangeAspect="1"/>
                </p:cNvPicPr>
                <p:nvPr userDrawn="1"/>
              </p:nvPicPr>
              <p:blipFill>
                <a:blip r:embed="rId16"/>
                <a:stretch>
                  <a:fillRect/>
                </a:stretch>
              </p:blipFill>
              <p:spPr>
                <a:xfrm>
                  <a:off x="-2921738" y="11667366"/>
                  <a:ext cx="1420279" cy="1029695"/>
                </a:xfrm>
                <a:prstGeom prst="rect">
                  <a:avLst/>
                </a:prstGeom>
              </p:spPr>
            </p:pic>
            <p:sp>
              <p:nvSpPr>
                <p:cNvPr id="35" name="TextBox 54"/>
                <p:cNvSpPr txBox="1"/>
                <p:nvPr userDrawn="1"/>
              </p:nvSpPr>
              <p:spPr>
                <a:xfrm>
                  <a:off x="-2918992" y="12642654"/>
                  <a:ext cx="1417533" cy="204039"/>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smtClean="0">
                      <a:solidFill>
                        <a:schemeClr val="bg1"/>
                      </a:solidFill>
                    </a:rPr>
                    <a:t>DISTORTED</a:t>
                  </a:r>
                  <a:endParaRPr lang="en-US" sz="700" b="1" dirty="0">
                    <a:solidFill>
                      <a:schemeClr val="bg1"/>
                    </a:solidFill>
                  </a:endParaRPr>
                </a:p>
              </p:txBody>
            </p:sp>
          </p:grpSp>
          <p:pic>
            <p:nvPicPr>
              <p:cNvPr id="32" name="Picture 31"/>
              <p:cNvPicPr>
                <a:picLocks noChangeAspect="1"/>
              </p:cNvPicPr>
              <p:nvPr userDrawn="1"/>
            </p:nvPicPr>
            <p:blipFill>
              <a:blip r:embed="rId17"/>
              <a:stretch>
                <a:fillRect/>
              </a:stretch>
            </p:blipFill>
            <p:spPr>
              <a:xfrm>
                <a:off x="-4516464" y="11400895"/>
                <a:ext cx="1098742" cy="847761"/>
              </a:xfrm>
              <a:prstGeom prst="rect">
                <a:avLst/>
              </a:prstGeom>
            </p:spPr>
          </p:pic>
          <p:sp>
            <p:nvSpPr>
              <p:cNvPr id="33" name="TextBox 52"/>
              <p:cNvSpPr txBox="1"/>
              <p:nvPr userDrawn="1"/>
            </p:nvSpPr>
            <p:spPr>
              <a:xfrm>
                <a:off x="-4471893" y="12298627"/>
                <a:ext cx="1035686" cy="148476"/>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24" name="Group 23"/>
            <p:cNvGrpSpPr/>
            <p:nvPr userDrawn="1"/>
          </p:nvGrpSpPr>
          <p:grpSpPr>
            <a:xfrm>
              <a:off x="-9456734" y="23877381"/>
              <a:ext cx="7794007" cy="2027101"/>
              <a:chOff x="-4359305" y="13511542"/>
              <a:chExt cx="3591909" cy="1117603"/>
            </a:xfrm>
          </p:grpSpPr>
          <p:pic>
            <p:nvPicPr>
              <p:cNvPr id="25" name="Picture 24"/>
              <p:cNvPicPr/>
              <p:nvPr userDrawn="1"/>
            </p:nvPicPr>
            <p:blipFill>
              <a:blip r:embed="rId18"/>
              <a:stretch>
                <a:fillRect/>
              </a:stretch>
            </p:blipFill>
            <p:spPr>
              <a:xfrm>
                <a:off x="-4116855" y="13661577"/>
                <a:ext cx="1512652" cy="772700"/>
              </a:xfrm>
              <a:prstGeom prst="rect">
                <a:avLst/>
              </a:prstGeom>
            </p:spPr>
          </p:pic>
          <p:pic>
            <p:nvPicPr>
              <p:cNvPr id="26" name="Picture 25"/>
              <p:cNvPicPr/>
              <p:nvPr userDrawn="1"/>
            </p:nvPicPr>
            <p:blipFill>
              <a:blip r:embed="rId19"/>
              <a:stretch>
                <a:fillRect/>
              </a:stretch>
            </p:blipFill>
            <p:spPr>
              <a:xfrm>
                <a:off x="-2534018" y="13661577"/>
                <a:ext cx="1512652" cy="772700"/>
              </a:xfrm>
              <a:prstGeom prst="rect">
                <a:avLst/>
              </a:prstGeom>
            </p:spPr>
          </p:pic>
          <p:sp>
            <p:nvSpPr>
              <p:cNvPr id="27" name="TextBox 47"/>
              <p:cNvSpPr txBox="1"/>
              <p:nvPr userDrawn="1"/>
            </p:nvSpPr>
            <p:spPr>
              <a:xfrm rot="16200000">
                <a:off x="-4859006" y="14011243"/>
                <a:ext cx="1117601" cy="11820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000" dirty="0" smtClean="0">
                    <a:solidFill>
                      <a:srgbClr val="92D050"/>
                    </a:solidFill>
                  </a:rPr>
                  <a:t>Good</a:t>
                </a:r>
                <a:r>
                  <a:rPr lang="en-US" sz="1000" baseline="0" dirty="0" smtClean="0">
                    <a:solidFill>
                      <a:srgbClr val="92D050"/>
                    </a:solidFill>
                  </a:rPr>
                  <a:t> </a:t>
                </a:r>
                <a:r>
                  <a:rPr lang="en-US" sz="1000" baseline="0" dirty="0" smtClean="0">
                    <a:solidFill>
                      <a:schemeClr val="bg1"/>
                    </a:solidFill>
                  </a:rPr>
                  <a:t>printing quality</a:t>
                </a:r>
                <a:endParaRPr lang="en-US" sz="1000" dirty="0">
                  <a:solidFill>
                    <a:schemeClr val="bg1"/>
                  </a:solidFill>
                </a:endParaRPr>
              </a:p>
            </p:txBody>
          </p:sp>
          <p:sp>
            <p:nvSpPr>
              <p:cNvPr id="28" name="TextBox 48"/>
              <p:cNvSpPr txBox="1"/>
              <p:nvPr userDrawn="1"/>
            </p:nvSpPr>
            <p:spPr>
              <a:xfrm rot="16200000">
                <a:off x="-1385297" y="14011244"/>
                <a:ext cx="1117602" cy="11820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000" dirty="0" smtClean="0">
                    <a:solidFill>
                      <a:srgbClr val="FF0000"/>
                    </a:solidFill>
                  </a:rPr>
                  <a:t>Bad </a:t>
                </a:r>
                <a:r>
                  <a:rPr lang="en-US" sz="1000" dirty="0" smtClean="0">
                    <a:solidFill>
                      <a:schemeClr val="bg1"/>
                    </a:solidFill>
                  </a:rPr>
                  <a:t>printing quality</a:t>
                </a:r>
                <a:endParaRPr lang="en-US" sz="1000" dirty="0">
                  <a:solidFill>
                    <a:schemeClr val="bg1"/>
                  </a:solidFill>
                </a:endParaRPr>
              </a:p>
            </p:txBody>
          </p:sp>
        </p:grpSp>
      </p:grpSp>
      <p:grpSp>
        <p:nvGrpSpPr>
          <p:cNvPr id="38" name="Group 37"/>
          <p:cNvGrpSpPr>
            <a:grpSpLocks noChangeAspect="1"/>
          </p:cNvGrpSpPr>
          <p:nvPr userDrawn="1"/>
        </p:nvGrpSpPr>
        <p:grpSpPr>
          <a:xfrm>
            <a:off x="33172108" y="11218"/>
            <a:ext cx="6632759" cy="21934384"/>
            <a:chOff x="36782324" y="0"/>
            <a:chExt cx="11062139" cy="27432000"/>
          </a:xfrm>
        </p:grpSpPr>
        <p:sp>
          <p:nvSpPr>
            <p:cNvPr id="39" name="Rectangle 38"/>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100" b="1" spc="600" dirty="0" smtClean="0">
                  <a:solidFill>
                    <a:schemeClr val="bg1"/>
                  </a:solidFill>
                  <a:latin typeface="Trebuchet MS" pitchFamily="34" charset="0"/>
                </a:rPr>
                <a:t>QUICK START (cont.)</a:t>
              </a:r>
            </a:p>
            <a:p>
              <a:pPr algn="ctr"/>
              <a:endParaRPr lang="en-US" sz="2700" b="1" baseline="0" dirty="0" smtClean="0">
                <a:solidFill>
                  <a:schemeClr val="bg1"/>
                </a:solidFill>
                <a:latin typeface="Trebuchet MS" pitchFamily="34" charset="0"/>
              </a:endParaRPr>
            </a:p>
            <a:p>
              <a:pPr algn="ctr"/>
              <a:r>
                <a:rPr lang="en-US" sz="2100" b="1" baseline="0" dirty="0" smtClean="0">
                  <a:solidFill>
                    <a:srgbClr val="FFC000"/>
                  </a:solidFill>
                  <a:latin typeface="Trebuchet MS" pitchFamily="34" charset="0"/>
                </a:rPr>
                <a:t>How to change the template color theme</a:t>
              </a:r>
            </a:p>
            <a:p>
              <a:pPr marL="0" marR="0" lvl="2" indent="0" algn="l" defTabSz="114272" rtl="0" eaLnBrk="1" fontAlgn="auto" latinLnBrk="0" hangingPunct="1">
                <a:lnSpc>
                  <a:spcPct val="100000"/>
                </a:lnSpc>
                <a:spcBef>
                  <a:spcPts val="0"/>
                </a:spcBef>
                <a:spcAft>
                  <a:spcPts val="0"/>
                </a:spcAft>
                <a:buClrTx/>
                <a:buSzTx/>
                <a:buFontTx/>
                <a:buNone/>
                <a:tabLst/>
                <a:defRPr/>
              </a:pPr>
              <a:r>
                <a:rPr lang="en-US" sz="17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700" b="0" spc="0" baseline="0" dirty="0" smtClean="0">
                  <a:solidFill>
                    <a:schemeClr val="bg1">
                      <a:lumMod val="75000"/>
                    </a:schemeClr>
                  </a:solidFill>
                  <a:latin typeface="Trebuchet MS" pitchFamily="34" charset="0"/>
                </a:rPr>
                <a:t>also create your own color theme.</a:t>
              </a:r>
            </a:p>
            <a:p>
              <a:pPr marL="0" marR="0" lvl="2" indent="0" algn="l" defTabSz="114272" rtl="0" eaLnBrk="1" fontAlgn="auto" latinLnBrk="0" hangingPunct="1">
                <a:lnSpc>
                  <a:spcPct val="100000"/>
                </a:lnSpc>
                <a:spcBef>
                  <a:spcPts val="0"/>
                </a:spcBef>
                <a:spcAft>
                  <a:spcPts val="0"/>
                </a:spcAft>
                <a:buClrTx/>
                <a:buSzTx/>
                <a:buFontTx/>
                <a:buNone/>
                <a:tabLst/>
                <a:defRPr/>
              </a:pPr>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endParaRPr lang="en-US" sz="1700" b="0" baseline="0" dirty="0" smtClean="0">
                <a:solidFill>
                  <a:schemeClr val="bg1">
                    <a:lumMod val="75000"/>
                  </a:schemeClr>
                </a:solidFill>
                <a:latin typeface="Trebuchet MS" pitchFamily="34" charset="0"/>
              </a:endParaRPr>
            </a:p>
            <a:p>
              <a:pPr marL="0" indent="0" algn="l" defTabSz="114272"/>
              <a:r>
                <a:rPr lang="en-US" sz="17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272"/>
              <a:endParaRPr lang="en-US" sz="1700" b="0" baseline="0" dirty="0" smtClean="0">
                <a:solidFill>
                  <a:schemeClr val="bg1">
                    <a:lumMod val="75000"/>
                  </a:schemeClr>
                </a:solidFill>
                <a:latin typeface="Trebuchet MS" pitchFamily="34" charset="0"/>
              </a:endParaRPr>
            </a:p>
            <a:p>
              <a:pPr algn="ctr"/>
              <a:r>
                <a:rPr lang="en-US" sz="2100" b="1" baseline="0" dirty="0" smtClean="0">
                  <a:solidFill>
                    <a:srgbClr val="FFC000"/>
                  </a:solidFill>
                  <a:latin typeface="Trebuchet MS" pitchFamily="34" charset="0"/>
                </a:rPr>
                <a:t>How to add Text</a:t>
              </a:r>
            </a:p>
            <a:p>
              <a:pPr marL="1729942" lvl="2" indent="0" algn="l" defTabSz="114272"/>
              <a:r>
                <a:rPr lang="en-US" sz="17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7962" lvl="2" indent="0" algn="l" defTabSz="114272"/>
              <a:endParaRPr lang="en-US" sz="1700" b="0" baseline="0" dirty="0" smtClean="0">
                <a:solidFill>
                  <a:schemeClr val="bg1">
                    <a:lumMod val="75000"/>
                  </a:schemeClr>
                </a:solidFill>
                <a:latin typeface="Trebuchet MS" pitchFamily="34" charset="0"/>
              </a:endParaRPr>
            </a:p>
            <a:p>
              <a:pPr marL="0" marR="0" lvl="0" indent="0" algn="ctr" defTabSz="1517962" rtl="0" eaLnBrk="1" fontAlgn="auto" latinLnBrk="0" hangingPunct="1">
                <a:lnSpc>
                  <a:spcPct val="100000"/>
                </a:lnSpc>
                <a:spcBef>
                  <a:spcPts val="0"/>
                </a:spcBef>
                <a:spcAft>
                  <a:spcPts val="0"/>
                </a:spcAft>
                <a:buClrTx/>
                <a:buSzTx/>
                <a:buFontTx/>
                <a:buNone/>
                <a:tabLst/>
                <a:defRPr/>
              </a:pPr>
              <a:r>
                <a:rPr lang="en-US" sz="1700" b="0" baseline="0" dirty="0" smtClean="0">
                  <a:solidFill>
                    <a:schemeClr val="bg1">
                      <a:lumMod val="75000"/>
                    </a:schemeClr>
                  </a:solidFill>
                  <a:latin typeface="Trebuchet MS" pitchFamily="34" charset="0"/>
                </a:rPr>
                <a:t> </a:t>
              </a:r>
              <a:r>
                <a:rPr kumimoji="0" lang="en-US" sz="21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27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700" b="0" baseline="0" dirty="0" smtClean="0">
                <a:solidFill>
                  <a:schemeClr val="bg1">
                    <a:lumMod val="75000"/>
                  </a:schemeClr>
                </a:solidFill>
                <a:latin typeface="Trebuchet MS" pitchFamily="34" charset="0"/>
              </a:endParaRPr>
            </a:p>
            <a:p>
              <a:pPr marL="1517962" lvl="2" indent="0" algn="l" defTabSz="114272"/>
              <a:endParaRPr lang="en-US" sz="1700" b="0" baseline="0" dirty="0" smtClean="0">
                <a:solidFill>
                  <a:schemeClr val="bg1">
                    <a:lumMod val="75000"/>
                  </a:schemeClr>
                </a:solidFill>
                <a:latin typeface="Trebuchet MS" pitchFamily="34" charset="0"/>
              </a:endParaRPr>
            </a:p>
            <a:p>
              <a:pPr algn="ctr"/>
              <a:r>
                <a:rPr lang="en-US" sz="2100" b="1" baseline="0" dirty="0" smtClean="0">
                  <a:solidFill>
                    <a:srgbClr val="FFC000"/>
                  </a:solidFill>
                  <a:latin typeface="Trebuchet MS" pitchFamily="34" charset="0"/>
                </a:rPr>
                <a:t>How to add Tables</a:t>
              </a:r>
            </a:p>
            <a:p>
              <a:pPr marL="971308" lvl="1" indent="0" algn="l" defTabSz="114272"/>
              <a:r>
                <a:rPr lang="en-US" sz="17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272"/>
              <a:r>
                <a:rPr lang="en-US" sz="17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272"/>
              <a:endParaRPr lang="en-US" sz="1700" b="0" baseline="0" dirty="0" smtClean="0">
                <a:solidFill>
                  <a:schemeClr val="bg1">
                    <a:lumMod val="75000"/>
                  </a:schemeClr>
                </a:solidFill>
                <a:latin typeface="Trebuchet MS" pitchFamily="34" charset="0"/>
              </a:endParaRPr>
            </a:p>
            <a:p>
              <a:pPr marL="0" marR="0" lvl="0" indent="0" algn="ctr" defTabSz="1517962"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27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272"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7962"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27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7962"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7962"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27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272"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7962"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27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272"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272"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pic>
          <p:nvPicPr>
            <p:cNvPr id="40" name="Picture 39"/>
            <p:cNvPicPr/>
            <p:nvPr userDrawn="1"/>
          </p:nvPicPr>
          <p:blipFill>
            <a:blip r:embed="rId20"/>
            <a:stretch>
              <a:fillRect/>
            </a:stretch>
          </p:blipFill>
          <p:spPr>
            <a:xfrm>
              <a:off x="39540164" y="3688889"/>
              <a:ext cx="5586150" cy="1716939"/>
            </a:xfrm>
            <a:prstGeom prst="rect">
              <a:avLst/>
            </a:prstGeom>
          </p:spPr>
        </p:pic>
        <p:pic>
          <p:nvPicPr>
            <p:cNvPr id="41" name="Picture 40"/>
            <p:cNvPicPr>
              <a:picLocks noChangeAspect="1"/>
            </p:cNvPicPr>
            <p:nvPr userDrawn="1"/>
          </p:nvPicPr>
          <p:blipFill>
            <a:blip r:embed="rId21"/>
            <a:stretch>
              <a:fillRect/>
            </a:stretch>
          </p:blipFill>
          <p:spPr>
            <a:xfrm>
              <a:off x="37163425" y="8002947"/>
              <a:ext cx="2969584" cy="1140240"/>
            </a:xfrm>
            <a:prstGeom prst="rect">
              <a:avLst/>
            </a:prstGeom>
            <a:ln>
              <a:noFill/>
            </a:ln>
          </p:spPr>
        </p:pic>
        <p:pic>
          <p:nvPicPr>
            <p:cNvPr id="42" name="Picture 41"/>
            <p:cNvPicPr/>
            <p:nvPr userDrawn="1"/>
          </p:nvPicPr>
          <p:blipFill>
            <a:blip r:embed="rId22"/>
            <a:stretch>
              <a:fillRect/>
            </a:stretch>
          </p:blipFill>
          <p:spPr>
            <a:xfrm>
              <a:off x="37593435" y="11823083"/>
              <a:ext cx="1482265" cy="825421"/>
            </a:xfrm>
            <a:prstGeom prst="rect">
              <a:avLst/>
            </a:prstGeom>
          </p:spPr>
        </p:pic>
        <p:grpSp>
          <p:nvGrpSpPr>
            <p:cNvPr id="43" name="Group 42"/>
            <p:cNvGrpSpPr/>
            <p:nvPr userDrawn="1"/>
          </p:nvGrpSpPr>
          <p:grpSpPr>
            <a:xfrm>
              <a:off x="37163426" y="23152352"/>
              <a:ext cx="10354213" cy="1052915"/>
              <a:chOff x="31687960" y="29635357"/>
              <a:chExt cx="9771399" cy="1090622"/>
            </a:xfrm>
          </p:grpSpPr>
          <p:sp>
            <p:nvSpPr>
              <p:cNvPr id="45" name="Rounded Rectangle 44"/>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46" name="Picture 45" descr="http://t2.gstatic.com/images?q=tbn:ANd9GcR4APHC6TT9w54M2zn_pvCiBxUNcspYPoVxirLRphBoJabfSvu7zw">
                <a:hlinkClick r:id="rId23"/>
              </p:cNvPr>
              <p:cNvPicPr>
                <a:picLocks noChangeAspect="1" noChangeArrowheads="1"/>
              </p:cNvPicPr>
              <p:nvPr userDrawn="1"/>
            </p:nvPicPr>
            <p:blipFill>
              <a:blip r:embed="rId24" cstate="print"/>
              <a:srcRect/>
              <a:stretch>
                <a:fillRect/>
              </a:stretch>
            </p:blipFill>
            <p:spPr bwMode="auto">
              <a:xfrm>
                <a:off x="31813900" y="29733687"/>
                <a:ext cx="914401" cy="914399"/>
              </a:xfrm>
              <a:prstGeom prst="rect">
                <a:avLst/>
              </a:prstGeom>
              <a:noFill/>
              <a:ln>
                <a:noFill/>
              </a:ln>
            </p:spPr>
          </p:pic>
          <p:sp>
            <p:nvSpPr>
              <p:cNvPr id="47" name="TextBox 66"/>
              <p:cNvSpPr txBox="1"/>
              <p:nvPr userDrawn="1"/>
            </p:nvSpPr>
            <p:spPr>
              <a:xfrm>
                <a:off x="32788169" y="29887288"/>
                <a:ext cx="8671190" cy="677793"/>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44" name="TextBox 63"/>
            <p:cNvSpPr txBox="1"/>
            <p:nvPr userDrawn="1"/>
          </p:nvSpPr>
          <p:spPr>
            <a:xfrm>
              <a:off x="37163429" y="24536528"/>
              <a:ext cx="4118251" cy="1667975"/>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ts val="2599"/>
                </a:lnSpc>
              </a:pPr>
              <a:r>
                <a:rPr lang="en-US" sz="1400" dirty="0" smtClean="0">
                  <a:solidFill>
                    <a:schemeClr val="bg1"/>
                  </a:solidFill>
                  <a:latin typeface="Calibri" panose="020F0502020204030204" pitchFamily="34" charset="0"/>
                </a:rPr>
                <a:t>© 2013</a:t>
              </a:r>
              <a:r>
                <a:rPr lang="en-US" sz="1400" baseline="0" dirty="0" smtClean="0">
                  <a:solidFill>
                    <a:schemeClr val="bg1"/>
                  </a:solidFill>
                  <a:latin typeface="Calibri" panose="020F0502020204030204" pitchFamily="34" charset="0"/>
                </a:rPr>
                <a:t> </a:t>
              </a:r>
              <a:r>
                <a:rPr lang="en-US" sz="1400" dirty="0" smtClean="0">
                  <a:solidFill>
                    <a:schemeClr val="bg1"/>
                  </a:solidFill>
                  <a:latin typeface="Calibri" panose="020F0502020204030204" pitchFamily="34" charset="0"/>
                </a:rPr>
                <a:t>PosterPresentations.com</a:t>
              </a:r>
            </a:p>
            <a:p>
              <a:pPr>
                <a:lnSpc>
                  <a:spcPts val="2599"/>
                </a:lnSpc>
              </a:pPr>
              <a:r>
                <a:rPr lang="en-US" sz="1400" dirty="0" smtClean="0">
                  <a:solidFill>
                    <a:schemeClr val="bg1"/>
                  </a:solidFill>
                  <a:latin typeface="Calibri" panose="020F0502020204030204" pitchFamily="34" charset="0"/>
                </a:rPr>
                <a:t>     2117 Fourth Street ,</a:t>
              </a:r>
              <a:r>
                <a:rPr lang="en-US" sz="1400" baseline="0" dirty="0" smtClean="0">
                  <a:solidFill>
                    <a:schemeClr val="bg1"/>
                  </a:solidFill>
                  <a:latin typeface="Calibri" panose="020F0502020204030204" pitchFamily="34" charset="0"/>
                </a:rPr>
                <a:t> Unit C        </a:t>
              </a:r>
            </a:p>
            <a:p>
              <a:pPr>
                <a:lnSpc>
                  <a:spcPts val="2599"/>
                </a:lnSpc>
              </a:pPr>
              <a:r>
                <a:rPr lang="en-US" sz="1400" baseline="0" dirty="0" smtClean="0">
                  <a:solidFill>
                    <a:schemeClr val="bg1"/>
                  </a:solidFill>
                  <a:latin typeface="Calibri" panose="020F0502020204030204" pitchFamily="34" charset="0"/>
                </a:rPr>
                <a:t>     Berkeley CA 94710</a:t>
              </a:r>
              <a:br>
                <a:rPr lang="en-US" sz="1400" baseline="0" dirty="0" smtClean="0">
                  <a:solidFill>
                    <a:schemeClr val="bg1"/>
                  </a:solidFill>
                  <a:latin typeface="Calibri" panose="020F0502020204030204" pitchFamily="34" charset="0"/>
                </a:rPr>
              </a:br>
              <a:r>
                <a:rPr lang="en-US" sz="1400" baseline="0" dirty="0" smtClean="0">
                  <a:solidFill>
                    <a:schemeClr val="bg1"/>
                  </a:solidFill>
                  <a:latin typeface="Calibri" panose="020F0502020204030204" pitchFamily="34" charset="0"/>
                </a:rPr>
                <a:t>    </a:t>
              </a:r>
              <a:r>
                <a:rPr lang="en-US" sz="1400" b="1" baseline="0" dirty="0" smtClean="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xStyles>
    <p:titleStyle>
      <a:lvl1pPr algn="l" rtl="0" eaLnBrk="1" latinLnBrk="0" hangingPunct="1">
        <a:spcBef>
          <a:spcPct val="0"/>
        </a:spcBef>
        <a:buNone/>
        <a:defRPr kumimoji="0" sz="17100" b="0" kern="1200">
          <a:ln>
            <a:noFill/>
          </a:ln>
          <a:solidFill>
            <a:schemeClr val="tx2"/>
          </a:solidFill>
          <a:effectLst/>
          <a:latin typeface="+mj-lt"/>
          <a:ea typeface="+mj-ea"/>
          <a:cs typeface="+mj-cs"/>
        </a:defRPr>
      </a:lvl1pPr>
    </p:titleStyle>
    <p:bodyStyle>
      <a:lvl1pPr marL="940506" indent="-940506" algn="l" rtl="0" eaLnBrk="1" latinLnBrk="0" hangingPunct="1">
        <a:spcBef>
          <a:spcPct val="20000"/>
        </a:spcBef>
        <a:buClr>
          <a:schemeClr val="accent3"/>
        </a:buClr>
        <a:buSzPct val="95000"/>
        <a:buFont typeface="Wingdings 2"/>
        <a:buChar char=""/>
        <a:defRPr kumimoji="0" sz="8900" kern="1200">
          <a:solidFill>
            <a:schemeClr val="tx1"/>
          </a:solidFill>
          <a:latin typeface="+mn-lt"/>
          <a:ea typeface="+mn-ea"/>
          <a:cs typeface="+mn-cs"/>
        </a:defRPr>
      </a:lvl1pPr>
      <a:lvl2pPr marL="2194514" indent="-846456" algn="l" rtl="0" eaLnBrk="1" latinLnBrk="0" hangingPunct="1">
        <a:spcBef>
          <a:spcPct val="20000"/>
        </a:spcBef>
        <a:buClr>
          <a:schemeClr val="accent1"/>
        </a:buClr>
        <a:buSzPct val="85000"/>
        <a:buFont typeface="Wingdings 2"/>
        <a:buChar char=""/>
        <a:defRPr kumimoji="0" sz="8200" kern="1200">
          <a:solidFill>
            <a:schemeClr val="tx1"/>
          </a:solidFill>
          <a:latin typeface="+mn-lt"/>
          <a:ea typeface="+mn-ea"/>
          <a:cs typeface="+mn-cs"/>
        </a:defRPr>
      </a:lvl2pPr>
      <a:lvl3pPr marL="3135020" indent="-846456" algn="l" rtl="0" eaLnBrk="1" latinLnBrk="0" hangingPunct="1">
        <a:spcBef>
          <a:spcPct val="20000"/>
        </a:spcBef>
        <a:buClr>
          <a:schemeClr val="accent2"/>
        </a:buClr>
        <a:buSzPct val="70000"/>
        <a:buFont typeface="Wingdings 2"/>
        <a:buChar char=""/>
        <a:defRPr kumimoji="0" sz="7200" kern="1200">
          <a:solidFill>
            <a:schemeClr val="tx1"/>
          </a:solidFill>
          <a:latin typeface="+mn-lt"/>
          <a:ea typeface="+mn-ea"/>
          <a:cs typeface="+mn-cs"/>
        </a:defRPr>
      </a:lvl3pPr>
      <a:lvl4pPr marL="4075527" indent="-721055" algn="l" rtl="0" eaLnBrk="1" latinLnBrk="0" hangingPunct="1">
        <a:spcBef>
          <a:spcPct val="20000"/>
        </a:spcBef>
        <a:buClr>
          <a:schemeClr val="accent3"/>
        </a:buClr>
        <a:buSzPct val="65000"/>
        <a:buFont typeface="Wingdings 2"/>
        <a:buChar char=""/>
        <a:defRPr kumimoji="0" sz="6900" kern="1200">
          <a:solidFill>
            <a:schemeClr val="tx1"/>
          </a:solidFill>
          <a:latin typeface="+mn-lt"/>
          <a:ea typeface="+mn-ea"/>
          <a:cs typeface="+mn-cs"/>
        </a:defRPr>
      </a:lvl4pPr>
      <a:lvl5pPr marL="5016033" indent="-721055" algn="l" rtl="0" eaLnBrk="1" latinLnBrk="0" hangingPunct="1">
        <a:spcBef>
          <a:spcPct val="20000"/>
        </a:spcBef>
        <a:buClr>
          <a:schemeClr val="accent4"/>
        </a:buClr>
        <a:buSzPct val="65000"/>
        <a:buFont typeface="Wingdings 2"/>
        <a:buChar char=""/>
        <a:defRPr kumimoji="0" sz="6900" kern="1200">
          <a:solidFill>
            <a:schemeClr val="tx1"/>
          </a:solidFill>
          <a:latin typeface="+mn-lt"/>
          <a:ea typeface="+mn-ea"/>
          <a:cs typeface="+mn-cs"/>
        </a:defRPr>
      </a:lvl5pPr>
      <a:lvl6pPr marL="5956539" indent="-721055" algn="l" rtl="0" eaLnBrk="1" latinLnBrk="0" hangingPunct="1">
        <a:spcBef>
          <a:spcPct val="20000"/>
        </a:spcBef>
        <a:buClr>
          <a:schemeClr val="accent5"/>
        </a:buClr>
        <a:buSzPct val="80000"/>
        <a:buFont typeface="Wingdings 2"/>
        <a:buChar char=""/>
        <a:defRPr kumimoji="0" sz="6200" kern="1200">
          <a:solidFill>
            <a:schemeClr val="tx1"/>
          </a:solidFill>
          <a:latin typeface="+mn-lt"/>
          <a:ea typeface="+mn-ea"/>
          <a:cs typeface="+mn-cs"/>
        </a:defRPr>
      </a:lvl6pPr>
      <a:lvl7pPr marL="6583543" indent="-627004" algn="l" rtl="0" eaLnBrk="1" latinLnBrk="0" hangingPunct="1">
        <a:spcBef>
          <a:spcPct val="20000"/>
        </a:spcBef>
        <a:buClr>
          <a:schemeClr val="accent6"/>
        </a:buClr>
        <a:buSzPct val="80000"/>
        <a:buFont typeface="Wingdings 2"/>
        <a:buChar char=""/>
        <a:defRPr kumimoji="0" sz="5500" kern="1200" baseline="0">
          <a:solidFill>
            <a:schemeClr val="tx1"/>
          </a:solidFill>
          <a:latin typeface="+mn-lt"/>
          <a:ea typeface="+mn-ea"/>
          <a:cs typeface="+mn-cs"/>
        </a:defRPr>
      </a:lvl7pPr>
      <a:lvl8pPr marL="7524049" indent="-627004" algn="l" rtl="0" eaLnBrk="1" latinLnBrk="0" hangingPunct="1">
        <a:spcBef>
          <a:spcPct val="20000"/>
        </a:spcBef>
        <a:buClr>
          <a:schemeClr val="tx2"/>
        </a:buClr>
        <a:buChar char="•"/>
        <a:defRPr kumimoji="0" sz="5500" kern="1200">
          <a:solidFill>
            <a:schemeClr val="tx1"/>
          </a:solidFill>
          <a:latin typeface="+mn-lt"/>
          <a:ea typeface="+mn-ea"/>
          <a:cs typeface="+mn-cs"/>
        </a:defRPr>
      </a:lvl8pPr>
      <a:lvl9pPr marL="8464555" indent="-627004" algn="l" rtl="0" eaLnBrk="1" latinLnBrk="0" hangingPunct="1">
        <a:spcBef>
          <a:spcPct val="20000"/>
        </a:spcBef>
        <a:buClr>
          <a:schemeClr val="tx2"/>
        </a:buClr>
        <a:buFontTx/>
        <a:buChar char="•"/>
        <a:defRPr kumimoji="0" sz="4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567510" algn="l" rtl="0" eaLnBrk="1" latinLnBrk="0" hangingPunct="1">
        <a:defRPr kumimoji="0" kern="1200">
          <a:solidFill>
            <a:schemeClr val="tx1"/>
          </a:solidFill>
          <a:latin typeface="+mn-lt"/>
          <a:ea typeface="+mn-ea"/>
          <a:cs typeface="+mn-cs"/>
        </a:defRPr>
      </a:lvl2pPr>
      <a:lvl3pPr marL="3135020" algn="l" rtl="0" eaLnBrk="1" latinLnBrk="0" hangingPunct="1">
        <a:defRPr kumimoji="0" kern="1200">
          <a:solidFill>
            <a:schemeClr val="tx1"/>
          </a:solidFill>
          <a:latin typeface="+mn-lt"/>
          <a:ea typeface="+mn-ea"/>
          <a:cs typeface="+mn-cs"/>
        </a:defRPr>
      </a:lvl3pPr>
      <a:lvl4pPr marL="4702531" algn="l" rtl="0" eaLnBrk="1" latinLnBrk="0" hangingPunct="1">
        <a:defRPr kumimoji="0" kern="1200">
          <a:solidFill>
            <a:schemeClr val="tx1"/>
          </a:solidFill>
          <a:latin typeface="+mn-lt"/>
          <a:ea typeface="+mn-ea"/>
          <a:cs typeface="+mn-cs"/>
        </a:defRPr>
      </a:lvl4pPr>
      <a:lvl5pPr marL="6270041" algn="l" rtl="0" eaLnBrk="1" latinLnBrk="0" hangingPunct="1">
        <a:defRPr kumimoji="0" kern="1200">
          <a:solidFill>
            <a:schemeClr val="tx1"/>
          </a:solidFill>
          <a:latin typeface="+mn-lt"/>
          <a:ea typeface="+mn-ea"/>
          <a:cs typeface="+mn-cs"/>
        </a:defRPr>
      </a:lvl5pPr>
      <a:lvl6pPr marL="7837551" algn="l" rtl="0" eaLnBrk="1" latinLnBrk="0" hangingPunct="1">
        <a:defRPr kumimoji="0" kern="1200">
          <a:solidFill>
            <a:schemeClr val="tx1"/>
          </a:solidFill>
          <a:latin typeface="+mn-lt"/>
          <a:ea typeface="+mn-ea"/>
          <a:cs typeface="+mn-cs"/>
        </a:defRPr>
      </a:lvl6pPr>
      <a:lvl7pPr marL="9405061" algn="l" rtl="0" eaLnBrk="1" latinLnBrk="0" hangingPunct="1">
        <a:defRPr kumimoji="0" kern="1200">
          <a:solidFill>
            <a:schemeClr val="tx1"/>
          </a:solidFill>
          <a:latin typeface="+mn-lt"/>
          <a:ea typeface="+mn-ea"/>
          <a:cs typeface="+mn-cs"/>
        </a:defRPr>
      </a:lvl7pPr>
      <a:lvl8pPr marL="10972571" algn="l" rtl="0" eaLnBrk="1" latinLnBrk="0" hangingPunct="1">
        <a:defRPr kumimoji="0" kern="1200">
          <a:solidFill>
            <a:schemeClr val="tx1"/>
          </a:solidFill>
          <a:latin typeface="+mn-lt"/>
          <a:ea typeface="+mn-ea"/>
          <a:cs typeface="+mn-cs"/>
        </a:defRPr>
      </a:lvl8pPr>
      <a:lvl9pPr marL="1254008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2.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jpeg"/><Relationship Id="rId20" Type="http://schemas.openxmlformats.org/officeDocument/2006/relationships/image" Target="../media/image28.png"/><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chart" Target="../charts/chart1.xml"/><Relationship Id="rId9" Type="http://schemas.openxmlformats.org/officeDocument/2006/relationships/image" Target="../media/image17.emf"/><Relationship Id="rId14" Type="http://schemas.openxmlformats.org/officeDocument/2006/relationships/image" Target="../media/image22.jpeg"/><Relationship Id="rId2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ounded Rectangle 73"/>
          <p:cNvSpPr/>
          <p:nvPr/>
        </p:nvSpPr>
        <p:spPr>
          <a:xfrm>
            <a:off x="460375" y="10631053"/>
            <a:ext cx="10710542" cy="10802943"/>
          </a:xfrm>
          <a:prstGeom prst="roundRect">
            <a:avLst>
              <a:gd name="adj" fmla="val 45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460376" y="3452596"/>
            <a:ext cx="10710541" cy="6887276"/>
          </a:xfrm>
          <a:prstGeom prst="roundRect">
            <a:avLst>
              <a:gd name="adj" fmla="val 36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3" name="Picture 19"/>
          <p:cNvPicPr>
            <a:picLocks noChangeAspect="1" noChangeArrowheads="1"/>
          </p:cNvPicPr>
          <p:nvPr/>
        </p:nvPicPr>
        <p:blipFill rotWithShape="1">
          <a:blip r:embed="rId3">
            <a:extLst>
              <a:ext uri="{28A0092B-C50C-407E-A947-70E740481C1C}">
                <a14:useLocalDpi xmlns:a14="http://schemas.microsoft.com/office/drawing/2010/main" val="0"/>
              </a:ext>
            </a:extLst>
          </a:blip>
          <a:srcRect r="4083"/>
          <a:stretch/>
        </p:blipFill>
        <p:spPr bwMode="auto">
          <a:xfrm>
            <a:off x="6029864" y="11425147"/>
            <a:ext cx="4980283" cy="564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5" name="Chart 64"/>
          <p:cNvGraphicFramePr>
            <a:graphicFrameLocks/>
          </p:cNvGraphicFramePr>
          <p:nvPr>
            <p:extLst>
              <p:ext uri="{D42A27DB-BD31-4B8C-83A1-F6EECF244321}">
                <p14:modId xmlns:p14="http://schemas.microsoft.com/office/powerpoint/2010/main" val="1327733968"/>
              </p:ext>
            </p:extLst>
          </p:nvPr>
        </p:nvGraphicFramePr>
        <p:xfrm>
          <a:off x="11562249" y="12942695"/>
          <a:ext cx="5100877" cy="4957486"/>
        </p:xfrm>
        <a:graphic>
          <a:graphicData uri="http://schemas.openxmlformats.org/drawingml/2006/chart">
            <c:chart xmlns:c="http://schemas.openxmlformats.org/drawingml/2006/chart" xmlns:r="http://schemas.openxmlformats.org/officeDocument/2006/relationships" r:id="rId4"/>
          </a:graphicData>
        </a:graphic>
      </p:graphicFrame>
      <p:sp>
        <p:nvSpPr>
          <p:cNvPr id="252" name="Text Placeholder 251"/>
          <p:cNvSpPr>
            <a:spLocks noGrp="1"/>
          </p:cNvSpPr>
          <p:nvPr>
            <p:ph type="body" sz="quarter" idx="10"/>
          </p:nvPr>
        </p:nvSpPr>
        <p:spPr>
          <a:xfrm>
            <a:off x="580086" y="3714954"/>
            <a:ext cx="10600327" cy="7586993"/>
          </a:xfrm>
          <a:prstGeom prst="rect">
            <a:avLst/>
          </a:prstGeom>
        </p:spPr>
        <p:txBody>
          <a:bodyPr/>
          <a:lstStyle/>
          <a:p>
            <a:pPr algn="just"/>
            <a:r>
              <a:rPr lang="en-US" sz="1800" dirty="0">
                <a:latin typeface="+mj-lt"/>
              </a:rPr>
              <a:t/>
            </a:r>
            <a:br>
              <a:rPr lang="en-US" sz="1800" dirty="0">
                <a:latin typeface="+mj-lt"/>
              </a:rPr>
            </a:br>
            <a:r>
              <a:rPr lang="en-US" sz="1800" dirty="0">
                <a:latin typeface="+mj-lt"/>
              </a:rPr>
              <a:t>During Late Triassic time, alluvial, fluvial and lacustrine deposition of the Newark </a:t>
            </a:r>
            <a:r>
              <a:rPr lang="en-US" sz="1800" dirty="0" err="1">
                <a:latin typeface="+mj-lt"/>
              </a:rPr>
              <a:t>Supergroup</a:t>
            </a:r>
            <a:r>
              <a:rPr lang="en-US" sz="1800" dirty="0">
                <a:latin typeface="+mj-lt"/>
              </a:rPr>
              <a:t> occurred along the developing U.S. Central Atlantic Margin as the margin transitioned from a post-collisional system to a rift system. Based mainly on stratigraphic analysis and conventional provenance techniques, such as conglomerate clasts counts and sandstone petrology, it has been hypothesized that Newark </a:t>
            </a:r>
            <a:r>
              <a:rPr lang="en-US" sz="1800" dirty="0" err="1">
                <a:latin typeface="+mj-lt"/>
              </a:rPr>
              <a:t>Supergroup</a:t>
            </a:r>
            <a:r>
              <a:rPr lang="en-US" sz="1800" dirty="0">
                <a:latin typeface="+mj-lt"/>
              </a:rPr>
              <a:t> strata were deposited in half-grabens and that basin fill was sourced mainly by erosion of eastern and western basin margins, with some basins becoming stratigraphically linked during the latest stage of preserved deposition. The Deep River sub-basin in North Carolina is the most southerly of the exposed Triassic Central Atlantic rift margin basins. We compare detrital zircon signatures of sandstones from the </a:t>
            </a:r>
            <a:r>
              <a:rPr lang="en-US" sz="1800" dirty="0" err="1">
                <a:latin typeface="+mj-lt"/>
              </a:rPr>
              <a:t>Carnian</a:t>
            </a:r>
            <a:r>
              <a:rPr lang="en-US" sz="1800" dirty="0">
                <a:latin typeface="+mj-lt"/>
              </a:rPr>
              <a:t> Pekin Formation with the Norian Sanford Formation preserved in the Deep River sub-basin in order to characterize the provenance of sediment in the Deep River basin and test for sediment influx from other sub-basins to the north during Late Triassic evolution of Newark </a:t>
            </a:r>
            <a:r>
              <a:rPr lang="en-US" sz="1800" dirty="0" err="1">
                <a:latin typeface="+mj-lt"/>
              </a:rPr>
              <a:t>Supergroup</a:t>
            </a:r>
            <a:r>
              <a:rPr lang="en-US" sz="1800" dirty="0">
                <a:latin typeface="+mj-lt"/>
              </a:rPr>
              <a:t> depositional systems. Approximately 40% of the 300 detrital zircon grains analyzed from each of the Pekin Formation and Sanford Formation samples form an early Cambrian population with a peak at ~546 Ma. Between 7-11% of the zircon in both samples form a late Neoproterozoic population with a peak at ~610 Ma. Each sample yielded just 9 ages that were &gt;2000 Ma. Based on the detrital zircon age signatures, we interpret the source for Deep River sub-basin sediment is likely the Albemarle Group of the Carolina Terrane, which contains volcanogenic sandstone, felsic volcanic rocks, felsic (meta)intrusive rocks and associated </a:t>
            </a:r>
            <a:r>
              <a:rPr lang="en-US" sz="1800" dirty="0" err="1">
                <a:latin typeface="+mj-lt"/>
              </a:rPr>
              <a:t>metapelites</a:t>
            </a:r>
            <a:r>
              <a:rPr lang="en-US" sz="1800" dirty="0">
                <a:latin typeface="+mj-lt"/>
              </a:rPr>
              <a:t>; rocks of the Albemarle Group have recently been shown to yield abundant 540-560 Ma zircon. The petrology of the Albemarle Group is also consistent with the feldspathic </a:t>
            </a:r>
            <a:r>
              <a:rPr lang="en-US" sz="1800" dirty="0" err="1">
                <a:latin typeface="+mj-lt"/>
              </a:rPr>
              <a:t>litharenite</a:t>
            </a:r>
            <a:r>
              <a:rPr lang="en-US" sz="1800" dirty="0">
                <a:latin typeface="+mj-lt"/>
              </a:rPr>
              <a:t> composition of Deep River sandstone framework grains, which suggests a dissected arc provenance. The similarity and unimodal nature of the age distribution of the samples suggests sediment was derived from a local source to the west of the Deep River sub-basin and the drainage system was characterized by a regionally limited and largely static catchment.</a:t>
            </a:r>
          </a:p>
          <a:p>
            <a:pPr algn="just"/>
            <a:endParaRPr lang="en-US" sz="1800" b="1" dirty="0">
              <a:solidFill>
                <a:schemeClr val="bg2">
                  <a:lumMod val="25000"/>
                </a:schemeClr>
              </a:solidFill>
              <a:latin typeface="+mn-lt"/>
            </a:endParaRPr>
          </a:p>
        </p:txBody>
      </p:sp>
      <p:sp>
        <p:nvSpPr>
          <p:cNvPr id="253" name="Text Placeholder 252"/>
          <p:cNvSpPr>
            <a:spLocks noGrp="1"/>
          </p:cNvSpPr>
          <p:nvPr>
            <p:ph type="body" sz="quarter" idx="11"/>
          </p:nvPr>
        </p:nvSpPr>
        <p:spPr>
          <a:xfrm>
            <a:off x="691756" y="3341232"/>
            <a:ext cx="10179846" cy="870517"/>
          </a:xfrm>
        </p:spPr>
        <p:txBody>
          <a:bodyPr/>
          <a:lstStyle/>
          <a:p>
            <a:r>
              <a:rPr lang="en-US" sz="4800" dirty="0">
                <a:latin typeface="+mj-lt"/>
              </a:rPr>
              <a:t>Abstract</a:t>
            </a:r>
          </a:p>
        </p:txBody>
      </p:sp>
      <p:sp>
        <p:nvSpPr>
          <p:cNvPr id="161" name="Text Placeholder 160"/>
          <p:cNvSpPr>
            <a:spLocks noGrp="1"/>
          </p:cNvSpPr>
          <p:nvPr>
            <p:ph type="body" sz="quarter" idx="20"/>
          </p:nvPr>
        </p:nvSpPr>
        <p:spPr>
          <a:xfrm>
            <a:off x="580086" y="10506126"/>
            <a:ext cx="10179842" cy="870517"/>
          </a:xfrm>
        </p:spPr>
        <p:txBody>
          <a:bodyPr/>
          <a:lstStyle/>
          <a:p>
            <a:r>
              <a:rPr lang="en-US" sz="4800" dirty="0">
                <a:solidFill>
                  <a:schemeClr val="bg2">
                    <a:lumMod val="25000"/>
                  </a:schemeClr>
                </a:solidFill>
                <a:latin typeface="+mj-lt"/>
              </a:rPr>
              <a:t>Triassic Paleogeography ~ 230 Ma</a:t>
            </a:r>
          </a:p>
        </p:txBody>
      </p:sp>
      <p:sp>
        <p:nvSpPr>
          <p:cNvPr id="163" name="Text Placeholder 162"/>
          <p:cNvSpPr>
            <a:spLocks noGrp="1"/>
          </p:cNvSpPr>
          <p:nvPr>
            <p:ph type="body" sz="quarter" idx="21"/>
          </p:nvPr>
        </p:nvSpPr>
        <p:spPr>
          <a:xfrm>
            <a:off x="22129432" y="3452594"/>
            <a:ext cx="10178651" cy="1068286"/>
          </a:xfrm>
        </p:spPr>
        <p:txBody>
          <a:bodyPr/>
          <a:lstStyle/>
          <a:p>
            <a:pPr algn="ctr"/>
            <a:r>
              <a:rPr lang="en-US" sz="4800" b="1" dirty="0">
                <a:latin typeface="+mj-lt"/>
              </a:rPr>
              <a:t>Detrital Zircon Age Results</a:t>
            </a:r>
          </a:p>
        </p:txBody>
      </p:sp>
      <p:sp>
        <p:nvSpPr>
          <p:cNvPr id="165" name="Text Placeholder 164"/>
          <p:cNvSpPr>
            <a:spLocks noGrp="1"/>
          </p:cNvSpPr>
          <p:nvPr>
            <p:ph type="body" sz="quarter" idx="24"/>
          </p:nvPr>
        </p:nvSpPr>
        <p:spPr>
          <a:xfrm>
            <a:off x="11545140" y="3744844"/>
            <a:ext cx="10178651" cy="870517"/>
          </a:xfrm>
        </p:spPr>
        <p:txBody>
          <a:bodyPr/>
          <a:lstStyle/>
          <a:p>
            <a:pPr algn="l">
              <a:spcBef>
                <a:spcPts val="0"/>
              </a:spcBef>
            </a:pPr>
            <a:r>
              <a:rPr lang="en-US" sz="4800" dirty="0" smtClean="0">
                <a:latin typeface="+mj-lt"/>
              </a:rPr>
              <a:t>Petrography &amp; Sandstone </a:t>
            </a:r>
            <a:r>
              <a:rPr lang="en-US" sz="4800" dirty="0">
                <a:latin typeface="+mj-lt"/>
              </a:rPr>
              <a:t>Composition</a:t>
            </a:r>
          </a:p>
        </p:txBody>
      </p:sp>
      <p:sp>
        <p:nvSpPr>
          <p:cNvPr id="168" name="Text Placeholder 167"/>
          <p:cNvSpPr>
            <a:spLocks noGrp="1"/>
          </p:cNvSpPr>
          <p:nvPr>
            <p:ph type="body" sz="quarter" idx="25"/>
          </p:nvPr>
        </p:nvSpPr>
        <p:spPr>
          <a:xfrm>
            <a:off x="22183951" y="13991058"/>
            <a:ext cx="10182020" cy="870517"/>
          </a:xfrm>
        </p:spPr>
        <p:txBody>
          <a:bodyPr/>
          <a:lstStyle/>
          <a:p>
            <a:r>
              <a:rPr lang="en-US" sz="4800" u="none" dirty="0">
                <a:latin typeface="+mj-lt"/>
              </a:rPr>
              <a:t>C</a:t>
            </a:r>
            <a:r>
              <a:rPr lang="en-US" sz="4800" u="none" dirty="0" smtClean="0">
                <a:latin typeface="+mj-lt"/>
              </a:rPr>
              <a:t>onclusions</a:t>
            </a:r>
            <a:endParaRPr lang="en-US" sz="4800" dirty="0">
              <a:solidFill>
                <a:schemeClr val="bg2">
                  <a:lumMod val="25000"/>
                </a:schemeClr>
              </a:solidFill>
              <a:latin typeface="+mj-lt"/>
            </a:endParaRPr>
          </a:p>
        </p:txBody>
      </p:sp>
      <p:sp>
        <p:nvSpPr>
          <p:cNvPr id="80" name="Text Placeholder 168"/>
          <p:cNvSpPr>
            <a:spLocks noGrp="1"/>
          </p:cNvSpPr>
          <p:nvPr>
            <p:ph type="body" sz="quarter" idx="26"/>
          </p:nvPr>
        </p:nvSpPr>
        <p:spPr>
          <a:xfrm>
            <a:off x="22152000" y="11567880"/>
            <a:ext cx="9980016" cy="2484058"/>
          </a:xfrm>
        </p:spPr>
        <p:txBody>
          <a:bodyPr/>
          <a:lstStyle/>
          <a:p>
            <a:pPr algn="just"/>
            <a:r>
              <a:rPr lang="en-US" sz="2000" dirty="0">
                <a:latin typeface="+mj-lt"/>
              </a:rPr>
              <a:t>Major age peaks for the Pekin and Sanford are between 540 and 610 Ma. Major ages for the South Georgia Rift include </a:t>
            </a:r>
            <a:r>
              <a:rPr lang="en-US" sz="2000" dirty="0" smtClean="0">
                <a:latin typeface="+mj-lt"/>
              </a:rPr>
              <a:t>a similar peak between this interval but has a wider distribution of ages characteristic of a mature, well developed drainage network. Major Peaks for the South Georgia Rift include 266 (Alleghenian), 420 (Taconic), 551-610 (Peri-Gondwanan), 1021-1147 (Grenville) , and 2178 </a:t>
            </a:r>
            <a:r>
              <a:rPr lang="en-US" sz="2000" smtClean="0">
                <a:latin typeface="+mj-lt"/>
              </a:rPr>
              <a:t>(Eburnean/Amazonian</a:t>
            </a:r>
            <a:r>
              <a:rPr lang="en-US" sz="2000" dirty="0" smtClean="0">
                <a:latin typeface="+mj-lt"/>
              </a:rPr>
              <a:t>) Ma.  The Gettysburg Basin retains a strong Appalachian source with 309 (Alleghenian) and 406 (Taconic) Ma.  All basins received substantial sediment input from Ediacaran Gondwanan aged terranes.</a:t>
            </a:r>
            <a:endParaRPr lang="en-US" sz="2000" dirty="0">
              <a:latin typeface="+mj-lt"/>
            </a:endParaRPr>
          </a:p>
        </p:txBody>
      </p:sp>
      <p:sp>
        <p:nvSpPr>
          <p:cNvPr id="169" name="Text Placeholder 168"/>
          <p:cNvSpPr>
            <a:spLocks noGrp="1"/>
          </p:cNvSpPr>
          <p:nvPr>
            <p:ph type="body" sz="quarter" idx="27"/>
          </p:nvPr>
        </p:nvSpPr>
        <p:spPr>
          <a:xfrm>
            <a:off x="22192677" y="14794104"/>
            <a:ext cx="9939339" cy="2781809"/>
          </a:xfrm>
        </p:spPr>
        <p:txBody>
          <a:bodyPr/>
          <a:lstStyle/>
          <a:p>
            <a:pPr algn="just"/>
            <a:r>
              <a:rPr lang="en-US" sz="2100" b="0" u="none" dirty="0" smtClean="0">
                <a:latin typeface="+mj-lt"/>
              </a:rPr>
              <a:t>The Albemarle Arc of the Carolina Terrane is the most probable source for the Deep River Basin (Horton et al., 1991).  The South Georgia Rift also retains a similar mode, but has a wider distribution of ages characteristic of a mature, well developed drainage network. The South Georgia Rift contains sourced material derived from a mix of Appalachian and Suwannee source terranes. Future dating will focus on Triassic </a:t>
            </a:r>
            <a:r>
              <a:rPr lang="en-US" sz="2100" b="0" u="none" dirty="0" err="1" smtClean="0">
                <a:latin typeface="+mj-lt"/>
              </a:rPr>
              <a:t>clastics</a:t>
            </a:r>
            <a:r>
              <a:rPr lang="en-US" sz="2100" b="0" u="none" dirty="0" smtClean="0">
                <a:latin typeface="+mj-lt"/>
              </a:rPr>
              <a:t> of the South Georgia Rift in southern Georgia and the Gettysburg Basin in central Maryland and the Dan River Basin of NC and VA.</a:t>
            </a:r>
          </a:p>
          <a:p>
            <a:pPr algn="just"/>
            <a:endParaRPr lang="en-US" sz="2100" b="0" u="none" dirty="0">
              <a:latin typeface="+mj-lt"/>
            </a:endParaRPr>
          </a:p>
        </p:txBody>
      </p:sp>
      <p:sp>
        <p:nvSpPr>
          <p:cNvPr id="256" name="Text Placeholder 255"/>
          <p:cNvSpPr>
            <a:spLocks noGrp="1"/>
          </p:cNvSpPr>
          <p:nvPr>
            <p:ph type="body" sz="quarter" idx="28"/>
          </p:nvPr>
        </p:nvSpPr>
        <p:spPr>
          <a:xfrm>
            <a:off x="22126063" y="18347991"/>
            <a:ext cx="10182020" cy="698954"/>
          </a:xfrm>
        </p:spPr>
        <p:txBody>
          <a:bodyPr/>
          <a:lstStyle/>
          <a:p>
            <a:pPr algn="ctr"/>
            <a:r>
              <a:rPr lang="en-US" sz="2400" b="1" u="sng" dirty="0">
                <a:latin typeface="+mj-lt"/>
              </a:rPr>
              <a:t>References</a:t>
            </a:r>
          </a:p>
        </p:txBody>
      </p:sp>
      <p:sp>
        <p:nvSpPr>
          <p:cNvPr id="257" name="Text Placeholder 256"/>
          <p:cNvSpPr>
            <a:spLocks noGrp="1"/>
          </p:cNvSpPr>
          <p:nvPr>
            <p:ph type="body" sz="quarter" idx="29"/>
          </p:nvPr>
        </p:nvSpPr>
        <p:spPr>
          <a:xfrm>
            <a:off x="22129432" y="18852019"/>
            <a:ext cx="9999833" cy="2449411"/>
          </a:xfrm>
        </p:spPr>
        <p:txBody>
          <a:bodyPr/>
          <a:lstStyle/>
          <a:p>
            <a:pPr algn="l"/>
            <a:r>
              <a:rPr lang="en-US" sz="900" u="none" dirty="0" smtClean="0">
                <a:latin typeface="+mj-lt"/>
              </a:rPr>
              <a:t>Blakey</a:t>
            </a:r>
            <a:r>
              <a:rPr lang="en-US" sz="900" u="none" dirty="0">
                <a:latin typeface="+mj-lt"/>
              </a:rPr>
              <a:t>, R., </a:t>
            </a:r>
            <a:r>
              <a:rPr lang="en-US" sz="900" u="none" dirty="0" err="1">
                <a:latin typeface="+mj-lt"/>
              </a:rPr>
              <a:t>n.d.</a:t>
            </a:r>
            <a:r>
              <a:rPr lang="en-US" sz="900" u="none" dirty="0">
                <a:latin typeface="+mj-lt"/>
              </a:rPr>
              <a:t> Colorado Plateau Stratigraphy and Geology and Global and Regional Paleogeography. </a:t>
            </a:r>
            <a:r>
              <a:rPr lang="en-US" sz="900" u="none" dirty="0" err="1">
                <a:latin typeface="+mj-lt"/>
              </a:rPr>
              <a:t>N.p</a:t>
            </a:r>
            <a:r>
              <a:rPr lang="en-US" sz="900" u="none" dirty="0">
                <a:latin typeface="+mj-lt"/>
              </a:rPr>
              <a:t>. Web. 20 Feb. 2015</a:t>
            </a:r>
            <a:r>
              <a:rPr lang="en-US" sz="900" u="none" dirty="0" smtClean="0">
                <a:latin typeface="+mj-lt"/>
              </a:rPr>
              <a:t>.</a:t>
            </a:r>
          </a:p>
          <a:p>
            <a:pPr algn="l"/>
            <a:r>
              <a:rPr lang="en-US" sz="900" u="none" dirty="0" err="1">
                <a:latin typeface="+mj-lt"/>
              </a:rPr>
              <a:t>Chowns</a:t>
            </a:r>
            <a:r>
              <a:rPr lang="en-US" sz="900" u="none" dirty="0">
                <a:latin typeface="+mj-lt"/>
              </a:rPr>
              <a:t>, T.M., and Williams, C.T., 1983, Pre-Cretaceous rocks beneath the Georgia Coastal Plain – Regional implications, in </a:t>
            </a:r>
            <a:r>
              <a:rPr lang="en-US" sz="900" u="none" dirty="0" err="1">
                <a:latin typeface="+mj-lt"/>
              </a:rPr>
              <a:t>Gohn</a:t>
            </a:r>
            <a:r>
              <a:rPr lang="en-US" sz="900" u="none" dirty="0">
                <a:latin typeface="+mj-lt"/>
              </a:rPr>
              <a:t>, G.S., ed., Studies related to the Charleston, South </a:t>
            </a:r>
            <a:r>
              <a:rPr lang="en-US" sz="900" u="none" dirty="0" smtClean="0">
                <a:latin typeface="+mj-lt"/>
              </a:rPr>
              <a:t>Carolina</a:t>
            </a:r>
            <a:r>
              <a:rPr lang="en-US" sz="900" u="none" dirty="0">
                <a:latin typeface="+mj-lt"/>
              </a:rPr>
              <a:t>, earthquake of </a:t>
            </a:r>
            <a:r>
              <a:rPr lang="en-US" sz="900" u="none" dirty="0" smtClean="0">
                <a:latin typeface="+mj-lt"/>
              </a:rPr>
              <a:t>	1886 </a:t>
            </a:r>
            <a:r>
              <a:rPr lang="en-US" sz="900" u="none" dirty="0">
                <a:latin typeface="+mj-lt"/>
              </a:rPr>
              <a:t>– Tectonics and seismicity: U.S. Geological Survey Professional Paper 1313, p. L1-L42.</a:t>
            </a:r>
            <a:endParaRPr lang="en-US" sz="900" u="none" dirty="0" smtClean="0">
              <a:latin typeface="+mj-lt"/>
            </a:endParaRPr>
          </a:p>
          <a:p>
            <a:pPr algn="l"/>
            <a:r>
              <a:rPr lang="en-US" sz="900" u="none" dirty="0">
                <a:latin typeface="+mj-lt"/>
              </a:rPr>
              <a:t>Clark, T.W., Taylor, K.B., and Bradley P.J., 2011. Geology, natural gas potential and mineral resources of Lee, Chatham, and Moore Counties, North Carolina: Carolina Geological Society, </a:t>
            </a:r>
            <a:r>
              <a:rPr lang="en-US" sz="900" u="none" dirty="0" smtClean="0">
                <a:latin typeface="+mj-lt"/>
              </a:rPr>
              <a:t>Field </a:t>
            </a:r>
            <a:r>
              <a:rPr lang="en-US" sz="900" u="none" dirty="0">
                <a:latin typeface="+mj-lt"/>
              </a:rPr>
              <a:t>Trip Guidebook, </a:t>
            </a:r>
            <a:r>
              <a:rPr lang="en-US" sz="900" u="none" dirty="0" smtClean="0">
                <a:latin typeface="+mj-lt"/>
              </a:rPr>
              <a:t>	Aberdeen</a:t>
            </a:r>
            <a:r>
              <a:rPr lang="en-US" sz="900" u="none" dirty="0">
                <a:latin typeface="+mj-lt"/>
              </a:rPr>
              <a:t>, North Carolina, p. </a:t>
            </a:r>
            <a:r>
              <a:rPr lang="en-US" sz="900" u="none" dirty="0" smtClean="0">
                <a:latin typeface="+mj-lt"/>
              </a:rPr>
              <a:t>1-56</a:t>
            </a:r>
          </a:p>
          <a:p>
            <a:pPr algn="l"/>
            <a:r>
              <a:rPr lang="en-US" sz="900" u="none" dirty="0" err="1" smtClean="0">
                <a:latin typeface="+mj-lt"/>
              </a:rPr>
              <a:t>Faill</a:t>
            </a:r>
            <a:r>
              <a:rPr lang="en-US" sz="900" u="none" dirty="0" smtClean="0">
                <a:latin typeface="+mj-lt"/>
              </a:rPr>
              <a:t>, R.T., 2003. The early Mesozoic Birdsboro central Atlantic margin basin in the Mid-Atlantic region, eastern United States</a:t>
            </a:r>
          </a:p>
          <a:p>
            <a:pPr algn="l"/>
            <a:r>
              <a:rPr lang="en-US" sz="900" u="none" dirty="0">
                <a:latin typeface="+mj-lt"/>
              </a:rPr>
              <a:t>Horton Jr., J.W., Drake, A.A., Rankin, D.W., and </a:t>
            </a:r>
            <a:r>
              <a:rPr lang="en-US" sz="900" u="none" dirty="0" err="1">
                <a:latin typeface="+mj-lt"/>
              </a:rPr>
              <a:t>Dallmeyer</a:t>
            </a:r>
            <a:r>
              <a:rPr lang="en-US" sz="900" u="none" dirty="0">
                <a:latin typeface="+mj-lt"/>
              </a:rPr>
              <a:t>, R.D. 1991. Preliminary tectonostratigraphic terrane map of the central and southern Appalachians. United States Geological </a:t>
            </a:r>
            <a:r>
              <a:rPr lang="en-US" sz="900" u="none" dirty="0" smtClean="0">
                <a:latin typeface="+mj-lt"/>
              </a:rPr>
              <a:t>Survey</a:t>
            </a:r>
            <a:r>
              <a:rPr lang="en-US" sz="900" u="none" dirty="0">
                <a:latin typeface="+mj-lt"/>
              </a:rPr>
              <a:t>, USGS </a:t>
            </a:r>
            <a:r>
              <a:rPr lang="en-US" sz="900" u="none" dirty="0" smtClean="0">
                <a:latin typeface="+mj-lt"/>
              </a:rPr>
              <a:t>	Numbered </a:t>
            </a:r>
            <a:r>
              <a:rPr lang="en-US" sz="900" u="none" dirty="0">
                <a:latin typeface="+mj-lt"/>
              </a:rPr>
              <a:t>Series, IMAP 2163</a:t>
            </a:r>
          </a:p>
          <a:p>
            <a:pPr algn="l"/>
            <a:r>
              <a:rPr lang="en-US" sz="900" u="none" dirty="0" err="1" smtClean="0">
                <a:latin typeface="+mj-lt"/>
              </a:rPr>
              <a:t>Milici</a:t>
            </a:r>
            <a:r>
              <a:rPr lang="en-US" sz="900" u="none" dirty="0">
                <a:latin typeface="+mj-lt"/>
              </a:rPr>
              <a:t>, R.C., Coleman, J.C., Rowan, E.L., Cook, T.A., </a:t>
            </a:r>
            <a:r>
              <a:rPr lang="en-US" sz="900" u="none" dirty="0" err="1">
                <a:latin typeface="+mj-lt"/>
              </a:rPr>
              <a:t>Charpentier</a:t>
            </a:r>
            <a:r>
              <a:rPr lang="en-US" sz="900" u="none" dirty="0">
                <a:latin typeface="+mj-lt"/>
              </a:rPr>
              <a:t>, R.R., </a:t>
            </a:r>
            <a:r>
              <a:rPr lang="en-US" sz="900" u="none" dirty="0" err="1">
                <a:latin typeface="+mj-lt"/>
              </a:rPr>
              <a:t>Kirschbaum</a:t>
            </a:r>
            <a:r>
              <a:rPr lang="en-US" sz="900" u="none" dirty="0">
                <a:latin typeface="+mj-lt"/>
              </a:rPr>
              <a:t>, M.A., </a:t>
            </a:r>
            <a:r>
              <a:rPr lang="en-US" sz="900" u="none" dirty="0" err="1">
                <a:latin typeface="+mj-lt"/>
              </a:rPr>
              <a:t>Klett</a:t>
            </a:r>
            <a:r>
              <a:rPr lang="en-US" sz="900" u="none" dirty="0">
                <a:latin typeface="+mj-lt"/>
              </a:rPr>
              <a:t>, T.R., </a:t>
            </a:r>
            <a:r>
              <a:rPr lang="en-US" sz="900" u="none" dirty="0" err="1">
                <a:latin typeface="+mj-lt"/>
              </a:rPr>
              <a:t>Pollastro</a:t>
            </a:r>
            <a:r>
              <a:rPr lang="en-US" sz="900" u="none" dirty="0">
                <a:latin typeface="+mj-lt"/>
              </a:rPr>
              <a:t>, R, M., Schenk, C, J., 2012, Assessment of </a:t>
            </a:r>
            <a:r>
              <a:rPr lang="en-US" sz="900" u="none" dirty="0" smtClean="0">
                <a:latin typeface="+mj-lt"/>
              </a:rPr>
              <a:t>undiscovered </a:t>
            </a:r>
            <a:r>
              <a:rPr lang="en-US" sz="900" u="none" dirty="0">
                <a:latin typeface="+mj-lt"/>
              </a:rPr>
              <a:t>o</a:t>
            </a:r>
            <a:r>
              <a:rPr lang="en-US" sz="900" u="none" dirty="0" smtClean="0">
                <a:latin typeface="+mj-lt"/>
              </a:rPr>
              <a:t>il </a:t>
            </a:r>
            <a:r>
              <a:rPr lang="en-US" sz="900" u="none" dirty="0">
                <a:latin typeface="+mj-lt"/>
              </a:rPr>
              <a:t>and </a:t>
            </a:r>
            <a:r>
              <a:rPr lang="en-US" sz="900" u="none" dirty="0" smtClean="0">
                <a:latin typeface="+mj-lt"/>
              </a:rPr>
              <a:t>gas </a:t>
            </a:r>
            <a:r>
              <a:rPr lang="en-US" sz="900" u="none" dirty="0">
                <a:latin typeface="+mj-lt"/>
              </a:rPr>
              <a:t>r</a:t>
            </a:r>
            <a:r>
              <a:rPr lang="en-US" sz="900" u="none" dirty="0" smtClean="0">
                <a:latin typeface="+mj-lt"/>
              </a:rPr>
              <a:t>esources of </a:t>
            </a:r>
            <a:r>
              <a:rPr lang="en-US" sz="900" u="none" dirty="0">
                <a:latin typeface="+mj-lt"/>
              </a:rPr>
              <a:t>the  </a:t>
            </a:r>
            <a:r>
              <a:rPr lang="en-US" sz="900" u="none" dirty="0" smtClean="0">
                <a:latin typeface="+mj-lt"/>
              </a:rPr>
              <a:t>East </a:t>
            </a:r>
            <a:r>
              <a:rPr lang="en-US" sz="900" u="none" dirty="0">
                <a:latin typeface="+mj-lt"/>
              </a:rPr>
              <a:t>Coast </a:t>
            </a:r>
            <a:r>
              <a:rPr lang="en-US" sz="900" u="none" dirty="0" smtClean="0">
                <a:latin typeface="+mj-lt"/>
              </a:rPr>
              <a:t>	Mesozoic basins </a:t>
            </a:r>
            <a:r>
              <a:rPr lang="en-US" sz="900" u="none" dirty="0">
                <a:latin typeface="+mj-lt"/>
              </a:rPr>
              <a:t>of the Piedmont, Blue Ridge Thrust Belt, Atlantic Coastal Plain, and New England Provinces, 2011. </a:t>
            </a:r>
            <a:r>
              <a:rPr lang="en-US" sz="900" i="1" u="none" dirty="0">
                <a:latin typeface="+mj-lt"/>
              </a:rPr>
              <a:t>United States Geological Survey. </a:t>
            </a:r>
            <a:r>
              <a:rPr lang="en-US" sz="900" u="none" dirty="0">
                <a:latin typeface="+mj-lt"/>
              </a:rPr>
              <a:t>Fact </a:t>
            </a:r>
            <a:r>
              <a:rPr lang="en-US" sz="900" u="none" dirty="0" smtClean="0">
                <a:latin typeface="+mj-lt"/>
              </a:rPr>
              <a:t>	Sheet 2012-3075</a:t>
            </a:r>
            <a:r>
              <a:rPr lang="en-US" sz="900" u="none" dirty="0">
                <a:latin typeface="+mj-lt"/>
              </a:rPr>
              <a:t>. </a:t>
            </a:r>
            <a:endParaRPr lang="en-US" sz="900" i="1" u="none" dirty="0">
              <a:latin typeface="+mj-lt"/>
            </a:endParaRPr>
          </a:p>
          <a:p>
            <a:pPr algn="l"/>
            <a:r>
              <a:rPr lang="en-US" sz="900" u="none" dirty="0">
                <a:latin typeface="+mj-lt"/>
              </a:rPr>
              <a:t>Park, H., </a:t>
            </a:r>
            <a:r>
              <a:rPr lang="en-US" sz="900" u="none" dirty="0" err="1">
                <a:latin typeface="+mj-lt"/>
              </a:rPr>
              <a:t>Barbeau</a:t>
            </a:r>
            <a:r>
              <a:rPr lang="en-US" sz="900" u="none" dirty="0">
                <a:latin typeface="+mj-lt"/>
              </a:rPr>
              <a:t> Jr., D.L., </a:t>
            </a:r>
            <a:r>
              <a:rPr lang="en-US" sz="900" u="none" dirty="0" err="1">
                <a:latin typeface="+mj-lt"/>
              </a:rPr>
              <a:t>Rickenbaker</a:t>
            </a:r>
            <a:r>
              <a:rPr lang="en-US" sz="900" u="none" dirty="0">
                <a:latin typeface="+mj-lt"/>
              </a:rPr>
              <a:t>, A., Bachmann-Krug, D., and </a:t>
            </a:r>
            <a:r>
              <a:rPr lang="en-US" sz="900" u="none" dirty="0" err="1">
                <a:latin typeface="+mj-lt"/>
              </a:rPr>
              <a:t>Gehrels</a:t>
            </a:r>
            <a:r>
              <a:rPr lang="en-US" sz="900" u="none" dirty="0">
                <a:latin typeface="+mj-lt"/>
              </a:rPr>
              <a:t>, G.E. 2010. Application of foreland basin detrital-zircon geochronology to the reconstruction of the southern and central </a:t>
            </a:r>
            <a:r>
              <a:rPr lang="en-US" sz="900" u="none" dirty="0" smtClean="0">
                <a:latin typeface="+mj-lt"/>
              </a:rPr>
              <a:t>	Appalachian </a:t>
            </a:r>
            <a:r>
              <a:rPr lang="en-US" sz="900" u="none" dirty="0" err="1">
                <a:latin typeface="+mj-lt"/>
              </a:rPr>
              <a:t>Orogen</a:t>
            </a:r>
            <a:r>
              <a:rPr lang="en-US" sz="900" u="none" dirty="0">
                <a:latin typeface="+mj-lt"/>
              </a:rPr>
              <a:t>. The Journal of Geology, v .118, p. </a:t>
            </a:r>
            <a:r>
              <a:rPr lang="en-US" sz="900" u="none" dirty="0" smtClean="0">
                <a:latin typeface="+mj-lt"/>
              </a:rPr>
              <a:t>23-44</a:t>
            </a:r>
          </a:p>
          <a:p>
            <a:pPr algn="l"/>
            <a:r>
              <a:rPr lang="en-US" sz="900" u="none" dirty="0" smtClean="0">
                <a:latin typeface="+mj-lt"/>
              </a:rPr>
              <a:t>Reid</a:t>
            </a:r>
            <a:r>
              <a:rPr lang="en-US" sz="900" u="none" dirty="0">
                <a:latin typeface="+mj-lt"/>
              </a:rPr>
              <a:t>, J.C., Taylor, K.B., Olsen, P.E., and Patterson, O.F., III, 2011. Natural gas potential of the Sanford sub-basin, Deep River Basin, North Carolina: American Association of Petroleum </a:t>
            </a:r>
            <a:r>
              <a:rPr lang="en-US" sz="900" u="none" dirty="0" smtClean="0">
                <a:latin typeface="+mj-lt"/>
              </a:rPr>
              <a:t>Geologists </a:t>
            </a:r>
            <a:r>
              <a:rPr lang="en-US" sz="900" u="none" dirty="0">
                <a:latin typeface="+mj-lt"/>
              </a:rPr>
              <a:t>Eastern </a:t>
            </a:r>
            <a:r>
              <a:rPr lang="en-US" sz="900" u="none" dirty="0" smtClean="0">
                <a:latin typeface="+mj-lt"/>
              </a:rPr>
              <a:t>	Meeting</a:t>
            </a:r>
            <a:r>
              <a:rPr lang="en-US" sz="900" u="none" dirty="0">
                <a:latin typeface="+mj-lt"/>
              </a:rPr>
              <a:t>, Crystal City, Virginia, p. 1-73</a:t>
            </a:r>
          </a:p>
          <a:p>
            <a:endParaRPr lang="en-US" sz="1000" dirty="0">
              <a:latin typeface="+mj-lt"/>
            </a:endParaRPr>
          </a:p>
        </p:txBody>
      </p:sp>
      <p:pic>
        <p:nvPicPr>
          <p:cNvPr id="2" name="Picture 1"/>
          <p:cNvPicPr>
            <a:picLocks noChangeAspect="1"/>
          </p:cNvPicPr>
          <p:nvPr/>
        </p:nvPicPr>
        <p:blipFill rotWithShape="1">
          <a:blip r:embed="rId5"/>
          <a:srcRect l="11973"/>
          <a:stretch/>
        </p:blipFill>
        <p:spPr>
          <a:xfrm>
            <a:off x="1219200" y="11425147"/>
            <a:ext cx="4723360" cy="5642100"/>
          </a:xfrm>
          <a:prstGeom prst="rect">
            <a:avLst/>
          </a:prstGeom>
        </p:spPr>
      </p:pic>
      <p:sp>
        <p:nvSpPr>
          <p:cNvPr id="14" name="TextBox 13"/>
          <p:cNvSpPr txBox="1"/>
          <p:nvPr/>
        </p:nvSpPr>
        <p:spPr>
          <a:xfrm>
            <a:off x="25807612" y="17506845"/>
            <a:ext cx="2697745" cy="461643"/>
          </a:xfrm>
          <a:prstGeom prst="rect">
            <a:avLst/>
          </a:prstGeom>
          <a:noFill/>
        </p:spPr>
        <p:txBody>
          <a:bodyPr wrap="none" lIns="91418" tIns="45709" rIns="91418" bIns="45709" rtlCol="0">
            <a:spAutoFit/>
          </a:bodyPr>
          <a:lstStyle/>
          <a:p>
            <a:pPr algn="ctr"/>
            <a:r>
              <a:rPr lang="en-US" sz="2400" b="1" u="sng" dirty="0">
                <a:solidFill>
                  <a:schemeClr val="accent5">
                    <a:lumMod val="50000"/>
                  </a:schemeClr>
                </a:solidFill>
                <a:latin typeface="+mj-lt"/>
              </a:rPr>
              <a:t>Acknowledgements</a:t>
            </a:r>
          </a:p>
        </p:txBody>
      </p:sp>
      <p:cxnSp>
        <p:nvCxnSpPr>
          <p:cNvPr id="17" name="Straight Arrow Connector 16"/>
          <p:cNvCxnSpPr/>
          <p:nvPr/>
        </p:nvCxnSpPr>
        <p:spPr>
          <a:xfrm>
            <a:off x="4058011" y="15768045"/>
            <a:ext cx="3658950" cy="12192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0" y="0"/>
            <a:ext cx="32918400" cy="3320717"/>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r>
              <a:rPr lang="en-US" sz="7200" b="1" dirty="0">
                <a:latin typeface="+mj-lt"/>
              </a:rPr>
              <a:t>PROVENANCE OF NEWARK SUPERGROUP DEPOSITS IN THE DEEP RIVER SUB-BASIN FROM DETRITAL ZIRCON ANALYSIS</a:t>
            </a:r>
          </a:p>
          <a:p>
            <a:pPr algn="ctr"/>
            <a:r>
              <a:rPr lang="en-US" sz="3100" dirty="0">
                <a:latin typeface="+mj-lt"/>
              </a:rPr>
              <a:t>Bowman, S, Wiley, K, and </a:t>
            </a:r>
            <a:r>
              <a:rPr lang="en-US" sz="3100" dirty="0" err="1">
                <a:latin typeface="+mj-lt"/>
              </a:rPr>
              <a:t>Weislogel</a:t>
            </a:r>
            <a:r>
              <a:rPr lang="en-US" sz="3100" dirty="0">
                <a:latin typeface="+mj-lt"/>
              </a:rPr>
              <a:t>, A</a:t>
            </a:r>
          </a:p>
          <a:p>
            <a:pPr algn="ctr"/>
            <a:r>
              <a:rPr lang="en-US" sz="3100" dirty="0">
                <a:latin typeface="+mj-lt"/>
              </a:rPr>
              <a:t>Department of Geology and Geography, West Virginia University, Morgantown, WV, 26506</a:t>
            </a:r>
          </a:p>
        </p:txBody>
      </p:sp>
      <p:sp>
        <p:nvSpPr>
          <p:cNvPr id="224" name="TextBox 223"/>
          <p:cNvSpPr txBox="1"/>
          <p:nvPr/>
        </p:nvSpPr>
        <p:spPr>
          <a:xfrm>
            <a:off x="22156571" y="18023439"/>
            <a:ext cx="9999829" cy="523198"/>
          </a:xfrm>
          <a:prstGeom prst="rect">
            <a:avLst/>
          </a:prstGeom>
          <a:noFill/>
        </p:spPr>
        <p:txBody>
          <a:bodyPr wrap="square" lIns="91418" tIns="45709" rIns="91418" bIns="45709" rtlCol="0">
            <a:spAutoFit/>
          </a:bodyPr>
          <a:lstStyle/>
          <a:p>
            <a:pPr algn="just"/>
            <a:r>
              <a:rPr lang="en-US" sz="1400" dirty="0">
                <a:solidFill>
                  <a:schemeClr val="accent5">
                    <a:lumMod val="50000"/>
                  </a:schemeClr>
                </a:solidFill>
                <a:latin typeface="+mj-lt"/>
              </a:rPr>
              <a:t>We would like to thank the </a:t>
            </a:r>
            <a:r>
              <a:rPr lang="en-US" sz="1400" dirty="0" smtClean="0">
                <a:solidFill>
                  <a:schemeClr val="accent5">
                    <a:lumMod val="50000"/>
                  </a:schemeClr>
                </a:solidFill>
                <a:latin typeface="+mj-lt"/>
              </a:rPr>
              <a:t>University of Arizona, University </a:t>
            </a:r>
            <a:r>
              <a:rPr lang="en-US" sz="1400" dirty="0">
                <a:solidFill>
                  <a:schemeClr val="accent5">
                    <a:lumMod val="50000"/>
                  </a:schemeClr>
                </a:solidFill>
                <a:latin typeface="+mj-lt"/>
              </a:rPr>
              <a:t>of South </a:t>
            </a:r>
            <a:r>
              <a:rPr lang="en-US" sz="1400" dirty="0" smtClean="0">
                <a:solidFill>
                  <a:schemeClr val="accent5">
                    <a:lumMod val="50000"/>
                  </a:schemeClr>
                </a:solidFill>
                <a:latin typeface="+mj-lt"/>
              </a:rPr>
              <a:t>Carolina, and The University of Texas for analytical assistance as </a:t>
            </a:r>
            <a:r>
              <a:rPr lang="en-US" sz="1400" dirty="0">
                <a:solidFill>
                  <a:schemeClr val="accent5">
                    <a:lumMod val="50000"/>
                  </a:schemeClr>
                </a:solidFill>
                <a:latin typeface="+mj-lt"/>
              </a:rPr>
              <a:t>well as the Georgia Environmental Protection Division for providing Georgia well cuttings.</a:t>
            </a:r>
          </a:p>
        </p:txBody>
      </p:sp>
      <p:sp>
        <p:nvSpPr>
          <p:cNvPr id="6" name="TextBox 5"/>
          <p:cNvSpPr txBox="1"/>
          <p:nvPr/>
        </p:nvSpPr>
        <p:spPr>
          <a:xfrm>
            <a:off x="16757425" y="12942695"/>
            <a:ext cx="4142938" cy="523198"/>
          </a:xfrm>
          <a:prstGeom prst="rect">
            <a:avLst/>
          </a:prstGeom>
          <a:noFill/>
        </p:spPr>
        <p:txBody>
          <a:bodyPr wrap="square" lIns="91418" tIns="45709" rIns="91418" bIns="45709" rtlCol="0">
            <a:spAutoFit/>
          </a:bodyPr>
          <a:lstStyle/>
          <a:p>
            <a:pPr algn="ctr"/>
            <a:r>
              <a:rPr lang="en-US" sz="1400" b="1" dirty="0"/>
              <a:t>Table 1. Normalized modal framework grain composition.</a:t>
            </a:r>
          </a:p>
        </p:txBody>
      </p:sp>
      <p:sp>
        <p:nvSpPr>
          <p:cNvPr id="13" name="AutoShape 4" descr="Displaying IMG_20150315_173548.jpg"/>
          <p:cNvSpPr>
            <a:spLocks noChangeAspect="1" noChangeArrowheads="1"/>
          </p:cNvSpPr>
          <p:nvPr/>
        </p:nvSpPr>
        <p:spPr bwMode="auto">
          <a:xfrm>
            <a:off x="155576" y="-144461"/>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8" tIns="45709" rIns="91418" bIns="45709" numCol="1" anchor="t" anchorCtr="0" compatLnSpc="1">
            <a:prstTxWarp prst="textNoShape">
              <a:avLst/>
            </a:prstTxWarp>
          </a:bodyPr>
          <a:lstStyle/>
          <a:p>
            <a:endParaRPr lang="en-US"/>
          </a:p>
        </p:txBody>
      </p:sp>
      <p:sp>
        <p:nvSpPr>
          <p:cNvPr id="16" name="AutoShape 6" descr="Displaying IMG_20150315_173548.jpg"/>
          <p:cNvSpPr>
            <a:spLocks noChangeAspect="1" noChangeArrowheads="1"/>
          </p:cNvSpPr>
          <p:nvPr/>
        </p:nvSpPr>
        <p:spPr bwMode="auto">
          <a:xfrm>
            <a:off x="307975" y="7939"/>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8" tIns="45709" rIns="91418" bIns="45709" numCol="1" anchor="t" anchorCtr="0" compatLnSpc="1">
            <a:prstTxWarp prst="textNoShape">
              <a:avLst/>
            </a:prstTxWarp>
          </a:bodyPr>
          <a:lstStyle/>
          <a:p>
            <a:endParaRPr lang="en-US"/>
          </a:p>
        </p:txBody>
      </p:sp>
      <p:pic>
        <p:nvPicPr>
          <p:cNvPr id="22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89500" y="1493235"/>
            <a:ext cx="1732093" cy="1684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95668" y="4363463"/>
            <a:ext cx="5008628" cy="362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8"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00861" y="8138149"/>
            <a:ext cx="5031155" cy="3569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TextBox 80"/>
          <p:cNvSpPr txBox="1"/>
          <p:nvPr/>
        </p:nvSpPr>
        <p:spPr>
          <a:xfrm>
            <a:off x="1985450" y="17329885"/>
            <a:ext cx="1826035" cy="353921"/>
          </a:xfrm>
          <a:prstGeom prst="rect">
            <a:avLst/>
          </a:prstGeom>
          <a:noFill/>
        </p:spPr>
        <p:txBody>
          <a:bodyPr wrap="square" lIns="91418" tIns="45709" rIns="91418" bIns="45709" rtlCol="0">
            <a:spAutoFit/>
          </a:bodyPr>
          <a:lstStyle/>
          <a:p>
            <a:r>
              <a:rPr lang="en-US" sz="1700" dirty="0">
                <a:solidFill>
                  <a:schemeClr val="accent4">
                    <a:lumMod val="50000"/>
                  </a:schemeClr>
                </a:solidFill>
                <a:latin typeface="+mj-lt"/>
              </a:rPr>
              <a:t>(Blakey, 2005)</a:t>
            </a:r>
          </a:p>
        </p:txBody>
      </p:sp>
      <p:sp>
        <p:nvSpPr>
          <p:cNvPr id="85" name="TextBox 84"/>
          <p:cNvSpPr txBox="1"/>
          <p:nvPr/>
        </p:nvSpPr>
        <p:spPr>
          <a:xfrm>
            <a:off x="8170302" y="17199081"/>
            <a:ext cx="1826035" cy="353921"/>
          </a:xfrm>
          <a:prstGeom prst="rect">
            <a:avLst/>
          </a:prstGeom>
          <a:noFill/>
        </p:spPr>
        <p:txBody>
          <a:bodyPr wrap="square" lIns="91418" tIns="45709" rIns="91418" bIns="45709" rtlCol="0">
            <a:spAutoFit/>
          </a:bodyPr>
          <a:lstStyle/>
          <a:p>
            <a:r>
              <a:rPr lang="en-US" sz="1700" dirty="0">
                <a:solidFill>
                  <a:schemeClr val="accent4">
                    <a:lumMod val="50000"/>
                  </a:schemeClr>
                </a:solidFill>
                <a:latin typeface="+mj-lt"/>
              </a:rPr>
              <a:t>(</a:t>
            </a:r>
            <a:r>
              <a:rPr lang="en-US" sz="1700" dirty="0" err="1">
                <a:solidFill>
                  <a:schemeClr val="accent4">
                    <a:lumMod val="50000"/>
                  </a:schemeClr>
                </a:solidFill>
                <a:latin typeface="+mj-lt"/>
              </a:rPr>
              <a:t>Milici</a:t>
            </a:r>
            <a:r>
              <a:rPr lang="en-US" sz="1700" dirty="0">
                <a:solidFill>
                  <a:schemeClr val="accent4">
                    <a:lumMod val="50000"/>
                  </a:schemeClr>
                </a:solidFill>
                <a:latin typeface="+mj-lt"/>
              </a:rPr>
              <a:t> et al., 2012)</a:t>
            </a:r>
          </a:p>
        </p:txBody>
      </p:sp>
      <p:cxnSp>
        <p:nvCxnSpPr>
          <p:cNvPr id="27" name="Straight Arrow Connector 26"/>
          <p:cNvCxnSpPr/>
          <p:nvPr/>
        </p:nvCxnSpPr>
        <p:spPr>
          <a:xfrm>
            <a:off x="3934872" y="15889967"/>
            <a:ext cx="3633452" cy="74676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767434">
            <a:off x="4872492" y="15938779"/>
            <a:ext cx="2140135" cy="461643"/>
          </a:xfrm>
          <a:prstGeom prst="rect">
            <a:avLst/>
          </a:prstGeom>
          <a:noFill/>
        </p:spPr>
        <p:txBody>
          <a:bodyPr wrap="square" lIns="91418" tIns="45709" rIns="91418" bIns="45709" rtlCol="0">
            <a:spAutoFit/>
          </a:bodyPr>
          <a:lstStyle/>
          <a:p>
            <a:pPr algn="ctr"/>
            <a:r>
              <a:rPr lang="en-US" sz="2400" b="1" dirty="0">
                <a:latin typeface="+mj-lt"/>
              </a:rPr>
              <a:t>1854</a:t>
            </a:r>
          </a:p>
        </p:txBody>
      </p:sp>
      <p:sp>
        <p:nvSpPr>
          <p:cNvPr id="244" name="TextBox 243"/>
          <p:cNvSpPr txBox="1"/>
          <p:nvPr/>
        </p:nvSpPr>
        <p:spPr>
          <a:xfrm rot="20985592">
            <a:off x="4558294" y="14630754"/>
            <a:ext cx="4367718" cy="461643"/>
          </a:xfrm>
          <a:prstGeom prst="rect">
            <a:avLst/>
          </a:prstGeom>
          <a:noFill/>
        </p:spPr>
        <p:txBody>
          <a:bodyPr wrap="square" lIns="91418" tIns="45709" rIns="91418" bIns="45709" rtlCol="0">
            <a:spAutoFit/>
          </a:bodyPr>
          <a:lstStyle/>
          <a:p>
            <a:pPr algn="ctr"/>
            <a:r>
              <a:rPr lang="en-US" sz="2400" b="1" dirty="0">
                <a:latin typeface="+mj-lt"/>
              </a:rPr>
              <a:t>14NC02 and 14NC03</a:t>
            </a:r>
          </a:p>
        </p:txBody>
      </p:sp>
      <p:sp>
        <p:nvSpPr>
          <p:cNvPr id="247" name="TextBox 246"/>
          <p:cNvSpPr txBox="1"/>
          <p:nvPr/>
        </p:nvSpPr>
        <p:spPr>
          <a:xfrm rot="20209813">
            <a:off x="5009460" y="13694714"/>
            <a:ext cx="3097278" cy="461643"/>
          </a:xfrm>
          <a:prstGeom prst="rect">
            <a:avLst/>
          </a:prstGeom>
          <a:noFill/>
        </p:spPr>
        <p:txBody>
          <a:bodyPr wrap="none" lIns="91418" tIns="45709" rIns="91418" bIns="45709" rtlCol="0">
            <a:spAutoFit/>
          </a:bodyPr>
          <a:lstStyle/>
          <a:p>
            <a:pPr algn="ctr"/>
            <a:r>
              <a:rPr lang="en-US" sz="2400" b="1" dirty="0">
                <a:latin typeface="+mj-lt"/>
              </a:rPr>
              <a:t>12T-RR1 and 14T-RR1B</a:t>
            </a:r>
          </a:p>
        </p:txBody>
      </p:sp>
      <p:sp>
        <p:nvSpPr>
          <p:cNvPr id="241" name="TextBox 240"/>
          <p:cNvSpPr txBox="1"/>
          <p:nvPr/>
        </p:nvSpPr>
        <p:spPr>
          <a:xfrm>
            <a:off x="11747495" y="14147726"/>
            <a:ext cx="1208941" cy="1138751"/>
          </a:xfrm>
          <a:prstGeom prst="rect">
            <a:avLst/>
          </a:prstGeom>
          <a:noFill/>
        </p:spPr>
        <p:txBody>
          <a:bodyPr wrap="none" lIns="91418" tIns="45709" rIns="91418" bIns="45709" rtlCol="0">
            <a:spAutoFit/>
          </a:bodyPr>
          <a:lstStyle/>
          <a:p>
            <a:pPr lvl="0">
              <a:defRPr sz="1000"/>
            </a:pPr>
            <a:r>
              <a:rPr lang="en-US" sz="1700" b="1" dirty="0">
                <a:solidFill>
                  <a:srgbClr val="FF0000"/>
                </a:solidFill>
                <a:ea typeface="Calibri"/>
                <a:cs typeface="Calibri"/>
              </a:rPr>
              <a:t>●   </a:t>
            </a:r>
            <a:r>
              <a:rPr lang="en-US" sz="1700" dirty="0" smtClean="0">
                <a:latin typeface="+mj-lt"/>
                <a:ea typeface="Calibri"/>
                <a:cs typeface="Calibri"/>
              </a:rPr>
              <a:t>442</a:t>
            </a:r>
            <a:endParaRPr lang="en-US" sz="1700" dirty="0">
              <a:latin typeface="+mj-lt"/>
              <a:ea typeface="Calibri"/>
              <a:cs typeface="Calibri"/>
            </a:endParaRPr>
          </a:p>
          <a:p>
            <a:pPr lvl="0">
              <a:defRPr sz="1000"/>
            </a:pPr>
            <a:r>
              <a:rPr lang="en-US" sz="1700" b="1" dirty="0">
                <a:solidFill>
                  <a:srgbClr val="FFC000"/>
                </a:solidFill>
                <a:latin typeface="+mj-lt"/>
                <a:ea typeface="Calibri"/>
                <a:cs typeface="Calibri"/>
              </a:rPr>
              <a:t>●</a:t>
            </a:r>
            <a:r>
              <a:rPr lang="en-US" sz="1700" b="1" dirty="0">
                <a:solidFill>
                  <a:srgbClr val="000000"/>
                </a:solidFill>
                <a:latin typeface="+mj-lt"/>
                <a:ea typeface="Calibri"/>
                <a:cs typeface="Calibri"/>
              </a:rPr>
              <a:t>   </a:t>
            </a:r>
            <a:r>
              <a:rPr lang="en-US" sz="1700" dirty="0">
                <a:solidFill>
                  <a:srgbClr val="000000"/>
                </a:solidFill>
                <a:latin typeface="+mj-lt"/>
                <a:ea typeface="Calibri"/>
                <a:cs typeface="Calibri"/>
              </a:rPr>
              <a:t>14NC02</a:t>
            </a:r>
          </a:p>
          <a:p>
            <a:pPr lvl="0">
              <a:defRPr sz="1000"/>
            </a:pPr>
            <a:r>
              <a:rPr lang="en-US" sz="1700" b="1" dirty="0">
                <a:solidFill>
                  <a:srgbClr val="009D32"/>
                </a:solidFill>
                <a:latin typeface="+mj-lt"/>
                <a:ea typeface="Calibri"/>
                <a:cs typeface="Calibri"/>
              </a:rPr>
              <a:t>●</a:t>
            </a:r>
            <a:r>
              <a:rPr lang="en-US" sz="1700" b="1" dirty="0">
                <a:solidFill>
                  <a:srgbClr val="008000"/>
                </a:solidFill>
                <a:latin typeface="+mj-lt"/>
                <a:ea typeface="Calibri"/>
                <a:cs typeface="Calibri"/>
              </a:rPr>
              <a:t>  </a:t>
            </a:r>
            <a:r>
              <a:rPr lang="en-US" sz="1700" b="1" dirty="0">
                <a:solidFill>
                  <a:srgbClr val="000000"/>
                </a:solidFill>
                <a:latin typeface="+mj-lt"/>
                <a:ea typeface="Calibri"/>
                <a:cs typeface="Calibri"/>
              </a:rPr>
              <a:t> </a:t>
            </a:r>
            <a:r>
              <a:rPr lang="en-US" sz="1700" dirty="0">
                <a:solidFill>
                  <a:srgbClr val="000000"/>
                </a:solidFill>
                <a:latin typeface="+mj-lt"/>
                <a:ea typeface="Calibri"/>
                <a:cs typeface="Calibri"/>
              </a:rPr>
              <a:t>14NC03</a:t>
            </a:r>
          </a:p>
          <a:p>
            <a:pPr lvl="0">
              <a:defRPr sz="1000"/>
            </a:pPr>
            <a:r>
              <a:rPr lang="en-US" sz="1700" b="1" dirty="0">
                <a:solidFill>
                  <a:srgbClr val="00CCFF"/>
                </a:solidFill>
                <a:latin typeface="+mj-lt"/>
                <a:ea typeface="Calibri"/>
                <a:cs typeface="Calibri"/>
              </a:rPr>
              <a:t>●</a:t>
            </a:r>
            <a:r>
              <a:rPr lang="en-US" sz="1700" b="1" dirty="0">
                <a:solidFill>
                  <a:srgbClr val="000000"/>
                </a:solidFill>
                <a:latin typeface="+mj-lt"/>
                <a:ea typeface="Calibri"/>
                <a:cs typeface="Calibri"/>
              </a:rPr>
              <a:t> </a:t>
            </a:r>
            <a:r>
              <a:rPr lang="en-US" sz="1700" dirty="0">
                <a:solidFill>
                  <a:srgbClr val="000000"/>
                </a:solidFill>
                <a:latin typeface="+mj-lt"/>
                <a:ea typeface="Calibri"/>
                <a:cs typeface="Calibri"/>
              </a:rPr>
              <a:t>  12T-RR1</a:t>
            </a:r>
          </a:p>
        </p:txBody>
      </p:sp>
      <p:pic>
        <p:nvPicPr>
          <p:cNvPr id="9"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57425" y="13520589"/>
            <a:ext cx="4699469" cy="218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Arrow Connector 17"/>
          <p:cNvCxnSpPr/>
          <p:nvPr/>
        </p:nvCxnSpPr>
        <p:spPr>
          <a:xfrm flipV="1">
            <a:off x="4058011" y="13079348"/>
            <a:ext cx="4921473" cy="205940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5564681" y="15421438"/>
            <a:ext cx="657508" cy="461643"/>
          </a:xfrm>
          <a:prstGeom prst="rect">
            <a:avLst/>
          </a:prstGeom>
          <a:noFill/>
        </p:spPr>
        <p:txBody>
          <a:bodyPr wrap="none" lIns="91418" tIns="45709" rIns="91418" bIns="45709" rtlCol="0">
            <a:spAutoFit/>
          </a:bodyPr>
          <a:lstStyle/>
          <a:p>
            <a:r>
              <a:rPr lang="en-US" sz="2400" b="1" dirty="0">
                <a:latin typeface="+mj-lt"/>
              </a:rPr>
              <a:t>442</a:t>
            </a:r>
          </a:p>
        </p:txBody>
      </p:sp>
      <p:cxnSp>
        <p:nvCxnSpPr>
          <p:cNvPr id="113" name="Straight Arrow Connector 112"/>
          <p:cNvCxnSpPr/>
          <p:nvPr/>
        </p:nvCxnSpPr>
        <p:spPr>
          <a:xfrm flipV="1">
            <a:off x="4058011" y="14672729"/>
            <a:ext cx="4644070" cy="86449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4" name="TextBox 273"/>
          <p:cNvSpPr txBox="1"/>
          <p:nvPr/>
        </p:nvSpPr>
        <p:spPr>
          <a:xfrm>
            <a:off x="23913548" y="4438321"/>
            <a:ext cx="184731" cy="1046440"/>
          </a:xfrm>
          <a:prstGeom prst="rect">
            <a:avLst/>
          </a:prstGeom>
          <a:noFill/>
        </p:spPr>
        <p:txBody>
          <a:bodyPr wrap="none" rtlCol="0">
            <a:spAutoFit/>
          </a:bodyPr>
          <a:lstStyle/>
          <a:p>
            <a:endParaRPr lang="en-US" dirty="0"/>
          </a:p>
        </p:txBody>
      </p:sp>
      <p:cxnSp>
        <p:nvCxnSpPr>
          <p:cNvPr id="276" name="Straight Connector 275"/>
          <p:cNvCxnSpPr/>
          <p:nvPr/>
        </p:nvCxnSpPr>
        <p:spPr>
          <a:xfrm flipV="1">
            <a:off x="13034821" y="14363153"/>
            <a:ext cx="888094" cy="2904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flipH="1" flipV="1">
            <a:off x="14110768" y="13316075"/>
            <a:ext cx="38058" cy="3964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H="1" flipV="1">
            <a:off x="14342462" y="14363153"/>
            <a:ext cx="841180" cy="2904069"/>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76267" y="4430484"/>
            <a:ext cx="5234199" cy="345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7123331">
            <a:off x="12468142" y="16507097"/>
            <a:ext cx="542136" cy="246221"/>
          </a:xfrm>
          <a:prstGeom prst="rect">
            <a:avLst/>
          </a:prstGeom>
          <a:noFill/>
        </p:spPr>
        <p:txBody>
          <a:bodyPr wrap="none" rtlCol="0">
            <a:spAutoFit/>
          </a:bodyPr>
          <a:lstStyle/>
          <a:p>
            <a:r>
              <a:rPr lang="en-US" sz="1000" dirty="0" err="1" smtClean="0">
                <a:latin typeface="+mj-lt"/>
              </a:rPr>
              <a:t>Arkose</a:t>
            </a:r>
            <a:endParaRPr lang="en-US" sz="1000" dirty="0">
              <a:latin typeface="+mj-lt"/>
            </a:endParaRPr>
          </a:p>
        </p:txBody>
      </p:sp>
      <p:sp>
        <p:nvSpPr>
          <p:cNvPr id="4" name="TextBox 3"/>
          <p:cNvSpPr txBox="1"/>
          <p:nvPr/>
        </p:nvSpPr>
        <p:spPr>
          <a:xfrm rot="16520448">
            <a:off x="13095199" y="16545491"/>
            <a:ext cx="848309" cy="246221"/>
          </a:xfrm>
          <a:prstGeom prst="rect">
            <a:avLst/>
          </a:prstGeom>
          <a:noFill/>
        </p:spPr>
        <p:txBody>
          <a:bodyPr wrap="none" rtlCol="0">
            <a:spAutoFit/>
          </a:bodyPr>
          <a:lstStyle/>
          <a:p>
            <a:r>
              <a:rPr lang="en-US" sz="1000" dirty="0" smtClean="0">
                <a:latin typeface="+mj-lt"/>
              </a:rPr>
              <a:t>Lithic </a:t>
            </a:r>
            <a:r>
              <a:rPr lang="en-US" sz="1000" dirty="0" err="1" smtClean="0">
                <a:latin typeface="+mj-lt"/>
              </a:rPr>
              <a:t>Arkose</a:t>
            </a:r>
            <a:endParaRPr lang="en-US" sz="1000" dirty="0">
              <a:latin typeface="+mj-lt"/>
            </a:endParaRPr>
          </a:p>
        </p:txBody>
      </p:sp>
      <p:sp>
        <p:nvSpPr>
          <p:cNvPr id="5" name="TextBox 4"/>
          <p:cNvSpPr txBox="1"/>
          <p:nvPr/>
        </p:nvSpPr>
        <p:spPr>
          <a:xfrm rot="4270170">
            <a:off x="15003232" y="16414389"/>
            <a:ext cx="752129" cy="246221"/>
          </a:xfrm>
          <a:prstGeom prst="rect">
            <a:avLst/>
          </a:prstGeom>
          <a:noFill/>
        </p:spPr>
        <p:txBody>
          <a:bodyPr wrap="none" rtlCol="0">
            <a:spAutoFit/>
          </a:bodyPr>
          <a:lstStyle/>
          <a:p>
            <a:r>
              <a:rPr lang="en-US" sz="1000" dirty="0" err="1" smtClean="0">
                <a:latin typeface="+mj-lt"/>
              </a:rPr>
              <a:t>Litharenite</a:t>
            </a:r>
            <a:endParaRPr lang="en-US" sz="1000" dirty="0">
              <a:latin typeface="+mj-lt"/>
            </a:endParaRPr>
          </a:p>
        </p:txBody>
      </p:sp>
      <p:cxnSp>
        <p:nvCxnSpPr>
          <p:cNvPr id="8" name="Straight Connector 7"/>
          <p:cNvCxnSpPr/>
          <p:nvPr/>
        </p:nvCxnSpPr>
        <p:spPr>
          <a:xfrm>
            <a:off x="13551627" y="14363153"/>
            <a:ext cx="1114169"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242442" y="8062680"/>
            <a:ext cx="5226006"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8323547" y="8199419"/>
            <a:ext cx="2499506" cy="307777"/>
          </a:xfrm>
          <a:prstGeom prst="rect">
            <a:avLst/>
          </a:prstGeom>
          <a:noFill/>
        </p:spPr>
        <p:txBody>
          <a:bodyPr wrap="square" rtlCol="0">
            <a:spAutoFit/>
          </a:bodyPr>
          <a:lstStyle/>
          <a:p>
            <a:pPr algn="ctr"/>
            <a:r>
              <a:rPr lang="en-US" sz="1400" dirty="0" smtClean="0"/>
              <a:t>Tallahassee Graben, FL</a:t>
            </a:r>
            <a:endParaRPr lang="en-US" sz="1400" dirty="0"/>
          </a:p>
        </p:txBody>
      </p:sp>
      <p:sp>
        <p:nvSpPr>
          <p:cNvPr id="53" name="TextBox 52"/>
          <p:cNvSpPr txBox="1"/>
          <p:nvPr/>
        </p:nvSpPr>
        <p:spPr>
          <a:xfrm>
            <a:off x="23527892" y="8085280"/>
            <a:ext cx="2516140" cy="307777"/>
          </a:xfrm>
          <a:prstGeom prst="rect">
            <a:avLst/>
          </a:prstGeom>
          <a:noFill/>
        </p:spPr>
        <p:txBody>
          <a:bodyPr wrap="square" rtlCol="0">
            <a:spAutoFit/>
          </a:bodyPr>
          <a:lstStyle/>
          <a:p>
            <a:pPr algn="ctr"/>
            <a:r>
              <a:rPr lang="en-US" sz="1400" dirty="0" smtClean="0"/>
              <a:t>Gettysburg Basin, MD</a:t>
            </a:r>
            <a:endParaRPr lang="en-US" sz="1400" dirty="0"/>
          </a:p>
        </p:txBody>
      </p:sp>
      <p:sp>
        <p:nvSpPr>
          <p:cNvPr id="15" name="TextBox 14"/>
          <p:cNvSpPr txBox="1"/>
          <p:nvPr/>
        </p:nvSpPr>
        <p:spPr>
          <a:xfrm>
            <a:off x="23913548" y="4478893"/>
            <a:ext cx="1838388" cy="307777"/>
          </a:xfrm>
          <a:prstGeom prst="rect">
            <a:avLst/>
          </a:prstGeom>
          <a:noFill/>
        </p:spPr>
        <p:txBody>
          <a:bodyPr wrap="none" rtlCol="0">
            <a:spAutoFit/>
          </a:bodyPr>
          <a:lstStyle/>
          <a:p>
            <a:r>
              <a:rPr lang="en-US" sz="1400" dirty="0" smtClean="0"/>
              <a:t>Deep River Basin, NC</a:t>
            </a:r>
            <a:endParaRPr lang="en-US" sz="1400" dirty="0"/>
          </a:p>
        </p:txBody>
      </p:sp>
      <p:sp>
        <p:nvSpPr>
          <p:cNvPr id="57" name="TextBox 56"/>
          <p:cNvSpPr txBox="1"/>
          <p:nvPr/>
        </p:nvSpPr>
        <p:spPr>
          <a:xfrm>
            <a:off x="28757422" y="4529625"/>
            <a:ext cx="1838388" cy="307777"/>
          </a:xfrm>
          <a:prstGeom prst="rect">
            <a:avLst/>
          </a:prstGeom>
          <a:noFill/>
        </p:spPr>
        <p:txBody>
          <a:bodyPr wrap="none" rtlCol="0">
            <a:spAutoFit/>
          </a:bodyPr>
          <a:lstStyle/>
          <a:p>
            <a:r>
              <a:rPr lang="en-US" sz="1400" dirty="0" smtClean="0"/>
              <a:t>Deep River Basin, NC</a:t>
            </a:r>
            <a:endParaRPr lang="en-US" sz="1400" dirty="0"/>
          </a:p>
        </p:txBody>
      </p:sp>
      <p:pic>
        <p:nvPicPr>
          <p:cNvPr id="1030" name="Picture 6" descr="C:\Users\admin\Desktop\EGOM PROJECT\Kory Wiley\442-fossil.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579027" y="7914701"/>
            <a:ext cx="3185129" cy="235715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EGOM PROJECT\Kory Wiley\44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866635" y="7902589"/>
            <a:ext cx="3185129" cy="236926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8158844" y="10387165"/>
            <a:ext cx="2367030" cy="1938992"/>
          </a:xfrm>
          <a:prstGeom prst="rect">
            <a:avLst/>
          </a:prstGeom>
          <a:noFill/>
        </p:spPr>
        <p:txBody>
          <a:bodyPr wrap="square" rtlCol="0">
            <a:spAutoFit/>
          </a:bodyPr>
          <a:lstStyle/>
          <a:p>
            <a:r>
              <a:rPr lang="en-US" sz="2000" dirty="0" smtClean="0">
                <a:solidFill>
                  <a:schemeClr val="accent5">
                    <a:lumMod val="50000"/>
                  </a:schemeClr>
                </a:solidFill>
                <a:latin typeface="+mj-lt"/>
              </a:rPr>
              <a:t>12T-RR1. A) biotite and muscovite, plagioclase twinning at 20X  XPL.  B) at 40X, lathe shaped mica</a:t>
            </a:r>
            <a:endParaRPr lang="en-US" sz="2000" dirty="0">
              <a:solidFill>
                <a:schemeClr val="accent5">
                  <a:lumMod val="50000"/>
                </a:schemeClr>
              </a:solidFill>
              <a:latin typeface="+mj-lt"/>
            </a:endParaRPr>
          </a:p>
        </p:txBody>
      </p:sp>
      <p:sp>
        <p:nvSpPr>
          <p:cNvPr id="30" name="TextBox 29"/>
          <p:cNvSpPr txBox="1"/>
          <p:nvPr/>
        </p:nvSpPr>
        <p:spPr>
          <a:xfrm>
            <a:off x="18158843" y="7882084"/>
            <a:ext cx="2899256" cy="1631216"/>
          </a:xfrm>
          <a:prstGeom prst="rect">
            <a:avLst/>
          </a:prstGeom>
          <a:noFill/>
        </p:spPr>
        <p:txBody>
          <a:bodyPr wrap="square" rtlCol="0">
            <a:spAutoFit/>
          </a:bodyPr>
          <a:lstStyle/>
          <a:p>
            <a:r>
              <a:rPr lang="en-US" sz="2000" dirty="0" smtClean="0">
                <a:solidFill>
                  <a:schemeClr val="accent5">
                    <a:lumMod val="50000"/>
                  </a:schemeClr>
                </a:solidFill>
                <a:latin typeface="+mj-lt"/>
              </a:rPr>
              <a:t>442.  A) Terrestrial chambered fossil.  B) Monocrystalline quartz, muscovite and k-feldspar at 4X XPL</a:t>
            </a:r>
            <a:endParaRPr lang="en-US" sz="2000" dirty="0">
              <a:solidFill>
                <a:schemeClr val="accent5">
                  <a:lumMod val="50000"/>
                </a:schemeClr>
              </a:solidFill>
              <a:latin typeface="+mj-lt"/>
            </a:endParaRPr>
          </a:p>
        </p:txBody>
      </p:sp>
      <p:pic>
        <p:nvPicPr>
          <p:cNvPr id="1033" name="Picture 9" descr="C:\Users\admin\Desktop\EGOM PROJECT\S_Bowman\2015 GSA Poster\12T-RR1.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876243" y="10387165"/>
            <a:ext cx="3175521" cy="2399930"/>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11903305" y="14733981"/>
            <a:ext cx="347422" cy="338554"/>
          </a:xfrm>
          <a:prstGeom prst="rect">
            <a:avLst/>
          </a:prstGeom>
          <a:noFill/>
        </p:spPr>
        <p:txBody>
          <a:bodyPr wrap="square" rtlCol="0">
            <a:spAutoFit/>
          </a:bodyPr>
          <a:lstStyle/>
          <a:p>
            <a:r>
              <a:rPr lang="en-US" sz="1600" dirty="0" smtClean="0">
                <a:solidFill>
                  <a:schemeClr val="bg1"/>
                </a:solidFill>
              </a:rPr>
              <a:t>B</a:t>
            </a:r>
            <a:endParaRPr lang="en-US" sz="1600" dirty="0">
              <a:solidFill>
                <a:schemeClr val="bg1"/>
              </a:solidFill>
            </a:endParaRPr>
          </a:p>
        </p:txBody>
      </p:sp>
      <p:sp>
        <p:nvSpPr>
          <p:cNvPr id="230" name="TextBox 229"/>
          <p:cNvSpPr txBox="1"/>
          <p:nvPr/>
        </p:nvSpPr>
        <p:spPr>
          <a:xfrm>
            <a:off x="18158843" y="5484759"/>
            <a:ext cx="2728746" cy="2246769"/>
          </a:xfrm>
          <a:prstGeom prst="rect">
            <a:avLst/>
          </a:prstGeom>
          <a:noFill/>
        </p:spPr>
        <p:txBody>
          <a:bodyPr wrap="square" rtlCol="0">
            <a:spAutoFit/>
          </a:bodyPr>
          <a:lstStyle/>
          <a:p>
            <a:r>
              <a:rPr lang="en-US" sz="2000" dirty="0" smtClean="0">
                <a:solidFill>
                  <a:schemeClr val="accent5">
                    <a:lumMod val="50000"/>
                  </a:schemeClr>
                </a:solidFill>
                <a:latin typeface="+mj-lt"/>
              </a:rPr>
              <a:t>A) 14NC02. Isotropic inclusions within  muscovite at 40X XPL  B) 14NC03. Polycrystalline quartz, opaque iron oxide deposits </a:t>
            </a:r>
            <a:r>
              <a:rPr lang="en-US" sz="2000" dirty="0" smtClean="0">
                <a:solidFill>
                  <a:schemeClr val="accent5">
                    <a:lumMod val="50000"/>
                  </a:schemeClr>
                </a:solidFill>
                <a:latin typeface="+mj-lt"/>
              </a:rPr>
              <a:t>and </a:t>
            </a:r>
            <a:r>
              <a:rPr lang="en-US" sz="2000" dirty="0" smtClean="0">
                <a:solidFill>
                  <a:schemeClr val="accent5">
                    <a:lumMod val="50000"/>
                  </a:schemeClr>
                </a:solidFill>
                <a:latin typeface="+mj-lt"/>
              </a:rPr>
              <a:t>tourmaline PPL 40X</a:t>
            </a:r>
            <a:endParaRPr lang="en-US" sz="2000" dirty="0">
              <a:solidFill>
                <a:schemeClr val="accent5">
                  <a:lumMod val="50000"/>
                </a:schemeClr>
              </a:solidFill>
              <a:latin typeface="+mj-lt"/>
            </a:endParaRPr>
          </a:p>
        </p:txBody>
      </p:sp>
      <p:pic>
        <p:nvPicPr>
          <p:cNvPr id="1035"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579366" y="5484759"/>
            <a:ext cx="3184790" cy="233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Connector 19"/>
          <p:cNvCxnSpPr/>
          <p:nvPr/>
        </p:nvCxnSpPr>
        <p:spPr>
          <a:xfrm>
            <a:off x="28369643" y="4068932"/>
            <a:ext cx="0" cy="7138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455322" y="4438321"/>
            <a:ext cx="0" cy="6769033"/>
          </a:xfrm>
          <a:prstGeom prst="line">
            <a:avLst/>
          </a:prstGeom>
        </p:spPr>
        <p:style>
          <a:lnRef idx="1">
            <a:schemeClr val="accent1"/>
          </a:lnRef>
          <a:fillRef idx="0">
            <a:schemeClr val="accent1"/>
          </a:fillRef>
          <a:effectRef idx="0">
            <a:schemeClr val="accent1"/>
          </a:effectRef>
          <a:fontRef idx="minor">
            <a:schemeClr val="tx1"/>
          </a:fontRef>
        </p:style>
      </p:cxnSp>
      <p:sp>
        <p:nvSpPr>
          <p:cNvPr id="225" name="TextBox 224"/>
          <p:cNvSpPr txBox="1"/>
          <p:nvPr/>
        </p:nvSpPr>
        <p:spPr>
          <a:xfrm>
            <a:off x="1026942" y="17766845"/>
            <a:ext cx="9732986" cy="3693319"/>
          </a:xfrm>
          <a:prstGeom prst="rect">
            <a:avLst/>
          </a:prstGeom>
          <a:noFill/>
        </p:spPr>
        <p:txBody>
          <a:bodyPr wrap="square" rtlCol="0">
            <a:spAutoFit/>
          </a:bodyPr>
          <a:lstStyle/>
          <a:p>
            <a:pPr algn="ctr"/>
            <a:r>
              <a:rPr lang="en-US" sz="1600" b="1" dirty="0" smtClean="0">
                <a:solidFill>
                  <a:schemeClr val="accent5">
                    <a:lumMod val="50000"/>
                  </a:schemeClr>
                </a:solidFill>
                <a:latin typeface="+mj-lt"/>
              </a:rPr>
              <a:t>Basin Descriptions</a:t>
            </a:r>
          </a:p>
          <a:p>
            <a:pPr algn="just"/>
            <a:r>
              <a:rPr lang="en-US" sz="1600" b="1" dirty="0" smtClean="0">
                <a:solidFill>
                  <a:schemeClr val="accent5">
                    <a:lumMod val="50000"/>
                  </a:schemeClr>
                </a:solidFill>
                <a:latin typeface="+mj-lt"/>
              </a:rPr>
              <a:t>South </a:t>
            </a:r>
            <a:r>
              <a:rPr lang="en-US" sz="1600" b="1" dirty="0">
                <a:solidFill>
                  <a:schemeClr val="accent5">
                    <a:lumMod val="50000"/>
                  </a:schemeClr>
                </a:solidFill>
                <a:latin typeface="+mj-lt"/>
              </a:rPr>
              <a:t>Georgia Rift </a:t>
            </a:r>
            <a:r>
              <a:rPr lang="en-US" sz="1600" b="1" dirty="0" smtClean="0">
                <a:solidFill>
                  <a:schemeClr val="accent5">
                    <a:lumMod val="50000"/>
                  </a:schemeClr>
                </a:solidFill>
                <a:latin typeface="+mj-lt"/>
              </a:rPr>
              <a:t>Basin: Newark Group (442)</a:t>
            </a:r>
            <a:endParaRPr lang="en-US" sz="1600" b="1" dirty="0">
              <a:solidFill>
                <a:schemeClr val="accent5">
                  <a:lumMod val="50000"/>
                </a:schemeClr>
              </a:solidFill>
              <a:latin typeface="+mj-lt"/>
            </a:endParaRPr>
          </a:p>
          <a:p>
            <a:pPr algn="just"/>
            <a:r>
              <a:rPr lang="en-US" sz="1600" dirty="0" smtClean="0">
                <a:solidFill>
                  <a:schemeClr val="accent5">
                    <a:lumMod val="50000"/>
                  </a:schemeClr>
                </a:solidFill>
                <a:latin typeface="+mj-lt"/>
              </a:rPr>
              <a:t>The </a:t>
            </a:r>
            <a:r>
              <a:rPr lang="en-US" sz="1600" dirty="0">
                <a:solidFill>
                  <a:schemeClr val="accent5">
                    <a:lumMod val="50000"/>
                  </a:schemeClr>
                </a:solidFill>
                <a:latin typeface="+mj-lt"/>
              </a:rPr>
              <a:t>Basin is infilled with thick packages of red bedded sandstone and shale that is interpreted as Newark Group. Depositional environments for the basin have been interpreted as alluvial fan along the basin margins, with lacustrine infill in the basin center (</a:t>
            </a:r>
            <a:r>
              <a:rPr lang="en-US" sz="1600" dirty="0" err="1">
                <a:solidFill>
                  <a:schemeClr val="accent5">
                    <a:lumMod val="50000"/>
                  </a:schemeClr>
                </a:solidFill>
                <a:latin typeface="+mj-lt"/>
              </a:rPr>
              <a:t>Chowns</a:t>
            </a:r>
            <a:r>
              <a:rPr lang="en-US" sz="1600" dirty="0">
                <a:solidFill>
                  <a:schemeClr val="accent5">
                    <a:lumMod val="50000"/>
                  </a:schemeClr>
                </a:solidFill>
                <a:latin typeface="+mj-lt"/>
              </a:rPr>
              <a:t> and Williams, 1983). The detrital zircon sample for this study was collected from the Tallahassee Graben, which extends from the South Georgia Rift into Southern </a:t>
            </a:r>
            <a:r>
              <a:rPr lang="en-US" sz="1600" dirty="0" smtClean="0">
                <a:solidFill>
                  <a:schemeClr val="accent5">
                    <a:lumMod val="50000"/>
                  </a:schemeClr>
                </a:solidFill>
                <a:latin typeface="+mj-lt"/>
              </a:rPr>
              <a:t>Florida</a:t>
            </a:r>
          </a:p>
          <a:p>
            <a:pPr algn="just"/>
            <a:r>
              <a:rPr lang="en-US" sz="1600" b="1" dirty="0">
                <a:solidFill>
                  <a:schemeClr val="accent5">
                    <a:lumMod val="50000"/>
                  </a:schemeClr>
                </a:solidFill>
                <a:latin typeface="+mj-lt"/>
              </a:rPr>
              <a:t>Deep River </a:t>
            </a:r>
            <a:r>
              <a:rPr lang="en-US" sz="1600" b="1" dirty="0" smtClean="0">
                <a:solidFill>
                  <a:schemeClr val="accent5">
                    <a:lumMod val="50000"/>
                  </a:schemeClr>
                </a:solidFill>
                <a:latin typeface="+mj-lt"/>
              </a:rPr>
              <a:t>Basin: Sanford Formation (14NC02) and Pekin Formation (14NC03)</a:t>
            </a:r>
            <a:endParaRPr lang="en-US" sz="1600" b="1" dirty="0">
              <a:solidFill>
                <a:schemeClr val="accent5">
                  <a:lumMod val="50000"/>
                </a:schemeClr>
              </a:solidFill>
              <a:latin typeface="+mj-lt"/>
            </a:endParaRPr>
          </a:p>
          <a:p>
            <a:pPr algn="just"/>
            <a:r>
              <a:rPr lang="en-US" sz="1600" dirty="0">
                <a:solidFill>
                  <a:schemeClr val="accent5">
                    <a:lumMod val="50000"/>
                  </a:schemeClr>
                </a:solidFill>
                <a:latin typeface="+mj-lt"/>
              </a:rPr>
              <a:t>The Sanford Formation </a:t>
            </a:r>
            <a:r>
              <a:rPr lang="en-US" sz="1600" dirty="0" smtClean="0">
                <a:solidFill>
                  <a:schemeClr val="accent5">
                    <a:lumMod val="50000"/>
                  </a:schemeClr>
                </a:solidFill>
                <a:latin typeface="+mj-lt"/>
              </a:rPr>
              <a:t>and </a:t>
            </a:r>
            <a:r>
              <a:rPr lang="en-US" sz="1600" dirty="0">
                <a:solidFill>
                  <a:schemeClr val="accent5">
                    <a:lumMod val="50000"/>
                  </a:schemeClr>
                </a:solidFill>
                <a:latin typeface="+mj-lt"/>
              </a:rPr>
              <a:t>Pekin Formation </a:t>
            </a:r>
            <a:r>
              <a:rPr lang="en-US" sz="1600" dirty="0" smtClean="0">
                <a:solidFill>
                  <a:schemeClr val="accent5">
                    <a:lumMod val="50000"/>
                  </a:schemeClr>
                </a:solidFill>
                <a:latin typeface="+mj-lt"/>
              </a:rPr>
              <a:t>are </a:t>
            </a:r>
            <a:r>
              <a:rPr lang="en-US" sz="1600" dirty="0">
                <a:solidFill>
                  <a:schemeClr val="accent5">
                    <a:lumMod val="50000"/>
                  </a:schemeClr>
                </a:solidFill>
                <a:latin typeface="+mj-lt"/>
              </a:rPr>
              <a:t>the youngest and oldest end-member formations composing the Deep River Basin.  The depositional setting for this basin is predominately lacustrine and fluvial floodplain.  </a:t>
            </a:r>
            <a:r>
              <a:rPr lang="en-US" sz="1600" dirty="0" err="1">
                <a:solidFill>
                  <a:schemeClr val="accent5">
                    <a:lumMod val="50000"/>
                  </a:schemeClr>
                </a:solidFill>
                <a:latin typeface="+mj-lt"/>
              </a:rPr>
              <a:t>Scoyenia</a:t>
            </a:r>
            <a:r>
              <a:rPr lang="en-US" sz="1600" dirty="0">
                <a:solidFill>
                  <a:schemeClr val="accent5">
                    <a:lumMod val="50000"/>
                  </a:schemeClr>
                </a:solidFill>
                <a:latin typeface="+mj-lt"/>
              </a:rPr>
              <a:t> </a:t>
            </a:r>
            <a:r>
              <a:rPr lang="en-US" sz="1600" dirty="0" err="1">
                <a:solidFill>
                  <a:schemeClr val="accent5">
                    <a:lumMod val="50000"/>
                  </a:schemeClr>
                </a:solidFill>
                <a:latin typeface="+mj-lt"/>
              </a:rPr>
              <a:t>ichnofacies</a:t>
            </a:r>
            <a:r>
              <a:rPr lang="en-US" sz="1600" dirty="0">
                <a:solidFill>
                  <a:schemeClr val="accent5">
                    <a:lumMod val="50000"/>
                  </a:schemeClr>
                </a:solidFill>
                <a:latin typeface="+mj-lt"/>
              </a:rPr>
              <a:t> and clam shrimp, Class </a:t>
            </a:r>
            <a:r>
              <a:rPr lang="en-US" sz="1600" dirty="0" err="1">
                <a:solidFill>
                  <a:schemeClr val="accent5">
                    <a:lumMod val="50000"/>
                  </a:schemeClr>
                </a:solidFill>
                <a:latin typeface="+mj-lt"/>
              </a:rPr>
              <a:t>Conchostraca</a:t>
            </a:r>
            <a:r>
              <a:rPr lang="en-US" sz="1600" dirty="0">
                <a:solidFill>
                  <a:schemeClr val="accent5">
                    <a:lumMod val="50000"/>
                  </a:schemeClr>
                </a:solidFill>
                <a:latin typeface="+mj-lt"/>
              </a:rPr>
              <a:t> are found throughout the basin (Clark et al., 2011, and Reid et al., 2011</a:t>
            </a:r>
            <a:r>
              <a:rPr lang="en-US" sz="1600" dirty="0" smtClean="0">
                <a:solidFill>
                  <a:schemeClr val="accent5">
                    <a:lumMod val="50000"/>
                  </a:schemeClr>
                </a:solidFill>
                <a:latin typeface="+mj-lt"/>
              </a:rPr>
              <a:t>).  </a:t>
            </a:r>
            <a:r>
              <a:rPr lang="en-US" sz="1600" b="1" dirty="0" smtClean="0">
                <a:solidFill>
                  <a:schemeClr val="accent5">
                    <a:lumMod val="50000"/>
                  </a:schemeClr>
                </a:solidFill>
                <a:latin typeface="+mj-lt"/>
              </a:rPr>
              <a:t>Gettysburg Basin: New Oxford Formation (12T-RR1 and 14T-RR1B)</a:t>
            </a:r>
          </a:p>
          <a:p>
            <a:pPr algn="just"/>
            <a:r>
              <a:rPr lang="en-US" sz="1600" dirty="0" smtClean="0">
                <a:solidFill>
                  <a:schemeClr val="accent5">
                    <a:lumMod val="50000"/>
                  </a:schemeClr>
                </a:solidFill>
                <a:latin typeface="+mj-lt"/>
              </a:rPr>
              <a:t>Fine grained sandstone to conglomerates are found in Alluvial fan deposits with coarsest sediment proximal to source.  Grey shales and fine grained sandstones are present in lacustrine environments between fan deposits (</a:t>
            </a:r>
            <a:r>
              <a:rPr lang="en-US" sz="1600" dirty="0" err="1" smtClean="0">
                <a:solidFill>
                  <a:schemeClr val="accent5">
                    <a:lumMod val="50000"/>
                  </a:schemeClr>
                </a:solidFill>
                <a:latin typeface="+mj-lt"/>
              </a:rPr>
              <a:t>Faill</a:t>
            </a:r>
            <a:r>
              <a:rPr lang="en-US" sz="1600" dirty="0" smtClean="0">
                <a:solidFill>
                  <a:schemeClr val="accent5">
                    <a:lumMod val="50000"/>
                  </a:schemeClr>
                </a:solidFill>
                <a:latin typeface="+mj-lt"/>
              </a:rPr>
              <a:t>, 2003).</a:t>
            </a:r>
            <a:endParaRPr lang="en-US" sz="1600" b="1" dirty="0">
              <a:solidFill>
                <a:schemeClr val="accent5">
                  <a:lumMod val="50000"/>
                </a:schemeClr>
              </a:solidFill>
              <a:latin typeface="+mj-lt"/>
            </a:endParaRPr>
          </a:p>
          <a:p>
            <a:endParaRPr lang="en-US" sz="1000" dirty="0"/>
          </a:p>
        </p:txBody>
      </p:sp>
      <p:sp>
        <p:nvSpPr>
          <p:cNvPr id="242" name="TextBox 241"/>
          <p:cNvSpPr txBox="1"/>
          <p:nvPr/>
        </p:nvSpPr>
        <p:spPr>
          <a:xfrm>
            <a:off x="11614787" y="5584801"/>
            <a:ext cx="309700" cy="338554"/>
          </a:xfrm>
          <a:prstGeom prst="rect">
            <a:avLst/>
          </a:prstGeom>
          <a:noFill/>
        </p:spPr>
        <p:txBody>
          <a:bodyPr wrap="none" rtlCol="0">
            <a:spAutoFit/>
          </a:bodyPr>
          <a:lstStyle/>
          <a:p>
            <a:r>
              <a:rPr lang="en-US" sz="1600" b="1" dirty="0" smtClean="0">
                <a:solidFill>
                  <a:schemeClr val="bg1"/>
                </a:solidFill>
                <a:latin typeface="+mj-lt"/>
              </a:rPr>
              <a:t>A</a:t>
            </a:r>
            <a:endParaRPr lang="en-US" sz="1600" b="1" dirty="0">
              <a:solidFill>
                <a:schemeClr val="bg1"/>
              </a:solidFill>
              <a:latin typeface="+mj-lt"/>
            </a:endParaRPr>
          </a:p>
        </p:txBody>
      </p:sp>
      <p:sp>
        <p:nvSpPr>
          <p:cNvPr id="243" name="TextBox 242"/>
          <p:cNvSpPr txBox="1"/>
          <p:nvPr/>
        </p:nvSpPr>
        <p:spPr>
          <a:xfrm>
            <a:off x="28572842" y="9599723"/>
            <a:ext cx="1305483" cy="276999"/>
          </a:xfrm>
          <a:prstGeom prst="rect">
            <a:avLst/>
          </a:prstGeom>
          <a:noFill/>
        </p:spPr>
        <p:txBody>
          <a:bodyPr wrap="square" rtlCol="0">
            <a:spAutoFit/>
          </a:bodyPr>
          <a:lstStyle/>
          <a:p>
            <a:r>
              <a:rPr lang="en-US" sz="1200" dirty="0" smtClean="0">
                <a:latin typeface="+mj-lt"/>
              </a:rPr>
              <a:t>Grenville </a:t>
            </a:r>
          </a:p>
        </p:txBody>
      </p:sp>
      <p:sp>
        <p:nvSpPr>
          <p:cNvPr id="91" name="TextBox 90"/>
          <p:cNvSpPr txBox="1"/>
          <p:nvPr/>
        </p:nvSpPr>
        <p:spPr>
          <a:xfrm>
            <a:off x="29473873" y="10016706"/>
            <a:ext cx="1305483" cy="461665"/>
          </a:xfrm>
          <a:prstGeom prst="rect">
            <a:avLst/>
          </a:prstGeom>
          <a:noFill/>
        </p:spPr>
        <p:txBody>
          <a:bodyPr wrap="square" rtlCol="0">
            <a:spAutoFit/>
          </a:bodyPr>
          <a:lstStyle/>
          <a:p>
            <a:r>
              <a:rPr lang="en-US" sz="1200" dirty="0" smtClean="0">
                <a:latin typeface="+mj-lt"/>
              </a:rPr>
              <a:t>Eburnean/Trans-Amazonian</a:t>
            </a:r>
            <a:endParaRPr lang="en-US" sz="1200" dirty="0">
              <a:latin typeface="+mj-lt"/>
            </a:endParaRPr>
          </a:p>
        </p:txBody>
      </p:sp>
      <p:sp>
        <p:nvSpPr>
          <p:cNvPr id="92" name="TextBox 91"/>
          <p:cNvSpPr txBox="1"/>
          <p:nvPr/>
        </p:nvSpPr>
        <p:spPr>
          <a:xfrm>
            <a:off x="28984017" y="8810223"/>
            <a:ext cx="1452440" cy="276999"/>
          </a:xfrm>
          <a:prstGeom prst="rect">
            <a:avLst/>
          </a:prstGeom>
          <a:noFill/>
        </p:spPr>
        <p:txBody>
          <a:bodyPr wrap="square" rtlCol="0">
            <a:spAutoFit/>
          </a:bodyPr>
          <a:lstStyle/>
          <a:p>
            <a:r>
              <a:rPr lang="en-US" sz="1200" dirty="0" smtClean="0">
                <a:latin typeface="+mj-lt"/>
              </a:rPr>
              <a:t>Pan African 1 and 2 </a:t>
            </a:r>
            <a:endParaRPr lang="en-US" sz="1200" dirty="0">
              <a:latin typeface="+mj-lt"/>
            </a:endParaRPr>
          </a:p>
        </p:txBody>
      </p:sp>
      <p:sp>
        <p:nvSpPr>
          <p:cNvPr id="93" name="TextBox 92"/>
          <p:cNvSpPr txBox="1"/>
          <p:nvPr/>
        </p:nvSpPr>
        <p:spPr>
          <a:xfrm>
            <a:off x="27129346" y="8342204"/>
            <a:ext cx="1305483" cy="276999"/>
          </a:xfrm>
          <a:prstGeom prst="rect">
            <a:avLst/>
          </a:prstGeom>
          <a:noFill/>
        </p:spPr>
        <p:txBody>
          <a:bodyPr wrap="square" rtlCol="0">
            <a:spAutoFit/>
          </a:bodyPr>
          <a:lstStyle/>
          <a:p>
            <a:r>
              <a:rPr lang="en-US" sz="1200" dirty="0" smtClean="0">
                <a:latin typeface="+mj-lt"/>
              </a:rPr>
              <a:t>Appalachian</a:t>
            </a:r>
          </a:p>
        </p:txBody>
      </p:sp>
      <p:cxnSp>
        <p:nvCxnSpPr>
          <p:cNvPr id="246" name="Straight Arrow Connector 245"/>
          <p:cNvCxnSpPr/>
          <p:nvPr/>
        </p:nvCxnSpPr>
        <p:spPr>
          <a:xfrm>
            <a:off x="27902568" y="8828505"/>
            <a:ext cx="181811" cy="132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28073684" y="8732177"/>
            <a:ext cx="181811" cy="11607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24098279" y="10246054"/>
            <a:ext cx="184731" cy="1046440"/>
          </a:xfrm>
          <a:prstGeom prst="rect">
            <a:avLst/>
          </a:prstGeom>
          <a:noFill/>
        </p:spPr>
        <p:txBody>
          <a:bodyPr wrap="none" rtlCol="0">
            <a:spAutoFit/>
          </a:bodyPr>
          <a:lstStyle/>
          <a:p>
            <a:endParaRPr lang="en-US" dirty="0"/>
          </a:p>
        </p:txBody>
      </p:sp>
      <p:pic>
        <p:nvPicPr>
          <p:cNvPr id="254" name="Picture 2" descr="C:\Users\admin\Desktop\EGOM PROJECT\S_Bowman\14NC03_Tourmaline.2.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866635" y="5484759"/>
            <a:ext cx="3185129" cy="2334871"/>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p:cNvSpPr txBox="1"/>
          <p:nvPr/>
        </p:nvSpPr>
        <p:spPr>
          <a:xfrm>
            <a:off x="14922038" y="7940224"/>
            <a:ext cx="300082" cy="338554"/>
          </a:xfrm>
          <a:prstGeom prst="rect">
            <a:avLst/>
          </a:prstGeom>
          <a:noFill/>
        </p:spPr>
        <p:txBody>
          <a:bodyPr wrap="none" rtlCol="0">
            <a:spAutoFit/>
          </a:bodyPr>
          <a:lstStyle/>
          <a:p>
            <a:r>
              <a:rPr lang="en-US" sz="1600" b="1" dirty="0" smtClean="0">
                <a:solidFill>
                  <a:schemeClr val="bg1"/>
                </a:solidFill>
                <a:latin typeface="+mj-lt"/>
              </a:rPr>
              <a:t>B</a:t>
            </a:r>
            <a:endParaRPr lang="en-US" sz="1600" b="1" dirty="0">
              <a:solidFill>
                <a:schemeClr val="bg1"/>
              </a:solidFill>
              <a:latin typeface="+mj-lt"/>
            </a:endParaRPr>
          </a:p>
        </p:txBody>
      </p:sp>
      <p:sp>
        <p:nvSpPr>
          <p:cNvPr id="255" name="Rectangle 254"/>
          <p:cNvSpPr/>
          <p:nvPr/>
        </p:nvSpPr>
        <p:spPr>
          <a:xfrm>
            <a:off x="11658282" y="7963894"/>
            <a:ext cx="309700" cy="338554"/>
          </a:xfrm>
          <a:prstGeom prst="rect">
            <a:avLst/>
          </a:prstGeom>
        </p:spPr>
        <p:txBody>
          <a:bodyPr wrap="none">
            <a:spAutoFit/>
          </a:bodyPr>
          <a:lstStyle/>
          <a:p>
            <a:r>
              <a:rPr lang="en-US" sz="1600" b="1" dirty="0">
                <a:solidFill>
                  <a:schemeClr val="bg1"/>
                </a:solidFill>
                <a:latin typeface="+mj-lt"/>
              </a:rPr>
              <a:t>A</a:t>
            </a:r>
          </a:p>
        </p:txBody>
      </p:sp>
      <p:sp>
        <p:nvSpPr>
          <p:cNvPr id="258" name="Rectangle 257"/>
          <p:cNvSpPr/>
          <p:nvPr/>
        </p:nvSpPr>
        <p:spPr>
          <a:xfrm>
            <a:off x="15032609" y="5573645"/>
            <a:ext cx="300082" cy="338554"/>
          </a:xfrm>
          <a:prstGeom prst="rect">
            <a:avLst/>
          </a:prstGeom>
        </p:spPr>
        <p:txBody>
          <a:bodyPr wrap="none">
            <a:spAutoFit/>
          </a:bodyPr>
          <a:lstStyle/>
          <a:p>
            <a:r>
              <a:rPr lang="en-US" sz="1600" b="1" dirty="0">
                <a:solidFill>
                  <a:schemeClr val="bg1"/>
                </a:solidFill>
                <a:latin typeface="+mj-lt"/>
              </a:rPr>
              <a:t>B</a:t>
            </a:r>
          </a:p>
        </p:txBody>
      </p:sp>
      <p:pic>
        <p:nvPicPr>
          <p:cNvPr id="1028" name="Picture 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579026" y="10395649"/>
            <a:ext cx="3185129" cy="239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9" name="Rectangle 258"/>
          <p:cNvSpPr/>
          <p:nvPr/>
        </p:nvSpPr>
        <p:spPr>
          <a:xfrm>
            <a:off x="11672710" y="10498903"/>
            <a:ext cx="309700" cy="338554"/>
          </a:xfrm>
          <a:prstGeom prst="rect">
            <a:avLst/>
          </a:prstGeom>
        </p:spPr>
        <p:txBody>
          <a:bodyPr wrap="none">
            <a:spAutoFit/>
          </a:bodyPr>
          <a:lstStyle/>
          <a:p>
            <a:r>
              <a:rPr lang="en-US" sz="1600" b="1" dirty="0">
                <a:solidFill>
                  <a:schemeClr val="bg1"/>
                </a:solidFill>
                <a:latin typeface="+mj-lt"/>
              </a:rPr>
              <a:t>A</a:t>
            </a:r>
          </a:p>
        </p:txBody>
      </p:sp>
      <p:pic>
        <p:nvPicPr>
          <p:cNvPr id="260" name="Picture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877769" y="10451486"/>
            <a:ext cx="3651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3" name="Straight Arrow Connector 262"/>
          <p:cNvCxnSpPr/>
          <p:nvPr/>
        </p:nvCxnSpPr>
        <p:spPr>
          <a:xfrm>
            <a:off x="23006304" y="8342204"/>
            <a:ext cx="207264" cy="970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a:off x="23109936" y="8278778"/>
            <a:ext cx="201168" cy="2942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6" name="TextBox 265"/>
          <p:cNvSpPr txBox="1"/>
          <p:nvPr/>
        </p:nvSpPr>
        <p:spPr>
          <a:xfrm>
            <a:off x="22257810" y="7961542"/>
            <a:ext cx="1270082" cy="276999"/>
          </a:xfrm>
          <a:prstGeom prst="rect">
            <a:avLst/>
          </a:prstGeom>
          <a:noFill/>
        </p:spPr>
        <p:txBody>
          <a:bodyPr wrap="square" rtlCol="0">
            <a:spAutoFit/>
          </a:bodyPr>
          <a:lstStyle/>
          <a:p>
            <a:r>
              <a:rPr lang="en-US" sz="1200" dirty="0" smtClean="0">
                <a:latin typeface="+mj-lt"/>
              </a:rPr>
              <a:t>Appalachian </a:t>
            </a:r>
            <a:endParaRPr lang="en-US" sz="1200" dirty="0">
              <a:latin typeface="+mj-lt"/>
            </a:endParaRPr>
          </a:p>
        </p:txBody>
      </p:sp>
      <p:sp>
        <p:nvSpPr>
          <p:cNvPr id="277" name="TextBox 276"/>
          <p:cNvSpPr txBox="1"/>
          <p:nvPr/>
        </p:nvSpPr>
        <p:spPr>
          <a:xfrm>
            <a:off x="24226846" y="4899367"/>
            <a:ext cx="1305742" cy="276999"/>
          </a:xfrm>
          <a:prstGeom prst="rect">
            <a:avLst/>
          </a:prstGeom>
          <a:noFill/>
        </p:spPr>
        <p:txBody>
          <a:bodyPr wrap="none" rtlCol="0">
            <a:spAutoFit/>
          </a:bodyPr>
          <a:lstStyle/>
          <a:p>
            <a:r>
              <a:rPr lang="en-US" sz="1200" dirty="0" smtClean="0"/>
              <a:t>Peri-Gondwanan</a:t>
            </a:r>
            <a:endParaRPr lang="en-US" sz="1200" dirty="0"/>
          </a:p>
        </p:txBody>
      </p:sp>
      <p:sp>
        <p:nvSpPr>
          <p:cNvPr id="279" name="Rectangle 278"/>
          <p:cNvSpPr/>
          <p:nvPr/>
        </p:nvSpPr>
        <p:spPr>
          <a:xfrm>
            <a:off x="29139852" y="5037867"/>
            <a:ext cx="1229824" cy="276999"/>
          </a:xfrm>
          <a:prstGeom prst="rect">
            <a:avLst/>
          </a:prstGeom>
        </p:spPr>
        <p:txBody>
          <a:bodyPr wrap="none">
            <a:spAutoFit/>
          </a:bodyPr>
          <a:lstStyle/>
          <a:p>
            <a:r>
              <a:rPr lang="en-US" sz="1200" dirty="0" smtClean="0">
                <a:latin typeface="+mj-lt"/>
              </a:rPr>
              <a:t>Peri-Gondwanan</a:t>
            </a:r>
            <a:endParaRPr lang="en-US" sz="1200" dirty="0">
              <a:latin typeface="+mj-lt"/>
            </a:endParaRPr>
          </a:p>
        </p:txBody>
      </p:sp>
      <p:cxnSp>
        <p:nvCxnSpPr>
          <p:cNvPr id="282" name="Straight Arrow Connector 281"/>
          <p:cNvCxnSpPr/>
          <p:nvPr/>
        </p:nvCxnSpPr>
        <p:spPr>
          <a:xfrm flipH="1">
            <a:off x="23527894" y="5207754"/>
            <a:ext cx="843914" cy="1688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flipH="1">
            <a:off x="23527893" y="5037867"/>
            <a:ext cx="662751" cy="169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5" name="Picture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369643" y="5194147"/>
            <a:ext cx="74453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439592" y="5290115"/>
            <a:ext cx="93345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Straight Arrow Connector 39"/>
          <p:cNvCxnSpPr/>
          <p:nvPr/>
        </p:nvCxnSpPr>
        <p:spPr>
          <a:xfrm>
            <a:off x="28961123" y="9876722"/>
            <a:ext cx="0" cy="463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9754764" y="10451486"/>
            <a:ext cx="0" cy="216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8505357" y="8990430"/>
            <a:ext cx="455766" cy="96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6"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865497" y="8828505"/>
            <a:ext cx="13176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8" name="Straight Arrow Connector 47"/>
          <p:cNvCxnSpPr/>
          <p:nvPr/>
        </p:nvCxnSpPr>
        <p:spPr>
          <a:xfrm flipH="1">
            <a:off x="23527894" y="9093278"/>
            <a:ext cx="331374" cy="219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4014747" y="10271856"/>
            <a:ext cx="0" cy="396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5"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684985" y="9946372"/>
            <a:ext cx="13049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8" name="Straight Arrow Connector 57"/>
          <p:cNvCxnSpPr/>
          <p:nvPr/>
        </p:nvCxnSpPr>
        <p:spPr>
          <a:xfrm flipH="1">
            <a:off x="23613035" y="9038826"/>
            <a:ext cx="485244" cy="1301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7" name="Picture 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811920" y="15829006"/>
            <a:ext cx="4657140" cy="527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12288630" y="18285038"/>
            <a:ext cx="4382183" cy="737346"/>
          </a:xfrm>
          <a:prstGeom prst="rect">
            <a:avLst/>
          </a:prstGeom>
          <a:noFill/>
        </p:spPr>
        <p:txBody>
          <a:bodyPr wrap="square" rtlCol="0">
            <a:spAutoFit/>
          </a:bodyPr>
          <a:lstStyle/>
          <a:p>
            <a:r>
              <a:rPr lang="en-US" sz="1400" dirty="0" smtClean="0"/>
              <a:t>Relative strength of sediment source area.  Heavier lines of correlate to higher population of sediment from general area</a:t>
            </a:r>
            <a:endParaRPr lang="en-US" sz="1400" dirty="0"/>
          </a:p>
        </p:txBody>
      </p:sp>
      <p:sp>
        <p:nvSpPr>
          <p:cNvPr id="61" name="Freeform 60"/>
          <p:cNvSpPr/>
          <p:nvPr/>
        </p:nvSpPr>
        <p:spPr>
          <a:xfrm>
            <a:off x="17766359" y="20237151"/>
            <a:ext cx="1580219" cy="775526"/>
          </a:xfrm>
          <a:custGeom>
            <a:avLst/>
            <a:gdLst>
              <a:gd name="connsiteX0" fmla="*/ 47 w 1580219"/>
              <a:gd name="connsiteY0" fmla="*/ 536472 h 775526"/>
              <a:gd name="connsiteX1" fmla="*/ 1378086 w 1580219"/>
              <a:gd name="connsiteY1" fmla="*/ 1998 h 775526"/>
              <a:gd name="connsiteX2" fmla="*/ 1429602 w 1580219"/>
              <a:gd name="connsiteY2" fmla="*/ 748973 h 775526"/>
              <a:gd name="connsiteX3" fmla="*/ 47 w 1580219"/>
              <a:gd name="connsiteY3" fmla="*/ 536472 h 775526"/>
            </a:gdLst>
            <a:ahLst/>
            <a:cxnLst>
              <a:cxn ang="0">
                <a:pos x="connsiteX0" y="connsiteY0"/>
              </a:cxn>
              <a:cxn ang="0">
                <a:pos x="connsiteX1" y="connsiteY1"/>
              </a:cxn>
              <a:cxn ang="0">
                <a:pos x="connsiteX2" y="connsiteY2"/>
              </a:cxn>
              <a:cxn ang="0">
                <a:pos x="connsiteX3" y="connsiteY3"/>
              </a:cxn>
            </a:cxnLst>
            <a:rect l="l" t="t" r="r" b="b"/>
            <a:pathLst>
              <a:path w="1580219" h="775526">
                <a:moveTo>
                  <a:pt x="47" y="536472"/>
                </a:moveTo>
                <a:cubicBezTo>
                  <a:pt x="-8539" y="411976"/>
                  <a:pt x="1139827" y="-33419"/>
                  <a:pt x="1378086" y="1998"/>
                </a:cubicBezTo>
                <a:cubicBezTo>
                  <a:pt x="1616345" y="37415"/>
                  <a:pt x="1657129" y="653455"/>
                  <a:pt x="1429602" y="748973"/>
                </a:cubicBezTo>
                <a:cubicBezTo>
                  <a:pt x="1202075" y="844491"/>
                  <a:pt x="8633" y="660968"/>
                  <a:pt x="47" y="536472"/>
                </a:cubicBezTo>
                <a:close/>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2406111" y="19029089"/>
            <a:ext cx="4264701" cy="1600438"/>
          </a:xfrm>
          <a:prstGeom prst="rect">
            <a:avLst/>
          </a:prstGeom>
          <a:noFill/>
        </p:spPr>
        <p:txBody>
          <a:bodyPr wrap="square" rtlCol="0">
            <a:spAutoFit/>
          </a:bodyPr>
          <a:lstStyle/>
          <a:p>
            <a:pPr algn="just"/>
            <a:r>
              <a:rPr lang="en-US" sz="1400" dirty="0" smtClean="0">
                <a:solidFill>
                  <a:srgbClr val="7030A0"/>
                </a:solidFill>
              </a:rPr>
              <a:t>Suwannee Terrane</a:t>
            </a:r>
          </a:p>
          <a:p>
            <a:pPr algn="just"/>
            <a:endParaRPr lang="en-US" sz="1400" dirty="0" smtClean="0">
              <a:solidFill>
                <a:srgbClr val="FF0000"/>
              </a:solidFill>
            </a:endParaRPr>
          </a:p>
          <a:p>
            <a:pPr algn="just"/>
            <a:r>
              <a:rPr lang="en-US" sz="1400" dirty="0" smtClean="0">
                <a:solidFill>
                  <a:srgbClr val="00B050"/>
                </a:solidFill>
              </a:rPr>
              <a:t>Carolina Terrane (Peri-Gondwanan)</a:t>
            </a:r>
            <a:endParaRPr lang="en-US" sz="1400" dirty="0">
              <a:solidFill>
                <a:srgbClr val="00B050"/>
              </a:solidFill>
            </a:endParaRPr>
          </a:p>
          <a:p>
            <a:pPr algn="just"/>
            <a:endParaRPr lang="en-US" sz="1400" dirty="0" smtClean="0">
              <a:solidFill>
                <a:srgbClr val="FF0000"/>
              </a:solidFill>
            </a:endParaRPr>
          </a:p>
          <a:p>
            <a:pPr algn="just"/>
            <a:r>
              <a:rPr lang="en-US" sz="1400" dirty="0" smtClean="0">
                <a:solidFill>
                  <a:srgbClr val="FF0000"/>
                </a:solidFill>
              </a:rPr>
              <a:t>Appalachian (Alleghenian, Acadian, and Taconic)</a:t>
            </a:r>
          </a:p>
          <a:p>
            <a:pPr algn="just"/>
            <a:endParaRPr lang="en-US" sz="1400" dirty="0">
              <a:solidFill>
                <a:srgbClr val="FF0000"/>
              </a:solidFill>
            </a:endParaRPr>
          </a:p>
          <a:p>
            <a:pPr algn="just"/>
            <a:r>
              <a:rPr lang="en-US" sz="1400" dirty="0" smtClean="0">
                <a:solidFill>
                  <a:srgbClr val="00CCFF"/>
                </a:solidFill>
              </a:rPr>
              <a:t>Grenville Terrane</a:t>
            </a:r>
            <a:endParaRPr lang="en-US" sz="1400" dirty="0">
              <a:solidFill>
                <a:srgbClr val="00CCFF"/>
              </a:solidFill>
            </a:endParaRPr>
          </a:p>
        </p:txBody>
      </p:sp>
      <p:sp>
        <p:nvSpPr>
          <p:cNvPr id="63" name="Oval 62"/>
          <p:cNvSpPr/>
          <p:nvPr/>
        </p:nvSpPr>
        <p:spPr>
          <a:xfrm>
            <a:off x="11739444" y="19035240"/>
            <a:ext cx="632466" cy="282063"/>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1747495" y="19469254"/>
            <a:ext cx="624415" cy="28850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2316086">
            <a:off x="18757505" y="17782965"/>
            <a:ext cx="617457" cy="21365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030597">
            <a:off x="18668676" y="15986741"/>
            <a:ext cx="538900" cy="385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1747495" y="19891820"/>
            <a:ext cx="636475" cy="2885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747495" y="20327569"/>
            <a:ext cx="644526" cy="288214"/>
          </a:xfrm>
          <a:prstGeom prst="ellipse">
            <a:avLst/>
          </a:prstGeom>
          <a:no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CCFF"/>
              </a:solidFill>
            </a:endParaRPr>
          </a:p>
        </p:txBody>
      </p:sp>
      <p:sp>
        <p:nvSpPr>
          <p:cNvPr id="86" name="Freeform 85"/>
          <p:cNvSpPr/>
          <p:nvPr/>
        </p:nvSpPr>
        <p:spPr>
          <a:xfrm>
            <a:off x="17172216" y="16080630"/>
            <a:ext cx="2192318" cy="3777870"/>
          </a:xfrm>
          <a:custGeom>
            <a:avLst/>
            <a:gdLst>
              <a:gd name="connsiteX0" fmla="*/ 600629 w 2192318"/>
              <a:gd name="connsiteY0" fmla="*/ 1267212 h 3777870"/>
              <a:gd name="connsiteX1" fmla="*/ 8201 w 2192318"/>
              <a:gd name="connsiteY1" fmla="*/ 3482378 h 3777870"/>
              <a:gd name="connsiteX2" fmla="*/ 394567 w 2192318"/>
              <a:gd name="connsiteY2" fmla="*/ 3417984 h 3777870"/>
              <a:gd name="connsiteX3" fmla="*/ 2152533 w 2192318"/>
              <a:gd name="connsiteY3" fmla="*/ 391449 h 3777870"/>
              <a:gd name="connsiteX4" fmla="*/ 1540787 w 2192318"/>
              <a:gd name="connsiteY4" fmla="*/ 133871 h 3777870"/>
              <a:gd name="connsiteX5" fmla="*/ 600629 w 2192318"/>
              <a:gd name="connsiteY5" fmla="*/ 1267212 h 377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2318" h="3777870">
                <a:moveTo>
                  <a:pt x="600629" y="1267212"/>
                </a:moveTo>
                <a:cubicBezTo>
                  <a:pt x="345198" y="1825297"/>
                  <a:pt x="42545" y="3123916"/>
                  <a:pt x="8201" y="3482378"/>
                </a:cubicBezTo>
                <a:cubicBezTo>
                  <a:pt x="-26143" y="3840840"/>
                  <a:pt x="37178" y="3933139"/>
                  <a:pt x="394567" y="3417984"/>
                </a:cubicBezTo>
                <a:cubicBezTo>
                  <a:pt x="751956" y="2902829"/>
                  <a:pt x="1961496" y="938801"/>
                  <a:pt x="2152533" y="391449"/>
                </a:cubicBezTo>
                <a:cubicBezTo>
                  <a:pt x="2343570" y="-155903"/>
                  <a:pt x="1798364" y="-14236"/>
                  <a:pt x="1540787" y="133871"/>
                </a:cubicBezTo>
                <a:cubicBezTo>
                  <a:pt x="1283210" y="281978"/>
                  <a:pt x="856060" y="709127"/>
                  <a:pt x="600629" y="1267212"/>
                </a:cubicBezTo>
                <a:close/>
              </a:path>
            </a:pathLst>
          </a:custGeom>
          <a:no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12651578" y="20752561"/>
            <a:ext cx="4167231" cy="353943"/>
          </a:xfrm>
          <a:prstGeom prst="rect">
            <a:avLst/>
          </a:prstGeom>
          <a:noFill/>
        </p:spPr>
        <p:txBody>
          <a:bodyPr wrap="none" rtlCol="0">
            <a:spAutoFit/>
          </a:bodyPr>
          <a:lstStyle/>
          <a:p>
            <a:r>
              <a:rPr lang="en-US" sz="1700" dirty="0" smtClean="0">
                <a:solidFill>
                  <a:schemeClr val="accent4">
                    <a:lumMod val="50000"/>
                  </a:schemeClr>
                </a:solidFill>
                <a:latin typeface="+mj-lt"/>
              </a:rPr>
              <a:t>From </a:t>
            </a:r>
            <a:r>
              <a:rPr lang="en-US" sz="1700" dirty="0" err="1" smtClean="0">
                <a:solidFill>
                  <a:schemeClr val="accent4">
                    <a:lumMod val="50000"/>
                  </a:schemeClr>
                </a:solidFill>
                <a:latin typeface="+mj-lt"/>
              </a:rPr>
              <a:t>Milici</a:t>
            </a:r>
            <a:r>
              <a:rPr lang="en-US" sz="1700" dirty="0" smtClean="0">
                <a:solidFill>
                  <a:schemeClr val="accent4">
                    <a:lumMod val="50000"/>
                  </a:schemeClr>
                </a:solidFill>
                <a:latin typeface="+mj-lt"/>
              </a:rPr>
              <a:t> et al., 2011 and Park, et al., 2010</a:t>
            </a:r>
            <a:endParaRPr lang="en-US" sz="1700" dirty="0">
              <a:solidFill>
                <a:schemeClr val="accent4">
                  <a:lumMod val="50000"/>
                </a:schemeClr>
              </a:solidFill>
              <a:latin typeface="+mj-lt"/>
            </a:endParaRPr>
          </a:p>
        </p:txBody>
      </p:sp>
    </p:spTree>
    <p:extLst>
      <p:ext uri="{BB962C8B-B14F-4D97-AF65-F5344CB8AC3E}">
        <p14:creationId xmlns:p14="http://schemas.microsoft.com/office/powerpoint/2010/main" val="2212419635"/>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chemeClr val="tx1"/>
          </a:solidFill>
          <a:miter lim="800000"/>
          <a:headEnd/>
          <a:tailEnd/>
        </a:ln>
        <a:effectLst/>
      </a:spPr>
      <a:bodyPr wrap="none" lIns="65304" tIns="32651" rIns="65304" bIns="32651" anchor="ctr"/>
      <a:lstStyle>
        <a:defPPr>
          <a:defRPr dirty="0"/>
        </a:defPPr>
      </a:lstStyle>
    </a:spDef>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PosterPresentations.com-48x72-Template</Template>
  <TotalTime>15371</TotalTime>
  <Words>779</Words>
  <Application>Microsoft Office PowerPoint</Application>
  <PresentationFormat>Custom</PresentationFormat>
  <Paragraphs>76</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1_Classic 3 Columns</vt:lpstr>
      <vt:lpstr>Classic - Wide Center</vt:lpstr>
      <vt:lpstr>Flow</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admin</cp:lastModifiedBy>
  <cp:revision>225</cp:revision>
  <dcterms:created xsi:type="dcterms:W3CDTF">2012-02-09T21:09:21Z</dcterms:created>
  <dcterms:modified xsi:type="dcterms:W3CDTF">2015-11-15T23:42:10Z</dcterms:modified>
</cp:coreProperties>
</file>