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61" r:id="rId6"/>
    <p:sldId id="257" r:id="rId7"/>
    <p:sldId id="264" r:id="rId8"/>
    <p:sldId id="267" r:id="rId9"/>
    <p:sldId id="272" r:id="rId10"/>
    <p:sldId id="271" r:id="rId11"/>
    <p:sldId id="273" r:id="rId12"/>
    <p:sldId id="266" r:id="rId13"/>
    <p:sldId id="268" r:id="rId14"/>
    <p:sldId id="269" r:id="rId15"/>
    <p:sldId id="270" r:id="rId16"/>
    <p:sldId id="263" r:id="rId17"/>
    <p:sldId id="275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D21"/>
    <a:srgbClr val="D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067" autoAdjust="0"/>
  </p:normalViewPr>
  <p:slideViewPr>
    <p:cSldViewPr snapToGrid="0" snapToObjects="1">
      <p:cViewPr varScale="1">
        <p:scale>
          <a:sx n="110" d="100"/>
          <a:sy n="110" d="100"/>
        </p:scale>
        <p:origin x="-1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57D2E5-8CBA-8F44-86A4-3CE0CEABC890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B5B0B-7813-B542-A832-B1469B119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508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E09A2-4320-B94E-81F5-E2B917A5F39B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B24A92-CB55-1443-A9DB-710A55017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53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8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29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27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74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3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46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2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34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4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3DACE-9FB8-3542-B44E-6AA2867F46FC}" type="datetimeFigureOut">
              <a:rPr lang="en-US" smtClean="0"/>
              <a:t>11/16/15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BD720-1308-0E45-9606-409E4955A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4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40.tiff"/><Relationship Id="rId7" Type="http://schemas.openxmlformats.org/officeDocument/2006/relationships/image" Target="../media/image4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jpeg"/><Relationship Id="rId6" Type="http://schemas.openxmlformats.org/officeDocument/2006/relationships/image" Target="../media/image48.tiff"/><Relationship Id="rId7" Type="http://schemas.openxmlformats.org/officeDocument/2006/relationships/image" Target="../media/image4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0.emf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5" Type="http://schemas.openxmlformats.org/officeDocument/2006/relationships/image" Target="../media/image25.tiff"/><Relationship Id="rId6" Type="http://schemas.openxmlformats.org/officeDocument/2006/relationships/image" Target="../media/image26.tiff"/><Relationship Id="rId7" Type="http://schemas.openxmlformats.org/officeDocument/2006/relationships/image" Target="../media/image27.tiff"/><Relationship Id="rId8" Type="http://schemas.openxmlformats.org/officeDocument/2006/relationships/image" Target="../media/image28.tiff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2021" y="1363475"/>
            <a:ext cx="8419958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rgbClr val="660066"/>
                  </a:solidFill>
                  <a:prstDash val="solid"/>
                </a:ln>
                <a:solidFill>
                  <a:srgbClr val="FF2D2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Fungi-Induced Chemical Weathering of Asbestiform Chrysotile</a:t>
            </a:r>
            <a:endParaRPr lang="en-US" sz="4800" b="1" cap="none" spc="0" dirty="0">
              <a:ln w="12700">
                <a:solidFill>
                  <a:srgbClr val="660066"/>
                </a:solidFill>
                <a:prstDash val="solid"/>
              </a:ln>
              <a:solidFill>
                <a:srgbClr val="FF2D2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70322" y="4082226"/>
            <a:ext cx="4403357" cy="5232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8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Alexandré J. Fowler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11" y="5615072"/>
            <a:ext cx="2431979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Cara </a:t>
            </a:r>
            <a:r>
              <a:rPr lang="en-US" sz="2400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Santelli</a:t>
            </a:r>
            <a:endParaRPr lang="en-US" sz="2400" b="1" dirty="0" smtClean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73273" y="5615072"/>
            <a:ext cx="2108706" cy="4616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Henry </a:t>
            </a:r>
            <a:r>
              <a:rPr lang="en-US" sz="2400" b="1" dirty="0" err="1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Teng</a:t>
            </a:r>
            <a:endParaRPr lang="en-US" sz="2400" b="1" dirty="0" smtClean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17" name="Picture 16" descr="George-Washington-University-log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100" y="6076737"/>
            <a:ext cx="1403053" cy="648626"/>
          </a:xfrm>
          <a:prstGeom prst="rect">
            <a:avLst/>
          </a:prstGeom>
        </p:spPr>
      </p:pic>
      <p:pic>
        <p:nvPicPr>
          <p:cNvPr id="18" name="Picture 17" descr="NMNH-f3xccl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182" y="4602330"/>
            <a:ext cx="3971636" cy="628465"/>
          </a:xfrm>
          <a:prstGeom prst="rect">
            <a:avLst/>
          </a:prstGeom>
        </p:spPr>
      </p:pic>
      <p:pic>
        <p:nvPicPr>
          <p:cNvPr id="19" name="Picture 18" descr="NMNH-f3xccl0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896" y="6076737"/>
            <a:ext cx="2416408" cy="3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08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618586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Iron vs. Iron-Free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824541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1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2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Flame AA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Analysis     </a:t>
                      </a: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Reference: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Daghino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et al., 2009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10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0" y="983357"/>
            <a:ext cx="9143391" cy="4772586"/>
            <a:chOff x="0" y="661310"/>
            <a:chExt cx="9143391" cy="4772586"/>
          </a:xfrm>
        </p:grpSpPr>
        <p:pic>
          <p:nvPicPr>
            <p:cNvPr id="12" name="Picture 11" descr="Figs6&amp;7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61310"/>
              <a:ext cx="9143391" cy="4413210"/>
            </a:xfrm>
            <a:prstGeom prst="rect">
              <a:avLst/>
            </a:prstGeom>
          </p:spPr>
        </p:pic>
        <p:pic>
          <p:nvPicPr>
            <p:cNvPr id="4" name="Picture 3" descr="Abiotic Control key.t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41765" y="5196152"/>
              <a:ext cx="1740408" cy="237744"/>
            </a:xfrm>
            <a:prstGeom prst="rect">
              <a:avLst/>
            </a:prstGeom>
          </p:spPr>
        </p:pic>
        <p:pic>
          <p:nvPicPr>
            <p:cNvPr id="5" name="Picture 4" descr="Biological Controls key.t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7568" y="5196152"/>
              <a:ext cx="1898904" cy="237744"/>
            </a:xfrm>
            <a:prstGeom prst="rect">
              <a:avLst/>
            </a:prstGeom>
          </p:spPr>
        </p:pic>
        <p:pic>
          <p:nvPicPr>
            <p:cNvPr id="7" name="Picture 6" descr="iron key.t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55" y="5196152"/>
              <a:ext cx="996696" cy="237744"/>
            </a:xfrm>
            <a:prstGeom prst="rect">
              <a:avLst/>
            </a:prstGeom>
          </p:spPr>
        </p:pic>
        <p:pic>
          <p:nvPicPr>
            <p:cNvPr id="8" name="Picture 7" descr="Iron-Free key.ti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7546" y="5196152"/>
              <a:ext cx="1258824" cy="237744"/>
            </a:xfrm>
            <a:prstGeom prst="rect">
              <a:avLst/>
            </a:prstGeom>
          </p:spPr>
        </p:pic>
        <p:pic>
          <p:nvPicPr>
            <p:cNvPr id="11" name="Picture 10" descr="Media Only Controls key.ti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1865" y="5196152"/>
              <a:ext cx="1484376" cy="237744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5487458" y="170785"/>
            <a:ext cx="3358027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Chrysotile: Mg</a:t>
            </a:r>
            <a:r>
              <a:rPr lang="en-US" sz="2000" baseline="-25000" dirty="0" smtClean="0">
                <a:latin typeface="Arial"/>
                <a:cs typeface="Arial"/>
              </a:rPr>
              <a:t>3</a:t>
            </a:r>
            <a:r>
              <a:rPr lang="en-US" sz="2000" dirty="0">
                <a:latin typeface="Arial"/>
                <a:cs typeface="Arial"/>
              </a:rPr>
              <a:t>(Si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baseline="-25000" dirty="0">
                <a:latin typeface="Arial"/>
                <a:cs typeface="Arial"/>
              </a:rPr>
              <a:t>5</a:t>
            </a:r>
            <a:r>
              <a:rPr lang="en-US" sz="2000" dirty="0">
                <a:latin typeface="Arial"/>
                <a:cs typeface="Arial"/>
              </a:rPr>
              <a:t>)(OH)</a:t>
            </a:r>
            <a:r>
              <a:rPr lang="en-US" sz="2000" baseline="-25000" dirty="0">
                <a:latin typeface="Arial"/>
                <a:cs typeface="Arial"/>
              </a:rPr>
              <a:t>4</a:t>
            </a:r>
            <a:r>
              <a:rPr lang="en-US" sz="20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259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17288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Iron vs. Iron-Free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5880950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1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X-ray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Diffraction Analysis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11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9" descr="Figure10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06400"/>
            <a:ext cx="8369808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2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485029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Bio vs. Abiotic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580484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2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Flame AA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Analysis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12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-1" y="1129295"/>
            <a:ext cx="9143391" cy="4599411"/>
            <a:chOff x="-1" y="1156532"/>
            <a:chExt cx="9143391" cy="4599411"/>
          </a:xfrm>
        </p:grpSpPr>
        <p:pic>
          <p:nvPicPr>
            <p:cNvPr id="5" name="Picture 4" descr="Figs11&amp;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1156532"/>
              <a:ext cx="9143391" cy="4236438"/>
            </a:xfrm>
            <a:prstGeom prst="rect">
              <a:avLst/>
            </a:prstGeom>
          </p:spPr>
        </p:pic>
        <p:pic>
          <p:nvPicPr>
            <p:cNvPr id="13" name="Picture 12" descr="Abiotic Control key.t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1533" y="5518199"/>
              <a:ext cx="1740408" cy="237744"/>
            </a:xfrm>
            <a:prstGeom prst="rect">
              <a:avLst/>
            </a:prstGeom>
          </p:spPr>
        </p:pic>
        <p:pic>
          <p:nvPicPr>
            <p:cNvPr id="14" name="Picture 13" descr="Biological Controls key.tif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2452" y="5518199"/>
              <a:ext cx="1898904" cy="237744"/>
            </a:xfrm>
            <a:prstGeom prst="rect">
              <a:avLst/>
            </a:prstGeom>
          </p:spPr>
        </p:pic>
        <p:pic>
          <p:nvPicPr>
            <p:cNvPr id="15" name="Picture 14" descr="Media Only Controls key.tif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1865" y="5518199"/>
              <a:ext cx="1484376" cy="237744"/>
            </a:xfrm>
            <a:prstGeom prst="rect">
              <a:avLst/>
            </a:prstGeom>
          </p:spPr>
        </p:pic>
        <p:pic>
          <p:nvPicPr>
            <p:cNvPr id="16" name="Picture 15" descr="Abiotic Weathering Avg key.tif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9006" y="5515151"/>
              <a:ext cx="1652016" cy="240792"/>
            </a:xfrm>
            <a:prstGeom prst="rect">
              <a:avLst/>
            </a:prstGeom>
          </p:spPr>
        </p:pic>
        <p:pic>
          <p:nvPicPr>
            <p:cNvPr id="17" name="Picture 16" descr="Bio Weathering Avg key.tif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55" y="5518199"/>
              <a:ext cx="1463040" cy="23774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5487458" y="170785"/>
            <a:ext cx="3358027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Chrysotile: Mg</a:t>
            </a:r>
            <a:r>
              <a:rPr lang="en-US" sz="2000" baseline="-25000" dirty="0" smtClean="0">
                <a:latin typeface="Arial"/>
                <a:cs typeface="Arial"/>
              </a:rPr>
              <a:t>3</a:t>
            </a:r>
            <a:r>
              <a:rPr lang="en-US" sz="2000" dirty="0">
                <a:latin typeface="Arial"/>
                <a:cs typeface="Arial"/>
              </a:rPr>
              <a:t>(Si</a:t>
            </a:r>
            <a:r>
              <a:rPr lang="en-US" sz="2000" baseline="-25000" dirty="0">
                <a:latin typeface="Arial"/>
                <a:cs typeface="Arial"/>
              </a:rPr>
              <a:t>2</a:t>
            </a:r>
            <a:r>
              <a:rPr lang="en-US" sz="2000" dirty="0">
                <a:latin typeface="Arial"/>
                <a:cs typeface="Arial"/>
              </a:rPr>
              <a:t>O</a:t>
            </a:r>
            <a:r>
              <a:rPr lang="en-US" sz="2000" baseline="-25000" dirty="0">
                <a:latin typeface="Arial"/>
                <a:cs typeface="Arial"/>
              </a:rPr>
              <a:t>5</a:t>
            </a:r>
            <a:r>
              <a:rPr lang="en-US" sz="2000" dirty="0">
                <a:latin typeface="Arial"/>
                <a:cs typeface="Arial"/>
              </a:rPr>
              <a:t>)(OH)</a:t>
            </a:r>
            <a:r>
              <a:rPr lang="en-US" sz="2000" baseline="-25000" dirty="0">
                <a:latin typeface="Arial"/>
                <a:cs typeface="Arial"/>
              </a:rPr>
              <a:t>4</a:t>
            </a:r>
            <a:r>
              <a:rPr lang="en-US" sz="2000" dirty="0"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9189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633853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Bio vs. Abiotic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569173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2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X-ray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Diffraction Analysis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13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 descr="Figure15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406400"/>
            <a:ext cx="8372856" cy="60350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31818" y="4214091"/>
            <a:ext cx="611909" cy="1235364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70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78609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Structural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Change?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0196061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3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X-ray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Diffraction Analysis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14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 descr="Figure8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00" y="393700"/>
            <a:ext cx="8403336" cy="60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79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746065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Structural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Change?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68959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3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15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 descr="16-BCNYE_010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8032" y="3882871"/>
            <a:ext cx="2985968" cy="2576275"/>
          </a:xfrm>
          <a:prstGeom prst="rect">
            <a:avLst/>
          </a:prstGeom>
        </p:spPr>
      </p:pic>
      <p:pic>
        <p:nvPicPr>
          <p:cNvPr id="8" name="Picture 7" descr="7-ACNYE_013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186" y="3882979"/>
            <a:ext cx="2989107" cy="25760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2095" y="3366244"/>
            <a:ext cx="600781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Abiotic Chemical Weathering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6186" y="3634107"/>
            <a:ext cx="298753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Iron Media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8032" y="3635612"/>
            <a:ext cx="29859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Iron-Free Media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428565"/>
            <a:ext cx="29879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Before Experiment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13" descr="20-BCNNC_00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80533"/>
            <a:ext cx="2987997" cy="2580950"/>
          </a:xfrm>
          <a:prstGeom prst="rect">
            <a:avLst/>
          </a:prstGeom>
        </p:spPr>
      </p:pic>
      <p:pic>
        <p:nvPicPr>
          <p:cNvPr id="15" name="Picture 14" descr="cut_chrys_01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3676"/>
            <a:ext cx="2987998" cy="25780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" y="3598267"/>
            <a:ext cx="298799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Controls After Experiment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7" name="Picture 16" descr="2-ACFNE_007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726" y="702946"/>
            <a:ext cx="2987998" cy="25794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36186" y="128382"/>
            <a:ext cx="600938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Biological Weathering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6186" y="449064"/>
            <a:ext cx="298753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Iron Media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8033" y="449063"/>
            <a:ext cx="298753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Iron-Free Media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21" name="Picture 20" descr="12-BCFNE_007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002" y="702946"/>
            <a:ext cx="2987998" cy="2579482"/>
          </a:xfrm>
          <a:prstGeom prst="rect">
            <a:avLst/>
          </a:prstGeom>
        </p:spPr>
      </p:pic>
      <p:cxnSp>
        <p:nvCxnSpPr>
          <p:cNvPr id="25" name="Elbow Connector 24"/>
          <p:cNvCxnSpPr/>
          <p:nvPr/>
        </p:nvCxnSpPr>
        <p:spPr>
          <a:xfrm>
            <a:off x="7654636" y="3498273"/>
            <a:ext cx="1505273" cy="384707"/>
          </a:xfrm>
          <a:prstGeom prst="bentConnector3">
            <a:avLst>
              <a:gd name="adj1" fmla="val 7301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/>
          <p:nvPr/>
        </p:nvCxnSpPr>
        <p:spPr>
          <a:xfrm flipH="1">
            <a:off x="3135726" y="3498273"/>
            <a:ext cx="1505273" cy="384707"/>
          </a:xfrm>
          <a:prstGeom prst="bentConnector3">
            <a:avLst>
              <a:gd name="adj1" fmla="val 73010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>
            <a:off x="7285182" y="311621"/>
            <a:ext cx="1874727" cy="384707"/>
          </a:xfrm>
          <a:prstGeom prst="bentConnector3">
            <a:avLst>
              <a:gd name="adj1" fmla="val 78944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/>
          <p:nvPr/>
        </p:nvCxnSpPr>
        <p:spPr>
          <a:xfrm flipH="1">
            <a:off x="3135726" y="311621"/>
            <a:ext cx="1874727" cy="384707"/>
          </a:xfrm>
          <a:prstGeom prst="bentConnector3">
            <a:avLst>
              <a:gd name="adj1" fmla="val 78944"/>
            </a:avLst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158032" y="706829"/>
            <a:ext cx="612000" cy="21544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Hyphae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40" name="Straight Arrow Connector 39"/>
          <p:cNvCxnSpPr>
            <a:stCxn id="38" idx="1"/>
          </p:cNvCxnSpPr>
          <p:nvPr/>
        </p:nvCxnSpPr>
        <p:spPr>
          <a:xfrm flipH="1">
            <a:off x="5761184" y="814551"/>
            <a:ext cx="396848" cy="20144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8" idx="3"/>
          </p:cNvCxnSpPr>
          <p:nvPr/>
        </p:nvCxnSpPr>
        <p:spPr>
          <a:xfrm>
            <a:off x="6770032" y="814551"/>
            <a:ext cx="653695" cy="20144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6396182" y="922273"/>
            <a:ext cx="92363" cy="101736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2"/>
          </p:cNvCxnSpPr>
          <p:nvPr/>
        </p:nvCxnSpPr>
        <p:spPr>
          <a:xfrm flipH="1">
            <a:off x="5761184" y="922273"/>
            <a:ext cx="702848" cy="878818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-1" y="3883926"/>
            <a:ext cx="972000" cy="21544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Precipitates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57" name="Straight Arrow Connector 56"/>
          <p:cNvCxnSpPr>
            <a:stCxn id="56" idx="2"/>
          </p:cNvCxnSpPr>
          <p:nvPr/>
        </p:nvCxnSpPr>
        <p:spPr>
          <a:xfrm flipH="1">
            <a:off x="361950" y="4099370"/>
            <a:ext cx="124049" cy="10631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6" idx="2"/>
          </p:cNvCxnSpPr>
          <p:nvPr/>
        </p:nvCxnSpPr>
        <p:spPr>
          <a:xfrm>
            <a:off x="485999" y="4099370"/>
            <a:ext cx="0" cy="11520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489398" y="4099370"/>
            <a:ext cx="446169" cy="98909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5672033" y="3883926"/>
            <a:ext cx="972000" cy="215444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Arial"/>
                <a:cs typeface="Arial"/>
              </a:rPr>
              <a:t>Precipitates</a:t>
            </a:r>
            <a:endParaRPr lang="en-US" sz="1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7" name="Straight Arrow Connector 66"/>
          <p:cNvCxnSpPr/>
          <p:nvPr/>
        </p:nvCxnSpPr>
        <p:spPr>
          <a:xfrm flipH="1">
            <a:off x="4804816" y="4099370"/>
            <a:ext cx="901717" cy="148364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4919133" y="4099370"/>
            <a:ext cx="787401" cy="66736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644033" y="4099370"/>
            <a:ext cx="1272300" cy="85363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6644033" y="4099370"/>
            <a:ext cx="1043700" cy="10631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52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6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027621"/>
              </p:ext>
            </p:extLst>
          </p:nvPr>
        </p:nvGraphicFramePr>
        <p:xfrm>
          <a:off x="-1" y="0"/>
          <a:ext cx="1916545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165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>
                          <a:latin typeface="Arial"/>
                          <a:cs typeface="Arial"/>
                        </a:rPr>
                        <a:t>Conclusions</a:t>
                      </a:r>
                      <a:endParaRPr lang="en-US" sz="1800" i="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110212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Conclusions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16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" y="1213009"/>
            <a:ext cx="9144000" cy="443198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tIns="0" bIns="0" rtlCol="0">
            <a:spAutoFit/>
          </a:bodyPr>
          <a:lstStyle/>
          <a:p>
            <a:pPr marL="450850" lvl="1" indent="-450850"/>
            <a:r>
              <a:rPr lang="en-US" sz="2400" dirty="0" smtClean="0">
                <a:latin typeface="Arial"/>
                <a:cs typeface="Arial"/>
              </a:rPr>
              <a:t>(1) </a:t>
            </a:r>
            <a:r>
              <a:rPr lang="en-US" sz="2400" i="1" dirty="0">
                <a:latin typeface="Arial"/>
                <a:cs typeface="Arial"/>
              </a:rPr>
              <a:t>Talaromyces sp</a:t>
            </a:r>
            <a:r>
              <a:rPr lang="en-US" sz="2400" dirty="0">
                <a:latin typeface="Arial"/>
                <a:cs typeface="Arial"/>
              </a:rPr>
              <a:t>. </a:t>
            </a:r>
            <a:r>
              <a:rPr lang="en-US" sz="2400" dirty="0" smtClean="0">
                <a:latin typeface="Arial"/>
                <a:cs typeface="Arial"/>
              </a:rPr>
              <a:t>has </a:t>
            </a:r>
            <a:r>
              <a:rPr lang="en-US" sz="2400" dirty="0">
                <a:latin typeface="Arial"/>
                <a:cs typeface="Arial"/>
              </a:rPr>
              <a:t>the same biological weathering effect on chrysotile regardless of the presence or absence of bioavailable </a:t>
            </a:r>
            <a:r>
              <a:rPr lang="en-US" sz="2400" dirty="0" smtClean="0">
                <a:latin typeface="Arial"/>
                <a:cs typeface="Arial"/>
              </a:rPr>
              <a:t>iron in the culture medium.</a:t>
            </a:r>
            <a:endParaRPr lang="en-US" sz="2400" dirty="0">
              <a:latin typeface="Arial"/>
              <a:cs typeface="Arial"/>
            </a:endParaRPr>
          </a:p>
          <a:p>
            <a:pPr marL="542925" lvl="1" indent="-542925"/>
            <a:endParaRPr lang="en-US" sz="2400" dirty="0">
              <a:latin typeface="Arial"/>
              <a:cs typeface="Arial"/>
            </a:endParaRPr>
          </a:p>
          <a:p>
            <a:pPr marL="450850" indent="-450850"/>
            <a:r>
              <a:rPr lang="en-US" sz="2400" dirty="0" smtClean="0">
                <a:latin typeface="Arial"/>
                <a:cs typeface="Arial"/>
              </a:rPr>
              <a:t>(2) pH has the same effect on the </a:t>
            </a:r>
            <a:r>
              <a:rPr lang="en-US" sz="2400" i="1" dirty="0" smtClean="0">
                <a:latin typeface="Arial"/>
                <a:cs typeface="Arial"/>
              </a:rPr>
              <a:t>in vitro</a:t>
            </a:r>
            <a:r>
              <a:rPr lang="en-US" sz="2400" dirty="0" smtClean="0">
                <a:latin typeface="Arial"/>
                <a:cs typeface="Arial"/>
              </a:rPr>
              <a:t> dissolution of chrysotile under both biological and abiotic conditions.</a:t>
            </a:r>
          </a:p>
          <a:p>
            <a:pPr marL="1000125" lvl="1" indent="-542925">
              <a:buFont typeface="Lucida Grande"/>
              <a:buChar char="-"/>
            </a:pPr>
            <a:r>
              <a:rPr lang="en-US" sz="2400" dirty="0" smtClean="0">
                <a:latin typeface="Arial"/>
                <a:cs typeface="Arial"/>
              </a:rPr>
              <a:t>pH is the controlling factor in biological weathering by </a:t>
            </a:r>
            <a:r>
              <a:rPr lang="en-US" sz="2400" i="1" dirty="0" smtClean="0">
                <a:latin typeface="Arial"/>
                <a:cs typeface="Arial"/>
              </a:rPr>
              <a:t>Talaromyces sp.</a:t>
            </a:r>
            <a:endParaRPr lang="en-US" sz="2400" dirty="0" smtClean="0">
              <a:latin typeface="Arial"/>
              <a:cs typeface="Arial"/>
            </a:endParaRPr>
          </a:p>
          <a:p>
            <a:pPr marL="450850" indent="-450850"/>
            <a:endParaRPr lang="en-US" sz="2400" dirty="0" smtClean="0">
              <a:latin typeface="Arial"/>
              <a:cs typeface="Arial"/>
            </a:endParaRPr>
          </a:p>
          <a:p>
            <a:pPr marL="450850" indent="-450850"/>
            <a:r>
              <a:rPr lang="en-US" sz="2400" dirty="0" smtClean="0">
                <a:latin typeface="Arial"/>
                <a:cs typeface="Arial"/>
              </a:rPr>
              <a:t>(</a:t>
            </a:r>
            <a:r>
              <a:rPr lang="en-US" sz="2400" dirty="0">
                <a:latin typeface="Arial"/>
                <a:cs typeface="Arial"/>
              </a:rPr>
              <a:t>3) Biological weathering of chrysotile by </a:t>
            </a:r>
            <a:r>
              <a:rPr lang="en-US" sz="2400" i="1" dirty="0">
                <a:latin typeface="Arial"/>
                <a:cs typeface="Arial"/>
              </a:rPr>
              <a:t>Talaromyces sp</a:t>
            </a:r>
            <a:r>
              <a:rPr lang="en-US" sz="2400" dirty="0">
                <a:latin typeface="Arial"/>
                <a:cs typeface="Arial"/>
              </a:rPr>
              <a:t>. causes dissolution, but does not break down the structure of chrysotile</a:t>
            </a:r>
            <a:r>
              <a:rPr lang="en-US" sz="2400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948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61789"/>
              </p:ext>
            </p:extLst>
          </p:nvPr>
        </p:nvGraphicFramePr>
        <p:xfrm>
          <a:off x="-1" y="0"/>
          <a:ext cx="1916545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165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>
                          <a:latin typeface="Arial"/>
                          <a:cs typeface="Arial"/>
                        </a:rPr>
                        <a:t>Future Work</a:t>
                      </a:r>
                      <a:endParaRPr lang="en-US" sz="1800" i="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62374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Future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Work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17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-1" y="1325796"/>
            <a:ext cx="9144000" cy="420640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tIns="0" bIns="93600" rtlCol="0">
            <a:spAutoFit/>
          </a:bodyPr>
          <a:lstStyle/>
          <a:p>
            <a:pPr marL="450850" lvl="1" indent="-450850">
              <a:lnSpc>
                <a:spcPct val="140000"/>
              </a:lnSpc>
            </a:pPr>
            <a:r>
              <a:rPr lang="en-US" sz="2400" dirty="0" smtClean="0">
                <a:latin typeface="Arial"/>
                <a:cs typeface="Arial"/>
              </a:rPr>
              <a:t>(1) How does mineral structure affect the weathering results?</a:t>
            </a:r>
          </a:p>
          <a:p>
            <a:pPr marL="1365250" lvl="3" indent="-450850">
              <a:lnSpc>
                <a:spcPct val="140000"/>
              </a:lnSpc>
            </a:pPr>
            <a:r>
              <a:rPr lang="en-US" sz="2400" dirty="0" smtClean="0">
                <a:latin typeface="Arial"/>
                <a:cs typeface="Arial"/>
              </a:rPr>
              <a:t>-</a:t>
            </a:r>
            <a:r>
              <a:rPr lang="en-US" sz="2400" dirty="0" err="1" smtClean="0">
                <a:latin typeface="Arial"/>
                <a:cs typeface="Arial"/>
              </a:rPr>
              <a:t>Lizardite</a:t>
            </a:r>
            <a:endParaRPr lang="en-US" sz="2400" dirty="0">
              <a:latin typeface="Arial"/>
              <a:cs typeface="Arial"/>
            </a:endParaRPr>
          </a:p>
          <a:p>
            <a:pPr marL="1365250" lvl="3" indent="-450850">
              <a:lnSpc>
                <a:spcPct val="140000"/>
              </a:lnSpc>
            </a:pPr>
            <a:r>
              <a:rPr lang="en-US" sz="2400" dirty="0" smtClean="0">
                <a:latin typeface="Arial"/>
                <a:cs typeface="Arial"/>
              </a:rPr>
              <a:t>-Antigorite</a:t>
            </a:r>
          </a:p>
          <a:p>
            <a:pPr marL="908050" lvl="1" indent="-450850">
              <a:lnSpc>
                <a:spcPct val="140000"/>
              </a:lnSpc>
            </a:pPr>
            <a:endParaRPr lang="en-US" sz="2400" dirty="0" smtClean="0">
              <a:latin typeface="Arial"/>
              <a:cs typeface="Arial"/>
            </a:endParaRPr>
          </a:p>
          <a:p>
            <a:pPr marL="450850" indent="-450850">
              <a:lnSpc>
                <a:spcPct val="140000"/>
              </a:lnSpc>
            </a:pPr>
            <a:r>
              <a:rPr lang="en-US" sz="2400" dirty="0" smtClean="0">
                <a:latin typeface="Arial"/>
                <a:cs typeface="Arial"/>
              </a:rPr>
              <a:t>(2) How do different species or communities affect chrysotile and other mineral weathering in serpentine soils?</a:t>
            </a:r>
          </a:p>
          <a:p>
            <a:pPr marL="1365250" lvl="2" indent="-450850">
              <a:lnSpc>
                <a:spcPct val="140000"/>
              </a:lnSpc>
            </a:pPr>
            <a:r>
              <a:rPr lang="en-US" sz="2400" dirty="0" smtClean="0">
                <a:latin typeface="Arial"/>
                <a:cs typeface="Arial"/>
              </a:rPr>
              <a:t>-Species-specific</a:t>
            </a:r>
          </a:p>
          <a:p>
            <a:pPr marL="1365250" lvl="2" indent="-450850">
              <a:lnSpc>
                <a:spcPct val="140000"/>
              </a:lnSpc>
            </a:pPr>
            <a:r>
              <a:rPr lang="en-US" sz="2400" dirty="0" smtClean="0">
                <a:latin typeface="Arial"/>
                <a:cs typeface="Arial"/>
              </a:rPr>
              <a:t>-Metabolite-specific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2107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3966" y="2967335"/>
            <a:ext cx="44160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5400" b="1" dirty="0" smtClean="0">
                <a:ln w="12700">
                  <a:solidFill>
                    <a:srgbClr val="66006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/>
                <a:cs typeface="Arial Black"/>
              </a:rPr>
              <a:t>Thank You!</a:t>
            </a:r>
            <a:endParaRPr lang="en-US" sz="5400" b="1" cap="none" spc="0" dirty="0">
              <a:ln w="12700">
                <a:solidFill>
                  <a:srgbClr val="660066"/>
                </a:solidFill>
                <a:prstDash val="solid"/>
              </a:ln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42214" y="2666039"/>
            <a:ext cx="326999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i="1" dirty="0" smtClean="0">
                <a:latin typeface="Adobe Caslon Pro"/>
                <a:cs typeface="Adobe Caslon Pro"/>
              </a:rPr>
              <a:t>Department of Mineral Sciences</a:t>
            </a:r>
            <a:endParaRPr lang="en-US" sz="2000" i="1" dirty="0">
              <a:latin typeface="Adobe Caslon Pro"/>
              <a:cs typeface="Adobe Caslon Pr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2037" y="34591"/>
            <a:ext cx="85999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 Black"/>
                <a:cs typeface="Arial Black"/>
              </a:rPr>
              <a:t>Funded Jointly by:</a:t>
            </a:r>
            <a:endParaRPr lang="en-US" sz="2000" dirty="0">
              <a:latin typeface="Arial Black"/>
              <a:cs typeface="Arial Black"/>
            </a:endParaRPr>
          </a:p>
        </p:txBody>
      </p:sp>
      <p:pic>
        <p:nvPicPr>
          <p:cNvPr id="17" name="Picture 16" descr="NMNH-f3xccl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2047" y="2045711"/>
            <a:ext cx="4082309" cy="645977"/>
          </a:xfrm>
          <a:prstGeom prst="rect">
            <a:avLst/>
          </a:prstGeom>
        </p:spPr>
      </p:pic>
      <p:pic>
        <p:nvPicPr>
          <p:cNvPr id="19" name="Picture 18" descr="SI-f3xccl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645" y="571357"/>
            <a:ext cx="4164702" cy="680453"/>
          </a:xfrm>
          <a:prstGeom prst="rect">
            <a:avLst/>
          </a:prstGeom>
        </p:spPr>
      </p:pic>
      <p:pic>
        <p:nvPicPr>
          <p:cNvPr id="21" name="Picture 20" descr="logos-ba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5182" y="380861"/>
            <a:ext cx="4209174" cy="10614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9645" y="2045711"/>
            <a:ext cx="3417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Coauthor: Cara </a:t>
            </a:r>
            <a:r>
              <a:rPr lang="en-US" sz="2000" dirty="0" err="1" smtClean="0">
                <a:latin typeface="Arial"/>
                <a:cs typeface="Arial"/>
              </a:rPr>
              <a:t>Santelli</a:t>
            </a:r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Coauthor: Henry </a:t>
            </a:r>
            <a:r>
              <a:rPr lang="en-US" sz="2000" dirty="0" err="1" smtClean="0">
                <a:latin typeface="Arial"/>
                <a:cs typeface="Arial"/>
              </a:rPr>
              <a:t>Teng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971846"/>
            <a:ext cx="91440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Important References:</a:t>
            </a:r>
          </a:p>
          <a:p>
            <a:r>
              <a:rPr lang="en-US" sz="1400" dirty="0" err="1" smtClean="0">
                <a:latin typeface="Arial"/>
                <a:cs typeface="Arial"/>
              </a:rPr>
              <a:t>Daghino</a:t>
            </a:r>
            <a:r>
              <a:rPr lang="en-US" sz="1400" dirty="0">
                <a:latin typeface="Arial"/>
                <a:cs typeface="Arial"/>
              </a:rPr>
              <a:t>, S. et al., 2009, Weathering of chrysotile asbestos by the serpentine rock-inhabiting fungus </a:t>
            </a:r>
            <a:r>
              <a:rPr lang="en-US" sz="1400" i="1" dirty="0" err="1">
                <a:latin typeface="Arial"/>
                <a:cs typeface="Arial"/>
              </a:rPr>
              <a:t>Verticillium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i="1" dirty="0" err="1">
                <a:latin typeface="Arial"/>
                <a:cs typeface="Arial"/>
              </a:rPr>
              <a:t>leptobactrum</a:t>
            </a:r>
            <a:r>
              <a:rPr lang="en-US" sz="1400" dirty="0">
                <a:latin typeface="Arial"/>
                <a:cs typeface="Arial"/>
              </a:rPr>
              <a:t>: FEMS Microbiology Ecology, v. 69 no. 1, p. 132–141.</a:t>
            </a:r>
          </a:p>
          <a:p>
            <a:r>
              <a:rPr lang="en-US" sz="1400" dirty="0">
                <a:latin typeface="Arial"/>
                <a:cs typeface="Arial"/>
              </a:rPr>
              <a:t> </a:t>
            </a:r>
          </a:p>
          <a:p>
            <a:r>
              <a:rPr lang="en-US" sz="1400" dirty="0" err="1">
                <a:latin typeface="Arial"/>
                <a:cs typeface="Arial"/>
              </a:rPr>
              <a:t>Favero</a:t>
            </a:r>
            <a:r>
              <a:rPr lang="en-US" sz="1400" dirty="0">
                <a:latin typeface="Arial"/>
                <a:cs typeface="Arial"/>
              </a:rPr>
              <a:t>-Longo, S.E. et al., 2005, Chrysotile asbestos is progressively converted into a non-fibrous amorphous material by the chelating action of lichen metabolites: Journal of Environmental Monitoring, no. 7, p. 764–766.</a:t>
            </a:r>
          </a:p>
          <a:p>
            <a:r>
              <a:rPr lang="en-US" sz="1400" dirty="0">
                <a:latin typeface="Arial"/>
                <a:cs typeface="Arial"/>
              </a:rPr>
              <a:t> </a:t>
            </a:r>
          </a:p>
          <a:p>
            <a:r>
              <a:rPr lang="en-US" sz="1400" dirty="0">
                <a:latin typeface="Arial"/>
                <a:cs typeface="Arial"/>
              </a:rPr>
              <a:t>Li, Z., </a:t>
            </a:r>
            <a:r>
              <a:rPr lang="en-US" sz="1400" dirty="0" err="1">
                <a:latin typeface="Arial"/>
                <a:cs typeface="Arial"/>
              </a:rPr>
              <a:t>Xu</a:t>
            </a:r>
            <a:r>
              <a:rPr lang="en-US" sz="1400" dirty="0">
                <a:latin typeface="Arial"/>
                <a:cs typeface="Arial"/>
              </a:rPr>
              <a:t>, J., </a:t>
            </a:r>
            <a:r>
              <a:rPr lang="en-US" sz="1400" dirty="0" err="1">
                <a:latin typeface="Arial"/>
                <a:cs typeface="Arial"/>
              </a:rPr>
              <a:t>Teng</a:t>
            </a:r>
            <a:r>
              <a:rPr lang="en-US" sz="1400" dirty="0">
                <a:latin typeface="Arial"/>
                <a:cs typeface="Arial"/>
              </a:rPr>
              <a:t>, H.H. et al., 2015, Bioleaching of </a:t>
            </a:r>
            <a:r>
              <a:rPr lang="en-US" sz="1400" dirty="0" err="1">
                <a:latin typeface="Arial"/>
                <a:cs typeface="Arial"/>
              </a:rPr>
              <a:t>Lizardite</a:t>
            </a:r>
            <a:r>
              <a:rPr lang="en-US" sz="1400" dirty="0">
                <a:latin typeface="Arial"/>
                <a:cs typeface="Arial"/>
              </a:rPr>
              <a:t> by Magnesium- and Nickel-Resistant Fungal Isolate from </a:t>
            </a:r>
            <a:r>
              <a:rPr lang="en-US" sz="1400" dirty="0" err="1">
                <a:latin typeface="Arial"/>
                <a:cs typeface="Arial"/>
              </a:rPr>
              <a:t>Serpentinite</a:t>
            </a:r>
            <a:r>
              <a:rPr lang="en-US" sz="1400" dirty="0">
                <a:latin typeface="Arial"/>
                <a:cs typeface="Arial"/>
              </a:rPr>
              <a:t> Soils–Implication for Carbon Capture and Storage: </a:t>
            </a:r>
            <a:r>
              <a:rPr lang="en-US" sz="1400" dirty="0" err="1">
                <a:latin typeface="Arial"/>
                <a:cs typeface="Arial"/>
              </a:rPr>
              <a:t>Geomicrobiology</a:t>
            </a:r>
            <a:r>
              <a:rPr lang="en-US" sz="1400" dirty="0">
                <a:latin typeface="Arial"/>
                <a:cs typeface="Arial"/>
              </a:rPr>
              <a:t> Journal, v. 32, no. 2, p. 181–192.</a:t>
            </a:r>
          </a:p>
          <a:p>
            <a:r>
              <a:rPr lang="en-US" sz="1400" dirty="0">
                <a:latin typeface="Arial"/>
                <a:cs typeface="Arial"/>
              </a:rPr>
              <a:t> </a:t>
            </a:r>
          </a:p>
          <a:p>
            <a:r>
              <a:rPr lang="en-US" sz="1400" dirty="0">
                <a:latin typeface="Arial"/>
                <a:cs typeface="Arial"/>
              </a:rPr>
              <a:t>Park, A.H.A, and Fan, L.S., 2004, CO</a:t>
            </a:r>
            <a:r>
              <a:rPr lang="en-US" sz="1400" baseline="-25000" dirty="0">
                <a:latin typeface="Arial"/>
                <a:cs typeface="Arial"/>
              </a:rPr>
              <a:t>2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smtClean="0">
                <a:latin typeface="Arial"/>
                <a:cs typeface="Arial"/>
              </a:rPr>
              <a:t>mineral sequestration</a:t>
            </a:r>
            <a:r>
              <a:rPr lang="en-US" sz="1400" dirty="0">
                <a:latin typeface="Arial"/>
                <a:cs typeface="Arial"/>
              </a:rPr>
              <a:t>: physically activated dissolution of serpentine and pH swing process: Chemical Engineering Science, no. 59, p. 5241–5247</a:t>
            </a:r>
            <a:r>
              <a:rPr lang="en-US" sz="1400" dirty="0" smtClean="0">
                <a:latin typeface="Arial"/>
                <a:cs typeface="Arial"/>
              </a:rPr>
              <a:t>.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431" y="1664807"/>
            <a:ext cx="859992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latin typeface="Arial Black"/>
                <a:cs typeface="Arial Black"/>
              </a:rPr>
              <a:t>Special Thanks to:</a:t>
            </a:r>
            <a:endParaRPr lang="en-US" sz="2000" dirty="0">
              <a:latin typeface="Arial Black"/>
              <a:cs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07565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605751"/>
              </p:ext>
            </p:extLst>
          </p:nvPr>
        </p:nvGraphicFramePr>
        <p:xfrm>
          <a:off x="0" y="0"/>
          <a:ext cx="1257628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2576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Chrysotile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59253" y="16870"/>
            <a:ext cx="2831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Mg</a:t>
            </a:r>
            <a:r>
              <a:rPr lang="en-US" sz="2800" baseline="-25000" dirty="0">
                <a:latin typeface="Arial"/>
                <a:cs typeface="Arial"/>
              </a:rPr>
              <a:t>3</a:t>
            </a:r>
            <a:r>
              <a:rPr lang="en-US" sz="2800" dirty="0">
                <a:latin typeface="Arial"/>
                <a:cs typeface="Arial"/>
              </a:rPr>
              <a:t>(Si</a:t>
            </a:r>
            <a:r>
              <a:rPr lang="en-US" sz="2800" baseline="-25000" dirty="0">
                <a:latin typeface="Arial"/>
                <a:cs typeface="Arial"/>
              </a:rPr>
              <a:t>2</a:t>
            </a:r>
            <a:r>
              <a:rPr lang="en-US" sz="2800" dirty="0">
                <a:latin typeface="Arial"/>
                <a:cs typeface="Arial"/>
              </a:rPr>
              <a:t>O</a:t>
            </a:r>
            <a:r>
              <a:rPr lang="en-US" sz="2800" baseline="-25000" dirty="0">
                <a:latin typeface="Arial"/>
                <a:cs typeface="Arial"/>
              </a:rPr>
              <a:t>5</a:t>
            </a:r>
            <a:r>
              <a:rPr lang="en-US" sz="2800" dirty="0">
                <a:latin typeface="Arial"/>
                <a:cs typeface="Arial"/>
              </a:rPr>
              <a:t>)(OH)</a:t>
            </a:r>
            <a:r>
              <a:rPr lang="en-US" sz="2800" baseline="-25000" dirty="0">
                <a:latin typeface="Arial"/>
                <a:cs typeface="Arial"/>
              </a:rPr>
              <a:t>4</a:t>
            </a:r>
            <a:r>
              <a:rPr lang="en-US" sz="2800" dirty="0">
                <a:latin typeface="Arial"/>
                <a:cs typeface="Arial"/>
              </a:rPr>
              <a:t> </a:t>
            </a:r>
          </a:p>
        </p:txBody>
      </p:sp>
      <p:pic>
        <p:nvPicPr>
          <p:cNvPr id="9" name="Picture 8" descr="Bulk Sample 91261 and Chrysotile Subsample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5003"/>
            <a:ext cx="4802909" cy="3602182"/>
          </a:xfrm>
          <a:prstGeom prst="rect">
            <a:avLst/>
          </a:prstGeom>
        </p:spPr>
      </p:pic>
      <p:pic>
        <p:nvPicPr>
          <p:cNvPr id="11" name="Picture 10" descr="cut_chrys_00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914" y="635003"/>
            <a:ext cx="4158087" cy="360218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579691"/>
              </p:ext>
            </p:extLst>
          </p:nvPr>
        </p:nvGraphicFramePr>
        <p:xfrm>
          <a:off x="7886373" y="0"/>
          <a:ext cx="1257628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2576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NMNH 91261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117010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Introduction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References: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11th Edition Report on Carcinogens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6B811FBC-981B-7449-B23A-B2053ACC6E90}" type="slidenum">
                        <a:rPr lang="en-US" sz="1400" smtClean="0">
                          <a:latin typeface="Arial"/>
                          <a:cs typeface="Arial"/>
                        </a:rPr>
                        <a:t>2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1" y="4260269"/>
            <a:ext cx="9144002" cy="2195986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Chrysotile weathering as CO</a:t>
            </a:r>
            <a:r>
              <a:rPr lang="en-US" sz="2000" baseline="-25000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 sequestration method via mineral carbonation.</a:t>
            </a:r>
          </a:p>
          <a:p>
            <a:pPr marL="1257300" lvl="2" indent="-342900">
              <a:lnSpc>
                <a:spcPct val="11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Park </a:t>
            </a:r>
            <a:r>
              <a:rPr lang="en-US" dirty="0">
                <a:latin typeface="Arial"/>
                <a:cs typeface="Arial"/>
              </a:rPr>
              <a:t>&amp; Fan, </a:t>
            </a:r>
            <a:r>
              <a:rPr lang="en-US" dirty="0" smtClean="0">
                <a:latin typeface="Arial"/>
                <a:cs typeface="Arial"/>
              </a:rPr>
              <a:t>2004</a:t>
            </a:r>
            <a:endParaRPr lang="en-US" sz="2000" dirty="0" smtClean="0"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Chrysotile weathering and asbestos remediation by microbes?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Dissolution of Mg and Si by fungus: </a:t>
            </a:r>
            <a:r>
              <a:rPr lang="en-US" i="1" dirty="0" err="1">
                <a:latin typeface="Arial"/>
                <a:cs typeface="Arial"/>
              </a:rPr>
              <a:t>Verticillium</a:t>
            </a:r>
            <a:r>
              <a:rPr lang="en-US" i="1" dirty="0">
                <a:latin typeface="Arial"/>
                <a:cs typeface="Arial"/>
              </a:rPr>
              <a:t> </a:t>
            </a:r>
            <a:r>
              <a:rPr lang="en-US" i="1" dirty="0" err="1" smtClean="0">
                <a:latin typeface="Arial"/>
                <a:cs typeface="Arial"/>
              </a:rPr>
              <a:t>leptobactrum</a:t>
            </a:r>
            <a:endParaRPr lang="en-US" dirty="0">
              <a:latin typeface="Arial"/>
              <a:cs typeface="Arial"/>
            </a:endParaRPr>
          </a:p>
          <a:p>
            <a:pPr marL="1257300" lvl="2" indent="-342900">
              <a:lnSpc>
                <a:spcPct val="110000"/>
              </a:lnSpc>
              <a:buFont typeface="Lucida Grande"/>
              <a:buChar char="-"/>
            </a:pPr>
            <a:r>
              <a:rPr lang="en-US" dirty="0" err="1" smtClean="0">
                <a:latin typeface="Arial"/>
                <a:cs typeface="Arial"/>
              </a:rPr>
              <a:t>Daghino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et al., </a:t>
            </a:r>
            <a:r>
              <a:rPr lang="en-US" dirty="0" smtClean="0">
                <a:latin typeface="Arial"/>
                <a:cs typeface="Arial"/>
              </a:rPr>
              <a:t>2009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Conversion of chrysotile asbestos to non-fibrous amorphous material by lichens.</a:t>
            </a:r>
          </a:p>
          <a:p>
            <a:pPr marL="1257300" lvl="2" indent="-342900">
              <a:lnSpc>
                <a:spcPct val="110000"/>
              </a:lnSpc>
              <a:buFont typeface="Arial"/>
              <a:buChar char="•"/>
            </a:pPr>
            <a:r>
              <a:rPr lang="en-US" dirty="0" err="1" smtClean="0">
                <a:latin typeface="Arial"/>
                <a:cs typeface="Arial"/>
              </a:rPr>
              <a:t>Favero</a:t>
            </a:r>
            <a:r>
              <a:rPr lang="en-US" dirty="0" smtClean="0">
                <a:latin typeface="Arial"/>
                <a:cs typeface="Arial"/>
              </a:rPr>
              <a:t>-Longo et al., 2005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694545" y="1893455"/>
            <a:ext cx="404091" cy="692727"/>
          </a:xfrm>
          <a:prstGeom prst="straightConnector1">
            <a:avLst/>
          </a:prstGeom>
          <a:ln w="50800">
            <a:solidFill>
              <a:srgbClr val="FF0000"/>
            </a:solidFill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8714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046706"/>
              </p:ext>
            </p:extLst>
          </p:nvPr>
        </p:nvGraphicFramePr>
        <p:xfrm>
          <a:off x="-1" y="0"/>
          <a:ext cx="1916545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165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latin typeface="Arial"/>
                          <a:cs typeface="Arial"/>
                        </a:rPr>
                        <a:t>Talaromyces sp.</a:t>
                      </a:r>
                      <a:endParaRPr lang="en-US" sz="1800" i="1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721804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Introduction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References: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Frisvad</a:t>
                      </a:r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, 2015</a:t>
                      </a:r>
                      <a:r>
                        <a:rPr lang="fr-FR" sz="1200" b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  </a:t>
                      </a:r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&amp;   </a:t>
                      </a:r>
                      <a:r>
                        <a:rPr lang="fr-FR" sz="12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Encyclopedia</a:t>
                      </a:r>
                      <a:r>
                        <a:rPr lang="fr-FR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of Life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3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 descr="taxonom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9703" y="-1"/>
            <a:ext cx="4054297" cy="3267365"/>
          </a:xfrm>
          <a:prstGeom prst="rect">
            <a:avLst/>
          </a:prstGeom>
        </p:spPr>
      </p:pic>
      <p:pic>
        <p:nvPicPr>
          <p:cNvPr id="9" name="Picture 8" descr="DSCN46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229" y="3267365"/>
            <a:ext cx="3777771" cy="3185920"/>
          </a:xfrm>
          <a:prstGeom prst="rect">
            <a:avLst/>
          </a:prstGeom>
        </p:spPr>
      </p:pic>
      <p:pic>
        <p:nvPicPr>
          <p:cNvPr id="10" name="Picture 9" descr="DSCN464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565"/>
            <a:ext cx="5358226" cy="43858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4837478"/>
            <a:ext cx="5358227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Arial"/>
                <a:cs typeface="Arial"/>
              </a:rPr>
              <a:t>Isolated from </a:t>
            </a:r>
            <a:r>
              <a:rPr lang="en-US" dirty="0" err="1" smtClean="0">
                <a:latin typeface="Arial"/>
                <a:cs typeface="Arial"/>
              </a:rPr>
              <a:t>serpentinite</a:t>
            </a:r>
            <a:r>
              <a:rPr lang="en-US" dirty="0" smtClean="0">
                <a:latin typeface="Arial"/>
                <a:cs typeface="Arial"/>
              </a:rPr>
              <a:t> soils in </a:t>
            </a:r>
            <a:r>
              <a:rPr lang="en-US" dirty="0" err="1" smtClean="0">
                <a:latin typeface="Arial"/>
                <a:cs typeface="Arial"/>
              </a:rPr>
              <a:t>Donghai</a:t>
            </a:r>
            <a:r>
              <a:rPr lang="en-US" dirty="0" smtClean="0">
                <a:latin typeface="Arial"/>
                <a:cs typeface="Arial"/>
              </a:rPr>
              <a:t>, China</a:t>
            </a:r>
            <a:endParaRPr lang="en-US" dirty="0">
              <a:latin typeface="Arial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Henry </a:t>
            </a:r>
            <a:r>
              <a:rPr lang="en-US" dirty="0" err="1" smtClean="0">
                <a:latin typeface="Arial"/>
                <a:cs typeface="Arial"/>
              </a:rPr>
              <a:t>Teng</a:t>
            </a:r>
            <a:endParaRPr lang="en-US" dirty="0" smtClean="0">
              <a:latin typeface="Arial"/>
              <a:cs typeface="Arial"/>
            </a:endParaRPr>
          </a:p>
          <a:p>
            <a:pPr marL="742950" lvl="1" indent="-285750">
              <a:lnSpc>
                <a:spcPct val="15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Li et al., 2015</a:t>
            </a:r>
          </a:p>
        </p:txBody>
      </p:sp>
    </p:spTree>
    <p:extLst>
      <p:ext uri="{BB962C8B-B14F-4D97-AF65-F5344CB8AC3E}">
        <p14:creationId xmlns:p14="http://schemas.microsoft.com/office/powerpoint/2010/main" val="68480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328013"/>
              </p:ext>
            </p:extLst>
          </p:nvPr>
        </p:nvGraphicFramePr>
        <p:xfrm>
          <a:off x="-1" y="0"/>
          <a:ext cx="282863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82863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>
                          <a:latin typeface="Arial"/>
                          <a:cs typeface="Arial"/>
                        </a:rPr>
                        <a:t>Iron</a:t>
                      </a:r>
                      <a:r>
                        <a:rPr lang="en-US" sz="1800" i="0" baseline="0" dirty="0" smtClean="0">
                          <a:latin typeface="Arial"/>
                          <a:cs typeface="Arial"/>
                        </a:rPr>
                        <a:t> as a Micronutrient</a:t>
                      </a:r>
                      <a:endParaRPr lang="en-US" sz="1800" i="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73600"/>
              </p:ext>
            </p:extLst>
          </p:nvPr>
        </p:nvGraphicFramePr>
        <p:xfrm>
          <a:off x="0" y="6400800"/>
          <a:ext cx="9144000" cy="45720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Introduction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References: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11th Edition Report on Carcinogens</a:t>
                      </a:r>
                    </a:p>
                    <a:p>
                      <a:pPr marL="900113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Fungal Physiology</a:t>
                      </a:r>
                      <a:r>
                        <a:rPr lang="en-US" sz="1200" b="0" i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–</a:t>
                      </a:r>
                      <a:r>
                        <a:rPr lang="en-US" sz="1200" b="0" i="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David H. Griffin</a:t>
                      </a:r>
                      <a:endParaRPr lang="fr-FR" sz="1200" b="0" i="1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4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3" descr="cut-chrys(3)_emsa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4949"/>
            <a:ext cx="9144000" cy="5875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3719" y="773548"/>
            <a:ext cx="4110183" cy="403956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Chrysotile: </a:t>
            </a:r>
            <a:r>
              <a:rPr lang="en-US" dirty="0">
                <a:latin typeface="Arial"/>
                <a:cs typeface="Arial"/>
              </a:rPr>
              <a:t>Mg</a:t>
            </a:r>
            <a:r>
              <a:rPr lang="en-US" baseline="-25000" dirty="0">
                <a:latin typeface="Arial"/>
                <a:cs typeface="Arial"/>
              </a:rPr>
              <a:t>3</a:t>
            </a:r>
            <a:r>
              <a:rPr lang="en-US" dirty="0">
                <a:latin typeface="Arial"/>
                <a:cs typeface="Arial"/>
              </a:rPr>
              <a:t>(Si</a:t>
            </a:r>
            <a:r>
              <a:rPr lang="en-US" baseline="-25000" dirty="0">
                <a:latin typeface="Arial"/>
                <a:cs typeface="Arial"/>
              </a:rPr>
              <a:t>2</a:t>
            </a:r>
            <a:r>
              <a:rPr lang="en-US" dirty="0">
                <a:latin typeface="Arial"/>
                <a:cs typeface="Arial"/>
              </a:rPr>
              <a:t>O</a:t>
            </a:r>
            <a:r>
              <a:rPr lang="en-US" baseline="-25000" dirty="0">
                <a:latin typeface="Arial"/>
                <a:cs typeface="Arial"/>
              </a:rPr>
              <a:t>5</a:t>
            </a:r>
            <a:r>
              <a:rPr lang="en-US" dirty="0">
                <a:latin typeface="Arial"/>
                <a:cs typeface="Arial"/>
              </a:rPr>
              <a:t>)(OH)</a:t>
            </a:r>
            <a:r>
              <a:rPr lang="en-US" baseline="-25000" dirty="0">
                <a:latin typeface="Arial"/>
                <a:cs typeface="Arial"/>
              </a:rPr>
              <a:t>4</a:t>
            </a:r>
            <a:r>
              <a:rPr lang="en-US" dirty="0">
                <a:latin typeface="Arial"/>
                <a:cs typeface="Arial"/>
              </a:rPr>
              <a:t> </a:t>
            </a:r>
          </a:p>
          <a:p>
            <a:pPr>
              <a:lnSpc>
                <a:spcPct val="130000"/>
              </a:lnSpc>
            </a:pPr>
            <a:endParaRPr lang="en-US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Potential trace impurities in chrysotile: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Iron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Aluminum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Nickel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Calcium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Chromium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Manganese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Sodium</a:t>
            </a:r>
          </a:p>
          <a:p>
            <a:pPr marL="285750" indent="-285750">
              <a:lnSpc>
                <a:spcPct val="130000"/>
              </a:lnSpc>
              <a:buFont typeface="Lucida Grande"/>
              <a:buChar char="-"/>
            </a:pPr>
            <a:r>
              <a:rPr lang="en-US" dirty="0" smtClean="0">
                <a:latin typeface="Arial"/>
                <a:cs typeface="Arial"/>
              </a:rPr>
              <a:t>Potassium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90133"/>
              </p:ext>
            </p:extLst>
          </p:nvPr>
        </p:nvGraphicFramePr>
        <p:xfrm>
          <a:off x="5922818" y="0"/>
          <a:ext cx="3221183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32211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EDS Spectrum</a:t>
                      </a:r>
                      <a:r>
                        <a:rPr lang="en-US" sz="18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800" dirty="0" smtClean="0">
                          <a:latin typeface="Arial"/>
                          <a:cs typeface="Arial"/>
                        </a:rPr>
                        <a:t>NMNH 91261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310895" y="1928093"/>
            <a:ext cx="611910" cy="392545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385455" y="4941456"/>
            <a:ext cx="0" cy="681182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573820" y="4941456"/>
            <a:ext cx="0" cy="681182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304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61794"/>
              </p:ext>
            </p:extLst>
          </p:nvPr>
        </p:nvGraphicFramePr>
        <p:xfrm>
          <a:off x="-1" y="0"/>
          <a:ext cx="1916545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1654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i="0" dirty="0" smtClean="0">
                          <a:latin typeface="Arial"/>
                          <a:cs typeface="Arial"/>
                        </a:rPr>
                        <a:t>Objectives</a:t>
                      </a:r>
                      <a:endParaRPr lang="en-US" sz="1800" i="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724121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Objectives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5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243787"/>
            <a:ext cx="9144000" cy="437042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tIns="0" rIns="36000" bIns="0" rtlCol="0">
            <a:spAutoFit/>
          </a:bodyPr>
          <a:lstStyle/>
          <a:p>
            <a:pPr marL="542925" lvl="1" indent="-542925"/>
            <a:r>
              <a:rPr lang="en-US" sz="2800" dirty="0" smtClean="0">
                <a:latin typeface="Arial"/>
                <a:cs typeface="Arial"/>
              </a:rPr>
              <a:t>(1) </a:t>
            </a:r>
            <a:r>
              <a:rPr lang="en-US" sz="2800" dirty="0">
                <a:latin typeface="Arial"/>
                <a:cs typeface="Arial"/>
              </a:rPr>
              <a:t>C</a:t>
            </a:r>
            <a:r>
              <a:rPr lang="en-US" sz="2800" dirty="0" smtClean="0">
                <a:latin typeface="Arial"/>
                <a:cs typeface="Arial"/>
              </a:rPr>
              <a:t>ompare </a:t>
            </a:r>
            <a:r>
              <a:rPr lang="en-US" sz="2800" dirty="0">
                <a:latin typeface="Arial"/>
                <a:cs typeface="Arial"/>
              </a:rPr>
              <a:t>the </a:t>
            </a:r>
            <a:r>
              <a:rPr lang="en-US" sz="2800" dirty="0" smtClean="0">
                <a:latin typeface="Arial"/>
                <a:cs typeface="Arial"/>
              </a:rPr>
              <a:t>biological weathering effect </a:t>
            </a:r>
            <a:r>
              <a:rPr lang="en-US" sz="2800" dirty="0">
                <a:latin typeface="Arial"/>
                <a:cs typeface="Arial"/>
              </a:rPr>
              <a:t>of </a:t>
            </a:r>
            <a:r>
              <a:rPr lang="en-US" sz="2800" i="1" dirty="0">
                <a:latin typeface="Arial"/>
                <a:cs typeface="Arial"/>
              </a:rPr>
              <a:t>Talaromyces sp. </a:t>
            </a:r>
            <a:r>
              <a:rPr lang="en-US" sz="2800" dirty="0">
                <a:latin typeface="Arial"/>
                <a:cs typeface="Arial"/>
              </a:rPr>
              <a:t>on chrysotile when bioavailable iron is present or absent in the culture </a:t>
            </a:r>
            <a:r>
              <a:rPr lang="en-US" sz="2800" dirty="0" smtClean="0">
                <a:latin typeface="Arial"/>
                <a:cs typeface="Arial"/>
              </a:rPr>
              <a:t>medium</a:t>
            </a:r>
          </a:p>
          <a:p>
            <a:pPr marL="542925" lvl="1" indent="-542925"/>
            <a:endParaRPr lang="en-US" sz="2800" dirty="0">
              <a:latin typeface="Arial"/>
              <a:cs typeface="Arial"/>
            </a:endParaRPr>
          </a:p>
          <a:p>
            <a:pPr marL="542925" indent="-542925"/>
            <a:r>
              <a:rPr lang="en-US" sz="2800" dirty="0" smtClean="0">
                <a:latin typeface="Arial"/>
                <a:cs typeface="Arial"/>
              </a:rPr>
              <a:t>(2) Compare the effect of pH on the </a:t>
            </a:r>
            <a:r>
              <a:rPr lang="en-US" sz="2800" i="1" dirty="0" smtClean="0">
                <a:latin typeface="Arial"/>
                <a:cs typeface="Arial"/>
              </a:rPr>
              <a:t>in vitro </a:t>
            </a:r>
            <a:r>
              <a:rPr lang="en-US" sz="2800" dirty="0" smtClean="0">
                <a:latin typeface="Arial"/>
                <a:cs typeface="Arial"/>
              </a:rPr>
              <a:t>dissolution of chrysotile under biological and </a:t>
            </a:r>
            <a:r>
              <a:rPr lang="en-US" sz="2800" dirty="0">
                <a:latin typeface="Arial"/>
                <a:cs typeface="Arial"/>
              </a:rPr>
              <a:t>abiotic </a:t>
            </a:r>
            <a:r>
              <a:rPr lang="en-US" sz="2800" dirty="0" smtClean="0">
                <a:latin typeface="Arial"/>
                <a:cs typeface="Arial"/>
              </a:rPr>
              <a:t>conditions</a:t>
            </a:r>
          </a:p>
          <a:p>
            <a:pPr marL="542925" indent="-542925"/>
            <a:endParaRPr lang="en-US" sz="2800" dirty="0">
              <a:latin typeface="Arial"/>
              <a:cs typeface="Arial"/>
            </a:endParaRPr>
          </a:p>
          <a:p>
            <a:pPr marL="542925" indent="-542925"/>
            <a:r>
              <a:rPr lang="en-US" sz="2800" dirty="0" smtClean="0">
                <a:latin typeface="Arial"/>
                <a:cs typeface="Arial"/>
              </a:rPr>
              <a:t>(</a:t>
            </a:r>
            <a:r>
              <a:rPr lang="en-US" sz="2800" dirty="0">
                <a:latin typeface="Arial"/>
                <a:cs typeface="Arial"/>
              </a:rPr>
              <a:t>3) Determine if biological weathering by </a:t>
            </a:r>
            <a:r>
              <a:rPr lang="en-US" sz="2800" i="1" dirty="0">
                <a:latin typeface="Arial"/>
                <a:cs typeface="Arial"/>
              </a:rPr>
              <a:t>Talaromyces sp. </a:t>
            </a:r>
            <a:r>
              <a:rPr lang="en-US" sz="2800" dirty="0">
                <a:latin typeface="Arial"/>
                <a:cs typeface="Arial"/>
              </a:rPr>
              <a:t>is capable of breaking down the structure of chrysotile </a:t>
            </a:r>
            <a:r>
              <a:rPr lang="en-US" sz="2800" i="1" dirty="0">
                <a:latin typeface="Arial"/>
                <a:cs typeface="Arial"/>
              </a:rPr>
              <a:t>in </a:t>
            </a:r>
            <a:r>
              <a:rPr lang="en-US" sz="2800" i="1" dirty="0" smtClean="0">
                <a:latin typeface="Arial"/>
                <a:cs typeface="Arial"/>
              </a:rPr>
              <a:t>vitro</a:t>
            </a:r>
            <a:endParaRPr lang="en-U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3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914973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Methods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References: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Daghino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et al., 2009   &amp;   Li et al., 2015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6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698284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Experimental Setup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2" name="Picture 11" descr="set-up_control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6748" y="370841"/>
            <a:ext cx="4865601" cy="2514114"/>
          </a:xfrm>
          <a:prstGeom prst="rect">
            <a:avLst/>
          </a:prstGeom>
        </p:spPr>
      </p:pic>
      <p:pic>
        <p:nvPicPr>
          <p:cNvPr id="13" name="Picture 12" descr="set-u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51" y="370840"/>
            <a:ext cx="3740298" cy="2514115"/>
          </a:xfrm>
          <a:prstGeom prst="rect">
            <a:avLst/>
          </a:prstGeom>
        </p:spPr>
      </p:pic>
      <p:pic>
        <p:nvPicPr>
          <p:cNvPr id="14" name="Picture 13" descr="DSCN446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1" y="2934301"/>
            <a:ext cx="1366122" cy="2293190"/>
          </a:xfrm>
          <a:prstGeom prst="rect">
            <a:avLst/>
          </a:prstGeom>
        </p:spPr>
      </p:pic>
      <p:pic>
        <p:nvPicPr>
          <p:cNvPr id="15" name="Picture 14" descr="DSCN451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598" y="2934302"/>
            <a:ext cx="1396915" cy="2293189"/>
          </a:xfrm>
          <a:prstGeom prst="rect">
            <a:avLst/>
          </a:prstGeom>
        </p:spPr>
      </p:pic>
      <p:pic>
        <p:nvPicPr>
          <p:cNvPr id="16" name="Picture 15" descr="DSCN4617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074" y="2884954"/>
            <a:ext cx="1480416" cy="2342537"/>
          </a:xfrm>
          <a:prstGeom prst="rect">
            <a:avLst/>
          </a:prstGeom>
        </p:spPr>
      </p:pic>
      <p:pic>
        <p:nvPicPr>
          <p:cNvPr id="17" name="Picture 16" descr="DSCN461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486" y="2884955"/>
            <a:ext cx="1541024" cy="2342536"/>
          </a:xfrm>
          <a:prstGeom prst="rect">
            <a:avLst/>
          </a:prstGeom>
        </p:spPr>
      </p:pic>
      <p:pic>
        <p:nvPicPr>
          <p:cNvPr id="18" name="Picture 17" descr="DSCN3958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484" y="2884954"/>
            <a:ext cx="1532846" cy="23425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4661" y="5276807"/>
            <a:ext cx="9119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Arial"/>
                <a:cs typeface="Arial"/>
              </a:rPr>
              <a:t>Czapek</a:t>
            </a:r>
            <a:r>
              <a:rPr lang="en-US" b="1" dirty="0" smtClean="0">
                <a:latin typeface="Arial"/>
                <a:cs typeface="Arial"/>
              </a:rPr>
              <a:t> Media</a:t>
            </a:r>
            <a:r>
              <a:rPr lang="en-US" dirty="0" smtClean="0">
                <a:latin typeface="Arial"/>
                <a:cs typeface="Arial"/>
              </a:rPr>
              <a:t>: NaNO</a:t>
            </a:r>
            <a:r>
              <a:rPr lang="en-US" baseline="-25000" dirty="0" smtClean="0">
                <a:latin typeface="Arial"/>
                <a:cs typeface="Arial"/>
              </a:rPr>
              <a:t>3</a:t>
            </a:r>
            <a:r>
              <a:rPr lang="en-US" dirty="0" smtClean="0">
                <a:latin typeface="Arial"/>
                <a:cs typeface="Arial"/>
              </a:rPr>
              <a:t> + </a:t>
            </a:r>
            <a:r>
              <a:rPr lang="en-US" dirty="0" err="1" smtClean="0">
                <a:latin typeface="Arial"/>
                <a:cs typeface="Arial"/>
              </a:rPr>
              <a:t>KCl</a:t>
            </a:r>
            <a:r>
              <a:rPr lang="en-US" dirty="0" smtClean="0">
                <a:latin typeface="Arial"/>
                <a:cs typeface="Arial"/>
              </a:rPr>
              <a:t> + K</a:t>
            </a:r>
            <a:r>
              <a:rPr lang="en-US" baseline="-25000" dirty="0" smtClean="0">
                <a:latin typeface="Arial"/>
                <a:cs typeface="Arial"/>
              </a:rPr>
              <a:t>2</a:t>
            </a:r>
            <a:r>
              <a:rPr lang="en-US" dirty="0" smtClean="0">
                <a:latin typeface="Arial"/>
                <a:cs typeface="Arial"/>
              </a:rPr>
              <a:t>HPO</a:t>
            </a:r>
            <a:r>
              <a:rPr lang="en-US" baseline="-25000" dirty="0" smtClean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 + MgSO</a:t>
            </a:r>
            <a:r>
              <a:rPr lang="en-US" baseline="-25000" dirty="0" smtClean="0">
                <a:latin typeface="Arial"/>
                <a:cs typeface="Arial"/>
              </a:rPr>
              <a:t>4</a:t>
            </a:r>
            <a:r>
              <a:rPr lang="en-US" dirty="0" smtClean="0">
                <a:latin typeface="Arial"/>
                <a:cs typeface="Arial"/>
              </a:rPr>
              <a:t> + Glucose + 100 ml/L MES buffer</a:t>
            </a:r>
          </a:p>
          <a:p>
            <a:pPr algn="ctr"/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with or without 0.01 g/L FeSO</a:t>
            </a:r>
            <a:r>
              <a:rPr lang="en-US" baseline="-25000" dirty="0" smtClean="0">
                <a:latin typeface="Arial"/>
                <a:cs typeface="Arial"/>
              </a:rPr>
              <a:t>4</a:t>
            </a:r>
            <a:endParaRPr lang="en-US" dirty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Iron (II)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7741" y="5276807"/>
            <a:ext cx="2139630" cy="382199"/>
          </a:xfrm>
          <a:prstGeom prst="rect">
            <a:avLst/>
          </a:prstGeom>
          <a:noFill/>
          <a:ln>
            <a:solidFill>
              <a:srgbClr val="D2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624684" y="5276807"/>
            <a:ext cx="801680" cy="382199"/>
          </a:xfrm>
          <a:prstGeom prst="rect">
            <a:avLst/>
          </a:prstGeom>
          <a:noFill/>
          <a:ln>
            <a:solidFill>
              <a:srgbClr val="D2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2780563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Iron vs. Iron-Free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2383883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 – Objective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1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7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" name="Picture 6" descr="Day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15" y="0"/>
            <a:ext cx="2825485" cy="1356897"/>
          </a:xfrm>
          <a:prstGeom prst="rect">
            <a:avLst/>
          </a:prstGeom>
        </p:spPr>
      </p:pic>
      <p:pic>
        <p:nvPicPr>
          <p:cNvPr id="8" name="Picture 7" descr="Day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15" y="1576252"/>
            <a:ext cx="2825485" cy="1463758"/>
          </a:xfrm>
          <a:prstGeom prst="rect">
            <a:avLst/>
          </a:prstGeom>
        </p:spPr>
      </p:pic>
      <p:pic>
        <p:nvPicPr>
          <p:cNvPr id="9" name="Picture 8" descr="Day18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15" y="4220936"/>
            <a:ext cx="2825485" cy="22546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28182" y="1045290"/>
            <a:ext cx="7042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Day 1</a:t>
            </a:r>
            <a:endParaRPr lang="en-US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8177" y="2736791"/>
            <a:ext cx="7042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Day 3</a:t>
            </a:r>
            <a:endParaRPr lang="en-US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08819" y="6172397"/>
            <a:ext cx="92362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 Black"/>
              </a:rPr>
              <a:t>Day 18</a:t>
            </a:r>
            <a:endParaRPr lang="en-US" dirty="0">
              <a:solidFill>
                <a:srgbClr val="FF00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Arial Black"/>
              <a:cs typeface="Arial Black"/>
            </a:endParaRPr>
          </a:p>
        </p:txBody>
      </p:sp>
      <p:pic>
        <p:nvPicPr>
          <p:cNvPr id="4" name="Picture 3" descr="Figure5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53407"/>
            <a:ext cx="6318515" cy="5351186"/>
          </a:xfrm>
          <a:prstGeom prst="rect">
            <a:avLst/>
          </a:prstGeom>
        </p:spPr>
      </p:pic>
      <p:pic>
        <p:nvPicPr>
          <p:cNvPr id="6" name="Picture 5" descr="pH keys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15" y="3040010"/>
            <a:ext cx="1890304" cy="11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287074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Silica Problems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5" name="Picture 14" descr="Figure16.t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26" y="59350"/>
            <a:ext cx="4671275" cy="3127394"/>
          </a:xfrm>
          <a:prstGeom prst="rect">
            <a:avLst/>
          </a:prstGeom>
        </p:spPr>
      </p:pic>
      <p:pic>
        <p:nvPicPr>
          <p:cNvPr id="16" name="Picture 15" descr="Figure17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726" y="3341305"/>
            <a:ext cx="4680000" cy="3145855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45068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Flame AA Analysis   &amp;   SEM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8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8" name="Picture 17" descr="All Experiment Avg. key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984" y="59350"/>
            <a:ext cx="2002536" cy="237744"/>
          </a:xfrm>
          <a:prstGeom prst="rect">
            <a:avLst/>
          </a:prstGeom>
        </p:spPr>
      </p:pic>
      <p:pic>
        <p:nvPicPr>
          <p:cNvPr id="19" name="Picture 18" descr="Abiotic Control key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44" y="297094"/>
            <a:ext cx="1740408" cy="237744"/>
          </a:xfrm>
          <a:prstGeom prst="rect">
            <a:avLst/>
          </a:prstGeom>
        </p:spPr>
      </p:pic>
      <p:pic>
        <p:nvPicPr>
          <p:cNvPr id="20" name="Picture 19" descr="Biological Controls key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44" y="534838"/>
            <a:ext cx="1898904" cy="237744"/>
          </a:xfrm>
          <a:prstGeom prst="rect">
            <a:avLst/>
          </a:prstGeom>
        </p:spPr>
      </p:pic>
      <p:pic>
        <p:nvPicPr>
          <p:cNvPr id="21" name="Picture 20" descr="Media Only Controls key.t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244" y="772582"/>
            <a:ext cx="1484376" cy="237744"/>
          </a:xfrm>
          <a:prstGeom prst="rect">
            <a:avLst/>
          </a:prstGeom>
        </p:spPr>
      </p:pic>
      <p:pic>
        <p:nvPicPr>
          <p:cNvPr id="29" name="Picture 28" descr="16-BCNYE_019.tif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98" y="2467516"/>
            <a:ext cx="2224995" cy="1922969"/>
          </a:xfrm>
          <a:prstGeom prst="rect">
            <a:avLst/>
          </a:prstGeom>
        </p:spPr>
      </p:pic>
      <p:pic>
        <p:nvPicPr>
          <p:cNvPr id="31" name="Picture 30" descr="17-BCNYE_01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98" y="4567979"/>
            <a:ext cx="2223124" cy="1919181"/>
          </a:xfrm>
          <a:prstGeom prst="rect">
            <a:avLst/>
          </a:prstGeom>
        </p:spPr>
      </p:pic>
      <p:pic>
        <p:nvPicPr>
          <p:cNvPr id="32" name="Picture 31" descr="18-BCNYE_005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970"/>
            <a:ext cx="2216726" cy="191149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2246722"/>
            <a:ext cx="221672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Experiment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34" name="Picture 33" descr="20-BCNNC_002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817" y="1392741"/>
            <a:ext cx="2249183" cy="1942776"/>
          </a:xfrm>
          <a:prstGeom prst="rect">
            <a:avLst/>
          </a:prstGeom>
        </p:spPr>
      </p:pic>
      <p:pic>
        <p:nvPicPr>
          <p:cNvPr id="35" name="Picture 34" descr="20-BCNNC_004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726" y="3543923"/>
            <a:ext cx="2247274" cy="193783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888001" y="3359257"/>
            <a:ext cx="225599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Controls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0244" y="1500909"/>
            <a:ext cx="1740408" cy="1685835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92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1582"/>
              </p:ext>
            </p:extLst>
          </p:nvPr>
        </p:nvGraphicFramePr>
        <p:xfrm>
          <a:off x="-1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Silica Problems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504320"/>
              </p:ext>
            </p:extLst>
          </p:nvPr>
        </p:nvGraphicFramePr>
        <p:xfrm>
          <a:off x="0" y="6487160"/>
          <a:ext cx="9144000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1974273"/>
                <a:gridCol w="5206801"/>
                <a:gridCol w="196292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Results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SEM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 smtClean="0">
                          <a:latin typeface="Arial"/>
                          <a:cs typeface="Arial"/>
                        </a:rPr>
                        <a:t>Slide </a:t>
                      </a:r>
                      <a:fld id="{AC9709EA-425E-3346-A6B8-FBC63A909051}" type="slidenum">
                        <a:rPr lang="en-US" sz="1400" smtClean="0">
                          <a:latin typeface="Arial"/>
                          <a:cs typeface="Arial"/>
                        </a:rPr>
                        <a:t>9</a:t>
                      </a:fld>
                      <a:r>
                        <a:rPr lang="en-US" sz="1400" dirty="0" smtClean="0">
                          <a:latin typeface="Arial"/>
                          <a:cs typeface="Arial"/>
                        </a:rPr>
                        <a:t> of 18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 descr="20-BCNNC_007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448162"/>
            <a:ext cx="4120220" cy="3927549"/>
          </a:xfrm>
          <a:prstGeom prst="rect">
            <a:avLst/>
          </a:prstGeom>
        </p:spPr>
      </p:pic>
      <p:pic>
        <p:nvPicPr>
          <p:cNvPr id="7" name="Picture 6" descr="20-BCNNC_00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221" y="1259306"/>
            <a:ext cx="5023779" cy="4339388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673642" y="2350297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290858" y="2480869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584638" y="2635181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7074248" y="2765753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928855" y="3632277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222599" y="4118955"/>
            <a:ext cx="225522" cy="40358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05350" y="1851748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210696" y="1994190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2456996" y="2089152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982216" y="2231594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824953" y="3098118"/>
            <a:ext cx="344217" cy="56976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737" y="3667886"/>
            <a:ext cx="225522" cy="403585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25983" y="617249"/>
            <a:ext cx="509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Beam Damage After 2 Minutes of Scanning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66135"/>
              </p:ext>
            </p:extLst>
          </p:nvPr>
        </p:nvGraphicFramePr>
        <p:xfrm>
          <a:off x="6927273" y="0"/>
          <a:ext cx="2216727" cy="370840"/>
        </p:xfrm>
        <a:graphic>
          <a:graphicData uri="http://schemas.openxmlformats.org/drawingml/2006/table">
            <a:tbl>
              <a:tblPr firstRow="1" bandRow="1">
                <a:effectLst/>
                <a:tableStyleId>{35758FB7-9AC5-4552-8A53-C91805E547FA}</a:tableStyleId>
              </a:tblPr>
              <a:tblGrid>
                <a:gridCol w="221672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Silica Precipitates?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6847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15239</TotalTime>
  <Words>720</Words>
  <Application>Microsoft Macintosh PowerPoint</Application>
  <PresentationFormat>On-screen Show (4:3)</PresentationFormat>
  <Paragraphs>145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Alexandré Fowler</dc:creator>
  <cp:lastModifiedBy>Alexandré Fowler</cp:lastModifiedBy>
  <cp:revision>200</cp:revision>
  <dcterms:created xsi:type="dcterms:W3CDTF">2015-10-17T21:13:38Z</dcterms:created>
  <dcterms:modified xsi:type="dcterms:W3CDTF">2015-11-16T21:15:06Z</dcterms:modified>
</cp:coreProperties>
</file>