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76" r:id="rId3"/>
    <p:sldId id="290" r:id="rId4"/>
    <p:sldId id="280" r:id="rId5"/>
    <p:sldId id="284" r:id="rId6"/>
    <p:sldId id="286" r:id="rId7"/>
    <p:sldId id="275" r:id="rId8"/>
    <p:sldId id="288" r:id="rId9"/>
    <p:sldId id="257" r:id="rId10"/>
    <p:sldId id="282" r:id="rId11"/>
    <p:sldId id="259" r:id="rId12"/>
    <p:sldId id="294" r:id="rId13"/>
    <p:sldId id="293" r:id="rId14"/>
    <p:sldId id="262" r:id="rId15"/>
    <p:sldId id="263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289" r:id="rId28"/>
    <p:sldId id="291" r:id="rId29"/>
    <p:sldId id="306" r:id="rId30"/>
    <p:sldId id="272" r:id="rId31"/>
    <p:sldId id="27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FF07"/>
    <a:srgbClr val="F8B6C4"/>
    <a:srgbClr val="FEC2FA"/>
    <a:srgbClr val="FCB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60"/>
  </p:normalViewPr>
  <p:slideViewPr>
    <p:cSldViewPr>
      <p:cViewPr>
        <p:scale>
          <a:sx n="70" d="100"/>
          <a:sy n="70" d="100"/>
        </p:scale>
        <p:origin x="116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8C70-6E2C-4812-AA45-683934168968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9752F-73C8-4DCE-838C-17BB14E81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9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9752F-73C8-4DCE-838C-17BB14E817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7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1562-6CE9-4C0F-8448-CC9F8D99844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0432-227D-4996-AEE5-9658D08D0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7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1562-6CE9-4C0F-8448-CC9F8D99844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0432-227D-4996-AEE5-9658D08D0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1562-6CE9-4C0F-8448-CC9F8D99844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0432-227D-4996-AEE5-9658D08D0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0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1562-6CE9-4C0F-8448-CC9F8D99844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0432-227D-4996-AEE5-9658D08D0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9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1562-6CE9-4C0F-8448-CC9F8D99844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0432-227D-4996-AEE5-9658D08D0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1562-6CE9-4C0F-8448-CC9F8D99844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0432-227D-4996-AEE5-9658D08D0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3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1562-6CE9-4C0F-8448-CC9F8D99844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0432-227D-4996-AEE5-9658D08D0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5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1562-6CE9-4C0F-8448-CC9F8D99844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0432-227D-4996-AEE5-9658D08D0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1562-6CE9-4C0F-8448-CC9F8D99844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0432-227D-4996-AEE5-9658D08D0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78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1562-6CE9-4C0F-8448-CC9F8D99844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0432-227D-4996-AEE5-9658D08D0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0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1562-6CE9-4C0F-8448-CC9F8D99844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D0432-227D-4996-AEE5-9658D08D0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1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F1562-6CE9-4C0F-8448-CC9F8D99844E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D0432-227D-4996-AEE5-9658D08D0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89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2600"/>
            <a:ext cx="9144000" cy="147002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Quaternary Faulting in Blount County Tennessee and Its Implications for Active Tectonism in the Eastern Tennessee Seismic Zone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data:image/jpeg;base64,/9j/4AAQSkZJRgABAQAAAQABAAD/2wCEAAkGBxQTEhUUExQWFBQWGSAYGRUYFxcdHBcYGhsdGBocHhgcHCggHRslHR8YIjEiJSorLy4uHB8zODMtNygtLisBCgoKDg0OGxAQGywkICYuLCwsLCwtLDAsMDQsLiwsLCwsLCwsLCwsLCwsLCwsLCwsLCwsLCwsLCwsLCwsLCwsLP/AABEIAQ4AuwMBEQACEQEDEQH/xAAbAAACAwEBAQAAAAAAAAAAAAAABgQFBwIDAf/EAFEQAAIBAgMFBAMOAQcKBQUAAAECAwARBBIhBQYTMUEiUWFxMoGRFBYjNEJSU2JykqGxwdGCFSQzVKKy8AdDY3N0lbTC0uGTo7PD8SU1RXWD/8QAGgEAAgMBAQAAAAAAAAAAAAAAAAQBAwUCBv/EADoRAAIBAgQDAwsDBAIDAQAAAAABAgMRBBIhMUFRcVJhgRMUIjIzkaGxwdHwBRVCkrLh8SNicqLCgv/aAAwDAQACEQMRAD8AuFQnkCfIV0cn1oyOYI9RoA5ZbaHSgDoRm9rG/dY0ADRMOYI8waAOQpPIUACqTyF6APlAH23XpQB9MZ7jpz0OlAHxVJ0AJPcKAOhC3zW9hoABE17ZTfusaAOWUjQ6HxoA+qhOoBIHhQB8A69O+gDvgt81vYaAOWQjmCPVQABTa9jYcz3UAc0AdMpHMEX5ac6APqxk8gT5A0AfHQjmCPMUAc0Ae0GLeO+R2S/PKSL25cqALTefFyceVM7ZLjs3NvRU8vPWoQHtt/BI2IkJnjUk+iQ9xoO5bUASpGIxeLs+Q8L09ezpHrprQSU+0ZmK2OJ4wJ9G76ePaAoIDYvLEf6h/wA1oA+7ufGF+y/9xqARLhERwsKSdksXyy/MIItf6pvr3UAeOLwrRYV0cWImHkRwzYg9QaAJ2MmBxc8LmyTWW/zXyqUb1H86CSBhEOHjkkbSQkxIO4/5xvUNAe80EEsyMIMPbEcHsHS8mvbOvZBoJPPZbuXxFpcz8KwkzWvYrY5mtb10AfMaZFw7DEOHZ7GIZg5Fj2mzC9ltpzoIO2xWfJwcTwbKAImLoAQNe0Bla51ue+gk8FVxDjBJ6eaPN552JoIO8PtGY4aZjK+YMljmNxfNe2ulAEfZ+MzkxTEskpHa5lJOSuPyPeKAPm05RGPc6clPwjfSSDn/AAryA9dABsmyRzTWBePKEuLhS5IzW7xbTxNAHps7acjSqkjGVJGCsjm4IY2uO4jmLW5UATMOpjgkVZuFlxBXPdu0ApFuyOtr+qgCo2lKxIDTcawuGu2lzqO0L9BQBDqQCgCVtLF8WVpLZc1tL3tYAc7eFQB82liuLI8lsuY3te9tAOdqAJn8sAyyyNHcSrlKZyLDs/KAv8n8aAI2KxETLZIeGb+lxGbTusRQBxgMYYmzABgQVZTyZTzBoAkjaKIG4UORmBXMXLZQdDlFhY+OtAEabF5oo47W4ZY3vzzEHlbS1qAO5Nou0IhbVQwZT1WwIt5a+qgDnaWL4srSWy5raXvawA5+qgDrae0XmKl/kqF9fU+ZOtAHuu0YyiJJBnyAgNxGXmb8gKAPJccq8XJHlWRMmXOTl5G9yLnUUAea4y8XCYZgCShvYoTz81PUeupA9xjoeZwy5vB3C3+zr7L1AHD7TZlmDC7TFSWva2Uk6Du6UAeUWLtE8dvTKm9+WW/S3jUgeMEmVlbnlINu+xvQB3jJ88jva2Zi1r3tc350Ad4LGGMkgBlYZWVuTDuP71AEldpInaihCP0cuz5b/NBAAPib0ARvdnwJitzk4ma/1ctrfje9AEapAKALTdvDLJOEcXVlYH2cx4ioBEbaeAaGQxt05H5y9D/jxoAiVIF3uxsfjvmYfBodfrHov7+HnUAiPssD3WoIBBkIsQLWJI5UAMO2NqwwScP3MjaA3so5+GWgkhe+WH+qp/Z/6aAuU20MUss2dFyKcvZ00tYHlQQTt6Nj8F86j4Nzp9VuZXy6j/tQDKOpAlbNwLTSCNeZ5n5o6k/47qgCXvNhVimyILKqL6+dyfE0Axk2riooI4mOHjcuO5R0v800ElWNvYZtJMIoHeuUn8h+dAXPHbux41jWeA3ibmNezflYnW19LHUH8AhkrhL/ACZnyrn5Zsov/S5eflpQTwFapIGPcqJWkkDKrDKDqAdb+PnUMlETZQBxoBAIMjDKQLW7XTlQQG9MYGJZVUAWUAAAcxfp4mgGW88WHwSKGjE0zC+tunPn6I8hegnYi++hDo2FQr3XH6pRYLlXtvEQuymCPIttdLdo9LXtp4d5oIK6pAut0PjS+TflUAi/2rCuLEkYsJoT2fEHX2Hl4ECgkUMBgHllESizX1v8kDmT5f8AaggfdmSxo/uaMaRrdj9Yn8+p86g6EvZfxtP9b+pqTkY9u7utPKXDqosBYg9KCbEBdzX+lT2Gi4WF0LZ7dzW9hqSDQ9pzRs4w8o0lU2P1geXn1HlXJ0IW0MA8UpjYXN9LD0geRHn+elScjbsqFcIsaNYzTMAfAfsPxJ9gSUe+fxk/ZFCIZab0wM8EGRWa3PKpNuyO6gli5DsmdjYQyetSB7TYUEF/tdRh8CsDEGRjew6drOfUOVBJK2XgjNs9YwQpYnU+Epb9KA4EH3mP9Kv3T+9FwsWu72wWw7sxcNdbWAI63oBIWtj/AB1f9Y3/ADUEcTretrYtiOYykepRQDLnFe58cqniCOQC1iRfXmLG2YeIoJ3IE258nNJEfzuP3ouFiixmEeJssilW7j1HeDyIoIPCpAut0PjS+TflUAg2jjWhxski8w2o7xYXBoAvsftWGKIzxAcWcad9xoSR9Xr3m1BJXbjMTLKSbkrck9SWoYIq9l/G0/1v6mggk75j+cn7K/rQgZRipA7i9IeY/OgBm36NpIiNCASD3G4qESyfs7akMsQnmA4kHM9ddAQPrfnQBQYPHNNjY5G5lxYfNHQD/HfQQd75/GT9kUIGXm3dqSQQwmMgZhY3F+SigkoX3pxJHpKPEKP1vRYi5UzzM7FnYsx6k3NSAz//AIr1/wDvVHEngKlSQMu4n9LJ9j9RUMlELY/x1f8AWN/zUEcT7vd8afyX+6KAZUSRlSVYEEcwRYj1VIHeHxDxm6MVPgbf/NADPvgbw4dnFpDzHddQWHttUIlinUkFjsHHLDMJHDEAEWW17nTqRpzqAR47WxKyzPIoIVjcA2vyF+RPWgCJUgXO7W1Uw7OzhjmAAygd9ze5HhUAiJg8UqYgSENkDlrC2a1yR1tfl1oAv8RvBg5GzPAzNyuVQn+9RYm55fyvgf6sfuR/9VAaFLtDExvNnjUpHdeyAoIAAvoDbvoIJm8u1kxBQoGGUEHMB1ta1ifGgGUtSBK2XiFjmR2uVU3IFr/iR1qAJG8GOWeUyIGAygHMBoRfuJ05UAS9v7YjmjjVA4KfOC2Itbox15UAyiqQCgC8/leP3F7ns+fvsuW+fP8AOvbpyqAKOpAuN29qJh3dnDG4sMoHfc3uR4VAI8MDjUTEiUhigZmsAM1je3W3UdaAPTau01fE8ZFNhlOVx1XwB5aDrQBZtvJDKB7ow+YjqLH2XsR7aCbnyPbWEj7UWGOcci2XT13Yj1UBcpNqbSed8z9NAo5KP8daCCHUgR8fiOHG72vlF7d9d0oZ5qPM4nLLFyFr34N9Ev3j+1aP7fHtCPnz7Ie/Bvol+8f2o/b49oPPn2Q9+DfRL94/tR+3x7QefPsh78G+iX7x/aj9vj2g8+fZD34N9Ev3j+1H7fHtB58+yHvwb6JfvH9qP2+PaDz59kPfg30S/eP7Uft8e0Hnz7Ie/Bvol+8f2o/b49oPPn2Q9+DfRL94/tR+3x7QefPslpu/tlsRIwKBI40MkjjMxCghQFUDtOzEKB1v4VVVwcYLfVltLEub2LrGbRmuVhkOG4eiIrSvlkDHO2I4GGkjdjopQvZcp68inShFaq/u+F2n42Opym3pp7/omRdq7XVo5pYFTPCVM0QcMoVzYPE4GqhiAVYArfXlXEcIsyUnvt/kmVe0W0ttxb9+DfRL94/tTH7fHtC/nz7Ie/Bvol+8f2o/b49oPPn2Q9+DfRL94/tR+3x7QefPsh78G+iX7x/aj9vj2g8+fZD34N9Ev3j+1H7fHtB58+yHvwb6JfvH9qP2+PaDz59kPfg30S/eP7Uft8e0Hnz7Ie/Bvol+8f2o/b49oPPn2Q9+DfRL94/tR+3x7QefPslrsHbRxBcFAuUA6G97+qlsThlRSad7jFCv5W+hcUoMkHbvxeX7Bq7De1j1Kq3s5dDOq3jECgAoAKACgAoAKACgCbsbZrYiURqQuhZnb0URQWdm8AAfyripNQjcspwzysbBuVsCGSMgZlw8LgCEgo0sgCvxsQNGJN1ZIzoFym2otlV6sk+98fovqzVpU42tw/NWSlhmxkL4rgpIHBaFJHcNwxfJwiv9CzLZuJqxLa2AUDi8aclC/X/PPpsTZzWa3T84CVidpyS4GPaUTZcVA/AxDaWmjNshkFrPzQG41ue4WcUFGo6Mtnqu7oLSm3Dyq3WjF/ePZaFPdUK8JSVEuHIIMEjrnWwPOJxcqfG1X0qjvklryfP/ACuIvWpq2eOnNchdpgWCgAoAKACgAoAKACgBm3H9KXyH5ms/9Q9WI/gd2NtZZokHbvxeX7Bq7De1j1Kq3s5dDOq3jECgAoAt92tk8eQl/wCijsXsbXv6KA9C1jr0AY8wKXxNfyULrd7DGHo+Ulrsjx3igCYmZVAVc5IUcgG7QAHcAbV3Qk5U4t8jivFRqNIhYfDvIwVFZ2PJVBJPqFWOSirs4jFy0Qx4PdoRI82KIyxqW4SsCWPJQzjRQWKjQk6/J50pLFKclCnx4jUcNli5z4cBXpwUGHc4i+LFrk4OYAd9gGI+6GqjEfx/8kMYbeXRmuQ4gNJtOWEhozBGVZeRfgu2njkMXqtWU1ZQjLe7+f8As0k9ZNcl8v8AROwu3IsLhljnYJJCgTh8jLkACmJflh9CMt7XsbEEDl0pTleOz+HUlVFGNpb/AJsZhuyp/kvagmUgBo8ykWs4ftCx5EEKLVoVvbU8olS9lPMWe/2Kjf8AlIoQVy4RARyL3aTQ9ex3VXhotZL/APYsxEk1O3cZjWkZhe7C2THiYpFDcOeM5gxuVZG0swGoysB2hf0wLHSy1es6TTaumM0aSqxa4ogbS2RNB/SIQvIONUPk40v4c/CradaFT1WV1KM4bog1YVDRtLYanCRSxraRI1ZwPlqwzFvtLf7t/m6pU8Q/LShLnoPVKCdJSjvxFenREKACgBm3H9KXyH5ms/8AUPViP4HdjbWWaJB278Xl+wauw3tY9Sqt7OXQzqt4xAoAKANC3dwvDw0Y6uOI3m/o/wBjJ6yaxcZUzVX3aGxhoZaa7ypn2P7oxs5YkRRsA5FrlsoXKL9SVbXoAeegLar+RoR5vYWdHytaXIZcNCsa5I1EafNXr9o82PmTWbOpKbvJj0IRgrRQr757TBth0N8pvIR88aBP4bm/ibfJrSwVDKs747CGLrX9BCtT4iT9gbS9zYiKa2YI3aX5yEFXX1qWHrrirDPBxLKU8k1I3fc2eLhe5RlIVc0bAWE+HbRJPFgLI/XMLn0hWJXTzZ/f3Pl9jZptWy/lifgdppFh247hWwy2lLaGyiwkt3OBmFu8jmCBxKDlL0eO328CYysteBle8M7QbN4TgjE7QnOJeL5SRlgygjncsFsD3t3VpUlmrZltFWuI1Xlp5eMncoN4k9zQRYL/ADgPHxH1ZWXKkfmic+l3NX0vTk6nDZdOfiyit6EFT47sXaYFibsbaBglWQC4GjL85Dow87ajuIB6VXVpqpBxZbSqOnJSNGimBUMjZkcXB6Op7wfWCp5EEHlWDKMoSs9GjZTUldbC5vFu8hRpYVCMoLPGPRZRqzKPkkDUrysDa1rHQwuLbeSfgxLEYZWzQLzZT/Awm1xwk0PI2QKQfDQik691Vl1GqWtNdDPtr4PgzSRjkrHKT1U6qfWpBrbpTzwUuZkVYZJuJErsrCgBm3H9KXyH5ms/9Q9WI/gd2NtZZokHbvxeX7Bq7De1j1Kq3s5dDOq3jECgC9xexAuCSbXiE5mF9BG+iaeYU3/0o7qWjXvWdP8AL/nyGpULUlPiOkDKEQk2jESMT3II1JP3ayJxcqrXG/1NKLSgnwsUe7+2Iyjl2tLLO8nDVHdjnCHshVN9c3MjlT2Kw85NZdkrXFcPWjZ33bPbaWMxbKRh8LOl/wDOPGwf+FR6B8bse4iuaNGjB3nJN9dCatWrJWhFoSsVhHjOWRHjPc6lTbyIrTjJS1TuZ0oyjujxqTksNj7GkxBbJlVEF5JXOWOJT1Z+ngBcnoK4qVIw38FxLadKU3oaruzuvKYY44nkjjjfiLipBllufSEEJ1jiYc+LfNc9g3vWXVrxzNtXe1uHi+L6e80qdF5Ultz4+C5DttzZvFiJThrOgvHNJGr5GGt7EaXtzHLnbS1KU55XrtxSGJxutNzJotj7Rw2LOLmw4x7dXRw5B5BkA1Vl6XQgdBytpupRnTyReX84/wCxBU6sJ52sxQbW3fLCSbDu8wW7TRygjEQ31JkQ+kNbmRdOd7Wq+nWtaMtOVtn0+xRUo3vKOvO+4uUwLABfQczQTa4z7BTHQXAw0rxE3MbI41+cpt2Wt11B0uDYWTrqhU3kr87jdDy1PaLsMabViUqZhLh7n0ZonF+8BgCG0vzy+VI+azveDT6Md8vG3pJrqQN0cTnwqr1iJQjwYl1Pru4/grvHQtUzczjCTvC3Ih4vZ6z7SZXBMaxo8ljYkCJAAD4sUHrq+FV08KpceHvKJU1UxDT2/wACxtHCGKV4zqUYi/eOh8iLH109CanFSXETnBwk4sj10cDNuP6UvkPzNZ/6h6sR/A7sbayzRIO3fi8v2DV2G9rHqVVvZy6GdVvGIfDQSajtDBho5YQNMhjUeKC0Y9TKnsrBp1LVVPv+ZtThem49wq4PGTYuCPCQr27WkcnThIQU8QBpewJORbXuQdOVOFKbrSEIznUgqS8Rm2Vs5YF4cQJJ9J7dqQ+NuS9y8h4m5OZXryqu725D9Kkqasjx2ptWHD34jXf6JSC1/rdE9evcprqjhZ1O5czmrXhT68hP2vvDLOMhskV7iNRpfoSx7RPjfyArVo4aFLbfmZtXESqaPYqavKBs3H2qi2gkKKeNHPC0l8nGS6ZZCLkKymwaxymxpXEU2/SXJp9O781G8PUS9F87ocN5d5sYsc0iO0ZjdJhHZcyqh4OIgaw1CyNE2bW6yA3sRSlKjTbSa3uvqn7r+4cqVJpNr85o+ttOWefG4eaQvCcXhUVeQEUshuumuVkCgjrc95oyRjGEorW0vekRnk5ST2uvifMfutgx7otEkfExixxuNOFHGiTTlT8nsriOXgOgojXqaa7LXvvovoEqUNdN38tX9RXE6QO+PN14iyLgoGLs+U3jEjEk2jAZrAntG9tBembOSVLlbM/p1F8yg3Uf/wCUJVOCRK2fj5IHEkTFHAtcAHQ8xYgiuZwjNWktDqE5Qd4jbsreiOTszARP84X4befMofav2RWZWwLWtPXuNCli1LSehflezqA0bjwZHH91hSXpQfJjeklzQuS4BsFJ7ojVmwrdiRb6oCeVzzsbFW8LNz7WjGpHEwyS9b8/GJSg6E88fV4nvuxIZTiMQwsZZAoHzVUZit+4XjH8NV420Ixprgd4V5nKb4lLvtEBiFbq8ak/wkx/kgprAyvS6MWxitUuUFNigzbj+lL5D8zWf+oerEfwO7G2ss0SDt34vL9g1dhvax6lVb2cuhnVbxiHZhYIHynKSVDW0LAAkX77EH11F1ex1ldrmriQGQMNVZg4PepOYHysb156zUrG5e6uZdsvAyTOEjHa53vYKB8ot0A09ZAGpArfqVIwjeWxiwhKcrRHnC7IIXLNiMRPfTJxXWPyy3zMPHs+VZU8Wr+hFLw1NOGHdvTk2Lm8/uVDwoIVDqe3IHlIBHNAGcgnvPqHfT2G8rJZqj8NBLEeTTywXiUFNCoUAfKCTT9hucXhlvq0sMsEh53lijyIT1LMjwMT/oBWbUXk59Gmuj+zv7zSpvPBdGvz4e462KC0hk6yNsqT22U/iDRPRW5eURKXF/8AQ99uO0oiw6tZsTNiF05gTYsrm8hAkw/irmnaN5ckvhH72JnraPNv5/a5nm820RPiZHXSMHJEo5LEnZjAHQZQD5k1oUYZIJPfj1M+tPNN224FXVhUFAErZs0aSAyxcWPkUzMp8wVI1Hjp+Y5mpOPouzO6bipekroeoNlwZQ2HaSFXFw8E0i5unaDFtQdCNCCLXrJliKsZZaiT6o1I0YNXg2ujFnePY8yfCNI2IQacRixZb8gyknLc9QSOWtzansPiKc9Iqz5CdejUjq3dF1uYf5qf9c/9yKk/1D2i6fcZwXs31Kze9GkxUcaAs4jVcoFzdmaQf2WBpnBejRu+ZRi/Sq2QtU6JjNuP6UvkPzNZ/wCoerEewO7G2ss0SDt34vL9g1dhvax6lVb2cuhnVbxiDzsLBpLgFifRXLG9vRfMQr+YsPMXHWsvEVXTxGZdxp0aanQysiR7Z4WGlgluuIiUwqPng/B6EdUUnzAS3WrXh1KrGpHZ6/nU4VfLTcJbrQuN39kNBBZlIdu3KSLBfmqSdBlGpvyLN3ClMVV8rUtHZF+HpeThd7nhjcbLKDHglMjei04ICJ3qkjEKXt8q+g5X9IWUaEabUqztyRzUqymstL3iARbT8v3FaxlsKCAoAKANQ/yVwtkw99M2KlkA+dGuGaJiB3Z2QX76zcY1eXRL43+Rp4RPKur+RP2VgHhQNMjRIiYC7OCoHCxLhrk6DKtie4EE1XOSk/R19f4o7Saj6X/X4MpINoRvtTAFZEYCEqSGFhLIZ7Ano12TTxFXZGqE7rj9irOnWjZ8PuZ5JEVJVgQynKQeYI0IPiDWgmnqhCSs7M+UHIUAFADNus+IjQusTTYdmIZUKsysALsqA5gQLXuLEWvbQhPFQp1PRbtLgOYeVSCzJXQ14R0mUmMiaNgQwX5p0IZfSQ+Y8R0NZkoTpS1VmaClGpHTUXtmSrgZJ4Zy2SwkjNjeQC4AXuLBtTyBQg8qfqw85jGUPETpyVCUoy8CfutAxY4uQfCzNdR8yO9tB0vaw+qo6NVOLqJJUo7Itw0G/wDkluxFxiBZHA5BiB5AkVqxd0mZk1aTQw7j+lL5D8zSH6h6sR3A7sbayzRIO3fi8v2DV2G9rHqVVvZy6GdVvGIPG5s2bDFeqSH1K4BX2kSeysnHxtNPmjUwcrwsV2++Gs8Uw0LgqftR2sfulR/DTGAneDi+H1KcbC0lJHW7+yDOBNiWZ4wbIjMxzkaEk3uEB001JBGljRicQqXow3DD0XU9KexZ72bQ4WHCLYNJ2FAAAWMenYDQA3C2Gli9L4Om51M8uHzL8VUyQyriIdaxlBQAUAFAGp/5NtrIscDWZ+As0cqISXVZJEkWXhA5njHaU5QxBAIGpNZmLptyffa3grWvwNTCzWVd1zRdt7VRMFJiBd4+FnBQkFlYaEEEEcwb3BpGnBuoo8bjc5pQcjA90dlPJNHNokEMiNLM5ARArBiLnQtbkouTcaWrbr1EouPFrRGRQg3LNwXErdrYoSzzSgWEkjuB3BmLD86spxyxS5IqqSzTbRFro4CgAoAvtzsfw5uGTZZrL5OP6M+0lfAOT0pXGUs9O63X4xrC1Mk7PiMm2tjLP217GIHKTlnPc57/AK/PvuOSGHxTh6MtYjtagp6x0Yl4eGSadIpGfMXCHMSSmtm58ra6eFasnGEHJdTNipTmos0hZVQ57ZUjGa3zUjF7DyUW9VYKTnK3Fs2W1GPQykm/PnXojCYzbj+lL5D8zWf+oerEewO7G2ss0SDt34vL9g1dhvax6lVb2cuhnNbxijRgI3wEw4usEoCmRblejA9+ZeotfKWte4NJVMuJg1HdDlPNQneWzJ++y/zeO1jeQFSNQwKHVSOYOmoqjAJqcky7GawVuZdOqQR2dgkcKhCx71FjYdWYgmw5knxNKNSrVHl4jKtTgr8Bb2/gC0cmKxBZG7KQwC3YBPZDkj0sudioHO9yOQ0aFSMZKlT1tuxKvBuLqT8EKdPCAUAFABQBe7m4N2xCyq/DXDssjyWJsMwCqFGru57IQele1UYiSUMr1v8AnwGMPFud1wNfxux55NkSwIhjkbPw4iUBWPjF44yQ2UfBZUtew5XrLjUjGupPVaXfhq/eaUoSdJxWn+zLMVhTJgUiS6S4MyPiMOwysc7AcYfOCrkQ6Ar5G9aSlarme0rWf0EHFullW63X1FamRQKACgAoAtd3tmJiHeNmZGyZkYWIuCLgrzIsSdCLWPPlVNeq6Uc1r8y+hTVRuI7YHEM145dMQg7Y+kXpKh+UpGptyN7gchk16SXpw9V/DuNOnN+rLcp5sPl2ojdJEMn8XDdWPmXVj66bjPNhH3aCzjlxK7z23nxht7liBaeWwZV5qvpZfBmsCe5Qb+lpXg6Vv+WeiWx3ial/+OO7FLa2zmgk4blS2UMcpuBmF7X628NO69aVOoqkcy2M+pTdN2Zdbj+lL5D8zSX6h6sRvA7sbayzRIO3fi8v2DV2G9rHqVVvZy6GdVvGIaNsqVZsLHmAdGQRup74+xz6NYBgeYzCsWvmpVm1195sUrVKSTFXa+HlwkkYVy0StxIc2qhgQTdfRzg2vproeRFaNGpGtFu2uzEa0JUpJcOBZbucTEyHETuXERtGptl4h1uFAygKLMQBzKXvrVGKlGjDJBWuXYdSqyzzex6b8T2ijX57lj/AoA9udvZXH6fHWUjrGy9FITa0zNCgAoAKAGz/ACezPnxEaXuYeKgUXYywMskeVbgsfSuvUE0rikrRb528HuN4V7rx9xs2D3ljbBtim5RgiQAN2XXRxqL2B6kcudZMqLU8nuNNVFlzGSu8hg2hjpGDyzqsSuquI8sjhZEQsBmYItra5VFya09M0Ka2WvfoIO+WdRvV+4R6dEAoAKACgC03Xmy4uH6zZP8AxAY/+aqcTHNSkvzmX4eVqiY37dwJliutxLFd42BIOmrKCNdQLj6wFuZrLwlXJPK9maOIp5o3W6FB9sYmZ4hnLSqbRsoAe72FsygEknqddT31qqlTgnppx5Ga6tSbWuo5bE2QIFsO3M+jyc7k/IU/Nv1+UdTpYDJxGIdV2Wxp0aKprvEneHFCXEyupuubKp71QBFPrCg+utahDJTUTMrzzVGy23H9KXyH5mlP1D1YjOB3Y21lmiQdu/F5fsGrsN7WPUqrezl0M6reMQY9z9qhGMLmySG6seSyctT0DCwJ7wvIA0njKGeOZbocwlbK8r2Yxbw4PiYeVSLMgMi36NGCW9qZxbvt3UhhKmSqu/QdxMM1N92pF3MW+FAGpMz+3LF/2qzH+1XT7lWC9n4/YmbPjWbEcfRlQiGA8wSDeSUd/aYhT3X6gVE5OlBU+L1f2O4pVJufLRfczda2TJZ9qCAoAKALHdxrYvDH/Tx/31qut7OXRltH2i6mx7tQcTAbQj+dPik9tx+tZNV2qQfdE1YK8JLqZXtg/wD0/Z/niD/5ij9K06ftZ+HyM6r7KHiL9XiwUAFABQA3bu7PE+CZOT8ZjE/IpIEitr0U6A+o81FIYit5OsuVtfex+hSU6T530GbZWKE3DkAtmYZl+Y4IzoR0sencVPWs+rTdOdvcO05qcbijuLhLs8x+QAq/ae9z6lDD+IGtHH1LQUVxEcHC8nLkXe8O0xBEbH4WQEIOoB0Z/C2oB+dy9E0phKHlJXeyGcTWUI2W7M+rZMgZtx/Sl8h+ZrP/AFD1Yj+B3Y21lmiQdu/F5fsGrsN7WPUqrezl0M6reMQu93NlRYgSq7OkigMpWxGXk11Nr2JTkw9I91LYitKlaSV0M4elGpdN6l0cTisGvwirioF0DgtdV5AE+ko6dsEdFNLqNCu7xdpDDlVoqz1QuRbadMN7nQBQSxd/lMGABUfNWygG2p77EguOjF1M78BRVmoZEaFsrD8MQxj5ART9rQv7XLH11iVp56jka9OOWCRnUmy2GH90X7Jk4ajqdGObyupHmD3VuKqnPJxtcx3Tahn7yFFGWYKoLMxAAAuSToAB1JNWN21ZWk3ojmggKAJmxGtiYD3Sof7Yrip6j6Mspeuupue4QvHj17sdiF/EfvWNid4P/qjXo/y6sx/bJ/mGzvszn2zkfpWrT9rPw+RnVvZx8Sgq8VCgDoxkKGIOUkgG2hItcA9bXHtFF1exNna5L2Ns44iVYlIUsGNzyGVSwv3AkAX6XrirUVOOZndOm6ksqHDdRLYUAix4j3B5g9kEHx0FZWOd6vgaWEVqfiVu0dpvg8a7oAySFZWjN8rEi7HTVTnz2I/EEgtUqca9FZt1xF6lR0artsyNu5tGYIYcPCHbMXzsbhAQqi/JRbLzY21tau8RSptqdR6HNCrNLLBEzHbBAjmnxUzSSBSexyznsoCzC5GYqMoUAAGxsKrp4pSkqdJaHc8PaLnUeoo0+IDNuP6UvkPzNZ/6h6sR/A7sbayzRIO3fi8v2DV2G9rHqVVvZy6GdVvGISdm41oZVkXmp5HkwOjKfAi49dcVIKcXFndObhJSRo+DxayIssRurcu9T1RvrC+o6g35EVhVKcqcsrNqE4zjdCrvXsNUHHiGVb2kQckJ0DL3KTpbobW0IA0sJiXP0JbiGJw+X047DLHtECAYk20jEngXAtb1y9mkXRfl8nf8P9DiqryWfuIy7Pz4FYQOcClR9cgTD2uSPJjVnlcuJcnzt9DjyeahlXL/ACStx934IsIMZi2AiMkEsUo0MTpM6EH6hOS55WN9MtxfiK0pT8nDfVPv0KsPRUY55dxG3o2DHjp5pMDlE6u4kwxYAy5XK8aImwYNa5A6+PPqjVlSilU20s+XczirSVVtw35fUQ8dgpIWyyxvG3c6lT+I1p6M4yV4u4nKEo7o62Y1poj3SL/eFRP1X0Cn66N4/wAnw12h/wDsJvxCGsXE/wAP/FGxQ/l1Zjm3NMFs4f6KX8cQ9atP2k/D5GbVf/HDx+ZQgXIA1J5Dvq8XSuM+x9zJnAlxV8Jhh6UsvZYjuRD2mY9NPbyK1TExWkNX3DNPDSes9EaCMDgsbAkUCATJhJxh4GP9GGbhiSTucnKdbm5Y6kXpHPUpyzS2urv6IeyU5xsuTshO3c2RwJMVc5ikjYcN35GvIbdOUfqJqzG1s0IpcdSnC0sspPloWGCkAlxMXUSCe3hMiFreAa33xVFdN04T7re4vpNKco+PvF7auEOKx7RqbLGArNa+RUADnxOckAdSQPGnaUlQw6k/y4nUi61ZpDXhMMqKIolyrfRRqSfnMflN4+ywsBl1KkqkryNCEIwVoifvbtcSMIozeNDcsOTvyuD1VQSAet2PIitXCYfycc0t2Z2KrZ3lWyF6nBMZtx/Sl8h+ZrP/AFD1Yj+B3Y21lmiQdu/F5fsGrsN7WPUqrezl0M6reMQKALXYE+JRmOHR5BpnQIzqRrbMBy62OhGtiKprQpyVqhfRlUi7wGGbeVApTEYaWPMCpW+jAixtmUFfDnawNJxwdpKVOWw28TpacWK0u1HaBINAiEtpzYkki/gLtYeJ8LPKlFTc+LEnVbgocDQNmz3hhdT/AJpLHxVQp9jKR6qxK6tVknzNei7wXQn7xyCOfC4KG6QRrDK8Z7SyCTGQhRqbghix8jbkdGqPpRlUlu7r/wBWVT0koLb/ACMW7mw8PNh5Y5IkKR4ufhgDKY7TMBkZbFLC3okVRVqzjJNPgvlxLKcIuLTXF/MmTbtygFYsXIU+ixKJiE9rZZD63NcKtHjH3af4+B06b4P36iztXc1R2pcCumvGwDFWFtbnCvoR4KXPcKYhiHspeEvv/oplQW7j4r7DLuXGgGKljlWWOfEvMpW4K5lUFHUi6upBuD4cuQort+imrNKxdSW75sT8Bu5BNHBGkTY9sOhjMgcxYUMXZz8J6chBa3YDDTW1NSrSi228t/F+7h42F40otJWvb3DTs7dmdBZJMPgwea4XDrm9c0t83nkFLSrRe6cur+i+5fGm1yXRfUs8BuzBG4lbPPMOUs7mRl+yD2U/gAquVaTVlouS0/34nUaaWu77zNMZijhEw2Ii7GVZJJsigNMnu2EMpbvIsLnoLcjWhGPlHKL7rd3osVk8lpLvv70Xm8eFSOdxGMoYmQi5N3k7TnXvP7chWdKTla/QaUUtjOtsbTaHaDyx2JQqhB5NlRUdT3i4I/EdDWxRpKWHUJGZVquNZyid7C2/HEJM0cjyyvmJUjtDoNdRqWPLW47q5xGGlUtrZI6oV1C7tds9ds7SxckbBcPLDDbtnI5JXrmkKgZfABQet6ijQo03um/zgFarVmtmkK1OiQUAM24/pS+Q/M1n/qHqxH8DuxtrLNEi7cj+BmHcjfgDVtB2qx6orrezl0M2rfMMKAJux9pth5M6i4IsyHk69RfoeRB6EDyqurSVWOVltKq6cro0TA7QEseeJyU6i+qk/Jdb6H8D0vWHUpTpSszXhUjUV0V+0tgwzD0RE/R0UAfxRjskeIAPieVX0sZOD11RVVw0J7aMhbtytA74TEHIBeRHvplAzPY8ihUFx4qRzY1fiaarRVSn0KcPJ05OnMvdtT8TaELkWz4XCNbuvjIDRTVqTXfL+1lkneon3L5j9ud/R4j/AGvEf+s1JV910XyGKWz6v5l/VBacNKoIBIBPIEi58qmwC7tzdNZ5c6SNCkvZxSIbDERjUA25NeylhYlSwvyq+nXcY2avbbu/PmVTpKT+feMEKIgWNAqgCyoLABRpYAdBpVDberLFZaI7aQA2JANr2v0HXyqLEn3MKAMU3u+Ix/7PL/x0Na1D2j6r+1mfV9VdH80XO/m2likncW4kZSNV+u0SyK5HzQCx15lLdaVoYdzlG+2/uZdVrZE7b7fAU9jbsCwkxILM2oiJItfrIR2rnnlBBHU81pnEYzK8tP3/AGF6OEv6VT3DNhzkBEdo1AuQgVFAHMtawt3k1nOUpvXVjyUYrTQT96dviQGGI3S/bk1+EINwBfXIDrrzIB6CtXCYXyfpS3+RnYnEZvRjsLVOiQUANG466ynwUf3qzv1B6R8TQwP8vAdoMIWUH/HOsw0Dz2zB8JMn1nHqJP6VMXZpkSV1YyUi2h5ivRmCwoICgD2weLeJs8blG7wbadx7x4HQ1EoxkrSVzqM3F3TGjZ+3MbIBlwyS/X4cgHrKOqD8KQqYXDx3dvEdhiK0lornG1tm47E5eJHEoQHKqyQi19TqZC3TqfzNdUquHpK0X8yKlOvUd2hj2pGVx2HU8xhMGDqDqMZAOY0qum70m1zl/ay9q1RdF8xjlDe4MSEcxsdokB15qTj1Fx32vyNUK3lVfs//ACWL1Hbn9STj8bipHgEimFYsRGkluU8mbmmv9CBZx1JYDQob8xjBJ21unbu/z+cTpuTtfmvH/B1snCYKSKR8WsDz5nGIacIWRgx0JfVUAtl5DLlI53qJyqKSUL24W/PeEVC15eNz4mOxEOKxrRo08ZmSMRD/ADchw0BRr9I2LZXPyey1vSqXGEoRT0dr38X8eRLcoybWpxFCPceIOKlZpY8QxWZF7Ym7Kpwl78xCKnUEKbgmi/prItLbd3f87+JC9V5uZxCS+D2g+IAGN4MizJYfBoI2MapqfgiLsDc3Yv1FhL0qQUfVure/XxOf4Szb21LfCD+eQf7G39+Kqn7N9fuWL110+xmu93xGP/Z5f+Ohp+h7R9V/axSr6q6P5o+79bFxLbSknhCaGMqWeLmsafJc946iooYilGkoSfPnzOa1Go6rnFcvkRJ9o49Rc4ON+9kEj+s8OUgVzGhhpbS+P3R1KriI7xFnam255uzI1lv/AEajKtx3gekR3tc09SoU6fqoTqVpz0bK2rSkKACgBy3KitE7fOe3qAH7msn9QleaXcamCXoN95rW7ezg2GjJ5m/942/CkB1FBvdBlxLHo4DD2ZT+INBDMh29h8mIkHQnMPJu1+tvVW/hp5qUX+aGNiI5ajRYbtbPjlB/m+IxMqnVUdY4VS2hklIJXXN80ac+6K05R/kkve/BE0YRlwbfwPPe3CcKZUKwRkICY4GdlUG7LmdiS0hUgkg2tlqaEs0b6+P5sRXjlklp4FJVxQXmxd5XhAjccWIcgTZk6nI2ul9cpBHO1iSaVr4WNTXZjVHEyp6PVDPhtu4aQaShD82QFD7dU/tVnTwdWPC/QehiacuNift032jCQQR7mwmo1B/nkHWr6KtQt3y/tZzP2vgvmPO6kKvFiA6hh7snNmAIus7MpseoIBHcQKUrNqSt2V8i+krp9X8y6xjxADimMBSGGfLow5EX5Ed9VRzcCx24lLjtsbLZw0s2CZ15M7wsy+RJuKujTrpWSlbxK3Km3fQu8E0TAyRZGWTtF0ykObBQcy+loAL9wFUyzLR8CxW3RU4nbOzo3yvNhFkV85DPEGWTkW1Nw9uvOrFTrNXSdvE4cocbEtMVhMRqHw811KXDRvdW9JevZPUcjXOWpDmibwlyZOXDIGDBFDBcoawuF0OUHotwNPAVxd2sdWV7mMb3fEY/9nl/46GtWh7R9V/axCr6q6P5ovt8NoQx4qTiSoh7OlyW9BfkqCw9YpCFCpPWKGp1YR3YnbS3uUaYdSW+kcCw8Vj1v4Fvu09SwHGo/ATqYzhAUpZWZizEszG5YkkknUkk6k1opJKyEG23dljuzs33RiYoiGKk5nCgk8NAXewGtyoIHiRVdaeSDZZRhnmke8uwG7OuRjA+JeNgfgY1LBQTzLNZbaD01765VZfFLqdyoP4N9Clq4XNE2Dh8mHjHW2Y+bdr9bVhYmeaq3+aG1QjlppGxbOg4cUafNUA+YGv40sMC9v1hbokg+Scp8jqPxH41KIZkm+uE9CUfYP5r/wA34Vp/p9TeHiZ2NhtLwKLY7niot48pdSVmYiFiuo4ljqvP2nvp+ovRb+W/gKUm81vnsXW88+CkLPEZZMS5LOyMeBmJu1uIvFb8BVNFVY6OyXx+GhdW8m9t/gLBFMioUEHw0EmlbYcLiYXZsoGBw/aGUlWVxMj8NmHEUNEAyqQ1m0rOp6waXafyt4bmnJpSTfJEifbmFkzO8WAzMbtIHxiZz1Ywrh7lj4k+ZrlUprROXw+dw8pB66fH7EP3ThT2kEXnBhcLEf8AxMY7OfMIK7tPZ38W3/b9yM0O73L6nvBtrLbWZfFMdhsw8eGYhEfK9q5dK/L+l/O9yVU/Lr/R9OOluvudiyYs5G4K8MzsOalRph8SPRdx2WRs49EUZY/y4c9bfdclz04hmf8AHj8fs/8AZ1/LCqOHG+ZV7NoJocNh0I0IjGVpZBfTO+jcxpR5NvVr3pt+PBdA8otk/jZfcjHGROfhFP8A/T+TcSn9pY5beRvXWWS2/wDpfdEZ09/o/sd4XaWDGmTAv3i2Mw3tTJIh9RqJQqc5fB/VEqdPu+KIe9W0454HEfBGSMxrHCCkUSB1mbtSBXldiigZECi5uTXdGDhJXvvfXd8OG2/FnFSaktLfnz25FZ/lR/8Auc/lH/6KVbg/Yrx+bF8V7V+HyQq0yLBQA17q7GvGk/AfEF51iCo7qIV0vI7RnMpJIC3sBZib6UrXqauN7aX692o5Qp6ZrX193ec7xbXcI8Ixq4tGOUHIWcRBg63ndVYklUuozLpz5XmlTTallt9+hFao0nHNf85lDsrCcWVE6E6/ZGp/Cra1TycHIpowzzUTWNgYTiYiNbaA5j5Lr/29deeNtGl1B0RtpYQSxPGflCw8DzB9RtQBk21MDxEeJtDqNfksOXsIq6lUdOakiqpDPFxM2dWRiDdWU+sEHv8AOt9NSV1sYjTi7GhbubxYqTDszTs8+dhCTMVVRw7zSTL6PBjXKy5vlG1jSFWjTjOyWnHTv0S738h+lVnKN29eH3fchP2jscrGZkmjxMYbK7oXujtcjOsiq1msbNYgkHW9NwqXeVqzFJ03bMncqqtKQoJHf39QkJnwTF0iSIumNmjzLGLC6ooHUnrzpPzWWtpcb+qn8xzzqPGPxZ99/GH/AKjN/vLFUeaz7S/pQecw7L/qYe/jD/1Gb/eWK/ao81n2l/SifOYdl/1MPfzh/wCozf7yxX7VPms+0v6UHnMOT/qZbY3dXB4gzT+6MTGIY45pVb4QqskYdckjHM1lFtbnTyqmNepBKNlrdLhxLJUac25XempF2pt/C4Qxwph8RMoijZXfHTxtldAygonZWykCy6aV3ClOpeTaWr/imczqwp2Vm9ObIXv4w/8AUpf944uu/NZdpf0o485h2X72Hv4w/wDUpf8AeOLo81l2l/Sg85h2X72cS754ZlKtgJGUixU7RxRBB5gg8xQsNNaqS/pQecw7L97KDejbPuzEyYjJw8+XsZs1sqKnpWF+V+VMUafk4KN7i9Wpnm5FVVhUS9l4USSKHLLECDJIqs3DjuAzEKDyv7SK5nLKtN+B3Tjmeu3EccZsqRZo5YX4DSMzJNA3wEODhW1zIoGd7C5BN9BcXcAJxqLK1LW3B7tvu/PgOuDzJrTptZCZtHGtNI0j5czcyqKgNha+VQBc8z4k05CKirISnLM7sZdzMBZWlI1bsr5DmfWdPVWbj6t2oLxH8HTsnNmrbj4GytMfldlfIcz6zp/DWcx9DVUEhQAkb57NySCVR2X0Pg4/cfkalEMzDfDZljxlGh0fz5A/p7K1MDW08m/AzsZS/mvEqNhbQWGQl1LRSI0UgUgNkcWJUnTMDZhfS4t1p2rByWm61QpSnleuz0LmLZsWRzFPKmDsFnxEihRMwYOkcMOpLiw6nqTlFr0ucr6pZuC5d7ZcoRto/R4vn3IpNt7NaCTKyNHmGdUe2cIxOTPbQPa1x+XKr6c1NXRRUg4MgV2VhQAUAFABQBpk2IyYLaDfOweBH30KVnKN6kF/2kabdqcn3RFDfX4yB3QQD/yI6aw/qeL+bFMR6/gvkUVXi4UAFABQB6YaBpGVEUs7GyqOZPQAd9Q2krs6jFydkM+FwGIbB+5oFZZuKzYiA9iR0yqIjlaxaNTxAR0JuRqDSznBVM8traPh3+I0oT8nljvxRXbULYZPcyTsc6g4lFcGMSZrhBbQsoC5iCdbi+lqshao87XTmVTeRZE+pA2VgTNIEHLmx7lHM/462rqtVVODkzmlTdSWVGmbMwOdkijFr2UeAHXyA1rAlJyd2bSSSsjUsLhxGiovJRYer9a4Oz1oAKAI+PwiyxtG3Jh7D0I8QaAMx2lgCjPFIL9COjA9fIiu4yad0cNX0ZnG29lmB7c0Oqt4dx8RW5h66qxvx4mPXounLuOtlbZaEhivEaNTwM7ErA7EEyCM6FuZA5ZrE3tXc6al3X37+45hUcfp3DFtgRFMPLJfE4mXDIkcF2LZjmDSyEdonXsqNSbnkKWp5ryitEnq/ohqootJvVtbfUWdq7GmwwTjLkMgLBSRmABtqB6OtxY66GmoVYzvl4Ck6UoWzECuysKACgD1wkYZ0U6BmAJ8CQKiTsmzqKu0jWd4dhK2z8bKGZArcIRqRl4eDkkiiGoLcrE3NyQLWvasulVaqxXj/Uk2ac4J0pP800Qhb1MJIsHiCAJJoSHtex4LmFDYk2ORVB6acqeo+jKUOCfz1Eq3pRjPi/poL1Xi4UAFAAo8beOuns1oJQ2bZ2UuFRHiKLwyskWIZrvi3OVrxopIWJRrc9dCbmwVp1HUbT47rl17xucFTSa4ceZ7b27zuW4URRsM6cQI+WYgzKJCLuDwyhOVVW2UKO83ihQVs0t/dt87k167vZbfcT4oyxCqLk6ADqabbSV2JpNuyH/YWyxBHY6u2rH9B4CsPE13Vl3cDYoUfJx7zSt0Nk8NOK47bjQfNX9zz9njSzGEMdQSFABQAUAU28mxuOl10kX0T84fNP6f9zQQ0ZvtHArIrRyA93cVYfkRVtOpKnLNErqQU45WZ/tXZjwPlbUH0W6MP0PhW5RrRqxujHq0ZU3Znrsnb0+GB4DhCxBLBELG3ycxBOTldeRt51M6UJ+sEK0oL0RsgSGeaKf4FIcPDGiLZxE+MkzSrHaxYIJGdm7gtjoaVblGLjrdt9bLS/uG0oykpaWSXvK7a2ww5BbgwTRpK+JWJlaNBGVVDlQkI8jHJwweYBsL2qyFW212tLX31+3MrnSUuSet7ClTQmFAAD6qCU7Gs4XeaPFYGaMywRtOtnErovCkNlkcKxBdG1kGW5DEjXS2XKi6dROzduXH826GpGqpwautTPN5doJLIqxX4ECCGK/NlW93I6M7Et6wOlP0YOKvLd6sQrTUnaOy0RU1aUknA7OmmJEMUkpHMIjNbzyg2rmU4x9Z2O4wlLZXLvZW7WeJZGWaV3Z41ghWxR47X40ji0QFwbZToeY1tTOvaVlZbav6LiXwoXV3d9y+pQBApdXvmAsMpFs4YA3Ot1tm5dbdKvu3ZoXsldMk/wAqMcP7nZVZVfPGxvmiv6YU39FtCQbi4va+tc+TWfMvHvOvKPJlZCRCSAASToAOZNdtpK7OEm3ZDvu9sMQjO+sh/sDuHj3n1eePisV5T0Y7fM1MPh/J+lLcfN1th8VhLIPg1OgPyyP+Ufjy76SHEh6qCQoAKACgAoAKAKDeTd8TfCR2Eo6dHHcfHuPqPhJDRn+OwQcNHKvgVOhB/MGu4TlB5onEoKSsxI2zsB4bst3j7+q/aH6/lWxQxcamj0Zl1sNKGq1RUI5BBBsQbgjoRyNNNXFk7FtjNuF4plyBXxE3GlcHRgLlUC9FDszcz8nuqqNK0k77KyLpVrxatu9SHgIUkeOM3UvIqmS4yqjEL6NuYuTe9vDrXcm0m+44gk2l3l7jcShnfBrgoF+EMMZIdZVfNkRmlzXY3sSCLHwqiMXlVTM+b5e4YlJZvJ5VyPkWycJJiDhIjPxrmNJ2ZMjyrfQxBcyIxBAOckXBIodSpGPlHa3Lu6/4OVTpuWRXvz/wRl2XhkCLPLNxpEVwsMSusYkAZA2Z1LMVKmyjS9rk115Sbu4pWXN8jnycFZSbu+R3h9m4eNMLJiBM3Hzqyq6pkZJchveNjYLY20N+oqHObclG2n26nSpwiouV9fuW2C2JA+Kxie5yIsMpiIEwzFzMIxKHkIUEJnaxIU5AOtVSqyUIvNq9du7bQsVKLnJW0Wh6R4IRYeXD4hpJY8OwxURgkAXEQuRG5VtRlDcNtLkEuBbnUOWaalHRvR34M6UcsXGWqWqtxIeM2/DxMVnZsRBiiJeGmaJkkVgyhiQVtlzKSpe+huDa3caMrRto1pz/AD4Fcq0bu+qYs7RxYkfMsUcSgABIwbADlcsSWbvYm5pmEcq1dxacsz0Vj5gcC8rZY1uep6DxJ6VFSpGmryZNOnKbtEdti7ESAX9KQ827vAdwrHxGJlV02RqUcPGn1HLd3d8zEO9xEPa/gPDx9ngqMJD5GgUAAAACwA5AVB0dUAFABQAUAFABQAUAVO29hJiBf0ZBycfkR1FBFhF2js6SFssi27j0byP+DXRAs7U3ajkuyfBt4DsnzXp6qco42cNJar4itXCxnqtGKuP2PLD6S3X5y6r7enrtWlTxFOpszPqUJw3RAq4qLTE7w4mSNY3lZlUgrcLmBX0fhLZ9OmtVqjBO6X502LXXm1ZsktvM2ZpBDCuIYENiFDh7sLMwXPw1c63ZVB1NrHWufIK1ru3L81+JPl3vZX5/mh6YPeKMGJ5cKss0IUJIJXS4jtw86AEMVsBcZbgAG9RKjLVRlZPhbnudRrx0co3aIO1NrtPGiMoGSSWS4J14xViLdACunma7hTyNtd3wOJ1c6S6nW0tvSzGbMEXjuskgUEXZAQvMk21Y2vzNEKUY2twCdaUr95XPMxVVLEqt8qkkhbm5sOQudTarLK9ytybVjrD4Z5DZFLHuAv8A/FcynGKvJ2JjCUnZIYtm7qE2MzWHzF5+tuQ9XtpCrj0tKfvHKWD4z9w04PCKoCRpbuVRqT+ZNZ05ym7yY/GKirIcNh7q8nnHiI/+o/p7e6uLndhtUW0GgqCT7QAUAFABQAUAFABQAUAFAHniIFdSrqGU9CKAFbam6HNoG/gb9G/f21NyLCxi8HJEbSIVPiND5HkfVUkFRi9iwSatGAe9eyfw5+ur4YmrDZlM6FOW6KmfdBfkSEeDAH8Ramo/qD/lEXlgVwZBk3TmHJoz6yP0q5Y+nxTKXgp8GjxO6+I7l+8K689pc/gc+Z1Dtd1Zz8webH9Aah46l3krB1O4lw7oN8uUDwVSfxJH5VVL9QX8YlkcC+LLPC7swJzBc/WOnsFvxpeeNqy20L44SnHvLeCACyooHcqj9BSspOTu2MpJaIv9m7rTSWL/AAS/W9L7v72rm5Nhu2XseKAdhe11c6sfX0HgKg6LCgAoAKACgAoAKACgAoAKACgAoAKACgDmSMMLMAQeYIuD6qAKfF7r4d9QpjP1Db8DcfhRcixUYjcxvkSg+DKR+Iv+VTcLFRjdiSRekUPkT+q0EWK0ipA98Lg2k5W9d/2oAu8NuhK2rOijwzE+ywqLk2LTC7nxD02Z/D0R+Gv40XCxd4PARxf0aKviBqfM8zUEkmgAoAKACgAoAKACgAoA/9k="/>
          <p:cNvSpPr>
            <a:spLocks noChangeAspect="1" noChangeArrowheads="1"/>
          </p:cNvSpPr>
          <p:nvPr/>
        </p:nvSpPr>
        <p:spPr bwMode="auto">
          <a:xfrm>
            <a:off x="155575" y="-1790700"/>
            <a:ext cx="2600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94" y="3360408"/>
            <a:ext cx="1266613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39493" y="2536448"/>
            <a:ext cx="306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D. Hatcher and Jacob Glasbrenner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0192" y="6007717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by: Eric Gamble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8837" y="2536448"/>
            <a:ext cx="346552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Eric Gamble, Randel Tom Cox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Karim Bouzeid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77519" y="3360408"/>
            <a:ext cx="1280927" cy="1828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https://upload.wikimedia.org/wikipedia/en/9/9f/University_of_Tennessee_se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519" y="3337421"/>
            <a:ext cx="1280927" cy="180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6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4062" y="752882"/>
            <a:ext cx="9153398" cy="5401154"/>
            <a:chOff x="94062" y="862688"/>
            <a:chExt cx="9153398" cy="5401154"/>
          </a:xfrm>
        </p:grpSpPr>
        <p:pic>
          <p:nvPicPr>
            <p:cNvPr id="7170" name="Picture 2" descr="C:\Users\Eric\Desktop\geology projects\ETSZ\baltimore\LINES OF SECTION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1" r="17754" b="13937"/>
            <a:stretch/>
          </p:blipFill>
          <p:spPr bwMode="auto">
            <a:xfrm>
              <a:off x="94062" y="862688"/>
              <a:ext cx="8868767" cy="540115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" descr="C:\Users\Eric\Desktop\geology projects\ETSZ\baltimore\A TO A'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26"/>
            <a:stretch/>
          </p:blipFill>
          <p:spPr bwMode="auto">
            <a:xfrm>
              <a:off x="5860917" y="1080473"/>
              <a:ext cx="1760205" cy="353222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 flipH="1" flipV="1">
              <a:off x="5198351" y="4138071"/>
              <a:ext cx="193404" cy="60668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6" idx="1"/>
            </p:cNvCxnSpPr>
            <p:nvPr/>
          </p:nvCxnSpPr>
          <p:spPr>
            <a:xfrm flipV="1">
              <a:off x="5561166" y="1257082"/>
              <a:ext cx="299752" cy="14178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6061826" y="4138071"/>
              <a:ext cx="120818" cy="3957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327287" y="4744753"/>
              <a:ext cx="750566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22407" y="2926424"/>
              <a:ext cx="750566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</a:rPr>
                <a:t>’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 flipV="1">
              <a:off x="4882031" y="3257993"/>
              <a:ext cx="170351" cy="48678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5524176" y="2658541"/>
              <a:ext cx="474345" cy="13263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5702570" y="1381795"/>
              <a:ext cx="750566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399578" y="1366067"/>
              <a:ext cx="750566" cy="5321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</a:t>
              </a:r>
              <a:r>
                <a:rPr lang="en-US" dirty="0" smtClean="0">
                  <a:solidFill>
                    <a:srgbClr val="FF0000"/>
                  </a:solidFill>
                </a:rPr>
                <a:t>’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110350" y="2408910"/>
              <a:ext cx="750566" cy="5321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</a:t>
              </a:r>
              <a:r>
                <a:rPr lang="en-US" dirty="0" smtClean="0">
                  <a:solidFill>
                    <a:srgbClr val="FF0000"/>
                  </a:solidFill>
                </a:rPr>
                <a:t>’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998521" y="4533774"/>
              <a:ext cx="750566" cy="5321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7191" name="Picture 4" descr="C:\Users\Eric\Desktop\geology projects\ETSZ\baltimore\BTOB'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94"/>
            <a:stretch/>
          </p:blipFill>
          <p:spPr bwMode="auto">
            <a:xfrm>
              <a:off x="3755317" y="1040977"/>
              <a:ext cx="1730317" cy="392716"/>
            </a:xfrm>
            <a:prstGeom prst="rect">
              <a:avLst/>
            </a:prstGeom>
            <a:ln w="38100" cap="sq">
              <a:solidFill>
                <a:srgbClr val="FFFF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193" name="Straight Connector 7192"/>
            <p:cNvCxnSpPr/>
            <p:nvPr/>
          </p:nvCxnSpPr>
          <p:spPr>
            <a:xfrm>
              <a:off x="4882031" y="1433694"/>
              <a:ext cx="15660" cy="182429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5267305" y="1381795"/>
              <a:ext cx="375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</a:rPr>
                <a:t>’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596707" y="1366067"/>
              <a:ext cx="750566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B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7199" name="Straight Connector 7198"/>
            <p:cNvCxnSpPr/>
            <p:nvPr/>
          </p:nvCxnSpPr>
          <p:spPr>
            <a:xfrm flipH="1" flipV="1">
              <a:off x="4216638" y="3195348"/>
              <a:ext cx="600451" cy="1607348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5" descr="C:\Users\Eric\Desktop\geology projects\ETSZ\baltimore\C TO C'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93"/>
            <a:stretch/>
          </p:blipFill>
          <p:spPr bwMode="auto">
            <a:xfrm>
              <a:off x="1426237" y="1040977"/>
              <a:ext cx="1976492" cy="464623"/>
            </a:xfrm>
            <a:prstGeom prst="rect">
              <a:avLst/>
            </a:prstGeom>
            <a:ln w="38100" cap="sq">
              <a:solidFill>
                <a:srgbClr val="00B0F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/>
            <p:cNvSpPr txBox="1"/>
            <p:nvPr/>
          </p:nvSpPr>
          <p:spPr>
            <a:xfrm>
              <a:off x="3221424" y="1505600"/>
              <a:ext cx="750566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C’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94893" y="1473863"/>
              <a:ext cx="750566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C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69908" y="2926424"/>
              <a:ext cx="750566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C’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620150" y="4799833"/>
              <a:ext cx="750566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C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 flipV="1">
              <a:off x="2696027" y="1505600"/>
              <a:ext cx="1501134" cy="168688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677349" y="6090698"/>
              <a:ext cx="2536222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092572" y="5558581"/>
              <a:ext cx="1885777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0.42 miles</a:t>
              </a:r>
              <a:endParaRPr lang="en-US" dirty="0"/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3213570" y="5824640"/>
              <a:ext cx="0" cy="2660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677349" y="5824640"/>
              <a:ext cx="0" cy="2660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347274" y="479983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791842" y="3587752"/>
              <a:ext cx="555434" cy="142306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" descr="C:\Users\Eric\Desktop\geology projects\ETSZ\baltimore\D TO D'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656"/>
            <a:stretch/>
          </p:blipFill>
          <p:spPr bwMode="auto">
            <a:xfrm>
              <a:off x="1282458" y="2519342"/>
              <a:ext cx="1863415" cy="407083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TextBox 101"/>
            <p:cNvSpPr txBox="1"/>
            <p:nvPr/>
          </p:nvSpPr>
          <p:spPr>
            <a:xfrm>
              <a:off x="3402730" y="3321694"/>
              <a:ext cx="750566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D</a:t>
              </a:r>
              <a:r>
                <a:rPr lang="en-US" dirty="0" smtClean="0">
                  <a:solidFill>
                    <a:srgbClr val="FFC000"/>
                  </a:solidFill>
                </a:rPr>
                <a:t>’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216638" y="4993816"/>
              <a:ext cx="750566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 flipV="1">
              <a:off x="2696027" y="2926424"/>
              <a:ext cx="1095815" cy="72906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3110384" y="3964632"/>
              <a:ext cx="500378" cy="1670401"/>
            </a:xfrm>
            <a:prstGeom prst="line">
              <a:avLst/>
            </a:prstGeom>
            <a:ln w="38100">
              <a:solidFill>
                <a:srgbClr val="3CFF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469104" y="5559469"/>
              <a:ext cx="770045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3CFF07"/>
                  </a:solidFill>
                </a:rPr>
                <a:t>E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48358" y="3730099"/>
              <a:ext cx="770045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CFF07"/>
                  </a:solidFill>
                </a:rPr>
                <a:t>E’</a:t>
              </a:r>
              <a:endParaRPr lang="en-US" dirty="0">
                <a:solidFill>
                  <a:srgbClr val="3CFF07"/>
                </a:solidFill>
              </a:endParaRPr>
            </a:p>
          </p:txBody>
        </p:sp>
        <p:pic>
          <p:nvPicPr>
            <p:cNvPr id="72" name="Picture 7" descr="C:\Users\Eric\Desktop\geology projects\ETSZ\baltimore\E TO E'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66"/>
            <a:stretch/>
          </p:blipFill>
          <p:spPr bwMode="auto">
            <a:xfrm>
              <a:off x="475461" y="3949616"/>
              <a:ext cx="1901552" cy="459727"/>
            </a:xfrm>
            <a:prstGeom prst="rect">
              <a:avLst/>
            </a:prstGeom>
            <a:ln w="38100" cap="sq">
              <a:solidFill>
                <a:srgbClr val="3CFF07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Box 112"/>
            <p:cNvSpPr txBox="1"/>
            <p:nvPr/>
          </p:nvSpPr>
          <p:spPr>
            <a:xfrm>
              <a:off x="2127355" y="4335922"/>
              <a:ext cx="770045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CFF07"/>
                  </a:solidFill>
                </a:rPr>
                <a:t>E’</a:t>
              </a:r>
              <a:endParaRPr lang="en-US" dirty="0">
                <a:solidFill>
                  <a:srgbClr val="3CFF07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92326" y="4333151"/>
              <a:ext cx="770045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CFF07"/>
                  </a:solidFill>
                </a:rPr>
                <a:t>E</a:t>
              </a:r>
              <a:endParaRPr lang="en-US" dirty="0">
                <a:solidFill>
                  <a:srgbClr val="3CFF07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035346" y="2903068"/>
              <a:ext cx="750566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868651" y="2895336"/>
              <a:ext cx="750566" cy="53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D’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74" name="Straight Connector 73"/>
            <p:cNvCxnSpPr>
              <a:stCxn id="72" idx="3"/>
            </p:cNvCxnSpPr>
            <p:nvPr/>
          </p:nvCxnSpPr>
          <p:spPr>
            <a:xfrm>
              <a:off x="2377013" y="4179480"/>
              <a:ext cx="866921" cy="261932"/>
            </a:xfrm>
            <a:prstGeom prst="line">
              <a:avLst/>
            </a:prstGeom>
            <a:ln>
              <a:solidFill>
                <a:srgbClr val="3CFF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2422090" y="2856486"/>
              <a:ext cx="5146687" cy="2062812"/>
            </a:xfrm>
            <a:prstGeom prst="line">
              <a:avLst/>
            </a:prstGeom>
            <a:ln w="571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endCxn id="62" idx="2"/>
            </p:cNvCxnSpPr>
            <p:nvPr/>
          </p:nvCxnSpPr>
          <p:spPr>
            <a:xfrm>
              <a:off x="2010785" y="2739286"/>
              <a:ext cx="203381" cy="187139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37" idx="2"/>
            </p:cNvCxnSpPr>
            <p:nvPr/>
          </p:nvCxnSpPr>
          <p:spPr>
            <a:xfrm flipH="1" flipV="1">
              <a:off x="2214166" y="1366067"/>
              <a:ext cx="200319" cy="139534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 flipV="1">
              <a:off x="4709814" y="1257082"/>
              <a:ext cx="163578" cy="13986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16" idx="2"/>
            </p:cNvCxnSpPr>
            <p:nvPr/>
          </p:nvCxnSpPr>
          <p:spPr>
            <a:xfrm flipH="1" flipV="1">
              <a:off x="6513870" y="1257082"/>
              <a:ext cx="227150" cy="176611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 flipV="1">
              <a:off x="1666106" y="4273552"/>
              <a:ext cx="120174" cy="95242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4791603" y="3655493"/>
              <a:ext cx="769562" cy="30913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flipH="1" flipV="1">
              <a:off x="6603182" y="1237337"/>
              <a:ext cx="145904" cy="8967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6750507" y="1058078"/>
              <a:ext cx="236637" cy="393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cxnSp>
          <p:nvCxnSpPr>
            <p:cNvPr id="160" name="Straight Arrow Connector 159"/>
            <p:cNvCxnSpPr/>
            <p:nvPr/>
          </p:nvCxnSpPr>
          <p:spPr>
            <a:xfrm flipH="1" flipV="1">
              <a:off x="4797611" y="1254700"/>
              <a:ext cx="145904" cy="8967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 flipH="1" flipV="1">
              <a:off x="2349137" y="1346598"/>
              <a:ext cx="145904" cy="8967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/>
            <p:nvPr/>
          </p:nvCxnSpPr>
          <p:spPr>
            <a:xfrm flipH="1" flipV="1">
              <a:off x="2168420" y="2753641"/>
              <a:ext cx="145904" cy="8967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flipH="1" flipV="1">
              <a:off x="1738743" y="4246246"/>
              <a:ext cx="145904" cy="8967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4977064" y="1058078"/>
              <a:ext cx="236637" cy="393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2464016" y="1194814"/>
              <a:ext cx="236637" cy="393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267467" y="2601857"/>
              <a:ext cx="236637" cy="393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1800892" y="4094462"/>
              <a:ext cx="236637" cy="393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flipH="1" flipV="1">
              <a:off x="8305800" y="1588060"/>
              <a:ext cx="38100" cy="1702897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/>
            <p:cNvSpPr txBox="1"/>
            <p:nvPr/>
          </p:nvSpPr>
          <p:spPr>
            <a:xfrm>
              <a:off x="8059492" y="2247914"/>
              <a:ext cx="11879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691874" y="5245082"/>
              <a:ext cx="13440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/>
                <a:t>H</a:t>
              </a:r>
              <a:endParaRPr lang="en-US" sz="4800" dirty="0"/>
            </a:p>
          </p:txBody>
        </p:sp>
        <p:grpSp>
          <p:nvGrpSpPr>
            <p:cNvPr id="187" name="Group 186"/>
            <p:cNvGrpSpPr/>
            <p:nvPr/>
          </p:nvGrpSpPr>
          <p:grpSpPr>
            <a:xfrm>
              <a:off x="6325418" y="4749097"/>
              <a:ext cx="2591408" cy="1418260"/>
              <a:chOff x="6191752" y="81854"/>
              <a:chExt cx="2591408" cy="1418260"/>
            </a:xfrm>
          </p:grpSpPr>
          <p:pic>
            <p:nvPicPr>
              <p:cNvPr id="190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1752" y="81854"/>
                <a:ext cx="2591408" cy="1418260"/>
              </a:xfrm>
              <a:prstGeom prst="rect">
                <a:avLst/>
              </a:prstGeom>
              <a:ln w="38100" cap="sq">
                <a:solidFill>
                  <a:srgbClr val="FFFF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91" name="Freeform 190"/>
              <p:cNvSpPr/>
              <p:nvPr/>
            </p:nvSpPr>
            <p:spPr>
              <a:xfrm>
                <a:off x="7330966" y="788276"/>
                <a:ext cx="961696" cy="520262"/>
              </a:xfrm>
              <a:custGeom>
                <a:avLst/>
                <a:gdLst>
                  <a:gd name="connsiteX0" fmla="*/ 0 w 961696"/>
                  <a:gd name="connsiteY0" fmla="*/ 0 h 520262"/>
                  <a:gd name="connsiteX1" fmla="*/ 331075 w 961696"/>
                  <a:gd name="connsiteY1" fmla="*/ 173421 h 520262"/>
                  <a:gd name="connsiteX2" fmla="*/ 504496 w 961696"/>
                  <a:gd name="connsiteY2" fmla="*/ 268014 h 520262"/>
                  <a:gd name="connsiteX3" fmla="*/ 804041 w 961696"/>
                  <a:gd name="connsiteY3" fmla="*/ 425669 h 520262"/>
                  <a:gd name="connsiteX4" fmla="*/ 930165 w 961696"/>
                  <a:gd name="connsiteY4" fmla="*/ 520262 h 520262"/>
                  <a:gd name="connsiteX5" fmla="*/ 930165 w 961696"/>
                  <a:gd name="connsiteY5" fmla="*/ 520262 h 520262"/>
                  <a:gd name="connsiteX6" fmla="*/ 961696 w 961696"/>
                  <a:gd name="connsiteY6" fmla="*/ 520262 h 520262"/>
                  <a:gd name="connsiteX7" fmla="*/ 961696 w 961696"/>
                  <a:gd name="connsiteY7" fmla="*/ 520262 h 52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696" h="520262">
                    <a:moveTo>
                      <a:pt x="0" y="0"/>
                    </a:moveTo>
                    <a:lnTo>
                      <a:pt x="331075" y="173421"/>
                    </a:lnTo>
                    <a:lnTo>
                      <a:pt x="504496" y="268014"/>
                    </a:lnTo>
                    <a:lnTo>
                      <a:pt x="804041" y="425669"/>
                    </a:lnTo>
                    <a:lnTo>
                      <a:pt x="930165" y="520262"/>
                    </a:lnTo>
                    <a:lnTo>
                      <a:pt x="930165" y="520262"/>
                    </a:lnTo>
                    <a:lnTo>
                      <a:pt x="961696" y="520262"/>
                    </a:lnTo>
                    <a:lnTo>
                      <a:pt x="961696" y="520262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8" name="Straight Arrow Connector 187"/>
            <p:cNvCxnSpPr/>
            <p:nvPr/>
          </p:nvCxnSpPr>
          <p:spPr>
            <a:xfrm flipH="1" flipV="1">
              <a:off x="7919283" y="5455519"/>
              <a:ext cx="522812" cy="2905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/>
            <p:nvPr/>
          </p:nvCxnSpPr>
          <p:spPr>
            <a:xfrm>
              <a:off x="7296467" y="5613750"/>
              <a:ext cx="534439" cy="28885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5-Point Star 138"/>
            <p:cNvSpPr/>
            <p:nvPr/>
          </p:nvSpPr>
          <p:spPr>
            <a:xfrm>
              <a:off x="4995433" y="3655492"/>
              <a:ext cx="299620" cy="30913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3" name="Straight Connector 192"/>
            <p:cNvCxnSpPr/>
            <p:nvPr/>
          </p:nvCxnSpPr>
          <p:spPr>
            <a:xfrm flipH="1" flipV="1">
              <a:off x="5295053" y="3887892"/>
              <a:ext cx="1218818" cy="85686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/>
          <p:cNvSpPr txBox="1"/>
          <p:nvPr/>
        </p:nvSpPr>
        <p:spPr>
          <a:xfrm>
            <a:off x="94063" y="6208061"/>
            <a:ext cx="9153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Denotes hanging wall.  Black = projection of fault, Profiles A to A’, B to B’, C to C’, D to D’, E to E’ separated by color with no vertical exaggeration.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Title 1"/>
          <p:cNvSpPr txBox="1">
            <a:spLocks/>
          </p:cNvSpPr>
          <p:nvPr/>
        </p:nvSpPr>
        <p:spPr>
          <a:xfrm>
            <a:off x="-533400" y="0"/>
            <a:ext cx="10195711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Extent of Brakebill Island Fault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7696200" cy="5772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48196" y="6181725"/>
            <a:ext cx="542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Looking ENE at Little River bank north of Brakebill Island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39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7696200" cy="5772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48196" y="6181725"/>
            <a:ext cx="5666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Looking ENE at Little River bank north of Brakebill Island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657600" y="2590801"/>
            <a:ext cx="1608083" cy="1066800"/>
          </a:xfrm>
          <a:custGeom>
            <a:avLst/>
            <a:gdLst>
              <a:gd name="connsiteX0" fmla="*/ 1466193 w 1466193"/>
              <a:gd name="connsiteY0" fmla="*/ 945931 h 945931"/>
              <a:gd name="connsiteX1" fmla="*/ 914400 w 1466193"/>
              <a:gd name="connsiteY1" fmla="*/ 536028 h 945931"/>
              <a:gd name="connsiteX2" fmla="*/ 425669 w 1466193"/>
              <a:gd name="connsiteY2" fmla="*/ 299545 h 945931"/>
              <a:gd name="connsiteX3" fmla="*/ 78827 w 1466193"/>
              <a:gd name="connsiteY3" fmla="*/ 47297 h 945931"/>
              <a:gd name="connsiteX4" fmla="*/ 0 w 1466193"/>
              <a:gd name="connsiteY4" fmla="*/ 0 h 94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193" h="945931">
                <a:moveTo>
                  <a:pt x="1466193" y="945931"/>
                </a:moveTo>
                <a:lnTo>
                  <a:pt x="914400" y="536028"/>
                </a:lnTo>
                <a:lnTo>
                  <a:pt x="425669" y="299545"/>
                </a:lnTo>
                <a:lnTo>
                  <a:pt x="78827" y="47297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447333" y="2861006"/>
            <a:ext cx="1733433" cy="415127"/>
          </a:xfrm>
          <a:custGeom>
            <a:avLst/>
            <a:gdLst>
              <a:gd name="connsiteX0" fmla="*/ 22439 w 1733433"/>
              <a:gd name="connsiteY0" fmla="*/ 336589 h 415127"/>
              <a:gd name="connsiteX1" fmla="*/ 185123 w 1733433"/>
              <a:gd name="connsiteY1" fmla="*/ 263661 h 415127"/>
              <a:gd name="connsiteX2" fmla="*/ 314149 w 1733433"/>
              <a:gd name="connsiteY2" fmla="*/ 241222 h 415127"/>
              <a:gd name="connsiteX3" fmla="*/ 381467 w 1733433"/>
              <a:gd name="connsiteY3" fmla="*/ 241222 h 415127"/>
              <a:gd name="connsiteX4" fmla="*/ 443175 w 1733433"/>
              <a:gd name="connsiteY4" fmla="*/ 224393 h 415127"/>
              <a:gd name="connsiteX5" fmla="*/ 544152 w 1733433"/>
              <a:gd name="connsiteY5" fmla="*/ 213173 h 415127"/>
              <a:gd name="connsiteX6" fmla="*/ 600250 w 1733433"/>
              <a:gd name="connsiteY6" fmla="*/ 218783 h 415127"/>
              <a:gd name="connsiteX7" fmla="*/ 701227 w 1733433"/>
              <a:gd name="connsiteY7" fmla="*/ 179514 h 415127"/>
              <a:gd name="connsiteX8" fmla="*/ 774154 w 1733433"/>
              <a:gd name="connsiteY8" fmla="*/ 196344 h 415127"/>
              <a:gd name="connsiteX9" fmla="*/ 863911 w 1733433"/>
              <a:gd name="connsiteY9" fmla="*/ 173904 h 415127"/>
              <a:gd name="connsiteX10" fmla="*/ 925619 w 1733433"/>
              <a:gd name="connsiteY10" fmla="*/ 179514 h 415127"/>
              <a:gd name="connsiteX11" fmla="*/ 953668 w 1733433"/>
              <a:gd name="connsiteY11" fmla="*/ 213173 h 415127"/>
              <a:gd name="connsiteX12" fmla="*/ 925619 w 1733433"/>
              <a:gd name="connsiteY12" fmla="*/ 117806 h 415127"/>
              <a:gd name="connsiteX13" fmla="*/ 1032206 w 1733433"/>
              <a:gd name="connsiteY13" fmla="*/ 157075 h 415127"/>
              <a:gd name="connsiteX14" fmla="*/ 1060255 w 1733433"/>
              <a:gd name="connsiteY14" fmla="*/ 168295 h 415127"/>
              <a:gd name="connsiteX15" fmla="*/ 1077084 w 1733433"/>
              <a:gd name="connsiteY15" fmla="*/ 95367 h 415127"/>
              <a:gd name="connsiteX16" fmla="*/ 1138792 w 1733433"/>
              <a:gd name="connsiteY16" fmla="*/ 123416 h 415127"/>
              <a:gd name="connsiteX17" fmla="*/ 1161231 w 1733433"/>
              <a:gd name="connsiteY17" fmla="*/ 72928 h 415127"/>
              <a:gd name="connsiteX18" fmla="*/ 1228549 w 1733433"/>
              <a:gd name="connsiteY18" fmla="*/ 78538 h 415127"/>
              <a:gd name="connsiteX19" fmla="*/ 1262208 w 1733433"/>
              <a:gd name="connsiteY19" fmla="*/ 44879 h 415127"/>
              <a:gd name="connsiteX20" fmla="*/ 1290257 w 1733433"/>
              <a:gd name="connsiteY20" fmla="*/ 67318 h 415127"/>
              <a:gd name="connsiteX21" fmla="*/ 1351965 w 1733433"/>
              <a:gd name="connsiteY21" fmla="*/ 50488 h 415127"/>
              <a:gd name="connsiteX22" fmla="*/ 1351965 w 1733433"/>
              <a:gd name="connsiteY22" fmla="*/ 50488 h 415127"/>
              <a:gd name="connsiteX23" fmla="*/ 1436112 w 1733433"/>
              <a:gd name="connsiteY23" fmla="*/ 33659 h 415127"/>
              <a:gd name="connsiteX24" fmla="*/ 1497820 w 1733433"/>
              <a:gd name="connsiteY24" fmla="*/ 11220 h 415127"/>
              <a:gd name="connsiteX25" fmla="*/ 1548309 w 1733433"/>
              <a:gd name="connsiteY25" fmla="*/ 50488 h 415127"/>
              <a:gd name="connsiteX26" fmla="*/ 1581968 w 1733433"/>
              <a:gd name="connsiteY26" fmla="*/ 16830 h 415127"/>
              <a:gd name="connsiteX27" fmla="*/ 1626846 w 1733433"/>
              <a:gd name="connsiteY27" fmla="*/ 0 h 415127"/>
              <a:gd name="connsiteX28" fmla="*/ 1699774 w 1733433"/>
              <a:gd name="connsiteY28" fmla="*/ 44879 h 415127"/>
              <a:gd name="connsiteX29" fmla="*/ 1733433 w 1733433"/>
              <a:gd name="connsiteY29" fmla="*/ 100977 h 415127"/>
              <a:gd name="connsiteX30" fmla="*/ 1677334 w 1733433"/>
              <a:gd name="connsiteY30" fmla="*/ 106587 h 415127"/>
              <a:gd name="connsiteX31" fmla="*/ 1604407 w 1733433"/>
              <a:gd name="connsiteY31" fmla="*/ 84147 h 415127"/>
              <a:gd name="connsiteX32" fmla="*/ 1576358 w 1733433"/>
              <a:gd name="connsiteY32" fmla="*/ 84147 h 415127"/>
              <a:gd name="connsiteX33" fmla="*/ 1576358 w 1733433"/>
              <a:gd name="connsiteY33" fmla="*/ 84147 h 415127"/>
              <a:gd name="connsiteX34" fmla="*/ 1537089 w 1733433"/>
              <a:gd name="connsiteY34" fmla="*/ 89757 h 415127"/>
              <a:gd name="connsiteX35" fmla="*/ 1492211 w 1733433"/>
              <a:gd name="connsiteY35" fmla="*/ 95367 h 415127"/>
              <a:gd name="connsiteX36" fmla="*/ 1475381 w 1733433"/>
              <a:gd name="connsiteY36" fmla="*/ 95367 h 415127"/>
              <a:gd name="connsiteX37" fmla="*/ 1436112 w 1733433"/>
              <a:gd name="connsiteY37" fmla="*/ 95367 h 415127"/>
              <a:gd name="connsiteX38" fmla="*/ 1402454 w 1733433"/>
              <a:gd name="connsiteY38" fmla="*/ 117806 h 415127"/>
              <a:gd name="connsiteX39" fmla="*/ 1402454 w 1733433"/>
              <a:gd name="connsiteY39" fmla="*/ 117806 h 415127"/>
              <a:gd name="connsiteX40" fmla="*/ 1340746 w 1733433"/>
              <a:gd name="connsiteY40" fmla="*/ 106587 h 415127"/>
              <a:gd name="connsiteX41" fmla="*/ 1290257 w 1733433"/>
              <a:gd name="connsiteY41" fmla="*/ 95367 h 415127"/>
              <a:gd name="connsiteX42" fmla="*/ 1262208 w 1733433"/>
              <a:gd name="connsiteY42" fmla="*/ 95367 h 415127"/>
              <a:gd name="connsiteX43" fmla="*/ 1262208 w 1733433"/>
              <a:gd name="connsiteY43" fmla="*/ 95367 h 415127"/>
              <a:gd name="connsiteX44" fmla="*/ 1217330 w 1733433"/>
              <a:gd name="connsiteY44" fmla="*/ 129026 h 415127"/>
              <a:gd name="connsiteX45" fmla="*/ 1217330 w 1733433"/>
              <a:gd name="connsiteY45" fmla="*/ 129026 h 415127"/>
              <a:gd name="connsiteX46" fmla="*/ 1133182 w 1733433"/>
              <a:gd name="connsiteY46" fmla="*/ 179514 h 415127"/>
              <a:gd name="connsiteX47" fmla="*/ 1093914 w 1733433"/>
              <a:gd name="connsiteY47" fmla="*/ 157075 h 415127"/>
              <a:gd name="connsiteX48" fmla="*/ 1071474 w 1733433"/>
              <a:gd name="connsiteY48" fmla="*/ 230003 h 415127"/>
              <a:gd name="connsiteX49" fmla="*/ 1004157 w 1733433"/>
              <a:gd name="connsiteY49" fmla="*/ 207563 h 415127"/>
              <a:gd name="connsiteX50" fmla="*/ 959278 w 1733433"/>
              <a:gd name="connsiteY50" fmla="*/ 308540 h 415127"/>
              <a:gd name="connsiteX51" fmla="*/ 891960 w 1733433"/>
              <a:gd name="connsiteY51" fmla="*/ 336589 h 415127"/>
              <a:gd name="connsiteX52" fmla="*/ 830252 w 1733433"/>
              <a:gd name="connsiteY52" fmla="*/ 280491 h 415127"/>
              <a:gd name="connsiteX53" fmla="*/ 802203 w 1733433"/>
              <a:gd name="connsiteY53" fmla="*/ 269271 h 415127"/>
              <a:gd name="connsiteX54" fmla="*/ 779764 w 1733433"/>
              <a:gd name="connsiteY54" fmla="*/ 269271 h 415127"/>
              <a:gd name="connsiteX55" fmla="*/ 757325 w 1733433"/>
              <a:gd name="connsiteY55" fmla="*/ 291711 h 415127"/>
              <a:gd name="connsiteX56" fmla="*/ 757325 w 1733433"/>
              <a:gd name="connsiteY56" fmla="*/ 291711 h 415127"/>
              <a:gd name="connsiteX57" fmla="*/ 706836 w 1733433"/>
              <a:gd name="connsiteY57" fmla="*/ 269271 h 415127"/>
              <a:gd name="connsiteX58" fmla="*/ 678787 w 1733433"/>
              <a:gd name="connsiteY58" fmla="*/ 302930 h 415127"/>
              <a:gd name="connsiteX59" fmla="*/ 661958 w 1733433"/>
              <a:gd name="connsiteY59" fmla="*/ 319760 h 415127"/>
              <a:gd name="connsiteX60" fmla="*/ 622689 w 1733433"/>
              <a:gd name="connsiteY60" fmla="*/ 336589 h 415127"/>
              <a:gd name="connsiteX61" fmla="*/ 572201 w 1733433"/>
              <a:gd name="connsiteY61" fmla="*/ 325369 h 415127"/>
              <a:gd name="connsiteX62" fmla="*/ 504883 w 1733433"/>
              <a:gd name="connsiteY62" fmla="*/ 319760 h 415127"/>
              <a:gd name="connsiteX63" fmla="*/ 409516 w 1733433"/>
              <a:gd name="connsiteY63" fmla="*/ 291711 h 415127"/>
              <a:gd name="connsiteX64" fmla="*/ 375857 w 1733433"/>
              <a:gd name="connsiteY64" fmla="*/ 308540 h 415127"/>
              <a:gd name="connsiteX65" fmla="*/ 330979 w 1733433"/>
              <a:gd name="connsiteY65" fmla="*/ 342199 h 415127"/>
              <a:gd name="connsiteX66" fmla="*/ 286100 w 1733433"/>
              <a:gd name="connsiteY66" fmla="*/ 325369 h 415127"/>
              <a:gd name="connsiteX67" fmla="*/ 263661 w 1733433"/>
              <a:gd name="connsiteY67" fmla="*/ 325369 h 415127"/>
              <a:gd name="connsiteX68" fmla="*/ 263661 w 1733433"/>
              <a:gd name="connsiteY68" fmla="*/ 325369 h 415127"/>
              <a:gd name="connsiteX69" fmla="*/ 201953 w 1733433"/>
              <a:gd name="connsiteY69" fmla="*/ 336589 h 415127"/>
              <a:gd name="connsiteX70" fmla="*/ 157074 w 1733433"/>
              <a:gd name="connsiteY70" fmla="*/ 330979 h 415127"/>
              <a:gd name="connsiteX71" fmla="*/ 123415 w 1733433"/>
              <a:gd name="connsiteY71" fmla="*/ 364638 h 415127"/>
              <a:gd name="connsiteX72" fmla="*/ 84147 w 1733433"/>
              <a:gd name="connsiteY72" fmla="*/ 375858 h 415127"/>
              <a:gd name="connsiteX73" fmla="*/ 33658 w 1733433"/>
              <a:gd name="connsiteY73" fmla="*/ 409517 h 415127"/>
              <a:gd name="connsiteX74" fmla="*/ 0 w 1733433"/>
              <a:gd name="connsiteY74" fmla="*/ 415127 h 41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733433" h="415127">
                <a:moveTo>
                  <a:pt x="22439" y="336589"/>
                </a:moveTo>
                <a:lnTo>
                  <a:pt x="185123" y="263661"/>
                </a:lnTo>
                <a:lnTo>
                  <a:pt x="314149" y="241222"/>
                </a:lnTo>
                <a:lnTo>
                  <a:pt x="381467" y="241222"/>
                </a:lnTo>
                <a:lnTo>
                  <a:pt x="443175" y="224393"/>
                </a:lnTo>
                <a:lnTo>
                  <a:pt x="544152" y="213173"/>
                </a:lnTo>
                <a:lnTo>
                  <a:pt x="600250" y="218783"/>
                </a:lnTo>
                <a:lnTo>
                  <a:pt x="701227" y="179514"/>
                </a:lnTo>
                <a:lnTo>
                  <a:pt x="774154" y="196344"/>
                </a:lnTo>
                <a:lnTo>
                  <a:pt x="863911" y="173904"/>
                </a:lnTo>
                <a:lnTo>
                  <a:pt x="925619" y="179514"/>
                </a:lnTo>
                <a:lnTo>
                  <a:pt x="953668" y="213173"/>
                </a:lnTo>
                <a:lnTo>
                  <a:pt x="925619" y="117806"/>
                </a:lnTo>
                <a:lnTo>
                  <a:pt x="1032206" y="157075"/>
                </a:lnTo>
                <a:lnTo>
                  <a:pt x="1060255" y="168295"/>
                </a:lnTo>
                <a:lnTo>
                  <a:pt x="1077084" y="95367"/>
                </a:lnTo>
                <a:lnTo>
                  <a:pt x="1138792" y="123416"/>
                </a:lnTo>
                <a:lnTo>
                  <a:pt x="1161231" y="72928"/>
                </a:lnTo>
                <a:lnTo>
                  <a:pt x="1228549" y="78538"/>
                </a:lnTo>
                <a:lnTo>
                  <a:pt x="1262208" y="44879"/>
                </a:lnTo>
                <a:lnTo>
                  <a:pt x="1290257" y="67318"/>
                </a:lnTo>
                <a:lnTo>
                  <a:pt x="1351965" y="50488"/>
                </a:lnTo>
                <a:lnTo>
                  <a:pt x="1351965" y="50488"/>
                </a:lnTo>
                <a:lnTo>
                  <a:pt x="1436112" y="33659"/>
                </a:lnTo>
                <a:lnTo>
                  <a:pt x="1497820" y="11220"/>
                </a:lnTo>
                <a:lnTo>
                  <a:pt x="1548309" y="50488"/>
                </a:lnTo>
                <a:lnTo>
                  <a:pt x="1581968" y="16830"/>
                </a:lnTo>
                <a:lnTo>
                  <a:pt x="1626846" y="0"/>
                </a:lnTo>
                <a:lnTo>
                  <a:pt x="1699774" y="44879"/>
                </a:lnTo>
                <a:lnTo>
                  <a:pt x="1733433" y="100977"/>
                </a:lnTo>
                <a:lnTo>
                  <a:pt x="1677334" y="106587"/>
                </a:lnTo>
                <a:lnTo>
                  <a:pt x="1604407" y="84147"/>
                </a:lnTo>
                <a:lnTo>
                  <a:pt x="1576358" y="84147"/>
                </a:lnTo>
                <a:lnTo>
                  <a:pt x="1576358" y="84147"/>
                </a:lnTo>
                <a:lnTo>
                  <a:pt x="1537089" y="89757"/>
                </a:lnTo>
                <a:lnTo>
                  <a:pt x="1492211" y="95367"/>
                </a:lnTo>
                <a:lnTo>
                  <a:pt x="1475381" y="95367"/>
                </a:lnTo>
                <a:lnTo>
                  <a:pt x="1436112" y="95367"/>
                </a:lnTo>
                <a:lnTo>
                  <a:pt x="1402454" y="117806"/>
                </a:lnTo>
                <a:lnTo>
                  <a:pt x="1402454" y="117806"/>
                </a:lnTo>
                <a:lnTo>
                  <a:pt x="1340746" y="106587"/>
                </a:lnTo>
                <a:lnTo>
                  <a:pt x="1290257" y="95367"/>
                </a:lnTo>
                <a:lnTo>
                  <a:pt x="1262208" y="95367"/>
                </a:lnTo>
                <a:lnTo>
                  <a:pt x="1262208" y="95367"/>
                </a:lnTo>
                <a:lnTo>
                  <a:pt x="1217330" y="129026"/>
                </a:lnTo>
                <a:lnTo>
                  <a:pt x="1217330" y="129026"/>
                </a:lnTo>
                <a:lnTo>
                  <a:pt x="1133182" y="179514"/>
                </a:lnTo>
                <a:lnTo>
                  <a:pt x="1093914" y="157075"/>
                </a:lnTo>
                <a:lnTo>
                  <a:pt x="1071474" y="230003"/>
                </a:lnTo>
                <a:lnTo>
                  <a:pt x="1004157" y="207563"/>
                </a:lnTo>
                <a:lnTo>
                  <a:pt x="959278" y="308540"/>
                </a:lnTo>
                <a:lnTo>
                  <a:pt x="891960" y="336589"/>
                </a:lnTo>
                <a:lnTo>
                  <a:pt x="830252" y="280491"/>
                </a:lnTo>
                <a:lnTo>
                  <a:pt x="802203" y="269271"/>
                </a:lnTo>
                <a:lnTo>
                  <a:pt x="779764" y="269271"/>
                </a:lnTo>
                <a:lnTo>
                  <a:pt x="757325" y="291711"/>
                </a:lnTo>
                <a:lnTo>
                  <a:pt x="757325" y="291711"/>
                </a:lnTo>
                <a:lnTo>
                  <a:pt x="706836" y="269271"/>
                </a:lnTo>
                <a:lnTo>
                  <a:pt x="678787" y="302930"/>
                </a:lnTo>
                <a:lnTo>
                  <a:pt x="661958" y="319760"/>
                </a:lnTo>
                <a:lnTo>
                  <a:pt x="622689" y="336589"/>
                </a:lnTo>
                <a:lnTo>
                  <a:pt x="572201" y="325369"/>
                </a:lnTo>
                <a:lnTo>
                  <a:pt x="504883" y="319760"/>
                </a:lnTo>
                <a:lnTo>
                  <a:pt x="409516" y="291711"/>
                </a:lnTo>
                <a:lnTo>
                  <a:pt x="375857" y="308540"/>
                </a:lnTo>
                <a:lnTo>
                  <a:pt x="330979" y="342199"/>
                </a:lnTo>
                <a:lnTo>
                  <a:pt x="286100" y="325369"/>
                </a:lnTo>
                <a:lnTo>
                  <a:pt x="263661" y="325369"/>
                </a:lnTo>
                <a:lnTo>
                  <a:pt x="263661" y="325369"/>
                </a:lnTo>
                <a:lnTo>
                  <a:pt x="201953" y="336589"/>
                </a:lnTo>
                <a:lnTo>
                  <a:pt x="157074" y="330979"/>
                </a:lnTo>
                <a:lnTo>
                  <a:pt x="123415" y="364638"/>
                </a:lnTo>
                <a:lnTo>
                  <a:pt x="84147" y="375858"/>
                </a:lnTo>
                <a:lnTo>
                  <a:pt x="33658" y="409517"/>
                </a:lnTo>
                <a:lnTo>
                  <a:pt x="0" y="415127"/>
                </a:lnTo>
              </a:path>
            </a:pathLst>
          </a:custGeom>
          <a:blipFill>
            <a:blip r:embed="rId3"/>
            <a:tile tx="0" ty="0" sx="100000" sy="100000" flip="none" algn="tl"/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4191000" y="2819401"/>
            <a:ext cx="609600" cy="304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91000" y="2819401"/>
            <a:ext cx="2706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91000" y="3068569"/>
            <a:ext cx="533400" cy="2842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457700" y="3352800"/>
            <a:ext cx="266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1561381" y="2734574"/>
            <a:ext cx="1242204" cy="362309"/>
          </a:xfrm>
          <a:custGeom>
            <a:avLst/>
            <a:gdLst>
              <a:gd name="connsiteX0" fmla="*/ 0 w 1242204"/>
              <a:gd name="connsiteY0" fmla="*/ 310551 h 362309"/>
              <a:gd name="connsiteX1" fmla="*/ 327804 w 1242204"/>
              <a:gd name="connsiteY1" fmla="*/ 241539 h 362309"/>
              <a:gd name="connsiteX2" fmla="*/ 526211 w 1242204"/>
              <a:gd name="connsiteY2" fmla="*/ 207034 h 362309"/>
              <a:gd name="connsiteX3" fmla="*/ 552091 w 1242204"/>
              <a:gd name="connsiteY3" fmla="*/ 138022 h 362309"/>
              <a:gd name="connsiteX4" fmla="*/ 621102 w 1242204"/>
              <a:gd name="connsiteY4" fmla="*/ 163901 h 362309"/>
              <a:gd name="connsiteX5" fmla="*/ 621102 w 1242204"/>
              <a:gd name="connsiteY5" fmla="*/ 163901 h 362309"/>
              <a:gd name="connsiteX6" fmla="*/ 724619 w 1242204"/>
              <a:gd name="connsiteY6" fmla="*/ 146649 h 362309"/>
              <a:gd name="connsiteX7" fmla="*/ 776377 w 1242204"/>
              <a:gd name="connsiteY7" fmla="*/ 103517 h 362309"/>
              <a:gd name="connsiteX8" fmla="*/ 819510 w 1242204"/>
              <a:gd name="connsiteY8" fmla="*/ 69011 h 362309"/>
              <a:gd name="connsiteX9" fmla="*/ 854015 w 1242204"/>
              <a:gd name="connsiteY9" fmla="*/ 103517 h 362309"/>
              <a:gd name="connsiteX10" fmla="*/ 931653 w 1242204"/>
              <a:gd name="connsiteY10" fmla="*/ 77637 h 362309"/>
              <a:gd name="connsiteX11" fmla="*/ 966159 w 1242204"/>
              <a:gd name="connsiteY11" fmla="*/ 25879 h 362309"/>
              <a:gd name="connsiteX12" fmla="*/ 1017917 w 1242204"/>
              <a:gd name="connsiteY12" fmla="*/ 69011 h 362309"/>
              <a:gd name="connsiteX13" fmla="*/ 1069676 w 1242204"/>
              <a:gd name="connsiteY13" fmla="*/ 77637 h 362309"/>
              <a:gd name="connsiteX14" fmla="*/ 1121434 w 1242204"/>
              <a:gd name="connsiteY14" fmla="*/ 0 h 362309"/>
              <a:gd name="connsiteX15" fmla="*/ 1242204 w 1242204"/>
              <a:gd name="connsiteY15" fmla="*/ 25879 h 362309"/>
              <a:gd name="connsiteX16" fmla="*/ 1112808 w 1242204"/>
              <a:gd name="connsiteY16" fmla="*/ 94890 h 362309"/>
              <a:gd name="connsiteX17" fmla="*/ 1035170 w 1242204"/>
              <a:gd name="connsiteY17" fmla="*/ 138022 h 362309"/>
              <a:gd name="connsiteX18" fmla="*/ 974785 w 1242204"/>
              <a:gd name="connsiteY18" fmla="*/ 112143 h 362309"/>
              <a:gd name="connsiteX19" fmla="*/ 914400 w 1242204"/>
              <a:gd name="connsiteY19" fmla="*/ 181154 h 362309"/>
              <a:gd name="connsiteX20" fmla="*/ 914400 w 1242204"/>
              <a:gd name="connsiteY20" fmla="*/ 181154 h 362309"/>
              <a:gd name="connsiteX21" fmla="*/ 819510 w 1242204"/>
              <a:gd name="connsiteY21" fmla="*/ 155275 h 362309"/>
              <a:gd name="connsiteX22" fmla="*/ 759125 w 1242204"/>
              <a:gd name="connsiteY22" fmla="*/ 198407 h 362309"/>
              <a:gd name="connsiteX23" fmla="*/ 664234 w 1242204"/>
              <a:gd name="connsiteY23" fmla="*/ 172528 h 362309"/>
              <a:gd name="connsiteX24" fmla="*/ 638355 w 1242204"/>
              <a:gd name="connsiteY24" fmla="*/ 241539 h 362309"/>
              <a:gd name="connsiteX25" fmla="*/ 629728 w 1242204"/>
              <a:gd name="connsiteY25" fmla="*/ 293298 h 362309"/>
              <a:gd name="connsiteX26" fmla="*/ 586596 w 1242204"/>
              <a:gd name="connsiteY26" fmla="*/ 232913 h 362309"/>
              <a:gd name="connsiteX27" fmla="*/ 586596 w 1242204"/>
              <a:gd name="connsiteY27" fmla="*/ 232913 h 362309"/>
              <a:gd name="connsiteX28" fmla="*/ 336430 w 1242204"/>
              <a:gd name="connsiteY28" fmla="*/ 293298 h 362309"/>
              <a:gd name="connsiteX29" fmla="*/ 146649 w 1242204"/>
              <a:gd name="connsiteY29" fmla="*/ 327803 h 362309"/>
              <a:gd name="connsiteX30" fmla="*/ 0 w 1242204"/>
              <a:gd name="connsiteY30" fmla="*/ 362309 h 36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42204" h="362309">
                <a:moveTo>
                  <a:pt x="0" y="310551"/>
                </a:moveTo>
                <a:lnTo>
                  <a:pt x="327804" y="241539"/>
                </a:lnTo>
                <a:lnTo>
                  <a:pt x="526211" y="207034"/>
                </a:lnTo>
                <a:lnTo>
                  <a:pt x="552091" y="138022"/>
                </a:lnTo>
                <a:lnTo>
                  <a:pt x="621102" y="163901"/>
                </a:lnTo>
                <a:lnTo>
                  <a:pt x="621102" y="163901"/>
                </a:lnTo>
                <a:lnTo>
                  <a:pt x="724619" y="146649"/>
                </a:lnTo>
                <a:lnTo>
                  <a:pt x="776377" y="103517"/>
                </a:lnTo>
                <a:lnTo>
                  <a:pt x="819510" y="69011"/>
                </a:lnTo>
                <a:lnTo>
                  <a:pt x="854015" y="103517"/>
                </a:lnTo>
                <a:lnTo>
                  <a:pt x="931653" y="77637"/>
                </a:lnTo>
                <a:lnTo>
                  <a:pt x="966159" y="25879"/>
                </a:lnTo>
                <a:lnTo>
                  <a:pt x="1017917" y="69011"/>
                </a:lnTo>
                <a:lnTo>
                  <a:pt x="1069676" y="77637"/>
                </a:lnTo>
                <a:lnTo>
                  <a:pt x="1121434" y="0"/>
                </a:lnTo>
                <a:lnTo>
                  <a:pt x="1242204" y="25879"/>
                </a:lnTo>
                <a:lnTo>
                  <a:pt x="1112808" y="94890"/>
                </a:lnTo>
                <a:lnTo>
                  <a:pt x="1035170" y="138022"/>
                </a:lnTo>
                <a:lnTo>
                  <a:pt x="974785" y="112143"/>
                </a:lnTo>
                <a:lnTo>
                  <a:pt x="914400" y="181154"/>
                </a:lnTo>
                <a:lnTo>
                  <a:pt x="914400" y="181154"/>
                </a:lnTo>
                <a:lnTo>
                  <a:pt x="819510" y="155275"/>
                </a:lnTo>
                <a:lnTo>
                  <a:pt x="759125" y="198407"/>
                </a:lnTo>
                <a:lnTo>
                  <a:pt x="664234" y="172528"/>
                </a:lnTo>
                <a:lnTo>
                  <a:pt x="638355" y="241539"/>
                </a:lnTo>
                <a:lnTo>
                  <a:pt x="629728" y="293298"/>
                </a:lnTo>
                <a:lnTo>
                  <a:pt x="586596" y="232913"/>
                </a:lnTo>
                <a:lnTo>
                  <a:pt x="586596" y="232913"/>
                </a:lnTo>
                <a:lnTo>
                  <a:pt x="336430" y="293298"/>
                </a:lnTo>
                <a:lnTo>
                  <a:pt x="146649" y="327803"/>
                </a:lnTo>
                <a:lnTo>
                  <a:pt x="0" y="362309"/>
                </a:lnTo>
              </a:path>
            </a:pathLst>
          </a:custGeom>
          <a:blipFill>
            <a:blip r:embed="rId3"/>
            <a:tile tx="0" ty="0" sx="100000" sy="100000" flip="none" algn="tl"/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555668" y="2636322"/>
            <a:ext cx="1080654" cy="296883"/>
          </a:xfrm>
          <a:custGeom>
            <a:avLst/>
            <a:gdLst>
              <a:gd name="connsiteX0" fmla="*/ 0 w 1080654"/>
              <a:gd name="connsiteY0" fmla="*/ 261257 h 296883"/>
              <a:gd name="connsiteX1" fmla="*/ 344384 w 1080654"/>
              <a:gd name="connsiteY1" fmla="*/ 213756 h 296883"/>
              <a:gd name="connsiteX2" fmla="*/ 486888 w 1080654"/>
              <a:gd name="connsiteY2" fmla="*/ 166255 h 296883"/>
              <a:gd name="connsiteX3" fmla="*/ 653142 w 1080654"/>
              <a:gd name="connsiteY3" fmla="*/ 95003 h 296883"/>
              <a:gd name="connsiteX4" fmla="*/ 665018 w 1080654"/>
              <a:gd name="connsiteY4" fmla="*/ 0 h 296883"/>
              <a:gd name="connsiteX5" fmla="*/ 801584 w 1080654"/>
              <a:gd name="connsiteY5" fmla="*/ 95003 h 296883"/>
              <a:gd name="connsiteX6" fmla="*/ 872836 w 1080654"/>
              <a:gd name="connsiteY6" fmla="*/ 5938 h 296883"/>
              <a:gd name="connsiteX7" fmla="*/ 961901 w 1080654"/>
              <a:gd name="connsiteY7" fmla="*/ 47501 h 296883"/>
              <a:gd name="connsiteX8" fmla="*/ 1080654 w 1080654"/>
              <a:gd name="connsiteY8" fmla="*/ 23751 h 296883"/>
              <a:gd name="connsiteX9" fmla="*/ 1015340 w 1080654"/>
              <a:gd name="connsiteY9" fmla="*/ 100940 h 296883"/>
              <a:gd name="connsiteX10" fmla="*/ 908462 w 1080654"/>
              <a:gd name="connsiteY10" fmla="*/ 83127 h 296883"/>
              <a:gd name="connsiteX11" fmla="*/ 849085 w 1080654"/>
              <a:gd name="connsiteY11" fmla="*/ 71252 h 296883"/>
              <a:gd name="connsiteX12" fmla="*/ 807522 w 1080654"/>
              <a:gd name="connsiteY12" fmla="*/ 124691 h 296883"/>
              <a:gd name="connsiteX13" fmla="*/ 706581 w 1080654"/>
              <a:gd name="connsiteY13" fmla="*/ 100940 h 296883"/>
              <a:gd name="connsiteX14" fmla="*/ 688768 w 1080654"/>
              <a:gd name="connsiteY14" fmla="*/ 112816 h 296883"/>
              <a:gd name="connsiteX15" fmla="*/ 641267 w 1080654"/>
              <a:gd name="connsiteY15" fmla="*/ 172192 h 296883"/>
              <a:gd name="connsiteX16" fmla="*/ 558140 w 1080654"/>
              <a:gd name="connsiteY16" fmla="*/ 178130 h 296883"/>
              <a:gd name="connsiteX17" fmla="*/ 451262 w 1080654"/>
              <a:gd name="connsiteY17" fmla="*/ 219694 h 296883"/>
              <a:gd name="connsiteX18" fmla="*/ 356259 w 1080654"/>
              <a:gd name="connsiteY18" fmla="*/ 255320 h 296883"/>
              <a:gd name="connsiteX19" fmla="*/ 290945 w 1080654"/>
              <a:gd name="connsiteY19" fmla="*/ 285008 h 296883"/>
              <a:gd name="connsiteX20" fmla="*/ 207818 w 1080654"/>
              <a:gd name="connsiteY20" fmla="*/ 296883 h 296883"/>
              <a:gd name="connsiteX21" fmla="*/ 148441 w 1080654"/>
              <a:gd name="connsiteY21" fmla="*/ 285008 h 296883"/>
              <a:gd name="connsiteX22" fmla="*/ 118753 w 1080654"/>
              <a:gd name="connsiteY22" fmla="*/ 279070 h 296883"/>
              <a:gd name="connsiteX23" fmla="*/ 53438 w 1080654"/>
              <a:gd name="connsiteY23" fmla="*/ 285008 h 296883"/>
              <a:gd name="connsiteX24" fmla="*/ 0 w 1080654"/>
              <a:gd name="connsiteY24" fmla="*/ 261257 h 29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80654" h="296883">
                <a:moveTo>
                  <a:pt x="0" y="261257"/>
                </a:moveTo>
                <a:lnTo>
                  <a:pt x="344384" y="213756"/>
                </a:lnTo>
                <a:lnTo>
                  <a:pt x="486888" y="166255"/>
                </a:lnTo>
                <a:lnTo>
                  <a:pt x="653142" y="95003"/>
                </a:lnTo>
                <a:lnTo>
                  <a:pt x="665018" y="0"/>
                </a:lnTo>
                <a:lnTo>
                  <a:pt x="801584" y="95003"/>
                </a:lnTo>
                <a:lnTo>
                  <a:pt x="872836" y="5938"/>
                </a:lnTo>
                <a:lnTo>
                  <a:pt x="961901" y="47501"/>
                </a:lnTo>
                <a:lnTo>
                  <a:pt x="1080654" y="23751"/>
                </a:lnTo>
                <a:lnTo>
                  <a:pt x="1015340" y="100940"/>
                </a:lnTo>
                <a:lnTo>
                  <a:pt x="908462" y="83127"/>
                </a:lnTo>
                <a:lnTo>
                  <a:pt x="849085" y="71252"/>
                </a:lnTo>
                <a:lnTo>
                  <a:pt x="807522" y="124691"/>
                </a:lnTo>
                <a:lnTo>
                  <a:pt x="706581" y="100940"/>
                </a:lnTo>
                <a:lnTo>
                  <a:pt x="688768" y="112816"/>
                </a:lnTo>
                <a:lnTo>
                  <a:pt x="641267" y="172192"/>
                </a:lnTo>
                <a:lnTo>
                  <a:pt x="558140" y="178130"/>
                </a:lnTo>
                <a:lnTo>
                  <a:pt x="451262" y="219694"/>
                </a:lnTo>
                <a:lnTo>
                  <a:pt x="356259" y="255320"/>
                </a:lnTo>
                <a:lnTo>
                  <a:pt x="290945" y="285008"/>
                </a:lnTo>
                <a:lnTo>
                  <a:pt x="207818" y="296883"/>
                </a:lnTo>
                <a:lnTo>
                  <a:pt x="148441" y="285008"/>
                </a:lnTo>
                <a:lnTo>
                  <a:pt x="118753" y="279070"/>
                </a:lnTo>
                <a:cubicBezTo>
                  <a:pt x="61380" y="285445"/>
                  <a:pt x="83237" y="285008"/>
                  <a:pt x="53438" y="285008"/>
                </a:cubicBezTo>
                <a:lnTo>
                  <a:pt x="0" y="261257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87083" y="2191827"/>
            <a:ext cx="2590800" cy="1447801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296063" y="2560320"/>
            <a:ext cx="1160890" cy="214685"/>
          </a:xfrm>
          <a:custGeom>
            <a:avLst/>
            <a:gdLst>
              <a:gd name="connsiteX0" fmla="*/ 79513 w 1160890"/>
              <a:gd name="connsiteY0" fmla="*/ 143123 h 214685"/>
              <a:gd name="connsiteX1" fmla="*/ 604299 w 1160890"/>
              <a:gd name="connsiteY1" fmla="*/ 0 h 214685"/>
              <a:gd name="connsiteX2" fmla="*/ 699714 w 1160890"/>
              <a:gd name="connsiteY2" fmla="*/ 55659 h 214685"/>
              <a:gd name="connsiteX3" fmla="*/ 691763 w 1160890"/>
              <a:gd name="connsiteY3" fmla="*/ 119270 h 214685"/>
              <a:gd name="connsiteX4" fmla="*/ 882594 w 1160890"/>
              <a:gd name="connsiteY4" fmla="*/ 31805 h 214685"/>
              <a:gd name="connsiteX5" fmla="*/ 1160890 w 1160890"/>
              <a:gd name="connsiteY5" fmla="*/ 23854 h 214685"/>
              <a:gd name="connsiteX6" fmla="*/ 1073426 w 1160890"/>
              <a:gd name="connsiteY6" fmla="*/ 47708 h 214685"/>
              <a:gd name="connsiteX7" fmla="*/ 882594 w 1160890"/>
              <a:gd name="connsiteY7" fmla="*/ 71562 h 214685"/>
              <a:gd name="connsiteX8" fmla="*/ 779227 w 1160890"/>
              <a:gd name="connsiteY8" fmla="*/ 119270 h 214685"/>
              <a:gd name="connsiteX9" fmla="*/ 683812 w 1160890"/>
              <a:gd name="connsiteY9" fmla="*/ 166977 h 214685"/>
              <a:gd name="connsiteX10" fmla="*/ 596347 w 1160890"/>
              <a:gd name="connsiteY10" fmla="*/ 182880 h 214685"/>
              <a:gd name="connsiteX11" fmla="*/ 524786 w 1160890"/>
              <a:gd name="connsiteY11" fmla="*/ 182880 h 214685"/>
              <a:gd name="connsiteX12" fmla="*/ 596347 w 1160890"/>
              <a:gd name="connsiteY12" fmla="*/ 95416 h 214685"/>
              <a:gd name="connsiteX13" fmla="*/ 500932 w 1160890"/>
              <a:gd name="connsiteY13" fmla="*/ 111318 h 214685"/>
              <a:gd name="connsiteX14" fmla="*/ 357808 w 1160890"/>
              <a:gd name="connsiteY14" fmla="*/ 151075 h 214685"/>
              <a:gd name="connsiteX15" fmla="*/ 254441 w 1160890"/>
              <a:gd name="connsiteY15" fmla="*/ 182880 h 214685"/>
              <a:gd name="connsiteX16" fmla="*/ 119269 w 1160890"/>
              <a:gd name="connsiteY16" fmla="*/ 206734 h 214685"/>
              <a:gd name="connsiteX17" fmla="*/ 71561 w 1160890"/>
              <a:gd name="connsiteY17" fmla="*/ 214685 h 214685"/>
              <a:gd name="connsiteX18" fmla="*/ 0 w 1160890"/>
              <a:gd name="connsiteY18" fmla="*/ 166977 h 21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60890" h="214685">
                <a:moveTo>
                  <a:pt x="79513" y="143123"/>
                </a:moveTo>
                <a:lnTo>
                  <a:pt x="604299" y="0"/>
                </a:lnTo>
                <a:lnTo>
                  <a:pt x="699714" y="55659"/>
                </a:lnTo>
                <a:lnTo>
                  <a:pt x="691763" y="119270"/>
                </a:lnTo>
                <a:lnTo>
                  <a:pt x="882594" y="31805"/>
                </a:lnTo>
                <a:lnTo>
                  <a:pt x="1160890" y="23854"/>
                </a:lnTo>
                <a:lnTo>
                  <a:pt x="1073426" y="47708"/>
                </a:lnTo>
                <a:lnTo>
                  <a:pt x="882594" y="71562"/>
                </a:lnTo>
                <a:lnTo>
                  <a:pt x="779227" y="119270"/>
                </a:lnTo>
                <a:lnTo>
                  <a:pt x="683812" y="166977"/>
                </a:lnTo>
                <a:lnTo>
                  <a:pt x="596347" y="182880"/>
                </a:lnTo>
                <a:lnTo>
                  <a:pt x="524786" y="182880"/>
                </a:lnTo>
                <a:lnTo>
                  <a:pt x="596347" y="95416"/>
                </a:lnTo>
                <a:lnTo>
                  <a:pt x="500932" y="111318"/>
                </a:lnTo>
                <a:lnTo>
                  <a:pt x="357808" y="151075"/>
                </a:lnTo>
                <a:lnTo>
                  <a:pt x="254441" y="182880"/>
                </a:lnTo>
                <a:lnTo>
                  <a:pt x="119269" y="206734"/>
                </a:lnTo>
                <a:lnTo>
                  <a:pt x="71561" y="214685"/>
                </a:lnTo>
                <a:lnTo>
                  <a:pt x="0" y="166977"/>
                </a:lnTo>
              </a:path>
            </a:pathLst>
          </a:custGeom>
          <a:blipFill>
            <a:blip r:embed="rId3"/>
            <a:tile tx="0" ty="0" sx="100000" sy="100000" flip="none" algn="tl"/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456953" y="1676400"/>
            <a:ext cx="133847" cy="5154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48196" y="1030069"/>
            <a:ext cx="2876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Liquefaction Features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4326320" y="3371850"/>
            <a:ext cx="474280" cy="1371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03585" y="4724400"/>
            <a:ext cx="300940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Thrust through Quaternary alluvium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0" y="1524000"/>
            <a:ext cx="7535863" cy="4124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1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08038" y="1057275"/>
            <a:ext cx="7521575" cy="4762500"/>
            <a:chOff x="808038" y="1057275"/>
            <a:chExt cx="7521575" cy="47625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174"/>
            <a:stretch/>
          </p:blipFill>
          <p:spPr bwMode="auto">
            <a:xfrm>
              <a:off x="808038" y="1057275"/>
              <a:ext cx="1868487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4"/>
            <a:stretch/>
          </p:blipFill>
          <p:spPr bwMode="auto">
            <a:xfrm>
              <a:off x="2590800" y="1057275"/>
              <a:ext cx="5738813" cy="474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reeform 2"/>
          <p:cNvSpPr/>
          <p:nvPr/>
        </p:nvSpPr>
        <p:spPr>
          <a:xfrm>
            <a:off x="890649" y="3758540"/>
            <a:ext cx="1514104" cy="154379"/>
          </a:xfrm>
          <a:custGeom>
            <a:avLst/>
            <a:gdLst>
              <a:gd name="connsiteX0" fmla="*/ 0 w 1514104"/>
              <a:gd name="connsiteY0" fmla="*/ 23751 h 154379"/>
              <a:gd name="connsiteX1" fmla="*/ 213756 w 1514104"/>
              <a:gd name="connsiteY1" fmla="*/ 11876 h 154379"/>
              <a:gd name="connsiteX2" fmla="*/ 362198 w 1514104"/>
              <a:gd name="connsiteY2" fmla="*/ 0 h 154379"/>
              <a:gd name="connsiteX3" fmla="*/ 540328 w 1514104"/>
              <a:gd name="connsiteY3" fmla="*/ 0 h 154379"/>
              <a:gd name="connsiteX4" fmla="*/ 540328 w 1514104"/>
              <a:gd name="connsiteY4" fmla="*/ 17813 h 154379"/>
              <a:gd name="connsiteX5" fmla="*/ 552203 w 1514104"/>
              <a:gd name="connsiteY5" fmla="*/ 29689 h 154379"/>
              <a:gd name="connsiteX6" fmla="*/ 617517 w 1514104"/>
              <a:gd name="connsiteY6" fmla="*/ 5938 h 154379"/>
              <a:gd name="connsiteX7" fmla="*/ 706582 w 1514104"/>
              <a:gd name="connsiteY7" fmla="*/ 5938 h 154379"/>
              <a:gd name="connsiteX8" fmla="*/ 777834 w 1514104"/>
              <a:gd name="connsiteY8" fmla="*/ 5938 h 154379"/>
              <a:gd name="connsiteX9" fmla="*/ 807522 w 1514104"/>
              <a:gd name="connsiteY9" fmla="*/ 47502 h 154379"/>
              <a:gd name="connsiteX10" fmla="*/ 807522 w 1514104"/>
              <a:gd name="connsiteY10" fmla="*/ 83128 h 154379"/>
              <a:gd name="connsiteX11" fmla="*/ 866899 w 1514104"/>
              <a:gd name="connsiteY11" fmla="*/ 35626 h 154379"/>
              <a:gd name="connsiteX12" fmla="*/ 902525 w 1514104"/>
              <a:gd name="connsiteY12" fmla="*/ 47502 h 154379"/>
              <a:gd name="connsiteX13" fmla="*/ 926276 w 1514104"/>
              <a:gd name="connsiteY13" fmla="*/ 77190 h 154379"/>
              <a:gd name="connsiteX14" fmla="*/ 967839 w 1514104"/>
              <a:gd name="connsiteY14" fmla="*/ 23751 h 154379"/>
              <a:gd name="connsiteX15" fmla="*/ 1021278 w 1514104"/>
              <a:gd name="connsiteY15" fmla="*/ 53439 h 154379"/>
              <a:gd name="connsiteX16" fmla="*/ 1050967 w 1514104"/>
              <a:gd name="connsiteY16" fmla="*/ 29689 h 154379"/>
              <a:gd name="connsiteX17" fmla="*/ 1080655 w 1514104"/>
              <a:gd name="connsiteY17" fmla="*/ 11876 h 154379"/>
              <a:gd name="connsiteX18" fmla="*/ 1128156 w 1514104"/>
              <a:gd name="connsiteY18" fmla="*/ 35626 h 154379"/>
              <a:gd name="connsiteX19" fmla="*/ 1175657 w 1514104"/>
              <a:gd name="connsiteY19" fmla="*/ 5938 h 154379"/>
              <a:gd name="connsiteX20" fmla="*/ 1235034 w 1514104"/>
              <a:gd name="connsiteY20" fmla="*/ 29689 h 154379"/>
              <a:gd name="connsiteX21" fmla="*/ 1276598 w 1514104"/>
              <a:gd name="connsiteY21" fmla="*/ 11876 h 154379"/>
              <a:gd name="connsiteX22" fmla="*/ 1300348 w 1514104"/>
              <a:gd name="connsiteY22" fmla="*/ 29689 h 154379"/>
              <a:gd name="connsiteX23" fmla="*/ 1335974 w 1514104"/>
              <a:gd name="connsiteY23" fmla="*/ 17813 h 154379"/>
              <a:gd name="connsiteX24" fmla="*/ 1377538 w 1514104"/>
              <a:gd name="connsiteY24" fmla="*/ 59377 h 154379"/>
              <a:gd name="connsiteX25" fmla="*/ 1419102 w 1514104"/>
              <a:gd name="connsiteY25" fmla="*/ 23751 h 154379"/>
              <a:gd name="connsiteX26" fmla="*/ 1419102 w 1514104"/>
              <a:gd name="connsiteY26" fmla="*/ 23751 h 154379"/>
              <a:gd name="connsiteX27" fmla="*/ 1454728 w 1514104"/>
              <a:gd name="connsiteY27" fmla="*/ 47502 h 154379"/>
              <a:gd name="connsiteX28" fmla="*/ 1490354 w 1514104"/>
              <a:gd name="connsiteY28" fmla="*/ 11876 h 154379"/>
              <a:gd name="connsiteX29" fmla="*/ 1514104 w 1514104"/>
              <a:gd name="connsiteY29" fmla="*/ 65315 h 154379"/>
              <a:gd name="connsiteX30" fmla="*/ 1496291 w 1514104"/>
              <a:gd name="connsiteY30" fmla="*/ 89065 h 154379"/>
              <a:gd name="connsiteX31" fmla="*/ 1472541 w 1514104"/>
              <a:gd name="connsiteY31" fmla="*/ 71252 h 154379"/>
              <a:gd name="connsiteX32" fmla="*/ 1430977 w 1514104"/>
              <a:gd name="connsiteY32" fmla="*/ 95003 h 154379"/>
              <a:gd name="connsiteX33" fmla="*/ 1419102 w 1514104"/>
              <a:gd name="connsiteY33" fmla="*/ 59377 h 154379"/>
              <a:gd name="connsiteX34" fmla="*/ 1383476 w 1514104"/>
              <a:gd name="connsiteY34" fmla="*/ 106878 h 154379"/>
              <a:gd name="connsiteX35" fmla="*/ 1353787 w 1514104"/>
              <a:gd name="connsiteY35" fmla="*/ 71252 h 154379"/>
              <a:gd name="connsiteX36" fmla="*/ 1341912 w 1514104"/>
              <a:gd name="connsiteY36" fmla="*/ 77190 h 154379"/>
              <a:gd name="connsiteX37" fmla="*/ 1318161 w 1514104"/>
              <a:gd name="connsiteY37" fmla="*/ 65315 h 154379"/>
              <a:gd name="connsiteX38" fmla="*/ 1306286 w 1514104"/>
              <a:gd name="connsiteY38" fmla="*/ 59377 h 154379"/>
              <a:gd name="connsiteX39" fmla="*/ 1276598 w 1514104"/>
              <a:gd name="connsiteY39" fmla="*/ 47502 h 154379"/>
              <a:gd name="connsiteX40" fmla="*/ 1246909 w 1514104"/>
              <a:gd name="connsiteY40" fmla="*/ 59377 h 154379"/>
              <a:gd name="connsiteX41" fmla="*/ 1246909 w 1514104"/>
              <a:gd name="connsiteY41" fmla="*/ 59377 h 154379"/>
              <a:gd name="connsiteX42" fmla="*/ 1217221 w 1514104"/>
              <a:gd name="connsiteY42" fmla="*/ 89065 h 154379"/>
              <a:gd name="connsiteX43" fmla="*/ 1169720 w 1514104"/>
              <a:gd name="connsiteY43" fmla="*/ 89065 h 154379"/>
              <a:gd name="connsiteX44" fmla="*/ 1169720 w 1514104"/>
              <a:gd name="connsiteY44" fmla="*/ 89065 h 154379"/>
              <a:gd name="connsiteX45" fmla="*/ 1098468 w 1514104"/>
              <a:gd name="connsiteY45" fmla="*/ 106878 h 154379"/>
              <a:gd name="connsiteX46" fmla="*/ 1062842 w 1514104"/>
              <a:gd name="connsiteY46" fmla="*/ 53439 h 154379"/>
              <a:gd name="connsiteX47" fmla="*/ 1021278 w 1514104"/>
              <a:gd name="connsiteY47" fmla="*/ 124691 h 154379"/>
              <a:gd name="connsiteX48" fmla="*/ 997528 w 1514104"/>
              <a:gd name="connsiteY48" fmla="*/ 112816 h 154379"/>
              <a:gd name="connsiteX49" fmla="*/ 979715 w 1514104"/>
              <a:gd name="connsiteY49" fmla="*/ 142504 h 154379"/>
              <a:gd name="connsiteX50" fmla="*/ 938151 w 1514104"/>
              <a:gd name="connsiteY50" fmla="*/ 89065 h 154379"/>
              <a:gd name="connsiteX51" fmla="*/ 902525 w 1514104"/>
              <a:gd name="connsiteY51" fmla="*/ 124691 h 154379"/>
              <a:gd name="connsiteX52" fmla="*/ 878774 w 1514104"/>
              <a:gd name="connsiteY52" fmla="*/ 89065 h 154379"/>
              <a:gd name="connsiteX53" fmla="*/ 819398 w 1514104"/>
              <a:gd name="connsiteY53" fmla="*/ 124691 h 154379"/>
              <a:gd name="connsiteX54" fmla="*/ 748146 w 1514104"/>
              <a:gd name="connsiteY54" fmla="*/ 154379 h 154379"/>
              <a:gd name="connsiteX55" fmla="*/ 700645 w 1514104"/>
              <a:gd name="connsiteY55" fmla="*/ 106878 h 154379"/>
              <a:gd name="connsiteX56" fmla="*/ 700645 w 1514104"/>
              <a:gd name="connsiteY56" fmla="*/ 71252 h 154379"/>
              <a:gd name="connsiteX57" fmla="*/ 676894 w 1514104"/>
              <a:gd name="connsiteY57" fmla="*/ 100941 h 154379"/>
              <a:gd name="connsiteX58" fmla="*/ 647206 w 1514104"/>
              <a:gd name="connsiteY58" fmla="*/ 124691 h 154379"/>
              <a:gd name="connsiteX59" fmla="*/ 617517 w 1514104"/>
              <a:gd name="connsiteY59" fmla="*/ 83128 h 154379"/>
              <a:gd name="connsiteX60" fmla="*/ 611580 w 1514104"/>
              <a:gd name="connsiteY60" fmla="*/ 71252 h 154379"/>
              <a:gd name="connsiteX61" fmla="*/ 564078 w 1514104"/>
              <a:gd name="connsiteY61" fmla="*/ 95003 h 154379"/>
              <a:gd name="connsiteX62" fmla="*/ 528452 w 1514104"/>
              <a:gd name="connsiteY62" fmla="*/ 118754 h 154379"/>
              <a:gd name="connsiteX63" fmla="*/ 504702 w 1514104"/>
              <a:gd name="connsiteY63" fmla="*/ 118754 h 154379"/>
              <a:gd name="connsiteX64" fmla="*/ 451263 w 1514104"/>
              <a:gd name="connsiteY64" fmla="*/ 71252 h 154379"/>
              <a:gd name="connsiteX65" fmla="*/ 421574 w 1514104"/>
              <a:gd name="connsiteY65" fmla="*/ 65315 h 154379"/>
              <a:gd name="connsiteX66" fmla="*/ 368135 w 1514104"/>
              <a:gd name="connsiteY66" fmla="*/ 59377 h 154379"/>
              <a:gd name="connsiteX67" fmla="*/ 368135 w 1514104"/>
              <a:gd name="connsiteY67" fmla="*/ 59377 h 154379"/>
              <a:gd name="connsiteX68" fmla="*/ 308759 w 1514104"/>
              <a:gd name="connsiteY68" fmla="*/ 47502 h 154379"/>
              <a:gd name="connsiteX69" fmla="*/ 285008 w 1514104"/>
              <a:gd name="connsiteY69" fmla="*/ 47502 h 154379"/>
              <a:gd name="connsiteX70" fmla="*/ 261257 w 1514104"/>
              <a:gd name="connsiteY70" fmla="*/ 95003 h 154379"/>
              <a:gd name="connsiteX71" fmla="*/ 184068 w 1514104"/>
              <a:gd name="connsiteY71" fmla="*/ 41564 h 154379"/>
              <a:gd name="connsiteX72" fmla="*/ 130629 w 1514104"/>
              <a:gd name="connsiteY72" fmla="*/ 59377 h 154379"/>
              <a:gd name="connsiteX73" fmla="*/ 53439 w 1514104"/>
              <a:gd name="connsiteY73" fmla="*/ 59377 h 154379"/>
              <a:gd name="connsiteX74" fmla="*/ 0 w 1514104"/>
              <a:gd name="connsiteY74" fmla="*/ 23751 h 15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514104" h="154379">
                <a:moveTo>
                  <a:pt x="0" y="23751"/>
                </a:moveTo>
                <a:lnTo>
                  <a:pt x="213756" y="11876"/>
                </a:lnTo>
                <a:lnTo>
                  <a:pt x="362198" y="0"/>
                </a:lnTo>
                <a:lnTo>
                  <a:pt x="540328" y="0"/>
                </a:lnTo>
                <a:lnTo>
                  <a:pt x="540328" y="17813"/>
                </a:lnTo>
                <a:lnTo>
                  <a:pt x="552203" y="29689"/>
                </a:lnTo>
                <a:lnTo>
                  <a:pt x="617517" y="5938"/>
                </a:lnTo>
                <a:lnTo>
                  <a:pt x="706582" y="5938"/>
                </a:lnTo>
                <a:lnTo>
                  <a:pt x="777834" y="5938"/>
                </a:lnTo>
                <a:lnTo>
                  <a:pt x="807522" y="47502"/>
                </a:lnTo>
                <a:lnTo>
                  <a:pt x="807522" y="83128"/>
                </a:lnTo>
                <a:lnTo>
                  <a:pt x="866899" y="35626"/>
                </a:lnTo>
                <a:lnTo>
                  <a:pt x="902525" y="47502"/>
                </a:lnTo>
                <a:lnTo>
                  <a:pt x="926276" y="77190"/>
                </a:lnTo>
                <a:lnTo>
                  <a:pt x="967839" y="23751"/>
                </a:lnTo>
                <a:lnTo>
                  <a:pt x="1021278" y="53439"/>
                </a:lnTo>
                <a:lnTo>
                  <a:pt x="1050967" y="29689"/>
                </a:lnTo>
                <a:lnTo>
                  <a:pt x="1080655" y="11876"/>
                </a:lnTo>
                <a:lnTo>
                  <a:pt x="1128156" y="35626"/>
                </a:lnTo>
                <a:lnTo>
                  <a:pt x="1175657" y="5938"/>
                </a:lnTo>
                <a:lnTo>
                  <a:pt x="1235034" y="29689"/>
                </a:lnTo>
                <a:lnTo>
                  <a:pt x="1276598" y="11876"/>
                </a:lnTo>
                <a:lnTo>
                  <a:pt x="1300348" y="29689"/>
                </a:lnTo>
                <a:lnTo>
                  <a:pt x="1335974" y="17813"/>
                </a:lnTo>
                <a:lnTo>
                  <a:pt x="1377538" y="59377"/>
                </a:lnTo>
                <a:lnTo>
                  <a:pt x="1419102" y="23751"/>
                </a:lnTo>
                <a:lnTo>
                  <a:pt x="1419102" y="23751"/>
                </a:lnTo>
                <a:lnTo>
                  <a:pt x="1454728" y="47502"/>
                </a:lnTo>
                <a:lnTo>
                  <a:pt x="1490354" y="11876"/>
                </a:lnTo>
                <a:lnTo>
                  <a:pt x="1514104" y="65315"/>
                </a:lnTo>
                <a:lnTo>
                  <a:pt x="1496291" y="89065"/>
                </a:lnTo>
                <a:lnTo>
                  <a:pt x="1472541" y="71252"/>
                </a:lnTo>
                <a:lnTo>
                  <a:pt x="1430977" y="95003"/>
                </a:lnTo>
                <a:lnTo>
                  <a:pt x="1419102" y="59377"/>
                </a:lnTo>
                <a:lnTo>
                  <a:pt x="1383476" y="106878"/>
                </a:lnTo>
                <a:lnTo>
                  <a:pt x="1353787" y="71252"/>
                </a:lnTo>
                <a:lnTo>
                  <a:pt x="1341912" y="77190"/>
                </a:lnTo>
                <a:lnTo>
                  <a:pt x="1318161" y="65315"/>
                </a:lnTo>
                <a:lnTo>
                  <a:pt x="1306286" y="59377"/>
                </a:lnTo>
                <a:lnTo>
                  <a:pt x="1276598" y="47502"/>
                </a:lnTo>
                <a:lnTo>
                  <a:pt x="1246909" y="59377"/>
                </a:lnTo>
                <a:lnTo>
                  <a:pt x="1246909" y="59377"/>
                </a:lnTo>
                <a:lnTo>
                  <a:pt x="1217221" y="89065"/>
                </a:lnTo>
                <a:lnTo>
                  <a:pt x="1169720" y="89065"/>
                </a:lnTo>
                <a:lnTo>
                  <a:pt x="1169720" y="89065"/>
                </a:lnTo>
                <a:lnTo>
                  <a:pt x="1098468" y="106878"/>
                </a:lnTo>
                <a:lnTo>
                  <a:pt x="1062842" y="53439"/>
                </a:lnTo>
                <a:lnTo>
                  <a:pt x="1021278" y="124691"/>
                </a:lnTo>
                <a:lnTo>
                  <a:pt x="997528" y="112816"/>
                </a:lnTo>
                <a:lnTo>
                  <a:pt x="979715" y="142504"/>
                </a:lnTo>
                <a:lnTo>
                  <a:pt x="938151" y="89065"/>
                </a:lnTo>
                <a:lnTo>
                  <a:pt x="902525" y="124691"/>
                </a:lnTo>
                <a:lnTo>
                  <a:pt x="878774" y="89065"/>
                </a:lnTo>
                <a:lnTo>
                  <a:pt x="819398" y="124691"/>
                </a:lnTo>
                <a:lnTo>
                  <a:pt x="748146" y="154379"/>
                </a:lnTo>
                <a:lnTo>
                  <a:pt x="700645" y="106878"/>
                </a:lnTo>
                <a:lnTo>
                  <a:pt x="700645" y="71252"/>
                </a:lnTo>
                <a:lnTo>
                  <a:pt x="676894" y="100941"/>
                </a:lnTo>
                <a:lnTo>
                  <a:pt x="647206" y="124691"/>
                </a:lnTo>
                <a:lnTo>
                  <a:pt x="617517" y="83128"/>
                </a:lnTo>
                <a:lnTo>
                  <a:pt x="611580" y="71252"/>
                </a:lnTo>
                <a:lnTo>
                  <a:pt x="564078" y="95003"/>
                </a:lnTo>
                <a:lnTo>
                  <a:pt x="528452" y="118754"/>
                </a:lnTo>
                <a:lnTo>
                  <a:pt x="504702" y="118754"/>
                </a:lnTo>
                <a:lnTo>
                  <a:pt x="451263" y="71252"/>
                </a:lnTo>
                <a:lnTo>
                  <a:pt x="421574" y="65315"/>
                </a:lnTo>
                <a:lnTo>
                  <a:pt x="368135" y="59377"/>
                </a:lnTo>
                <a:lnTo>
                  <a:pt x="368135" y="59377"/>
                </a:lnTo>
                <a:lnTo>
                  <a:pt x="308759" y="47502"/>
                </a:lnTo>
                <a:lnTo>
                  <a:pt x="285008" y="47502"/>
                </a:lnTo>
                <a:cubicBezTo>
                  <a:pt x="266500" y="96856"/>
                  <a:pt x="284105" y="95003"/>
                  <a:pt x="261257" y="95003"/>
                </a:cubicBezTo>
                <a:lnTo>
                  <a:pt x="184068" y="41564"/>
                </a:lnTo>
                <a:lnTo>
                  <a:pt x="130629" y="59377"/>
                </a:lnTo>
                <a:lnTo>
                  <a:pt x="53439" y="59377"/>
                </a:lnTo>
                <a:lnTo>
                  <a:pt x="0" y="23751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050966" y="3663538"/>
            <a:ext cx="1027216" cy="95002"/>
          </a:xfrm>
          <a:custGeom>
            <a:avLst/>
            <a:gdLst>
              <a:gd name="connsiteX0" fmla="*/ 0 w 1027216"/>
              <a:gd name="connsiteY0" fmla="*/ 41563 h 95002"/>
              <a:gd name="connsiteX1" fmla="*/ 95003 w 1027216"/>
              <a:gd name="connsiteY1" fmla="*/ 47501 h 95002"/>
              <a:gd name="connsiteX2" fmla="*/ 172192 w 1027216"/>
              <a:gd name="connsiteY2" fmla="*/ 11875 h 95002"/>
              <a:gd name="connsiteX3" fmla="*/ 172192 w 1027216"/>
              <a:gd name="connsiteY3" fmla="*/ 11875 h 95002"/>
              <a:gd name="connsiteX4" fmla="*/ 237507 w 1027216"/>
              <a:gd name="connsiteY4" fmla="*/ 29688 h 95002"/>
              <a:gd name="connsiteX5" fmla="*/ 285008 w 1027216"/>
              <a:gd name="connsiteY5" fmla="*/ 29688 h 95002"/>
              <a:gd name="connsiteX6" fmla="*/ 356260 w 1027216"/>
              <a:gd name="connsiteY6" fmla="*/ 41563 h 95002"/>
              <a:gd name="connsiteX7" fmla="*/ 356260 w 1027216"/>
              <a:gd name="connsiteY7" fmla="*/ 41563 h 95002"/>
              <a:gd name="connsiteX8" fmla="*/ 415637 w 1027216"/>
              <a:gd name="connsiteY8" fmla="*/ 29688 h 95002"/>
              <a:gd name="connsiteX9" fmla="*/ 445325 w 1027216"/>
              <a:gd name="connsiteY9" fmla="*/ 35626 h 95002"/>
              <a:gd name="connsiteX10" fmla="*/ 480951 w 1027216"/>
              <a:gd name="connsiteY10" fmla="*/ 65314 h 95002"/>
              <a:gd name="connsiteX11" fmla="*/ 516577 w 1027216"/>
              <a:gd name="connsiteY11" fmla="*/ 23750 h 95002"/>
              <a:gd name="connsiteX12" fmla="*/ 546265 w 1027216"/>
              <a:gd name="connsiteY12" fmla="*/ 35626 h 95002"/>
              <a:gd name="connsiteX13" fmla="*/ 587829 w 1027216"/>
              <a:gd name="connsiteY13" fmla="*/ 53439 h 95002"/>
              <a:gd name="connsiteX14" fmla="*/ 641268 w 1027216"/>
              <a:gd name="connsiteY14" fmla="*/ 23750 h 95002"/>
              <a:gd name="connsiteX15" fmla="*/ 676894 w 1027216"/>
              <a:gd name="connsiteY15" fmla="*/ 23750 h 95002"/>
              <a:gd name="connsiteX16" fmla="*/ 706582 w 1027216"/>
              <a:gd name="connsiteY16" fmla="*/ 65314 h 95002"/>
              <a:gd name="connsiteX17" fmla="*/ 748146 w 1027216"/>
              <a:gd name="connsiteY17" fmla="*/ 53439 h 95002"/>
              <a:gd name="connsiteX18" fmla="*/ 771896 w 1027216"/>
              <a:gd name="connsiteY18" fmla="*/ 41563 h 95002"/>
              <a:gd name="connsiteX19" fmla="*/ 783772 w 1027216"/>
              <a:gd name="connsiteY19" fmla="*/ 59376 h 95002"/>
              <a:gd name="connsiteX20" fmla="*/ 849086 w 1027216"/>
              <a:gd name="connsiteY20" fmla="*/ 35626 h 95002"/>
              <a:gd name="connsiteX21" fmla="*/ 884712 w 1027216"/>
              <a:gd name="connsiteY21" fmla="*/ 17813 h 95002"/>
              <a:gd name="connsiteX22" fmla="*/ 926276 w 1027216"/>
              <a:gd name="connsiteY22" fmla="*/ 59376 h 95002"/>
              <a:gd name="connsiteX23" fmla="*/ 950026 w 1027216"/>
              <a:gd name="connsiteY23" fmla="*/ 29688 h 95002"/>
              <a:gd name="connsiteX24" fmla="*/ 991590 w 1027216"/>
              <a:gd name="connsiteY24" fmla="*/ 0 h 95002"/>
              <a:gd name="connsiteX25" fmla="*/ 1027216 w 1027216"/>
              <a:gd name="connsiteY25" fmla="*/ 17813 h 95002"/>
              <a:gd name="connsiteX26" fmla="*/ 1015340 w 1027216"/>
              <a:gd name="connsiteY26" fmla="*/ 41563 h 95002"/>
              <a:gd name="connsiteX27" fmla="*/ 950026 w 1027216"/>
              <a:gd name="connsiteY27" fmla="*/ 59376 h 95002"/>
              <a:gd name="connsiteX28" fmla="*/ 872837 w 1027216"/>
              <a:gd name="connsiteY28" fmla="*/ 77189 h 95002"/>
              <a:gd name="connsiteX29" fmla="*/ 872837 w 1027216"/>
              <a:gd name="connsiteY29" fmla="*/ 77189 h 95002"/>
              <a:gd name="connsiteX30" fmla="*/ 813460 w 1027216"/>
              <a:gd name="connsiteY30" fmla="*/ 77189 h 95002"/>
              <a:gd name="connsiteX31" fmla="*/ 801585 w 1027216"/>
              <a:gd name="connsiteY31" fmla="*/ 95002 h 95002"/>
              <a:gd name="connsiteX32" fmla="*/ 754083 w 1027216"/>
              <a:gd name="connsiteY32" fmla="*/ 83127 h 95002"/>
              <a:gd name="connsiteX33" fmla="*/ 754083 w 1027216"/>
              <a:gd name="connsiteY33" fmla="*/ 83127 h 95002"/>
              <a:gd name="connsiteX34" fmla="*/ 706582 w 1027216"/>
              <a:gd name="connsiteY34" fmla="*/ 95002 h 95002"/>
              <a:gd name="connsiteX35" fmla="*/ 659081 w 1027216"/>
              <a:gd name="connsiteY35" fmla="*/ 77189 h 95002"/>
              <a:gd name="connsiteX36" fmla="*/ 653143 w 1027216"/>
              <a:gd name="connsiteY36" fmla="*/ 59376 h 95002"/>
              <a:gd name="connsiteX37" fmla="*/ 617517 w 1027216"/>
              <a:gd name="connsiteY37" fmla="*/ 65314 h 95002"/>
              <a:gd name="connsiteX38" fmla="*/ 587829 w 1027216"/>
              <a:gd name="connsiteY38" fmla="*/ 71252 h 95002"/>
              <a:gd name="connsiteX39" fmla="*/ 558140 w 1027216"/>
              <a:gd name="connsiteY39" fmla="*/ 77189 h 95002"/>
              <a:gd name="connsiteX40" fmla="*/ 534390 w 1027216"/>
              <a:gd name="connsiteY40" fmla="*/ 59376 h 95002"/>
              <a:gd name="connsiteX41" fmla="*/ 469076 w 1027216"/>
              <a:gd name="connsiteY41" fmla="*/ 89065 h 95002"/>
              <a:gd name="connsiteX42" fmla="*/ 403761 w 1027216"/>
              <a:gd name="connsiteY42" fmla="*/ 77189 h 95002"/>
              <a:gd name="connsiteX43" fmla="*/ 356260 w 1027216"/>
              <a:gd name="connsiteY43" fmla="*/ 35626 h 95002"/>
              <a:gd name="connsiteX44" fmla="*/ 285008 w 1027216"/>
              <a:gd name="connsiteY44" fmla="*/ 35626 h 95002"/>
              <a:gd name="connsiteX45" fmla="*/ 225631 w 1027216"/>
              <a:gd name="connsiteY45" fmla="*/ 29688 h 95002"/>
              <a:gd name="connsiteX46" fmla="*/ 166255 w 1027216"/>
              <a:gd name="connsiteY46" fmla="*/ 47501 h 95002"/>
              <a:gd name="connsiteX47" fmla="*/ 100940 w 1027216"/>
              <a:gd name="connsiteY47" fmla="*/ 59376 h 95002"/>
              <a:gd name="connsiteX48" fmla="*/ 0 w 1027216"/>
              <a:gd name="connsiteY48" fmla="*/ 41563 h 9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27216" h="95002">
                <a:moveTo>
                  <a:pt x="0" y="41563"/>
                </a:moveTo>
                <a:lnTo>
                  <a:pt x="95003" y="47501"/>
                </a:lnTo>
                <a:lnTo>
                  <a:pt x="172192" y="11875"/>
                </a:lnTo>
                <a:lnTo>
                  <a:pt x="172192" y="11875"/>
                </a:lnTo>
                <a:lnTo>
                  <a:pt x="237507" y="29688"/>
                </a:lnTo>
                <a:lnTo>
                  <a:pt x="285008" y="29688"/>
                </a:lnTo>
                <a:lnTo>
                  <a:pt x="356260" y="41563"/>
                </a:lnTo>
                <a:lnTo>
                  <a:pt x="356260" y="41563"/>
                </a:lnTo>
                <a:lnTo>
                  <a:pt x="415637" y="29688"/>
                </a:lnTo>
                <a:lnTo>
                  <a:pt x="445325" y="35626"/>
                </a:lnTo>
                <a:lnTo>
                  <a:pt x="480951" y="65314"/>
                </a:lnTo>
                <a:lnTo>
                  <a:pt x="516577" y="23750"/>
                </a:lnTo>
                <a:lnTo>
                  <a:pt x="546265" y="35626"/>
                </a:lnTo>
                <a:lnTo>
                  <a:pt x="587829" y="53439"/>
                </a:lnTo>
                <a:lnTo>
                  <a:pt x="641268" y="23750"/>
                </a:lnTo>
                <a:lnTo>
                  <a:pt x="676894" y="23750"/>
                </a:lnTo>
                <a:lnTo>
                  <a:pt x="706582" y="65314"/>
                </a:lnTo>
                <a:lnTo>
                  <a:pt x="748146" y="53439"/>
                </a:lnTo>
                <a:lnTo>
                  <a:pt x="771896" y="41563"/>
                </a:lnTo>
                <a:lnTo>
                  <a:pt x="783772" y="59376"/>
                </a:lnTo>
                <a:lnTo>
                  <a:pt x="849086" y="35626"/>
                </a:lnTo>
                <a:lnTo>
                  <a:pt x="884712" y="17813"/>
                </a:lnTo>
                <a:cubicBezTo>
                  <a:pt x="921626" y="60879"/>
                  <a:pt x="902091" y="59376"/>
                  <a:pt x="926276" y="59376"/>
                </a:cubicBezTo>
                <a:lnTo>
                  <a:pt x="950026" y="29688"/>
                </a:lnTo>
                <a:lnTo>
                  <a:pt x="991590" y="0"/>
                </a:lnTo>
                <a:lnTo>
                  <a:pt x="1027216" y="17813"/>
                </a:lnTo>
                <a:lnTo>
                  <a:pt x="1015340" y="41563"/>
                </a:lnTo>
                <a:lnTo>
                  <a:pt x="950026" y="59376"/>
                </a:lnTo>
                <a:lnTo>
                  <a:pt x="872837" y="77189"/>
                </a:lnTo>
                <a:lnTo>
                  <a:pt x="872837" y="77189"/>
                </a:lnTo>
                <a:lnTo>
                  <a:pt x="813460" y="77189"/>
                </a:lnTo>
                <a:lnTo>
                  <a:pt x="801585" y="95002"/>
                </a:lnTo>
                <a:lnTo>
                  <a:pt x="754083" y="83127"/>
                </a:lnTo>
                <a:lnTo>
                  <a:pt x="754083" y="83127"/>
                </a:lnTo>
                <a:lnTo>
                  <a:pt x="706582" y="95002"/>
                </a:lnTo>
                <a:lnTo>
                  <a:pt x="659081" y="77189"/>
                </a:lnTo>
                <a:lnTo>
                  <a:pt x="653143" y="59376"/>
                </a:lnTo>
                <a:lnTo>
                  <a:pt x="617517" y="65314"/>
                </a:lnTo>
                <a:lnTo>
                  <a:pt x="587829" y="71252"/>
                </a:lnTo>
                <a:lnTo>
                  <a:pt x="558140" y="77189"/>
                </a:lnTo>
                <a:lnTo>
                  <a:pt x="534390" y="59376"/>
                </a:lnTo>
                <a:lnTo>
                  <a:pt x="469076" y="89065"/>
                </a:lnTo>
                <a:lnTo>
                  <a:pt x="403761" y="77189"/>
                </a:lnTo>
                <a:lnTo>
                  <a:pt x="356260" y="35626"/>
                </a:lnTo>
                <a:lnTo>
                  <a:pt x="285008" y="35626"/>
                </a:lnTo>
                <a:lnTo>
                  <a:pt x="225631" y="29688"/>
                </a:lnTo>
                <a:lnTo>
                  <a:pt x="166255" y="47501"/>
                </a:lnTo>
                <a:lnTo>
                  <a:pt x="100940" y="59376"/>
                </a:lnTo>
                <a:lnTo>
                  <a:pt x="0" y="41563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44979" y="2700456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Possible Liquifaction features</a:t>
            </a:r>
            <a:endParaRPr lang="en-US" sz="1400" dirty="0"/>
          </a:p>
        </p:txBody>
      </p:sp>
      <p:cxnSp>
        <p:nvCxnSpPr>
          <p:cNvPr id="8" name="Straight Arrow Connector 7"/>
          <p:cNvCxnSpPr>
            <a:endCxn id="3" idx="59"/>
          </p:cNvCxnSpPr>
          <p:nvPr/>
        </p:nvCxnSpPr>
        <p:spPr>
          <a:xfrm flipH="1">
            <a:off x="1508166" y="3352800"/>
            <a:ext cx="15834" cy="4888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90649" y="6019800"/>
            <a:ext cx="695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OSL samples from pre, syn, and post-faulting strata are being processed.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26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2801034"/>
            <a:ext cx="3639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Deformation steps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2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6" y="3124200"/>
            <a:ext cx="8250237" cy="1895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6138" y="5581650"/>
            <a:ext cx="2130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Pre-faulting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5581649"/>
            <a:ext cx="1412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Event 1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8" y="1581150"/>
            <a:ext cx="8069263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2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5581649"/>
            <a:ext cx="1412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Event 1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8" y="1581150"/>
            <a:ext cx="8069263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019800" y="3048000"/>
            <a:ext cx="0" cy="91440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67200" y="3962400"/>
            <a:ext cx="1752600" cy="265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16200000">
            <a:off x="5458268" y="332053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55 cm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6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4" y="2014744"/>
            <a:ext cx="8088313" cy="3114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Zone of Seismicity within the ETSZ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948847"/>
            <a:ext cx="8762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Epicenters of the East Tennessee seismic zone and the relationship of alignment of seismicity concentration and Quaternary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faults along trend of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060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 at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Vonore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Dandridge,  and Brakebill Island in TN.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94570"/>
            <a:ext cx="3544138" cy="2324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772441" y="3484349"/>
            <a:ext cx="228600" cy="30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001041" y="1219200"/>
            <a:ext cx="1723359" cy="22651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01041" y="3789149"/>
            <a:ext cx="1723359" cy="17734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495800" y="990600"/>
            <a:ext cx="4403833" cy="4835098"/>
            <a:chOff x="4495800" y="990600"/>
            <a:chExt cx="4403833" cy="4835098"/>
          </a:xfrm>
        </p:grpSpPr>
        <p:grpSp>
          <p:nvGrpSpPr>
            <p:cNvPr id="9" name="Group 8"/>
            <p:cNvGrpSpPr/>
            <p:nvPr/>
          </p:nvGrpSpPr>
          <p:grpSpPr>
            <a:xfrm>
              <a:off x="4495800" y="990600"/>
              <a:ext cx="4403833" cy="4835098"/>
              <a:chOff x="5047258" y="14799776"/>
              <a:chExt cx="7718309" cy="818987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5" t="13302" b="13597"/>
              <a:stretch/>
            </p:blipFill>
            <p:spPr>
              <a:xfrm>
                <a:off x="5047258" y="14799776"/>
                <a:ext cx="7718309" cy="818987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11" name="Straight Connector 10"/>
              <p:cNvCxnSpPr/>
              <p:nvPr/>
            </p:nvCxnSpPr>
            <p:spPr bwMode="auto">
              <a:xfrm flipV="1">
                <a:off x="9448800" y="17602200"/>
                <a:ext cx="762000" cy="4773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" name="5-Point Star 21"/>
            <p:cNvSpPr/>
            <p:nvPr/>
          </p:nvSpPr>
          <p:spPr>
            <a:xfrm>
              <a:off x="6886760" y="2926489"/>
              <a:ext cx="124013" cy="106415"/>
            </a:xfrm>
            <a:prstGeom prst="star5">
              <a:avLst/>
            </a:prstGeom>
            <a:solidFill>
              <a:srgbClr val="FFFF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23354" y="2926489"/>
              <a:ext cx="692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Brakebill Island</a:t>
              </a:r>
              <a:endPara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4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8" y="2085975"/>
            <a:ext cx="8088313" cy="316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5791200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Small channel is filled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8" y="2072060"/>
            <a:ext cx="8088313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23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0" y="5581649"/>
            <a:ext cx="1412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Event 2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381124"/>
            <a:ext cx="7516813" cy="3838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7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0" y="5581649"/>
            <a:ext cx="1412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Event 2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381124"/>
            <a:ext cx="7516813" cy="3838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276600" y="3200400"/>
            <a:ext cx="0" cy="45720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304430" y="3657600"/>
            <a:ext cx="505570" cy="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2836193" y="3275110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30 cm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3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5810250"/>
            <a:ext cx="3170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Erosion of event 2 scarp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504950"/>
            <a:ext cx="7516813" cy="3705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2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5715000"/>
            <a:ext cx="3090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Event 2 </a:t>
            </a:r>
            <a:r>
              <a:rPr lang="en-US" sz="2400" dirty="0" err="1" smtClean="0">
                <a:solidFill>
                  <a:srgbClr val="FF0000"/>
                </a:solidFill>
              </a:rPr>
              <a:t>colluvial</a:t>
            </a:r>
            <a:r>
              <a:rPr lang="en-US" sz="2400" dirty="0" smtClean="0">
                <a:solidFill>
                  <a:srgbClr val="FF0000"/>
                </a:solidFill>
              </a:rPr>
              <a:t> wedge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5" y="1524000"/>
            <a:ext cx="7516813" cy="3686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5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666750"/>
            <a:ext cx="7516813" cy="4543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56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400" y="657225"/>
            <a:ext cx="7521575" cy="4762500"/>
            <a:chOff x="808038" y="1057275"/>
            <a:chExt cx="7521575" cy="47625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174"/>
            <a:stretch/>
          </p:blipFill>
          <p:spPr bwMode="auto">
            <a:xfrm>
              <a:off x="808038" y="1057275"/>
              <a:ext cx="1868487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4"/>
            <a:stretch/>
          </p:blipFill>
          <p:spPr bwMode="auto">
            <a:xfrm>
              <a:off x="2590800" y="1057275"/>
              <a:ext cx="5738813" cy="474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27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Eric\Desktop\geology projects\ETSZ\baltimore\GSA_pos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5572" b="7237"/>
          <a:stretch/>
        </p:blipFill>
        <p:spPr bwMode="auto">
          <a:xfrm>
            <a:off x="3039598" y="3732145"/>
            <a:ext cx="2602948" cy="123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84937" y="127013"/>
            <a:ext cx="304732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overall picture?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0" y="4538037"/>
            <a:ext cx="17499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exposures of faults have been found overlying Paleozoic shales and shale saprolites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90016" y="5095460"/>
            <a:ext cx="3196184" cy="1646185"/>
            <a:chOff x="636879" y="1066800"/>
            <a:chExt cx="3500984" cy="1757767"/>
          </a:xfrm>
        </p:grpSpPr>
        <p:pic>
          <p:nvPicPr>
            <p:cNvPr id="14" name="Picture 2" descr="C:\Users\Eric\Desktop\geology projects\ETSZ\baltimore\tellico a1 falagged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" r="1806"/>
            <a:stretch/>
          </p:blipFill>
          <p:spPr bwMode="auto">
            <a:xfrm>
              <a:off x="636879" y="1066800"/>
              <a:ext cx="2925623" cy="175776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1752600" y="1752600"/>
              <a:ext cx="1371600" cy="10668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2127993" y="1981200"/>
              <a:ext cx="370708" cy="304800"/>
              <a:chOff x="2127993" y="1981200"/>
              <a:chExt cx="370708" cy="30480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2127993" y="1981200"/>
                <a:ext cx="370708" cy="3048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2127993" y="2122164"/>
                <a:ext cx="60301" cy="1524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 rot="10800000">
              <a:off x="2475995" y="2221236"/>
              <a:ext cx="370708" cy="304800"/>
              <a:chOff x="2475995" y="2221236"/>
              <a:chExt cx="370708" cy="3048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2475995" y="2221236"/>
                <a:ext cx="370708" cy="3048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2475995" y="2362200"/>
                <a:ext cx="60301" cy="1524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2532011" y="2450068"/>
              <a:ext cx="16058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Paleozoic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52155" y="1660547"/>
              <a:ext cx="16058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Quaternary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" descr="C:\Users\Eric\Desktop\geology projects\ETSZ\baltimore\fault liquifi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t="49257" r="-1766" b="2750"/>
          <a:stretch/>
        </p:blipFill>
        <p:spPr bwMode="auto">
          <a:xfrm>
            <a:off x="5631581" y="170158"/>
            <a:ext cx="2683054" cy="1763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733800" y="578147"/>
            <a:ext cx="189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Daindridge, TN Thrust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40482" y="2573821"/>
            <a:ext cx="189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Blount County, TN Thrust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44534" y="3906520"/>
            <a:ext cx="138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Vonore, TN Thrust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62474" y="5645413"/>
            <a:ext cx="189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Vonore, TN Normal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69134" y="2341364"/>
            <a:ext cx="2399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GAP?</a:t>
            </a:r>
            <a:endParaRPr lang="en-US" sz="4400" dirty="0"/>
          </a:p>
        </p:txBody>
      </p:sp>
      <p:grpSp>
        <p:nvGrpSpPr>
          <p:cNvPr id="3" name="Group 2"/>
          <p:cNvGrpSpPr/>
          <p:nvPr/>
        </p:nvGrpSpPr>
        <p:grpSpPr>
          <a:xfrm>
            <a:off x="4038263" y="2076797"/>
            <a:ext cx="3025847" cy="1464299"/>
            <a:chOff x="6191751" y="31895"/>
            <a:chExt cx="2591408" cy="1418260"/>
          </a:xfrm>
        </p:grpSpPr>
        <p:grpSp>
          <p:nvGrpSpPr>
            <p:cNvPr id="4" name="Group 3"/>
            <p:cNvGrpSpPr/>
            <p:nvPr/>
          </p:nvGrpSpPr>
          <p:grpSpPr>
            <a:xfrm>
              <a:off x="6191751" y="31895"/>
              <a:ext cx="2591408" cy="1418260"/>
              <a:chOff x="6191752" y="81854"/>
              <a:chExt cx="2591408" cy="141826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1752" y="81854"/>
                <a:ext cx="2591408" cy="1418260"/>
              </a:xfrm>
              <a:prstGeom prst="rect">
                <a:avLst/>
              </a:prstGeom>
              <a:ln w="38100" cap="sq">
                <a:solidFill>
                  <a:schemeClr val="bg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" name="Freeform 7"/>
              <p:cNvSpPr/>
              <p:nvPr/>
            </p:nvSpPr>
            <p:spPr>
              <a:xfrm>
                <a:off x="7330966" y="788276"/>
                <a:ext cx="961696" cy="520262"/>
              </a:xfrm>
              <a:custGeom>
                <a:avLst/>
                <a:gdLst>
                  <a:gd name="connsiteX0" fmla="*/ 0 w 961696"/>
                  <a:gd name="connsiteY0" fmla="*/ 0 h 520262"/>
                  <a:gd name="connsiteX1" fmla="*/ 331075 w 961696"/>
                  <a:gd name="connsiteY1" fmla="*/ 173421 h 520262"/>
                  <a:gd name="connsiteX2" fmla="*/ 504496 w 961696"/>
                  <a:gd name="connsiteY2" fmla="*/ 268014 h 520262"/>
                  <a:gd name="connsiteX3" fmla="*/ 804041 w 961696"/>
                  <a:gd name="connsiteY3" fmla="*/ 425669 h 520262"/>
                  <a:gd name="connsiteX4" fmla="*/ 930165 w 961696"/>
                  <a:gd name="connsiteY4" fmla="*/ 520262 h 520262"/>
                  <a:gd name="connsiteX5" fmla="*/ 930165 w 961696"/>
                  <a:gd name="connsiteY5" fmla="*/ 520262 h 520262"/>
                  <a:gd name="connsiteX6" fmla="*/ 961696 w 961696"/>
                  <a:gd name="connsiteY6" fmla="*/ 520262 h 520262"/>
                  <a:gd name="connsiteX7" fmla="*/ 961696 w 961696"/>
                  <a:gd name="connsiteY7" fmla="*/ 520262 h 52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696" h="520262">
                    <a:moveTo>
                      <a:pt x="0" y="0"/>
                    </a:moveTo>
                    <a:lnTo>
                      <a:pt x="331075" y="173421"/>
                    </a:lnTo>
                    <a:lnTo>
                      <a:pt x="504496" y="268014"/>
                    </a:lnTo>
                    <a:lnTo>
                      <a:pt x="804041" y="425669"/>
                    </a:lnTo>
                    <a:lnTo>
                      <a:pt x="930165" y="520262"/>
                    </a:lnTo>
                    <a:lnTo>
                      <a:pt x="930165" y="520262"/>
                    </a:lnTo>
                    <a:lnTo>
                      <a:pt x="961696" y="520262"/>
                    </a:lnTo>
                    <a:lnTo>
                      <a:pt x="961696" y="520262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H="1" flipV="1">
              <a:off x="7785616" y="738317"/>
              <a:ext cx="522812" cy="2905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7162800" y="896548"/>
              <a:ext cx="534439" cy="28885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20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geo.umass.edu/faculty/cooke/namericaT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" r="5698" b="7705"/>
          <a:stretch/>
        </p:blipFill>
        <p:spPr bwMode="auto">
          <a:xfrm>
            <a:off x="304800" y="914400"/>
            <a:ext cx="8338360" cy="5379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152400" y="30217"/>
            <a:ext cx="8991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070° S</a:t>
            </a:r>
            <a:r>
              <a:rPr lang="en-US" sz="1050" dirty="0" smtClean="0"/>
              <a:t>HMAX </a:t>
            </a:r>
            <a:r>
              <a:rPr lang="en-US" sz="2400" dirty="0" smtClean="0"/>
              <a:t>is exploiting Paleozoic structure during rupture in weaker shales and shale saprolites along a 060° fault at depth.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025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ric\Desktop\geology projects\ETSZ\baltimore\Hatcher et al 2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20"/>
          <a:stretch/>
        </p:blipFill>
        <p:spPr bwMode="auto">
          <a:xfrm>
            <a:off x="286620" y="228600"/>
            <a:ext cx="8576867" cy="2622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86620" y="6172200"/>
            <a:ext cx="874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co-seismic, flexural slip, along near-surface bedding plane faults due to slip along 060° high angle thrust at depth.  Model C might apply to Brakebill Island and Daindridge.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" name="TextBox 2048"/>
          <p:cNvSpPr txBox="1"/>
          <p:nvPr/>
        </p:nvSpPr>
        <p:spPr>
          <a:xfrm>
            <a:off x="3280890" y="2835323"/>
            <a:ext cx="303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Hatcher et al, 2012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341914" y="3204656"/>
            <a:ext cx="5177095" cy="2939934"/>
            <a:chOff x="457200" y="3204656"/>
            <a:chExt cx="5177095" cy="2939934"/>
          </a:xfrm>
        </p:grpSpPr>
        <p:grpSp>
          <p:nvGrpSpPr>
            <p:cNvPr id="2062" name="Group 2061"/>
            <p:cNvGrpSpPr/>
            <p:nvPr/>
          </p:nvGrpSpPr>
          <p:grpSpPr>
            <a:xfrm>
              <a:off x="457200" y="3204656"/>
              <a:ext cx="4953000" cy="2939934"/>
              <a:chOff x="457200" y="3204656"/>
              <a:chExt cx="4953000" cy="2939934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57200" y="3204656"/>
                <a:ext cx="4953000" cy="2872999"/>
                <a:chOff x="2623525" y="3602999"/>
                <a:chExt cx="3953819" cy="2394045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623525" y="3602999"/>
                  <a:ext cx="3953819" cy="2394045"/>
                  <a:chOff x="646616" y="3581399"/>
                  <a:chExt cx="3953819" cy="2394045"/>
                </a:xfrm>
              </p:grpSpPr>
              <p:pic>
                <p:nvPicPr>
                  <p:cNvPr id="3" name="Picture 2" descr="C:\Users\Eric\Desktop\geology projects\ETSZ\baltimore\Hatcher et al 2012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49500" b="28620"/>
                  <a:stretch/>
                </p:blipFill>
                <p:spPr bwMode="auto">
                  <a:xfrm>
                    <a:off x="646616" y="3581399"/>
                    <a:ext cx="3953819" cy="2394045"/>
                  </a:xfrm>
                  <a:prstGeom prst="rect">
                    <a:avLst/>
                  </a:prstGeom>
                  <a:ln w="38100" cap="sq">
                    <a:solidFill>
                      <a:srgbClr val="000000"/>
                    </a:solidFill>
                    <a:prstDash val="solid"/>
                    <a:miter lim="800000"/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3041104" y="4625788"/>
                    <a:ext cx="310317" cy="446856"/>
                  </a:xfrm>
                  <a:custGeom>
                    <a:avLst/>
                    <a:gdLst>
                      <a:gd name="connsiteX0" fmla="*/ 0 w 310317"/>
                      <a:gd name="connsiteY0" fmla="*/ 70339 h 446856"/>
                      <a:gd name="connsiteX1" fmla="*/ 124127 w 310317"/>
                      <a:gd name="connsiteY1" fmla="*/ 285492 h 446856"/>
                      <a:gd name="connsiteX2" fmla="*/ 215153 w 310317"/>
                      <a:gd name="connsiteY2" fmla="*/ 368243 h 446856"/>
                      <a:gd name="connsiteX3" fmla="*/ 310317 w 310317"/>
                      <a:gd name="connsiteY3" fmla="*/ 446856 h 446856"/>
                      <a:gd name="connsiteX4" fmla="*/ 302042 w 310317"/>
                      <a:gd name="connsiteY4" fmla="*/ 335142 h 446856"/>
                      <a:gd name="connsiteX5" fmla="*/ 289629 w 310317"/>
                      <a:gd name="connsiteY5" fmla="*/ 297904 h 446856"/>
                      <a:gd name="connsiteX6" fmla="*/ 285491 w 310317"/>
                      <a:gd name="connsiteY6" fmla="*/ 277217 h 446856"/>
                      <a:gd name="connsiteX7" fmla="*/ 281354 w 310317"/>
                      <a:gd name="connsiteY7" fmla="*/ 264804 h 446856"/>
                      <a:gd name="connsiteX8" fmla="*/ 273079 w 310317"/>
                      <a:gd name="connsiteY8" fmla="*/ 235841 h 446856"/>
                      <a:gd name="connsiteX9" fmla="*/ 264804 w 310317"/>
                      <a:gd name="connsiteY9" fmla="*/ 215153 h 446856"/>
                      <a:gd name="connsiteX10" fmla="*/ 248253 w 310317"/>
                      <a:gd name="connsiteY10" fmla="*/ 182053 h 446856"/>
                      <a:gd name="connsiteX11" fmla="*/ 211015 w 310317"/>
                      <a:gd name="connsiteY11" fmla="*/ 148952 h 446856"/>
                      <a:gd name="connsiteX12" fmla="*/ 169640 w 310317"/>
                      <a:gd name="connsiteY12" fmla="*/ 107577 h 446856"/>
                      <a:gd name="connsiteX13" fmla="*/ 148952 w 310317"/>
                      <a:gd name="connsiteY13" fmla="*/ 78614 h 446856"/>
                      <a:gd name="connsiteX14" fmla="*/ 136539 w 310317"/>
                      <a:gd name="connsiteY14" fmla="*/ 66201 h 446856"/>
                      <a:gd name="connsiteX15" fmla="*/ 128264 w 310317"/>
                      <a:gd name="connsiteY15" fmla="*/ 53788 h 446856"/>
                      <a:gd name="connsiteX16" fmla="*/ 115852 w 310317"/>
                      <a:gd name="connsiteY16" fmla="*/ 37238 h 446856"/>
                      <a:gd name="connsiteX17" fmla="*/ 103439 w 310317"/>
                      <a:gd name="connsiteY17" fmla="*/ 16550 h 446856"/>
                      <a:gd name="connsiteX18" fmla="*/ 99301 w 310317"/>
                      <a:gd name="connsiteY18" fmla="*/ 4138 h 446856"/>
                      <a:gd name="connsiteX19" fmla="*/ 91026 w 310317"/>
                      <a:gd name="connsiteY19" fmla="*/ 0 h 446856"/>
                      <a:gd name="connsiteX20" fmla="*/ 45513 w 310317"/>
                      <a:gd name="connsiteY20" fmla="*/ 20688 h 446856"/>
                      <a:gd name="connsiteX21" fmla="*/ 0 w 310317"/>
                      <a:gd name="connsiteY21" fmla="*/ 70339 h 446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10317" h="446856">
                        <a:moveTo>
                          <a:pt x="0" y="70339"/>
                        </a:moveTo>
                        <a:lnTo>
                          <a:pt x="124127" y="285492"/>
                        </a:lnTo>
                        <a:lnTo>
                          <a:pt x="215153" y="368243"/>
                        </a:lnTo>
                        <a:lnTo>
                          <a:pt x="310317" y="446856"/>
                        </a:lnTo>
                        <a:lnTo>
                          <a:pt x="302042" y="335142"/>
                        </a:lnTo>
                        <a:cubicBezTo>
                          <a:pt x="297904" y="322729"/>
                          <a:pt x="293224" y="310485"/>
                          <a:pt x="289629" y="297904"/>
                        </a:cubicBezTo>
                        <a:cubicBezTo>
                          <a:pt x="287697" y="291142"/>
                          <a:pt x="287197" y="284039"/>
                          <a:pt x="285491" y="277217"/>
                        </a:cubicBezTo>
                        <a:cubicBezTo>
                          <a:pt x="284433" y="272986"/>
                          <a:pt x="282607" y="268981"/>
                          <a:pt x="281354" y="264804"/>
                        </a:cubicBezTo>
                        <a:cubicBezTo>
                          <a:pt x="278469" y="255187"/>
                          <a:pt x="273079" y="235841"/>
                          <a:pt x="273079" y="235841"/>
                        </a:cubicBezTo>
                        <a:lnTo>
                          <a:pt x="264804" y="215153"/>
                        </a:lnTo>
                        <a:lnTo>
                          <a:pt x="248253" y="182053"/>
                        </a:lnTo>
                        <a:lnTo>
                          <a:pt x="211015" y="148952"/>
                        </a:lnTo>
                        <a:lnTo>
                          <a:pt x="169640" y="107577"/>
                        </a:lnTo>
                        <a:cubicBezTo>
                          <a:pt x="162744" y="97923"/>
                          <a:pt x="156364" y="87878"/>
                          <a:pt x="148952" y="78614"/>
                        </a:cubicBezTo>
                        <a:cubicBezTo>
                          <a:pt x="145297" y="74045"/>
                          <a:pt x="140285" y="70696"/>
                          <a:pt x="136539" y="66201"/>
                        </a:cubicBezTo>
                        <a:cubicBezTo>
                          <a:pt x="133356" y="62381"/>
                          <a:pt x="131154" y="57835"/>
                          <a:pt x="128264" y="53788"/>
                        </a:cubicBezTo>
                        <a:cubicBezTo>
                          <a:pt x="124256" y="48177"/>
                          <a:pt x="119677" y="42976"/>
                          <a:pt x="115852" y="37238"/>
                        </a:cubicBezTo>
                        <a:cubicBezTo>
                          <a:pt x="111391" y="30547"/>
                          <a:pt x="107036" y="23743"/>
                          <a:pt x="103439" y="16550"/>
                        </a:cubicBezTo>
                        <a:cubicBezTo>
                          <a:pt x="101489" y="12649"/>
                          <a:pt x="101918" y="7627"/>
                          <a:pt x="99301" y="4138"/>
                        </a:cubicBezTo>
                        <a:cubicBezTo>
                          <a:pt x="97451" y="1671"/>
                          <a:pt x="93784" y="1379"/>
                          <a:pt x="91026" y="0"/>
                        </a:cubicBezTo>
                        <a:lnTo>
                          <a:pt x="45513" y="20688"/>
                        </a:lnTo>
                        <a:lnTo>
                          <a:pt x="0" y="70339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" name="Freeform 4"/>
                  <p:cNvSpPr/>
                  <p:nvPr/>
                </p:nvSpPr>
                <p:spPr>
                  <a:xfrm rot="19836511">
                    <a:off x="3171358" y="4625444"/>
                    <a:ext cx="116950" cy="451271"/>
                  </a:xfrm>
                  <a:custGeom>
                    <a:avLst/>
                    <a:gdLst>
                      <a:gd name="connsiteX0" fmla="*/ 0 w 306179"/>
                      <a:gd name="connsiteY0" fmla="*/ 62064 h 380660"/>
                      <a:gd name="connsiteX1" fmla="*/ 33100 w 306179"/>
                      <a:gd name="connsiteY1" fmla="*/ 223428 h 380660"/>
                      <a:gd name="connsiteX2" fmla="*/ 103439 w 306179"/>
                      <a:gd name="connsiteY2" fmla="*/ 326867 h 380660"/>
                      <a:gd name="connsiteX3" fmla="*/ 182052 w 306179"/>
                      <a:gd name="connsiteY3" fmla="*/ 368243 h 380660"/>
                      <a:gd name="connsiteX4" fmla="*/ 219290 w 306179"/>
                      <a:gd name="connsiteY4" fmla="*/ 372380 h 380660"/>
                      <a:gd name="connsiteX5" fmla="*/ 239978 w 306179"/>
                      <a:gd name="connsiteY5" fmla="*/ 376518 h 380660"/>
                      <a:gd name="connsiteX6" fmla="*/ 285491 w 306179"/>
                      <a:gd name="connsiteY6" fmla="*/ 380656 h 380660"/>
                      <a:gd name="connsiteX7" fmla="*/ 297904 w 306179"/>
                      <a:gd name="connsiteY7" fmla="*/ 372380 h 380660"/>
                      <a:gd name="connsiteX8" fmla="*/ 306179 w 306179"/>
                      <a:gd name="connsiteY8" fmla="*/ 335142 h 380660"/>
                      <a:gd name="connsiteX9" fmla="*/ 306179 w 306179"/>
                      <a:gd name="connsiteY9" fmla="*/ 318592 h 380660"/>
                      <a:gd name="connsiteX10" fmla="*/ 297904 w 306179"/>
                      <a:gd name="connsiteY10" fmla="*/ 264804 h 380660"/>
                      <a:gd name="connsiteX11" fmla="*/ 293766 w 306179"/>
                      <a:gd name="connsiteY11" fmla="*/ 248254 h 380660"/>
                      <a:gd name="connsiteX12" fmla="*/ 268941 w 306179"/>
                      <a:gd name="connsiteY12" fmla="*/ 215153 h 380660"/>
                      <a:gd name="connsiteX13" fmla="*/ 260666 w 306179"/>
                      <a:gd name="connsiteY13" fmla="*/ 202741 h 380660"/>
                      <a:gd name="connsiteX14" fmla="*/ 248253 w 306179"/>
                      <a:gd name="connsiteY14" fmla="*/ 165503 h 380660"/>
                      <a:gd name="connsiteX15" fmla="*/ 244115 w 306179"/>
                      <a:gd name="connsiteY15" fmla="*/ 148952 h 380660"/>
                      <a:gd name="connsiteX16" fmla="*/ 235840 w 306179"/>
                      <a:gd name="connsiteY16" fmla="*/ 128265 h 380660"/>
                      <a:gd name="connsiteX17" fmla="*/ 227565 w 306179"/>
                      <a:gd name="connsiteY17" fmla="*/ 86889 h 380660"/>
                      <a:gd name="connsiteX18" fmla="*/ 177915 w 306179"/>
                      <a:gd name="connsiteY18" fmla="*/ 45513 h 380660"/>
                      <a:gd name="connsiteX19" fmla="*/ 140677 w 306179"/>
                      <a:gd name="connsiteY19" fmla="*/ 28963 h 380660"/>
                      <a:gd name="connsiteX20" fmla="*/ 111714 w 306179"/>
                      <a:gd name="connsiteY20" fmla="*/ 12413 h 380660"/>
                      <a:gd name="connsiteX21" fmla="*/ 74476 w 306179"/>
                      <a:gd name="connsiteY21" fmla="*/ 0 h 380660"/>
                      <a:gd name="connsiteX22" fmla="*/ 53788 w 306179"/>
                      <a:gd name="connsiteY22" fmla="*/ 0 h 380660"/>
                      <a:gd name="connsiteX23" fmla="*/ 16550 w 306179"/>
                      <a:gd name="connsiteY23" fmla="*/ 0 h 380660"/>
                      <a:gd name="connsiteX24" fmla="*/ 0 w 306179"/>
                      <a:gd name="connsiteY24" fmla="*/ 62064 h 380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06179" h="380660">
                        <a:moveTo>
                          <a:pt x="0" y="62064"/>
                        </a:moveTo>
                        <a:lnTo>
                          <a:pt x="33100" y="223428"/>
                        </a:lnTo>
                        <a:lnTo>
                          <a:pt x="103439" y="326867"/>
                        </a:lnTo>
                        <a:lnTo>
                          <a:pt x="182052" y="368243"/>
                        </a:lnTo>
                        <a:lnTo>
                          <a:pt x="219290" y="372380"/>
                        </a:lnTo>
                        <a:lnTo>
                          <a:pt x="239978" y="376518"/>
                        </a:lnTo>
                        <a:cubicBezTo>
                          <a:pt x="279957" y="380961"/>
                          <a:pt x="264727" y="380656"/>
                          <a:pt x="285491" y="380656"/>
                        </a:cubicBezTo>
                        <a:lnTo>
                          <a:pt x="297904" y="372380"/>
                        </a:lnTo>
                        <a:lnTo>
                          <a:pt x="306179" y="335142"/>
                        </a:lnTo>
                        <a:lnTo>
                          <a:pt x="306179" y="318592"/>
                        </a:lnTo>
                        <a:cubicBezTo>
                          <a:pt x="296707" y="275969"/>
                          <a:pt x="297904" y="294069"/>
                          <a:pt x="297904" y="264804"/>
                        </a:cubicBezTo>
                        <a:lnTo>
                          <a:pt x="293766" y="248254"/>
                        </a:lnTo>
                        <a:cubicBezTo>
                          <a:pt x="271944" y="217704"/>
                          <a:pt x="281466" y="227681"/>
                          <a:pt x="268941" y="215153"/>
                        </a:cubicBezTo>
                        <a:lnTo>
                          <a:pt x="260666" y="202741"/>
                        </a:lnTo>
                        <a:cubicBezTo>
                          <a:pt x="256528" y="190328"/>
                          <a:pt x="252101" y="178009"/>
                          <a:pt x="248253" y="165503"/>
                        </a:cubicBezTo>
                        <a:cubicBezTo>
                          <a:pt x="246581" y="160068"/>
                          <a:pt x="246355" y="154179"/>
                          <a:pt x="244115" y="148952"/>
                        </a:cubicBezTo>
                        <a:cubicBezTo>
                          <a:pt x="234310" y="126074"/>
                          <a:pt x="235840" y="146045"/>
                          <a:pt x="235840" y="128265"/>
                        </a:cubicBezTo>
                        <a:lnTo>
                          <a:pt x="227565" y="86889"/>
                        </a:lnTo>
                        <a:lnTo>
                          <a:pt x="177915" y="45513"/>
                        </a:lnTo>
                        <a:cubicBezTo>
                          <a:pt x="143581" y="28346"/>
                          <a:pt x="157150" y="28963"/>
                          <a:pt x="140677" y="28963"/>
                        </a:cubicBezTo>
                        <a:lnTo>
                          <a:pt x="111714" y="12413"/>
                        </a:lnTo>
                        <a:cubicBezTo>
                          <a:pt x="73130" y="3839"/>
                          <a:pt x="74476" y="16853"/>
                          <a:pt x="74476" y="0"/>
                        </a:cubicBezTo>
                        <a:lnTo>
                          <a:pt x="53788" y="0"/>
                        </a:lnTo>
                        <a:lnTo>
                          <a:pt x="16550" y="0"/>
                        </a:lnTo>
                        <a:lnTo>
                          <a:pt x="0" y="6206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" name="Freeform 5"/>
                  <p:cNvSpPr/>
                  <p:nvPr/>
                </p:nvSpPr>
                <p:spPr>
                  <a:xfrm>
                    <a:off x="3036967" y="4667164"/>
                    <a:ext cx="136539" cy="24825"/>
                  </a:xfrm>
                  <a:custGeom>
                    <a:avLst/>
                    <a:gdLst>
                      <a:gd name="connsiteX0" fmla="*/ 136539 w 136539"/>
                      <a:gd name="connsiteY0" fmla="*/ 20688 h 24825"/>
                      <a:gd name="connsiteX1" fmla="*/ 82751 w 136539"/>
                      <a:gd name="connsiteY1" fmla="*/ 4137 h 24825"/>
                      <a:gd name="connsiteX2" fmla="*/ 37238 w 136539"/>
                      <a:gd name="connsiteY2" fmla="*/ 0 h 24825"/>
                      <a:gd name="connsiteX3" fmla="*/ 20687 w 136539"/>
                      <a:gd name="connsiteY3" fmla="*/ 24825 h 24825"/>
                      <a:gd name="connsiteX4" fmla="*/ 20687 w 136539"/>
                      <a:gd name="connsiteY4" fmla="*/ 24825 h 24825"/>
                      <a:gd name="connsiteX5" fmla="*/ 0 w 136539"/>
                      <a:gd name="connsiteY5" fmla="*/ 24825 h 2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6539" h="24825">
                        <a:moveTo>
                          <a:pt x="136539" y="20688"/>
                        </a:moveTo>
                        <a:lnTo>
                          <a:pt x="82751" y="4137"/>
                        </a:lnTo>
                        <a:lnTo>
                          <a:pt x="37238" y="0"/>
                        </a:lnTo>
                        <a:lnTo>
                          <a:pt x="20687" y="24825"/>
                        </a:lnTo>
                        <a:lnTo>
                          <a:pt x="20687" y="24825"/>
                        </a:lnTo>
                        <a:lnTo>
                          <a:pt x="0" y="24825"/>
                        </a:lnTo>
                      </a:path>
                    </a:pathLst>
                  </a:custGeom>
                  <a:noFill/>
                  <a:ln w="12700">
                    <a:solidFill>
                      <a:schemeClr val="bg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" name="Freeform 6"/>
                  <p:cNvSpPr/>
                  <p:nvPr/>
                </p:nvSpPr>
                <p:spPr>
                  <a:xfrm>
                    <a:off x="3074205" y="4778878"/>
                    <a:ext cx="198602" cy="28963"/>
                  </a:xfrm>
                  <a:custGeom>
                    <a:avLst/>
                    <a:gdLst>
                      <a:gd name="connsiteX0" fmla="*/ 198602 w 198602"/>
                      <a:gd name="connsiteY0" fmla="*/ 28963 h 28963"/>
                      <a:gd name="connsiteX1" fmla="*/ 124126 w 198602"/>
                      <a:gd name="connsiteY1" fmla="*/ 20688 h 28963"/>
                      <a:gd name="connsiteX2" fmla="*/ 82751 w 198602"/>
                      <a:gd name="connsiteY2" fmla="*/ 16550 h 28963"/>
                      <a:gd name="connsiteX3" fmla="*/ 16550 w 198602"/>
                      <a:gd name="connsiteY3" fmla="*/ 0 h 28963"/>
                      <a:gd name="connsiteX4" fmla="*/ 0 w 198602"/>
                      <a:gd name="connsiteY4" fmla="*/ 0 h 28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8602" h="28963">
                        <a:moveTo>
                          <a:pt x="198602" y="28963"/>
                        </a:moveTo>
                        <a:lnTo>
                          <a:pt x="124126" y="20688"/>
                        </a:lnTo>
                        <a:lnTo>
                          <a:pt x="82751" y="16550"/>
                        </a:lnTo>
                        <a:lnTo>
                          <a:pt x="1655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>
                    <a:solidFill>
                      <a:schemeClr val="bg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Freeform 7"/>
                  <p:cNvSpPr/>
                  <p:nvPr/>
                </p:nvSpPr>
                <p:spPr>
                  <a:xfrm>
                    <a:off x="3132130" y="4840941"/>
                    <a:ext cx="198603" cy="12413"/>
                  </a:xfrm>
                  <a:custGeom>
                    <a:avLst/>
                    <a:gdLst>
                      <a:gd name="connsiteX0" fmla="*/ 198603 w 198603"/>
                      <a:gd name="connsiteY0" fmla="*/ 12413 h 12413"/>
                      <a:gd name="connsiteX1" fmla="*/ 49651 w 198603"/>
                      <a:gd name="connsiteY1" fmla="*/ 8275 h 12413"/>
                      <a:gd name="connsiteX2" fmla="*/ 0 w 198603"/>
                      <a:gd name="connsiteY2" fmla="*/ 0 h 12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8603" h="12413">
                        <a:moveTo>
                          <a:pt x="198603" y="12413"/>
                        </a:moveTo>
                        <a:lnTo>
                          <a:pt x="49651" y="8275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chemeClr val="bg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Freeform 8"/>
                  <p:cNvSpPr/>
                  <p:nvPr/>
                </p:nvSpPr>
                <p:spPr>
                  <a:xfrm>
                    <a:off x="3156956" y="4907142"/>
                    <a:ext cx="268941" cy="4138"/>
                  </a:xfrm>
                  <a:custGeom>
                    <a:avLst/>
                    <a:gdLst>
                      <a:gd name="connsiteX0" fmla="*/ 268941 w 268941"/>
                      <a:gd name="connsiteY0" fmla="*/ 4138 h 4138"/>
                      <a:gd name="connsiteX1" fmla="*/ 0 w 268941"/>
                      <a:gd name="connsiteY1" fmla="*/ 0 h 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8941" h="4138">
                        <a:moveTo>
                          <a:pt x="268941" y="4138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9525">
                    <a:solidFill>
                      <a:schemeClr val="bg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2" name="Straight Connector 11"/>
                <p:cNvCxnSpPr>
                  <a:endCxn id="5" idx="16"/>
                </p:cNvCxnSpPr>
                <p:nvPr/>
              </p:nvCxnSpPr>
              <p:spPr>
                <a:xfrm flipH="1" flipV="1">
                  <a:off x="5199689" y="4792380"/>
                  <a:ext cx="235653" cy="311379"/>
                </a:xfrm>
                <a:prstGeom prst="line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Freeform 13"/>
                <p:cNvSpPr/>
                <p:nvPr/>
              </p:nvSpPr>
              <p:spPr>
                <a:xfrm>
                  <a:off x="5013876" y="4710113"/>
                  <a:ext cx="110575" cy="58191"/>
                </a:xfrm>
                <a:custGeom>
                  <a:avLst/>
                  <a:gdLst>
                    <a:gd name="connsiteX0" fmla="*/ 0 w 90487"/>
                    <a:gd name="connsiteY0" fmla="*/ 52387 h 52387"/>
                    <a:gd name="connsiteX1" fmla="*/ 90487 w 90487"/>
                    <a:gd name="connsiteY1" fmla="*/ 0 h 52387"/>
                    <a:gd name="connsiteX2" fmla="*/ 90487 w 90487"/>
                    <a:gd name="connsiteY2" fmla="*/ 0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487" h="52387">
                      <a:moveTo>
                        <a:pt x="0" y="52387"/>
                      </a:moveTo>
                      <a:lnTo>
                        <a:pt x="90487" y="0"/>
                      </a:lnTo>
                      <a:lnTo>
                        <a:pt x="90487" y="0"/>
                      </a:ln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 rot="2922304" flipH="1" flipV="1">
                  <a:off x="5244218" y="4734793"/>
                  <a:ext cx="152400" cy="67023"/>
                </a:xfrm>
                <a:custGeom>
                  <a:avLst/>
                  <a:gdLst>
                    <a:gd name="connsiteX0" fmla="*/ 0 w 90487"/>
                    <a:gd name="connsiteY0" fmla="*/ 52387 h 52387"/>
                    <a:gd name="connsiteX1" fmla="*/ 90487 w 90487"/>
                    <a:gd name="connsiteY1" fmla="*/ 0 h 52387"/>
                    <a:gd name="connsiteX2" fmla="*/ 90487 w 90487"/>
                    <a:gd name="connsiteY2" fmla="*/ 0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487" h="52387">
                      <a:moveTo>
                        <a:pt x="0" y="52387"/>
                      </a:moveTo>
                      <a:lnTo>
                        <a:pt x="90487" y="0"/>
                      </a:lnTo>
                      <a:lnTo>
                        <a:pt x="90487" y="0"/>
                      </a:lnTo>
                    </a:path>
                  </a:pathLst>
                </a:custGeom>
                <a:noFill/>
                <a:ln w="952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" name="Group 18"/>
                <p:cNvGrpSpPr/>
                <p:nvPr/>
              </p:nvGrpSpPr>
              <p:grpSpPr>
                <a:xfrm>
                  <a:off x="4994471" y="4716348"/>
                  <a:ext cx="74692" cy="45719"/>
                  <a:chOff x="6248400" y="5077564"/>
                  <a:chExt cx="110575" cy="52387"/>
                </a:xfrm>
              </p:grpSpPr>
              <p:sp>
                <p:nvSpPr>
                  <p:cNvPr id="17" name="Freeform 16"/>
                  <p:cNvSpPr/>
                  <p:nvPr/>
                </p:nvSpPr>
                <p:spPr>
                  <a:xfrm>
                    <a:off x="6248400" y="5077564"/>
                    <a:ext cx="110575" cy="52387"/>
                  </a:xfrm>
                  <a:custGeom>
                    <a:avLst/>
                    <a:gdLst>
                      <a:gd name="connsiteX0" fmla="*/ 0 w 90487"/>
                      <a:gd name="connsiteY0" fmla="*/ 52387 h 52387"/>
                      <a:gd name="connsiteX1" fmla="*/ 90487 w 90487"/>
                      <a:gd name="connsiteY1" fmla="*/ 0 h 52387"/>
                      <a:gd name="connsiteX2" fmla="*/ 90487 w 90487"/>
                      <a:gd name="connsiteY2" fmla="*/ 0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487" h="52387">
                        <a:moveTo>
                          <a:pt x="0" y="52387"/>
                        </a:moveTo>
                        <a:lnTo>
                          <a:pt x="90487" y="0"/>
                        </a:lnTo>
                        <a:lnTo>
                          <a:pt x="90487" y="0"/>
                        </a:lnTo>
                      </a:path>
                    </a:pathLst>
                  </a:custGeom>
                  <a:noFill/>
                  <a:ln w="952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8" name="Straight Connector 17"/>
                  <p:cNvCxnSpPr>
                    <a:stCxn id="17" idx="1"/>
                  </p:cNvCxnSpPr>
                  <p:nvPr/>
                </p:nvCxnSpPr>
                <p:spPr>
                  <a:xfrm flipH="1">
                    <a:off x="6303687" y="5077564"/>
                    <a:ext cx="55288" cy="0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0"/>
                <p:cNvGrpSpPr/>
                <p:nvPr/>
              </p:nvGrpSpPr>
              <p:grpSpPr>
                <a:xfrm rot="14768534">
                  <a:off x="5325086" y="4734037"/>
                  <a:ext cx="71205" cy="60614"/>
                  <a:chOff x="6248400" y="5073903"/>
                  <a:chExt cx="110575" cy="56048"/>
                </a:xfrm>
              </p:grpSpPr>
              <p:sp>
                <p:nvSpPr>
                  <p:cNvPr id="22" name="Freeform 21"/>
                  <p:cNvSpPr/>
                  <p:nvPr/>
                </p:nvSpPr>
                <p:spPr>
                  <a:xfrm>
                    <a:off x="6248400" y="5077564"/>
                    <a:ext cx="110575" cy="52387"/>
                  </a:xfrm>
                  <a:custGeom>
                    <a:avLst/>
                    <a:gdLst>
                      <a:gd name="connsiteX0" fmla="*/ 0 w 90487"/>
                      <a:gd name="connsiteY0" fmla="*/ 52387 h 52387"/>
                      <a:gd name="connsiteX1" fmla="*/ 90487 w 90487"/>
                      <a:gd name="connsiteY1" fmla="*/ 0 h 52387"/>
                      <a:gd name="connsiteX2" fmla="*/ 90487 w 90487"/>
                      <a:gd name="connsiteY2" fmla="*/ 0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487" h="52387">
                        <a:moveTo>
                          <a:pt x="0" y="52387"/>
                        </a:moveTo>
                        <a:lnTo>
                          <a:pt x="90487" y="0"/>
                        </a:lnTo>
                        <a:lnTo>
                          <a:pt x="90487" y="0"/>
                        </a:lnTo>
                      </a:path>
                    </a:pathLst>
                  </a:custGeom>
                  <a:noFill/>
                  <a:ln w="952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3" name="Straight Connector 22"/>
                  <p:cNvCxnSpPr>
                    <a:stCxn id="22" idx="1"/>
                  </p:cNvCxnSpPr>
                  <p:nvPr/>
                </p:nvCxnSpPr>
                <p:spPr>
                  <a:xfrm rot="6831466">
                    <a:off x="6322015" y="5088470"/>
                    <a:ext cx="41264" cy="12129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5"/>
                <p:cNvGrpSpPr/>
                <p:nvPr/>
              </p:nvGrpSpPr>
              <p:grpSpPr>
                <a:xfrm rot="15891209">
                  <a:off x="5354692" y="4970552"/>
                  <a:ext cx="193239" cy="131181"/>
                  <a:chOff x="6248400" y="5073903"/>
                  <a:chExt cx="110575" cy="56048"/>
                </a:xfrm>
              </p:grpSpPr>
              <p:sp>
                <p:nvSpPr>
                  <p:cNvPr id="27" name="Freeform 26"/>
                  <p:cNvSpPr/>
                  <p:nvPr/>
                </p:nvSpPr>
                <p:spPr>
                  <a:xfrm>
                    <a:off x="6248400" y="5077564"/>
                    <a:ext cx="110575" cy="52387"/>
                  </a:xfrm>
                  <a:custGeom>
                    <a:avLst/>
                    <a:gdLst>
                      <a:gd name="connsiteX0" fmla="*/ 0 w 90487"/>
                      <a:gd name="connsiteY0" fmla="*/ 52387 h 52387"/>
                      <a:gd name="connsiteX1" fmla="*/ 90487 w 90487"/>
                      <a:gd name="connsiteY1" fmla="*/ 0 h 52387"/>
                      <a:gd name="connsiteX2" fmla="*/ 90487 w 90487"/>
                      <a:gd name="connsiteY2" fmla="*/ 0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487" h="52387">
                        <a:moveTo>
                          <a:pt x="0" y="52387"/>
                        </a:moveTo>
                        <a:lnTo>
                          <a:pt x="90487" y="0"/>
                        </a:lnTo>
                        <a:lnTo>
                          <a:pt x="90487" y="0"/>
                        </a:lnTo>
                      </a:path>
                    </a:pathLst>
                  </a:custGeom>
                  <a:noFill/>
                  <a:ln w="9525"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8" name="Straight Connector 27"/>
                  <p:cNvCxnSpPr>
                    <a:stCxn id="27" idx="1"/>
                  </p:cNvCxnSpPr>
                  <p:nvPr/>
                </p:nvCxnSpPr>
                <p:spPr>
                  <a:xfrm rot="6831466">
                    <a:off x="6322015" y="5088470"/>
                    <a:ext cx="41264" cy="12129"/>
                  </a:xfrm>
                  <a:prstGeom prst="line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0" name="Rectangle 29"/>
              <p:cNvSpPr/>
              <p:nvPr/>
            </p:nvSpPr>
            <p:spPr>
              <a:xfrm>
                <a:off x="934484" y="5448538"/>
                <a:ext cx="572740" cy="57853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43570" y="5590564"/>
                <a:ext cx="477284" cy="554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2053" name="Rectangle 2052"/>
              <p:cNvSpPr/>
              <p:nvPr/>
            </p:nvSpPr>
            <p:spPr>
              <a:xfrm>
                <a:off x="3427315" y="4456475"/>
                <a:ext cx="552284" cy="24302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56" name="Straight Connector 2055"/>
            <p:cNvCxnSpPr/>
            <p:nvPr/>
          </p:nvCxnSpPr>
          <p:spPr>
            <a:xfrm flipH="1">
              <a:off x="3927524" y="3265146"/>
              <a:ext cx="1706771" cy="119132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8" name="Straight Connector 2057"/>
            <p:cNvCxnSpPr/>
            <p:nvPr/>
          </p:nvCxnSpPr>
          <p:spPr>
            <a:xfrm flipH="1" flipV="1">
              <a:off x="3970688" y="4728351"/>
              <a:ext cx="1663607" cy="97709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5516038" y="3265146"/>
            <a:ext cx="3581401" cy="2440299"/>
            <a:chOff x="5562599" y="3590743"/>
            <a:chExt cx="3383677" cy="2209403"/>
          </a:xfrm>
        </p:grpSpPr>
        <p:grpSp>
          <p:nvGrpSpPr>
            <p:cNvPr id="120" name="Group 119"/>
            <p:cNvGrpSpPr/>
            <p:nvPr/>
          </p:nvGrpSpPr>
          <p:grpSpPr>
            <a:xfrm>
              <a:off x="5562599" y="3590743"/>
              <a:ext cx="3383677" cy="2209403"/>
              <a:chOff x="5562599" y="3590743"/>
              <a:chExt cx="3383677" cy="2209403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5562599" y="3590743"/>
                <a:ext cx="3383677" cy="2209403"/>
                <a:chOff x="5757160" y="3578894"/>
                <a:chExt cx="2742783" cy="1538783"/>
              </a:xfrm>
            </p:grpSpPr>
            <p:grpSp>
              <p:nvGrpSpPr>
                <p:cNvPr id="94" name="Group 93"/>
                <p:cNvGrpSpPr/>
                <p:nvPr/>
              </p:nvGrpSpPr>
              <p:grpSpPr>
                <a:xfrm>
                  <a:off x="5757160" y="3578894"/>
                  <a:ext cx="2742783" cy="1538783"/>
                  <a:chOff x="5757160" y="3578894"/>
                  <a:chExt cx="2742783" cy="1538783"/>
                </a:xfrm>
              </p:grpSpPr>
              <p:pic>
                <p:nvPicPr>
                  <p:cNvPr id="2054" name="Picture 6" descr="https://encrypted-tbn1.gstatic.com/images?q=tbn:ANd9GcTWFmj_yYIUvf9EVgvWpcxG_X72jrCb8rlViIo-USqQscU_UmNSK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191" b="15728"/>
                  <a:stretch/>
                </p:blipFill>
                <p:spPr bwMode="auto">
                  <a:xfrm>
                    <a:off x="5757160" y="3589554"/>
                    <a:ext cx="2700741" cy="1528123"/>
                  </a:xfrm>
                  <a:prstGeom prst="rect">
                    <a:avLst/>
                  </a:prstGeom>
                  <a:ln w="38100" cap="sq">
                    <a:solidFill>
                      <a:srgbClr val="000000"/>
                    </a:solidFill>
                    <a:prstDash val="solid"/>
                    <a:miter lim="800000"/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077" name="Freeform 2076"/>
                  <p:cNvSpPr/>
                  <p:nvPr/>
                </p:nvSpPr>
                <p:spPr>
                  <a:xfrm>
                    <a:off x="5871744" y="4371768"/>
                    <a:ext cx="1221491" cy="741225"/>
                  </a:xfrm>
                  <a:custGeom>
                    <a:avLst/>
                    <a:gdLst>
                      <a:gd name="connsiteX0" fmla="*/ 336550 w 1073150"/>
                      <a:gd name="connsiteY0" fmla="*/ 0 h 641350"/>
                      <a:gd name="connsiteX1" fmla="*/ 146050 w 1073150"/>
                      <a:gd name="connsiteY1" fmla="*/ 69850 h 641350"/>
                      <a:gd name="connsiteX2" fmla="*/ 38100 w 1073150"/>
                      <a:gd name="connsiteY2" fmla="*/ 171450 h 641350"/>
                      <a:gd name="connsiteX3" fmla="*/ 19050 w 1073150"/>
                      <a:gd name="connsiteY3" fmla="*/ 241300 h 641350"/>
                      <a:gd name="connsiteX4" fmla="*/ 6350 w 1073150"/>
                      <a:gd name="connsiteY4" fmla="*/ 298450 h 641350"/>
                      <a:gd name="connsiteX5" fmla="*/ 0 w 1073150"/>
                      <a:gd name="connsiteY5" fmla="*/ 349250 h 641350"/>
                      <a:gd name="connsiteX6" fmla="*/ 0 w 1073150"/>
                      <a:gd name="connsiteY6" fmla="*/ 438150 h 641350"/>
                      <a:gd name="connsiteX7" fmla="*/ 12700 w 1073150"/>
                      <a:gd name="connsiteY7" fmla="*/ 495300 h 641350"/>
                      <a:gd name="connsiteX8" fmla="*/ 38100 w 1073150"/>
                      <a:gd name="connsiteY8" fmla="*/ 527050 h 641350"/>
                      <a:gd name="connsiteX9" fmla="*/ 69850 w 1073150"/>
                      <a:gd name="connsiteY9" fmla="*/ 584200 h 641350"/>
                      <a:gd name="connsiteX10" fmla="*/ 146050 w 1073150"/>
                      <a:gd name="connsiteY10" fmla="*/ 641350 h 641350"/>
                      <a:gd name="connsiteX11" fmla="*/ 635000 w 1073150"/>
                      <a:gd name="connsiteY11" fmla="*/ 641350 h 641350"/>
                      <a:gd name="connsiteX12" fmla="*/ 908050 w 1073150"/>
                      <a:gd name="connsiteY12" fmla="*/ 508000 h 641350"/>
                      <a:gd name="connsiteX13" fmla="*/ 996950 w 1073150"/>
                      <a:gd name="connsiteY13" fmla="*/ 412750 h 641350"/>
                      <a:gd name="connsiteX14" fmla="*/ 1066800 w 1073150"/>
                      <a:gd name="connsiteY14" fmla="*/ 368300 h 641350"/>
                      <a:gd name="connsiteX15" fmla="*/ 1073150 w 1073150"/>
                      <a:gd name="connsiteY15" fmla="*/ 266700 h 641350"/>
                      <a:gd name="connsiteX16" fmla="*/ 952500 w 1073150"/>
                      <a:gd name="connsiteY16" fmla="*/ 196850 h 641350"/>
                      <a:gd name="connsiteX17" fmla="*/ 831850 w 1073150"/>
                      <a:gd name="connsiteY17" fmla="*/ 139700 h 641350"/>
                      <a:gd name="connsiteX18" fmla="*/ 768350 w 1073150"/>
                      <a:gd name="connsiteY18" fmla="*/ 107950 h 641350"/>
                      <a:gd name="connsiteX19" fmla="*/ 717550 w 1073150"/>
                      <a:gd name="connsiteY19" fmla="*/ 82550 h 641350"/>
                      <a:gd name="connsiteX20" fmla="*/ 647700 w 1073150"/>
                      <a:gd name="connsiteY20" fmla="*/ 63500 h 641350"/>
                      <a:gd name="connsiteX21" fmla="*/ 577850 w 1073150"/>
                      <a:gd name="connsiteY21" fmla="*/ 44450 h 641350"/>
                      <a:gd name="connsiteX22" fmla="*/ 558800 w 1073150"/>
                      <a:gd name="connsiteY22" fmla="*/ 44450 h 641350"/>
                      <a:gd name="connsiteX23" fmla="*/ 508000 w 1073150"/>
                      <a:gd name="connsiteY23" fmla="*/ 25400 h 641350"/>
                      <a:gd name="connsiteX24" fmla="*/ 476250 w 1073150"/>
                      <a:gd name="connsiteY24" fmla="*/ 19050 h 641350"/>
                      <a:gd name="connsiteX25" fmla="*/ 336550 w 1073150"/>
                      <a:gd name="connsiteY25" fmla="*/ 0 h 64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073150" h="641350">
                        <a:moveTo>
                          <a:pt x="336550" y="0"/>
                        </a:moveTo>
                        <a:lnTo>
                          <a:pt x="146050" y="69850"/>
                        </a:lnTo>
                        <a:lnTo>
                          <a:pt x="38100" y="171450"/>
                        </a:lnTo>
                        <a:lnTo>
                          <a:pt x="19050" y="241300"/>
                        </a:lnTo>
                        <a:lnTo>
                          <a:pt x="6350" y="298450"/>
                        </a:lnTo>
                        <a:lnTo>
                          <a:pt x="0" y="349250"/>
                        </a:lnTo>
                        <a:lnTo>
                          <a:pt x="0" y="438150"/>
                        </a:lnTo>
                        <a:lnTo>
                          <a:pt x="12700" y="495300"/>
                        </a:lnTo>
                        <a:lnTo>
                          <a:pt x="38100" y="527050"/>
                        </a:lnTo>
                        <a:lnTo>
                          <a:pt x="69850" y="584200"/>
                        </a:lnTo>
                        <a:lnTo>
                          <a:pt x="146050" y="641350"/>
                        </a:lnTo>
                        <a:lnTo>
                          <a:pt x="635000" y="641350"/>
                        </a:lnTo>
                        <a:lnTo>
                          <a:pt x="908050" y="508000"/>
                        </a:lnTo>
                        <a:lnTo>
                          <a:pt x="996950" y="412750"/>
                        </a:lnTo>
                        <a:lnTo>
                          <a:pt x="1066800" y="368300"/>
                        </a:lnTo>
                        <a:lnTo>
                          <a:pt x="1073150" y="266700"/>
                        </a:lnTo>
                        <a:lnTo>
                          <a:pt x="952500" y="196850"/>
                        </a:lnTo>
                        <a:lnTo>
                          <a:pt x="831850" y="139700"/>
                        </a:lnTo>
                        <a:lnTo>
                          <a:pt x="768350" y="107950"/>
                        </a:lnTo>
                        <a:lnTo>
                          <a:pt x="717550" y="82550"/>
                        </a:lnTo>
                        <a:lnTo>
                          <a:pt x="647700" y="63500"/>
                        </a:lnTo>
                        <a:cubicBezTo>
                          <a:pt x="585930" y="49773"/>
                          <a:pt x="608004" y="59527"/>
                          <a:pt x="577850" y="44450"/>
                        </a:cubicBezTo>
                        <a:lnTo>
                          <a:pt x="558800" y="44450"/>
                        </a:lnTo>
                        <a:cubicBezTo>
                          <a:pt x="541867" y="38100"/>
                          <a:pt x="525285" y="30718"/>
                          <a:pt x="508000" y="25400"/>
                        </a:cubicBezTo>
                        <a:cubicBezTo>
                          <a:pt x="497684" y="22226"/>
                          <a:pt x="476250" y="19050"/>
                          <a:pt x="476250" y="19050"/>
                        </a:cubicBezTo>
                        <a:lnTo>
                          <a:pt x="33655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66" name="Group 65"/>
                  <p:cNvGrpSpPr/>
                  <p:nvPr/>
                </p:nvGrpSpPr>
                <p:grpSpPr>
                  <a:xfrm rot="248441" flipH="1">
                    <a:off x="5989220" y="3829774"/>
                    <a:ext cx="168323" cy="144658"/>
                    <a:chOff x="7070121" y="5505906"/>
                    <a:chExt cx="153598" cy="231899"/>
                  </a:xfrm>
                </p:grpSpPr>
                <p:sp>
                  <p:nvSpPr>
                    <p:cNvPr id="48" name="Freeform 47"/>
                    <p:cNvSpPr/>
                    <p:nvPr/>
                  </p:nvSpPr>
                  <p:spPr>
                    <a:xfrm rot="16200000">
                      <a:off x="7030970" y="5545057"/>
                      <a:ext cx="231899" cy="153598"/>
                    </a:xfrm>
                    <a:custGeom>
                      <a:avLst/>
                      <a:gdLst>
                        <a:gd name="connsiteX0" fmla="*/ 0 w 90487"/>
                        <a:gd name="connsiteY0" fmla="*/ 52387 h 52387"/>
                        <a:gd name="connsiteX1" fmla="*/ 90487 w 90487"/>
                        <a:gd name="connsiteY1" fmla="*/ 0 h 52387"/>
                        <a:gd name="connsiteX2" fmla="*/ 90487 w 90487"/>
                        <a:gd name="connsiteY2" fmla="*/ 0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0487" h="52387">
                          <a:moveTo>
                            <a:pt x="0" y="52387"/>
                          </a:moveTo>
                          <a:lnTo>
                            <a:pt x="90487" y="0"/>
                          </a:lnTo>
                          <a:lnTo>
                            <a:pt x="90487" y="0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0" name="Straight Connector 49"/>
                    <p:cNvCxnSpPr>
                      <a:stCxn id="48" idx="1"/>
                    </p:cNvCxnSpPr>
                    <p:nvPr/>
                  </p:nvCxnSpPr>
                  <p:spPr>
                    <a:xfrm>
                      <a:off x="7070121" y="5505907"/>
                      <a:ext cx="96889" cy="49633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4" name="Freeform 33"/>
                  <p:cNvSpPr/>
                  <p:nvPr/>
                </p:nvSpPr>
                <p:spPr>
                  <a:xfrm>
                    <a:off x="6929666" y="3758627"/>
                    <a:ext cx="1385557" cy="1344370"/>
                  </a:xfrm>
                  <a:custGeom>
                    <a:avLst/>
                    <a:gdLst>
                      <a:gd name="connsiteX0" fmla="*/ 361507 w 1392865"/>
                      <a:gd name="connsiteY0" fmla="*/ 31897 h 1318437"/>
                      <a:gd name="connsiteX1" fmla="*/ 170121 w 1392865"/>
                      <a:gd name="connsiteY1" fmla="*/ 244549 h 1318437"/>
                      <a:gd name="connsiteX2" fmla="*/ 106326 w 1392865"/>
                      <a:gd name="connsiteY2" fmla="*/ 318977 h 1318437"/>
                      <a:gd name="connsiteX3" fmla="*/ 74428 w 1392865"/>
                      <a:gd name="connsiteY3" fmla="*/ 340242 h 1318437"/>
                      <a:gd name="connsiteX4" fmla="*/ 0 w 1392865"/>
                      <a:gd name="connsiteY4" fmla="*/ 680484 h 1318437"/>
                      <a:gd name="connsiteX5" fmla="*/ 0 w 1392865"/>
                      <a:gd name="connsiteY5" fmla="*/ 893135 h 1318437"/>
                      <a:gd name="connsiteX6" fmla="*/ 53163 w 1392865"/>
                      <a:gd name="connsiteY6" fmla="*/ 1137684 h 1318437"/>
                      <a:gd name="connsiteX7" fmla="*/ 212652 w 1392865"/>
                      <a:gd name="connsiteY7" fmla="*/ 1286539 h 1318437"/>
                      <a:gd name="connsiteX8" fmla="*/ 467833 w 1392865"/>
                      <a:gd name="connsiteY8" fmla="*/ 1318437 h 1318437"/>
                      <a:gd name="connsiteX9" fmla="*/ 829340 w 1392865"/>
                      <a:gd name="connsiteY9" fmla="*/ 1297172 h 1318437"/>
                      <a:gd name="connsiteX10" fmla="*/ 1010093 w 1392865"/>
                      <a:gd name="connsiteY10" fmla="*/ 1244009 h 1318437"/>
                      <a:gd name="connsiteX11" fmla="*/ 1201479 w 1392865"/>
                      <a:gd name="connsiteY11" fmla="*/ 1148316 h 1318437"/>
                      <a:gd name="connsiteX12" fmla="*/ 1392865 w 1392865"/>
                      <a:gd name="connsiteY12" fmla="*/ 1063256 h 1318437"/>
                      <a:gd name="connsiteX13" fmla="*/ 1392865 w 1392865"/>
                      <a:gd name="connsiteY13" fmla="*/ 106325 h 1318437"/>
                      <a:gd name="connsiteX14" fmla="*/ 1116419 w 1392865"/>
                      <a:gd name="connsiteY14" fmla="*/ 10632 h 1318437"/>
                      <a:gd name="connsiteX15" fmla="*/ 935665 w 1392865"/>
                      <a:gd name="connsiteY15" fmla="*/ 0 h 1318437"/>
                      <a:gd name="connsiteX16" fmla="*/ 776177 w 1392865"/>
                      <a:gd name="connsiteY16" fmla="*/ 0 h 1318437"/>
                      <a:gd name="connsiteX17" fmla="*/ 574159 w 1392865"/>
                      <a:gd name="connsiteY17" fmla="*/ 31897 h 1318437"/>
                      <a:gd name="connsiteX18" fmla="*/ 435935 w 1392865"/>
                      <a:gd name="connsiteY18" fmla="*/ 31897 h 1318437"/>
                      <a:gd name="connsiteX19" fmla="*/ 361507 w 1392865"/>
                      <a:gd name="connsiteY19" fmla="*/ 31897 h 1318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392865" h="1318437">
                        <a:moveTo>
                          <a:pt x="361507" y="31897"/>
                        </a:moveTo>
                        <a:lnTo>
                          <a:pt x="170121" y="244549"/>
                        </a:lnTo>
                        <a:cubicBezTo>
                          <a:pt x="148856" y="269358"/>
                          <a:pt x="129431" y="295872"/>
                          <a:pt x="106326" y="318977"/>
                        </a:cubicBezTo>
                        <a:cubicBezTo>
                          <a:pt x="97290" y="328013"/>
                          <a:pt x="74428" y="340242"/>
                          <a:pt x="74428" y="340242"/>
                        </a:cubicBezTo>
                        <a:lnTo>
                          <a:pt x="0" y="680484"/>
                        </a:lnTo>
                        <a:lnTo>
                          <a:pt x="0" y="893135"/>
                        </a:lnTo>
                        <a:lnTo>
                          <a:pt x="53163" y="1137684"/>
                        </a:lnTo>
                        <a:lnTo>
                          <a:pt x="212652" y="1286539"/>
                        </a:lnTo>
                        <a:lnTo>
                          <a:pt x="467833" y="1318437"/>
                        </a:lnTo>
                        <a:lnTo>
                          <a:pt x="829340" y="1297172"/>
                        </a:lnTo>
                        <a:lnTo>
                          <a:pt x="1010093" y="1244009"/>
                        </a:lnTo>
                        <a:lnTo>
                          <a:pt x="1201479" y="1148316"/>
                        </a:lnTo>
                        <a:lnTo>
                          <a:pt x="1392865" y="1063256"/>
                        </a:lnTo>
                        <a:lnTo>
                          <a:pt x="1392865" y="106325"/>
                        </a:lnTo>
                        <a:lnTo>
                          <a:pt x="1116419" y="10632"/>
                        </a:lnTo>
                        <a:lnTo>
                          <a:pt x="935665" y="0"/>
                        </a:lnTo>
                        <a:lnTo>
                          <a:pt x="776177" y="0"/>
                        </a:lnTo>
                        <a:lnTo>
                          <a:pt x="574159" y="31897"/>
                        </a:lnTo>
                        <a:lnTo>
                          <a:pt x="435935" y="31897"/>
                        </a:lnTo>
                        <a:lnTo>
                          <a:pt x="361507" y="31897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8254736" y="3854012"/>
                    <a:ext cx="191386" cy="119698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7449447" y="4362102"/>
                    <a:ext cx="1050496" cy="5787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(Older) Permian Alleghanian Thrust (in Black)</a:t>
                    </a:r>
                    <a:endParaRPr lang="en-US" sz="12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" name="Freeform 41"/>
                  <p:cNvSpPr/>
                  <p:nvPr/>
                </p:nvSpPr>
                <p:spPr>
                  <a:xfrm>
                    <a:off x="5924550" y="3609975"/>
                    <a:ext cx="1076325" cy="114300"/>
                  </a:xfrm>
                  <a:custGeom>
                    <a:avLst/>
                    <a:gdLst>
                      <a:gd name="connsiteX0" fmla="*/ 0 w 1076325"/>
                      <a:gd name="connsiteY0" fmla="*/ 114300 h 114300"/>
                      <a:gd name="connsiteX1" fmla="*/ 371475 w 1076325"/>
                      <a:gd name="connsiteY1" fmla="*/ 104775 h 114300"/>
                      <a:gd name="connsiteX2" fmla="*/ 742950 w 1076325"/>
                      <a:gd name="connsiteY2" fmla="*/ 95250 h 114300"/>
                      <a:gd name="connsiteX3" fmla="*/ 1019175 w 1076325"/>
                      <a:gd name="connsiteY3" fmla="*/ 104775 h 114300"/>
                      <a:gd name="connsiteX4" fmla="*/ 1076325 w 1076325"/>
                      <a:gd name="connsiteY4" fmla="*/ 95250 h 114300"/>
                      <a:gd name="connsiteX5" fmla="*/ 847725 w 1076325"/>
                      <a:gd name="connsiteY5" fmla="*/ 38100 h 114300"/>
                      <a:gd name="connsiteX6" fmla="*/ 695325 w 1076325"/>
                      <a:gd name="connsiteY6" fmla="*/ 0 h 114300"/>
                      <a:gd name="connsiteX7" fmla="*/ 581025 w 1076325"/>
                      <a:gd name="connsiteY7" fmla="*/ 0 h 114300"/>
                      <a:gd name="connsiteX8" fmla="*/ 438150 w 1076325"/>
                      <a:gd name="connsiteY8" fmla="*/ 0 h 114300"/>
                      <a:gd name="connsiteX9" fmla="*/ 238125 w 1076325"/>
                      <a:gd name="connsiteY9" fmla="*/ 28575 h 114300"/>
                      <a:gd name="connsiteX10" fmla="*/ 200025 w 1076325"/>
                      <a:gd name="connsiteY10" fmla="*/ 28575 h 114300"/>
                      <a:gd name="connsiteX11" fmla="*/ 85725 w 1076325"/>
                      <a:gd name="connsiteY11" fmla="*/ 66675 h 114300"/>
                      <a:gd name="connsiteX12" fmla="*/ 0 w 1076325"/>
                      <a:gd name="connsiteY12" fmla="*/ 114300 h 114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76325" h="114300">
                        <a:moveTo>
                          <a:pt x="0" y="114300"/>
                        </a:moveTo>
                        <a:lnTo>
                          <a:pt x="371475" y="104775"/>
                        </a:lnTo>
                        <a:lnTo>
                          <a:pt x="742950" y="95250"/>
                        </a:lnTo>
                        <a:lnTo>
                          <a:pt x="1019175" y="104775"/>
                        </a:lnTo>
                        <a:lnTo>
                          <a:pt x="1076325" y="95250"/>
                        </a:lnTo>
                        <a:lnTo>
                          <a:pt x="847725" y="38100"/>
                        </a:lnTo>
                        <a:lnTo>
                          <a:pt x="695325" y="0"/>
                        </a:lnTo>
                        <a:lnTo>
                          <a:pt x="581025" y="0"/>
                        </a:lnTo>
                        <a:lnTo>
                          <a:pt x="438150" y="0"/>
                        </a:lnTo>
                        <a:lnTo>
                          <a:pt x="238125" y="28575"/>
                        </a:lnTo>
                        <a:lnTo>
                          <a:pt x="200025" y="28575"/>
                        </a:lnTo>
                        <a:lnTo>
                          <a:pt x="85725" y="66675"/>
                        </a:lnTo>
                        <a:lnTo>
                          <a:pt x="0" y="114300"/>
                        </a:lnTo>
                        <a:close/>
                      </a:path>
                    </a:pathLst>
                  </a:custGeom>
                  <a:blipFill>
                    <a:blip r:embed="rId5"/>
                    <a:tile tx="0" ty="0" sx="100000" sy="100000" flip="none" algn="tl"/>
                  </a:blipFill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5782558" y="3717773"/>
                    <a:ext cx="1566927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Freeform 48"/>
                  <p:cNvSpPr/>
                  <p:nvPr/>
                </p:nvSpPr>
                <p:spPr>
                  <a:xfrm>
                    <a:off x="6256477" y="4543909"/>
                    <a:ext cx="561975" cy="124700"/>
                  </a:xfrm>
                  <a:custGeom>
                    <a:avLst/>
                    <a:gdLst>
                      <a:gd name="connsiteX0" fmla="*/ 561975 w 561975"/>
                      <a:gd name="connsiteY0" fmla="*/ 161925 h 161925"/>
                      <a:gd name="connsiteX1" fmla="*/ 333375 w 561975"/>
                      <a:gd name="connsiteY1" fmla="*/ 114300 h 161925"/>
                      <a:gd name="connsiteX2" fmla="*/ 180975 w 561975"/>
                      <a:gd name="connsiteY2" fmla="*/ 66675 h 161925"/>
                      <a:gd name="connsiteX3" fmla="*/ 0 w 561975"/>
                      <a:gd name="connsiteY3" fmla="*/ 0 h 161925"/>
                      <a:gd name="connsiteX4" fmla="*/ 0 w 561975"/>
                      <a:gd name="connsiteY4" fmla="*/ 0 h 16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1975" h="161925">
                        <a:moveTo>
                          <a:pt x="561975" y="161925"/>
                        </a:moveTo>
                        <a:lnTo>
                          <a:pt x="333375" y="114300"/>
                        </a:lnTo>
                        <a:lnTo>
                          <a:pt x="180975" y="6667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2" name="Straight Connector 51"/>
                  <p:cNvCxnSpPr>
                    <a:stCxn id="49" idx="3"/>
                  </p:cNvCxnSpPr>
                  <p:nvPr/>
                </p:nvCxnSpPr>
                <p:spPr>
                  <a:xfrm flipV="1">
                    <a:off x="6256477" y="4522536"/>
                    <a:ext cx="190721" cy="21373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7466264" y="3578894"/>
                    <a:ext cx="788472" cy="1929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chemeClr val="bg1"/>
                        </a:solidFill>
                      </a:rPr>
                      <a:t>Qal</a:t>
                    </a:r>
                    <a:endParaRPr lang="en-US" sz="1200" b="1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61" name="Straight Connector 60"/>
                  <p:cNvCxnSpPr/>
                  <p:nvPr/>
                </p:nvCxnSpPr>
                <p:spPr>
                  <a:xfrm flipH="1" flipV="1">
                    <a:off x="6299712" y="3624133"/>
                    <a:ext cx="231888" cy="187281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67" name="Freeform 2066"/>
                  <p:cNvSpPr/>
                  <p:nvPr/>
                </p:nvSpPr>
                <p:spPr>
                  <a:xfrm>
                    <a:off x="5759435" y="4326389"/>
                    <a:ext cx="1566928" cy="502798"/>
                  </a:xfrm>
                  <a:custGeom>
                    <a:avLst/>
                    <a:gdLst>
                      <a:gd name="connsiteX0" fmla="*/ 1137684 w 1137684"/>
                      <a:gd name="connsiteY0" fmla="*/ 425303 h 425303"/>
                      <a:gd name="connsiteX1" fmla="*/ 754911 w 1137684"/>
                      <a:gd name="connsiteY1" fmla="*/ 361507 h 425303"/>
                      <a:gd name="connsiteX2" fmla="*/ 435935 w 1137684"/>
                      <a:gd name="connsiteY2" fmla="*/ 276447 h 425303"/>
                      <a:gd name="connsiteX3" fmla="*/ 350874 w 1137684"/>
                      <a:gd name="connsiteY3" fmla="*/ 233917 h 425303"/>
                      <a:gd name="connsiteX4" fmla="*/ 318977 w 1137684"/>
                      <a:gd name="connsiteY4" fmla="*/ 223284 h 425303"/>
                      <a:gd name="connsiteX5" fmla="*/ 287079 w 1137684"/>
                      <a:gd name="connsiteY5" fmla="*/ 202019 h 425303"/>
                      <a:gd name="connsiteX6" fmla="*/ 127591 w 1137684"/>
                      <a:gd name="connsiteY6" fmla="*/ 116959 h 425303"/>
                      <a:gd name="connsiteX7" fmla="*/ 0 w 1137684"/>
                      <a:gd name="connsiteY7" fmla="*/ 0 h 425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37684" h="425303">
                        <a:moveTo>
                          <a:pt x="1137684" y="425303"/>
                        </a:moveTo>
                        <a:lnTo>
                          <a:pt x="754911" y="361507"/>
                        </a:lnTo>
                        <a:lnTo>
                          <a:pt x="435935" y="276447"/>
                        </a:lnTo>
                        <a:cubicBezTo>
                          <a:pt x="407581" y="262270"/>
                          <a:pt x="379733" y="247035"/>
                          <a:pt x="350874" y="233917"/>
                        </a:cubicBezTo>
                        <a:cubicBezTo>
                          <a:pt x="340671" y="229279"/>
                          <a:pt x="328587" y="229050"/>
                          <a:pt x="318977" y="223284"/>
                        </a:cubicBezTo>
                        <a:cubicBezTo>
                          <a:pt x="279359" y="199513"/>
                          <a:pt x="313338" y="202019"/>
                          <a:pt x="287079" y="202019"/>
                        </a:cubicBezTo>
                        <a:lnTo>
                          <a:pt x="127591" y="116959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061" name="Straight Connector 2060"/>
                  <p:cNvCxnSpPr/>
                  <p:nvPr/>
                </p:nvCxnSpPr>
                <p:spPr>
                  <a:xfrm flipH="1" flipV="1">
                    <a:off x="6353854" y="4310481"/>
                    <a:ext cx="378089" cy="80053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Freeform 64"/>
                  <p:cNvSpPr/>
                  <p:nvPr/>
                </p:nvSpPr>
                <p:spPr>
                  <a:xfrm>
                    <a:off x="5979814" y="3788875"/>
                    <a:ext cx="964194" cy="366666"/>
                  </a:xfrm>
                  <a:custGeom>
                    <a:avLst/>
                    <a:gdLst>
                      <a:gd name="connsiteX0" fmla="*/ 0 w 964194"/>
                      <a:gd name="connsiteY0" fmla="*/ 230864 h 366666"/>
                      <a:gd name="connsiteX1" fmla="*/ 113168 w 964194"/>
                      <a:gd name="connsiteY1" fmla="*/ 131275 h 366666"/>
                      <a:gd name="connsiteX2" fmla="*/ 203703 w 964194"/>
                      <a:gd name="connsiteY2" fmla="*/ 72428 h 366666"/>
                      <a:gd name="connsiteX3" fmla="*/ 294237 w 964194"/>
                      <a:gd name="connsiteY3" fmla="*/ 27161 h 366666"/>
                      <a:gd name="connsiteX4" fmla="*/ 416459 w 964194"/>
                      <a:gd name="connsiteY4" fmla="*/ 0 h 366666"/>
                      <a:gd name="connsiteX5" fmla="*/ 543208 w 964194"/>
                      <a:gd name="connsiteY5" fmla="*/ 22634 h 366666"/>
                      <a:gd name="connsiteX6" fmla="*/ 697117 w 964194"/>
                      <a:gd name="connsiteY6" fmla="*/ 113169 h 366666"/>
                      <a:gd name="connsiteX7" fmla="*/ 801232 w 964194"/>
                      <a:gd name="connsiteY7" fmla="*/ 190123 h 366666"/>
                      <a:gd name="connsiteX8" fmla="*/ 909873 w 964194"/>
                      <a:gd name="connsiteY8" fmla="*/ 312345 h 366666"/>
                      <a:gd name="connsiteX9" fmla="*/ 964194 w 964194"/>
                      <a:gd name="connsiteY9" fmla="*/ 366666 h 366666"/>
                      <a:gd name="connsiteX10" fmla="*/ 964194 w 964194"/>
                      <a:gd name="connsiteY10" fmla="*/ 366666 h 36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64194" h="366666">
                        <a:moveTo>
                          <a:pt x="0" y="230864"/>
                        </a:moveTo>
                        <a:lnTo>
                          <a:pt x="113168" y="131275"/>
                        </a:lnTo>
                        <a:lnTo>
                          <a:pt x="203703" y="72428"/>
                        </a:lnTo>
                        <a:lnTo>
                          <a:pt x="294237" y="27161"/>
                        </a:lnTo>
                        <a:lnTo>
                          <a:pt x="416459" y="0"/>
                        </a:lnTo>
                        <a:lnTo>
                          <a:pt x="543208" y="22634"/>
                        </a:lnTo>
                        <a:lnTo>
                          <a:pt x="697117" y="113169"/>
                        </a:lnTo>
                        <a:lnTo>
                          <a:pt x="801232" y="190123"/>
                        </a:lnTo>
                        <a:lnTo>
                          <a:pt x="909873" y="312345"/>
                        </a:lnTo>
                        <a:lnTo>
                          <a:pt x="964194" y="366666"/>
                        </a:lnTo>
                        <a:lnTo>
                          <a:pt x="964194" y="366666"/>
                        </a:ln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00" name="Group 99"/>
                  <p:cNvGrpSpPr/>
                  <p:nvPr/>
                </p:nvGrpSpPr>
                <p:grpSpPr>
                  <a:xfrm rot="10025773">
                    <a:off x="6583642" y="3843232"/>
                    <a:ext cx="168091" cy="176822"/>
                    <a:chOff x="7070121" y="5505906"/>
                    <a:chExt cx="153598" cy="231899"/>
                  </a:xfrm>
                </p:grpSpPr>
                <p:sp>
                  <p:nvSpPr>
                    <p:cNvPr id="101" name="Freeform 100"/>
                    <p:cNvSpPr/>
                    <p:nvPr/>
                  </p:nvSpPr>
                  <p:spPr>
                    <a:xfrm rot="16200000">
                      <a:off x="7030970" y="5545057"/>
                      <a:ext cx="231899" cy="153598"/>
                    </a:xfrm>
                    <a:custGeom>
                      <a:avLst/>
                      <a:gdLst>
                        <a:gd name="connsiteX0" fmla="*/ 0 w 90487"/>
                        <a:gd name="connsiteY0" fmla="*/ 52387 h 52387"/>
                        <a:gd name="connsiteX1" fmla="*/ 90487 w 90487"/>
                        <a:gd name="connsiteY1" fmla="*/ 0 h 52387"/>
                        <a:gd name="connsiteX2" fmla="*/ 90487 w 90487"/>
                        <a:gd name="connsiteY2" fmla="*/ 0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0487" h="52387">
                          <a:moveTo>
                            <a:pt x="0" y="52387"/>
                          </a:moveTo>
                          <a:lnTo>
                            <a:pt x="90487" y="0"/>
                          </a:lnTo>
                          <a:lnTo>
                            <a:pt x="90487" y="0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02" name="Straight Connector 101"/>
                    <p:cNvCxnSpPr>
                      <a:stCxn id="101" idx="1"/>
                    </p:cNvCxnSpPr>
                    <p:nvPr/>
                  </p:nvCxnSpPr>
                  <p:spPr>
                    <a:xfrm>
                      <a:off x="7070121" y="5505907"/>
                      <a:ext cx="96889" cy="49633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3" name="Group 102"/>
                  <p:cNvGrpSpPr/>
                  <p:nvPr/>
                </p:nvGrpSpPr>
                <p:grpSpPr>
                  <a:xfrm rot="20269900">
                    <a:off x="6656365" y="3807941"/>
                    <a:ext cx="114171" cy="179265"/>
                    <a:chOff x="7070121" y="5505906"/>
                    <a:chExt cx="153598" cy="231899"/>
                  </a:xfrm>
                </p:grpSpPr>
                <p:sp>
                  <p:nvSpPr>
                    <p:cNvPr id="104" name="Freeform 103"/>
                    <p:cNvSpPr/>
                    <p:nvPr/>
                  </p:nvSpPr>
                  <p:spPr>
                    <a:xfrm rot="16200000">
                      <a:off x="7030970" y="5545057"/>
                      <a:ext cx="231899" cy="153598"/>
                    </a:xfrm>
                    <a:custGeom>
                      <a:avLst/>
                      <a:gdLst>
                        <a:gd name="connsiteX0" fmla="*/ 0 w 90487"/>
                        <a:gd name="connsiteY0" fmla="*/ 52387 h 52387"/>
                        <a:gd name="connsiteX1" fmla="*/ 90487 w 90487"/>
                        <a:gd name="connsiteY1" fmla="*/ 0 h 52387"/>
                        <a:gd name="connsiteX2" fmla="*/ 90487 w 90487"/>
                        <a:gd name="connsiteY2" fmla="*/ 0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0487" h="52387">
                          <a:moveTo>
                            <a:pt x="0" y="52387"/>
                          </a:moveTo>
                          <a:lnTo>
                            <a:pt x="90487" y="0"/>
                          </a:lnTo>
                          <a:lnTo>
                            <a:pt x="90487" y="0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05" name="Straight Connector 104"/>
                    <p:cNvCxnSpPr>
                      <a:stCxn id="104" idx="1"/>
                    </p:cNvCxnSpPr>
                    <p:nvPr/>
                  </p:nvCxnSpPr>
                  <p:spPr>
                    <a:xfrm>
                      <a:off x="7070121" y="5505907"/>
                      <a:ext cx="96889" cy="49633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6" name="Group 105"/>
                  <p:cNvGrpSpPr/>
                  <p:nvPr/>
                </p:nvGrpSpPr>
                <p:grpSpPr>
                  <a:xfrm rot="11099567" flipH="1">
                    <a:off x="5991877" y="3880060"/>
                    <a:ext cx="190499" cy="184295"/>
                    <a:chOff x="7070121" y="5505906"/>
                    <a:chExt cx="153598" cy="231899"/>
                  </a:xfrm>
                </p:grpSpPr>
                <p:sp>
                  <p:nvSpPr>
                    <p:cNvPr id="107" name="Freeform 106"/>
                    <p:cNvSpPr/>
                    <p:nvPr/>
                  </p:nvSpPr>
                  <p:spPr>
                    <a:xfrm rot="16200000">
                      <a:off x="7030970" y="5545057"/>
                      <a:ext cx="231899" cy="153598"/>
                    </a:xfrm>
                    <a:custGeom>
                      <a:avLst/>
                      <a:gdLst>
                        <a:gd name="connsiteX0" fmla="*/ 0 w 90487"/>
                        <a:gd name="connsiteY0" fmla="*/ 52387 h 52387"/>
                        <a:gd name="connsiteX1" fmla="*/ 90487 w 90487"/>
                        <a:gd name="connsiteY1" fmla="*/ 0 h 52387"/>
                        <a:gd name="connsiteX2" fmla="*/ 90487 w 90487"/>
                        <a:gd name="connsiteY2" fmla="*/ 0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0487" h="52387">
                          <a:moveTo>
                            <a:pt x="0" y="52387"/>
                          </a:moveTo>
                          <a:lnTo>
                            <a:pt x="90487" y="0"/>
                          </a:lnTo>
                          <a:lnTo>
                            <a:pt x="90487" y="0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08" name="Straight Connector 107"/>
                    <p:cNvCxnSpPr>
                      <a:stCxn id="107" idx="1"/>
                    </p:cNvCxnSpPr>
                    <p:nvPr/>
                  </p:nvCxnSpPr>
                  <p:spPr>
                    <a:xfrm>
                      <a:off x="7070121" y="5505907"/>
                      <a:ext cx="96889" cy="49633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9" name="Group 108"/>
                  <p:cNvGrpSpPr/>
                  <p:nvPr/>
                </p:nvGrpSpPr>
                <p:grpSpPr>
                  <a:xfrm rot="1798086">
                    <a:off x="6599310" y="4820595"/>
                    <a:ext cx="340267" cy="184295"/>
                    <a:chOff x="7050592" y="5457216"/>
                    <a:chExt cx="153598" cy="231899"/>
                  </a:xfrm>
                </p:grpSpPr>
                <p:sp>
                  <p:nvSpPr>
                    <p:cNvPr id="110" name="Freeform 109"/>
                    <p:cNvSpPr/>
                    <p:nvPr/>
                  </p:nvSpPr>
                  <p:spPr>
                    <a:xfrm rot="16200000">
                      <a:off x="7011441" y="5496367"/>
                      <a:ext cx="231899" cy="153598"/>
                    </a:xfrm>
                    <a:custGeom>
                      <a:avLst/>
                      <a:gdLst>
                        <a:gd name="connsiteX0" fmla="*/ 0 w 90487"/>
                        <a:gd name="connsiteY0" fmla="*/ 52387 h 52387"/>
                        <a:gd name="connsiteX1" fmla="*/ 90487 w 90487"/>
                        <a:gd name="connsiteY1" fmla="*/ 0 h 52387"/>
                        <a:gd name="connsiteX2" fmla="*/ 90487 w 90487"/>
                        <a:gd name="connsiteY2" fmla="*/ 0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0487" h="52387">
                          <a:moveTo>
                            <a:pt x="0" y="52387"/>
                          </a:moveTo>
                          <a:lnTo>
                            <a:pt x="90487" y="0"/>
                          </a:lnTo>
                          <a:lnTo>
                            <a:pt x="90487" y="0"/>
                          </a:lnTo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11" name="Straight Connector 110"/>
                    <p:cNvCxnSpPr>
                      <a:stCxn id="110" idx="1"/>
                    </p:cNvCxnSpPr>
                    <p:nvPr/>
                  </p:nvCxnSpPr>
                  <p:spPr>
                    <a:xfrm>
                      <a:off x="7050592" y="5457217"/>
                      <a:ext cx="96889" cy="49633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7454636" y="3940547"/>
                    <a:ext cx="991486" cy="3215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Holocene Faults (in Red)</a:t>
                    </a:r>
                    <a:endParaRPr lang="en-US" sz="12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96" name="Straight Connector 95"/>
                <p:cNvCxnSpPr/>
                <p:nvPr/>
              </p:nvCxnSpPr>
              <p:spPr>
                <a:xfrm flipH="1">
                  <a:off x="6981010" y="4065868"/>
                  <a:ext cx="415494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H="1">
                  <a:off x="6393304" y="4216821"/>
                  <a:ext cx="1104707" cy="23109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7009515" y="4579543"/>
                  <a:ext cx="488496" cy="15153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9" name="Straight Connector 118"/>
              <p:cNvCxnSpPr/>
              <p:nvPr/>
            </p:nvCxnSpPr>
            <p:spPr>
              <a:xfrm flipH="1">
                <a:off x="7028808" y="3717425"/>
                <a:ext cx="62791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Right Arrow 120"/>
            <p:cNvSpPr/>
            <p:nvPr/>
          </p:nvSpPr>
          <p:spPr>
            <a:xfrm rot="7069065">
              <a:off x="5612016" y="4462967"/>
              <a:ext cx="324603" cy="15429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ight Arrow 153"/>
            <p:cNvSpPr/>
            <p:nvPr/>
          </p:nvSpPr>
          <p:spPr>
            <a:xfrm rot="3482220">
              <a:off x="6756872" y="4445389"/>
              <a:ext cx="324603" cy="15429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ight Arrow 154"/>
            <p:cNvSpPr/>
            <p:nvPr/>
          </p:nvSpPr>
          <p:spPr>
            <a:xfrm rot="1783069">
              <a:off x="6324889" y="4052549"/>
              <a:ext cx="378663" cy="19933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ight Arrow 155"/>
            <p:cNvSpPr/>
            <p:nvPr/>
          </p:nvSpPr>
          <p:spPr>
            <a:xfrm rot="8466649">
              <a:off x="5923428" y="4092048"/>
              <a:ext cx="378663" cy="19933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Freeform 140"/>
          <p:cNvSpPr/>
          <p:nvPr/>
        </p:nvSpPr>
        <p:spPr>
          <a:xfrm>
            <a:off x="5854535" y="3990109"/>
            <a:ext cx="938151" cy="356260"/>
          </a:xfrm>
          <a:custGeom>
            <a:avLst/>
            <a:gdLst>
              <a:gd name="connsiteX0" fmla="*/ 938151 w 938151"/>
              <a:gd name="connsiteY0" fmla="*/ 285008 h 356260"/>
              <a:gd name="connsiteX1" fmla="*/ 866899 w 938151"/>
              <a:gd name="connsiteY1" fmla="*/ 225631 h 356260"/>
              <a:gd name="connsiteX2" fmla="*/ 783771 w 938151"/>
              <a:gd name="connsiteY2" fmla="*/ 154379 h 356260"/>
              <a:gd name="connsiteX3" fmla="*/ 665018 w 938151"/>
              <a:gd name="connsiteY3" fmla="*/ 47501 h 356260"/>
              <a:gd name="connsiteX4" fmla="*/ 558140 w 938151"/>
              <a:gd name="connsiteY4" fmla="*/ 11875 h 356260"/>
              <a:gd name="connsiteX5" fmla="*/ 463138 w 938151"/>
              <a:gd name="connsiteY5" fmla="*/ 0 h 356260"/>
              <a:gd name="connsiteX6" fmla="*/ 380010 w 938151"/>
              <a:gd name="connsiteY6" fmla="*/ 23751 h 356260"/>
              <a:gd name="connsiteX7" fmla="*/ 285008 w 938151"/>
              <a:gd name="connsiteY7" fmla="*/ 59377 h 356260"/>
              <a:gd name="connsiteX8" fmla="*/ 225631 w 938151"/>
              <a:gd name="connsiteY8" fmla="*/ 106878 h 356260"/>
              <a:gd name="connsiteX9" fmla="*/ 154379 w 938151"/>
              <a:gd name="connsiteY9" fmla="*/ 178130 h 356260"/>
              <a:gd name="connsiteX10" fmla="*/ 106878 w 938151"/>
              <a:gd name="connsiteY10" fmla="*/ 225631 h 356260"/>
              <a:gd name="connsiteX11" fmla="*/ 35626 w 938151"/>
              <a:gd name="connsiteY11" fmla="*/ 320634 h 356260"/>
              <a:gd name="connsiteX12" fmla="*/ 0 w 938151"/>
              <a:gd name="connsiteY12" fmla="*/ 356260 h 3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8151" h="356260">
                <a:moveTo>
                  <a:pt x="938151" y="285008"/>
                </a:moveTo>
                <a:lnTo>
                  <a:pt x="866899" y="225631"/>
                </a:lnTo>
                <a:lnTo>
                  <a:pt x="783771" y="154379"/>
                </a:lnTo>
                <a:lnTo>
                  <a:pt x="665018" y="47501"/>
                </a:lnTo>
                <a:lnTo>
                  <a:pt x="558140" y="11875"/>
                </a:lnTo>
                <a:lnTo>
                  <a:pt x="463138" y="0"/>
                </a:lnTo>
                <a:lnTo>
                  <a:pt x="380010" y="23751"/>
                </a:lnTo>
                <a:lnTo>
                  <a:pt x="285008" y="59377"/>
                </a:lnTo>
                <a:lnTo>
                  <a:pt x="225631" y="106878"/>
                </a:lnTo>
                <a:lnTo>
                  <a:pt x="154379" y="178130"/>
                </a:lnTo>
                <a:lnTo>
                  <a:pt x="106878" y="225631"/>
                </a:lnTo>
                <a:lnTo>
                  <a:pt x="35626" y="320634"/>
                </a:lnTo>
                <a:lnTo>
                  <a:pt x="0" y="35626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9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273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Earthquake focal mechanisms</a:t>
            </a:r>
            <a:endParaRPr lang="en-US" strike="sng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Eric\Desktop\geology projects\ETSZ\baltimore\focal_mechanism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1036" r="1540" b="13981"/>
          <a:stretch/>
        </p:blipFill>
        <p:spPr bwMode="auto">
          <a:xfrm>
            <a:off x="4701052" y="609600"/>
            <a:ext cx="4290547" cy="4957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ric\Desktop\geology projects\ETSZ\baltimore\MDunnthesi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r="14875"/>
          <a:stretch/>
        </p:blipFill>
        <p:spPr bwMode="auto">
          <a:xfrm>
            <a:off x="192095" y="609600"/>
            <a:ext cx="4329981" cy="4957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45619" y="5617157"/>
            <a:ext cx="348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Chapman et al, 1997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13584" y="563597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thesis of Matt Cooley 2014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61722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studies of earthquake focal mechanisms have nice agreement on the eastern and southern margins of the zone seismicity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600200"/>
            <a:ext cx="56388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Acknowledgements:</a:t>
            </a: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Memphis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Tennessee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Nuclear Regulatory Commission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U.S.G.S.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 for Earthquake Research and Information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(Thanks for the truck!)</a:t>
            </a: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 Thanks to: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Ron Counts, Lian Feng, Jerry Batholomew,  William Hubber, Taylor Armstrong, Christine Powell, Matt Cooley, Julie Johnson, Roy Van Arsdale, Chris Vanderlip, Chris Loyacano, Dan Larsen,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76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76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689" y="104086"/>
            <a:ext cx="8229600" cy="1143000"/>
          </a:xfrm>
        </p:spPr>
        <p:txBody>
          <a:bodyPr/>
          <a:lstStyle/>
          <a:p>
            <a:r>
              <a:rPr lang="en-US" dirty="0" smtClean="0"/>
              <a:t>Mapping Area and Regional Setting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11750" y="1330060"/>
            <a:ext cx="4162520" cy="4065630"/>
            <a:chOff x="202553" y="2043295"/>
            <a:chExt cx="4162520" cy="406563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2"/>
            <a:stretch/>
          </p:blipFill>
          <p:spPr bwMode="auto">
            <a:xfrm>
              <a:off x="202553" y="2043295"/>
              <a:ext cx="4162520" cy="40656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3886200" y="2133600"/>
              <a:ext cx="0" cy="8382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733800" y="255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8211" y="5610763"/>
            <a:ext cx="3541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shaded relief map showing 060° zone of seismicity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4586452" y="4945188"/>
            <a:ext cx="228600" cy="228600"/>
          </a:xfrm>
          <a:prstGeom prst="star5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818994" y="4874822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 previously mapped Quaternary faults and fractures near Vonore, TN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4606462" y="5528267"/>
            <a:ext cx="228600" cy="228600"/>
          </a:xfrm>
          <a:prstGeom prst="star5">
            <a:avLst/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839003" y="5528267"/>
            <a:ext cx="417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Recently discovered Brakebill Island Fault in Blount County, TN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4589034" y="6194592"/>
            <a:ext cx="228600" cy="228600"/>
          </a:xfrm>
          <a:prstGeom prst="star5">
            <a:avLst/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818994" y="6100026"/>
            <a:ext cx="472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Quaternary faults and paleoseismic features Daindridge, TN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549619" y="1223438"/>
            <a:ext cx="4448175" cy="3623428"/>
            <a:chOff x="4549619" y="1223438"/>
            <a:chExt cx="4448175" cy="362342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9619" y="1223438"/>
              <a:ext cx="4448175" cy="36234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7028794" y="2569816"/>
              <a:ext cx="228600" cy="13285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5-Point Star 18"/>
            <p:cNvSpPr/>
            <p:nvPr/>
          </p:nvSpPr>
          <p:spPr>
            <a:xfrm>
              <a:off x="6152494" y="3064526"/>
              <a:ext cx="228600" cy="228600"/>
            </a:xfrm>
            <a:prstGeom prst="star5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158860" y="1592793"/>
              <a:ext cx="0" cy="110987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951240" y="1420365"/>
              <a:ext cx="2243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	N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Straight Connector 27"/>
            <p:cNvCxnSpPr>
              <a:endCxn id="32" idx="0"/>
            </p:cNvCxnSpPr>
            <p:nvPr/>
          </p:nvCxnSpPr>
          <p:spPr>
            <a:xfrm flipV="1">
              <a:off x="7231898" y="1734368"/>
              <a:ext cx="1371011" cy="846134"/>
            </a:xfrm>
            <a:prstGeom prst="line">
              <a:avLst/>
            </a:prstGeom>
            <a:ln w="381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5-Point Star 31"/>
            <p:cNvSpPr/>
            <p:nvPr/>
          </p:nvSpPr>
          <p:spPr>
            <a:xfrm>
              <a:off x="8488609" y="1734368"/>
              <a:ext cx="228600" cy="228600"/>
            </a:xfrm>
            <a:prstGeom prst="star5">
              <a:avLst/>
            </a:prstGeom>
            <a:solidFill>
              <a:srgbClr val="7030A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>
              <a:endCxn id="32" idx="0"/>
            </p:cNvCxnSpPr>
            <p:nvPr/>
          </p:nvCxnSpPr>
          <p:spPr>
            <a:xfrm flipV="1">
              <a:off x="5383216" y="1734368"/>
              <a:ext cx="3219693" cy="194816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5-Point Star 8"/>
            <p:cNvSpPr/>
            <p:nvPr/>
          </p:nvSpPr>
          <p:spPr>
            <a:xfrm>
              <a:off x="7086401" y="2474070"/>
              <a:ext cx="228600" cy="228600"/>
            </a:xfrm>
            <a:prstGeom prst="star5">
              <a:avLst/>
            </a:prstGeom>
            <a:solidFill>
              <a:srgbClr val="FF0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99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82" y="140719"/>
            <a:ext cx="2971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Faulting at Daindridge</a:t>
            </a:r>
            <a:endParaRPr lang="en-US" dirty="0"/>
          </a:p>
        </p:txBody>
      </p:sp>
      <p:pic>
        <p:nvPicPr>
          <p:cNvPr id="1026" name="Picture 2" descr="C:\Users\Eric\Desktop\geology projects\ETSZ\baltimore\fault liquifi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66" y="228600"/>
            <a:ext cx="4406180" cy="6033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52401" y="1981200"/>
            <a:ext cx="4051582" cy="4461754"/>
            <a:chOff x="4495800" y="990600"/>
            <a:chExt cx="4403833" cy="4835098"/>
          </a:xfrm>
        </p:grpSpPr>
        <p:grpSp>
          <p:nvGrpSpPr>
            <p:cNvPr id="13" name="Group 12"/>
            <p:cNvGrpSpPr/>
            <p:nvPr/>
          </p:nvGrpSpPr>
          <p:grpSpPr>
            <a:xfrm>
              <a:off x="4495800" y="990600"/>
              <a:ext cx="4403833" cy="4835098"/>
              <a:chOff x="5047258" y="14799776"/>
              <a:chExt cx="7718309" cy="818987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5" t="13302" b="13597"/>
              <a:stretch/>
            </p:blipFill>
            <p:spPr>
              <a:xfrm>
                <a:off x="5047258" y="14799776"/>
                <a:ext cx="7718309" cy="818987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9448800" y="17602200"/>
                <a:ext cx="762000" cy="4773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" name="5-Point Star 13"/>
            <p:cNvSpPr/>
            <p:nvPr/>
          </p:nvSpPr>
          <p:spPr>
            <a:xfrm>
              <a:off x="6886760" y="2926489"/>
              <a:ext cx="124013" cy="106415"/>
            </a:xfrm>
            <a:prstGeom prst="star5">
              <a:avLst/>
            </a:prstGeom>
            <a:solidFill>
              <a:srgbClr val="FFFF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23354" y="2926489"/>
              <a:ext cx="692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Brakebill Island</a:t>
              </a:r>
              <a:endPara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5-Point Star 26"/>
          <p:cNvSpPr/>
          <p:nvPr/>
        </p:nvSpPr>
        <p:spPr>
          <a:xfrm>
            <a:off x="2847509" y="3309272"/>
            <a:ext cx="228600" cy="228600"/>
          </a:xfrm>
          <a:prstGeom prst="star5">
            <a:avLst/>
          </a:prstGeom>
          <a:solidFill>
            <a:srgbClr val="7030A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972683" y="470623"/>
            <a:ext cx="1445283" cy="29529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27" idx="3"/>
          </p:cNvCxnSpPr>
          <p:nvPr/>
        </p:nvCxnSpPr>
        <p:spPr>
          <a:xfrm>
            <a:off x="3032450" y="3537871"/>
            <a:ext cx="1385516" cy="270011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21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51" y="140227"/>
            <a:ext cx="8229600" cy="1143000"/>
          </a:xfrm>
        </p:spPr>
        <p:txBody>
          <a:bodyPr/>
          <a:lstStyle/>
          <a:p>
            <a:r>
              <a:rPr lang="en-US" dirty="0" smtClean="0"/>
              <a:t>Faulting at Tellico Lake, Vonore, TN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25165" y="967216"/>
            <a:ext cx="8468190" cy="198561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3" descr="C:\Users\Eric\Desktop\geology projects\ETSZ\baltimore\GSA_pos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5572" b="7237"/>
          <a:stretch/>
        </p:blipFill>
        <p:spPr bwMode="auto">
          <a:xfrm>
            <a:off x="4920001" y="1143001"/>
            <a:ext cx="3545301" cy="16815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36879" y="1066800"/>
            <a:ext cx="3500984" cy="1757767"/>
            <a:chOff x="636879" y="1066800"/>
            <a:chExt cx="3500984" cy="1757767"/>
          </a:xfrm>
        </p:grpSpPr>
        <p:pic>
          <p:nvPicPr>
            <p:cNvPr id="1026" name="Picture 2" descr="C:\Users\Eric\Desktop\geology projects\ETSZ\baltimore\tellico a1 falagged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" r="1806"/>
            <a:stretch/>
          </p:blipFill>
          <p:spPr bwMode="auto">
            <a:xfrm>
              <a:off x="636879" y="1066800"/>
              <a:ext cx="2925623" cy="175776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Connector 29"/>
            <p:cNvCxnSpPr/>
            <p:nvPr/>
          </p:nvCxnSpPr>
          <p:spPr>
            <a:xfrm flipH="1">
              <a:off x="1752600" y="1752600"/>
              <a:ext cx="1371600" cy="10668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>
              <a:off x="2127993" y="1981200"/>
              <a:ext cx="370708" cy="304800"/>
              <a:chOff x="2127993" y="1981200"/>
              <a:chExt cx="370708" cy="304800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H="1">
                <a:off x="2127993" y="1981200"/>
                <a:ext cx="370708" cy="3048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2127993" y="2122164"/>
                <a:ext cx="60301" cy="1524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 rot="10800000">
              <a:off x="2475995" y="2221236"/>
              <a:ext cx="370708" cy="304800"/>
              <a:chOff x="2475995" y="2221236"/>
              <a:chExt cx="370708" cy="304800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H="1">
                <a:off x="2475995" y="2221236"/>
                <a:ext cx="370708" cy="3048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2475995" y="2362200"/>
                <a:ext cx="60301" cy="1524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2532011" y="2450068"/>
              <a:ext cx="16058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Paleozoic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52155" y="1660547"/>
              <a:ext cx="16058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Quaternary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353081" y="3128617"/>
            <a:ext cx="4448175" cy="3623428"/>
            <a:chOff x="4549619" y="1223438"/>
            <a:chExt cx="4448175" cy="3623428"/>
          </a:xfrm>
        </p:grpSpPr>
        <p:cxnSp>
          <p:nvCxnSpPr>
            <p:cNvPr id="39" name="Straight Arrow Connector 38"/>
            <p:cNvCxnSpPr/>
            <p:nvPr/>
          </p:nvCxnSpPr>
          <p:spPr>
            <a:xfrm flipH="1" flipV="1">
              <a:off x="7163828" y="1888803"/>
              <a:ext cx="151372" cy="32099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4549619" y="1223438"/>
              <a:ext cx="4448175" cy="3623428"/>
              <a:chOff x="4549619" y="1223438"/>
              <a:chExt cx="4448175" cy="3623428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9619" y="1223438"/>
                <a:ext cx="4448175" cy="362342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38" name="Straight Connector 37"/>
              <p:cNvCxnSpPr/>
              <p:nvPr/>
            </p:nvCxnSpPr>
            <p:spPr>
              <a:xfrm flipV="1">
                <a:off x="7028794" y="2569816"/>
                <a:ext cx="228600" cy="13285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5-Point Star 39"/>
              <p:cNvSpPr/>
              <p:nvPr/>
            </p:nvSpPr>
            <p:spPr>
              <a:xfrm>
                <a:off x="6152494" y="3064526"/>
                <a:ext cx="228600" cy="228600"/>
              </a:xfrm>
              <a:prstGeom prst="star5">
                <a:avLst/>
              </a:prstGeom>
              <a:solidFill>
                <a:srgbClr val="FFFF00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 flipV="1">
                <a:off x="5158860" y="1592793"/>
                <a:ext cx="0" cy="1109877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4951240" y="1420365"/>
                <a:ext cx="22435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	N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0" name="Straight Connector 49"/>
              <p:cNvCxnSpPr>
                <a:endCxn id="51" idx="0"/>
              </p:cNvCxnSpPr>
              <p:nvPr/>
            </p:nvCxnSpPr>
            <p:spPr>
              <a:xfrm flipV="1">
                <a:off x="7231898" y="1734368"/>
                <a:ext cx="1371011" cy="846134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5-Point Star 50"/>
              <p:cNvSpPr/>
              <p:nvPr/>
            </p:nvSpPr>
            <p:spPr>
              <a:xfrm>
                <a:off x="8488609" y="1734368"/>
                <a:ext cx="228600" cy="228600"/>
              </a:xfrm>
              <a:prstGeom prst="star5">
                <a:avLst/>
              </a:prstGeom>
              <a:solidFill>
                <a:srgbClr val="7030A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Connector 51"/>
              <p:cNvCxnSpPr>
                <a:endCxn id="51" idx="0"/>
              </p:cNvCxnSpPr>
              <p:nvPr/>
            </p:nvCxnSpPr>
            <p:spPr>
              <a:xfrm flipV="1">
                <a:off x="5383216" y="1734368"/>
                <a:ext cx="3219693" cy="1948160"/>
              </a:xfrm>
              <a:prstGeom prst="line">
                <a:avLst/>
              </a:prstGeom>
              <a:ln w="571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-Point Star 52"/>
              <p:cNvSpPr/>
              <p:nvPr/>
            </p:nvSpPr>
            <p:spPr>
              <a:xfrm>
                <a:off x="7086401" y="2474070"/>
                <a:ext cx="228600" cy="228600"/>
              </a:xfrm>
              <a:prstGeom prst="star5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Oval 26"/>
            <p:cNvSpPr/>
            <p:nvPr/>
          </p:nvSpPr>
          <p:spPr>
            <a:xfrm>
              <a:off x="5989063" y="2957391"/>
              <a:ext cx="555462" cy="40959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0" y="3075895"/>
            <a:ext cx="3729596" cy="3676150"/>
            <a:chOff x="587436" y="3299973"/>
            <a:chExt cx="3086978" cy="3037076"/>
          </a:xfrm>
        </p:grpSpPr>
        <p:grpSp>
          <p:nvGrpSpPr>
            <p:cNvPr id="54" name="Group 53"/>
            <p:cNvGrpSpPr/>
            <p:nvPr/>
          </p:nvGrpSpPr>
          <p:grpSpPr>
            <a:xfrm>
              <a:off x="587436" y="3299973"/>
              <a:ext cx="3086978" cy="3037076"/>
              <a:chOff x="4495800" y="990600"/>
              <a:chExt cx="4403833" cy="4835098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4495800" y="990600"/>
                <a:ext cx="4403833" cy="4835098"/>
                <a:chOff x="5047258" y="14799776"/>
                <a:chExt cx="7718309" cy="8189872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65" t="13302" b="13597"/>
                <a:stretch/>
              </p:blipFill>
              <p:spPr>
                <a:xfrm>
                  <a:off x="5047258" y="14799776"/>
                  <a:ext cx="7718309" cy="8189872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cxnSp>
              <p:nvCxnSpPr>
                <p:cNvPr id="59" name="Straight Connector 58"/>
                <p:cNvCxnSpPr/>
                <p:nvPr/>
              </p:nvCxnSpPr>
              <p:spPr bwMode="auto">
                <a:xfrm flipV="1">
                  <a:off x="9448800" y="17602200"/>
                  <a:ext cx="762000" cy="47734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56" name="5-Point Star 55"/>
              <p:cNvSpPr/>
              <p:nvPr/>
            </p:nvSpPr>
            <p:spPr>
              <a:xfrm>
                <a:off x="6886760" y="2926489"/>
                <a:ext cx="124013" cy="106415"/>
              </a:xfrm>
              <a:prstGeom prst="star5">
                <a:avLst/>
              </a:prstGeom>
              <a:solidFill>
                <a:srgbClr val="FFFF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948767" y="2851549"/>
                <a:ext cx="768974" cy="440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Brakebill Island</a:t>
                </a:r>
                <a:endParaRPr lang="en-US" sz="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767873" y="4520351"/>
              <a:ext cx="555462" cy="409598"/>
              <a:chOff x="1666688" y="4473115"/>
              <a:chExt cx="555462" cy="409598"/>
            </a:xfrm>
          </p:grpSpPr>
          <p:sp>
            <p:nvSpPr>
              <p:cNvPr id="21" name="5-Point Star 20"/>
              <p:cNvSpPr/>
              <p:nvPr/>
            </p:nvSpPr>
            <p:spPr>
              <a:xfrm>
                <a:off x="1830119" y="4516665"/>
                <a:ext cx="228600" cy="228600"/>
              </a:xfrm>
              <a:prstGeom prst="star5">
                <a:avLst/>
              </a:prstGeom>
              <a:solidFill>
                <a:srgbClr val="FFFF00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666688" y="4473115"/>
                <a:ext cx="555462" cy="40959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924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7699" y="735703"/>
            <a:ext cx="4161111" cy="2305050"/>
            <a:chOff x="304800" y="533400"/>
            <a:chExt cx="8629650" cy="558165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15581" r="4583" b="16279"/>
            <a:stretch/>
          </p:blipFill>
          <p:spPr bwMode="auto">
            <a:xfrm>
              <a:off x="304800" y="533400"/>
              <a:ext cx="8629650" cy="55816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038599" y="2207830"/>
              <a:ext cx="3694115" cy="894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Brakebill Island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810000" y="2895600"/>
              <a:ext cx="457200" cy="36195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24" y="3079672"/>
            <a:ext cx="4953000" cy="3714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2017863" y="1860694"/>
            <a:ext cx="1895661" cy="493372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57017" y="1795151"/>
            <a:ext cx="6609507" cy="128452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81800" y="4800958"/>
            <a:ext cx="1219200" cy="34421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/>
          <p:nvPr/>
        </p:nvSpPr>
        <p:spPr>
          <a:xfrm>
            <a:off x="7391400" y="4800958"/>
            <a:ext cx="235453" cy="222894"/>
          </a:xfrm>
          <a:prstGeom prst="star5">
            <a:avLst/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-533400" y="0"/>
            <a:ext cx="10195711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Quaternary faulting in Blount County, TN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64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0696" y="2839899"/>
            <a:ext cx="3684835" cy="3848529"/>
            <a:chOff x="4495800" y="990599"/>
            <a:chExt cx="4403833" cy="4835098"/>
          </a:xfrm>
        </p:grpSpPr>
        <p:grpSp>
          <p:nvGrpSpPr>
            <p:cNvPr id="12" name="Group 11"/>
            <p:cNvGrpSpPr/>
            <p:nvPr/>
          </p:nvGrpSpPr>
          <p:grpSpPr>
            <a:xfrm>
              <a:off x="4495800" y="990599"/>
              <a:ext cx="4403833" cy="4835098"/>
              <a:chOff x="5047258" y="14799774"/>
              <a:chExt cx="7718309" cy="818987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5" t="13302" b="13597"/>
              <a:stretch/>
            </p:blipFill>
            <p:spPr>
              <a:xfrm>
                <a:off x="5047258" y="14799774"/>
                <a:ext cx="7718309" cy="818987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16" name="Straight Connector 15"/>
              <p:cNvCxnSpPr/>
              <p:nvPr/>
            </p:nvCxnSpPr>
            <p:spPr bwMode="auto">
              <a:xfrm flipV="1">
                <a:off x="9448800" y="17602200"/>
                <a:ext cx="762000" cy="47734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3" name="5-Point Star 12"/>
            <p:cNvSpPr/>
            <p:nvPr/>
          </p:nvSpPr>
          <p:spPr>
            <a:xfrm>
              <a:off x="6902529" y="2924029"/>
              <a:ext cx="124013" cy="106415"/>
            </a:xfrm>
            <a:prstGeom prst="star5">
              <a:avLst/>
            </a:prstGeom>
            <a:solidFill>
              <a:srgbClr val="FFFF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09809" y="3005065"/>
              <a:ext cx="692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Brakebill Island</a:t>
              </a:r>
              <a:endPara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5-Point Star 16"/>
          <p:cNvSpPr/>
          <p:nvPr/>
        </p:nvSpPr>
        <p:spPr>
          <a:xfrm>
            <a:off x="2179359" y="4287950"/>
            <a:ext cx="228600" cy="228600"/>
          </a:xfrm>
          <a:prstGeom prst="star5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567507" y="869005"/>
            <a:ext cx="3025847" cy="1464299"/>
            <a:chOff x="6191751" y="31895"/>
            <a:chExt cx="2591408" cy="1418260"/>
          </a:xfrm>
        </p:grpSpPr>
        <p:grpSp>
          <p:nvGrpSpPr>
            <p:cNvPr id="19" name="Group 18"/>
            <p:cNvGrpSpPr/>
            <p:nvPr/>
          </p:nvGrpSpPr>
          <p:grpSpPr>
            <a:xfrm>
              <a:off x="6191751" y="31895"/>
              <a:ext cx="2591408" cy="1418260"/>
              <a:chOff x="6191752" y="81854"/>
              <a:chExt cx="2591408" cy="1418260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1752" y="81854"/>
                <a:ext cx="2591408" cy="1418260"/>
              </a:xfrm>
              <a:prstGeom prst="rect">
                <a:avLst/>
              </a:prstGeom>
              <a:ln w="38100" cap="sq">
                <a:solidFill>
                  <a:schemeClr val="bg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3" name="Freeform 22"/>
              <p:cNvSpPr/>
              <p:nvPr/>
            </p:nvSpPr>
            <p:spPr>
              <a:xfrm>
                <a:off x="7330966" y="788276"/>
                <a:ext cx="961696" cy="520262"/>
              </a:xfrm>
              <a:custGeom>
                <a:avLst/>
                <a:gdLst>
                  <a:gd name="connsiteX0" fmla="*/ 0 w 961696"/>
                  <a:gd name="connsiteY0" fmla="*/ 0 h 520262"/>
                  <a:gd name="connsiteX1" fmla="*/ 331075 w 961696"/>
                  <a:gd name="connsiteY1" fmla="*/ 173421 h 520262"/>
                  <a:gd name="connsiteX2" fmla="*/ 504496 w 961696"/>
                  <a:gd name="connsiteY2" fmla="*/ 268014 h 520262"/>
                  <a:gd name="connsiteX3" fmla="*/ 804041 w 961696"/>
                  <a:gd name="connsiteY3" fmla="*/ 425669 h 520262"/>
                  <a:gd name="connsiteX4" fmla="*/ 930165 w 961696"/>
                  <a:gd name="connsiteY4" fmla="*/ 520262 h 520262"/>
                  <a:gd name="connsiteX5" fmla="*/ 930165 w 961696"/>
                  <a:gd name="connsiteY5" fmla="*/ 520262 h 520262"/>
                  <a:gd name="connsiteX6" fmla="*/ 961696 w 961696"/>
                  <a:gd name="connsiteY6" fmla="*/ 520262 h 520262"/>
                  <a:gd name="connsiteX7" fmla="*/ 961696 w 961696"/>
                  <a:gd name="connsiteY7" fmla="*/ 520262 h 52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696" h="520262">
                    <a:moveTo>
                      <a:pt x="0" y="0"/>
                    </a:moveTo>
                    <a:lnTo>
                      <a:pt x="331075" y="173421"/>
                    </a:lnTo>
                    <a:lnTo>
                      <a:pt x="504496" y="268014"/>
                    </a:lnTo>
                    <a:lnTo>
                      <a:pt x="804041" y="425669"/>
                    </a:lnTo>
                    <a:lnTo>
                      <a:pt x="930165" y="520262"/>
                    </a:lnTo>
                    <a:lnTo>
                      <a:pt x="930165" y="520262"/>
                    </a:lnTo>
                    <a:lnTo>
                      <a:pt x="961696" y="520262"/>
                    </a:lnTo>
                    <a:lnTo>
                      <a:pt x="961696" y="520262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 flipH="1" flipV="1">
              <a:off x="7785616" y="738317"/>
              <a:ext cx="522812" cy="2905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162800" y="896548"/>
              <a:ext cx="534439" cy="28885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205709" y="541840"/>
            <a:ext cx="496704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Thrust Faulting at Brakebill Island, Blount County, TN</a:t>
            </a:r>
            <a:endParaRPr lang="en-US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65" y="2839899"/>
            <a:ext cx="4448175" cy="3623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9" name="Straight Connector 28"/>
          <p:cNvCxnSpPr/>
          <p:nvPr/>
        </p:nvCxnSpPr>
        <p:spPr>
          <a:xfrm flipV="1">
            <a:off x="6661040" y="4186277"/>
            <a:ext cx="228600" cy="13285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/>
          <p:nvPr/>
        </p:nvSpPr>
        <p:spPr>
          <a:xfrm>
            <a:off x="5784740" y="4680987"/>
            <a:ext cx="228600" cy="228600"/>
          </a:xfrm>
          <a:prstGeom prst="star5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791106" y="3209254"/>
            <a:ext cx="0" cy="110987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583486" y="3036826"/>
            <a:ext cx="224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	N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34" name="Straight Connector 33"/>
          <p:cNvCxnSpPr>
            <a:endCxn id="35" idx="0"/>
          </p:cNvCxnSpPr>
          <p:nvPr/>
        </p:nvCxnSpPr>
        <p:spPr>
          <a:xfrm flipV="1">
            <a:off x="6864144" y="3350829"/>
            <a:ext cx="1371011" cy="846134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5-Point Star 34"/>
          <p:cNvSpPr/>
          <p:nvPr/>
        </p:nvSpPr>
        <p:spPr>
          <a:xfrm>
            <a:off x="8120855" y="3350829"/>
            <a:ext cx="228600" cy="228600"/>
          </a:xfrm>
          <a:prstGeom prst="star5">
            <a:avLst/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endCxn id="35" idx="0"/>
          </p:cNvCxnSpPr>
          <p:nvPr/>
        </p:nvCxnSpPr>
        <p:spPr>
          <a:xfrm flipV="1">
            <a:off x="5015462" y="3350829"/>
            <a:ext cx="3219693" cy="194816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5" idx="0"/>
          </p:cNvCxnSpPr>
          <p:nvPr/>
        </p:nvCxnSpPr>
        <p:spPr>
          <a:xfrm>
            <a:off x="6701348" y="2333304"/>
            <a:ext cx="94913" cy="18653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7" idx="4"/>
          </p:cNvCxnSpPr>
          <p:nvPr/>
        </p:nvCxnSpPr>
        <p:spPr>
          <a:xfrm flipH="1">
            <a:off x="2407959" y="2371415"/>
            <a:ext cx="3915803" cy="20038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5-Point Star 36"/>
          <p:cNvSpPr/>
          <p:nvPr/>
        </p:nvSpPr>
        <p:spPr>
          <a:xfrm>
            <a:off x="6718647" y="4090531"/>
            <a:ext cx="228600" cy="228600"/>
          </a:xfrm>
          <a:prstGeom prst="star5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6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6972" y="6451771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Possible sand blows motivated the survey of the banks of the Little River in Blount Co.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77770" y="721547"/>
            <a:ext cx="6817057" cy="5703948"/>
            <a:chOff x="1277770" y="532049"/>
            <a:chExt cx="6817057" cy="5703948"/>
          </a:xfrm>
        </p:grpSpPr>
        <p:pic>
          <p:nvPicPr>
            <p:cNvPr id="8194" name="Picture 2" descr="C:\Users\Eric\Desktop\geology projects\ETSZ\baltimore\AERIAL SANDBLOWS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4" t="9582" r="32697" b="17106"/>
            <a:stretch/>
          </p:blipFill>
          <p:spPr bwMode="auto">
            <a:xfrm>
              <a:off x="1277770" y="532049"/>
              <a:ext cx="6817057" cy="57039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2160643" y="2424646"/>
              <a:ext cx="1994598" cy="1874053"/>
            </a:xfrm>
            <a:custGeom>
              <a:avLst/>
              <a:gdLst>
                <a:gd name="connsiteX0" fmla="*/ 386862 w 1994598"/>
                <a:gd name="connsiteY0" fmla="*/ 411982 h 1874053"/>
                <a:gd name="connsiteX1" fmla="*/ 145701 w 1994598"/>
                <a:gd name="connsiteY1" fmla="*/ 537587 h 1874053"/>
                <a:gd name="connsiteX2" fmla="*/ 25121 w 1994598"/>
                <a:gd name="connsiteY2" fmla="*/ 753626 h 1874053"/>
                <a:gd name="connsiteX3" fmla="*/ 0 w 1994598"/>
                <a:gd name="connsiteY3" fmla="*/ 1055077 h 1874053"/>
                <a:gd name="connsiteX4" fmla="*/ 75363 w 1994598"/>
                <a:gd name="connsiteY4" fmla="*/ 1215851 h 1874053"/>
                <a:gd name="connsiteX5" fmla="*/ 115556 w 1994598"/>
                <a:gd name="connsiteY5" fmla="*/ 1266092 h 1874053"/>
                <a:gd name="connsiteX6" fmla="*/ 120580 w 1994598"/>
                <a:gd name="connsiteY6" fmla="*/ 1266092 h 1874053"/>
                <a:gd name="connsiteX7" fmla="*/ 241160 w 1994598"/>
                <a:gd name="connsiteY7" fmla="*/ 1376624 h 1874053"/>
                <a:gd name="connsiteX8" fmla="*/ 447152 w 1994598"/>
                <a:gd name="connsiteY8" fmla="*/ 1497204 h 1874053"/>
                <a:gd name="connsiteX9" fmla="*/ 487345 w 1994598"/>
                <a:gd name="connsiteY9" fmla="*/ 1512277 h 1874053"/>
                <a:gd name="connsiteX10" fmla="*/ 517490 w 1994598"/>
                <a:gd name="connsiteY10" fmla="*/ 1522325 h 1874053"/>
                <a:gd name="connsiteX11" fmla="*/ 532563 w 1994598"/>
                <a:gd name="connsiteY11" fmla="*/ 1532374 h 1874053"/>
                <a:gd name="connsiteX12" fmla="*/ 577780 w 1994598"/>
                <a:gd name="connsiteY12" fmla="*/ 1537398 h 1874053"/>
                <a:gd name="connsiteX13" fmla="*/ 602901 w 1994598"/>
                <a:gd name="connsiteY13" fmla="*/ 1542422 h 1874053"/>
                <a:gd name="connsiteX14" fmla="*/ 638070 w 1994598"/>
                <a:gd name="connsiteY14" fmla="*/ 1547446 h 1874053"/>
                <a:gd name="connsiteX15" fmla="*/ 964642 w 1994598"/>
                <a:gd name="connsiteY15" fmla="*/ 1426866 h 1874053"/>
                <a:gd name="connsiteX16" fmla="*/ 1055077 w 1994598"/>
                <a:gd name="connsiteY16" fmla="*/ 1411793 h 1874053"/>
                <a:gd name="connsiteX17" fmla="*/ 1306286 w 1994598"/>
                <a:gd name="connsiteY17" fmla="*/ 1497204 h 1874053"/>
                <a:gd name="connsiteX18" fmla="*/ 1331407 w 1994598"/>
                <a:gd name="connsiteY18" fmla="*/ 1537398 h 1874053"/>
                <a:gd name="connsiteX19" fmla="*/ 1341455 w 1994598"/>
                <a:gd name="connsiteY19" fmla="*/ 1567543 h 1874053"/>
                <a:gd name="connsiteX20" fmla="*/ 1396721 w 1994598"/>
                <a:gd name="connsiteY20" fmla="*/ 1642906 h 1874053"/>
                <a:gd name="connsiteX21" fmla="*/ 1431890 w 1994598"/>
                <a:gd name="connsiteY21" fmla="*/ 1673051 h 1874053"/>
                <a:gd name="connsiteX22" fmla="*/ 1446963 w 1994598"/>
                <a:gd name="connsiteY22" fmla="*/ 1693147 h 1874053"/>
                <a:gd name="connsiteX23" fmla="*/ 1487156 w 1994598"/>
                <a:gd name="connsiteY23" fmla="*/ 1723292 h 1874053"/>
                <a:gd name="connsiteX24" fmla="*/ 1602712 w 1994598"/>
                <a:gd name="connsiteY24" fmla="*/ 1788607 h 1874053"/>
                <a:gd name="connsiteX25" fmla="*/ 1663002 w 1994598"/>
                <a:gd name="connsiteY25" fmla="*/ 1803679 h 1874053"/>
                <a:gd name="connsiteX26" fmla="*/ 1693147 w 1994598"/>
                <a:gd name="connsiteY26" fmla="*/ 1808703 h 1874053"/>
                <a:gd name="connsiteX27" fmla="*/ 1738365 w 1994598"/>
                <a:gd name="connsiteY27" fmla="*/ 1823776 h 1874053"/>
                <a:gd name="connsiteX28" fmla="*/ 1768510 w 1994598"/>
                <a:gd name="connsiteY28" fmla="*/ 1843873 h 1874053"/>
                <a:gd name="connsiteX29" fmla="*/ 1788607 w 1994598"/>
                <a:gd name="connsiteY29" fmla="*/ 1858945 h 1874053"/>
                <a:gd name="connsiteX30" fmla="*/ 1803679 w 1994598"/>
                <a:gd name="connsiteY30" fmla="*/ 1863969 h 1874053"/>
                <a:gd name="connsiteX31" fmla="*/ 1818752 w 1994598"/>
                <a:gd name="connsiteY31" fmla="*/ 1874018 h 1874053"/>
                <a:gd name="connsiteX32" fmla="*/ 1994598 w 1994598"/>
                <a:gd name="connsiteY32" fmla="*/ 1798655 h 1874053"/>
                <a:gd name="connsiteX33" fmla="*/ 1974501 w 1994598"/>
                <a:gd name="connsiteY33" fmla="*/ 1612760 h 1874053"/>
                <a:gd name="connsiteX34" fmla="*/ 1939332 w 1994598"/>
                <a:gd name="connsiteY34" fmla="*/ 1552470 h 1874053"/>
                <a:gd name="connsiteX35" fmla="*/ 1919235 w 1994598"/>
                <a:gd name="connsiteY35" fmla="*/ 1532374 h 1874053"/>
                <a:gd name="connsiteX36" fmla="*/ 1899138 w 1994598"/>
                <a:gd name="connsiteY36" fmla="*/ 1517301 h 1874053"/>
                <a:gd name="connsiteX37" fmla="*/ 1733341 w 1994598"/>
                <a:gd name="connsiteY37" fmla="*/ 1371600 h 1874053"/>
                <a:gd name="connsiteX38" fmla="*/ 1688123 w 1994598"/>
                <a:gd name="connsiteY38" fmla="*/ 1326382 h 1874053"/>
                <a:gd name="connsiteX39" fmla="*/ 1657978 w 1994598"/>
                <a:gd name="connsiteY39" fmla="*/ 1301262 h 1874053"/>
                <a:gd name="connsiteX40" fmla="*/ 1617785 w 1994598"/>
                <a:gd name="connsiteY40" fmla="*/ 1185706 h 1874053"/>
                <a:gd name="connsiteX41" fmla="*/ 1617785 w 1994598"/>
                <a:gd name="connsiteY41" fmla="*/ 1125415 h 1874053"/>
                <a:gd name="connsiteX42" fmla="*/ 1617785 w 1994598"/>
                <a:gd name="connsiteY42" fmla="*/ 1075174 h 1874053"/>
                <a:gd name="connsiteX43" fmla="*/ 1602712 w 1994598"/>
                <a:gd name="connsiteY43" fmla="*/ 1034980 h 1874053"/>
                <a:gd name="connsiteX44" fmla="*/ 1597688 w 1994598"/>
                <a:gd name="connsiteY44" fmla="*/ 1014884 h 1874053"/>
                <a:gd name="connsiteX45" fmla="*/ 1592664 w 1994598"/>
                <a:gd name="connsiteY45" fmla="*/ 999811 h 1874053"/>
                <a:gd name="connsiteX46" fmla="*/ 1527349 w 1994598"/>
                <a:gd name="connsiteY46" fmla="*/ 929473 h 1874053"/>
                <a:gd name="connsiteX47" fmla="*/ 1502229 w 1994598"/>
                <a:gd name="connsiteY47" fmla="*/ 894303 h 1874053"/>
                <a:gd name="connsiteX48" fmla="*/ 1487156 w 1994598"/>
                <a:gd name="connsiteY48" fmla="*/ 884255 h 1874053"/>
                <a:gd name="connsiteX49" fmla="*/ 1467059 w 1994598"/>
                <a:gd name="connsiteY49" fmla="*/ 864158 h 1874053"/>
                <a:gd name="connsiteX50" fmla="*/ 1341455 w 1994598"/>
                <a:gd name="connsiteY50" fmla="*/ 743578 h 1874053"/>
                <a:gd name="connsiteX51" fmla="*/ 1306286 w 1994598"/>
                <a:gd name="connsiteY51" fmla="*/ 708409 h 1874053"/>
                <a:gd name="connsiteX52" fmla="*/ 1296237 w 1994598"/>
                <a:gd name="connsiteY52" fmla="*/ 693336 h 1874053"/>
                <a:gd name="connsiteX53" fmla="*/ 1281165 w 1994598"/>
                <a:gd name="connsiteY53" fmla="*/ 678264 h 1874053"/>
                <a:gd name="connsiteX54" fmla="*/ 1271116 w 1994598"/>
                <a:gd name="connsiteY54" fmla="*/ 663191 h 1874053"/>
                <a:gd name="connsiteX55" fmla="*/ 1256044 w 1994598"/>
                <a:gd name="connsiteY55" fmla="*/ 653143 h 1874053"/>
                <a:gd name="connsiteX56" fmla="*/ 1240971 w 1994598"/>
                <a:gd name="connsiteY56" fmla="*/ 633046 h 1874053"/>
                <a:gd name="connsiteX57" fmla="*/ 1190730 w 1994598"/>
                <a:gd name="connsiteY57" fmla="*/ 552659 h 1874053"/>
                <a:gd name="connsiteX58" fmla="*/ 1175657 w 1994598"/>
                <a:gd name="connsiteY58" fmla="*/ 512466 h 1874053"/>
                <a:gd name="connsiteX59" fmla="*/ 1160585 w 1994598"/>
                <a:gd name="connsiteY59" fmla="*/ 502418 h 1874053"/>
                <a:gd name="connsiteX60" fmla="*/ 1150536 w 1994598"/>
                <a:gd name="connsiteY60" fmla="*/ 487345 h 1874053"/>
                <a:gd name="connsiteX61" fmla="*/ 1120391 w 1994598"/>
                <a:gd name="connsiteY61" fmla="*/ 437103 h 1874053"/>
                <a:gd name="connsiteX62" fmla="*/ 1075174 w 1994598"/>
                <a:gd name="connsiteY62" fmla="*/ 386862 h 1874053"/>
                <a:gd name="connsiteX63" fmla="*/ 999811 w 1994598"/>
                <a:gd name="connsiteY63" fmla="*/ 266281 h 1874053"/>
                <a:gd name="connsiteX64" fmla="*/ 989763 w 1994598"/>
                <a:gd name="connsiteY64" fmla="*/ 221064 h 1874053"/>
                <a:gd name="connsiteX65" fmla="*/ 979714 w 1994598"/>
                <a:gd name="connsiteY65" fmla="*/ 200967 h 1874053"/>
                <a:gd name="connsiteX66" fmla="*/ 904352 w 1994598"/>
                <a:gd name="connsiteY66" fmla="*/ 55266 h 1874053"/>
                <a:gd name="connsiteX67" fmla="*/ 854110 w 1994598"/>
                <a:gd name="connsiteY67" fmla="*/ 35169 h 1874053"/>
                <a:gd name="connsiteX68" fmla="*/ 828989 w 1994598"/>
                <a:gd name="connsiteY68" fmla="*/ 25121 h 1874053"/>
                <a:gd name="connsiteX69" fmla="*/ 753626 w 1994598"/>
                <a:gd name="connsiteY69" fmla="*/ 0 h 1874053"/>
                <a:gd name="connsiteX70" fmla="*/ 708409 w 1994598"/>
                <a:gd name="connsiteY70" fmla="*/ 20097 h 1874053"/>
                <a:gd name="connsiteX71" fmla="*/ 683288 w 1994598"/>
                <a:gd name="connsiteY71" fmla="*/ 45218 h 1874053"/>
                <a:gd name="connsiteX72" fmla="*/ 658167 w 1994598"/>
                <a:gd name="connsiteY72" fmla="*/ 60290 h 1874053"/>
                <a:gd name="connsiteX73" fmla="*/ 628022 w 1994598"/>
                <a:gd name="connsiteY73" fmla="*/ 80387 h 1874053"/>
                <a:gd name="connsiteX74" fmla="*/ 562708 w 1994598"/>
                <a:gd name="connsiteY74" fmla="*/ 115556 h 1874053"/>
                <a:gd name="connsiteX75" fmla="*/ 547635 w 1994598"/>
                <a:gd name="connsiteY75" fmla="*/ 155749 h 1874053"/>
                <a:gd name="connsiteX76" fmla="*/ 537587 w 1994598"/>
                <a:gd name="connsiteY76" fmla="*/ 175846 h 1874053"/>
                <a:gd name="connsiteX77" fmla="*/ 517490 w 1994598"/>
                <a:gd name="connsiteY77" fmla="*/ 205991 h 1874053"/>
                <a:gd name="connsiteX78" fmla="*/ 492369 w 1994598"/>
                <a:gd name="connsiteY78" fmla="*/ 251209 h 1874053"/>
                <a:gd name="connsiteX79" fmla="*/ 477297 w 1994598"/>
                <a:gd name="connsiteY79" fmla="*/ 256233 h 1874053"/>
                <a:gd name="connsiteX80" fmla="*/ 462224 w 1994598"/>
                <a:gd name="connsiteY80" fmla="*/ 271306 h 1874053"/>
                <a:gd name="connsiteX81" fmla="*/ 422031 w 1994598"/>
                <a:gd name="connsiteY81" fmla="*/ 306475 h 1874053"/>
                <a:gd name="connsiteX82" fmla="*/ 391886 w 1994598"/>
                <a:gd name="connsiteY82" fmla="*/ 361741 h 1874053"/>
                <a:gd name="connsiteX83" fmla="*/ 386862 w 1994598"/>
                <a:gd name="connsiteY83" fmla="*/ 411982 h 187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994598" h="1874053">
                  <a:moveTo>
                    <a:pt x="386862" y="411982"/>
                  </a:moveTo>
                  <a:lnTo>
                    <a:pt x="145701" y="537587"/>
                  </a:lnTo>
                  <a:lnTo>
                    <a:pt x="25121" y="753626"/>
                  </a:lnTo>
                  <a:lnTo>
                    <a:pt x="0" y="1055077"/>
                  </a:lnTo>
                  <a:lnTo>
                    <a:pt x="75363" y="1215851"/>
                  </a:lnTo>
                  <a:cubicBezTo>
                    <a:pt x="92497" y="1243265"/>
                    <a:pt x="91614" y="1254121"/>
                    <a:pt x="115556" y="1266092"/>
                  </a:cubicBezTo>
                  <a:cubicBezTo>
                    <a:pt x="117054" y="1266841"/>
                    <a:pt x="118905" y="1266092"/>
                    <a:pt x="120580" y="1266092"/>
                  </a:cubicBezTo>
                  <a:lnTo>
                    <a:pt x="241160" y="1376624"/>
                  </a:lnTo>
                  <a:lnTo>
                    <a:pt x="447152" y="1497204"/>
                  </a:lnTo>
                  <a:lnTo>
                    <a:pt x="487345" y="1512277"/>
                  </a:lnTo>
                  <a:cubicBezTo>
                    <a:pt x="497320" y="1515839"/>
                    <a:pt x="517490" y="1522325"/>
                    <a:pt x="517490" y="1522325"/>
                  </a:cubicBezTo>
                  <a:cubicBezTo>
                    <a:pt x="522514" y="1525675"/>
                    <a:pt x="526705" y="1530909"/>
                    <a:pt x="532563" y="1532374"/>
                  </a:cubicBezTo>
                  <a:cubicBezTo>
                    <a:pt x="547275" y="1536052"/>
                    <a:pt x="562767" y="1535253"/>
                    <a:pt x="577780" y="1537398"/>
                  </a:cubicBezTo>
                  <a:cubicBezTo>
                    <a:pt x="586234" y="1538606"/>
                    <a:pt x="594478" y="1541018"/>
                    <a:pt x="602901" y="1542422"/>
                  </a:cubicBezTo>
                  <a:cubicBezTo>
                    <a:pt x="614582" y="1544369"/>
                    <a:pt x="638070" y="1547446"/>
                    <a:pt x="638070" y="1547446"/>
                  </a:cubicBezTo>
                  <a:lnTo>
                    <a:pt x="964642" y="1426866"/>
                  </a:lnTo>
                  <a:cubicBezTo>
                    <a:pt x="1024158" y="1407026"/>
                    <a:pt x="993971" y="1411793"/>
                    <a:pt x="1055077" y="1411793"/>
                  </a:cubicBezTo>
                  <a:lnTo>
                    <a:pt x="1306286" y="1497204"/>
                  </a:lnTo>
                  <a:cubicBezTo>
                    <a:pt x="1314660" y="1510602"/>
                    <a:pt x="1324341" y="1523266"/>
                    <a:pt x="1331407" y="1537398"/>
                  </a:cubicBezTo>
                  <a:cubicBezTo>
                    <a:pt x="1336144" y="1546872"/>
                    <a:pt x="1337072" y="1557900"/>
                    <a:pt x="1341455" y="1567543"/>
                  </a:cubicBezTo>
                  <a:cubicBezTo>
                    <a:pt x="1351027" y="1588602"/>
                    <a:pt x="1386740" y="1634351"/>
                    <a:pt x="1396721" y="1642906"/>
                  </a:cubicBezTo>
                  <a:cubicBezTo>
                    <a:pt x="1408444" y="1652954"/>
                    <a:pt x="1420972" y="1662133"/>
                    <a:pt x="1431890" y="1673051"/>
                  </a:cubicBezTo>
                  <a:cubicBezTo>
                    <a:pt x="1437811" y="1678972"/>
                    <a:pt x="1440767" y="1687514"/>
                    <a:pt x="1446963" y="1693147"/>
                  </a:cubicBezTo>
                  <a:cubicBezTo>
                    <a:pt x="1459355" y="1704412"/>
                    <a:pt x="1487156" y="1723292"/>
                    <a:pt x="1487156" y="1723292"/>
                  </a:cubicBezTo>
                  <a:lnTo>
                    <a:pt x="1602712" y="1788607"/>
                  </a:lnTo>
                  <a:cubicBezTo>
                    <a:pt x="1622809" y="1793631"/>
                    <a:pt x="1642780" y="1799185"/>
                    <a:pt x="1663002" y="1803679"/>
                  </a:cubicBezTo>
                  <a:cubicBezTo>
                    <a:pt x="1672946" y="1805889"/>
                    <a:pt x="1683390" y="1805776"/>
                    <a:pt x="1693147" y="1808703"/>
                  </a:cubicBezTo>
                  <a:cubicBezTo>
                    <a:pt x="1776347" y="1833664"/>
                    <a:pt x="1642660" y="1804636"/>
                    <a:pt x="1738365" y="1823776"/>
                  </a:cubicBezTo>
                  <a:cubicBezTo>
                    <a:pt x="1748413" y="1830475"/>
                    <a:pt x="1758849" y="1836627"/>
                    <a:pt x="1768510" y="1843873"/>
                  </a:cubicBezTo>
                  <a:cubicBezTo>
                    <a:pt x="1775209" y="1848897"/>
                    <a:pt x="1781337" y="1854791"/>
                    <a:pt x="1788607" y="1858945"/>
                  </a:cubicBezTo>
                  <a:cubicBezTo>
                    <a:pt x="1793205" y="1861572"/>
                    <a:pt x="1798655" y="1862294"/>
                    <a:pt x="1803679" y="1863969"/>
                  </a:cubicBezTo>
                  <a:cubicBezTo>
                    <a:pt x="1814911" y="1875202"/>
                    <a:pt x="1808990" y="1874018"/>
                    <a:pt x="1818752" y="1874018"/>
                  </a:cubicBezTo>
                  <a:lnTo>
                    <a:pt x="1994598" y="1798655"/>
                  </a:lnTo>
                  <a:lnTo>
                    <a:pt x="1974501" y="1612760"/>
                  </a:lnTo>
                  <a:cubicBezTo>
                    <a:pt x="1960227" y="1584213"/>
                    <a:pt x="1958042" y="1573853"/>
                    <a:pt x="1939332" y="1552470"/>
                  </a:cubicBezTo>
                  <a:cubicBezTo>
                    <a:pt x="1933094" y="1545340"/>
                    <a:pt x="1926365" y="1538612"/>
                    <a:pt x="1919235" y="1532374"/>
                  </a:cubicBezTo>
                  <a:cubicBezTo>
                    <a:pt x="1912933" y="1526860"/>
                    <a:pt x="1899138" y="1517301"/>
                    <a:pt x="1899138" y="1517301"/>
                  </a:cubicBezTo>
                  <a:lnTo>
                    <a:pt x="1733341" y="1371600"/>
                  </a:lnTo>
                  <a:cubicBezTo>
                    <a:pt x="1718268" y="1356527"/>
                    <a:pt x="1704768" y="1339698"/>
                    <a:pt x="1688123" y="1326382"/>
                  </a:cubicBezTo>
                  <a:cubicBezTo>
                    <a:pt x="1661153" y="1304807"/>
                    <a:pt x="1670585" y="1313869"/>
                    <a:pt x="1657978" y="1301262"/>
                  </a:cubicBezTo>
                  <a:lnTo>
                    <a:pt x="1617785" y="1185706"/>
                  </a:lnTo>
                  <a:lnTo>
                    <a:pt x="1617785" y="1125415"/>
                  </a:lnTo>
                  <a:lnTo>
                    <a:pt x="1617785" y="1075174"/>
                  </a:lnTo>
                  <a:cubicBezTo>
                    <a:pt x="1612761" y="1061776"/>
                    <a:pt x="1607237" y="1048555"/>
                    <a:pt x="1602712" y="1034980"/>
                  </a:cubicBezTo>
                  <a:cubicBezTo>
                    <a:pt x="1600528" y="1028430"/>
                    <a:pt x="1599585" y="1021523"/>
                    <a:pt x="1597688" y="1014884"/>
                  </a:cubicBezTo>
                  <a:cubicBezTo>
                    <a:pt x="1596233" y="1009792"/>
                    <a:pt x="1592664" y="999811"/>
                    <a:pt x="1592664" y="999811"/>
                  </a:cubicBezTo>
                  <a:lnTo>
                    <a:pt x="1527349" y="929473"/>
                  </a:lnTo>
                  <a:cubicBezTo>
                    <a:pt x="1518976" y="917750"/>
                    <a:pt x="1511800" y="905071"/>
                    <a:pt x="1502229" y="894303"/>
                  </a:cubicBezTo>
                  <a:cubicBezTo>
                    <a:pt x="1498217" y="889790"/>
                    <a:pt x="1491795" y="888121"/>
                    <a:pt x="1487156" y="884255"/>
                  </a:cubicBezTo>
                  <a:cubicBezTo>
                    <a:pt x="1479878" y="878190"/>
                    <a:pt x="1473759" y="870856"/>
                    <a:pt x="1467059" y="864158"/>
                  </a:cubicBezTo>
                  <a:lnTo>
                    <a:pt x="1341455" y="743578"/>
                  </a:lnTo>
                  <a:cubicBezTo>
                    <a:pt x="1329732" y="731855"/>
                    <a:pt x="1317377" y="720732"/>
                    <a:pt x="1306286" y="708409"/>
                  </a:cubicBezTo>
                  <a:cubicBezTo>
                    <a:pt x="1302246" y="703921"/>
                    <a:pt x="1300103" y="697975"/>
                    <a:pt x="1296237" y="693336"/>
                  </a:cubicBezTo>
                  <a:cubicBezTo>
                    <a:pt x="1291688" y="687878"/>
                    <a:pt x="1285714" y="683722"/>
                    <a:pt x="1281165" y="678264"/>
                  </a:cubicBezTo>
                  <a:cubicBezTo>
                    <a:pt x="1277299" y="673625"/>
                    <a:pt x="1275386" y="667461"/>
                    <a:pt x="1271116" y="663191"/>
                  </a:cubicBezTo>
                  <a:cubicBezTo>
                    <a:pt x="1266846" y="658921"/>
                    <a:pt x="1260314" y="657413"/>
                    <a:pt x="1256044" y="653143"/>
                  </a:cubicBezTo>
                  <a:cubicBezTo>
                    <a:pt x="1250123" y="647222"/>
                    <a:pt x="1240971" y="633046"/>
                    <a:pt x="1240971" y="633046"/>
                  </a:cubicBezTo>
                  <a:lnTo>
                    <a:pt x="1190730" y="552659"/>
                  </a:lnTo>
                  <a:cubicBezTo>
                    <a:pt x="1185706" y="539261"/>
                    <a:pt x="1183019" y="524736"/>
                    <a:pt x="1175657" y="512466"/>
                  </a:cubicBezTo>
                  <a:cubicBezTo>
                    <a:pt x="1172550" y="507288"/>
                    <a:pt x="1164357" y="507133"/>
                    <a:pt x="1160585" y="502418"/>
                  </a:cubicBezTo>
                  <a:cubicBezTo>
                    <a:pt x="1147256" y="485756"/>
                    <a:pt x="1163315" y="487345"/>
                    <a:pt x="1150536" y="487345"/>
                  </a:cubicBezTo>
                  <a:lnTo>
                    <a:pt x="1120391" y="437103"/>
                  </a:lnTo>
                  <a:cubicBezTo>
                    <a:pt x="1082103" y="393345"/>
                    <a:pt x="1097810" y="409498"/>
                    <a:pt x="1075174" y="386862"/>
                  </a:cubicBezTo>
                  <a:lnTo>
                    <a:pt x="999811" y="266281"/>
                  </a:lnTo>
                  <a:cubicBezTo>
                    <a:pt x="996462" y="251209"/>
                    <a:pt x="994304" y="235821"/>
                    <a:pt x="989763" y="221064"/>
                  </a:cubicBezTo>
                  <a:cubicBezTo>
                    <a:pt x="987560" y="213905"/>
                    <a:pt x="979714" y="200967"/>
                    <a:pt x="979714" y="200967"/>
                  </a:cubicBezTo>
                  <a:lnTo>
                    <a:pt x="904352" y="55266"/>
                  </a:lnTo>
                  <a:lnTo>
                    <a:pt x="854110" y="35169"/>
                  </a:lnTo>
                  <a:cubicBezTo>
                    <a:pt x="827203" y="24820"/>
                    <a:pt x="849629" y="35441"/>
                    <a:pt x="828989" y="25121"/>
                  </a:cubicBezTo>
                  <a:lnTo>
                    <a:pt x="753626" y="0"/>
                  </a:lnTo>
                  <a:cubicBezTo>
                    <a:pt x="738554" y="6699"/>
                    <a:pt x="722283" y="11178"/>
                    <a:pt x="708409" y="20097"/>
                  </a:cubicBezTo>
                  <a:cubicBezTo>
                    <a:pt x="698448" y="26501"/>
                    <a:pt x="693443" y="39125"/>
                    <a:pt x="683288" y="45218"/>
                  </a:cubicBezTo>
                  <a:cubicBezTo>
                    <a:pt x="674914" y="50242"/>
                    <a:pt x="666406" y="55047"/>
                    <a:pt x="658167" y="60290"/>
                  </a:cubicBezTo>
                  <a:cubicBezTo>
                    <a:pt x="647978" y="66774"/>
                    <a:pt x="628022" y="80387"/>
                    <a:pt x="628022" y="80387"/>
                  </a:cubicBezTo>
                  <a:lnTo>
                    <a:pt x="562708" y="115556"/>
                  </a:lnTo>
                  <a:cubicBezTo>
                    <a:pt x="557684" y="128954"/>
                    <a:pt x="553556" y="142723"/>
                    <a:pt x="547635" y="155749"/>
                  </a:cubicBezTo>
                  <a:cubicBezTo>
                    <a:pt x="536658" y="179898"/>
                    <a:pt x="537587" y="162653"/>
                    <a:pt x="537587" y="175846"/>
                  </a:cubicBezTo>
                  <a:lnTo>
                    <a:pt x="517490" y="205991"/>
                  </a:lnTo>
                  <a:cubicBezTo>
                    <a:pt x="509116" y="221064"/>
                    <a:pt x="503140" y="237745"/>
                    <a:pt x="492369" y="251209"/>
                  </a:cubicBezTo>
                  <a:cubicBezTo>
                    <a:pt x="489061" y="255344"/>
                    <a:pt x="477297" y="256233"/>
                    <a:pt x="477297" y="256233"/>
                  </a:cubicBezTo>
                  <a:lnTo>
                    <a:pt x="462224" y="271306"/>
                  </a:lnTo>
                  <a:lnTo>
                    <a:pt x="422031" y="306475"/>
                  </a:lnTo>
                  <a:cubicBezTo>
                    <a:pt x="422007" y="306522"/>
                    <a:pt x="401062" y="352565"/>
                    <a:pt x="391886" y="361741"/>
                  </a:cubicBezTo>
                  <a:cubicBezTo>
                    <a:pt x="389238" y="364389"/>
                    <a:pt x="385187" y="365090"/>
                    <a:pt x="386862" y="411982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86200" y="1752600"/>
              <a:ext cx="1676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Possible Sandblow features</a:t>
              </a:r>
              <a:endParaRPr lang="en-US" b="1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2819400" y="2675930"/>
              <a:ext cx="1375788" cy="46168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2699239" y="1981200"/>
              <a:ext cx="1186961" cy="9236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 txBox="1">
            <a:spLocks/>
          </p:cNvSpPr>
          <p:nvPr/>
        </p:nvSpPr>
        <p:spPr>
          <a:xfrm>
            <a:off x="221575" y="4858"/>
            <a:ext cx="900564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Possible Sandblow Features Present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58000" y="4648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95188" y="3573521"/>
            <a:ext cx="529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8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2271</TotalTime>
  <Words>575</Words>
  <Application>Microsoft Office PowerPoint</Application>
  <PresentationFormat>On-screen Show (4:3)</PresentationFormat>
  <Paragraphs>110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Office Theme</vt:lpstr>
      <vt:lpstr>Quaternary Faulting in Blount County Tennessee and Its Implications for Active Tectonism in the Eastern Tennessee Seismic Zone</vt:lpstr>
      <vt:lpstr>Zone of Seismicity within the ETSZ</vt:lpstr>
      <vt:lpstr>Earthquake focal mechanisms</vt:lpstr>
      <vt:lpstr>Mapping Area and Regional Setting</vt:lpstr>
      <vt:lpstr>Faulting at Daindridge</vt:lpstr>
      <vt:lpstr>Faulting at Tellico Lake, Vonore, TN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Memphis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Brakebill Island fault</dc:title>
  <dc:creator>Randel T Cox (randycox)</dc:creator>
  <cp:lastModifiedBy>Eric Gamble (egamble)</cp:lastModifiedBy>
  <cp:revision>88</cp:revision>
  <dcterms:created xsi:type="dcterms:W3CDTF">2015-08-03T18:41:51Z</dcterms:created>
  <dcterms:modified xsi:type="dcterms:W3CDTF">2015-10-29T18:59:39Z</dcterms:modified>
</cp:coreProperties>
</file>