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2" r:id="rId3"/>
    <p:sldId id="282" r:id="rId4"/>
    <p:sldId id="259" r:id="rId5"/>
    <p:sldId id="262" r:id="rId6"/>
    <p:sldId id="289" r:id="rId7"/>
    <p:sldId id="302" r:id="rId8"/>
    <p:sldId id="303" r:id="rId9"/>
    <p:sldId id="304" r:id="rId10"/>
    <p:sldId id="305" r:id="rId11"/>
    <p:sldId id="283" r:id="rId12"/>
    <p:sldId id="300" r:id="rId13"/>
    <p:sldId id="296" r:id="rId14"/>
    <p:sldId id="306" r:id="rId15"/>
    <p:sldId id="309" r:id="rId16"/>
    <p:sldId id="298" r:id="rId17"/>
    <p:sldId id="284" r:id="rId18"/>
    <p:sldId id="301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Killam" initials="DK" lastIdx="1" clrIdx="0">
    <p:extLst>
      <p:ext uri="{19B8F6BF-5375-455C-9EA6-DF929625EA0E}">
        <p15:presenceInfo xmlns:p15="http://schemas.microsoft.com/office/powerpoint/2012/main" userId="628f84391a464e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1" autoAdjust="0"/>
    <p:restoredTop sz="94310" autoAdjust="0"/>
  </p:normalViewPr>
  <p:slideViewPr>
    <p:cSldViewPr>
      <p:cViewPr>
        <p:scale>
          <a:sx n="104" d="100"/>
          <a:sy n="104" d="100"/>
        </p:scale>
        <p:origin x="91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Winter Shutdown</c:v>
                </c:pt>
              </c:strCache>
            </c:strRef>
          </c:tx>
          <c:invertIfNegative val="0"/>
          <c:cat>
            <c:strRef>
              <c:f>Sheet2!$E$1:$N$1</c:f>
              <c:strCache>
                <c:ptCount val="10"/>
                <c:pt idx="0">
                  <c:v>16-20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</c:strCache>
            </c:strRef>
          </c:cat>
          <c:val>
            <c:numRef>
              <c:f>Sheet2!$E$2:$N$2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13</c:v>
                </c:pt>
                <c:pt idx="4">
                  <c:v>9</c:v>
                </c:pt>
                <c:pt idx="5">
                  <c:v>28</c:v>
                </c:pt>
                <c:pt idx="6">
                  <c:v>17</c:v>
                </c:pt>
                <c:pt idx="7">
                  <c:v>16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4-4B62-8A73-7A8F00D5B2CF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Summer Shutdown</c:v>
                </c:pt>
              </c:strCache>
            </c:strRef>
          </c:tx>
          <c:invertIfNegative val="0"/>
          <c:cat>
            <c:strRef>
              <c:f>Sheet2!$E$1:$N$1</c:f>
              <c:strCache>
                <c:ptCount val="10"/>
                <c:pt idx="0">
                  <c:v>16-20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</c:strCache>
            </c:strRef>
          </c:cat>
          <c:val>
            <c:numRef>
              <c:f>Sheet2!$E$3:$N$3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8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4-4B62-8A73-7A8F00D5B2CF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Both</c:v>
                </c:pt>
              </c:strCache>
            </c:strRef>
          </c:tx>
          <c:invertIfNegative val="0"/>
          <c:cat>
            <c:strRef>
              <c:f>Sheet2!$E$1:$N$1</c:f>
              <c:strCache>
                <c:ptCount val="10"/>
                <c:pt idx="0">
                  <c:v>16-20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</c:strCache>
            </c:strRef>
          </c:cat>
          <c:val>
            <c:numRef>
              <c:f>Sheet2!$E$4:$N$4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4-4B62-8A73-7A8F00D5B2CF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Neither</c:v>
                </c:pt>
              </c:strCache>
            </c:strRef>
          </c:tx>
          <c:invertIfNegative val="0"/>
          <c:cat>
            <c:strRef>
              <c:f>Sheet2!$E$1:$N$1</c:f>
              <c:strCache>
                <c:ptCount val="10"/>
                <c:pt idx="0">
                  <c:v>16-20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</c:strCache>
            </c:strRef>
          </c:cat>
          <c:val>
            <c:numRef>
              <c:f>Sheet2!$E$5:$N$5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20</c:v>
                </c:pt>
                <c:pt idx="5">
                  <c:v>9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C4-4B62-8A73-7A8F00D5B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112264"/>
        <c:axId val="227518312"/>
      </c:barChart>
      <c:catAx>
        <c:axId val="227112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Gill Sans MT" panose="020B0502020104020203" pitchFamily="34" charset="0"/>
                  </a:defRPr>
                </a:pPr>
                <a:r>
                  <a:rPr lang="en-US" sz="2000" dirty="0">
                    <a:latin typeface="Gill Sans MT" panose="020B0502020104020203" pitchFamily="34" charset="0"/>
                  </a:rPr>
                  <a:t>5-Degree Latitude Bins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en-US"/>
          </a:p>
        </c:txPr>
        <c:crossAx val="227518312"/>
        <c:crosses val="autoZero"/>
        <c:auto val="1"/>
        <c:lblAlgn val="ctr"/>
        <c:lblOffset val="100"/>
        <c:noMultiLvlLbl val="0"/>
      </c:catAx>
      <c:valAx>
        <c:axId val="2275183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ill Sans MT" panose="020B0502020104020203" pitchFamily="34" charset="0"/>
              </a:defRPr>
            </a:pPr>
            <a:endParaRPr lang="en-US"/>
          </a:p>
        </c:txPr>
        <c:crossAx val="227112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latin typeface="Gill Sans MT" panose="020B05020201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05T19:16:45.336" idx="1">
    <p:pos x="4944" y="1035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4E954-E0B3-4F10-86DA-074431DFA28E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37AD-BE8D-4449-A6C4-2ECA0DB7A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0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here to talk about our two-</a:t>
            </a:r>
            <a:r>
              <a:rPr lang="en-US" dirty="0" err="1" smtClean="0"/>
              <a:t>valved</a:t>
            </a:r>
            <a:r>
              <a:rPr lang="en-US" baseline="0" dirty="0" smtClean="0"/>
              <a:t> friends the bivalves, specifically focusing on their shells as a record of their physiology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37AD-BE8D-4449-A6C4-2ECA0DB7A4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37AD-BE8D-4449-A6C4-2ECA0DB7A4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6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 bivalves are excellent environmental recorders, each species must be vetted to determine growth seasonality</a:t>
            </a:r>
          </a:p>
          <a:p>
            <a:endParaRPr lang="en-US" dirty="0" smtClean="0"/>
          </a:p>
          <a:p>
            <a:r>
              <a:rPr lang="en-US" dirty="0" smtClean="0"/>
              <a:t>We propose that temperature is the primary determinant of when bivalves grow their shells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37AD-BE8D-4449-A6C4-2ECA0DB7A4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6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37AD-BE8D-4449-A6C4-2ECA0DB7A4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1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studies took Chlorophyll A measurements (food supply proxy), but poorly standardized and sparse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37AD-BE8D-4449-A6C4-2ECA0DB7A4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5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0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1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79C2-7511-40AC-9F1C-8C6EBC586B2D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A07-096A-42AA-A9A7-BE588E1C87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AADA79C2-7511-40AC-9F1C-8C6EBC586B2D}" type="datetimeFigureOut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1BC7EA07-096A-42AA-A9A7-BE588E1C87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\Desktop\powerpoint pics\NZ_Cockle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100" y="-1905000"/>
            <a:ext cx="1174867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54175"/>
            <a:ext cx="73152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Environmental Controls on Bivalve Skeletal Growth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495800"/>
            <a:ext cx="7315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Dan Killam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UC Santa Cruz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Winter shutdown vs minimum </a:t>
            </a:r>
            <a:r>
              <a:rPr lang="en-US" sz="3600" dirty="0"/>
              <a:t>l</a:t>
            </a:r>
            <a:r>
              <a:rPr lang="en-US" sz="3600" dirty="0" smtClean="0"/>
              <a:t>ocal </a:t>
            </a:r>
            <a:r>
              <a:rPr lang="en-US" sz="3600" dirty="0"/>
              <a:t>t</a:t>
            </a:r>
            <a:r>
              <a:rPr lang="en-US" sz="3600" dirty="0" smtClean="0"/>
              <a:t>emperature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12.5% lower odds</a:t>
            </a:r>
            <a:r>
              <a:rPr lang="en-US" sz="2000" dirty="0">
                <a:latin typeface="Gill Sans MT" panose="020B0502020104020203" pitchFamily="34" charset="0"/>
              </a:rPr>
              <a:t> of shutdown per additional degree Celsius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More significant relationship than latitude alone, even with lower number of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1"/>
            <a:ext cx="7860876" cy="44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461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Vertically Generalized Production </a:t>
            </a:r>
            <a:r>
              <a:rPr lang="en-US" dirty="0"/>
              <a:t>Model: Calculates </a:t>
            </a:r>
            <a:r>
              <a:rPr lang="en-US" dirty="0">
                <a:solidFill>
                  <a:srgbClr val="00B050"/>
                </a:solidFill>
              </a:rPr>
              <a:t>net primary production </a:t>
            </a:r>
            <a:r>
              <a:rPr lang="en-US" dirty="0"/>
              <a:t>based on remote sensed ocean color and SST while correcting for cloud cover and turbidity </a:t>
            </a:r>
            <a:r>
              <a:rPr lang="en-US" dirty="0" smtClean="0"/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ChlA</a:t>
            </a:r>
            <a:r>
              <a:rPr lang="en-US" dirty="0" smtClean="0">
                <a:solidFill>
                  <a:srgbClr val="00B050"/>
                </a:solidFill>
              </a:rPr>
              <a:t> concentration (mg/m</a:t>
            </a:r>
            <a:r>
              <a:rPr lang="en-US" baseline="30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for &gt;70 sites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50487"/>
            <a:ext cx="8077200" cy="42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22279" r="30385" b="19178"/>
          <a:stretch/>
        </p:blipFill>
        <p:spPr>
          <a:xfrm>
            <a:off x="1066800" y="2209800"/>
            <a:ext cx="6477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9" t="29317" r="5116" b="14899"/>
          <a:stretch/>
        </p:blipFill>
        <p:spPr>
          <a:xfrm>
            <a:off x="7696200" y="2819400"/>
            <a:ext cx="809767" cy="29961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Starving in the summer?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9987" y="838200"/>
            <a:ext cx="7615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of North Atlantic observations of winter shutdown, color coded by lowest month of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coastal stations actually have </a:t>
            </a:r>
            <a:r>
              <a:rPr lang="en-US" dirty="0" smtClean="0">
                <a:solidFill>
                  <a:srgbClr val="00B050"/>
                </a:solidFill>
              </a:rPr>
              <a:t>nutrient minimum in the summer </a:t>
            </a:r>
            <a:r>
              <a:rPr lang="en-US" dirty="0" smtClean="0"/>
              <a:t>when their growth is greatest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with chlorophyll?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warm months, thermal </a:t>
            </a:r>
            <a:r>
              <a:rPr lang="en-US" dirty="0" smtClean="0">
                <a:solidFill>
                  <a:srgbClr val="00B050"/>
                </a:solidFill>
              </a:rPr>
              <a:t>stratification cuts off nutrient mixing </a:t>
            </a:r>
            <a:r>
              <a:rPr lang="en-US" dirty="0" smtClean="0"/>
              <a:t>from upwelling</a:t>
            </a:r>
          </a:p>
          <a:p>
            <a:r>
              <a:rPr lang="en-US" dirty="0" smtClean="0"/>
              <a:t>Plankton productivity is therefore often limited in the warmest months</a:t>
            </a:r>
          </a:p>
          <a:p>
            <a:r>
              <a:rPr lang="en-US" dirty="0" smtClean="0"/>
              <a:t>Yet these months are the most productive for bivalve skeletal growth in most species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046" r="51631"/>
          <a:stretch/>
        </p:blipFill>
        <p:spPr>
          <a:xfrm>
            <a:off x="4883477" y="1634247"/>
            <a:ext cx="3827642" cy="46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22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Winter shutdown vs winter chlorophyll minimum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196225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Low winter Chlorophyll A concentration has 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no significant relationship</a:t>
            </a:r>
            <a:r>
              <a:rPr lang="en-US" sz="2400" dirty="0" smtClean="0">
                <a:latin typeface="Gill Sans MT" panose="020B0502020104020203" pitchFamily="34" charset="0"/>
              </a:rPr>
              <a:t> to occurrence of winter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8" y="2133600"/>
            <a:ext cx="7924800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22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Winter shutdown vs winter chlorophyll minimum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8" y="2133600"/>
            <a:ext cx="7924800" cy="4490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1047307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When latitude, temperature and chlorophyll data are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combined</a:t>
            </a:r>
            <a:r>
              <a:rPr lang="en-US" sz="2000" dirty="0" smtClean="0">
                <a:latin typeface="Gill Sans MT" panose="020B0502020104020203" pitchFamily="34" charset="0"/>
              </a:rPr>
              <a:t> for a multinomial logistic regression,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only winter low temperature shows a significant relationship</a:t>
            </a:r>
            <a:r>
              <a:rPr lang="en-US" sz="2000" dirty="0" smtClean="0">
                <a:latin typeface="Gill Sans MT" panose="020B0502020104020203" pitchFamily="34" charset="0"/>
              </a:rPr>
              <a:t> with winter shutdown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67" y="-22975"/>
            <a:ext cx="8229600" cy="1143000"/>
          </a:xfrm>
        </p:spPr>
        <p:txBody>
          <a:bodyPr/>
          <a:lstStyle/>
          <a:p>
            <a:r>
              <a:rPr lang="en-US" dirty="0" smtClean="0"/>
              <a:t>Principal Components Analysis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990600"/>
            <a:ext cx="8107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</a:rPr>
              <a:t>Shutdown and no shutdown mostly group together based on their latitude of occurrence and minimum local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ill Sans MT" panose="020B0502020104020203" pitchFamily="34" charset="0"/>
              </a:rPr>
              <a:t>Minimum winter chlorophyll A explains very little of the variance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652427" cy="4903042"/>
          </a:xfrm>
        </p:spPr>
      </p:pic>
    </p:spTree>
    <p:extLst>
      <p:ext uri="{BB962C8B-B14F-4D97-AF65-F5344CB8AC3E}">
        <p14:creationId xmlns:p14="http://schemas.microsoft.com/office/powerpoint/2010/main" val="41910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 regression shows that temperature and latitude are better predictors of winter shutdown </a:t>
            </a:r>
            <a:r>
              <a:rPr lang="en-US" dirty="0" smtClean="0"/>
              <a:t>than food availability</a:t>
            </a:r>
          </a:p>
          <a:p>
            <a:r>
              <a:rPr lang="en-US" dirty="0"/>
              <a:t>High temperatures do not inhibit bivalve seasonal shell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Dark growth bands in Northern bivalves largely triggered by 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2783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Sarah Sullivan for data entry</a:t>
            </a:r>
          </a:p>
          <a:p>
            <a:r>
              <a:rPr lang="en-US" dirty="0" smtClean="0"/>
              <a:t>UC Santa Cruz Earth and Planetary Sciences</a:t>
            </a:r>
          </a:p>
          <a:p>
            <a:r>
              <a:rPr lang="en-US" dirty="0" smtClean="0"/>
              <a:t>&gt;250 teams who published this literature from 1904-present</a:t>
            </a:r>
          </a:p>
          <a:p>
            <a:r>
              <a:rPr lang="en-US" dirty="0" smtClean="0"/>
              <a:t>VGPM from </a:t>
            </a:r>
            <a:r>
              <a:rPr lang="en-US" dirty="0" err="1" smtClean="0"/>
              <a:t>Behrenfeld</a:t>
            </a:r>
            <a:r>
              <a:rPr lang="en-US" dirty="0"/>
              <a:t>, </a:t>
            </a:r>
            <a:r>
              <a:rPr lang="en-US" dirty="0" smtClean="0"/>
              <a:t>MJ; PG </a:t>
            </a:r>
            <a:r>
              <a:rPr lang="en-US" dirty="0" err="1" smtClean="0"/>
              <a:t>Falkowski</a:t>
            </a:r>
            <a:r>
              <a:rPr lang="en-US" dirty="0" smtClean="0"/>
              <a:t>. </a:t>
            </a:r>
            <a:r>
              <a:rPr lang="en-US" dirty="0"/>
              <a:t>“</a:t>
            </a:r>
            <a:r>
              <a:rPr lang="en-US" i="1" dirty="0"/>
              <a:t>Photosynthetic rates derived from satellite-based chlorophyll </a:t>
            </a:r>
            <a:r>
              <a:rPr lang="en-US" i="1" dirty="0" smtClean="0"/>
              <a:t>concentration</a:t>
            </a:r>
            <a:r>
              <a:rPr lang="en-US" dirty="0" smtClean="0"/>
              <a:t>.” Limnology </a:t>
            </a:r>
            <a:r>
              <a:rPr lang="en-US" dirty="0"/>
              <a:t>and </a:t>
            </a:r>
            <a:r>
              <a:rPr lang="en-US" dirty="0" smtClean="0"/>
              <a:t>Oceanography, 1997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55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 regression shows that temperature and latitude are better predictors of winter shutdown </a:t>
            </a:r>
            <a:r>
              <a:rPr lang="en-US" dirty="0" smtClean="0"/>
              <a:t>than food availability</a:t>
            </a:r>
          </a:p>
          <a:p>
            <a:r>
              <a:rPr lang="en-US" dirty="0"/>
              <a:t>High temperatures do not inhibit bivalve seasonal shell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Dark growth bands in Northern bivalves largely triggered by low temperature</a:t>
            </a:r>
          </a:p>
        </p:txBody>
      </p:sp>
    </p:spTree>
    <p:extLst>
      <p:ext uri="{BB962C8B-B14F-4D97-AF65-F5344CB8AC3E}">
        <p14:creationId xmlns:p14="http://schemas.microsoft.com/office/powerpoint/2010/main" val="26586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Sclerochronology and growth </a:t>
            </a:r>
            <a:r>
              <a:rPr lang="en-US" dirty="0"/>
              <a:t>s</a:t>
            </a:r>
            <a:r>
              <a:rPr lang="en-US" dirty="0" smtClean="0"/>
              <a:t>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 growth of bivalves produces alternating bands of fast and slow growth</a:t>
            </a:r>
          </a:p>
          <a:p>
            <a:r>
              <a:rPr lang="en-US" dirty="0" smtClean="0"/>
              <a:t>“Ticks” of the bivalve’s growth clock frequently used for reconstructing environmental </a:t>
            </a:r>
            <a:r>
              <a:rPr lang="en-US" dirty="0" err="1" smtClean="0"/>
              <a:t>timeseries</a:t>
            </a:r>
            <a:endParaRPr lang="en-US" dirty="0" smtClean="0"/>
          </a:p>
          <a:p>
            <a:r>
              <a:rPr lang="en-US" dirty="0" smtClean="0"/>
              <a:t>Also a record of physiological tolerances of the organism itself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30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6145682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029200"/>
            <a:ext cx="35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Jones and Quitmyer 1996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425678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Light: white, opaque, 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-rich</a:t>
            </a:r>
          </a:p>
          <a:p>
            <a:r>
              <a:rPr lang="en-US" sz="3200" dirty="0" smtClean="0"/>
              <a:t>Fast growth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1371600"/>
            <a:ext cx="9906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5628382"/>
            <a:ext cx="551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Dark: transparent, </a:t>
            </a:r>
            <a:r>
              <a:rPr lang="en-US" sz="3200" dirty="0" smtClean="0"/>
              <a:t>organic-rich</a:t>
            </a:r>
          </a:p>
          <a:p>
            <a:r>
              <a:rPr lang="en-US" sz="3200" dirty="0" smtClean="0"/>
              <a:t>Slow growth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91000" y="3200400"/>
            <a:ext cx="12954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seasonality as a vital </a:t>
            </a:r>
            <a:r>
              <a:rPr lang="en-US" dirty="0"/>
              <a:t>e</a:t>
            </a:r>
            <a:r>
              <a:rPr lang="en-US" dirty="0" smtClean="0"/>
              <a:t>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Bivalve growth is thought to be limited by numerous factors</a:t>
            </a:r>
          </a:p>
          <a:p>
            <a:pPr lvl="1"/>
            <a:r>
              <a:rPr lang="en-US" dirty="0" smtClean="0"/>
              <a:t>Food supply</a:t>
            </a:r>
          </a:p>
          <a:p>
            <a:pPr lvl="1"/>
            <a:r>
              <a:rPr lang="en-US" dirty="0" smtClean="0"/>
              <a:t>Seasonal spawning (energy redirected to reproductive processes)</a:t>
            </a:r>
          </a:p>
          <a:p>
            <a:pPr lvl="1"/>
            <a:r>
              <a:rPr lang="en-US" dirty="0" smtClean="0"/>
              <a:t>Salinity and turbidity</a:t>
            </a:r>
          </a:p>
          <a:p>
            <a:pPr lvl="1"/>
            <a:r>
              <a:rPr lang="en-US" dirty="0" smtClean="0"/>
              <a:t>Temperature stress</a:t>
            </a:r>
          </a:p>
        </p:txBody>
      </p:sp>
    </p:spTree>
    <p:extLst>
      <p:ext uri="{BB962C8B-B14F-4D97-AF65-F5344CB8AC3E}">
        <p14:creationId xmlns:p14="http://schemas.microsoft.com/office/powerpoint/2010/main" val="8535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 b="21590"/>
          <a:stretch/>
        </p:blipFill>
        <p:spPr>
          <a:xfrm>
            <a:off x="914400" y="3124200"/>
            <a:ext cx="76200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ground-truthing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922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Construct database of modern seasonal growth sourced from literature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&gt;80 species</a:t>
            </a:r>
            <a:r>
              <a:rPr lang="en-US" dirty="0" smtClean="0"/>
              <a:t>, 279 observations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7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10801"/>
              </p:ext>
            </p:extLst>
          </p:nvPr>
        </p:nvGraphicFramePr>
        <p:xfrm>
          <a:off x="-26377" y="1600200"/>
          <a:ext cx="917037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269241" y="9906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Winter</a:t>
            </a:r>
            <a:r>
              <a:rPr lang="en-US" dirty="0">
                <a:latin typeface="Gill Sans MT" panose="020B0502020104020203" pitchFamily="34" charset="0"/>
              </a:rPr>
              <a:t> shutdowns </a:t>
            </a:r>
            <a:r>
              <a:rPr lang="en-US" dirty="0" smtClean="0">
                <a:latin typeface="Gill Sans MT" panose="020B0502020104020203" pitchFamily="34" charset="0"/>
              </a:rPr>
              <a:t>become more prevalent poleward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970614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Summer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shutdowns </a:t>
            </a:r>
            <a:r>
              <a:rPr lang="en-US" dirty="0" smtClean="0">
                <a:latin typeface="Gill Sans MT" panose="020B0502020104020203" pitchFamily="34" charset="0"/>
              </a:rPr>
              <a:t>become more common towards equator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shutdowns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smtClean="0">
                <a:solidFill>
                  <a:srgbClr val="00B0F0"/>
                </a:solidFill>
              </a:rPr>
              <a:t>Winter</a:t>
            </a:r>
            <a:r>
              <a:rPr lang="en-US" sz="3600" dirty="0" smtClean="0"/>
              <a:t> Shutdown to Latitude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Significant relationship between latitude and odds of winter shutdown, equal to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5.6% increase in odds per degree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latitude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Gill Sans MT" panose="020B0502020104020203" pitchFamily="34" charset="0"/>
              </a:rPr>
              <a:t>Takeaway</a:t>
            </a:r>
            <a:r>
              <a:rPr lang="en-US" sz="2000" dirty="0">
                <a:latin typeface="Gill Sans MT" panose="020B0502020104020203" pitchFamily="34" charset="0"/>
              </a:rPr>
              <a:t>: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winter shutdown is correlated to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latitude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2209800"/>
            <a:ext cx="7986993" cy="4525963"/>
          </a:xfrm>
        </p:spPr>
      </p:pic>
    </p:spTree>
    <p:extLst>
      <p:ext uri="{BB962C8B-B14F-4D97-AF65-F5344CB8AC3E}">
        <p14:creationId xmlns:p14="http://schemas.microsoft.com/office/powerpoint/2010/main" val="10005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smtClean="0">
                <a:solidFill>
                  <a:srgbClr val="FF0000"/>
                </a:solidFill>
              </a:rPr>
              <a:t>Summer</a:t>
            </a:r>
            <a:r>
              <a:rPr lang="en-US" sz="3600" dirty="0" smtClean="0"/>
              <a:t> Shutdown to Latitude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Summer shutdowns, concentrated at low temperate latitudes, are not well-fitted by a logistic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Gill Sans MT" panose="020B0502020104020203" pitchFamily="34" charset="0"/>
              </a:rPr>
              <a:t>Takeaway</a:t>
            </a:r>
            <a:r>
              <a:rPr lang="en-US" sz="2000" dirty="0">
                <a:latin typeface="Gill Sans MT" panose="020B0502020104020203" pitchFamily="34" charset="0"/>
              </a:rPr>
              <a:t>: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summer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shutdown is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not correlated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to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latitude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2209800"/>
            <a:ext cx="7986993" cy="4525963"/>
          </a:xfrm>
        </p:spPr>
      </p:pic>
    </p:spTree>
    <p:extLst>
      <p:ext uri="{BB962C8B-B14F-4D97-AF65-F5344CB8AC3E}">
        <p14:creationId xmlns:p14="http://schemas.microsoft.com/office/powerpoint/2010/main" val="35449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3" y="2209800"/>
            <a:ext cx="7986993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smtClean="0">
                <a:solidFill>
                  <a:srgbClr val="FF0000"/>
                </a:solidFill>
              </a:rPr>
              <a:t>Summer</a:t>
            </a:r>
            <a:r>
              <a:rPr lang="en-US" sz="3600" dirty="0" smtClean="0"/>
              <a:t> Shutdown to Latitude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9806" y="1143000"/>
            <a:ext cx="7986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Summer shutdowns, concentrated at low temperate latitudes, are not well-fitted by a logistic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Gill Sans MT" panose="020B0502020104020203" pitchFamily="34" charset="0"/>
              </a:rPr>
              <a:t>Takeaway</a:t>
            </a:r>
            <a:r>
              <a:rPr lang="en-US" sz="2000" dirty="0">
                <a:latin typeface="Gill Sans MT" panose="020B0502020104020203" pitchFamily="34" charset="0"/>
              </a:rPr>
              <a:t>: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summer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shutdown is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not correlated </a:t>
            </a:r>
            <a:r>
              <a:rPr lang="en-US" sz="2000" dirty="0">
                <a:solidFill>
                  <a:srgbClr val="00B050"/>
                </a:solidFill>
                <a:latin typeface="Gill Sans MT" panose="020B0502020104020203" pitchFamily="34" charset="0"/>
              </a:rPr>
              <a:t>to </a:t>
            </a:r>
            <a:r>
              <a:rPr lang="en-US" sz="2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latitude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2231417"/>
            <a:ext cx="3808086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8568" y="2928531"/>
            <a:ext cx="410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these species range/depth restricted?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5821363"/>
            <a:ext cx="17526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7169" y="5424764"/>
            <a:ext cx="406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Why do these individuals not shut down?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9644</TotalTime>
  <Words>661</Words>
  <Application>Microsoft Office PowerPoint</Application>
  <PresentationFormat>On-screen Show (4:3)</PresentationFormat>
  <Paragraphs>79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Office Theme</vt:lpstr>
      <vt:lpstr>Environmental Controls on Bivalve Skeletal Growth</vt:lpstr>
      <vt:lpstr>Sclerochronology and growth seasonality</vt:lpstr>
      <vt:lpstr>PowerPoint Presentation</vt:lpstr>
      <vt:lpstr>Growth seasonality as a vital effect</vt:lpstr>
      <vt:lpstr>Modern ground-truthing</vt:lpstr>
      <vt:lpstr>Distribution of shutdowns</vt:lpstr>
      <vt:lpstr>Comparing Winter Shutdown to Latitude</vt:lpstr>
      <vt:lpstr>Comparing Summer Shutdown to Latitude</vt:lpstr>
      <vt:lpstr>Comparing Summer Shutdown to Latitude</vt:lpstr>
      <vt:lpstr>Winter shutdown vs minimum local temperature</vt:lpstr>
      <vt:lpstr>PowerPoint Presentation</vt:lpstr>
      <vt:lpstr>Starving in the summer?</vt:lpstr>
      <vt:lpstr>What’s happening with chlorophyll?</vt:lpstr>
      <vt:lpstr>Winter shutdown vs winter chlorophyll minimum</vt:lpstr>
      <vt:lpstr>Winter shutdown vs winter chlorophyll minimum</vt:lpstr>
      <vt:lpstr>Principal Components Analysis</vt:lpstr>
      <vt:lpstr>Conclusions</vt:lpstr>
      <vt:lpstr>Acknowledgments</vt:lpstr>
      <vt:lpstr>Conclusions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Turnover of larger foraminifera during the Paleocene-Eocene Thermal Maximum and paleoclimatic control on the evolution of platform ecosystems</dc:title>
  <dc:creator>Dan</dc:creator>
  <cp:lastModifiedBy>Dan Killam</cp:lastModifiedBy>
  <cp:revision>131</cp:revision>
  <dcterms:created xsi:type="dcterms:W3CDTF">2014-06-03T02:46:51Z</dcterms:created>
  <dcterms:modified xsi:type="dcterms:W3CDTF">2015-11-03T18:37:28Z</dcterms:modified>
</cp:coreProperties>
</file>