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2" r:id="rId4"/>
    <p:sldId id="260" r:id="rId5"/>
    <p:sldId id="261" r:id="rId6"/>
    <p:sldId id="258" r:id="rId7"/>
    <p:sldId id="281" r:id="rId8"/>
    <p:sldId id="263" r:id="rId9"/>
    <p:sldId id="264" r:id="rId10"/>
    <p:sldId id="266" r:id="rId11"/>
    <p:sldId id="268" r:id="rId12"/>
    <p:sldId id="278" r:id="rId13"/>
    <p:sldId id="273" r:id="rId14"/>
    <p:sldId id="277" r:id="rId15"/>
    <p:sldId id="276" r:id="rId16"/>
    <p:sldId id="280" r:id="rId17"/>
    <p:sldId id="274" r:id="rId18"/>
    <p:sldId id="279" r:id="rId19"/>
    <p:sldId id="275" r:id="rId20"/>
    <p:sldId id="269" r:id="rId21"/>
    <p:sldId id="272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50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80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43762690041103"/>
          <c:y val="0.23300592580566606"/>
          <c:w val="0.78849972762838605"/>
          <c:h val="0.46234488730145845"/>
        </c:manualLayout>
      </c:layout>
      <c:barChart>
        <c:barDir val="col"/>
        <c:grouping val="stacked"/>
        <c:varyColors val="0"/>
        <c:ser>
          <c:idx val="0"/>
          <c:order val="0"/>
          <c:tx>
            <c:v>Pyrite</c:v>
          </c:tx>
          <c:spPr>
            <a:solidFill>
              <a:schemeClr val="accent5"/>
            </a:solidFill>
            <a:ln w="25400">
              <a:solidFill>
                <a:schemeClr val="tx1"/>
              </a:solidFill>
            </a:ln>
          </c:spPr>
          <c:invertIfNegative val="0"/>
          <c:cat>
            <c:strRef>
              <c:f>'new corrected'!$F$4:$F$40</c:f>
              <c:strCache>
                <c:ptCount val="37"/>
                <c:pt idx="0">
                  <c:v>-2</c:v>
                </c:pt>
                <c:pt idx="1">
                  <c:v>-1.75</c:v>
                </c:pt>
                <c:pt idx="2">
                  <c:v>-1.5</c:v>
                </c:pt>
                <c:pt idx="3">
                  <c:v>-1.25</c:v>
                </c:pt>
                <c:pt idx="4">
                  <c:v>-1</c:v>
                </c:pt>
                <c:pt idx="5">
                  <c:v>-0.75</c:v>
                </c:pt>
                <c:pt idx="6">
                  <c:v>-0.5</c:v>
                </c:pt>
                <c:pt idx="7">
                  <c:v>-0.25</c:v>
                </c:pt>
                <c:pt idx="8">
                  <c:v>0</c:v>
                </c:pt>
                <c:pt idx="9">
                  <c:v>0.25</c:v>
                </c:pt>
                <c:pt idx="10">
                  <c:v>0.5</c:v>
                </c:pt>
                <c:pt idx="11">
                  <c:v>0.75</c:v>
                </c:pt>
                <c:pt idx="12">
                  <c:v>1</c:v>
                </c:pt>
                <c:pt idx="13">
                  <c:v>1.25</c:v>
                </c:pt>
                <c:pt idx="14">
                  <c:v>1.5</c:v>
                </c:pt>
                <c:pt idx="15">
                  <c:v>1.75</c:v>
                </c:pt>
                <c:pt idx="16">
                  <c:v>2</c:v>
                </c:pt>
                <c:pt idx="17">
                  <c:v>2.25</c:v>
                </c:pt>
                <c:pt idx="18">
                  <c:v>2.5</c:v>
                </c:pt>
                <c:pt idx="19">
                  <c:v>2.75</c:v>
                </c:pt>
                <c:pt idx="20">
                  <c:v>3</c:v>
                </c:pt>
                <c:pt idx="21">
                  <c:v>3.25</c:v>
                </c:pt>
                <c:pt idx="22">
                  <c:v>3.5</c:v>
                </c:pt>
                <c:pt idx="23">
                  <c:v>3.75</c:v>
                </c:pt>
                <c:pt idx="24">
                  <c:v>4</c:v>
                </c:pt>
                <c:pt idx="25">
                  <c:v>4.25</c:v>
                </c:pt>
                <c:pt idx="26">
                  <c:v>4.5</c:v>
                </c:pt>
                <c:pt idx="27">
                  <c:v>4.75</c:v>
                </c:pt>
                <c:pt idx="28">
                  <c:v>5</c:v>
                </c:pt>
                <c:pt idx="29">
                  <c:v>5.25</c:v>
                </c:pt>
                <c:pt idx="30">
                  <c:v>5.5</c:v>
                </c:pt>
                <c:pt idx="31">
                  <c:v>5.75</c:v>
                </c:pt>
                <c:pt idx="32">
                  <c:v>6</c:v>
                </c:pt>
                <c:pt idx="33">
                  <c:v>6.25</c:v>
                </c:pt>
                <c:pt idx="34">
                  <c:v>6.5</c:v>
                </c:pt>
                <c:pt idx="35">
                  <c:v>6.75</c:v>
                </c:pt>
                <c:pt idx="36">
                  <c:v>7</c:v>
                </c:pt>
              </c:strCache>
            </c:strRef>
          </c:cat>
          <c:val>
            <c:numRef>
              <c:f>'new corrected'!$G$4:$G$40</c:f>
              <c:numCache>
                <c:formatCode>General</c:formatCode>
                <c:ptCount val="3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2</c:v>
                </c:pt>
                <c:pt idx="21">
                  <c:v>1</c:v>
                </c:pt>
                <c:pt idx="22">
                  <c:v>2</c:v>
                </c:pt>
                <c:pt idx="23">
                  <c:v>0</c:v>
                </c:pt>
                <c:pt idx="24">
                  <c:v>2</c:v>
                </c:pt>
                <c:pt idx="25">
                  <c:v>3</c:v>
                </c:pt>
                <c:pt idx="26">
                  <c:v>1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</c:numCache>
            </c:numRef>
          </c:val>
        </c:ser>
        <c:ser>
          <c:idx val="1"/>
          <c:order val="1"/>
          <c:tx>
            <c:v>Sphalerite</c:v>
          </c:tx>
          <c:spPr>
            <a:ln w="25400">
              <a:solidFill>
                <a:schemeClr val="tx1"/>
              </a:solidFill>
            </a:ln>
          </c:spPr>
          <c:invertIfNegative val="0"/>
          <c:cat>
            <c:strRef>
              <c:f>'new corrected'!$F$4:$F$40</c:f>
              <c:strCache>
                <c:ptCount val="37"/>
                <c:pt idx="0">
                  <c:v>-2</c:v>
                </c:pt>
                <c:pt idx="1">
                  <c:v>-1.75</c:v>
                </c:pt>
                <c:pt idx="2">
                  <c:v>-1.5</c:v>
                </c:pt>
                <c:pt idx="3">
                  <c:v>-1.25</c:v>
                </c:pt>
                <c:pt idx="4">
                  <c:v>-1</c:v>
                </c:pt>
                <c:pt idx="5">
                  <c:v>-0.75</c:v>
                </c:pt>
                <c:pt idx="6">
                  <c:v>-0.5</c:v>
                </c:pt>
                <c:pt idx="7">
                  <c:v>-0.25</c:v>
                </c:pt>
                <c:pt idx="8">
                  <c:v>0</c:v>
                </c:pt>
                <c:pt idx="9">
                  <c:v>0.25</c:v>
                </c:pt>
                <c:pt idx="10">
                  <c:v>0.5</c:v>
                </c:pt>
                <c:pt idx="11">
                  <c:v>0.75</c:v>
                </c:pt>
                <c:pt idx="12">
                  <c:v>1</c:v>
                </c:pt>
                <c:pt idx="13">
                  <c:v>1.25</c:v>
                </c:pt>
                <c:pt idx="14">
                  <c:v>1.5</c:v>
                </c:pt>
                <c:pt idx="15">
                  <c:v>1.75</c:v>
                </c:pt>
                <c:pt idx="16">
                  <c:v>2</c:v>
                </c:pt>
                <c:pt idx="17">
                  <c:v>2.25</c:v>
                </c:pt>
                <c:pt idx="18">
                  <c:v>2.5</c:v>
                </c:pt>
                <c:pt idx="19">
                  <c:v>2.75</c:v>
                </c:pt>
                <c:pt idx="20">
                  <c:v>3</c:v>
                </c:pt>
                <c:pt idx="21">
                  <c:v>3.25</c:v>
                </c:pt>
                <c:pt idx="22">
                  <c:v>3.5</c:v>
                </c:pt>
                <c:pt idx="23">
                  <c:v>3.75</c:v>
                </c:pt>
                <c:pt idx="24">
                  <c:v>4</c:v>
                </c:pt>
                <c:pt idx="25">
                  <c:v>4.25</c:v>
                </c:pt>
                <c:pt idx="26">
                  <c:v>4.5</c:v>
                </c:pt>
                <c:pt idx="27">
                  <c:v>4.75</c:v>
                </c:pt>
                <c:pt idx="28">
                  <c:v>5</c:v>
                </c:pt>
                <c:pt idx="29">
                  <c:v>5.25</c:v>
                </c:pt>
                <c:pt idx="30">
                  <c:v>5.5</c:v>
                </c:pt>
                <c:pt idx="31">
                  <c:v>5.75</c:v>
                </c:pt>
                <c:pt idx="32">
                  <c:v>6</c:v>
                </c:pt>
                <c:pt idx="33">
                  <c:v>6.25</c:v>
                </c:pt>
                <c:pt idx="34">
                  <c:v>6.5</c:v>
                </c:pt>
                <c:pt idx="35">
                  <c:v>6.75</c:v>
                </c:pt>
                <c:pt idx="36">
                  <c:v>7</c:v>
                </c:pt>
              </c:strCache>
            </c:strRef>
          </c:cat>
          <c:val>
            <c:numRef>
              <c:f>'new corrected'!$J$4:$J$40</c:f>
              <c:numCache>
                <c:formatCode>General</c:formatCode>
                <c:ptCount val="3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1</c:v>
                </c:pt>
                <c:pt idx="20">
                  <c:v>4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</c:numCache>
            </c:numRef>
          </c:val>
        </c:ser>
        <c:ser>
          <c:idx val="2"/>
          <c:order val="2"/>
          <c:tx>
            <c:v>Chalcopyrite</c:v>
          </c:tx>
          <c:spPr>
            <a:solidFill>
              <a:srgbClr val="FFFF00"/>
            </a:solidFill>
            <a:ln w="25400">
              <a:solidFill>
                <a:schemeClr val="tx1"/>
              </a:solidFill>
            </a:ln>
          </c:spPr>
          <c:invertIfNegative val="0"/>
          <c:cat>
            <c:strRef>
              <c:f>'new corrected'!$F$4:$F$40</c:f>
              <c:strCache>
                <c:ptCount val="37"/>
                <c:pt idx="0">
                  <c:v>-2</c:v>
                </c:pt>
                <c:pt idx="1">
                  <c:v>-1.75</c:v>
                </c:pt>
                <c:pt idx="2">
                  <c:v>-1.5</c:v>
                </c:pt>
                <c:pt idx="3">
                  <c:v>-1.25</c:v>
                </c:pt>
                <c:pt idx="4">
                  <c:v>-1</c:v>
                </c:pt>
                <c:pt idx="5">
                  <c:v>-0.75</c:v>
                </c:pt>
                <c:pt idx="6">
                  <c:v>-0.5</c:v>
                </c:pt>
                <c:pt idx="7">
                  <c:v>-0.25</c:v>
                </c:pt>
                <c:pt idx="8">
                  <c:v>0</c:v>
                </c:pt>
                <c:pt idx="9">
                  <c:v>0.25</c:v>
                </c:pt>
                <c:pt idx="10">
                  <c:v>0.5</c:v>
                </c:pt>
                <c:pt idx="11">
                  <c:v>0.75</c:v>
                </c:pt>
                <c:pt idx="12">
                  <c:v>1</c:v>
                </c:pt>
                <c:pt idx="13">
                  <c:v>1.25</c:v>
                </c:pt>
                <c:pt idx="14">
                  <c:v>1.5</c:v>
                </c:pt>
                <c:pt idx="15">
                  <c:v>1.75</c:v>
                </c:pt>
                <c:pt idx="16">
                  <c:v>2</c:v>
                </c:pt>
                <c:pt idx="17">
                  <c:v>2.25</c:v>
                </c:pt>
                <c:pt idx="18">
                  <c:v>2.5</c:v>
                </c:pt>
                <c:pt idx="19">
                  <c:v>2.75</c:v>
                </c:pt>
                <c:pt idx="20">
                  <c:v>3</c:v>
                </c:pt>
                <c:pt idx="21">
                  <c:v>3.25</c:v>
                </c:pt>
                <c:pt idx="22">
                  <c:v>3.5</c:v>
                </c:pt>
                <c:pt idx="23">
                  <c:v>3.75</c:v>
                </c:pt>
                <c:pt idx="24">
                  <c:v>4</c:v>
                </c:pt>
                <c:pt idx="25">
                  <c:v>4.25</c:v>
                </c:pt>
                <c:pt idx="26">
                  <c:v>4.5</c:v>
                </c:pt>
                <c:pt idx="27">
                  <c:v>4.75</c:v>
                </c:pt>
                <c:pt idx="28">
                  <c:v>5</c:v>
                </c:pt>
                <c:pt idx="29">
                  <c:v>5.25</c:v>
                </c:pt>
                <c:pt idx="30">
                  <c:v>5.5</c:v>
                </c:pt>
                <c:pt idx="31">
                  <c:v>5.75</c:v>
                </c:pt>
                <c:pt idx="32">
                  <c:v>6</c:v>
                </c:pt>
                <c:pt idx="33">
                  <c:v>6.25</c:v>
                </c:pt>
                <c:pt idx="34">
                  <c:v>6.5</c:v>
                </c:pt>
                <c:pt idx="35">
                  <c:v>6.75</c:v>
                </c:pt>
                <c:pt idx="36">
                  <c:v>7</c:v>
                </c:pt>
              </c:strCache>
            </c:strRef>
          </c:cat>
          <c:val>
            <c:numRef>
              <c:f>'new corrected'!$H$4:$H$40</c:f>
              <c:numCache>
                <c:formatCode>General</c:formatCode>
                <c:ptCount val="3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0</c:v>
                </c:pt>
                <c:pt idx="27">
                  <c:v>0</c:v>
                </c:pt>
                <c:pt idx="28">
                  <c:v>1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</c:numCache>
            </c:numRef>
          </c:val>
        </c:ser>
        <c:ser>
          <c:idx val="3"/>
          <c:order val="3"/>
          <c:tx>
            <c:v>Galena</c:v>
          </c:tx>
          <c:spPr>
            <a:ln w="25400">
              <a:solidFill>
                <a:schemeClr val="tx1"/>
              </a:solidFill>
            </a:ln>
          </c:spPr>
          <c:invertIfNegative val="0"/>
          <c:cat>
            <c:strRef>
              <c:f>'new corrected'!$F$4:$F$40</c:f>
              <c:strCache>
                <c:ptCount val="37"/>
                <c:pt idx="0">
                  <c:v>-2</c:v>
                </c:pt>
                <c:pt idx="1">
                  <c:v>-1.75</c:v>
                </c:pt>
                <c:pt idx="2">
                  <c:v>-1.5</c:v>
                </c:pt>
                <c:pt idx="3">
                  <c:v>-1.25</c:v>
                </c:pt>
                <c:pt idx="4">
                  <c:v>-1</c:v>
                </c:pt>
                <c:pt idx="5">
                  <c:v>-0.75</c:v>
                </c:pt>
                <c:pt idx="6">
                  <c:v>-0.5</c:v>
                </c:pt>
                <c:pt idx="7">
                  <c:v>-0.25</c:v>
                </c:pt>
                <c:pt idx="8">
                  <c:v>0</c:v>
                </c:pt>
                <c:pt idx="9">
                  <c:v>0.25</c:v>
                </c:pt>
                <c:pt idx="10">
                  <c:v>0.5</c:v>
                </c:pt>
                <c:pt idx="11">
                  <c:v>0.75</c:v>
                </c:pt>
                <c:pt idx="12">
                  <c:v>1</c:v>
                </c:pt>
                <c:pt idx="13">
                  <c:v>1.25</c:v>
                </c:pt>
                <c:pt idx="14">
                  <c:v>1.5</c:v>
                </c:pt>
                <c:pt idx="15">
                  <c:v>1.75</c:v>
                </c:pt>
                <c:pt idx="16">
                  <c:v>2</c:v>
                </c:pt>
                <c:pt idx="17">
                  <c:v>2.25</c:v>
                </c:pt>
                <c:pt idx="18">
                  <c:v>2.5</c:v>
                </c:pt>
                <c:pt idx="19">
                  <c:v>2.75</c:v>
                </c:pt>
                <c:pt idx="20">
                  <c:v>3</c:v>
                </c:pt>
                <c:pt idx="21">
                  <c:v>3.25</c:v>
                </c:pt>
                <c:pt idx="22">
                  <c:v>3.5</c:v>
                </c:pt>
                <c:pt idx="23">
                  <c:v>3.75</c:v>
                </c:pt>
                <c:pt idx="24">
                  <c:v>4</c:v>
                </c:pt>
                <c:pt idx="25">
                  <c:v>4.25</c:v>
                </c:pt>
                <c:pt idx="26">
                  <c:v>4.5</c:v>
                </c:pt>
                <c:pt idx="27">
                  <c:v>4.75</c:v>
                </c:pt>
                <c:pt idx="28">
                  <c:v>5</c:v>
                </c:pt>
                <c:pt idx="29">
                  <c:v>5.25</c:v>
                </c:pt>
                <c:pt idx="30">
                  <c:v>5.5</c:v>
                </c:pt>
                <c:pt idx="31">
                  <c:v>5.75</c:v>
                </c:pt>
                <c:pt idx="32">
                  <c:v>6</c:v>
                </c:pt>
                <c:pt idx="33">
                  <c:v>6.25</c:v>
                </c:pt>
                <c:pt idx="34">
                  <c:v>6.5</c:v>
                </c:pt>
                <c:pt idx="35">
                  <c:v>6.75</c:v>
                </c:pt>
                <c:pt idx="36">
                  <c:v>7</c:v>
                </c:pt>
              </c:strCache>
            </c:strRef>
          </c:cat>
          <c:val>
            <c:numRef>
              <c:f>'new corrected'!$I$4:$I$40</c:f>
              <c:numCache>
                <c:formatCode>General</c:formatCode>
                <c:ptCount val="3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</c:numCache>
            </c:numRef>
          </c:val>
        </c:ser>
        <c:ser>
          <c:idx val="4"/>
          <c:order val="4"/>
          <c:tx>
            <c:v>Bornite</c:v>
          </c:tx>
          <c:spPr>
            <a:solidFill>
              <a:schemeClr val="accent3"/>
            </a:solidFill>
            <a:ln w="25400">
              <a:solidFill>
                <a:schemeClr val="tx1"/>
              </a:solidFill>
            </a:ln>
          </c:spPr>
          <c:invertIfNegative val="0"/>
          <c:cat>
            <c:strRef>
              <c:f>'new corrected'!$F$4:$F$40</c:f>
              <c:strCache>
                <c:ptCount val="37"/>
                <c:pt idx="0">
                  <c:v>-2</c:v>
                </c:pt>
                <c:pt idx="1">
                  <c:v>-1.75</c:v>
                </c:pt>
                <c:pt idx="2">
                  <c:v>-1.5</c:v>
                </c:pt>
                <c:pt idx="3">
                  <c:v>-1.25</c:v>
                </c:pt>
                <c:pt idx="4">
                  <c:v>-1</c:v>
                </c:pt>
                <c:pt idx="5">
                  <c:v>-0.75</c:v>
                </c:pt>
                <c:pt idx="6">
                  <c:v>-0.5</c:v>
                </c:pt>
                <c:pt idx="7">
                  <c:v>-0.25</c:v>
                </c:pt>
                <c:pt idx="8">
                  <c:v>0</c:v>
                </c:pt>
                <c:pt idx="9">
                  <c:v>0.25</c:v>
                </c:pt>
                <c:pt idx="10">
                  <c:v>0.5</c:v>
                </c:pt>
                <c:pt idx="11">
                  <c:v>0.75</c:v>
                </c:pt>
                <c:pt idx="12">
                  <c:v>1</c:v>
                </c:pt>
                <c:pt idx="13">
                  <c:v>1.25</c:v>
                </c:pt>
                <c:pt idx="14">
                  <c:v>1.5</c:v>
                </c:pt>
                <c:pt idx="15">
                  <c:v>1.75</c:v>
                </c:pt>
                <c:pt idx="16">
                  <c:v>2</c:v>
                </c:pt>
                <c:pt idx="17">
                  <c:v>2.25</c:v>
                </c:pt>
                <c:pt idx="18">
                  <c:v>2.5</c:v>
                </c:pt>
                <c:pt idx="19">
                  <c:v>2.75</c:v>
                </c:pt>
                <c:pt idx="20">
                  <c:v>3</c:v>
                </c:pt>
                <c:pt idx="21">
                  <c:v>3.25</c:v>
                </c:pt>
                <c:pt idx="22">
                  <c:v>3.5</c:v>
                </c:pt>
                <c:pt idx="23">
                  <c:v>3.75</c:v>
                </c:pt>
                <c:pt idx="24">
                  <c:v>4</c:v>
                </c:pt>
                <c:pt idx="25">
                  <c:v>4.25</c:v>
                </c:pt>
                <c:pt idx="26">
                  <c:v>4.5</c:v>
                </c:pt>
                <c:pt idx="27">
                  <c:v>4.75</c:v>
                </c:pt>
                <c:pt idx="28">
                  <c:v>5</c:v>
                </c:pt>
                <c:pt idx="29">
                  <c:v>5.25</c:v>
                </c:pt>
                <c:pt idx="30">
                  <c:v>5.5</c:v>
                </c:pt>
                <c:pt idx="31">
                  <c:v>5.75</c:v>
                </c:pt>
                <c:pt idx="32">
                  <c:v>6</c:v>
                </c:pt>
                <c:pt idx="33">
                  <c:v>6.25</c:v>
                </c:pt>
                <c:pt idx="34">
                  <c:v>6.5</c:v>
                </c:pt>
                <c:pt idx="35">
                  <c:v>6.75</c:v>
                </c:pt>
                <c:pt idx="36">
                  <c:v>7</c:v>
                </c:pt>
              </c:strCache>
            </c:strRef>
          </c:cat>
          <c:val>
            <c:numRef>
              <c:f>'new corrected'!$K$4:$K$40</c:f>
              <c:numCache>
                <c:formatCode>General</c:formatCode>
                <c:ptCount val="3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38993112"/>
        <c:axId val="138994680"/>
      </c:barChart>
      <c:catAx>
        <c:axId val="138993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1" i="0" baseline="0">
                    <a:effectLst/>
                  </a:rPr>
                  <a:t>δ</a:t>
                </a:r>
                <a:r>
                  <a:rPr lang="en-US" sz="1600" b="1" i="0" baseline="30000">
                    <a:effectLst/>
                  </a:rPr>
                  <a:t>34</a:t>
                </a:r>
                <a:r>
                  <a:rPr lang="en-US" sz="1600" b="1" i="0" baseline="0">
                    <a:effectLst/>
                  </a:rPr>
                  <a:t>S</a:t>
                </a:r>
                <a:r>
                  <a:rPr lang="en-US" sz="1600" b="1" i="0" baseline="-25000">
                    <a:effectLst/>
                  </a:rPr>
                  <a:t>Sulfide </a:t>
                </a:r>
                <a:r>
                  <a:rPr lang="en-US" sz="1600" b="1" i="0" baseline="0">
                    <a:effectLst/>
                  </a:rPr>
                  <a:t>(‰VCDT)</a:t>
                </a:r>
                <a:endParaRPr lang="en-US" sz="160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8994680"/>
        <c:crosses val="autoZero"/>
        <c:auto val="1"/>
        <c:lblAlgn val="ctr"/>
        <c:lblOffset val="100"/>
        <c:tickLblSkip val="4"/>
        <c:tickMarkSkip val="2"/>
        <c:noMultiLvlLbl val="0"/>
      </c:catAx>
      <c:valAx>
        <c:axId val="1389946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/>
                  <a:t>Frequency</a:t>
                </a:r>
              </a:p>
            </c:rich>
          </c:tx>
          <c:layout>
            <c:manualLayout>
              <c:xMode val="edge"/>
              <c:yMode val="edge"/>
              <c:x val="3.06487396622592E-2"/>
              <c:y val="0.2950028411397028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8993112"/>
        <c:crosses val="autoZero"/>
        <c:crossBetween val="between"/>
        <c:majorUnit val="1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987554680664916E-2"/>
          <c:y val="9.6882863868820515E-2"/>
          <c:w val="0.79734667541557303"/>
          <c:h val="0.12228966170895303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76838827821278"/>
          <c:y val="0.15670626036638427"/>
          <c:w val="0.79782132197651412"/>
          <c:h val="0.68679602274125107"/>
        </c:manualLayout>
      </c:layout>
      <c:barChart>
        <c:barDir val="col"/>
        <c:grouping val="stacked"/>
        <c:varyColors val="0"/>
        <c:ser>
          <c:idx val="0"/>
          <c:order val="0"/>
          <c:tx>
            <c:v>Back Forty (Zn-Cu)</c:v>
          </c:tx>
          <c:spPr>
            <a:solidFill>
              <a:srgbClr val="FFFF00"/>
            </a:solidFill>
            <a:ln w="25400">
              <a:solidFill>
                <a:schemeClr val="tx1"/>
              </a:solidFill>
            </a:ln>
          </c:spPr>
          <c:invertIfNegative val="0"/>
          <c:cat>
            <c:numRef>
              <c:f>'original PVB'!$I$4:$I$52</c:f>
              <c:numCache>
                <c:formatCode>General</c:formatCode>
                <c:ptCount val="49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  <c:pt idx="25">
                  <c:v>1.25</c:v>
                </c:pt>
                <c:pt idx="26">
                  <c:v>1.5</c:v>
                </c:pt>
                <c:pt idx="27">
                  <c:v>1.75</c:v>
                </c:pt>
                <c:pt idx="28">
                  <c:v>2</c:v>
                </c:pt>
                <c:pt idx="29">
                  <c:v>2.25</c:v>
                </c:pt>
                <c:pt idx="30">
                  <c:v>2.5</c:v>
                </c:pt>
                <c:pt idx="31">
                  <c:v>2.75</c:v>
                </c:pt>
                <c:pt idx="32">
                  <c:v>3</c:v>
                </c:pt>
                <c:pt idx="33">
                  <c:v>3.25</c:v>
                </c:pt>
                <c:pt idx="34">
                  <c:v>3.5</c:v>
                </c:pt>
                <c:pt idx="35">
                  <c:v>3.75</c:v>
                </c:pt>
                <c:pt idx="36">
                  <c:v>4</c:v>
                </c:pt>
                <c:pt idx="37">
                  <c:v>4.25</c:v>
                </c:pt>
                <c:pt idx="38">
                  <c:v>4.5</c:v>
                </c:pt>
                <c:pt idx="39">
                  <c:v>4.75</c:v>
                </c:pt>
                <c:pt idx="40">
                  <c:v>5</c:v>
                </c:pt>
                <c:pt idx="41">
                  <c:v>5.25</c:v>
                </c:pt>
                <c:pt idx="42">
                  <c:v>5.5</c:v>
                </c:pt>
                <c:pt idx="43">
                  <c:v>5.75</c:v>
                </c:pt>
                <c:pt idx="44">
                  <c:v>6</c:v>
                </c:pt>
                <c:pt idx="45">
                  <c:v>6.25</c:v>
                </c:pt>
                <c:pt idx="46">
                  <c:v>6.5</c:v>
                </c:pt>
                <c:pt idx="47">
                  <c:v>6.75</c:v>
                </c:pt>
                <c:pt idx="48">
                  <c:v>7</c:v>
                </c:pt>
              </c:numCache>
            </c:numRef>
          </c:cat>
          <c:val>
            <c:numRef>
              <c:f>'original PVB'!$J$4:$J$52</c:f>
              <c:numCache>
                <c:formatCode>General</c:formatCode>
                <c:ptCount val="4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0</c:v>
                </c:pt>
                <c:pt idx="25">
                  <c:v>1</c:v>
                </c:pt>
                <c:pt idx="26">
                  <c:v>1</c:v>
                </c:pt>
                <c:pt idx="27">
                  <c:v>2</c:v>
                </c:pt>
                <c:pt idx="28">
                  <c:v>0</c:v>
                </c:pt>
                <c:pt idx="29">
                  <c:v>2</c:v>
                </c:pt>
                <c:pt idx="30">
                  <c:v>1</c:v>
                </c:pt>
                <c:pt idx="31">
                  <c:v>2</c:v>
                </c:pt>
                <c:pt idx="32">
                  <c:v>6</c:v>
                </c:pt>
                <c:pt idx="33">
                  <c:v>1</c:v>
                </c:pt>
                <c:pt idx="34">
                  <c:v>2</c:v>
                </c:pt>
                <c:pt idx="35">
                  <c:v>0</c:v>
                </c:pt>
                <c:pt idx="36">
                  <c:v>2</c:v>
                </c:pt>
                <c:pt idx="37">
                  <c:v>4</c:v>
                </c:pt>
                <c:pt idx="38">
                  <c:v>1</c:v>
                </c:pt>
                <c:pt idx="39">
                  <c:v>0</c:v>
                </c:pt>
                <c:pt idx="40">
                  <c:v>1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</c:numCache>
            </c:numRef>
          </c:val>
        </c:ser>
        <c:ser>
          <c:idx val="1"/>
          <c:order val="1"/>
          <c:tx>
            <c:v>Lynne (Zn-Pb-Cu)</c:v>
          </c:tx>
          <c:spPr>
            <a:ln w="25400">
              <a:solidFill>
                <a:schemeClr val="tx1"/>
              </a:solidFill>
            </a:ln>
          </c:spPr>
          <c:invertIfNegative val="0"/>
          <c:cat>
            <c:numRef>
              <c:f>'original PVB'!$I$4:$I$52</c:f>
              <c:numCache>
                <c:formatCode>General</c:formatCode>
                <c:ptCount val="49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  <c:pt idx="25">
                  <c:v>1.25</c:v>
                </c:pt>
                <c:pt idx="26">
                  <c:v>1.5</c:v>
                </c:pt>
                <c:pt idx="27">
                  <c:v>1.75</c:v>
                </c:pt>
                <c:pt idx="28">
                  <c:v>2</c:v>
                </c:pt>
                <c:pt idx="29">
                  <c:v>2.25</c:v>
                </c:pt>
                <c:pt idx="30">
                  <c:v>2.5</c:v>
                </c:pt>
                <c:pt idx="31">
                  <c:v>2.75</c:v>
                </c:pt>
                <c:pt idx="32">
                  <c:v>3</c:v>
                </c:pt>
                <c:pt idx="33">
                  <c:v>3.25</c:v>
                </c:pt>
                <c:pt idx="34">
                  <c:v>3.5</c:v>
                </c:pt>
                <c:pt idx="35">
                  <c:v>3.75</c:v>
                </c:pt>
                <c:pt idx="36">
                  <c:v>4</c:v>
                </c:pt>
                <c:pt idx="37">
                  <c:v>4.25</c:v>
                </c:pt>
                <c:pt idx="38">
                  <c:v>4.5</c:v>
                </c:pt>
                <c:pt idx="39">
                  <c:v>4.75</c:v>
                </c:pt>
                <c:pt idx="40">
                  <c:v>5</c:v>
                </c:pt>
                <c:pt idx="41">
                  <c:v>5.25</c:v>
                </c:pt>
                <c:pt idx="42">
                  <c:v>5.5</c:v>
                </c:pt>
                <c:pt idx="43">
                  <c:v>5.75</c:v>
                </c:pt>
                <c:pt idx="44">
                  <c:v>6</c:v>
                </c:pt>
                <c:pt idx="45">
                  <c:v>6.25</c:v>
                </c:pt>
                <c:pt idx="46">
                  <c:v>6.5</c:v>
                </c:pt>
                <c:pt idx="47">
                  <c:v>6.75</c:v>
                </c:pt>
                <c:pt idx="48">
                  <c:v>7</c:v>
                </c:pt>
              </c:numCache>
            </c:numRef>
          </c:cat>
          <c:val>
            <c:numRef>
              <c:f>'original PVB'!$K$4:$K$52</c:f>
              <c:numCache>
                <c:formatCode>General</c:formatCode>
                <c:ptCount val="4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1</c:v>
                </c:pt>
                <c:pt idx="25">
                  <c:v>3</c:v>
                </c:pt>
                <c:pt idx="26">
                  <c:v>2</c:v>
                </c:pt>
                <c:pt idx="27">
                  <c:v>1</c:v>
                </c:pt>
                <c:pt idx="28">
                  <c:v>4</c:v>
                </c:pt>
                <c:pt idx="29">
                  <c:v>3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5</c:v>
                </c:pt>
                <c:pt idx="34">
                  <c:v>1</c:v>
                </c:pt>
                <c:pt idx="35">
                  <c:v>1</c:v>
                </c:pt>
                <c:pt idx="36">
                  <c:v>0</c:v>
                </c:pt>
                <c:pt idx="37">
                  <c:v>0</c:v>
                </c:pt>
                <c:pt idx="38">
                  <c:v>1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</c:numCache>
            </c:numRef>
          </c:val>
        </c:ser>
        <c:ser>
          <c:idx val="2"/>
          <c:order val="2"/>
          <c:tx>
            <c:v>Bend (Cu)</c:v>
          </c:tx>
          <c:spPr>
            <a:ln w="25400">
              <a:solidFill>
                <a:schemeClr val="tx1"/>
              </a:solidFill>
            </a:ln>
          </c:spPr>
          <c:invertIfNegative val="0"/>
          <c:cat>
            <c:numRef>
              <c:f>'original PVB'!$I$4:$I$52</c:f>
              <c:numCache>
                <c:formatCode>General</c:formatCode>
                <c:ptCount val="49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  <c:pt idx="25">
                  <c:v>1.25</c:v>
                </c:pt>
                <c:pt idx="26">
                  <c:v>1.5</c:v>
                </c:pt>
                <c:pt idx="27">
                  <c:v>1.75</c:v>
                </c:pt>
                <c:pt idx="28">
                  <c:v>2</c:v>
                </c:pt>
                <c:pt idx="29">
                  <c:v>2.25</c:v>
                </c:pt>
                <c:pt idx="30">
                  <c:v>2.5</c:v>
                </c:pt>
                <c:pt idx="31">
                  <c:v>2.75</c:v>
                </c:pt>
                <c:pt idx="32">
                  <c:v>3</c:v>
                </c:pt>
                <c:pt idx="33">
                  <c:v>3.25</c:v>
                </c:pt>
                <c:pt idx="34">
                  <c:v>3.5</c:v>
                </c:pt>
                <c:pt idx="35">
                  <c:v>3.75</c:v>
                </c:pt>
                <c:pt idx="36">
                  <c:v>4</c:v>
                </c:pt>
                <c:pt idx="37">
                  <c:v>4.25</c:v>
                </c:pt>
                <c:pt idx="38">
                  <c:v>4.5</c:v>
                </c:pt>
                <c:pt idx="39">
                  <c:v>4.75</c:v>
                </c:pt>
                <c:pt idx="40">
                  <c:v>5</c:v>
                </c:pt>
                <c:pt idx="41">
                  <c:v>5.25</c:v>
                </c:pt>
                <c:pt idx="42">
                  <c:v>5.5</c:v>
                </c:pt>
                <c:pt idx="43">
                  <c:v>5.75</c:v>
                </c:pt>
                <c:pt idx="44">
                  <c:v>6</c:v>
                </c:pt>
                <c:pt idx="45">
                  <c:v>6.25</c:v>
                </c:pt>
                <c:pt idx="46">
                  <c:v>6.5</c:v>
                </c:pt>
                <c:pt idx="47">
                  <c:v>6.75</c:v>
                </c:pt>
                <c:pt idx="48">
                  <c:v>7</c:v>
                </c:pt>
              </c:numCache>
            </c:numRef>
          </c:cat>
          <c:val>
            <c:numRef>
              <c:f>'original PVB'!$L$4:$L$52</c:f>
              <c:numCache>
                <c:formatCode>General</c:formatCode>
                <c:ptCount val="4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2</c:v>
                </c:pt>
                <c:pt idx="25">
                  <c:v>1</c:v>
                </c:pt>
                <c:pt idx="26">
                  <c:v>1</c:v>
                </c:pt>
                <c:pt idx="27">
                  <c:v>2</c:v>
                </c:pt>
                <c:pt idx="28">
                  <c:v>2</c:v>
                </c:pt>
                <c:pt idx="29">
                  <c:v>0</c:v>
                </c:pt>
                <c:pt idx="30">
                  <c:v>1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</c:numCache>
            </c:numRef>
          </c:val>
        </c:ser>
        <c:ser>
          <c:idx val="3"/>
          <c:order val="3"/>
          <c:tx>
            <c:v>Flambeau (Cu)</c:v>
          </c:tx>
          <c:spPr>
            <a:ln w="25400" cap="sq" cmpd="sng">
              <a:solidFill>
                <a:schemeClr val="tx1"/>
              </a:solidFill>
              <a:miter lim="800000"/>
            </a:ln>
          </c:spPr>
          <c:invertIfNegative val="0"/>
          <c:cat>
            <c:numRef>
              <c:f>'original PVB'!$I$4:$I$52</c:f>
              <c:numCache>
                <c:formatCode>General</c:formatCode>
                <c:ptCount val="49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  <c:pt idx="25">
                  <c:v>1.25</c:v>
                </c:pt>
                <c:pt idx="26">
                  <c:v>1.5</c:v>
                </c:pt>
                <c:pt idx="27">
                  <c:v>1.75</c:v>
                </c:pt>
                <c:pt idx="28">
                  <c:v>2</c:v>
                </c:pt>
                <c:pt idx="29">
                  <c:v>2.25</c:v>
                </c:pt>
                <c:pt idx="30">
                  <c:v>2.5</c:v>
                </c:pt>
                <c:pt idx="31">
                  <c:v>2.75</c:v>
                </c:pt>
                <c:pt idx="32">
                  <c:v>3</c:v>
                </c:pt>
                <c:pt idx="33">
                  <c:v>3.25</c:v>
                </c:pt>
                <c:pt idx="34">
                  <c:v>3.5</c:v>
                </c:pt>
                <c:pt idx="35">
                  <c:v>3.75</c:v>
                </c:pt>
                <c:pt idx="36">
                  <c:v>4</c:v>
                </c:pt>
                <c:pt idx="37">
                  <c:v>4.25</c:v>
                </c:pt>
                <c:pt idx="38">
                  <c:v>4.5</c:v>
                </c:pt>
                <c:pt idx="39">
                  <c:v>4.75</c:v>
                </c:pt>
                <c:pt idx="40">
                  <c:v>5</c:v>
                </c:pt>
                <c:pt idx="41">
                  <c:v>5.25</c:v>
                </c:pt>
                <c:pt idx="42">
                  <c:v>5.5</c:v>
                </c:pt>
                <c:pt idx="43">
                  <c:v>5.75</c:v>
                </c:pt>
                <c:pt idx="44">
                  <c:v>6</c:v>
                </c:pt>
                <c:pt idx="45">
                  <c:v>6.25</c:v>
                </c:pt>
                <c:pt idx="46">
                  <c:v>6.5</c:v>
                </c:pt>
                <c:pt idx="47">
                  <c:v>6.75</c:v>
                </c:pt>
                <c:pt idx="48">
                  <c:v>7</c:v>
                </c:pt>
              </c:numCache>
            </c:numRef>
          </c:cat>
          <c:val>
            <c:numRef>
              <c:f>'original PVB'!$M$4:$M$52</c:f>
              <c:numCache>
                <c:formatCode>General</c:formatCode>
                <c:ptCount val="4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1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</c:numCache>
            </c:numRef>
          </c:val>
        </c:ser>
        <c:ser>
          <c:idx val="4"/>
          <c:order val="4"/>
          <c:tx>
            <c:v>Crandon (Zn-Cu)</c:v>
          </c:tx>
          <c:spPr>
            <a:ln w="25400">
              <a:solidFill>
                <a:schemeClr val="tx1"/>
              </a:solidFill>
            </a:ln>
          </c:spPr>
          <c:invertIfNegative val="0"/>
          <c:cat>
            <c:numRef>
              <c:f>'original PVB'!$I$4:$I$52</c:f>
              <c:numCache>
                <c:formatCode>General</c:formatCode>
                <c:ptCount val="49"/>
                <c:pt idx="0">
                  <c:v>-5</c:v>
                </c:pt>
                <c:pt idx="1">
                  <c:v>-4.75</c:v>
                </c:pt>
                <c:pt idx="2">
                  <c:v>-4.5</c:v>
                </c:pt>
                <c:pt idx="3">
                  <c:v>-4.25</c:v>
                </c:pt>
                <c:pt idx="4">
                  <c:v>-4</c:v>
                </c:pt>
                <c:pt idx="5">
                  <c:v>-3.75</c:v>
                </c:pt>
                <c:pt idx="6">
                  <c:v>-3.5</c:v>
                </c:pt>
                <c:pt idx="7">
                  <c:v>-3.25</c:v>
                </c:pt>
                <c:pt idx="8">
                  <c:v>-3</c:v>
                </c:pt>
                <c:pt idx="9">
                  <c:v>-2.75</c:v>
                </c:pt>
                <c:pt idx="10">
                  <c:v>-2.5</c:v>
                </c:pt>
                <c:pt idx="11">
                  <c:v>-2.25</c:v>
                </c:pt>
                <c:pt idx="12">
                  <c:v>-2</c:v>
                </c:pt>
                <c:pt idx="13">
                  <c:v>-1.75</c:v>
                </c:pt>
                <c:pt idx="14">
                  <c:v>-1.5</c:v>
                </c:pt>
                <c:pt idx="15">
                  <c:v>-1.25</c:v>
                </c:pt>
                <c:pt idx="16">
                  <c:v>-1</c:v>
                </c:pt>
                <c:pt idx="17">
                  <c:v>-0.75</c:v>
                </c:pt>
                <c:pt idx="18">
                  <c:v>-0.5</c:v>
                </c:pt>
                <c:pt idx="19">
                  <c:v>-0.25</c:v>
                </c:pt>
                <c:pt idx="20">
                  <c:v>0</c:v>
                </c:pt>
                <c:pt idx="21">
                  <c:v>0.25</c:v>
                </c:pt>
                <c:pt idx="22">
                  <c:v>0.5</c:v>
                </c:pt>
                <c:pt idx="23">
                  <c:v>0.75</c:v>
                </c:pt>
                <c:pt idx="24">
                  <c:v>1</c:v>
                </c:pt>
                <c:pt idx="25">
                  <c:v>1.25</c:v>
                </c:pt>
                <c:pt idx="26">
                  <c:v>1.5</c:v>
                </c:pt>
                <c:pt idx="27">
                  <c:v>1.75</c:v>
                </c:pt>
                <c:pt idx="28">
                  <c:v>2</c:v>
                </c:pt>
                <c:pt idx="29">
                  <c:v>2.25</c:v>
                </c:pt>
                <c:pt idx="30">
                  <c:v>2.5</c:v>
                </c:pt>
                <c:pt idx="31">
                  <c:v>2.75</c:v>
                </c:pt>
                <c:pt idx="32">
                  <c:v>3</c:v>
                </c:pt>
                <c:pt idx="33">
                  <c:v>3.25</c:v>
                </c:pt>
                <c:pt idx="34">
                  <c:v>3.5</c:v>
                </c:pt>
                <c:pt idx="35">
                  <c:v>3.75</c:v>
                </c:pt>
                <c:pt idx="36">
                  <c:v>4</c:v>
                </c:pt>
                <c:pt idx="37">
                  <c:v>4.25</c:v>
                </c:pt>
                <c:pt idx="38">
                  <c:v>4.5</c:v>
                </c:pt>
                <c:pt idx="39">
                  <c:v>4.75</c:v>
                </c:pt>
                <c:pt idx="40">
                  <c:v>5</c:v>
                </c:pt>
                <c:pt idx="41">
                  <c:v>5.25</c:v>
                </c:pt>
                <c:pt idx="42">
                  <c:v>5.5</c:v>
                </c:pt>
                <c:pt idx="43">
                  <c:v>5.75</c:v>
                </c:pt>
                <c:pt idx="44">
                  <c:v>6</c:v>
                </c:pt>
                <c:pt idx="45">
                  <c:v>6.25</c:v>
                </c:pt>
                <c:pt idx="46">
                  <c:v>6.5</c:v>
                </c:pt>
                <c:pt idx="47">
                  <c:v>6.75</c:v>
                </c:pt>
                <c:pt idx="48">
                  <c:v>7</c:v>
                </c:pt>
              </c:numCache>
            </c:numRef>
          </c:cat>
          <c:val>
            <c:numRef>
              <c:f>'original PVB'!$N$4:$N$52</c:f>
              <c:numCache>
                <c:formatCode>General</c:formatCode>
                <c:ptCount val="4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1</c:v>
                </c:pt>
                <c:pt idx="17">
                  <c:v>3</c:v>
                </c:pt>
                <c:pt idx="18">
                  <c:v>1</c:v>
                </c:pt>
                <c:pt idx="19">
                  <c:v>7</c:v>
                </c:pt>
                <c:pt idx="20">
                  <c:v>7</c:v>
                </c:pt>
                <c:pt idx="21">
                  <c:v>15</c:v>
                </c:pt>
                <c:pt idx="22">
                  <c:v>8</c:v>
                </c:pt>
                <c:pt idx="23">
                  <c:v>13</c:v>
                </c:pt>
                <c:pt idx="24">
                  <c:v>11</c:v>
                </c:pt>
                <c:pt idx="25">
                  <c:v>8</c:v>
                </c:pt>
                <c:pt idx="26">
                  <c:v>4</c:v>
                </c:pt>
                <c:pt idx="27">
                  <c:v>1</c:v>
                </c:pt>
                <c:pt idx="28">
                  <c:v>1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38996248"/>
        <c:axId val="137603240"/>
      </c:barChart>
      <c:catAx>
        <c:axId val="138996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1" i="0" u="none" strike="noStrike" baseline="0">
                    <a:effectLst/>
                  </a:rPr>
                  <a:t>All Sulfides                                δ</a:t>
                </a:r>
                <a:r>
                  <a:rPr lang="en-US" sz="1400" b="1" i="0" u="none" strike="noStrike" baseline="30000">
                    <a:effectLst/>
                  </a:rPr>
                  <a:t>34</a:t>
                </a:r>
                <a:r>
                  <a:rPr lang="en-US" sz="1400" b="1" i="0" u="none" strike="noStrike" baseline="0">
                    <a:effectLst/>
                  </a:rPr>
                  <a:t>S</a:t>
                </a:r>
                <a:r>
                  <a:rPr lang="en-US" sz="1400" b="1" i="0" u="none" strike="noStrike" baseline="-25000">
                    <a:effectLst/>
                  </a:rPr>
                  <a:t>Sulfide</a:t>
                </a:r>
                <a:r>
                  <a:rPr lang="en-US" sz="1400" b="1" i="0" u="none" strike="noStrike" baseline="0">
                    <a:effectLst/>
                  </a:rPr>
                  <a:t>(‰VCDT)</a:t>
                </a:r>
                <a:endParaRPr lang="en-US" sz="1400" b="1"/>
              </a:p>
            </c:rich>
          </c:tx>
          <c:layout>
            <c:manualLayout>
              <c:xMode val="edge"/>
              <c:yMode val="edge"/>
              <c:x val="0.22886783219894125"/>
              <c:y val="0.9196424771227921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7603240"/>
        <c:crosses val="autoZero"/>
        <c:auto val="1"/>
        <c:lblAlgn val="ctr"/>
        <c:lblOffset val="100"/>
        <c:tickLblSkip val="4"/>
        <c:tickMarkSkip val="2"/>
        <c:noMultiLvlLbl val="0"/>
      </c:catAx>
      <c:valAx>
        <c:axId val="1376032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000" b="1" i="0" u="none" strike="noStrike" baseline="0">
                    <a:effectLst/>
                  </a:rPr>
                  <a:t>Frequency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89962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2.3809528273252396E-2"/>
          <c:y val="5.2526923277170581E-2"/>
          <c:w val="0.95238094345349522"/>
          <c:h val="9.7998554785143022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8FD14-B083-4FEF-9CCB-2148734344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C4405-7C0A-47AF-BA9D-3D7EF6E8C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2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1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7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1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1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0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8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2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8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AEB39-A2DE-43D3-B7ED-17F964CAE75A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4663-492D-49F0-BD95-E1884DADA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3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Sturgeon Falls gabbroic intrusion and its relation with the metalliferous sulfide rocks of the Penokean Volcanic Belt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10000"/>
            <a:ext cx="7543800" cy="2667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Joyashish Thakurta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Jonathan Haynes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Anthony Boxleiter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Western Michigan University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Kalamazoo, MI 49008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6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3886200" cy="2971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462" y="3106003"/>
            <a:ext cx="2096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Patches </a:t>
            </a:r>
            <a:r>
              <a:rPr lang="en-US" dirty="0">
                <a:latin typeface="Times New Roman"/>
                <a:ea typeface="Times New Roman"/>
              </a:rPr>
              <a:t>of epidote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"/>
            <a:ext cx="4038600" cy="29536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76800" y="3110552"/>
            <a:ext cx="426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ea typeface="Times New Roman"/>
              </a:rPr>
              <a:t>Quartz </a:t>
            </a:r>
            <a:r>
              <a:rPr lang="en-US" dirty="0">
                <a:latin typeface="Times New Roman"/>
                <a:ea typeface="Times New Roman"/>
              </a:rPr>
              <a:t>Veins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1" y="3479884"/>
            <a:ext cx="4181903" cy="29490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6400800"/>
            <a:ext cx="5868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Calcite, quartz and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sulfide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mineral bearing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hydrothermal vein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77" y="3470008"/>
            <a:ext cx="3911424" cy="295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12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4114800" cy="297179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4146452" cy="296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4108939" cy="333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4220309" cy="335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3694" y="3036177"/>
            <a:ext cx="54938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</a:rPr>
              <a:t>Reflected light 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photomicrographs </a:t>
            </a:r>
            <a:r>
              <a:rPr lang="en-US" sz="1600" dirty="0">
                <a:solidFill>
                  <a:prstClr val="black"/>
                </a:solidFill>
                <a:latin typeface="Times New Roman"/>
                <a:ea typeface="Times New Roman"/>
              </a:rPr>
              <a:t>showing </a:t>
            </a:r>
            <a:r>
              <a:rPr lang="en-US" sz="1600" dirty="0" smtClean="0">
                <a:solidFill>
                  <a:prstClr val="black"/>
                </a:solidFill>
                <a:latin typeface="Times New Roman"/>
                <a:ea typeface="Times New Roman"/>
              </a:rPr>
              <a:t>pyrite and pyrrhotite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8" y="145768"/>
            <a:ext cx="8153400" cy="868362"/>
          </a:xfrm>
        </p:spPr>
        <p:txBody>
          <a:bodyPr/>
          <a:lstStyle/>
          <a:p>
            <a:r>
              <a:rPr lang="en-US" dirty="0" smtClean="0"/>
              <a:t>The Back Forty VMS deposit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30" y="1072487"/>
            <a:ext cx="6565936" cy="43050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  <a:extLst/>
        </p:spPr>
      </p:pic>
      <p:sp>
        <p:nvSpPr>
          <p:cNvPr id="5" name="TextBox 4"/>
          <p:cNvSpPr txBox="1"/>
          <p:nvPr/>
        </p:nvSpPr>
        <p:spPr>
          <a:xfrm>
            <a:off x="5105400" y="5316158"/>
            <a:ext cx="292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Aquila Resources Inc.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5743847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The Back Forty Zn-Cu deposit is the eastern-most Volcanogenic Massive Sulfide Deposit (VMS)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in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the Penokean Volcanic Belt (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PVB). It is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located along the east side of the Menominee River in Menominee County,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Vrinda" panose="020B0502040204020203" pitchFamily="34" charset="0"/>
              </a:rPr>
              <a:t>Michigan.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526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Back Forty VMS deposit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Back Forty is characterized by massive, disseminated and stringer sulfide mineralization hosted within felsic-dominated volcanic rocks, consistent with the bimodal-felsic, or Kuroko-type, VMS model.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host rocks are coarse and fine-ash crystal </a:t>
            </a:r>
            <a:r>
              <a:rPr lang="en-US" dirty="0" smtClean="0"/>
              <a:t>tuff  </a:t>
            </a:r>
            <a:r>
              <a:rPr lang="en-US" dirty="0"/>
              <a:t>interlayered </a:t>
            </a:r>
            <a:r>
              <a:rPr lang="en-US" dirty="0" smtClean="0"/>
              <a:t>with </a:t>
            </a:r>
            <a:r>
              <a:rPr lang="en-US" dirty="0"/>
              <a:t>lithic </a:t>
            </a:r>
            <a:r>
              <a:rPr lang="en-US" dirty="0" smtClean="0"/>
              <a:t>lapilli-tuff </a:t>
            </a:r>
            <a:r>
              <a:rPr lang="en-US" dirty="0"/>
              <a:t>consisting of lithic fragments and xenocrysts of quartz, alkali and plagioclase feldspars within a finer grained, sericite and chlorite altered groundmass. </a:t>
            </a:r>
          </a:p>
        </p:txBody>
      </p:sp>
    </p:spTree>
    <p:extLst>
      <p:ext uri="{BB962C8B-B14F-4D97-AF65-F5344CB8AC3E}">
        <p14:creationId xmlns:p14="http://schemas.microsoft.com/office/powerpoint/2010/main" val="5714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6775" y="3707295"/>
            <a:ext cx="4362311" cy="2843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47542"/>
            <a:ext cx="4267200" cy="33580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37" y="248479"/>
            <a:ext cx="4271962" cy="2875721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9" name="Content Placeholder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48479"/>
            <a:ext cx="4524375" cy="2057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601" y="2411212"/>
            <a:ext cx="4621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Massive and semi-massive sulfides in drill cores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113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5032830" y="235226"/>
            <a:ext cx="3804466" cy="28997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032829" y="3352799"/>
            <a:ext cx="3804467" cy="28521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67770" y="6313805"/>
            <a:ext cx="5040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Textures of sulfide minerals in massive sulfide zones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6" y="3352800"/>
            <a:ext cx="3803374" cy="2852103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4800" y="228600"/>
            <a:ext cx="3810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5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914400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 of formation of VMS deposits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59771"/>
            <a:ext cx="5638801" cy="3145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7564"/>
            <a:ext cx="4572001" cy="3311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2895600"/>
            <a:ext cx="1204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Source: WHOI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1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Sulfur isotope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Sulfide ore minerals include pyrite, sphalerite, chalcopyrite, galena, and bornite. </a:t>
            </a:r>
            <a:r>
              <a:rPr lang="en-US" dirty="0" smtClean="0">
                <a:latin typeface="Symbol" panose="05050102010706020507" pitchFamily="18" charset="2"/>
              </a:rPr>
              <a:t>d</a:t>
            </a:r>
            <a:r>
              <a:rPr lang="en-US" baseline="30000" dirty="0" smtClean="0"/>
              <a:t>34</a:t>
            </a:r>
            <a:r>
              <a:rPr lang="en-US" dirty="0" smtClean="0"/>
              <a:t>S values obtained </a:t>
            </a:r>
            <a:r>
              <a:rPr lang="en-US" dirty="0"/>
              <a:t>from these minerals range from 0.76 to 5.06‰-VCDT, with an average value of </a:t>
            </a:r>
            <a:r>
              <a:rPr lang="en-US" dirty="0" smtClean="0"/>
              <a:t>3.07‰. </a:t>
            </a:r>
          </a:p>
          <a:p>
            <a:r>
              <a:rPr lang="en-US" dirty="0" smtClean="0"/>
              <a:t>These </a:t>
            </a:r>
            <a:r>
              <a:rPr lang="en-US" dirty="0"/>
              <a:t>values are </a:t>
            </a:r>
            <a:r>
              <a:rPr lang="en-US" dirty="0" smtClean="0"/>
              <a:t>indicative of mantle source with small addition from surficial sources.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0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7893424"/>
              </p:ext>
            </p:extLst>
          </p:nvPr>
        </p:nvGraphicFramePr>
        <p:xfrm>
          <a:off x="76200" y="152400"/>
          <a:ext cx="9067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" y="47244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Histogram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of sulfur isotope values for five primary sulfide minerals in the Back Forty deposit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4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Source of sulfur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830763"/>
          </a:xfrm>
        </p:spPr>
        <p:txBody>
          <a:bodyPr>
            <a:normAutofit/>
          </a:bodyPr>
          <a:lstStyle/>
          <a:p>
            <a:r>
              <a:rPr lang="en-US" dirty="0" smtClean="0"/>
              <a:t>Sulfur </a:t>
            </a:r>
            <a:r>
              <a:rPr lang="en-US" dirty="0"/>
              <a:t>was </a:t>
            </a:r>
            <a:r>
              <a:rPr lang="en-US" dirty="0" smtClean="0"/>
              <a:t>primarily supplied to the ore-forming system </a:t>
            </a:r>
            <a:r>
              <a:rPr lang="en-US" dirty="0"/>
              <a:t>by hydrothermal leaching </a:t>
            </a:r>
            <a:r>
              <a:rPr lang="en-US" dirty="0" smtClean="0"/>
              <a:t>of rocks</a:t>
            </a:r>
          </a:p>
          <a:p>
            <a:r>
              <a:rPr lang="en-US" dirty="0" smtClean="0"/>
              <a:t>There could be three sources of sulfur:</a:t>
            </a:r>
          </a:p>
          <a:p>
            <a:pPr marL="514350" indent="-514350">
              <a:buAutoNum type="arabicPeriod"/>
            </a:pPr>
            <a:r>
              <a:rPr lang="en-US" dirty="0" smtClean="0"/>
              <a:t>Seafloor </a:t>
            </a:r>
            <a:r>
              <a:rPr lang="en-US" dirty="0"/>
              <a:t>volcanic rocks. 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Sea-floor sediments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Magmatic intrusive units that mobilized sulfur from mantle sources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7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Location of Sturgeon Falls intrusion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4400"/>
            <a:ext cx="5811721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048097"/>
            <a:ext cx="8069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Sturgeon Falls intrusion is located in Dickinson and Menominee Counties in the Upper Peninsula of Michigan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0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829391"/>
              </p:ext>
            </p:extLst>
          </p:nvPr>
        </p:nvGraphicFramePr>
        <p:xfrm>
          <a:off x="76200" y="76200"/>
          <a:ext cx="89916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" y="5562600"/>
            <a:ext cx="883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Histogram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of sulfur isotope values of the five major VMS deposits of the Penokean Volcanic Belt (Crandon Values: Leslie Myers, 1983; Bend, Lynne, and Flambeau values: Laurel Woodruff, </a:t>
            </a: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personal communication)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4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924800" cy="838200"/>
          </a:xfrm>
        </p:spPr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579" y="1295400"/>
            <a:ext cx="89154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smtClean="0"/>
              <a:t>The Sturgeon Falls igneous intrusion is a Paleoproterozoic gabbroic unit, with minor occurrences of clinopyroxenite.</a:t>
            </a:r>
          </a:p>
          <a:p>
            <a:r>
              <a:rPr lang="en-US" sz="3400" dirty="0" smtClean="0"/>
              <a:t>It is contemporaneous with the Penokean Volcanic Belt and it is located along the trend of the belt in northern Wisconsin and UP Michigan.</a:t>
            </a:r>
          </a:p>
          <a:p>
            <a:r>
              <a:rPr lang="en-US" sz="3400" dirty="0" smtClean="0"/>
              <a:t>The Penokean Volcanic Belt has been known for a large group of sulfide mineral deposits with </a:t>
            </a:r>
            <a:r>
              <a:rPr lang="en-US" sz="3400" dirty="0" smtClean="0">
                <a:latin typeface="Symbol" panose="05050102010706020507" pitchFamily="18" charset="2"/>
              </a:rPr>
              <a:t>d</a:t>
            </a:r>
            <a:r>
              <a:rPr lang="en-US" sz="3400" baseline="30000" dirty="0" smtClean="0"/>
              <a:t>34</a:t>
            </a:r>
            <a:r>
              <a:rPr lang="en-US" sz="3400" dirty="0" smtClean="0"/>
              <a:t>S values closely representative of mantle origin.</a:t>
            </a:r>
          </a:p>
          <a:p>
            <a:r>
              <a:rPr lang="en-US" sz="3400" dirty="0" smtClean="0"/>
              <a:t>The Sturgeon Falls unit contains disseminated deposits of pyrite and chalcopyrite. </a:t>
            </a:r>
          </a:p>
          <a:p>
            <a:r>
              <a:rPr lang="en-US" sz="3400" dirty="0" smtClean="0"/>
              <a:t>It is proposed that the Sturgeon Falls unit and similar gabbroic bodies in the Penokean Volcanic Belt were the major sources of sulfur into the hydrothermal ore forming system.</a:t>
            </a:r>
          </a:p>
          <a:p>
            <a:r>
              <a:rPr lang="en-US" sz="3400" dirty="0" smtClean="0"/>
              <a:t>Thus, the Sturgeon Falls unit and the group of similar mafic-ultramafic intrusive bodies in the area could be recognized as prospective targets for primary magmatic sulfide mineral deposits. </a:t>
            </a:r>
          </a:p>
        </p:txBody>
      </p:sp>
    </p:spTree>
    <p:extLst>
      <p:ext uri="{BB962C8B-B14F-4D97-AF65-F5344CB8AC3E}">
        <p14:creationId xmlns:p14="http://schemas.microsoft.com/office/powerpoint/2010/main" val="68245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Tom Quigley and Eric Quigley, Aquila Resources Inc.</a:t>
            </a:r>
          </a:p>
          <a:p>
            <a:r>
              <a:rPr lang="en-US" dirty="0" smtClean="0"/>
              <a:t>Ben Underwood and Ed Ripley, Indiana University Bloomington</a:t>
            </a:r>
          </a:p>
          <a:p>
            <a:r>
              <a:rPr lang="en-US" dirty="0" smtClean="0"/>
              <a:t>Laurel Woodruff, Klaus Schulz and Bill Cannon, United States Geological Survey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10330" r="5729" b="15347"/>
          <a:stretch/>
        </p:blipFill>
        <p:spPr bwMode="auto">
          <a:xfrm>
            <a:off x="1143000" y="152400"/>
            <a:ext cx="6019800" cy="655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92857" y="4572000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Schematic map of the region surrounding the SFIB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5638800" cy="38862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8600"/>
            <a:ext cx="3124200" cy="3810000"/>
          </a:xfrm>
          <a:prstGeom prst="rect">
            <a:avLst/>
          </a:prstGeom>
          <a:ln w="15875">
            <a:solidFill>
              <a:sysClr val="windowText" lastClr="000000"/>
            </a:solidFill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953909"/>
              </p:ext>
            </p:extLst>
          </p:nvPr>
        </p:nvGraphicFramePr>
        <p:xfrm>
          <a:off x="152400" y="4848277"/>
          <a:ext cx="6400800" cy="1828799"/>
        </p:xfrm>
        <a:graphic>
          <a:graphicData uri="http://schemas.openxmlformats.org/drawingml/2006/table">
            <a:tbl>
              <a:tblPr firstRow="1" firstCol="1" bandRow="1"/>
              <a:tblGrid>
                <a:gridCol w="970267"/>
                <a:gridCol w="1865727"/>
                <a:gridCol w="1024336"/>
                <a:gridCol w="961379"/>
                <a:gridCol w="816950"/>
                <a:gridCol w="762141"/>
              </a:tblGrid>
              <a:tr h="2423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Deposit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Tonnage </a:t>
                      </a:r>
                      <a:r>
                        <a:rPr lang="en-US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(million tonnes)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Zn (wt. %)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Cu (wt. %)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Au (g/t)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Ag (g/t)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9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Crandon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5.6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1.04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1.1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6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Lynne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5.6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9.27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0.47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74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6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Flambeau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5.8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4.0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1.7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6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Bend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3.5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1.9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2.8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6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Back Forty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15.1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3.0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0.3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2.0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en-US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52400" y="4148434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Location of the Penokean Volcanic Belt in Northern Wisconsin and the Michigan Upper Peninsula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6172200" cy="1752600"/>
          </a:xfrm>
          <a:prstGeom prst="rect">
            <a:avLst/>
          </a:prstGeom>
          <a:ln w="15875">
            <a:solidFill>
              <a:sysClr val="windowText" lastClr="000000"/>
            </a:solidFill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3" y="2209800"/>
            <a:ext cx="6192717" cy="1905000"/>
          </a:xfrm>
          <a:prstGeom prst="rect">
            <a:avLst/>
          </a:prstGeom>
          <a:ln w="15875">
            <a:solidFill>
              <a:sysClr val="windowText" lastClr="000000"/>
            </a:solidFill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67200"/>
            <a:ext cx="6192717" cy="1925955"/>
          </a:xfrm>
          <a:prstGeom prst="rect">
            <a:avLst/>
          </a:prstGeom>
          <a:ln w="15875">
            <a:solidFill>
              <a:sysClr val="windowText" lastClr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56528" y="6295265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</a:rPr>
              <a:t>Adapted from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Schulz and Cannon, 2007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29401" y="304800"/>
            <a:ext cx="2285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Penokean Orogeny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388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91600" cy="518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5284857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ea typeface="Times New Roman" panose="02020603050405020304" pitchFamily="18" charset="0"/>
              </a:rPr>
              <a:t>Map of gabbroic sills near the </a:t>
            </a:r>
            <a:r>
              <a:rPr lang="en-US" sz="2000" dirty="0" smtClean="0">
                <a:ea typeface="Times New Roman" panose="02020603050405020304" pitchFamily="18" charset="0"/>
              </a:rPr>
              <a:t>Sturgeon Falls intrusion.  </a:t>
            </a:r>
            <a:r>
              <a:rPr lang="en-US" sz="2000" dirty="0">
                <a:ea typeface="Times New Roman" panose="02020603050405020304" pitchFamily="18" charset="0"/>
              </a:rPr>
              <a:t>Adapted from Sims and Schulz (1993).  Coordinates are UTM NAD 83, Zone 16N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01048" y="6019800"/>
            <a:ext cx="863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the absence of direct radiometric age, the relative age of the Sturgeon Falls unit is determined to be between 1.86 and 1.89 Ga. </a:t>
            </a:r>
          </a:p>
        </p:txBody>
      </p:sp>
    </p:spTree>
    <p:extLst>
      <p:ext uri="{BB962C8B-B14F-4D97-AF65-F5344CB8AC3E}">
        <p14:creationId xmlns:p14="http://schemas.microsoft.com/office/powerpoint/2010/main" val="170718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 of Sturgeon Falls intrusion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Sims and Schulz (1993) </a:t>
            </a:r>
            <a:r>
              <a:rPr lang="en-US" dirty="0" smtClean="0"/>
              <a:t>concluded that the </a:t>
            </a:r>
            <a:r>
              <a:rPr lang="en-US" dirty="0"/>
              <a:t>Niagara Fault </a:t>
            </a:r>
            <a:r>
              <a:rPr lang="en-US" dirty="0" smtClean="0"/>
              <a:t>is younger than </a:t>
            </a:r>
            <a:r>
              <a:rPr lang="en-US" dirty="0"/>
              <a:t>the </a:t>
            </a:r>
            <a:r>
              <a:rPr lang="en-US" dirty="0" smtClean="0"/>
              <a:t>Sturgeon Falls </a:t>
            </a:r>
            <a:r>
              <a:rPr lang="en-US" dirty="0"/>
              <a:t>and </a:t>
            </a:r>
            <a:r>
              <a:rPr lang="en-US" dirty="0" smtClean="0"/>
              <a:t>other co-magmatic </a:t>
            </a:r>
            <a:r>
              <a:rPr lang="en-US" dirty="0"/>
              <a:t>sills. 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minimum age of the Niagara Fault is </a:t>
            </a:r>
            <a:r>
              <a:rPr lang="en-US" dirty="0" smtClean="0"/>
              <a:t>1.83Ga. Pembine-Wausau </a:t>
            </a:r>
            <a:r>
              <a:rPr lang="en-US" dirty="0"/>
              <a:t>Terrane collided with the Superior Craton, </a:t>
            </a:r>
            <a:r>
              <a:rPr lang="en-US" dirty="0" smtClean="0"/>
              <a:t>at 1.86Ga </a:t>
            </a:r>
            <a:r>
              <a:rPr lang="en-US" dirty="0"/>
              <a:t>(Schulz and Schneider, 2005).  </a:t>
            </a:r>
            <a:endParaRPr lang="en-US" dirty="0" smtClean="0"/>
          </a:p>
          <a:p>
            <a:r>
              <a:rPr lang="en-US" dirty="0" smtClean="0"/>
              <a:t>The Sturgeon Falls unit </a:t>
            </a:r>
            <a:r>
              <a:rPr lang="en-US" dirty="0"/>
              <a:t>is </a:t>
            </a:r>
            <a:r>
              <a:rPr lang="en-US" dirty="0" smtClean="0"/>
              <a:t>intrusive </a:t>
            </a:r>
            <a:r>
              <a:rPr lang="en-US" dirty="0"/>
              <a:t>into the Quinnesec </a:t>
            </a:r>
            <a:r>
              <a:rPr lang="en-US" dirty="0" smtClean="0"/>
              <a:t>Formation</a:t>
            </a:r>
            <a:r>
              <a:rPr lang="en-US" dirty="0"/>
              <a:t>, which is intruded by the Twelve Foot Falls Quartz Diorite, dated at 1.889 Ga.  </a:t>
            </a:r>
            <a:endParaRPr lang="en-US" dirty="0" smtClean="0"/>
          </a:p>
          <a:p>
            <a:r>
              <a:rPr lang="en-US" dirty="0" smtClean="0"/>
              <a:t>Therefore</a:t>
            </a:r>
            <a:r>
              <a:rPr lang="en-US" dirty="0"/>
              <a:t>, the relative age </a:t>
            </a:r>
            <a:r>
              <a:rPr lang="en-US" dirty="0" smtClean="0"/>
              <a:t>range of </a:t>
            </a:r>
            <a:r>
              <a:rPr lang="en-US" dirty="0"/>
              <a:t>the </a:t>
            </a:r>
            <a:r>
              <a:rPr lang="en-US" dirty="0" smtClean="0"/>
              <a:t>Sturgeon Falls intrusion is </a:t>
            </a:r>
            <a:r>
              <a:rPr lang="en-US" dirty="0"/>
              <a:t>1.86-1.89 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t="6989" r="6166" b="22546"/>
          <a:stretch/>
        </p:blipFill>
        <p:spPr bwMode="auto">
          <a:xfrm>
            <a:off x="76200" y="76200"/>
            <a:ext cx="6553200" cy="662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72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4343399" cy="31242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0"/>
            <a:ext cx="4343400" cy="3200400"/>
          </a:xfrm>
          <a:prstGeom prst="rect">
            <a:avLst/>
          </a:prstGeom>
        </p:spPr>
      </p:pic>
      <p:pic>
        <p:nvPicPr>
          <p:cNvPr id="6" name="Content Placeholder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599"/>
            <a:ext cx="4137343" cy="28098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93899" y="3168134"/>
            <a:ext cx="4350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Highly altered plagioclase and clinopyroxene</a:t>
            </a:r>
          </a:p>
        </p:txBody>
      </p: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67125"/>
            <a:ext cx="4137343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3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792</Words>
  <Application>Microsoft Office PowerPoint</Application>
  <PresentationFormat>On-screen Show (4:3)</PresentationFormat>
  <Paragraphs>97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Symbol</vt:lpstr>
      <vt:lpstr>Times New Roman</vt:lpstr>
      <vt:lpstr>Vrinda</vt:lpstr>
      <vt:lpstr>Office Theme</vt:lpstr>
      <vt:lpstr>The Sturgeon Falls gabbroic intrusion and its relation with the metalliferous sulfide rocks of the Penokean Volcanic Belt</vt:lpstr>
      <vt:lpstr>Location of Sturgeon Falls intrusion</vt:lpstr>
      <vt:lpstr>PowerPoint Presentation</vt:lpstr>
      <vt:lpstr>PowerPoint Presentation</vt:lpstr>
      <vt:lpstr>PowerPoint Presentation</vt:lpstr>
      <vt:lpstr>PowerPoint Presentation</vt:lpstr>
      <vt:lpstr>Age of Sturgeon Falls intrusion</vt:lpstr>
      <vt:lpstr>PowerPoint Presentation</vt:lpstr>
      <vt:lpstr>PowerPoint Presentation</vt:lpstr>
      <vt:lpstr>PowerPoint Presentation</vt:lpstr>
      <vt:lpstr>PowerPoint Presentation</vt:lpstr>
      <vt:lpstr>The Back Forty VMS deposit</vt:lpstr>
      <vt:lpstr>The Back Forty VMS deposit</vt:lpstr>
      <vt:lpstr>PowerPoint Presentation</vt:lpstr>
      <vt:lpstr>PowerPoint Presentation</vt:lpstr>
      <vt:lpstr>Mode of formation of VMS deposits</vt:lpstr>
      <vt:lpstr>Sulfur isotope values</vt:lpstr>
      <vt:lpstr>PowerPoint Presentation</vt:lpstr>
      <vt:lpstr>Source of sulfur</vt:lpstr>
      <vt:lpstr>PowerPoint Presentation</vt:lpstr>
      <vt:lpstr>Summary and conclusions</vt:lpstr>
      <vt:lpstr>Acknowledgements</vt:lpstr>
    </vt:vector>
  </TitlesOfParts>
  <Company>Western Michigan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Sturgeon Falls gabbroic intrusion and its relation with the metalliferous sulfide rocks of the Penokean Volcanic Belt</dc:title>
  <dc:creator>Joyashish</dc:creator>
  <cp:lastModifiedBy>Joyashish</cp:lastModifiedBy>
  <cp:revision>74</cp:revision>
  <dcterms:created xsi:type="dcterms:W3CDTF">2015-10-29T17:23:38Z</dcterms:created>
  <dcterms:modified xsi:type="dcterms:W3CDTF">2015-11-03T16:05:26Z</dcterms:modified>
</cp:coreProperties>
</file>