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Lst>
  <p:sldSz cx="51206400" cy="384048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209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23" d="100"/>
          <a:sy n="23" d="100"/>
        </p:scale>
        <p:origin x="-1740" y="-210"/>
      </p:cViewPr>
      <p:guideLst>
        <p:guide orient="horz" pos="12096"/>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8"/>
            <a:ext cx="4352544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57246" indent="0" algn="ctr">
              <a:buNone/>
              <a:defRPr>
                <a:solidFill>
                  <a:schemeClr val="tx1">
                    <a:tint val="75000"/>
                  </a:schemeClr>
                </a:solidFill>
              </a:defRPr>
            </a:lvl2pPr>
            <a:lvl3pPr marL="5114497" indent="0" algn="ctr">
              <a:buNone/>
              <a:defRPr>
                <a:solidFill>
                  <a:schemeClr val="tx1">
                    <a:tint val="75000"/>
                  </a:schemeClr>
                </a:solidFill>
              </a:defRPr>
            </a:lvl3pPr>
            <a:lvl4pPr marL="7671748" indent="0" algn="ctr">
              <a:buNone/>
              <a:defRPr>
                <a:solidFill>
                  <a:schemeClr val="tx1">
                    <a:tint val="75000"/>
                  </a:schemeClr>
                </a:solidFill>
              </a:defRPr>
            </a:lvl4pPr>
            <a:lvl5pPr marL="10228994" indent="0" algn="ctr">
              <a:buNone/>
              <a:defRPr>
                <a:solidFill>
                  <a:schemeClr val="tx1">
                    <a:tint val="75000"/>
                  </a:schemeClr>
                </a:solidFill>
              </a:defRPr>
            </a:lvl5pPr>
            <a:lvl6pPr marL="12786245" indent="0" algn="ctr">
              <a:buNone/>
              <a:defRPr>
                <a:solidFill>
                  <a:schemeClr val="tx1">
                    <a:tint val="75000"/>
                  </a:schemeClr>
                </a:solidFill>
              </a:defRPr>
            </a:lvl6pPr>
            <a:lvl7pPr marL="15343496" indent="0" algn="ctr">
              <a:buNone/>
              <a:defRPr>
                <a:solidFill>
                  <a:schemeClr val="tx1">
                    <a:tint val="75000"/>
                  </a:schemeClr>
                </a:solidFill>
              </a:defRPr>
            </a:lvl7pPr>
            <a:lvl8pPr marL="17900742" indent="0" algn="ctr">
              <a:buNone/>
              <a:defRPr>
                <a:solidFill>
                  <a:schemeClr val="tx1">
                    <a:tint val="75000"/>
                  </a:schemeClr>
                </a:solidFill>
              </a:defRPr>
            </a:lvl8pPr>
            <a:lvl9pPr marL="2045799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76066A-09A0-4DBC-8C64-B7967303E4B1}" type="datetimeFigureOut">
              <a:rPr lang="en-US" smtClean="0"/>
              <a:pPr/>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639C2-B55C-46C7-9D33-29A2EC9179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6066A-09A0-4DBC-8C64-B7967303E4B1}" type="datetimeFigureOut">
              <a:rPr lang="en-US" smtClean="0"/>
              <a:pPr/>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639C2-B55C-46C7-9D33-29A2EC9179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537981"/>
            <a:ext cx="11521440" cy="327685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60320" y="1537981"/>
            <a:ext cx="33710880" cy="32768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6066A-09A0-4DBC-8C64-B7967303E4B1}" type="datetimeFigureOut">
              <a:rPr lang="en-US" smtClean="0"/>
              <a:pPr/>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639C2-B55C-46C7-9D33-29A2EC9179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6066A-09A0-4DBC-8C64-B7967303E4B1}" type="datetimeFigureOut">
              <a:rPr lang="en-US" smtClean="0"/>
              <a:pPr/>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639C2-B55C-46C7-9D33-29A2EC9179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8"/>
            <a:ext cx="43525440" cy="7627620"/>
          </a:xfrm>
        </p:spPr>
        <p:txBody>
          <a:bodyPr anchor="t"/>
          <a:lstStyle>
            <a:lvl1pPr algn="l">
              <a:defRPr sz="22400" b="1" cap="all"/>
            </a:lvl1pPr>
          </a:lstStyle>
          <a:p>
            <a:r>
              <a:rPr lang="en-US" smtClean="0"/>
              <a:t>Click to edit Master title style</a:t>
            </a:r>
            <a:endParaRPr lang="en-US"/>
          </a:p>
        </p:txBody>
      </p:sp>
      <p:sp>
        <p:nvSpPr>
          <p:cNvPr id="3" name="Text Placeholder 2"/>
          <p:cNvSpPr>
            <a:spLocks noGrp="1"/>
          </p:cNvSpPr>
          <p:nvPr>
            <p:ph type="body" idx="1"/>
          </p:nvPr>
        </p:nvSpPr>
        <p:spPr>
          <a:xfrm>
            <a:off x="4044953" y="16277613"/>
            <a:ext cx="43525440" cy="8401047"/>
          </a:xfrm>
        </p:spPr>
        <p:txBody>
          <a:bodyPr anchor="b"/>
          <a:lstStyle>
            <a:lvl1pPr marL="0" indent="0">
              <a:buNone/>
              <a:defRPr sz="11200">
                <a:solidFill>
                  <a:schemeClr val="tx1">
                    <a:tint val="75000"/>
                  </a:schemeClr>
                </a:solidFill>
              </a:defRPr>
            </a:lvl1pPr>
            <a:lvl2pPr marL="2557246" indent="0">
              <a:buNone/>
              <a:defRPr sz="10100">
                <a:solidFill>
                  <a:schemeClr val="tx1">
                    <a:tint val="75000"/>
                  </a:schemeClr>
                </a:solidFill>
              </a:defRPr>
            </a:lvl2pPr>
            <a:lvl3pPr marL="5114497" indent="0">
              <a:buNone/>
              <a:defRPr sz="9000">
                <a:solidFill>
                  <a:schemeClr val="tx1">
                    <a:tint val="75000"/>
                  </a:schemeClr>
                </a:solidFill>
              </a:defRPr>
            </a:lvl3pPr>
            <a:lvl4pPr marL="7671748" indent="0">
              <a:buNone/>
              <a:defRPr sz="7800">
                <a:solidFill>
                  <a:schemeClr val="tx1">
                    <a:tint val="75000"/>
                  </a:schemeClr>
                </a:solidFill>
              </a:defRPr>
            </a:lvl4pPr>
            <a:lvl5pPr marL="10228994" indent="0">
              <a:buNone/>
              <a:defRPr sz="7800">
                <a:solidFill>
                  <a:schemeClr val="tx1">
                    <a:tint val="75000"/>
                  </a:schemeClr>
                </a:solidFill>
              </a:defRPr>
            </a:lvl5pPr>
            <a:lvl6pPr marL="12786245" indent="0">
              <a:buNone/>
              <a:defRPr sz="7800">
                <a:solidFill>
                  <a:schemeClr val="tx1">
                    <a:tint val="75000"/>
                  </a:schemeClr>
                </a:solidFill>
              </a:defRPr>
            </a:lvl6pPr>
            <a:lvl7pPr marL="15343496" indent="0">
              <a:buNone/>
              <a:defRPr sz="7800">
                <a:solidFill>
                  <a:schemeClr val="tx1">
                    <a:tint val="75000"/>
                  </a:schemeClr>
                </a:solidFill>
              </a:defRPr>
            </a:lvl7pPr>
            <a:lvl8pPr marL="17900742" indent="0">
              <a:buNone/>
              <a:defRPr sz="7800">
                <a:solidFill>
                  <a:schemeClr val="tx1">
                    <a:tint val="75000"/>
                  </a:schemeClr>
                </a:solidFill>
              </a:defRPr>
            </a:lvl8pPr>
            <a:lvl9pPr marL="20457993" indent="0">
              <a:buNone/>
              <a:defRPr sz="7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76066A-09A0-4DBC-8C64-B7967303E4B1}" type="datetimeFigureOut">
              <a:rPr lang="en-US" smtClean="0"/>
              <a:pPr/>
              <a:t>10/29/2015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6639C2-B55C-46C7-9D33-29A2EC9179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60320" y="8961140"/>
            <a:ext cx="22616160" cy="25345393"/>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029920" y="8961140"/>
            <a:ext cx="22616160" cy="25345393"/>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76066A-09A0-4DBC-8C64-B7967303E4B1}" type="datetimeFigureOut">
              <a:rPr lang="en-US" smtClean="0"/>
              <a:pPr/>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639C2-B55C-46C7-9D33-29A2EC9179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57246" indent="0">
              <a:buNone/>
              <a:defRPr sz="11200" b="1"/>
            </a:lvl2pPr>
            <a:lvl3pPr marL="5114497" indent="0">
              <a:buNone/>
              <a:defRPr sz="10100" b="1"/>
            </a:lvl3pPr>
            <a:lvl4pPr marL="7671748" indent="0">
              <a:buNone/>
              <a:defRPr sz="9000" b="1"/>
            </a:lvl4pPr>
            <a:lvl5pPr marL="10228994" indent="0">
              <a:buNone/>
              <a:defRPr sz="9000" b="1"/>
            </a:lvl5pPr>
            <a:lvl6pPr marL="12786245" indent="0">
              <a:buNone/>
              <a:defRPr sz="9000" b="1"/>
            </a:lvl6pPr>
            <a:lvl7pPr marL="15343496" indent="0">
              <a:buNone/>
              <a:defRPr sz="9000" b="1"/>
            </a:lvl7pPr>
            <a:lvl8pPr marL="17900742" indent="0">
              <a:buNone/>
              <a:defRPr sz="9000" b="1"/>
            </a:lvl8pPr>
            <a:lvl9pPr marL="20457993" indent="0">
              <a:buNone/>
              <a:defRPr sz="9000" b="1"/>
            </a:lvl9pPr>
          </a:lstStyle>
          <a:p>
            <a:pPr lvl="0"/>
            <a:r>
              <a:rPr lang="en-US" smtClean="0"/>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6012148" y="8596633"/>
            <a:ext cx="22633940" cy="3582667"/>
          </a:xfrm>
        </p:spPr>
        <p:txBody>
          <a:bodyPr anchor="b"/>
          <a:lstStyle>
            <a:lvl1pPr marL="0" indent="0">
              <a:buNone/>
              <a:defRPr sz="13400" b="1"/>
            </a:lvl1pPr>
            <a:lvl2pPr marL="2557246" indent="0">
              <a:buNone/>
              <a:defRPr sz="11200" b="1"/>
            </a:lvl2pPr>
            <a:lvl3pPr marL="5114497" indent="0">
              <a:buNone/>
              <a:defRPr sz="10100" b="1"/>
            </a:lvl3pPr>
            <a:lvl4pPr marL="7671748" indent="0">
              <a:buNone/>
              <a:defRPr sz="9000" b="1"/>
            </a:lvl4pPr>
            <a:lvl5pPr marL="10228994" indent="0">
              <a:buNone/>
              <a:defRPr sz="9000" b="1"/>
            </a:lvl5pPr>
            <a:lvl6pPr marL="12786245" indent="0">
              <a:buNone/>
              <a:defRPr sz="9000" b="1"/>
            </a:lvl6pPr>
            <a:lvl7pPr marL="15343496" indent="0">
              <a:buNone/>
              <a:defRPr sz="9000" b="1"/>
            </a:lvl7pPr>
            <a:lvl8pPr marL="17900742" indent="0">
              <a:buNone/>
              <a:defRPr sz="9000" b="1"/>
            </a:lvl8pPr>
            <a:lvl9pPr marL="20457993" indent="0">
              <a:buNone/>
              <a:defRPr sz="9000" b="1"/>
            </a:lvl9pPr>
          </a:lstStyle>
          <a:p>
            <a:pPr lvl="0"/>
            <a:r>
              <a:rPr lang="en-US" smtClean="0"/>
              <a:t>Click to edit Master text styles</a:t>
            </a:r>
          </a:p>
        </p:txBody>
      </p:sp>
      <p:sp>
        <p:nvSpPr>
          <p:cNvPr id="6" name="Content Placeholder 5"/>
          <p:cNvSpPr>
            <a:spLocks noGrp="1"/>
          </p:cNvSpPr>
          <p:nvPr>
            <p:ph sz="quarter" idx="4"/>
          </p:nvPr>
        </p:nvSpPr>
        <p:spPr>
          <a:xfrm>
            <a:off x="26012148"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76066A-09A0-4DBC-8C64-B7967303E4B1}" type="datetimeFigureOut">
              <a:rPr lang="en-US" smtClean="0"/>
              <a:pPr/>
              <a:t>10/29/2015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6639C2-B55C-46C7-9D33-29A2EC9179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76066A-09A0-4DBC-8C64-B7967303E4B1}" type="datetimeFigureOut">
              <a:rPr lang="en-US" smtClean="0"/>
              <a:pPr/>
              <a:t>10/29/2015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6639C2-B55C-46C7-9D33-29A2EC9179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76066A-09A0-4DBC-8C64-B7967303E4B1}" type="datetimeFigureOut">
              <a:rPr lang="en-US" smtClean="0"/>
              <a:pPr/>
              <a:t>10/29/2015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6639C2-B55C-46C7-9D33-29A2EC9179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40" y="1529080"/>
            <a:ext cx="16846553" cy="6507480"/>
          </a:xfrm>
        </p:spPr>
        <p:txBody>
          <a:bodyPr anchor="b"/>
          <a:lstStyle>
            <a:lvl1pPr algn="l">
              <a:defRPr sz="11200" b="1"/>
            </a:lvl1pPr>
          </a:lstStyle>
          <a:p>
            <a:r>
              <a:rPr lang="en-US" smtClean="0"/>
              <a:t>Click to edit Master title style</a:t>
            </a:r>
            <a:endParaRPr lang="en-US"/>
          </a:p>
        </p:txBody>
      </p:sp>
      <p:sp>
        <p:nvSpPr>
          <p:cNvPr id="3" name="Content Placeholder 2"/>
          <p:cNvSpPr>
            <a:spLocks noGrp="1"/>
          </p:cNvSpPr>
          <p:nvPr>
            <p:ph idx="1"/>
          </p:nvPr>
        </p:nvSpPr>
        <p:spPr>
          <a:xfrm>
            <a:off x="20020280" y="1529100"/>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60340" y="8036580"/>
            <a:ext cx="16846553" cy="26269953"/>
          </a:xfrm>
        </p:spPr>
        <p:txBody>
          <a:bodyPr/>
          <a:lstStyle>
            <a:lvl1pPr marL="0" indent="0">
              <a:buNone/>
              <a:defRPr sz="7800"/>
            </a:lvl1pPr>
            <a:lvl2pPr marL="2557246" indent="0">
              <a:buNone/>
              <a:defRPr sz="6700"/>
            </a:lvl2pPr>
            <a:lvl3pPr marL="5114497" indent="0">
              <a:buNone/>
              <a:defRPr sz="5600"/>
            </a:lvl3pPr>
            <a:lvl4pPr marL="7671748" indent="0">
              <a:buNone/>
              <a:defRPr sz="5000"/>
            </a:lvl4pPr>
            <a:lvl5pPr marL="10228994" indent="0">
              <a:buNone/>
              <a:defRPr sz="5000"/>
            </a:lvl5pPr>
            <a:lvl6pPr marL="12786245" indent="0">
              <a:buNone/>
              <a:defRPr sz="5000"/>
            </a:lvl6pPr>
            <a:lvl7pPr marL="15343496" indent="0">
              <a:buNone/>
              <a:defRPr sz="5000"/>
            </a:lvl7pPr>
            <a:lvl8pPr marL="17900742" indent="0">
              <a:buNone/>
              <a:defRPr sz="5000"/>
            </a:lvl8pPr>
            <a:lvl9pPr marL="20457993"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6066A-09A0-4DBC-8C64-B7967303E4B1}" type="datetimeFigureOut">
              <a:rPr lang="en-US" smtClean="0"/>
              <a:pPr/>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639C2-B55C-46C7-9D33-29A2EC9179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smtClean="0"/>
              <a:t>Click to edit Master title style</a:t>
            </a:r>
            <a:endParaRPr lang="en-US"/>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57246" indent="0">
              <a:buNone/>
              <a:defRPr sz="15700"/>
            </a:lvl2pPr>
            <a:lvl3pPr marL="5114497" indent="0">
              <a:buNone/>
              <a:defRPr sz="13400"/>
            </a:lvl3pPr>
            <a:lvl4pPr marL="7671748" indent="0">
              <a:buNone/>
              <a:defRPr sz="11200"/>
            </a:lvl4pPr>
            <a:lvl5pPr marL="10228994" indent="0">
              <a:buNone/>
              <a:defRPr sz="11200"/>
            </a:lvl5pPr>
            <a:lvl6pPr marL="12786245" indent="0">
              <a:buNone/>
              <a:defRPr sz="11200"/>
            </a:lvl6pPr>
            <a:lvl7pPr marL="15343496" indent="0">
              <a:buNone/>
              <a:defRPr sz="11200"/>
            </a:lvl7pPr>
            <a:lvl8pPr marL="17900742" indent="0">
              <a:buNone/>
              <a:defRPr sz="11200"/>
            </a:lvl8pPr>
            <a:lvl9pPr marL="20457993"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57246" indent="0">
              <a:buNone/>
              <a:defRPr sz="6700"/>
            </a:lvl2pPr>
            <a:lvl3pPr marL="5114497" indent="0">
              <a:buNone/>
              <a:defRPr sz="5600"/>
            </a:lvl3pPr>
            <a:lvl4pPr marL="7671748" indent="0">
              <a:buNone/>
              <a:defRPr sz="5000"/>
            </a:lvl4pPr>
            <a:lvl5pPr marL="10228994" indent="0">
              <a:buNone/>
              <a:defRPr sz="5000"/>
            </a:lvl5pPr>
            <a:lvl6pPr marL="12786245" indent="0">
              <a:buNone/>
              <a:defRPr sz="5000"/>
            </a:lvl6pPr>
            <a:lvl7pPr marL="15343496" indent="0">
              <a:buNone/>
              <a:defRPr sz="5000"/>
            </a:lvl7pPr>
            <a:lvl8pPr marL="17900742" indent="0">
              <a:buNone/>
              <a:defRPr sz="5000"/>
            </a:lvl8pPr>
            <a:lvl9pPr marL="20457993"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6066A-09A0-4DBC-8C64-B7967303E4B1}" type="datetimeFigureOut">
              <a:rPr lang="en-US" smtClean="0"/>
              <a:pPr/>
              <a:t>10/29/2015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6639C2-B55C-46C7-9D33-29A2EC9179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1448" tIns="255730" rIns="511448" bIns="25573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60320" y="8961140"/>
            <a:ext cx="46085760" cy="25345393"/>
          </a:xfrm>
          <a:prstGeom prst="rect">
            <a:avLst/>
          </a:prstGeom>
        </p:spPr>
        <p:txBody>
          <a:bodyPr vert="horz" lIns="511448" tIns="255730" rIns="511448" bIns="25573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60320" y="35595568"/>
            <a:ext cx="11948160" cy="2044700"/>
          </a:xfrm>
          <a:prstGeom prst="rect">
            <a:avLst/>
          </a:prstGeom>
        </p:spPr>
        <p:txBody>
          <a:bodyPr vert="horz" lIns="511448" tIns="255730" rIns="511448" bIns="255730" rtlCol="0" anchor="ctr"/>
          <a:lstStyle>
            <a:lvl1pPr algn="l">
              <a:defRPr sz="6700">
                <a:solidFill>
                  <a:schemeClr val="tx1">
                    <a:tint val="75000"/>
                  </a:schemeClr>
                </a:solidFill>
              </a:defRPr>
            </a:lvl1pPr>
          </a:lstStyle>
          <a:p>
            <a:fld id="{8C76066A-09A0-4DBC-8C64-B7967303E4B1}" type="datetimeFigureOut">
              <a:rPr lang="en-US" smtClean="0"/>
              <a:pPr/>
              <a:t>10/29/2015</a:t>
            </a:fld>
            <a:endParaRPr lang="en-US"/>
          </a:p>
        </p:txBody>
      </p:sp>
      <p:sp>
        <p:nvSpPr>
          <p:cNvPr id="5" name="Footer Placeholder 4"/>
          <p:cNvSpPr>
            <a:spLocks noGrp="1"/>
          </p:cNvSpPr>
          <p:nvPr>
            <p:ph type="ftr" sz="quarter" idx="3"/>
          </p:nvPr>
        </p:nvSpPr>
        <p:spPr>
          <a:xfrm>
            <a:off x="17495520" y="35595568"/>
            <a:ext cx="16215360" cy="2044700"/>
          </a:xfrm>
          <a:prstGeom prst="rect">
            <a:avLst/>
          </a:prstGeom>
        </p:spPr>
        <p:txBody>
          <a:bodyPr vert="horz" lIns="511448" tIns="255730" rIns="511448" bIns="255730"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8"/>
            <a:ext cx="11948160" cy="2044700"/>
          </a:xfrm>
          <a:prstGeom prst="rect">
            <a:avLst/>
          </a:prstGeom>
        </p:spPr>
        <p:txBody>
          <a:bodyPr vert="horz" lIns="511448" tIns="255730" rIns="511448" bIns="255730" rtlCol="0" anchor="ctr"/>
          <a:lstStyle>
            <a:lvl1pPr algn="r">
              <a:defRPr sz="6700">
                <a:solidFill>
                  <a:schemeClr val="tx1">
                    <a:tint val="75000"/>
                  </a:schemeClr>
                </a:solidFill>
              </a:defRPr>
            </a:lvl1pPr>
          </a:lstStyle>
          <a:p>
            <a:fld id="{A66639C2-B55C-46C7-9D33-29A2EC9179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5114497" rtl="0" eaLnBrk="1" latinLnBrk="0" hangingPunct="1">
        <a:spcBef>
          <a:spcPct val="0"/>
        </a:spcBef>
        <a:buNone/>
        <a:defRPr sz="24600" kern="1200">
          <a:solidFill>
            <a:schemeClr val="tx1"/>
          </a:solidFill>
          <a:latin typeface="+mj-lt"/>
          <a:ea typeface="+mj-ea"/>
          <a:cs typeface="+mj-cs"/>
        </a:defRPr>
      </a:lvl1pPr>
    </p:titleStyle>
    <p:bodyStyle>
      <a:lvl1pPr marL="1917938" indent="-1917938" algn="l" defTabSz="5114497" rtl="0" eaLnBrk="1" latinLnBrk="0" hangingPunct="1">
        <a:spcBef>
          <a:spcPct val="20000"/>
        </a:spcBef>
        <a:buFont typeface="Arial" pitchFamily="34" charset="0"/>
        <a:buChar char="•"/>
        <a:defRPr sz="17900" kern="1200">
          <a:solidFill>
            <a:schemeClr val="tx1"/>
          </a:solidFill>
          <a:latin typeface="+mn-lt"/>
          <a:ea typeface="+mn-ea"/>
          <a:cs typeface="+mn-cs"/>
        </a:defRPr>
      </a:lvl1pPr>
      <a:lvl2pPr marL="4155530" indent="-1598285" algn="l" defTabSz="5114497"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393122" indent="-1278631" algn="l" defTabSz="5114497"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950368" indent="-1278631" algn="l" defTabSz="5114497"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07619" indent="-1278631" algn="l" defTabSz="5114497"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64865" indent="-1278631" algn="l" defTabSz="5114497"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22116" indent="-1278631" algn="l" defTabSz="5114497"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179362" indent="-1278631" algn="l" defTabSz="5114497"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36618" indent="-1278631" algn="l" defTabSz="5114497"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14497" rtl="0" eaLnBrk="1" latinLnBrk="0" hangingPunct="1">
        <a:defRPr sz="10100" kern="1200">
          <a:solidFill>
            <a:schemeClr val="tx1"/>
          </a:solidFill>
          <a:latin typeface="+mn-lt"/>
          <a:ea typeface="+mn-ea"/>
          <a:cs typeface="+mn-cs"/>
        </a:defRPr>
      </a:lvl1pPr>
      <a:lvl2pPr marL="2557246" algn="l" defTabSz="5114497" rtl="0" eaLnBrk="1" latinLnBrk="0" hangingPunct="1">
        <a:defRPr sz="10100" kern="1200">
          <a:solidFill>
            <a:schemeClr val="tx1"/>
          </a:solidFill>
          <a:latin typeface="+mn-lt"/>
          <a:ea typeface="+mn-ea"/>
          <a:cs typeface="+mn-cs"/>
        </a:defRPr>
      </a:lvl2pPr>
      <a:lvl3pPr marL="5114497" algn="l" defTabSz="5114497" rtl="0" eaLnBrk="1" latinLnBrk="0" hangingPunct="1">
        <a:defRPr sz="10100" kern="1200">
          <a:solidFill>
            <a:schemeClr val="tx1"/>
          </a:solidFill>
          <a:latin typeface="+mn-lt"/>
          <a:ea typeface="+mn-ea"/>
          <a:cs typeface="+mn-cs"/>
        </a:defRPr>
      </a:lvl3pPr>
      <a:lvl4pPr marL="7671748" algn="l" defTabSz="5114497" rtl="0" eaLnBrk="1" latinLnBrk="0" hangingPunct="1">
        <a:defRPr sz="10100" kern="1200">
          <a:solidFill>
            <a:schemeClr val="tx1"/>
          </a:solidFill>
          <a:latin typeface="+mn-lt"/>
          <a:ea typeface="+mn-ea"/>
          <a:cs typeface="+mn-cs"/>
        </a:defRPr>
      </a:lvl4pPr>
      <a:lvl5pPr marL="10228994" algn="l" defTabSz="5114497" rtl="0" eaLnBrk="1" latinLnBrk="0" hangingPunct="1">
        <a:defRPr sz="10100" kern="1200">
          <a:solidFill>
            <a:schemeClr val="tx1"/>
          </a:solidFill>
          <a:latin typeface="+mn-lt"/>
          <a:ea typeface="+mn-ea"/>
          <a:cs typeface="+mn-cs"/>
        </a:defRPr>
      </a:lvl5pPr>
      <a:lvl6pPr marL="12786245" algn="l" defTabSz="5114497" rtl="0" eaLnBrk="1" latinLnBrk="0" hangingPunct="1">
        <a:defRPr sz="10100" kern="1200">
          <a:solidFill>
            <a:schemeClr val="tx1"/>
          </a:solidFill>
          <a:latin typeface="+mn-lt"/>
          <a:ea typeface="+mn-ea"/>
          <a:cs typeface="+mn-cs"/>
        </a:defRPr>
      </a:lvl6pPr>
      <a:lvl7pPr marL="15343496" algn="l" defTabSz="5114497" rtl="0" eaLnBrk="1" latinLnBrk="0" hangingPunct="1">
        <a:defRPr sz="10100" kern="1200">
          <a:solidFill>
            <a:schemeClr val="tx1"/>
          </a:solidFill>
          <a:latin typeface="+mn-lt"/>
          <a:ea typeface="+mn-ea"/>
          <a:cs typeface="+mn-cs"/>
        </a:defRPr>
      </a:lvl7pPr>
      <a:lvl8pPr marL="17900742" algn="l" defTabSz="5114497" rtl="0" eaLnBrk="1" latinLnBrk="0" hangingPunct="1">
        <a:defRPr sz="10100" kern="1200">
          <a:solidFill>
            <a:schemeClr val="tx1"/>
          </a:solidFill>
          <a:latin typeface="+mn-lt"/>
          <a:ea typeface="+mn-ea"/>
          <a:cs typeface="+mn-cs"/>
        </a:defRPr>
      </a:lvl8pPr>
      <a:lvl9pPr marL="20457993" algn="l" defTabSz="5114497"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emf"/><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23" Type="http://schemas.openxmlformats.org/officeDocument/2006/relationships/image" Target="../media/image22.jpe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gif"/><Relationship Id="rId14" Type="http://schemas.openxmlformats.org/officeDocument/2006/relationships/image" Target="../media/image13.jpeg"/><Relationship Id="rId22"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33000">
              <a:schemeClr val="accent3">
                <a:lumMod val="40000"/>
                <a:lumOff val="60000"/>
              </a:schemeClr>
            </a:gs>
            <a:gs pos="67000">
              <a:schemeClr val="accent3">
                <a:lumMod val="60000"/>
                <a:lumOff val="40000"/>
              </a:schemeClr>
            </a:gs>
          </a:gsLst>
          <a:lin ang="3000000" scaled="0"/>
          <a:tileRect/>
        </a:gradFill>
        <a:effectLst/>
      </p:bgPr>
    </p:bg>
    <p:spTree>
      <p:nvGrpSpPr>
        <p:cNvPr id="1" name=""/>
        <p:cNvGrpSpPr/>
        <p:nvPr/>
      </p:nvGrpSpPr>
      <p:grpSpPr>
        <a:xfrm>
          <a:off x="0" y="0"/>
          <a:ext cx="0" cy="0"/>
          <a:chOff x="0" y="0"/>
          <a:chExt cx="0" cy="0"/>
        </a:xfrm>
      </p:grpSpPr>
      <p:sp>
        <p:nvSpPr>
          <p:cNvPr id="38" name="Rectangle 37"/>
          <p:cNvSpPr/>
          <p:nvPr/>
        </p:nvSpPr>
        <p:spPr>
          <a:xfrm>
            <a:off x="23469600" y="5936445"/>
            <a:ext cx="1676400" cy="3876037"/>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3469600" y="9812482"/>
            <a:ext cx="1676400" cy="10474036"/>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3469600" y="20286518"/>
            <a:ext cx="1676400" cy="13528964"/>
          </a:xfrm>
          <a:prstGeom prst="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895600" y="838200"/>
            <a:ext cx="44348400" cy="1400383"/>
          </a:xfrm>
          <a:prstGeom prst="rect">
            <a:avLst/>
          </a:prstGeom>
          <a:noFill/>
        </p:spPr>
        <p:txBody>
          <a:bodyPr wrap="square" rtlCol="0">
            <a:spAutoFit/>
          </a:bodyPr>
          <a:lstStyle/>
          <a:p>
            <a:r>
              <a:rPr lang="en-US" sz="8500" b="1" dirty="0"/>
              <a:t>Preliminary Holocene </a:t>
            </a:r>
            <a:r>
              <a:rPr lang="en-US" sz="8500" b="1" dirty="0" err="1"/>
              <a:t>Paleoclimatic</a:t>
            </a:r>
            <a:r>
              <a:rPr lang="en-US" sz="8500" b="1" dirty="0"/>
              <a:t> Data from Palynology of Cypress Pond, South Central Missouri</a:t>
            </a:r>
          </a:p>
        </p:txBody>
      </p:sp>
      <p:sp>
        <p:nvSpPr>
          <p:cNvPr id="5" name="TextBox 4"/>
          <p:cNvSpPr txBox="1"/>
          <p:nvPr/>
        </p:nvSpPr>
        <p:spPr>
          <a:xfrm>
            <a:off x="838200" y="5076168"/>
            <a:ext cx="19735800" cy="9325632"/>
          </a:xfrm>
          <a:prstGeom prst="rect">
            <a:avLst/>
          </a:prstGeom>
          <a:noFill/>
          <a:ln w="63500" cmpd="sng">
            <a:solidFill>
              <a:schemeClr val="tx1"/>
            </a:solidFill>
          </a:ln>
        </p:spPr>
        <p:txBody>
          <a:bodyPr wrap="square" rtlCol="0">
            <a:spAutoFit/>
          </a:bodyPr>
          <a:lstStyle/>
          <a:p>
            <a:pPr algn="just"/>
            <a:r>
              <a:rPr lang="en-US" sz="6000" b="1" dirty="0" smtClean="0"/>
              <a:t>Abstract</a:t>
            </a:r>
          </a:p>
          <a:p>
            <a:pPr algn="just"/>
            <a:r>
              <a:rPr lang="en-US" sz="3600" dirty="0"/>
              <a:t>Pollen and non-pollen </a:t>
            </a:r>
            <a:r>
              <a:rPr lang="en-US" sz="3600" dirty="0" err="1"/>
              <a:t>palynomorphs</a:t>
            </a:r>
            <a:r>
              <a:rPr lang="en-US" sz="3600" dirty="0"/>
              <a:t> in a staggered sediment core from Cypress Pond in Bollinger County, Missouri, sampled at low-resolution, were used to reconstruct </a:t>
            </a:r>
            <a:r>
              <a:rPr lang="en-US" sz="3600" dirty="0" err="1"/>
              <a:t>paleovegetation</a:t>
            </a:r>
            <a:r>
              <a:rPr lang="en-US" sz="3600" dirty="0"/>
              <a:t> and infer </a:t>
            </a:r>
            <a:r>
              <a:rPr lang="en-US" sz="3600" dirty="0" err="1"/>
              <a:t>paleoclimatic</a:t>
            </a:r>
            <a:r>
              <a:rPr lang="en-US" sz="3600" dirty="0"/>
              <a:t> information in the region. The core was taken in eleven successive drives using a Livingston piston corer for a total depth of </a:t>
            </a:r>
            <a:r>
              <a:rPr lang="en-US" sz="3600" dirty="0" smtClean="0"/>
              <a:t>5.1 </a:t>
            </a:r>
            <a:r>
              <a:rPr lang="en-US" sz="3600" dirty="0"/>
              <a:t>m. Age constraints were established using radiocarbon dating on wood macrofossils. A mixed pollen assemblage was recovered in the sediments. Temperate forest pollen taxa included </a:t>
            </a:r>
            <a:r>
              <a:rPr lang="en-US" sz="3600" i="1" dirty="0" err="1"/>
              <a:t>Quercus</a:t>
            </a:r>
            <a:r>
              <a:rPr lang="en-US" sz="3600" dirty="0"/>
              <a:t> (oak), </a:t>
            </a:r>
            <a:r>
              <a:rPr lang="en-US" sz="3600" i="1" dirty="0" err="1"/>
              <a:t>Pinus</a:t>
            </a:r>
            <a:r>
              <a:rPr lang="en-US" sz="3600" dirty="0"/>
              <a:t>, </a:t>
            </a:r>
            <a:r>
              <a:rPr lang="en-US" sz="3600" i="1" dirty="0" err="1"/>
              <a:t>Alnus</a:t>
            </a:r>
            <a:r>
              <a:rPr lang="en-US" sz="3600" dirty="0"/>
              <a:t> (alder), </a:t>
            </a:r>
            <a:r>
              <a:rPr lang="en-US" sz="3600" i="1" dirty="0" err="1"/>
              <a:t>Ulmus</a:t>
            </a:r>
            <a:r>
              <a:rPr lang="en-US" sz="3600" dirty="0"/>
              <a:t> (elm), </a:t>
            </a:r>
            <a:r>
              <a:rPr lang="en-US" sz="3600" i="1" dirty="0" err="1"/>
              <a:t>Juglans</a:t>
            </a:r>
            <a:r>
              <a:rPr lang="en-US" sz="3600" dirty="0"/>
              <a:t> (walnut), </a:t>
            </a:r>
            <a:r>
              <a:rPr lang="en-US" sz="3600" i="1" dirty="0"/>
              <a:t>Liquidambar</a:t>
            </a:r>
            <a:r>
              <a:rPr lang="en-US" sz="3600" dirty="0"/>
              <a:t> (sweetgum), </a:t>
            </a:r>
            <a:r>
              <a:rPr lang="en-US" sz="3600" i="1" dirty="0" err="1"/>
              <a:t>Cornus</a:t>
            </a:r>
            <a:r>
              <a:rPr lang="en-US" sz="3600" dirty="0"/>
              <a:t> (dogwood), and </a:t>
            </a:r>
            <a:r>
              <a:rPr lang="en-US" sz="3600" i="1" dirty="0"/>
              <a:t>Nyssa</a:t>
            </a:r>
            <a:r>
              <a:rPr lang="en-US" sz="3600" dirty="0"/>
              <a:t> (black/tupelo gum), along with more wetland-loving </a:t>
            </a:r>
            <a:r>
              <a:rPr lang="en-US" sz="3600" i="1" dirty="0" err="1"/>
              <a:t>Carya</a:t>
            </a:r>
            <a:r>
              <a:rPr lang="en-US" sz="3600" dirty="0"/>
              <a:t> (hickory), </a:t>
            </a:r>
            <a:r>
              <a:rPr lang="en-US" sz="3600" dirty="0" err="1"/>
              <a:t>Betulaceae</a:t>
            </a:r>
            <a:r>
              <a:rPr lang="en-US" sz="3600" dirty="0"/>
              <a:t> (birch),</a:t>
            </a:r>
            <a:r>
              <a:rPr lang="en-US" sz="3600" i="1" dirty="0" err="1"/>
              <a:t>Populus</a:t>
            </a:r>
            <a:r>
              <a:rPr lang="en-US" sz="3600" dirty="0"/>
              <a:t> (cottonwood), and </a:t>
            </a:r>
            <a:r>
              <a:rPr lang="en-US" sz="3600" dirty="0" err="1"/>
              <a:t>Cupressaceae</a:t>
            </a:r>
            <a:r>
              <a:rPr lang="en-US" sz="3600" dirty="0"/>
              <a:t> (cypress). Glade pollen belonging to </a:t>
            </a:r>
            <a:r>
              <a:rPr lang="en-US" sz="3600" dirty="0" err="1"/>
              <a:t>Poaceae</a:t>
            </a:r>
            <a:r>
              <a:rPr lang="en-US" sz="3600" dirty="0"/>
              <a:t> (grass), </a:t>
            </a:r>
            <a:r>
              <a:rPr lang="en-US" sz="3600" dirty="0" err="1"/>
              <a:t>Asteraceae</a:t>
            </a:r>
            <a:r>
              <a:rPr lang="en-US" sz="3600" dirty="0"/>
              <a:t> (sunflowers, including </a:t>
            </a:r>
            <a:r>
              <a:rPr lang="en-US" sz="3600" i="1" dirty="0"/>
              <a:t>Ambrosia</a:t>
            </a:r>
            <a:r>
              <a:rPr lang="en-US" sz="3600" dirty="0"/>
              <a:t>[ragweed]), </a:t>
            </a:r>
            <a:r>
              <a:rPr lang="en-US" sz="3600" i="1" dirty="0" err="1"/>
              <a:t>Plantago</a:t>
            </a:r>
            <a:r>
              <a:rPr lang="en-US" sz="3600" dirty="0"/>
              <a:t> (plantain), </a:t>
            </a:r>
            <a:r>
              <a:rPr lang="en-US" sz="3600" dirty="0" err="1"/>
              <a:t>Chenopodiaceae</a:t>
            </a:r>
            <a:r>
              <a:rPr lang="en-US" sz="3600" dirty="0"/>
              <a:t> (goosefoot), and </a:t>
            </a:r>
            <a:r>
              <a:rPr lang="en-US" sz="3600" i="1" dirty="0" err="1"/>
              <a:t>Humulus</a:t>
            </a:r>
            <a:r>
              <a:rPr lang="en-US" sz="3600" dirty="0"/>
              <a:t> (hop) and the aquatic genera </a:t>
            </a:r>
            <a:r>
              <a:rPr lang="en-US" sz="3600" i="1" dirty="0" err="1"/>
              <a:t>Brasenia</a:t>
            </a:r>
            <a:r>
              <a:rPr lang="en-US" sz="3600" i="1" dirty="0"/>
              <a:t> </a:t>
            </a:r>
            <a:r>
              <a:rPr lang="en-US" sz="3600" dirty="0"/>
              <a:t>(water-shield), </a:t>
            </a:r>
            <a:r>
              <a:rPr lang="en-US" sz="3600" i="1" dirty="0" err="1"/>
              <a:t>Nuphar</a:t>
            </a:r>
            <a:r>
              <a:rPr lang="en-US" sz="3600" dirty="0"/>
              <a:t> (water-</a:t>
            </a:r>
            <a:r>
              <a:rPr lang="en-US" sz="3600" dirty="0" err="1"/>
              <a:t>lilly</a:t>
            </a:r>
            <a:r>
              <a:rPr lang="en-US" sz="3600" dirty="0"/>
              <a:t>) and </a:t>
            </a:r>
            <a:r>
              <a:rPr lang="en-US" sz="3600" i="1" dirty="0" err="1"/>
              <a:t>Myriophyllum</a:t>
            </a:r>
            <a:r>
              <a:rPr lang="en-US" sz="3600" dirty="0"/>
              <a:t> (</a:t>
            </a:r>
            <a:r>
              <a:rPr lang="en-US" sz="3600" dirty="0" err="1"/>
              <a:t>watermillfoil</a:t>
            </a:r>
            <a:r>
              <a:rPr lang="en-US" sz="3600" dirty="0"/>
              <a:t>) were also present. Preliminary results from this data indicate warming conditions in the mid-late Holocene, which allowed cypress to become an important part of more recent vegetation. Eutrophic water conditions appear to coincide with this warming period, which is shown by the appearance of </a:t>
            </a:r>
            <a:r>
              <a:rPr lang="en-US" sz="3600" i="1" dirty="0" err="1"/>
              <a:t>Pediastrum</a:t>
            </a:r>
            <a:r>
              <a:rPr lang="en-US" sz="3600" i="1" dirty="0"/>
              <a:t> </a:t>
            </a:r>
            <a:r>
              <a:rPr lang="en-US" sz="3600" i="1" dirty="0" err="1"/>
              <a:t>boryanum</a:t>
            </a:r>
            <a:r>
              <a:rPr lang="en-US" sz="3600" dirty="0"/>
              <a:t> var. </a:t>
            </a:r>
            <a:r>
              <a:rPr lang="en-US" sz="3600" i="1" dirty="0" err="1"/>
              <a:t>cornutum</a:t>
            </a:r>
            <a:r>
              <a:rPr lang="en-US" sz="3600" dirty="0"/>
              <a:t> in the same interval.</a:t>
            </a:r>
          </a:p>
          <a:p>
            <a:pPr algn="just"/>
            <a:endParaRPr lang="en-US" sz="3600" dirty="0"/>
          </a:p>
        </p:txBody>
      </p:sp>
      <p:sp>
        <p:nvSpPr>
          <p:cNvPr id="6" name="TextBox 5"/>
          <p:cNvSpPr txBox="1"/>
          <p:nvPr/>
        </p:nvSpPr>
        <p:spPr>
          <a:xfrm>
            <a:off x="4419600" y="2057400"/>
            <a:ext cx="41452800" cy="1600438"/>
          </a:xfrm>
          <a:prstGeom prst="rect">
            <a:avLst/>
          </a:prstGeom>
          <a:noFill/>
        </p:spPr>
        <p:txBody>
          <a:bodyPr wrap="square" rtlCol="0">
            <a:spAutoFit/>
          </a:bodyPr>
          <a:lstStyle/>
          <a:p>
            <a:pPr algn="ctr"/>
            <a:r>
              <a:rPr lang="en-US" sz="5400" b="1" dirty="0" smtClean="0"/>
              <a:t>Haselwander, R.D.</a:t>
            </a:r>
            <a:r>
              <a:rPr lang="en-US" sz="5400" b="1" baseline="30000" dirty="0" smtClean="0"/>
              <a:t>*</a:t>
            </a:r>
            <a:r>
              <a:rPr lang="en-US" sz="5400" b="1" dirty="0" smtClean="0"/>
              <a:t>, </a:t>
            </a:r>
            <a:r>
              <a:rPr lang="en-US" sz="5400" b="1" dirty="0" err="1" smtClean="0"/>
              <a:t>Oboh-Ikuenobe</a:t>
            </a:r>
            <a:r>
              <a:rPr lang="en-US" sz="5400" b="1" dirty="0" smtClean="0"/>
              <a:t>, F.E.</a:t>
            </a:r>
            <a:r>
              <a:rPr lang="en-US" sz="5400" b="1" baseline="30000" dirty="0" smtClean="0"/>
              <a:t>*</a:t>
            </a:r>
            <a:r>
              <a:rPr lang="en-US" sz="5400" b="1" dirty="0" smtClean="0"/>
              <a:t>, and Grimm, E.</a:t>
            </a:r>
            <a:r>
              <a:rPr lang="en-US" sz="5400" b="1" baseline="30000" dirty="0" smtClean="0"/>
              <a:t>+</a:t>
            </a:r>
            <a:endParaRPr lang="en-US" sz="5400" b="1" dirty="0" smtClean="0"/>
          </a:p>
          <a:p>
            <a:pPr algn="ctr"/>
            <a:r>
              <a:rPr lang="en-US" sz="4400" b="1" baseline="30000" dirty="0"/>
              <a:t>*</a:t>
            </a:r>
            <a:r>
              <a:rPr lang="en-US" sz="4400" b="1" dirty="0" smtClean="0"/>
              <a:t>Missouri University of Science and Technology, Geology and Geophysics Program, Department of Geosciences and Geological and Petroleum Engineering, </a:t>
            </a:r>
            <a:r>
              <a:rPr lang="en-US" sz="4400" b="1" baseline="30000" dirty="0" smtClean="0"/>
              <a:t>+</a:t>
            </a:r>
            <a:r>
              <a:rPr lang="en-US" sz="4400" b="1" dirty="0" smtClean="0"/>
              <a:t>Illinois State Museum</a:t>
            </a:r>
            <a:endParaRPr lang="en-US" sz="4400" b="1" dirty="0"/>
          </a:p>
        </p:txBody>
      </p:sp>
      <p:pic>
        <p:nvPicPr>
          <p:cNvPr id="1026" name="Picture 2" descr="D:\Haselwander RchBackup\Research\Coring Southern MO\Cypress Pond\CypressC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780913" y="19040687"/>
            <a:ext cx="28977582" cy="21722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34692" y="5739248"/>
            <a:ext cx="1777926" cy="2836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67048" y="5739247"/>
            <a:ext cx="1786578" cy="28363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5420419" y="5188123"/>
            <a:ext cx="1143000" cy="400110"/>
          </a:xfrm>
          <a:prstGeom prst="rect">
            <a:avLst/>
          </a:prstGeom>
          <a:noFill/>
        </p:spPr>
        <p:txBody>
          <a:bodyPr wrap="square" rtlCol="0">
            <a:spAutoFit/>
          </a:bodyPr>
          <a:lstStyle/>
          <a:p>
            <a:r>
              <a:rPr lang="en-US" sz="2000" b="1" dirty="0" smtClean="0"/>
              <a:t>LOI-500</a:t>
            </a:r>
            <a:endParaRPr lang="en-US" sz="2000" b="1" dirty="0"/>
          </a:p>
        </p:txBody>
      </p:sp>
      <p:sp>
        <p:nvSpPr>
          <p:cNvPr id="12" name="TextBox 11"/>
          <p:cNvSpPr txBox="1"/>
          <p:nvPr/>
        </p:nvSpPr>
        <p:spPr>
          <a:xfrm>
            <a:off x="26864113" y="5188123"/>
            <a:ext cx="1192448" cy="400110"/>
          </a:xfrm>
          <a:prstGeom prst="rect">
            <a:avLst/>
          </a:prstGeom>
          <a:noFill/>
        </p:spPr>
        <p:txBody>
          <a:bodyPr wrap="square" rtlCol="0">
            <a:spAutoFit/>
          </a:bodyPr>
          <a:lstStyle/>
          <a:p>
            <a:r>
              <a:rPr lang="en-US" sz="2000" b="1" dirty="0" smtClean="0"/>
              <a:t>LOI-900</a:t>
            </a:r>
            <a:endParaRPr lang="en-US" sz="2000" b="1" dirty="0"/>
          </a:p>
        </p:txBody>
      </p: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91048" y="5739247"/>
            <a:ext cx="1474552" cy="2836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8091048" y="4979972"/>
            <a:ext cx="1676400" cy="707886"/>
          </a:xfrm>
          <a:prstGeom prst="rect">
            <a:avLst/>
          </a:prstGeom>
          <a:noFill/>
        </p:spPr>
        <p:txBody>
          <a:bodyPr wrap="square" rtlCol="0">
            <a:spAutoFit/>
          </a:bodyPr>
          <a:lstStyle/>
          <a:p>
            <a:pPr algn="ctr"/>
            <a:r>
              <a:rPr lang="en-US" sz="2000" b="1" dirty="0" smtClean="0"/>
              <a:t>Magnetic Susceptibility</a:t>
            </a:r>
            <a:endParaRPr lang="en-US" sz="2000" b="1" dirty="0"/>
          </a:p>
        </p:txBody>
      </p:sp>
      <p:sp>
        <p:nvSpPr>
          <p:cNvPr id="15" name="TextBox 14"/>
          <p:cNvSpPr txBox="1"/>
          <p:nvPr/>
        </p:nvSpPr>
        <p:spPr>
          <a:xfrm>
            <a:off x="914400" y="27785291"/>
            <a:ext cx="15849600" cy="1569660"/>
          </a:xfrm>
          <a:prstGeom prst="rect">
            <a:avLst/>
          </a:prstGeom>
          <a:noFill/>
        </p:spPr>
        <p:txBody>
          <a:bodyPr wrap="square" rtlCol="0">
            <a:spAutoFit/>
          </a:bodyPr>
          <a:lstStyle/>
          <a:p>
            <a:r>
              <a:rPr lang="en-US" sz="6000" b="1" dirty="0" smtClean="0"/>
              <a:t>Methods</a:t>
            </a:r>
            <a:endParaRPr lang="en-US" sz="3600" b="1" dirty="0"/>
          </a:p>
          <a:p>
            <a:endParaRPr lang="en-US" sz="3600" b="1" dirty="0"/>
          </a:p>
        </p:txBody>
      </p:sp>
      <p:pic>
        <p:nvPicPr>
          <p:cNvPr id="18" name="Picture 17" descr="http://www.palynology.org/repo/image/cms/logo192.gif"/>
          <p:cNvPicPr>
            <a:picLocks noChangeAspect="1" noChangeArrowheads="1"/>
          </p:cNvPicPr>
          <p:nvPr/>
        </p:nvPicPr>
        <p:blipFill>
          <a:blip r:embed="rId6"/>
          <a:srcRect/>
          <a:stretch>
            <a:fillRect/>
          </a:stretch>
        </p:blipFill>
        <p:spPr bwMode="auto">
          <a:xfrm>
            <a:off x="804370" y="592329"/>
            <a:ext cx="1828800" cy="1745673"/>
          </a:xfrm>
          <a:prstGeom prst="rect">
            <a:avLst/>
          </a:prstGeom>
          <a:noFill/>
        </p:spPr>
      </p:pic>
      <p:pic>
        <p:nvPicPr>
          <p:cNvPr id="20" name="Picture 4" descr="C:\Users\rob_prof\Documents\Research\Coring Southern MO\Cypress Pond\Coring pics\PA120175.JPG"/>
          <p:cNvPicPr>
            <a:picLocks noChangeAspect="1" noChangeArrowheads="1"/>
          </p:cNvPicPr>
          <p:nvPr/>
        </p:nvPicPr>
        <p:blipFill>
          <a:blip r:embed="rId7" cstate="print"/>
          <a:srcRect/>
          <a:stretch>
            <a:fillRect/>
          </a:stretch>
        </p:blipFill>
        <p:spPr bwMode="auto">
          <a:xfrm>
            <a:off x="1066800" y="29167281"/>
            <a:ext cx="6629400" cy="8436009"/>
          </a:xfrm>
          <a:prstGeom prst="rect">
            <a:avLst/>
          </a:prstGeom>
          <a:noFill/>
        </p:spPr>
      </p:pic>
      <p:sp>
        <p:nvSpPr>
          <p:cNvPr id="21" name="TextBox 20"/>
          <p:cNvSpPr txBox="1"/>
          <p:nvPr/>
        </p:nvSpPr>
        <p:spPr>
          <a:xfrm>
            <a:off x="9124954" y="28763016"/>
            <a:ext cx="10610846" cy="8371523"/>
          </a:xfrm>
          <a:prstGeom prst="rect">
            <a:avLst/>
          </a:prstGeom>
          <a:noFill/>
        </p:spPr>
        <p:txBody>
          <a:bodyPr wrap="square" lIns="365760" tIns="182880" rIns="365760" bIns="182880" rtlCol="0">
            <a:spAutoFit/>
          </a:bodyPr>
          <a:lstStyle/>
          <a:p>
            <a:pPr marL="571500" indent="-571500">
              <a:buFont typeface="Arial"/>
              <a:buChar char="•"/>
            </a:pPr>
            <a:r>
              <a:rPr lang="en-US" sz="4000" dirty="0" smtClean="0">
                <a:cs typeface="Times New Roman" pitchFamily="18" charset="0"/>
              </a:rPr>
              <a:t>Sediments cored in sections with Livingstone-style corer, 2013</a:t>
            </a:r>
          </a:p>
          <a:p>
            <a:pPr marL="571500" indent="-571500">
              <a:buFont typeface="Arial"/>
              <a:buChar char="•"/>
            </a:pPr>
            <a:r>
              <a:rPr lang="en-US" sz="4000" dirty="0" smtClean="0">
                <a:cs typeface="Times New Roman" pitchFamily="18" charset="0"/>
              </a:rPr>
              <a:t>Cores were extruded, wrapped, </a:t>
            </a:r>
          </a:p>
          <a:p>
            <a:pPr marL="571500" indent="-571500"/>
            <a:r>
              <a:rPr lang="en-US" sz="4000" dirty="0" smtClean="0">
                <a:cs typeface="Times New Roman" pitchFamily="18" charset="0"/>
              </a:rPr>
              <a:t>	and put in cold storage.</a:t>
            </a:r>
          </a:p>
          <a:p>
            <a:pPr marL="571500" indent="-571500">
              <a:buFont typeface="Arial"/>
              <a:buChar char="•"/>
            </a:pPr>
            <a:r>
              <a:rPr lang="en-US" sz="4000" dirty="0" smtClean="0">
                <a:cs typeface="Times New Roman" pitchFamily="18" charset="0"/>
              </a:rPr>
              <a:t>Core analysis, included whole core (e.g. Magnetic Susceptibility), descriptions and LOI performed at U. Minnesota </a:t>
            </a:r>
            <a:r>
              <a:rPr lang="en-US" sz="4000" dirty="0" err="1" smtClean="0">
                <a:cs typeface="Times New Roman" pitchFamily="18" charset="0"/>
              </a:rPr>
              <a:t>LacCore</a:t>
            </a:r>
            <a:r>
              <a:rPr lang="en-US" sz="4000" dirty="0" smtClean="0">
                <a:cs typeface="Times New Roman" pitchFamily="18" charset="0"/>
              </a:rPr>
              <a:t> facility</a:t>
            </a:r>
          </a:p>
          <a:p>
            <a:pPr marL="571500" indent="-571500">
              <a:buFont typeface="Arial"/>
              <a:buChar char="•"/>
            </a:pPr>
            <a:r>
              <a:rPr lang="en-US" sz="4000" dirty="0" smtClean="0">
                <a:cs typeface="Times New Roman" pitchFamily="18" charset="0"/>
              </a:rPr>
              <a:t>Pollen samples (31) prepared at Illinois State Museum using Mueller-Grimm method</a:t>
            </a:r>
          </a:p>
          <a:p>
            <a:pPr marL="571500" indent="-571500">
              <a:buFont typeface="Arial"/>
              <a:buChar char="•"/>
            </a:pPr>
            <a:r>
              <a:rPr lang="en-US" sz="4000" dirty="0" smtClean="0">
                <a:cs typeface="Times New Roman" pitchFamily="18" charset="0"/>
              </a:rPr>
              <a:t>Pollen counted on a Nikon E100 in silica oil mounted slides, up to 300 </a:t>
            </a:r>
            <a:r>
              <a:rPr lang="en-US" sz="4000" dirty="0" err="1" smtClean="0">
                <a:cs typeface="Times New Roman" pitchFamily="18" charset="0"/>
              </a:rPr>
              <a:t>palynomorphs</a:t>
            </a:r>
            <a:r>
              <a:rPr lang="en-US" sz="4000" dirty="0" smtClean="0">
                <a:cs typeface="Times New Roman" pitchFamily="18" charset="0"/>
              </a:rPr>
              <a:t> per sample</a:t>
            </a:r>
            <a:endParaRPr lang="en-US" sz="4000" dirty="0">
              <a:cs typeface="Times New Roman" pitchFamily="18" charset="0"/>
            </a:endParaRPr>
          </a:p>
        </p:txBody>
      </p:sp>
      <p:pic>
        <p:nvPicPr>
          <p:cNvPr id="1031" name="Picture 7" descr="C:\Users\rhaselwander\Desktop\Missouri.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100" y="16771508"/>
            <a:ext cx="6910718" cy="614044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124201" y="20147973"/>
            <a:ext cx="131215" cy="14547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V="1">
            <a:off x="3255416" y="19420609"/>
            <a:ext cx="10312603" cy="727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255416" y="20293445"/>
            <a:ext cx="10312603" cy="5794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C:\Users\rhaselwander\Desktop\Cypress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19420609"/>
            <a:ext cx="8310218" cy="66677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flipV="1">
            <a:off x="3124200" y="19420609"/>
            <a:ext cx="2133600" cy="7273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4200" y="20293445"/>
            <a:ext cx="2133600" cy="5794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90600" y="15420109"/>
            <a:ext cx="15849600" cy="1569660"/>
          </a:xfrm>
          <a:prstGeom prst="rect">
            <a:avLst/>
          </a:prstGeom>
          <a:noFill/>
        </p:spPr>
        <p:txBody>
          <a:bodyPr wrap="square" rtlCol="0">
            <a:spAutoFit/>
          </a:bodyPr>
          <a:lstStyle/>
          <a:p>
            <a:r>
              <a:rPr lang="en-US" sz="6000" b="1" dirty="0" smtClean="0"/>
              <a:t>Study Area</a:t>
            </a:r>
            <a:endParaRPr lang="en-US" sz="3600" b="1" dirty="0"/>
          </a:p>
          <a:p>
            <a:endParaRPr lang="en-US" sz="3600" b="1" dirty="0"/>
          </a:p>
        </p:txBody>
      </p:sp>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44975" y="17909468"/>
            <a:ext cx="5634382" cy="4036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5-Point Star 32"/>
          <p:cNvSpPr/>
          <p:nvPr/>
        </p:nvSpPr>
        <p:spPr>
          <a:xfrm>
            <a:off x="6400800" y="20303152"/>
            <a:ext cx="1600200" cy="1362577"/>
          </a:xfrm>
          <a:prstGeom prst="star5">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a:stCxn id="33" idx="4"/>
          </p:cNvCxnSpPr>
          <p:nvPr/>
        </p:nvCxnSpPr>
        <p:spPr>
          <a:xfrm flipV="1">
            <a:off x="8000998" y="19129664"/>
            <a:ext cx="6477002" cy="1693946"/>
          </a:xfrm>
          <a:prstGeom prst="straightConnector1">
            <a:avLst/>
          </a:prstGeom>
          <a:ln w="1270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0937200" y="27355800"/>
            <a:ext cx="19659600" cy="4339650"/>
          </a:xfrm>
          <a:prstGeom prst="rect">
            <a:avLst/>
          </a:prstGeom>
          <a:noFill/>
          <a:ln w="63500">
            <a:solidFill>
              <a:schemeClr val="tx1"/>
            </a:solidFill>
          </a:ln>
        </p:spPr>
        <p:txBody>
          <a:bodyPr wrap="square" rtlCol="0">
            <a:spAutoFit/>
          </a:bodyPr>
          <a:lstStyle/>
          <a:p>
            <a:r>
              <a:rPr lang="en-US" sz="6000" b="1" dirty="0" smtClean="0"/>
              <a:t>Future Work</a:t>
            </a:r>
          </a:p>
          <a:p>
            <a:pPr marL="571500" indent="-571500" algn="just">
              <a:buFont typeface="Arial"/>
              <a:buChar char="•"/>
            </a:pPr>
            <a:r>
              <a:rPr lang="en-US" sz="3600" dirty="0" smtClean="0"/>
              <a:t>Dates obtained from wood samples in the top ~50cm appear spurious, likely because the wood itself was very old when it was deposited in relatively recent sediments. Hence, charcoal picking is underway to obtain reliable radiocarbon dates </a:t>
            </a:r>
          </a:p>
          <a:p>
            <a:pPr marL="571500" indent="-571500" algn="just">
              <a:buFont typeface="Arial"/>
              <a:buChar char="•"/>
            </a:pPr>
            <a:r>
              <a:rPr lang="en-US" sz="3600" dirty="0" smtClean="0"/>
              <a:t>A surface core has been obtained to cover the time between the top of this study and the present (~30cm); pollen analysis of </a:t>
            </a:r>
            <a:r>
              <a:rPr lang="en-US" sz="3600" dirty="0" smtClean="0"/>
              <a:t>these </a:t>
            </a:r>
            <a:r>
              <a:rPr lang="en-US" sz="3600" dirty="0" smtClean="0"/>
              <a:t>final samples is on-going</a:t>
            </a:r>
            <a:endParaRPr lang="en-US" sz="3600" dirty="0"/>
          </a:p>
          <a:p>
            <a:endParaRPr lang="en-US" sz="3600" dirty="0"/>
          </a:p>
        </p:txBody>
      </p:sp>
      <p:sp>
        <p:nvSpPr>
          <p:cNvPr id="36" name="TextBox 35"/>
          <p:cNvSpPr txBox="1"/>
          <p:nvPr/>
        </p:nvSpPr>
        <p:spPr>
          <a:xfrm>
            <a:off x="8305800" y="16491804"/>
            <a:ext cx="11430000" cy="1200329"/>
          </a:xfrm>
          <a:prstGeom prst="rect">
            <a:avLst/>
          </a:prstGeom>
          <a:noFill/>
        </p:spPr>
        <p:txBody>
          <a:bodyPr wrap="square" rtlCol="0">
            <a:spAutoFit/>
          </a:bodyPr>
          <a:lstStyle/>
          <a:p>
            <a:r>
              <a:rPr lang="en-US" sz="3600" dirty="0" smtClean="0">
                <a:cs typeface="Times New Roman" pitchFamily="18" charset="0"/>
              </a:rPr>
              <a:t>Cypress Pond (37.175589 N, </a:t>
            </a:r>
            <a:r>
              <a:rPr lang="en-US" sz="3600" dirty="0" smtClean="0">
                <a:cs typeface="Times New Roman" pitchFamily="18" charset="0"/>
              </a:rPr>
              <a:t>90.116853 E</a:t>
            </a:r>
            <a:r>
              <a:rPr lang="en-US" sz="3600" dirty="0" smtClean="0">
                <a:cs typeface="Times New Roman" pitchFamily="18" charset="0"/>
              </a:rPr>
              <a:t>) is located </a:t>
            </a:r>
          </a:p>
          <a:p>
            <a:r>
              <a:rPr lang="en-US" sz="3600" dirty="0" smtClean="0">
                <a:cs typeface="Times New Roman" pitchFamily="18" charset="0"/>
              </a:rPr>
              <a:t>on the edge of the Ozark Plateau</a:t>
            </a:r>
            <a:endParaRPr lang="en-US" sz="3600" dirty="0"/>
          </a:p>
        </p:txBody>
      </p:sp>
      <p:sp>
        <p:nvSpPr>
          <p:cNvPr id="47" name="TextBox 46"/>
          <p:cNvSpPr txBox="1"/>
          <p:nvPr/>
        </p:nvSpPr>
        <p:spPr>
          <a:xfrm>
            <a:off x="30480000" y="7848600"/>
            <a:ext cx="19995951" cy="4893647"/>
          </a:xfrm>
          <a:prstGeom prst="rect">
            <a:avLst/>
          </a:prstGeom>
          <a:noFill/>
          <a:ln w="63500" cmpd="sng">
            <a:solidFill>
              <a:schemeClr val="tx1"/>
            </a:solidFill>
          </a:ln>
        </p:spPr>
        <p:txBody>
          <a:bodyPr wrap="square" rtlCol="0">
            <a:spAutoFit/>
          </a:bodyPr>
          <a:lstStyle/>
          <a:p>
            <a:pPr algn="just"/>
            <a:r>
              <a:rPr lang="en-US" sz="6000" b="1" dirty="0" smtClean="0"/>
              <a:t>Sediment Analysis</a:t>
            </a:r>
          </a:p>
          <a:p>
            <a:pPr marL="571500" indent="-571500" algn="just">
              <a:buFont typeface="Arial"/>
              <a:buChar char="•"/>
            </a:pPr>
            <a:r>
              <a:rPr lang="en-US" sz="3600" dirty="0" smtClean="0"/>
              <a:t>Cypress Pond sediments are broken into three </a:t>
            </a:r>
            <a:r>
              <a:rPr lang="en-US" sz="3600" dirty="0" err="1" smtClean="0"/>
              <a:t>lithofacies</a:t>
            </a:r>
            <a:r>
              <a:rPr lang="en-US" sz="3600" dirty="0" smtClean="0"/>
              <a:t> – A, B, and C</a:t>
            </a:r>
          </a:p>
          <a:p>
            <a:pPr marL="1028700" lvl="1" indent="-571500" algn="just">
              <a:buFont typeface="Courier New"/>
              <a:buChar char="o"/>
            </a:pPr>
            <a:r>
              <a:rPr lang="en-US" sz="3600" dirty="0" err="1" smtClean="0"/>
              <a:t>Facies</a:t>
            </a:r>
            <a:r>
              <a:rPr lang="en-US" sz="3600" dirty="0" smtClean="0"/>
              <a:t> A is a mottled, organic-rich mud</a:t>
            </a:r>
          </a:p>
          <a:p>
            <a:pPr marL="1028700" lvl="1" indent="-571500" algn="just">
              <a:buFont typeface="Courier New"/>
              <a:buChar char="o"/>
            </a:pPr>
            <a:r>
              <a:rPr lang="en-US" sz="3600" dirty="0" err="1" smtClean="0"/>
              <a:t>Facies</a:t>
            </a:r>
            <a:r>
              <a:rPr lang="en-US" sz="3600" dirty="0" smtClean="0"/>
              <a:t> B is a massive mud with indicators of reducing conditions (</a:t>
            </a:r>
            <a:r>
              <a:rPr lang="en-US" sz="3600" dirty="0" err="1" smtClean="0"/>
              <a:t>vivianite</a:t>
            </a:r>
            <a:r>
              <a:rPr lang="en-US" sz="3600" dirty="0" smtClean="0"/>
              <a:t>) and intermittent aridity (nodular hematite)</a:t>
            </a:r>
          </a:p>
          <a:p>
            <a:pPr marL="1028700" lvl="1" indent="-571500" algn="just">
              <a:buFont typeface="Courier New"/>
              <a:buChar char="o"/>
            </a:pPr>
            <a:r>
              <a:rPr lang="en-US" sz="3600" dirty="0" err="1" smtClean="0"/>
              <a:t>Facies</a:t>
            </a:r>
            <a:r>
              <a:rPr lang="en-US" sz="3600" dirty="0" smtClean="0"/>
              <a:t> C is a mottled mud with minor but notable sand and some pebbles, indicating more frequent flooding, and possible protracted aridity (~270-370 cm)</a:t>
            </a:r>
          </a:p>
          <a:p>
            <a:pPr lvl="1" algn="just"/>
            <a:endParaRPr lang="en-US" sz="3600" dirty="0" smtClean="0"/>
          </a:p>
        </p:txBody>
      </p:sp>
      <p:sp>
        <p:nvSpPr>
          <p:cNvPr id="53" name="Rectangle 52"/>
          <p:cNvSpPr/>
          <p:nvPr/>
        </p:nvSpPr>
        <p:spPr>
          <a:xfrm>
            <a:off x="23469600" y="12430991"/>
            <a:ext cx="4572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23469600" y="10758055"/>
            <a:ext cx="4572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3469600" y="10248900"/>
            <a:ext cx="4572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469600" y="6975764"/>
            <a:ext cx="4572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3469600" y="6030191"/>
            <a:ext cx="4572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p>
        </p:txBody>
      </p:sp>
      <p:sp>
        <p:nvSpPr>
          <p:cNvPr id="58" name="Rectangle 57"/>
          <p:cNvSpPr/>
          <p:nvPr/>
        </p:nvSpPr>
        <p:spPr>
          <a:xfrm>
            <a:off x="23469600" y="18468109"/>
            <a:ext cx="4572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23469600" y="19050000"/>
            <a:ext cx="9906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23469600" y="19631891"/>
            <a:ext cx="7620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23469600" y="20722936"/>
            <a:ext cx="7620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23469600" y="22250400"/>
            <a:ext cx="7620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23469600" y="21813982"/>
            <a:ext cx="7620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23469600" y="22905027"/>
            <a:ext cx="9144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3469600" y="23414182"/>
            <a:ext cx="7620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3469600" y="25087118"/>
            <a:ext cx="7620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23469600" y="25596273"/>
            <a:ext cx="7620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3469600" y="28360255"/>
            <a:ext cx="8382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23469600" y="29378564"/>
            <a:ext cx="7620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3469600" y="30542346"/>
            <a:ext cx="11430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23469600" y="31560655"/>
            <a:ext cx="7620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3469600" y="32724436"/>
            <a:ext cx="762000" cy="727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p:nvCxnSpPr>
        <p:spPr>
          <a:xfrm rot="5400000">
            <a:off x="23854858" y="5870135"/>
            <a:ext cx="145473"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24235858" y="5870135"/>
            <a:ext cx="145473"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24600824" y="5870135"/>
            <a:ext cx="145473"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rot="2464841">
            <a:off x="22928424" y="5171442"/>
            <a:ext cx="1336213" cy="400110"/>
          </a:xfrm>
          <a:prstGeom prst="rect">
            <a:avLst/>
          </a:prstGeom>
          <a:noFill/>
        </p:spPr>
        <p:txBody>
          <a:bodyPr wrap="square" rtlCol="0">
            <a:spAutoFit/>
          </a:bodyPr>
          <a:lstStyle/>
          <a:p>
            <a:r>
              <a:rPr lang="en-US" sz="2000" b="1" dirty="0" smtClean="0"/>
              <a:t>Very Rare </a:t>
            </a:r>
            <a:endParaRPr lang="en-US" sz="2000" b="1" dirty="0"/>
          </a:p>
        </p:txBody>
      </p:sp>
      <p:sp>
        <p:nvSpPr>
          <p:cNvPr id="79" name="TextBox 78"/>
          <p:cNvSpPr txBox="1"/>
          <p:nvPr/>
        </p:nvSpPr>
        <p:spPr>
          <a:xfrm rot="2464841">
            <a:off x="23823059" y="5356070"/>
            <a:ext cx="762000" cy="400110"/>
          </a:xfrm>
          <a:prstGeom prst="rect">
            <a:avLst/>
          </a:prstGeom>
          <a:noFill/>
        </p:spPr>
        <p:txBody>
          <a:bodyPr wrap="square" rtlCol="0">
            <a:spAutoFit/>
          </a:bodyPr>
          <a:lstStyle/>
          <a:p>
            <a:r>
              <a:rPr lang="en-US" sz="2000" b="1" dirty="0" smtClean="0"/>
              <a:t>Rare </a:t>
            </a:r>
            <a:endParaRPr lang="en-US" sz="2000" b="1" dirty="0"/>
          </a:p>
        </p:txBody>
      </p:sp>
      <p:sp>
        <p:nvSpPr>
          <p:cNvPr id="80" name="TextBox 79"/>
          <p:cNvSpPr txBox="1"/>
          <p:nvPr/>
        </p:nvSpPr>
        <p:spPr>
          <a:xfrm rot="2464841">
            <a:off x="23560800" y="5154755"/>
            <a:ext cx="1564981" cy="400110"/>
          </a:xfrm>
          <a:prstGeom prst="rect">
            <a:avLst/>
          </a:prstGeom>
          <a:noFill/>
        </p:spPr>
        <p:txBody>
          <a:bodyPr wrap="square" rtlCol="0">
            <a:spAutoFit/>
          </a:bodyPr>
          <a:lstStyle/>
          <a:p>
            <a:r>
              <a:rPr lang="en-US" sz="2000" b="1" dirty="0" smtClean="0"/>
              <a:t>Uncommon</a:t>
            </a:r>
            <a:endParaRPr lang="en-US" sz="2000" b="1" dirty="0"/>
          </a:p>
        </p:txBody>
      </p:sp>
      <p:sp>
        <p:nvSpPr>
          <p:cNvPr id="81" name="TextBox 80"/>
          <p:cNvSpPr txBox="1"/>
          <p:nvPr/>
        </p:nvSpPr>
        <p:spPr>
          <a:xfrm>
            <a:off x="23469600" y="4343400"/>
            <a:ext cx="1600200" cy="400110"/>
          </a:xfrm>
          <a:prstGeom prst="rect">
            <a:avLst/>
          </a:prstGeom>
          <a:noFill/>
        </p:spPr>
        <p:txBody>
          <a:bodyPr wrap="square" rtlCol="0">
            <a:spAutoFit/>
          </a:bodyPr>
          <a:lstStyle/>
          <a:p>
            <a:r>
              <a:rPr lang="en-US" sz="2000" b="1" dirty="0" smtClean="0"/>
              <a:t>Sand in Clay</a:t>
            </a:r>
            <a:endParaRPr lang="en-US" sz="2000" b="1" dirty="0"/>
          </a:p>
        </p:txBody>
      </p:sp>
      <p:sp>
        <p:nvSpPr>
          <p:cNvPr id="82" name="Rectangle 81"/>
          <p:cNvSpPr/>
          <p:nvPr/>
        </p:nvSpPr>
        <p:spPr>
          <a:xfrm>
            <a:off x="762000" y="27567082"/>
            <a:ext cx="19812000" cy="10328564"/>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p:nvPr/>
        </p:nvCxnSpPr>
        <p:spPr>
          <a:xfrm>
            <a:off x="21755540" y="9013898"/>
            <a:ext cx="14092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21755540" y="11021421"/>
            <a:ext cx="14092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1745145" y="13159870"/>
            <a:ext cx="14196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21748283" y="16069325"/>
            <a:ext cx="141651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1772654" y="18542361"/>
            <a:ext cx="13921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21755540" y="21059039"/>
            <a:ext cx="1409260" cy="206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1755540" y="23706643"/>
            <a:ext cx="14092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1755540" y="26252416"/>
            <a:ext cx="14092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21772654" y="28798189"/>
            <a:ext cx="139214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21745145" y="31358509"/>
            <a:ext cx="14196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22707600" y="5562600"/>
            <a:ext cx="1447800" cy="400110"/>
          </a:xfrm>
          <a:prstGeom prst="rect">
            <a:avLst/>
          </a:prstGeom>
          <a:noFill/>
        </p:spPr>
        <p:txBody>
          <a:bodyPr wrap="square" rtlCol="0">
            <a:spAutoFit/>
          </a:bodyPr>
          <a:lstStyle/>
          <a:p>
            <a:r>
              <a:rPr lang="en-US" sz="2000" b="1" dirty="0" smtClean="0"/>
              <a:t>Core</a:t>
            </a:r>
            <a:endParaRPr lang="en-US" sz="2000" b="1" dirty="0"/>
          </a:p>
        </p:txBody>
      </p:sp>
      <p:sp>
        <p:nvSpPr>
          <p:cNvPr id="96" name="TextBox 95"/>
          <p:cNvSpPr txBox="1"/>
          <p:nvPr/>
        </p:nvSpPr>
        <p:spPr>
          <a:xfrm>
            <a:off x="22860000" y="7010400"/>
            <a:ext cx="381000" cy="400110"/>
          </a:xfrm>
          <a:prstGeom prst="rect">
            <a:avLst/>
          </a:prstGeom>
          <a:noFill/>
        </p:spPr>
        <p:txBody>
          <a:bodyPr wrap="square" rtlCol="0">
            <a:spAutoFit/>
          </a:bodyPr>
          <a:lstStyle/>
          <a:p>
            <a:r>
              <a:rPr lang="en-US" sz="2000" b="1" dirty="0" smtClean="0"/>
              <a:t>1</a:t>
            </a:r>
            <a:endParaRPr lang="en-US" sz="2000" b="1" dirty="0"/>
          </a:p>
        </p:txBody>
      </p:sp>
      <p:sp>
        <p:nvSpPr>
          <p:cNvPr id="97" name="TextBox 96"/>
          <p:cNvSpPr txBox="1"/>
          <p:nvPr/>
        </p:nvSpPr>
        <p:spPr>
          <a:xfrm>
            <a:off x="22830971" y="9781649"/>
            <a:ext cx="381000" cy="400110"/>
          </a:xfrm>
          <a:prstGeom prst="rect">
            <a:avLst/>
          </a:prstGeom>
          <a:noFill/>
        </p:spPr>
        <p:txBody>
          <a:bodyPr wrap="square" rtlCol="0">
            <a:spAutoFit/>
          </a:bodyPr>
          <a:lstStyle/>
          <a:p>
            <a:r>
              <a:rPr lang="en-US" sz="2000" b="1" dirty="0" smtClean="0"/>
              <a:t>2</a:t>
            </a:r>
            <a:endParaRPr lang="en-US" sz="2000" b="1" dirty="0"/>
          </a:p>
        </p:txBody>
      </p:sp>
      <p:sp>
        <p:nvSpPr>
          <p:cNvPr id="98" name="TextBox 97"/>
          <p:cNvSpPr txBox="1"/>
          <p:nvPr/>
        </p:nvSpPr>
        <p:spPr>
          <a:xfrm>
            <a:off x="22877554" y="11845488"/>
            <a:ext cx="381000" cy="400110"/>
          </a:xfrm>
          <a:prstGeom prst="rect">
            <a:avLst/>
          </a:prstGeom>
          <a:noFill/>
        </p:spPr>
        <p:txBody>
          <a:bodyPr wrap="square" rtlCol="0">
            <a:spAutoFit/>
          </a:bodyPr>
          <a:lstStyle/>
          <a:p>
            <a:r>
              <a:rPr lang="en-US" sz="2000" b="1" dirty="0" smtClean="0"/>
              <a:t>3</a:t>
            </a:r>
            <a:endParaRPr lang="en-US" sz="2000" b="1" dirty="0"/>
          </a:p>
        </p:txBody>
      </p:sp>
      <p:sp>
        <p:nvSpPr>
          <p:cNvPr id="99" name="TextBox 98"/>
          <p:cNvSpPr txBox="1"/>
          <p:nvPr/>
        </p:nvSpPr>
        <p:spPr>
          <a:xfrm>
            <a:off x="22821900" y="14276566"/>
            <a:ext cx="381000" cy="400110"/>
          </a:xfrm>
          <a:prstGeom prst="rect">
            <a:avLst/>
          </a:prstGeom>
          <a:noFill/>
        </p:spPr>
        <p:txBody>
          <a:bodyPr wrap="square" rtlCol="0">
            <a:spAutoFit/>
          </a:bodyPr>
          <a:lstStyle/>
          <a:p>
            <a:r>
              <a:rPr lang="en-US" sz="2000" b="1" dirty="0" smtClean="0"/>
              <a:t>4</a:t>
            </a:r>
            <a:endParaRPr lang="en-US" sz="2000" b="1" dirty="0"/>
          </a:p>
        </p:txBody>
      </p:sp>
      <p:sp>
        <p:nvSpPr>
          <p:cNvPr id="100" name="TextBox 99"/>
          <p:cNvSpPr txBox="1"/>
          <p:nvPr/>
        </p:nvSpPr>
        <p:spPr>
          <a:xfrm>
            <a:off x="22821900" y="17040325"/>
            <a:ext cx="381000" cy="400110"/>
          </a:xfrm>
          <a:prstGeom prst="rect">
            <a:avLst/>
          </a:prstGeom>
          <a:noFill/>
        </p:spPr>
        <p:txBody>
          <a:bodyPr wrap="square" rtlCol="0">
            <a:spAutoFit/>
          </a:bodyPr>
          <a:lstStyle/>
          <a:p>
            <a:r>
              <a:rPr lang="en-US" sz="2000" b="1" dirty="0" smtClean="0"/>
              <a:t>5</a:t>
            </a:r>
            <a:endParaRPr lang="en-US" sz="2000" b="1" dirty="0"/>
          </a:p>
        </p:txBody>
      </p:sp>
      <p:sp>
        <p:nvSpPr>
          <p:cNvPr id="101" name="TextBox 100"/>
          <p:cNvSpPr txBox="1"/>
          <p:nvPr/>
        </p:nvSpPr>
        <p:spPr>
          <a:xfrm>
            <a:off x="22830971" y="19411067"/>
            <a:ext cx="381000" cy="400110"/>
          </a:xfrm>
          <a:prstGeom prst="rect">
            <a:avLst/>
          </a:prstGeom>
          <a:noFill/>
        </p:spPr>
        <p:txBody>
          <a:bodyPr wrap="square" rtlCol="0">
            <a:spAutoFit/>
          </a:bodyPr>
          <a:lstStyle/>
          <a:p>
            <a:r>
              <a:rPr lang="en-US" sz="2000" b="1" dirty="0" smtClean="0"/>
              <a:t>6</a:t>
            </a:r>
            <a:endParaRPr lang="en-US" sz="2000" b="1" dirty="0"/>
          </a:p>
        </p:txBody>
      </p:sp>
      <p:sp>
        <p:nvSpPr>
          <p:cNvPr id="102" name="TextBox 101"/>
          <p:cNvSpPr txBox="1"/>
          <p:nvPr/>
        </p:nvSpPr>
        <p:spPr>
          <a:xfrm>
            <a:off x="22860000" y="21956243"/>
            <a:ext cx="381000" cy="400110"/>
          </a:xfrm>
          <a:prstGeom prst="rect">
            <a:avLst/>
          </a:prstGeom>
          <a:noFill/>
        </p:spPr>
        <p:txBody>
          <a:bodyPr wrap="square" rtlCol="0">
            <a:spAutoFit/>
          </a:bodyPr>
          <a:lstStyle/>
          <a:p>
            <a:r>
              <a:rPr lang="en-US" sz="2000" b="1" dirty="0" smtClean="0"/>
              <a:t>7</a:t>
            </a:r>
            <a:endParaRPr lang="en-US" sz="2000" b="1" dirty="0"/>
          </a:p>
        </p:txBody>
      </p:sp>
      <p:sp>
        <p:nvSpPr>
          <p:cNvPr id="103" name="TextBox 102"/>
          <p:cNvSpPr txBox="1"/>
          <p:nvPr/>
        </p:nvSpPr>
        <p:spPr>
          <a:xfrm>
            <a:off x="22860000" y="24669690"/>
            <a:ext cx="381000" cy="400110"/>
          </a:xfrm>
          <a:prstGeom prst="rect">
            <a:avLst/>
          </a:prstGeom>
          <a:noFill/>
        </p:spPr>
        <p:txBody>
          <a:bodyPr wrap="square" rtlCol="0">
            <a:spAutoFit/>
          </a:bodyPr>
          <a:lstStyle/>
          <a:p>
            <a:r>
              <a:rPr lang="en-US" sz="2000" b="1" dirty="0" smtClean="0"/>
              <a:t>8</a:t>
            </a:r>
            <a:endParaRPr lang="en-US" sz="2000" b="1" dirty="0"/>
          </a:p>
        </p:txBody>
      </p:sp>
      <p:sp>
        <p:nvSpPr>
          <p:cNvPr id="104" name="TextBox 103"/>
          <p:cNvSpPr txBox="1"/>
          <p:nvPr/>
        </p:nvSpPr>
        <p:spPr>
          <a:xfrm>
            <a:off x="22830971" y="27223851"/>
            <a:ext cx="381000" cy="400110"/>
          </a:xfrm>
          <a:prstGeom prst="rect">
            <a:avLst/>
          </a:prstGeom>
          <a:noFill/>
        </p:spPr>
        <p:txBody>
          <a:bodyPr wrap="square" rtlCol="0">
            <a:spAutoFit/>
          </a:bodyPr>
          <a:lstStyle/>
          <a:p>
            <a:r>
              <a:rPr lang="en-US" sz="2000" b="1" dirty="0" smtClean="0"/>
              <a:t>9</a:t>
            </a:r>
            <a:endParaRPr lang="en-US" sz="2000" b="1" dirty="0"/>
          </a:p>
        </p:txBody>
      </p:sp>
      <p:sp>
        <p:nvSpPr>
          <p:cNvPr id="105" name="TextBox 104"/>
          <p:cNvSpPr txBox="1"/>
          <p:nvPr/>
        </p:nvSpPr>
        <p:spPr>
          <a:xfrm>
            <a:off x="22795554" y="29990886"/>
            <a:ext cx="533400" cy="400110"/>
          </a:xfrm>
          <a:prstGeom prst="rect">
            <a:avLst/>
          </a:prstGeom>
          <a:noFill/>
        </p:spPr>
        <p:txBody>
          <a:bodyPr wrap="square" rtlCol="0">
            <a:spAutoFit/>
          </a:bodyPr>
          <a:lstStyle/>
          <a:p>
            <a:r>
              <a:rPr lang="en-US" sz="2000" b="1" dirty="0" smtClean="0"/>
              <a:t>10</a:t>
            </a:r>
            <a:endParaRPr lang="en-US" sz="2000" b="1" dirty="0"/>
          </a:p>
        </p:txBody>
      </p:sp>
      <p:sp>
        <p:nvSpPr>
          <p:cNvPr id="106" name="TextBox 105"/>
          <p:cNvSpPr txBox="1"/>
          <p:nvPr/>
        </p:nvSpPr>
        <p:spPr>
          <a:xfrm>
            <a:off x="22795554" y="32563190"/>
            <a:ext cx="533400" cy="400110"/>
          </a:xfrm>
          <a:prstGeom prst="rect">
            <a:avLst/>
          </a:prstGeom>
          <a:noFill/>
        </p:spPr>
        <p:txBody>
          <a:bodyPr wrap="square" rtlCol="0">
            <a:spAutoFit/>
          </a:bodyPr>
          <a:lstStyle/>
          <a:p>
            <a:r>
              <a:rPr lang="en-US" sz="2000" b="1" dirty="0" smtClean="0"/>
              <a:t>11</a:t>
            </a:r>
            <a:endParaRPr lang="en-US" sz="2000" b="1" dirty="0"/>
          </a:p>
        </p:txBody>
      </p:sp>
      <p:sp>
        <p:nvSpPr>
          <p:cNvPr id="107" name="Oval 106"/>
          <p:cNvSpPr/>
          <p:nvPr/>
        </p:nvSpPr>
        <p:spPr>
          <a:xfrm>
            <a:off x="24460200" y="21159355"/>
            <a:ext cx="457200" cy="290945"/>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24536400" y="31342446"/>
            <a:ext cx="457200" cy="290945"/>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24536400" y="32506227"/>
            <a:ext cx="457200" cy="290945"/>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838200" y="15420109"/>
            <a:ext cx="19812000" cy="11346873"/>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24460200" y="13740245"/>
            <a:ext cx="533400" cy="509155"/>
          </a:xfrm>
          <a:prstGeom prst="diamond">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Diamond 115"/>
          <p:cNvSpPr/>
          <p:nvPr/>
        </p:nvSpPr>
        <p:spPr>
          <a:xfrm>
            <a:off x="24460200" y="14613082"/>
            <a:ext cx="533400" cy="509155"/>
          </a:xfrm>
          <a:prstGeom prst="diamond">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24460200" y="15194972"/>
            <a:ext cx="533400" cy="509155"/>
          </a:xfrm>
          <a:prstGeom prst="diamond">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Diamond 117"/>
          <p:cNvSpPr/>
          <p:nvPr/>
        </p:nvSpPr>
        <p:spPr>
          <a:xfrm>
            <a:off x="24460200" y="15776863"/>
            <a:ext cx="533400" cy="509155"/>
          </a:xfrm>
          <a:prstGeom prst="diamond">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24460200" y="16358754"/>
            <a:ext cx="533400" cy="509155"/>
          </a:xfrm>
          <a:prstGeom prst="diamond">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22555200" y="34942238"/>
            <a:ext cx="4087614" cy="3005362"/>
            <a:chOff x="46623486" y="6900639"/>
            <a:chExt cx="4087614" cy="3005362"/>
          </a:xfrm>
        </p:grpSpPr>
        <p:sp>
          <p:nvSpPr>
            <p:cNvPr id="113" name="TextBox 112"/>
            <p:cNvSpPr txBox="1"/>
            <p:nvPr/>
          </p:nvSpPr>
          <p:spPr>
            <a:xfrm>
              <a:off x="46710600" y="7710054"/>
              <a:ext cx="4000500" cy="1938992"/>
            </a:xfrm>
            <a:prstGeom prst="rect">
              <a:avLst/>
            </a:prstGeom>
            <a:noFill/>
          </p:spPr>
          <p:txBody>
            <a:bodyPr wrap="square" rtlCol="0">
              <a:spAutoFit/>
            </a:bodyPr>
            <a:lstStyle/>
            <a:p>
              <a:r>
                <a:rPr lang="en-US" sz="4000" dirty="0" smtClean="0"/>
                <a:t>Pebbles –</a:t>
              </a:r>
            </a:p>
            <a:p>
              <a:r>
                <a:rPr lang="en-US" sz="4000" dirty="0" err="1" smtClean="0"/>
                <a:t>Vivianite</a:t>
              </a:r>
              <a:r>
                <a:rPr lang="en-US" sz="4000" dirty="0" smtClean="0"/>
                <a:t> –</a:t>
              </a:r>
            </a:p>
            <a:p>
              <a:r>
                <a:rPr lang="en-US" sz="4000" dirty="0" smtClean="0"/>
                <a:t>Hematite –  </a:t>
              </a:r>
            </a:p>
          </p:txBody>
        </p:sp>
        <p:sp>
          <p:nvSpPr>
            <p:cNvPr id="83" name="Rectangle 82"/>
            <p:cNvSpPr/>
            <p:nvPr/>
          </p:nvSpPr>
          <p:spPr>
            <a:xfrm>
              <a:off x="46623486" y="6900639"/>
              <a:ext cx="4045148" cy="3005362"/>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47091599" y="6982690"/>
              <a:ext cx="1456267" cy="707886"/>
            </a:xfrm>
            <a:prstGeom prst="rect">
              <a:avLst/>
            </a:prstGeom>
            <a:noFill/>
          </p:spPr>
          <p:txBody>
            <a:bodyPr wrap="square" rtlCol="0">
              <a:spAutoFit/>
            </a:bodyPr>
            <a:lstStyle/>
            <a:p>
              <a:r>
                <a:rPr lang="en-US" sz="4000" dirty="0" smtClean="0"/>
                <a:t>Key:</a:t>
              </a:r>
              <a:endParaRPr lang="en-US" sz="4000" dirty="0"/>
            </a:p>
          </p:txBody>
        </p:sp>
        <p:sp>
          <p:nvSpPr>
            <p:cNvPr id="112" name="Oval 111"/>
            <p:cNvSpPr/>
            <p:nvPr/>
          </p:nvSpPr>
          <p:spPr>
            <a:xfrm>
              <a:off x="49482059" y="7938655"/>
              <a:ext cx="485422" cy="290945"/>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49441607" y="8406245"/>
              <a:ext cx="566326" cy="509155"/>
            </a:xfrm>
            <a:prstGeom prst="diamond">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9564806" y="9162136"/>
              <a:ext cx="323615" cy="2909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1" name="Oval 120"/>
          <p:cNvSpPr/>
          <p:nvPr/>
        </p:nvSpPr>
        <p:spPr>
          <a:xfrm>
            <a:off x="24765000" y="13158355"/>
            <a:ext cx="304800" cy="2909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4765000" y="13885718"/>
            <a:ext cx="304800" cy="2909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24765000" y="15922337"/>
            <a:ext cx="304800" cy="2909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24765000" y="16504227"/>
            <a:ext cx="304800" cy="2909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24765000" y="18759055"/>
            <a:ext cx="304800" cy="2909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24765000" y="19340946"/>
            <a:ext cx="304800" cy="2909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4765000" y="19995573"/>
            <a:ext cx="304800" cy="2909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4765000" y="20504727"/>
            <a:ext cx="304800" cy="2909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24765000" y="21013882"/>
            <a:ext cx="304800" cy="2909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24765000" y="21377564"/>
            <a:ext cx="304800" cy="2909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24765000" y="22686818"/>
            <a:ext cx="304800" cy="2909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24765000" y="23123237"/>
            <a:ext cx="304800" cy="2909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24765000" y="23705127"/>
            <a:ext cx="304800" cy="2909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24765000" y="24068809"/>
            <a:ext cx="304800" cy="2909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24765000" y="25232591"/>
            <a:ext cx="304800" cy="2909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24765000" y="27851100"/>
            <a:ext cx="304800" cy="2909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24765000" y="30324137"/>
            <a:ext cx="304800" cy="29094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p:cNvSpPr txBox="1"/>
          <p:nvPr/>
        </p:nvSpPr>
        <p:spPr>
          <a:xfrm>
            <a:off x="30937200" y="23317200"/>
            <a:ext cx="19659600" cy="3416320"/>
          </a:xfrm>
          <a:prstGeom prst="rect">
            <a:avLst/>
          </a:prstGeom>
          <a:noFill/>
          <a:ln w="63500" cmpd="sng">
            <a:solidFill>
              <a:srgbClr val="000000"/>
            </a:solidFill>
          </a:ln>
        </p:spPr>
        <p:txBody>
          <a:bodyPr wrap="square" rtlCol="0">
            <a:spAutoFit/>
          </a:bodyPr>
          <a:lstStyle/>
          <a:p>
            <a:pPr marL="571500" indent="-571500" algn="just">
              <a:buFont typeface="Arial"/>
              <a:buChar char="•"/>
            </a:pPr>
            <a:r>
              <a:rPr lang="en-US" sz="3600" dirty="0" smtClean="0"/>
              <a:t>Raw counts are presented above – </a:t>
            </a:r>
            <a:r>
              <a:rPr lang="en-US" sz="3600" dirty="0" err="1" smtClean="0"/>
              <a:t>taxa</a:t>
            </a:r>
            <a:r>
              <a:rPr lang="en-US" sz="3600" dirty="0" smtClean="0"/>
              <a:t> with no label have less than five individuals in a single sample</a:t>
            </a:r>
          </a:p>
          <a:p>
            <a:pPr marL="571500" indent="-571500" algn="just">
              <a:buFont typeface="Arial"/>
              <a:buChar char="•"/>
            </a:pPr>
            <a:r>
              <a:rPr lang="en-US" sz="3600" dirty="0" smtClean="0"/>
              <a:t>Zone 1 appears to indicate warmer winter temperatures, as seen by a rise in Cypress</a:t>
            </a:r>
          </a:p>
          <a:p>
            <a:pPr marL="571500" indent="-571500" algn="just">
              <a:buFont typeface="Arial"/>
              <a:buChar char="•"/>
            </a:pPr>
            <a:r>
              <a:rPr lang="en-US" sz="3600" dirty="0" smtClean="0"/>
              <a:t>Zone 2 could indicate higher effective precipitation than the present, indicated by a rise in Willow and Buttonbush </a:t>
            </a:r>
          </a:p>
          <a:p>
            <a:pPr marL="571500" indent="-571500" algn="just">
              <a:buFont typeface="Arial"/>
              <a:buChar char="•"/>
            </a:pPr>
            <a:r>
              <a:rPr lang="en-US" sz="3600" dirty="0" smtClean="0"/>
              <a:t>Zone 4 had poor recovery, however the bottom-most sample appears to indicate an Oak woodland, similar to </a:t>
            </a:r>
            <a:r>
              <a:rPr lang="en-US" sz="3600" dirty="0" smtClean="0"/>
              <a:t>the </a:t>
            </a:r>
            <a:r>
              <a:rPr lang="en-US" sz="3600" dirty="0" err="1" smtClean="0"/>
              <a:t>paleovegetation</a:t>
            </a:r>
            <a:r>
              <a:rPr lang="en-US" sz="3600" dirty="0" smtClean="0"/>
              <a:t> observed in the </a:t>
            </a:r>
            <a:r>
              <a:rPr lang="en-US" sz="3600" dirty="0" smtClean="0"/>
              <a:t>rest of the core</a:t>
            </a:r>
          </a:p>
        </p:txBody>
      </p:sp>
      <p:sp>
        <p:nvSpPr>
          <p:cNvPr id="143" name="TextBox 142"/>
          <p:cNvSpPr txBox="1"/>
          <p:nvPr/>
        </p:nvSpPr>
        <p:spPr>
          <a:xfrm>
            <a:off x="29413200" y="7696200"/>
            <a:ext cx="1066800" cy="1015663"/>
          </a:xfrm>
          <a:prstGeom prst="rect">
            <a:avLst/>
          </a:prstGeom>
          <a:noFill/>
        </p:spPr>
        <p:txBody>
          <a:bodyPr wrap="square" rtlCol="0">
            <a:spAutoFit/>
          </a:bodyPr>
          <a:lstStyle/>
          <a:p>
            <a:r>
              <a:rPr lang="en-US" sz="6000" dirty="0" smtClean="0"/>
              <a:t>A</a:t>
            </a:r>
            <a:endParaRPr lang="en-US" sz="6000" dirty="0"/>
          </a:p>
        </p:txBody>
      </p:sp>
      <p:sp>
        <p:nvSpPr>
          <p:cNvPr id="144" name="TextBox 143"/>
          <p:cNvSpPr txBox="1"/>
          <p:nvPr/>
        </p:nvSpPr>
        <p:spPr>
          <a:xfrm>
            <a:off x="29413200" y="14935200"/>
            <a:ext cx="1066800" cy="1015663"/>
          </a:xfrm>
          <a:prstGeom prst="rect">
            <a:avLst/>
          </a:prstGeom>
          <a:noFill/>
        </p:spPr>
        <p:txBody>
          <a:bodyPr wrap="square" rtlCol="0">
            <a:spAutoFit/>
          </a:bodyPr>
          <a:lstStyle/>
          <a:p>
            <a:r>
              <a:rPr lang="en-US" sz="6000" dirty="0" smtClean="0"/>
              <a:t>B</a:t>
            </a:r>
            <a:endParaRPr lang="en-US" sz="6000" dirty="0"/>
          </a:p>
        </p:txBody>
      </p:sp>
      <p:sp>
        <p:nvSpPr>
          <p:cNvPr id="145" name="TextBox 144"/>
          <p:cNvSpPr txBox="1"/>
          <p:nvPr/>
        </p:nvSpPr>
        <p:spPr>
          <a:xfrm>
            <a:off x="29413200" y="25349537"/>
            <a:ext cx="1066800" cy="1015663"/>
          </a:xfrm>
          <a:prstGeom prst="rect">
            <a:avLst/>
          </a:prstGeom>
          <a:noFill/>
        </p:spPr>
        <p:txBody>
          <a:bodyPr wrap="square" rtlCol="0">
            <a:spAutoFit/>
          </a:bodyPr>
          <a:lstStyle/>
          <a:p>
            <a:r>
              <a:rPr lang="en-US" sz="6000" dirty="0" smtClean="0"/>
              <a:t>C</a:t>
            </a:r>
            <a:endParaRPr lang="en-US" sz="6000" dirty="0"/>
          </a:p>
        </p:txBody>
      </p:sp>
      <p:sp>
        <p:nvSpPr>
          <p:cNvPr id="148" name="TextBox 147"/>
          <p:cNvSpPr txBox="1"/>
          <p:nvPr/>
        </p:nvSpPr>
        <p:spPr>
          <a:xfrm>
            <a:off x="30556200" y="14020800"/>
            <a:ext cx="15849600" cy="1015663"/>
          </a:xfrm>
          <a:prstGeom prst="rect">
            <a:avLst/>
          </a:prstGeom>
          <a:noFill/>
        </p:spPr>
        <p:txBody>
          <a:bodyPr wrap="square" rtlCol="0">
            <a:spAutoFit/>
          </a:bodyPr>
          <a:lstStyle/>
          <a:p>
            <a:r>
              <a:rPr lang="en-US" sz="6000" b="1" dirty="0" smtClean="0"/>
              <a:t>Pollen Analysis</a:t>
            </a:r>
            <a:endParaRPr lang="en-US" sz="3600" b="1" dirty="0"/>
          </a:p>
        </p:txBody>
      </p:sp>
      <p:pic>
        <p:nvPicPr>
          <p:cNvPr id="2" name="Picture 2" descr="C:\Users\Leire\Documents\Research\Coring Southern MO\Cypress Pond\CP Pollen\CP_1L-15-16cm_Brassicaceae_ka_d1_R36.jpg"/>
          <p:cNvPicPr>
            <a:picLocks noChangeAspect="1" noChangeArrowheads="1"/>
          </p:cNvPicPr>
          <p:nvPr/>
        </p:nvPicPr>
        <p:blipFill rotWithShape="1">
          <a:blip r:embed="rId11" cstate="print"/>
          <a:srcRect l="33750" t="35833" r="45625" b="35358"/>
          <a:stretch/>
        </p:blipFill>
        <p:spPr bwMode="auto">
          <a:xfrm>
            <a:off x="30133322" y="4556905"/>
            <a:ext cx="1554047" cy="1554020"/>
          </a:xfrm>
          <a:prstGeom prst="rect">
            <a:avLst/>
          </a:prstGeom>
          <a:noFill/>
        </p:spPr>
      </p:pic>
      <p:pic>
        <p:nvPicPr>
          <p:cNvPr id="7" name="Picture 3" descr="C:\Users\Leire\Documents\Research\Coring Southern MO\Cypress Pond\CP Pollen\CP_1L-47-48cm_Myriophyllum_d1_t43.3.jpg"/>
          <p:cNvPicPr>
            <a:picLocks noChangeAspect="1" noChangeArrowheads="1"/>
          </p:cNvPicPr>
          <p:nvPr/>
        </p:nvPicPr>
        <p:blipFill rotWithShape="1">
          <a:blip r:embed="rId12" cstate="print"/>
          <a:srcRect l="35313" t="40000" r="39616" b="30612"/>
          <a:stretch/>
        </p:blipFill>
        <p:spPr bwMode="auto">
          <a:xfrm>
            <a:off x="32503313" y="4556905"/>
            <a:ext cx="1981200" cy="1662546"/>
          </a:xfrm>
          <a:prstGeom prst="rect">
            <a:avLst/>
          </a:prstGeom>
          <a:noFill/>
        </p:spPr>
      </p:pic>
      <p:pic>
        <p:nvPicPr>
          <p:cNvPr id="10" name="Picture 4" descr="C:\Users\Leire\Documents\Research\Coring Southern MO\Cypress Pond\CP Pollen\CP_1L-47-48cm_Polygonum_d1_t43.3.jpg"/>
          <p:cNvPicPr>
            <a:picLocks noChangeAspect="1" noChangeArrowheads="1"/>
          </p:cNvPicPr>
          <p:nvPr/>
        </p:nvPicPr>
        <p:blipFill rotWithShape="1">
          <a:blip r:embed="rId13" cstate="print"/>
          <a:srcRect l="30312" t="7084" r="24688" b="27832"/>
          <a:stretch/>
        </p:blipFill>
        <p:spPr bwMode="auto">
          <a:xfrm>
            <a:off x="40095980" y="3710181"/>
            <a:ext cx="2615757" cy="2708462"/>
          </a:xfrm>
          <a:prstGeom prst="rect">
            <a:avLst/>
          </a:prstGeom>
          <a:noFill/>
        </p:spPr>
      </p:pic>
      <p:pic>
        <p:nvPicPr>
          <p:cNvPr id="11" name="Picture 5" descr="C:\Users\Leire\Documents\Research\Coring Southern MO\Cypress Pond\CP Pollen\CP_1L-47-48cm_Sylva-Aquat_d3_t43.3.jpg"/>
          <p:cNvPicPr>
            <a:picLocks noChangeAspect="1" noChangeArrowheads="1"/>
          </p:cNvPicPr>
          <p:nvPr/>
        </p:nvPicPr>
        <p:blipFill rotWithShape="1">
          <a:blip r:embed="rId14" cstate="print"/>
          <a:srcRect l="23125" t="19167" r="28328" b="21341"/>
          <a:stretch/>
        </p:blipFill>
        <p:spPr bwMode="auto">
          <a:xfrm>
            <a:off x="43412318" y="3714355"/>
            <a:ext cx="3104762" cy="2723840"/>
          </a:xfrm>
          <a:prstGeom prst="rect">
            <a:avLst/>
          </a:prstGeom>
          <a:noFill/>
        </p:spPr>
      </p:pic>
      <p:pic>
        <p:nvPicPr>
          <p:cNvPr id="13" name="Picture 6" descr="C:\Users\Leire\Documents\Research\Coring Southern MO\Cypress Pond\CP Pollen\CP_1L-47-48cm_Cyperaceae_d1_t30.jpg"/>
          <p:cNvPicPr>
            <a:picLocks noChangeAspect="1" noChangeArrowheads="1"/>
          </p:cNvPicPr>
          <p:nvPr/>
        </p:nvPicPr>
        <p:blipFill rotWithShape="1">
          <a:blip r:embed="rId15" cstate="print"/>
          <a:srcRect l="36563" t="26250" r="36250" b="28021"/>
          <a:stretch/>
        </p:blipFill>
        <p:spPr bwMode="auto">
          <a:xfrm rot="5400000">
            <a:off x="35162458" y="4156742"/>
            <a:ext cx="1828800" cy="2202116"/>
          </a:xfrm>
          <a:prstGeom prst="rect">
            <a:avLst/>
          </a:prstGeom>
          <a:noFill/>
        </p:spPr>
      </p:pic>
      <p:pic>
        <p:nvPicPr>
          <p:cNvPr id="23" name="Picture 7" descr="C:\Users\Leire\Documents\Research\Coring Southern MO\Cypress Pond\CP Pollen\CP_1L-47-48cm_Dioncyst_what_d2_t43.3.jpg"/>
          <p:cNvPicPr>
            <a:picLocks noChangeAspect="1" noChangeArrowheads="1"/>
          </p:cNvPicPr>
          <p:nvPr/>
        </p:nvPicPr>
        <p:blipFill>
          <a:blip r:embed="rId16" cstate="print"/>
          <a:srcRect/>
          <a:stretch>
            <a:fillRect/>
          </a:stretch>
        </p:blipFill>
        <p:spPr bwMode="auto">
          <a:xfrm>
            <a:off x="38404800" y="32004000"/>
            <a:ext cx="3251200" cy="2327564"/>
          </a:xfrm>
          <a:prstGeom prst="rect">
            <a:avLst/>
          </a:prstGeom>
          <a:noFill/>
        </p:spPr>
      </p:pic>
      <p:sp>
        <p:nvSpPr>
          <p:cNvPr id="150" name="TextBox 149"/>
          <p:cNvSpPr txBox="1"/>
          <p:nvPr/>
        </p:nvSpPr>
        <p:spPr>
          <a:xfrm>
            <a:off x="23469600" y="7419109"/>
            <a:ext cx="1676400" cy="400110"/>
          </a:xfrm>
          <a:prstGeom prst="rect">
            <a:avLst/>
          </a:prstGeom>
          <a:noFill/>
        </p:spPr>
        <p:txBody>
          <a:bodyPr wrap="square" rtlCol="0">
            <a:spAutoFit/>
          </a:bodyPr>
          <a:lstStyle/>
          <a:p>
            <a:r>
              <a:rPr lang="en-US" sz="2000" dirty="0" smtClean="0"/>
              <a:t>2565 YBP </a:t>
            </a:r>
            <a:r>
              <a:rPr lang="en-US" sz="2000" baseline="30000" dirty="0" smtClean="0"/>
              <a:t>14</a:t>
            </a:r>
            <a:r>
              <a:rPr lang="en-US" sz="2000" dirty="0" smtClean="0"/>
              <a:t>C</a:t>
            </a:r>
          </a:p>
        </p:txBody>
      </p:sp>
      <p:sp>
        <p:nvSpPr>
          <p:cNvPr id="151" name="TextBox 150"/>
          <p:cNvSpPr txBox="1"/>
          <p:nvPr/>
        </p:nvSpPr>
        <p:spPr>
          <a:xfrm>
            <a:off x="23469600" y="8542999"/>
            <a:ext cx="1676400" cy="400110"/>
          </a:xfrm>
          <a:prstGeom prst="rect">
            <a:avLst/>
          </a:prstGeom>
          <a:noFill/>
        </p:spPr>
        <p:txBody>
          <a:bodyPr wrap="square" rtlCol="0">
            <a:spAutoFit/>
          </a:bodyPr>
          <a:lstStyle/>
          <a:p>
            <a:r>
              <a:rPr lang="en-US" sz="2000" dirty="0" smtClean="0"/>
              <a:t>1290 YBP </a:t>
            </a:r>
            <a:r>
              <a:rPr lang="en-US" sz="2000" baseline="30000" dirty="0" smtClean="0"/>
              <a:t>14</a:t>
            </a:r>
            <a:r>
              <a:rPr lang="en-US" sz="2000" dirty="0" smtClean="0"/>
              <a:t>C</a:t>
            </a:r>
          </a:p>
        </p:txBody>
      </p:sp>
      <p:cxnSp>
        <p:nvCxnSpPr>
          <p:cNvPr id="153" name="Straight Arrow Connector 152"/>
          <p:cNvCxnSpPr>
            <a:endCxn id="150" idx="1"/>
          </p:cNvCxnSpPr>
          <p:nvPr/>
        </p:nvCxnSpPr>
        <p:spPr>
          <a:xfrm>
            <a:off x="22479000" y="7571509"/>
            <a:ext cx="990600" cy="4765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endCxn id="151" idx="1"/>
          </p:cNvCxnSpPr>
          <p:nvPr/>
        </p:nvCxnSpPr>
        <p:spPr>
          <a:xfrm>
            <a:off x="22707600" y="8714509"/>
            <a:ext cx="762000" cy="2854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0045290" y="6185513"/>
            <a:ext cx="1730110" cy="830997"/>
          </a:xfrm>
          <a:prstGeom prst="rect">
            <a:avLst/>
          </a:prstGeom>
          <a:noFill/>
        </p:spPr>
        <p:txBody>
          <a:bodyPr wrap="square" rtlCol="0">
            <a:spAutoFit/>
          </a:bodyPr>
          <a:lstStyle/>
          <a:p>
            <a:pPr algn="ctr"/>
            <a:r>
              <a:rPr lang="en-US" sz="2400" i="1" dirty="0" smtClean="0"/>
              <a:t>Artemisia</a:t>
            </a:r>
            <a:r>
              <a:rPr lang="en-US" sz="2400" dirty="0" smtClean="0"/>
              <a:t> (Sagebrush)</a:t>
            </a:r>
            <a:endParaRPr lang="en-US" sz="2400" dirty="0"/>
          </a:p>
        </p:txBody>
      </p:sp>
      <p:sp>
        <p:nvSpPr>
          <p:cNvPr id="149" name="TextBox 148"/>
          <p:cNvSpPr txBox="1"/>
          <p:nvPr/>
        </p:nvSpPr>
        <p:spPr>
          <a:xfrm>
            <a:off x="32417348" y="6182236"/>
            <a:ext cx="2201982" cy="830997"/>
          </a:xfrm>
          <a:prstGeom prst="rect">
            <a:avLst/>
          </a:prstGeom>
          <a:noFill/>
        </p:spPr>
        <p:txBody>
          <a:bodyPr wrap="square" rtlCol="0">
            <a:spAutoFit/>
          </a:bodyPr>
          <a:lstStyle/>
          <a:p>
            <a:pPr algn="ctr"/>
            <a:r>
              <a:rPr lang="en-US" sz="2400" i="1" dirty="0" err="1" smtClean="0"/>
              <a:t>Myriophyllum</a:t>
            </a:r>
            <a:r>
              <a:rPr lang="en-US" sz="2400" i="1" dirty="0" smtClean="0"/>
              <a:t> </a:t>
            </a:r>
            <a:r>
              <a:rPr lang="en-US" sz="2400" dirty="0" smtClean="0"/>
              <a:t>(</a:t>
            </a:r>
            <a:r>
              <a:rPr lang="en-US" sz="2400" dirty="0" err="1" smtClean="0"/>
              <a:t>Watermillfoil</a:t>
            </a:r>
            <a:r>
              <a:rPr lang="en-US" sz="2400" dirty="0" smtClean="0"/>
              <a:t>)</a:t>
            </a:r>
            <a:endParaRPr lang="en-US" sz="2400" dirty="0"/>
          </a:p>
        </p:txBody>
      </p:sp>
      <p:sp>
        <p:nvSpPr>
          <p:cNvPr id="152" name="TextBox 151"/>
          <p:cNvSpPr txBox="1"/>
          <p:nvPr/>
        </p:nvSpPr>
        <p:spPr>
          <a:xfrm>
            <a:off x="35128200" y="6248400"/>
            <a:ext cx="1944532" cy="830997"/>
          </a:xfrm>
          <a:prstGeom prst="rect">
            <a:avLst/>
          </a:prstGeom>
          <a:noFill/>
        </p:spPr>
        <p:txBody>
          <a:bodyPr wrap="square" rtlCol="0">
            <a:spAutoFit/>
          </a:bodyPr>
          <a:lstStyle/>
          <a:p>
            <a:pPr algn="ctr"/>
            <a:r>
              <a:rPr lang="en-US" sz="2400" i="1" dirty="0" err="1" smtClean="0"/>
              <a:t>Cupressaceae</a:t>
            </a:r>
            <a:r>
              <a:rPr lang="en-US" sz="2400" dirty="0" smtClean="0"/>
              <a:t> (Cypress)</a:t>
            </a:r>
            <a:endParaRPr lang="en-US" sz="2400" dirty="0"/>
          </a:p>
        </p:txBody>
      </p:sp>
      <p:sp>
        <p:nvSpPr>
          <p:cNvPr id="154" name="TextBox 153"/>
          <p:cNvSpPr txBox="1"/>
          <p:nvPr/>
        </p:nvSpPr>
        <p:spPr>
          <a:xfrm>
            <a:off x="40170099" y="6469209"/>
            <a:ext cx="2463801" cy="1200329"/>
          </a:xfrm>
          <a:prstGeom prst="rect">
            <a:avLst/>
          </a:prstGeom>
          <a:noFill/>
        </p:spPr>
        <p:txBody>
          <a:bodyPr wrap="square" rtlCol="0">
            <a:spAutoFit/>
          </a:bodyPr>
          <a:lstStyle/>
          <a:p>
            <a:pPr algn="ctr"/>
            <a:r>
              <a:rPr lang="en-US" sz="2400" i="1" dirty="0" err="1" smtClean="0"/>
              <a:t>Persicaria</a:t>
            </a:r>
            <a:r>
              <a:rPr lang="en-US" sz="2400" i="1" dirty="0" smtClean="0"/>
              <a:t> </a:t>
            </a:r>
            <a:r>
              <a:rPr lang="en-US" sz="2400" i="1" dirty="0" err="1" smtClean="0"/>
              <a:t>lapathifolia</a:t>
            </a:r>
            <a:r>
              <a:rPr lang="en-US" sz="2400" i="1" dirty="0" smtClean="0"/>
              <a:t>-</a:t>
            </a:r>
            <a:r>
              <a:rPr lang="en-US" sz="2400" dirty="0" smtClean="0"/>
              <a:t>type (Pale Smartweed)</a:t>
            </a:r>
            <a:endParaRPr lang="en-US" sz="2400" dirty="0"/>
          </a:p>
        </p:txBody>
      </p:sp>
      <p:sp>
        <p:nvSpPr>
          <p:cNvPr id="156" name="TextBox 155"/>
          <p:cNvSpPr txBox="1"/>
          <p:nvPr/>
        </p:nvSpPr>
        <p:spPr>
          <a:xfrm>
            <a:off x="43810634" y="6480288"/>
            <a:ext cx="1909365" cy="1200329"/>
          </a:xfrm>
          <a:prstGeom prst="rect">
            <a:avLst/>
          </a:prstGeom>
          <a:noFill/>
        </p:spPr>
        <p:txBody>
          <a:bodyPr wrap="square" rtlCol="0">
            <a:spAutoFit/>
          </a:bodyPr>
          <a:lstStyle/>
          <a:p>
            <a:pPr algn="ctr"/>
            <a:r>
              <a:rPr lang="en-US" sz="2400" i="1" dirty="0" smtClean="0"/>
              <a:t>Nyssa cf. </a:t>
            </a:r>
            <a:r>
              <a:rPr lang="en-US" sz="2400" i="1" dirty="0" err="1" smtClean="0"/>
              <a:t>aquatica</a:t>
            </a:r>
            <a:endParaRPr lang="en-US" sz="2400" i="1" dirty="0" smtClean="0"/>
          </a:p>
          <a:p>
            <a:pPr algn="ctr"/>
            <a:r>
              <a:rPr lang="en-US" sz="2400" dirty="0" smtClean="0"/>
              <a:t>(Tupelo Gum)</a:t>
            </a:r>
            <a:endParaRPr lang="en-US" sz="2400" dirty="0"/>
          </a:p>
        </p:txBody>
      </p:sp>
      <p:grpSp>
        <p:nvGrpSpPr>
          <p:cNvPr id="34" name="Group 33"/>
          <p:cNvGrpSpPr/>
          <p:nvPr/>
        </p:nvGrpSpPr>
        <p:grpSpPr>
          <a:xfrm>
            <a:off x="34061400" y="6858000"/>
            <a:ext cx="1730110" cy="870533"/>
            <a:chOff x="27272873" y="5384794"/>
            <a:chExt cx="1730110" cy="870533"/>
          </a:xfrm>
        </p:grpSpPr>
        <p:grpSp>
          <p:nvGrpSpPr>
            <p:cNvPr id="29" name="Group 28"/>
            <p:cNvGrpSpPr/>
            <p:nvPr/>
          </p:nvGrpSpPr>
          <p:grpSpPr>
            <a:xfrm>
              <a:off x="27747631" y="5384794"/>
              <a:ext cx="762000" cy="380999"/>
              <a:chOff x="43815000" y="6477001"/>
              <a:chExt cx="762000" cy="380999"/>
            </a:xfrm>
          </p:grpSpPr>
          <p:cxnSp>
            <p:nvCxnSpPr>
              <p:cNvPr id="24" name="Straight Connector 23"/>
              <p:cNvCxnSpPr/>
              <p:nvPr/>
            </p:nvCxnSpPr>
            <p:spPr>
              <a:xfrm>
                <a:off x="43815000" y="6691745"/>
                <a:ext cx="76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577000" y="6477001"/>
                <a:ext cx="0" cy="380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43815000" y="6477001"/>
                <a:ext cx="0" cy="38099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7" name="TextBox 156"/>
            <p:cNvSpPr txBox="1"/>
            <p:nvPr/>
          </p:nvSpPr>
          <p:spPr>
            <a:xfrm>
              <a:off x="27272873" y="5793662"/>
              <a:ext cx="1730110" cy="461665"/>
            </a:xfrm>
            <a:prstGeom prst="rect">
              <a:avLst/>
            </a:prstGeom>
            <a:noFill/>
          </p:spPr>
          <p:txBody>
            <a:bodyPr wrap="square" rtlCol="0">
              <a:spAutoFit/>
            </a:bodyPr>
            <a:lstStyle/>
            <a:p>
              <a:pPr algn="ctr"/>
              <a:r>
                <a:rPr lang="en-US" sz="2400" dirty="0" smtClean="0"/>
                <a:t>10 µm</a:t>
              </a:r>
              <a:endParaRPr lang="en-US" sz="2400" dirty="0"/>
            </a:p>
          </p:txBody>
        </p:sp>
      </p:grpSp>
      <p:sp>
        <p:nvSpPr>
          <p:cNvPr id="159" name="TextBox 158"/>
          <p:cNvSpPr txBox="1"/>
          <p:nvPr/>
        </p:nvSpPr>
        <p:spPr>
          <a:xfrm>
            <a:off x="30937201" y="34715946"/>
            <a:ext cx="19659599" cy="3231654"/>
          </a:xfrm>
          <a:prstGeom prst="rect">
            <a:avLst/>
          </a:prstGeom>
          <a:noFill/>
          <a:ln w="63500" cmpd="sng">
            <a:solidFill>
              <a:srgbClr val="000000"/>
            </a:solidFill>
          </a:ln>
        </p:spPr>
        <p:txBody>
          <a:bodyPr wrap="square" rtlCol="0">
            <a:spAutoFit/>
          </a:bodyPr>
          <a:lstStyle/>
          <a:p>
            <a:r>
              <a:rPr lang="en-US" sz="6000" b="1" dirty="0" smtClean="0"/>
              <a:t>Acknowledgements</a:t>
            </a:r>
          </a:p>
          <a:p>
            <a:r>
              <a:rPr lang="en-US" sz="3600" dirty="0" smtClean="0"/>
              <a:t>We would like to thank the Missouri University of Science and Technology for funding this </a:t>
            </a:r>
            <a:r>
              <a:rPr lang="en-US" sz="3600" dirty="0" smtClean="0"/>
              <a:t>project; </a:t>
            </a:r>
            <a:r>
              <a:rPr lang="en-US" sz="3600" dirty="0" err="1" smtClean="0"/>
              <a:t>Xiaozhong</a:t>
            </a:r>
            <a:r>
              <a:rPr lang="en-US" sz="3600" dirty="0" smtClean="0"/>
              <a:t> Huang, Varun Paul, Adam Barron, and Justin Levy for their assistance with </a:t>
            </a:r>
            <a:r>
              <a:rPr lang="en-US" sz="3600" dirty="0" smtClean="0"/>
              <a:t>coring; </a:t>
            </a:r>
            <a:r>
              <a:rPr lang="en-US" sz="3600" dirty="0" err="1" smtClean="0"/>
              <a:t>Pietra</a:t>
            </a:r>
            <a:r>
              <a:rPr lang="en-US" sz="3600" dirty="0" smtClean="0"/>
              <a:t> Mueller for assistance with pollen </a:t>
            </a:r>
            <a:r>
              <a:rPr lang="en-US" sz="3600" dirty="0" smtClean="0"/>
              <a:t>processing; </a:t>
            </a:r>
            <a:r>
              <a:rPr lang="en-US" sz="3600" dirty="0" smtClean="0"/>
              <a:t>and the folks at </a:t>
            </a:r>
            <a:r>
              <a:rPr lang="en-US" sz="3600" dirty="0" err="1" smtClean="0"/>
              <a:t>LacCore</a:t>
            </a:r>
            <a:r>
              <a:rPr lang="en-US" sz="3600" dirty="0" smtClean="0"/>
              <a:t> for their support in preliminary core analysis.</a:t>
            </a:r>
            <a:endParaRPr lang="en-US" sz="3600" dirty="0"/>
          </a:p>
        </p:txBody>
      </p:sp>
      <p:sp>
        <p:nvSpPr>
          <p:cNvPr id="161" name="TextBox 160"/>
          <p:cNvSpPr txBox="1"/>
          <p:nvPr/>
        </p:nvSpPr>
        <p:spPr>
          <a:xfrm>
            <a:off x="30708600" y="32156400"/>
            <a:ext cx="7467600" cy="1015663"/>
          </a:xfrm>
          <a:prstGeom prst="rect">
            <a:avLst/>
          </a:prstGeom>
          <a:noFill/>
        </p:spPr>
        <p:txBody>
          <a:bodyPr wrap="square" rtlCol="0">
            <a:spAutoFit/>
          </a:bodyPr>
          <a:lstStyle/>
          <a:p>
            <a:r>
              <a:rPr lang="en-US" sz="6000" b="1" dirty="0" smtClean="0"/>
              <a:t>Do you recognize me?</a:t>
            </a:r>
            <a:endParaRPr lang="en-US" sz="3600" b="1" dirty="0"/>
          </a:p>
        </p:txBody>
      </p:sp>
      <p:sp>
        <p:nvSpPr>
          <p:cNvPr id="158" name="TextBox 157"/>
          <p:cNvSpPr txBox="1"/>
          <p:nvPr/>
        </p:nvSpPr>
        <p:spPr>
          <a:xfrm>
            <a:off x="21183600" y="5562600"/>
            <a:ext cx="838200" cy="400110"/>
          </a:xfrm>
          <a:prstGeom prst="rect">
            <a:avLst/>
          </a:prstGeom>
          <a:noFill/>
        </p:spPr>
        <p:txBody>
          <a:bodyPr wrap="square" rtlCol="0">
            <a:spAutoFit/>
          </a:bodyPr>
          <a:lstStyle/>
          <a:p>
            <a:r>
              <a:rPr lang="en-US" sz="2000" b="1" dirty="0"/>
              <a:t>c</a:t>
            </a:r>
            <a:r>
              <a:rPr lang="en-US" sz="2000" b="1" dirty="0" smtClean="0"/>
              <a:t>m</a:t>
            </a:r>
            <a:endParaRPr lang="en-US" sz="2000" b="1" dirty="0"/>
          </a:p>
        </p:txBody>
      </p:sp>
      <p:sp>
        <p:nvSpPr>
          <p:cNvPr id="160" name="TextBox 159"/>
          <p:cNvSpPr txBox="1"/>
          <p:nvPr/>
        </p:nvSpPr>
        <p:spPr>
          <a:xfrm>
            <a:off x="21300892" y="6291827"/>
            <a:ext cx="449842" cy="369332"/>
          </a:xfrm>
          <a:prstGeom prst="rect">
            <a:avLst/>
          </a:prstGeom>
          <a:noFill/>
        </p:spPr>
        <p:txBody>
          <a:bodyPr wrap="square" rtlCol="0">
            <a:spAutoFit/>
          </a:bodyPr>
          <a:lstStyle/>
          <a:p>
            <a:r>
              <a:rPr lang="en-US" b="1" dirty="0" smtClean="0"/>
              <a:t>10</a:t>
            </a:r>
            <a:endParaRPr lang="en-US" b="1" dirty="0"/>
          </a:p>
        </p:txBody>
      </p:sp>
      <p:sp>
        <p:nvSpPr>
          <p:cNvPr id="162" name="TextBox 161"/>
          <p:cNvSpPr txBox="1"/>
          <p:nvPr/>
        </p:nvSpPr>
        <p:spPr>
          <a:xfrm>
            <a:off x="21298441" y="6866529"/>
            <a:ext cx="449842" cy="369332"/>
          </a:xfrm>
          <a:prstGeom prst="rect">
            <a:avLst/>
          </a:prstGeom>
          <a:noFill/>
        </p:spPr>
        <p:txBody>
          <a:bodyPr wrap="square" rtlCol="0">
            <a:spAutoFit/>
          </a:bodyPr>
          <a:lstStyle/>
          <a:p>
            <a:r>
              <a:rPr lang="en-US" b="1" dirty="0"/>
              <a:t>2</a:t>
            </a:r>
            <a:r>
              <a:rPr lang="en-US" b="1" dirty="0" smtClean="0"/>
              <a:t>0</a:t>
            </a:r>
            <a:endParaRPr lang="en-US" b="1" dirty="0"/>
          </a:p>
        </p:txBody>
      </p:sp>
      <p:sp>
        <p:nvSpPr>
          <p:cNvPr id="163" name="TextBox 162"/>
          <p:cNvSpPr txBox="1"/>
          <p:nvPr/>
        </p:nvSpPr>
        <p:spPr>
          <a:xfrm>
            <a:off x="21298441" y="7416630"/>
            <a:ext cx="449842" cy="369332"/>
          </a:xfrm>
          <a:prstGeom prst="rect">
            <a:avLst/>
          </a:prstGeom>
          <a:noFill/>
        </p:spPr>
        <p:txBody>
          <a:bodyPr wrap="square" rtlCol="0">
            <a:spAutoFit/>
          </a:bodyPr>
          <a:lstStyle/>
          <a:p>
            <a:r>
              <a:rPr lang="en-US" b="1" dirty="0"/>
              <a:t>3</a:t>
            </a:r>
            <a:r>
              <a:rPr lang="en-US" b="1" dirty="0" smtClean="0"/>
              <a:t>0</a:t>
            </a:r>
            <a:endParaRPr lang="en-US" b="1" dirty="0"/>
          </a:p>
        </p:txBody>
      </p:sp>
      <p:sp>
        <p:nvSpPr>
          <p:cNvPr id="164" name="TextBox 163"/>
          <p:cNvSpPr txBox="1"/>
          <p:nvPr/>
        </p:nvSpPr>
        <p:spPr>
          <a:xfrm>
            <a:off x="21298441" y="7924800"/>
            <a:ext cx="449842" cy="369332"/>
          </a:xfrm>
          <a:prstGeom prst="rect">
            <a:avLst/>
          </a:prstGeom>
          <a:noFill/>
        </p:spPr>
        <p:txBody>
          <a:bodyPr wrap="square" rtlCol="0">
            <a:spAutoFit/>
          </a:bodyPr>
          <a:lstStyle/>
          <a:p>
            <a:r>
              <a:rPr lang="en-US" b="1" dirty="0"/>
              <a:t>4</a:t>
            </a:r>
            <a:r>
              <a:rPr lang="en-US" b="1" dirty="0" smtClean="0"/>
              <a:t>0</a:t>
            </a:r>
            <a:endParaRPr lang="en-US" b="1" dirty="0"/>
          </a:p>
        </p:txBody>
      </p:sp>
      <p:sp>
        <p:nvSpPr>
          <p:cNvPr id="165" name="TextBox 164"/>
          <p:cNvSpPr txBox="1"/>
          <p:nvPr/>
        </p:nvSpPr>
        <p:spPr>
          <a:xfrm>
            <a:off x="21298441" y="8492345"/>
            <a:ext cx="449842" cy="369332"/>
          </a:xfrm>
          <a:prstGeom prst="rect">
            <a:avLst/>
          </a:prstGeom>
          <a:noFill/>
        </p:spPr>
        <p:txBody>
          <a:bodyPr wrap="square" rtlCol="0">
            <a:spAutoFit/>
          </a:bodyPr>
          <a:lstStyle/>
          <a:p>
            <a:r>
              <a:rPr lang="en-US" b="1" dirty="0"/>
              <a:t>5</a:t>
            </a:r>
            <a:r>
              <a:rPr lang="en-US" b="1" dirty="0" smtClean="0"/>
              <a:t>0</a:t>
            </a:r>
            <a:endParaRPr lang="en-US" b="1" dirty="0"/>
          </a:p>
        </p:txBody>
      </p:sp>
      <p:sp>
        <p:nvSpPr>
          <p:cNvPr id="166" name="TextBox 165"/>
          <p:cNvSpPr txBox="1"/>
          <p:nvPr/>
        </p:nvSpPr>
        <p:spPr>
          <a:xfrm>
            <a:off x="21305698" y="9022222"/>
            <a:ext cx="449842" cy="369332"/>
          </a:xfrm>
          <a:prstGeom prst="rect">
            <a:avLst/>
          </a:prstGeom>
          <a:noFill/>
        </p:spPr>
        <p:txBody>
          <a:bodyPr wrap="square" rtlCol="0">
            <a:spAutoFit/>
          </a:bodyPr>
          <a:lstStyle/>
          <a:p>
            <a:r>
              <a:rPr lang="en-US" b="1" dirty="0" smtClean="0"/>
              <a:t>60</a:t>
            </a:r>
            <a:endParaRPr lang="en-US" b="1" dirty="0"/>
          </a:p>
        </p:txBody>
      </p:sp>
      <p:sp>
        <p:nvSpPr>
          <p:cNvPr id="167" name="TextBox 166"/>
          <p:cNvSpPr txBox="1"/>
          <p:nvPr/>
        </p:nvSpPr>
        <p:spPr>
          <a:xfrm>
            <a:off x="21298441" y="9537524"/>
            <a:ext cx="449842" cy="369332"/>
          </a:xfrm>
          <a:prstGeom prst="rect">
            <a:avLst/>
          </a:prstGeom>
          <a:noFill/>
        </p:spPr>
        <p:txBody>
          <a:bodyPr wrap="square" rtlCol="0">
            <a:spAutoFit/>
          </a:bodyPr>
          <a:lstStyle/>
          <a:p>
            <a:r>
              <a:rPr lang="en-US" b="1" dirty="0"/>
              <a:t>7</a:t>
            </a:r>
            <a:r>
              <a:rPr lang="en-US" b="1" dirty="0" smtClean="0"/>
              <a:t>0</a:t>
            </a:r>
            <a:endParaRPr lang="en-US" b="1" dirty="0"/>
          </a:p>
        </p:txBody>
      </p:sp>
      <p:sp>
        <p:nvSpPr>
          <p:cNvPr id="168" name="TextBox 167"/>
          <p:cNvSpPr txBox="1"/>
          <p:nvPr/>
        </p:nvSpPr>
        <p:spPr>
          <a:xfrm>
            <a:off x="21305698" y="10079769"/>
            <a:ext cx="449842" cy="369332"/>
          </a:xfrm>
          <a:prstGeom prst="rect">
            <a:avLst/>
          </a:prstGeom>
          <a:noFill/>
        </p:spPr>
        <p:txBody>
          <a:bodyPr wrap="square" rtlCol="0">
            <a:spAutoFit/>
          </a:bodyPr>
          <a:lstStyle/>
          <a:p>
            <a:r>
              <a:rPr lang="en-US" b="1" dirty="0"/>
              <a:t>8</a:t>
            </a:r>
            <a:r>
              <a:rPr lang="en-US" b="1" dirty="0" smtClean="0"/>
              <a:t>0</a:t>
            </a:r>
            <a:endParaRPr lang="en-US" b="1" dirty="0"/>
          </a:p>
        </p:txBody>
      </p:sp>
      <p:sp>
        <p:nvSpPr>
          <p:cNvPr id="169" name="TextBox 168"/>
          <p:cNvSpPr txBox="1"/>
          <p:nvPr/>
        </p:nvSpPr>
        <p:spPr>
          <a:xfrm>
            <a:off x="21295303" y="10604106"/>
            <a:ext cx="449842" cy="369332"/>
          </a:xfrm>
          <a:prstGeom prst="rect">
            <a:avLst/>
          </a:prstGeom>
          <a:noFill/>
        </p:spPr>
        <p:txBody>
          <a:bodyPr wrap="square" rtlCol="0">
            <a:spAutoFit/>
          </a:bodyPr>
          <a:lstStyle/>
          <a:p>
            <a:r>
              <a:rPr lang="en-US" b="1" dirty="0"/>
              <a:t>9</a:t>
            </a:r>
            <a:r>
              <a:rPr lang="en-US" b="1" dirty="0" smtClean="0"/>
              <a:t>0</a:t>
            </a:r>
            <a:endParaRPr lang="en-US" b="1" dirty="0"/>
          </a:p>
        </p:txBody>
      </p:sp>
      <p:sp>
        <p:nvSpPr>
          <p:cNvPr id="170" name="TextBox 169"/>
          <p:cNvSpPr txBox="1"/>
          <p:nvPr/>
        </p:nvSpPr>
        <p:spPr>
          <a:xfrm>
            <a:off x="21246584" y="11125970"/>
            <a:ext cx="530848" cy="369332"/>
          </a:xfrm>
          <a:prstGeom prst="rect">
            <a:avLst/>
          </a:prstGeom>
          <a:noFill/>
        </p:spPr>
        <p:txBody>
          <a:bodyPr wrap="square" rtlCol="0">
            <a:spAutoFit/>
          </a:bodyPr>
          <a:lstStyle/>
          <a:p>
            <a:r>
              <a:rPr lang="en-US" b="1" dirty="0" smtClean="0"/>
              <a:t>100</a:t>
            </a:r>
            <a:endParaRPr lang="en-US" b="1" dirty="0"/>
          </a:p>
        </p:txBody>
      </p:sp>
      <p:sp>
        <p:nvSpPr>
          <p:cNvPr id="171" name="TextBox 170"/>
          <p:cNvSpPr txBox="1"/>
          <p:nvPr/>
        </p:nvSpPr>
        <p:spPr>
          <a:xfrm>
            <a:off x="21254800" y="11691568"/>
            <a:ext cx="530848" cy="369332"/>
          </a:xfrm>
          <a:prstGeom prst="rect">
            <a:avLst/>
          </a:prstGeom>
          <a:noFill/>
        </p:spPr>
        <p:txBody>
          <a:bodyPr wrap="square" rtlCol="0">
            <a:spAutoFit/>
          </a:bodyPr>
          <a:lstStyle/>
          <a:p>
            <a:r>
              <a:rPr lang="en-US" b="1" dirty="0" smtClean="0"/>
              <a:t>110</a:t>
            </a:r>
            <a:endParaRPr lang="en-US" b="1" dirty="0"/>
          </a:p>
        </p:txBody>
      </p:sp>
      <p:sp>
        <p:nvSpPr>
          <p:cNvPr id="172" name="TextBox 171"/>
          <p:cNvSpPr txBox="1"/>
          <p:nvPr/>
        </p:nvSpPr>
        <p:spPr>
          <a:xfrm>
            <a:off x="21254800" y="12249672"/>
            <a:ext cx="530848" cy="369332"/>
          </a:xfrm>
          <a:prstGeom prst="rect">
            <a:avLst/>
          </a:prstGeom>
          <a:noFill/>
        </p:spPr>
        <p:txBody>
          <a:bodyPr wrap="square" rtlCol="0">
            <a:spAutoFit/>
          </a:bodyPr>
          <a:lstStyle/>
          <a:p>
            <a:r>
              <a:rPr lang="en-US" b="1" dirty="0" smtClean="0"/>
              <a:t>120</a:t>
            </a:r>
            <a:endParaRPr lang="en-US" b="1" dirty="0"/>
          </a:p>
        </p:txBody>
      </p:sp>
      <p:sp>
        <p:nvSpPr>
          <p:cNvPr id="173" name="TextBox 172"/>
          <p:cNvSpPr txBox="1"/>
          <p:nvPr/>
        </p:nvSpPr>
        <p:spPr>
          <a:xfrm>
            <a:off x="21246584" y="12793268"/>
            <a:ext cx="530848" cy="369332"/>
          </a:xfrm>
          <a:prstGeom prst="rect">
            <a:avLst/>
          </a:prstGeom>
          <a:noFill/>
        </p:spPr>
        <p:txBody>
          <a:bodyPr wrap="square" rtlCol="0">
            <a:spAutoFit/>
          </a:bodyPr>
          <a:lstStyle/>
          <a:p>
            <a:r>
              <a:rPr lang="en-US" b="1" dirty="0" smtClean="0"/>
              <a:t>130</a:t>
            </a:r>
            <a:endParaRPr lang="en-US" b="1" dirty="0"/>
          </a:p>
        </p:txBody>
      </p:sp>
      <p:sp>
        <p:nvSpPr>
          <p:cNvPr id="174" name="TextBox 173"/>
          <p:cNvSpPr txBox="1"/>
          <p:nvPr/>
        </p:nvSpPr>
        <p:spPr>
          <a:xfrm>
            <a:off x="21244857" y="13297956"/>
            <a:ext cx="530848" cy="369332"/>
          </a:xfrm>
          <a:prstGeom prst="rect">
            <a:avLst/>
          </a:prstGeom>
          <a:noFill/>
        </p:spPr>
        <p:txBody>
          <a:bodyPr wrap="square" rtlCol="0">
            <a:spAutoFit/>
          </a:bodyPr>
          <a:lstStyle/>
          <a:p>
            <a:r>
              <a:rPr lang="en-US" b="1" dirty="0" smtClean="0"/>
              <a:t>140</a:t>
            </a:r>
            <a:endParaRPr lang="en-US" b="1" dirty="0"/>
          </a:p>
        </p:txBody>
      </p:sp>
      <p:sp>
        <p:nvSpPr>
          <p:cNvPr id="175" name="TextBox 174"/>
          <p:cNvSpPr txBox="1"/>
          <p:nvPr/>
        </p:nvSpPr>
        <p:spPr>
          <a:xfrm>
            <a:off x="21254800" y="13840875"/>
            <a:ext cx="530848" cy="369332"/>
          </a:xfrm>
          <a:prstGeom prst="rect">
            <a:avLst/>
          </a:prstGeom>
          <a:noFill/>
        </p:spPr>
        <p:txBody>
          <a:bodyPr wrap="square" rtlCol="0">
            <a:spAutoFit/>
          </a:bodyPr>
          <a:lstStyle/>
          <a:p>
            <a:r>
              <a:rPr lang="en-US" b="1" dirty="0" smtClean="0"/>
              <a:t>150</a:t>
            </a:r>
            <a:endParaRPr lang="en-US" b="1" dirty="0"/>
          </a:p>
        </p:txBody>
      </p:sp>
      <p:sp>
        <p:nvSpPr>
          <p:cNvPr id="176" name="TextBox 175"/>
          <p:cNvSpPr txBox="1"/>
          <p:nvPr/>
        </p:nvSpPr>
        <p:spPr>
          <a:xfrm>
            <a:off x="21254800" y="14411043"/>
            <a:ext cx="530848" cy="369332"/>
          </a:xfrm>
          <a:prstGeom prst="rect">
            <a:avLst/>
          </a:prstGeom>
          <a:noFill/>
        </p:spPr>
        <p:txBody>
          <a:bodyPr wrap="square" rtlCol="0">
            <a:spAutoFit/>
          </a:bodyPr>
          <a:lstStyle/>
          <a:p>
            <a:r>
              <a:rPr lang="en-US" b="1" dirty="0" smtClean="0"/>
              <a:t>160</a:t>
            </a:r>
            <a:endParaRPr lang="en-US" b="1" dirty="0"/>
          </a:p>
        </p:txBody>
      </p:sp>
      <p:sp>
        <p:nvSpPr>
          <p:cNvPr id="177" name="TextBox 176"/>
          <p:cNvSpPr txBox="1"/>
          <p:nvPr/>
        </p:nvSpPr>
        <p:spPr>
          <a:xfrm>
            <a:off x="21244857" y="14954342"/>
            <a:ext cx="530848" cy="369332"/>
          </a:xfrm>
          <a:prstGeom prst="rect">
            <a:avLst/>
          </a:prstGeom>
          <a:noFill/>
        </p:spPr>
        <p:txBody>
          <a:bodyPr wrap="square" rtlCol="0">
            <a:spAutoFit/>
          </a:bodyPr>
          <a:lstStyle/>
          <a:p>
            <a:r>
              <a:rPr lang="en-US" b="1" dirty="0" smtClean="0"/>
              <a:t>170</a:t>
            </a:r>
            <a:endParaRPr lang="en-US" b="1" dirty="0"/>
          </a:p>
        </p:txBody>
      </p:sp>
      <p:sp>
        <p:nvSpPr>
          <p:cNvPr id="178" name="TextBox 177"/>
          <p:cNvSpPr txBox="1"/>
          <p:nvPr/>
        </p:nvSpPr>
        <p:spPr>
          <a:xfrm>
            <a:off x="21254800" y="15497175"/>
            <a:ext cx="530848" cy="369332"/>
          </a:xfrm>
          <a:prstGeom prst="rect">
            <a:avLst/>
          </a:prstGeom>
          <a:noFill/>
        </p:spPr>
        <p:txBody>
          <a:bodyPr wrap="square" rtlCol="0">
            <a:spAutoFit/>
          </a:bodyPr>
          <a:lstStyle/>
          <a:p>
            <a:r>
              <a:rPr lang="en-US" b="1" dirty="0" smtClean="0"/>
              <a:t>180</a:t>
            </a:r>
            <a:endParaRPr lang="en-US" b="1" dirty="0"/>
          </a:p>
        </p:txBody>
      </p:sp>
      <p:sp>
        <p:nvSpPr>
          <p:cNvPr id="179" name="TextBox 178"/>
          <p:cNvSpPr txBox="1"/>
          <p:nvPr/>
        </p:nvSpPr>
        <p:spPr>
          <a:xfrm>
            <a:off x="21254800" y="16002088"/>
            <a:ext cx="530848" cy="369332"/>
          </a:xfrm>
          <a:prstGeom prst="rect">
            <a:avLst/>
          </a:prstGeom>
          <a:noFill/>
        </p:spPr>
        <p:txBody>
          <a:bodyPr wrap="square" rtlCol="0">
            <a:spAutoFit/>
          </a:bodyPr>
          <a:lstStyle/>
          <a:p>
            <a:r>
              <a:rPr lang="en-US" b="1" dirty="0" smtClean="0"/>
              <a:t>190</a:t>
            </a:r>
            <a:endParaRPr lang="en-US" b="1" dirty="0"/>
          </a:p>
        </p:txBody>
      </p:sp>
      <p:sp>
        <p:nvSpPr>
          <p:cNvPr id="180" name="TextBox 179"/>
          <p:cNvSpPr txBox="1"/>
          <p:nvPr/>
        </p:nvSpPr>
        <p:spPr>
          <a:xfrm>
            <a:off x="21254800" y="16531937"/>
            <a:ext cx="530848" cy="369332"/>
          </a:xfrm>
          <a:prstGeom prst="rect">
            <a:avLst/>
          </a:prstGeom>
          <a:noFill/>
        </p:spPr>
        <p:txBody>
          <a:bodyPr wrap="square" rtlCol="0">
            <a:spAutoFit/>
          </a:bodyPr>
          <a:lstStyle/>
          <a:p>
            <a:r>
              <a:rPr lang="en-US" b="1" dirty="0" smtClean="0"/>
              <a:t>200</a:t>
            </a:r>
            <a:endParaRPr lang="en-US" b="1" dirty="0"/>
          </a:p>
        </p:txBody>
      </p:sp>
      <p:sp>
        <p:nvSpPr>
          <p:cNvPr id="181" name="TextBox 180"/>
          <p:cNvSpPr txBox="1"/>
          <p:nvPr/>
        </p:nvSpPr>
        <p:spPr>
          <a:xfrm>
            <a:off x="21254800" y="17100200"/>
            <a:ext cx="530848" cy="369332"/>
          </a:xfrm>
          <a:prstGeom prst="rect">
            <a:avLst/>
          </a:prstGeom>
          <a:noFill/>
        </p:spPr>
        <p:txBody>
          <a:bodyPr wrap="square" rtlCol="0">
            <a:spAutoFit/>
          </a:bodyPr>
          <a:lstStyle/>
          <a:p>
            <a:r>
              <a:rPr lang="en-US" b="1" dirty="0" smtClean="0"/>
              <a:t>210</a:t>
            </a:r>
            <a:endParaRPr lang="en-US" b="1" dirty="0"/>
          </a:p>
        </p:txBody>
      </p:sp>
      <p:sp>
        <p:nvSpPr>
          <p:cNvPr id="182" name="TextBox 181"/>
          <p:cNvSpPr txBox="1"/>
          <p:nvPr/>
        </p:nvSpPr>
        <p:spPr>
          <a:xfrm>
            <a:off x="21254800" y="17645664"/>
            <a:ext cx="530848" cy="369332"/>
          </a:xfrm>
          <a:prstGeom prst="rect">
            <a:avLst/>
          </a:prstGeom>
          <a:noFill/>
        </p:spPr>
        <p:txBody>
          <a:bodyPr wrap="square" rtlCol="0">
            <a:spAutoFit/>
          </a:bodyPr>
          <a:lstStyle/>
          <a:p>
            <a:r>
              <a:rPr lang="en-US" b="1" dirty="0" smtClean="0"/>
              <a:t>220</a:t>
            </a:r>
            <a:endParaRPr lang="en-US" b="1" dirty="0"/>
          </a:p>
        </p:txBody>
      </p:sp>
      <p:sp>
        <p:nvSpPr>
          <p:cNvPr id="183" name="TextBox 182"/>
          <p:cNvSpPr txBox="1"/>
          <p:nvPr/>
        </p:nvSpPr>
        <p:spPr>
          <a:xfrm>
            <a:off x="21244857" y="18170204"/>
            <a:ext cx="530848" cy="369332"/>
          </a:xfrm>
          <a:prstGeom prst="rect">
            <a:avLst/>
          </a:prstGeom>
          <a:noFill/>
        </p:spPr>
        <p:txBody>
          <a:bodyPr wrap="square" rtlCol="0">
            <a:spAutoFit/>
          </a:bodyPr>
          <a:lstStyle/>
          <a:p>
            <a:r>
              <a:rPr lang="en-US" b="1" dirty="0" smtClean="0"/>
              <a:t>230</a:t>
            </a:r>
            <a:endParaRPr lang="en-US" b="1" dirty="0"/>
          </a:p>
        </p:txBody>
      </p:sp>
      <p:sp>
        <p:nvSpPr>
          <p:cNvPr id="184" name="TextBox 183"/>
          <p:cNvSpPr txBox="1"/>
          <p:nvPr/>
        </p:nvSpPr>
        <p:spPr>
          <a:xfrm>
            <a:off x="21244857" y="18675117"/>
            <a:ext cx="530848" cy="369332"/>
          </a:xfrm>
          <a:prstGeom prst="rect">
            <a:avLst/>
          </a:prstGeom>
          <a:noFill/>
        </p:spPr>
        <p:txBody>
          <a:bodyPr wrap="square" rtlCol="0">
            <a:spAutoFit/>
          </a:bodyPr>
          <a:lstStyle/>
          <a:p>
            <a:r>
              <a:rPr lang="en-US" b="1" dirty="0" smtClean="0"/>
              <a:t>240</a:t>
            </a:r>
            <a:endParaRPr lang="en-US" b="1" dirty="0"/>
          </a:p>
        </p:txBody>
      </p:sp>
      <p:sp>
        <p:nvSpPr>
          <p:cNvPr id="185" name="TextBox 184"/>
          <p:cNvSpPr txBox="1"/>
          <p:nvPr/>
        </p:nvSpPr>
        <p:spPr>
          <a:xfrm>
            <a:off x="21254800" y="19217261"/>
            <a:ext cx="530848" cy="369332"/>
          </a:xfrm>
          <a:prstGeom prst="rect">
            <a:avLst/>
          </a:prstGeom>
          <a:noFill/>
        </p:spPr>
        <p:txBody>
          <a:bodyPr wrap="square" rtlCol="0">
            <a:spAutoFit/>
          </a:bodyPr>
          <a:lstStyle/>
          <a:p>
            <a:r>
              <a:rPr lang="en-US" b="1" dirty="0" smtClean="0"/>
              <a:t>250</a:t>
            </a:r>
            <a:endParaRPr lang="en-US" b="1" dirty="0"/>
          </a:p>
        </p:txBody>
      </p:sp>
      <p:sp>
        <p:nvSpPr>
          <p:cNvPr id="186" name="TextBox 185"/>
          <p:cNvSpPr txBox="1"/>
          <p:nvPr/>
        </p:nvSpPr>
        <p:spPr>
          <a:xfrm>
            <a:off x="21244857" y="19770022"/>
            <a:ext cx="530848" cy="369332"/>
          </a:xfrm>
          <a:prstGeom prst="rect">
            <a:avLst/>
          </a:prstGeom>
          <a:noFill/>
        </p:spPr>
        <p:txBody>
          <a:bodyPr wrap="square" rtlCol="0">
            <a:spAutoFit/>
          </a:bodyPr>
          <a:lstStyle/>
          <a:p>
            <a:r>
              <a:rPr lang="en-US" b="1" dirty="0" smtClean="0"/>
              <a:t>260</a:t>
            </a:r>
            <a:endParaRPr lang="en-US" b="1" dirty="0"/>
          </a:p>
        </p:txBody>
      </p:sp>
      <p:sp>
        <p:nvSpPr>
          <p:cNvPr id="187" name="TextBox 186"/>
          <p:cNvSpPr txBox="1"/>
          <p:nvPr/>
        </p:nvSpPr>
        <p:spPr>
          <a:xfrm>
            <a:off x="21254800" y="20319791"/>
            <a:ext cx="530848" cy="369332"/>
          </a:xfrm>
          <a:prstGeom prst="rect">
            <a:avLst/>
          </a:prstGeom>
          <a:noFill/>
        </p:spPr>
        <p:txBody>
          <a:bodyPr wrap="square" rtlCol="0">
            <a:spAutoFit/>
          </a:bodyPr>
          <a:lstStyle/>
          <a:p>
            <a:r>
              <a:rPr lang="en-US" b="1" dirty="0" smtClean="0"/>
              <a:t>270</a:t>
            </a:r>
            <a:endParaRPr lang="en-US" b="1" dirty="0"/>
          </a:p>
        </p:txBody>
      </p:sp>
      <p:sp>
        <p:nvSpPr>
          <p:cNvPr id="188" name="TextBox 187"/>
          <p:cNvSpPr txBox="1"/>
          <p:nvPr/>
        </p:nvSpPr>
        <p:spPr>
          <a:xfrm>
            <a:off x="21244857" y="20882491"/>
            <a:ext cx="530848" cy="369332"/>
          </a:xfrm>
          <a:prstGeom prst="rect">
            <a:avLst/>
          </a:prstGeom>
          <a:noFill/>
        </p:spPr>
        <p:txBody>
          <a:bodyPr wrap="square" rtlCol="0">
            <a:spAutoFit/>
          </a:bodyPr>
          <a:lstStyle/>
          <a:p>
            <a:r>
              <a:rPr lang="en-US" b="1" dirty="0" smtClean="0"/>
              <a:t>280</a:t>
            </a:r>
            <a:endParaRPr lang="en-US" b="1" dirty="0"/>
          </a:p>
        </p:txBody>
      </p:sp>
      <p:sp>
        <p:nvSpPr>
          <p:cNvPr id="189" name="TextBox 188"/>
          <p:cNvSpPr txBox="1"/>
          <p:nvPr/>
        </p:nvSpPr>
        <p:spPr>
          <a:xfrm>
            <a:off x="21254800" y="21414527"/>
            <a:ext cx="530848" cy="369332"/>
          </a:xfrm>
          <a:prstGeom prst="rect">
            <a:avLst/>
          </a:prstGeom>
          <a:noFill/>
        </p:spPr>
        <p:txBody>
          <a:bodyPr wrap="square" rtlCol="0">
            <a:spAutoFit/>
          </a:bodyPr>
          <a:lstStyle/>
          <a:p>
            <a:r>
              <a:rPr lang="en-US" b="1" dirty="0" smtClean="0"/>
              <a:t>290</a:t>
            </a:r>
            <a:endParaRPr lang="en-US" b="1" dirty="0"/>
          </a:p>
        </p:txBody>
      </p:sp>
      <p:sp>
        <p:nvSpPr>
          <p:cNvPr id="190" name="TextBox 189"/>
          <p:cNvSpPr txBox="1"/>
          <p:nvPr/>
        </p:nvSpPr>
        <p:spPr>
          <a:xfrm>
            <a:off x="21254800" y="21958091"/>
            <a:ext cx="530848" cy="369332"/>
          </a:xfrm>
          <a:prstGeom prst="rect">
            <a:avLst/>
          </a:prstGeom>
          <a:noFill/>
        </p:spPr>
        <p:txBody>
          <a:bodyPr wrap="square" rtlCol="0">
            <a:spAutoFit/>
          </a:bodyPr>
          <a:lstStyle/>
          <a:p>
            <a:r>
              <a:rPr lang="en-US" b="1" dirty="0" smtClean="0"/>
              <a:t>300</a:t>
            </a:r>
            <a:endParaRPr lang="en-US" b="1" dirty="0"/>
          </a:p>
        </p:txBody>
      </p:sp>
      <p:sp>
        <p:nvSpPr>
          <p:cNvPr id="191" name="TextBox 190"/>
          <p:cNvSpPr txBox="1"/>
          <p:nvPr/>
        </p:nvSpPr>
        <p:spPr>
          <a:xfrm>
            <a:off x="21244857" y="22501655"/>
            <a:ext cx="530848" cy="369332"/>
          </a:xfrm>
          <a:prstGeom prst="rect">
            <a:avLst/>
          </a:prstGeom>
          <a:noFill/>
        </p:spPr>
        <p:txBody>
          <a:bodyPr wrap="square" rtlCol="0">
            <a:spAutoFit/>
          </a:bodyPr>
          <a:lstStyle/>
          <a:p>
            <a:r>
              <a:rPr lang="en-US" b="1" dirty="0" smtClean="0"/>
              <a:t>310</a:t>
            </a:r>
            <a:endParaRPr lang="en-US" b="1" dirty="0"/>
          </a:p>
        </p:txBody>
      </p:sp>
      <p:sp>
        <p:nvSpPr>
          <p:cNvPr id="192" name="TextBox 191"/>
          <p:cNvSpPr txBox="1"/>
          <p:nvPr/>
        </p:nvSpPr>
        <p:spPr>
          <a:xfrm>
            <a:off x="21244857" y="23035017"/>
            <a:ext cx="530848" cy="369332"/>
          </a:xfrm>
          <a:prstGeom prst="rect">
            <a:avLst/>
          </a:prstGeom>
          <a:noFill/>
        </p:spPr>
        <p:txBody>
          <a:bodyPr wrap="square" rtlCol="0">
            <a:spAutoFit/>
          </a:bodyPr>
          <a:lstStyle/>
          <a:p>
            <a:r>
              <a:rPr lang="en-US" b="1" dirty="0" smtClean="0"/>
              <a:t>320</a:t>
            </a:r>
            <a:endParaRPr lang="en-US" b="1" dirty="0"/>
          </a:p>
        </p:txBody>
      </p:sp>
      <p:sp>
        <p:nvSpPr>
          <p:cNvPr id="193" name="TextBox 192"/>
          <p:cNvSpPr txBox="1"/>
          <p:nvPr/>
        </p:nvSpPr>
        <p:spPr>
          <a:xfrm>
            <a:off x="21254800" y="23646694"/>
            <a:ext cx="530848" cy="369332"/>
          </a:xfrm>
          <a:prstGeom prst="rect">
            <a:avLst/>
          </a:prstGeom>
          <a:noFill/>
        </p:spPr>
        <p:txBody>
          <a:bodyPr wrap="square" rtlCol="0">
            <a:spAutoFit/>
          </a:bodyPr>
          <a:lstStyle/>
          <a:p>
            <a:r>
              <a:rPr lang="en-US" b="1" dirty="0" smtClean="0"/>
              <a:t>330</a:t>
            </a:r>
            <a:endParaRPr lang="en-US" b="1" dirty="0"/>
          </a:p>
        </p:txBody>
      </p:sp>
      <p:sp>
        <p:nvSpPr>
          <p:cNvPr id="194" name="TextBox 193"/>
          <p:cNvSpPr txBox="1"/>
          <p:nvPr/>
        </p:nvSpPr>
        <p:spPr>
          <a:xfrm>
            <a:off x="21254800" y="24190258"/>
            <a:ext cx="530848" cy="369332"/>
          </a:xfrm>
          <a:prstGeom prst="rect">
            <a:avLst/>
          </a:prstGeom>
          <a:noFill/>
        </p:spPr>
        <p:txBody>
          <a:bodyPr wrap="square" rtlCol="0">
            <a:spAutoFit/>
          </a:bodyPr>
          <a:lstStyle/>
          <a:p>
            <a:r>
              <a:rPr lang="en-US" b="1" dirty="0" smtClean="0"/>
              <a:t>340</a:t>
            </a:r>
            <a:endParaRPr lang="en-US" b="1" dirty="0"/>
          </a:p>
        </p:txBody>
      </p:sp>
      <p:sp>
        <p:nvSpPr>
          <p:cNvPr id="195" name="TextBox 194"/>
          <p:cNvSpPr txBox="1"/>
          <p:nvPr/>
        </p:nvSpPr>
        <p:spPr>
          <a:xfrm>
            <a:off x="21254800" y="24716532"/>
            <a:ext cx="530848" cy="369332"/>
          </a:xfrm>
          <a:prstGeom prst="rect">
            <a:avLst/>
          </a:prstGeom>
          <a:noFill/>
        </p:spPr>
        <p:txBody>
          <a:bodyPr wrap="square" rtlCol="0">
            <a:spAutoFit/>
          </a:bodyPr>
          <a:lstStyle/>
          <a:p>
            <a:r>
              <a:rPr lang="en-US" b="1" dirty="0" smtClean="0"/>
              <a:t>350</a:t>
            </a:r>
            <a:endParaRPr lang="en-US" b="1" dirty="0"/>
          </a:p>
        </p:txBody>
      </p:sp>
      <p:sp>
        <p:nvSpPr>
          <p:cNvPr id="196" name="TextBox 195"/>
          <p:cNvSpPr txBox="1"/>
          <p:nvPr/>
        </p:nvSpPr>
        <p:spPr>
          <a:xfrm>
            <a:off x="21244857" y="25275230"/>
            <a:ext cx="530848" cy="369332"/>
          </a:xfrm>
          <a:prstGeom prst="rect">
            <a:avLst/>
          </a:prstGeom>
          <a:noFill/>
        </p:spPr>
        <p:txBody>
          <a:bodyPr wrap="square" rtlCol="0">
            <a:spAutoFit/>
          </a:bodyPr>
          <a:lstStyle/>
          <a:p>
            <a:r>
              <a:rPr lang="en-US" b="1" dirty="0" smtClean="0"/>
              <a:t>360</a:t>
            </a:r>
            <a:endParaRPr lang="en-US" b="1" dirty="0"/>
          </a:p>
        </p:txBody>
      </p:sp>
      <p:sp>
        <p:nvSpPr>
          <p:cNvPr id="197" name="TextBox 196"/>
          <p:cNvSpPr txBox="1"/>
          <p:nvPr/>
        </p:nvSpPr>
        <p:spPr>
          <a:xfrm>
            <a:off x="21254800" y="25808931"/>
            <a:ext cx="530848" cy="369332"/>
          </a:xfrm>
          <a:prstGeom prst="rect">
            <a:avLst/>
          </a:prstGeom>
          <a:noFill/>
        </p:spPr>
        <p:txBody>
          <a:bodyPr wrap="square" rtlCol="0">
            <a:spAutoFit/>
          </a:bodyPr>
          <a:lstStyle/>
          <a:p>
            <a:r>
              <a:rPr lang="en-US" b="1" dirty="0" smtClean="0"/>
              <a:t>370</a:t>
            </a:r>
            <a:endParaRPr lang="en-US" b="1" dirty="0"/>
          </a:p>
        </p:txBody>
      </p:sp>
      <p:sp>
        <p:nvSpPr>
          <p:cNvPr id="198" name="TextBox 197"/>
          <p:cNvSpPr txBox="1"/>
          <p:nvPr/>
        </p:nvSpPr>
        <p:spPr>
          <a:xfrm>
            <a:off x="21254800" y="26360455"/>
            <a:ext cx="530848" cy="369332"/>
          </a:xfrm>
          <a:prstGeom prst="rect">
            <a:avLst/>
          </a:prstGeom>
          <a:noFill/>
        </p:spPr>
        <p:txBody>
          <a:bodyPr wrap="square" rtlCol="0">
            <a:spAutoFit/>
          </a:bodyPr>
          <a:lstStyle/>
          <a:p>
            <a:r>
              <a:rPr lang="en-US" b="1" dirty="0" smtClean="0"/>
              <a:t>380</a:t>
            </a:r>
            <a:endParaRPr lang="en-US" b="1" dirty="0"/>
          </a:p>
        </p:txBody>
      </p:sp>
      <p:sp>
        <p:nvSpPr>
          <p:cNvPr id="199" name="TextBox 198"/>
          <p:cNvSpPr txBox="1"/>
          <p:nvPr/>
        </p:nvSpPr>
        <p:spPr>
          <a:xfrm>
            <a:off x="21244857" y="26866334"/>
            <a:ext cx="530848" cy="369332"/>
          </a:xfrm>
          <a:prstGeom prst="rect">
            <a:avLst/>
          </a:prstGeom>
          <a:noFill/>
        </p:spPr>
        <p:txBody>
          <a:bodyPr wrap="square" rtlCol="0">
            <a:spAutoFit/>
          </a:bodyPr>
          <a:lstStyle/>
          <a:p>
            <a:r>
              <a:rPr lang="en-US" b="1" dirty="0" smtClean="0"/>
              <a:t>390</a:t>
            </a:r>
            <a:endParaRPr lang="en-US" b="1" dirty="0"/>
          </a:p>
        </p:txBody>
      </p:sp>
      <p:sp>
        <p:nvSpPr>
          <p:cNvPr id="200" name="TextBox 199"/>
          <p:cNvSpPr txBox="1"/>
          <p:nvPr/>
        </p:nvSpPr>
        <p:spPr>
          <a:xfrm>
            <a:off x="21254800" y="27417858"/>
            <a:ext cx="530848" cy="369332"/>
          </a:xfrm>
          <a:prstGeom prst="rect">
            <a:avLst/>
          </a:prstGeom>
          <a:noFill/>
        </p:spPr>
        <p:txBody>
          <a:bodyPr wrap="square" rtlCol="0">
            <a:spAutoFit/>
          </a:bodyPr>
          <a:lstStyle/>
          <a:p>
            <a:r>
              <a:rPr lang="en-US" b="1" dirty="0" smtClean="0"/>
              <a:t>400</a:t>
            </a:r>
            <a:endParaRPr lang="en-US" b="1" dirty="0"/>
          </a:p>
        </p:txBody>
      </p:sp>
      <p:sp>
        <p:nvSpPr>
          <p:cNvPr id="201" name="TextBox 200"/>
          <p:cNvSpPr txBox="1"/>
          <p:nvPr/>
        </p:nvSpPr>
        <p:spPr>
          <a:xfrm>
            <a:off x="21241806" y="27944343"/>
            <a:ext cx="530848" cy="369332"/>
          </a:xfrm>
          <a:prstGeom prst="rect">
            <a:avLst/>
          </a:prstGeom>
          <a:noFill/>
        </p:spPr>
        <p:txBody>
          <a:bodyPr wrap="square" rtlCol="0">
            <a:spAutoFit/>
          </a:bodyPr>
          <a:lstStyle/>
          <a:p>
            <a:r>
              <a:rPr lang="en-US" b="1" dirty="0" smtClean="0"/>
              <a:t>410</a:t>
            </a:r>
            <a:endParaRPr lang="en-US" b="1" dirty="0"/>
          </a:p>
        </p:txBody>
      </p:sp>
      <p:sp>
        <p:nvSpPr>
          <p:cNvPr id="202" name="TextBox 201"/>
          <p:cNvSpPr txBox="1"/>
          <p:nvPr/>
        </p:nvSpPr>
        <p:spPr>
          <a:xfrm>
            <a:off x="21254800" y="28463301"/>
            <a:ext cx="530848" cy="369332"/>
          </a:xfrm>
          <a:prstGeom prst="rect">
            <a:avLst/>
          </a:prstGeom>
          <a:noFill/>
        </p:spPr>
        <p:txBody>
          <a:bodyPr wrap="square" rtlCol="0">
            <a:spAutoFit/>
          </a:bodyPr>
          <a:lstStyle/>
          <a:p>
            <a:r>
              <a:rPr lang="en-US" b="1" dirty="0" smtClean="0"/>
              <a:t>420</a:t>
            </a:r>
            <a:endParaRPr lang="en-US" b="1" dirty="0"/>
          </a:p>
        </p:txBody>
      </p:sp>
      <p:sp>
        <p:nvSpPr>
          <p:cNvPr id="203" name="TextBox 202"/>
          <p:cNvSpPr txBox="1"/>
          <p:nvPr/>
        </p:nvSpPr>
        <p:spPr>
          <a:xfrm>
            <a:off x="21254800" y="29006419"/>
            <a:ext cx="530848" cy="369332"/>
          </a:xfrm>
          <a:prstGeom prst="rect">
            <a:avLst/>
          </a:prstGeom>
          <a:noFill/>
        </p:spPr>
        <p:txBody>
          <a:bodyPr wrap="square" rtlCol="0">
            <a:spAutoFit/>
          </a:bodyPr>
          <a:lstStyle/>
          <a:p>
            <a:r>
              <a:rPr lang="en-US" b="1" dirty="0" smtClean="0"/>
              <a:t>430</a:t>
            </a:r>
            <a:endParaRPr lang="en-US" b="1" dirty="0"/>
          </a:p>
        </p:txBody>
      </p:sp>
      <p:sp>
        <p:nvSpPr>
          <p:cNvPr id="204" name="TextBox 203"/>
          <p:cNvSpPr txBox="1"/>
          <p:nvPr/>
        </p:nvSpPr>
        <p:spPr>
          <a:xfrm>
            <a:off x="21244857" y="29572879"/>
            <a:ext cx="530848" cy="369332"/>
          </a:xfrm>
          <a:prstGeom prst="rect">
            <a:avLst/>
          </a:prstGeom>
          <a:noFill/>
        </p:spPr>
        <p:txBody>
          <a:bodyPr wrap="square" rtlCol="0">
            <a:spAutoFit/>
          </a:bodyPr>
          <a:lstStyle/>
          <a:p>
            <a:r>
              <a:rPr lang="en-US" b="1" dirty="0" smtClean="0"/>
              <a:t>440</a:t>
            </a:r>
            <a:endParaRPr lang="en-US" b="1" dirty="0"/>
          </a:p>
        </p:txBody>
      </p:sp>
      <p:sp>
        <p:nvSpPr>
          <p:cNvPr id="205" name="TextBox 204"/>
          <p:cNvSpPr txBox="1"/>
          <p:nvPr/>
        </p:nvSpPr>
        <p:spPr>
          <a:xfrm>
            <a:off x="21244857" y="30115997"/>
            <a:ext cx="530848" cy="369332"/>
          </a:xfrm>
          <a:prstGeom prst="rect">
            <a:avLst/>
          </a:prstGeom>
          <a:noFill/>
        </p:spPr>
        <p:txBody>
          <a:bodyPr wrap="square" rtlCol="0">
            <a:spAutoFit/>
          </a:bodyPr>
          <a:lstStyle/>
          <a:p>
            <a:r>
              <a:rPr lang="en-US" b="1" dirty="0" smtClean="0"/>
              <a:t>450</a:t>
            </a:r>
            <a:endParaRPr lang="en-US" b="1" dirty="0"/>
          </a:p>
        </p:txBody>
      </p:sp>
      <p:sp>
        <p:nvSpPr>
          <p:cNvPr id="206" name="TextBox 205"/>
          <p:cNvSpPr txBox="1"/>
          <p:nvPr/>
        </p:nvSpPr>
        <p:spPr>
          <a:xfrm>
            <a:off x="21244857" y="30674781"/>
            <a:ext cx="530848" cy="369332"/>
          </a:xfrm>
          <a:prstGeom prst="rect">
            <a:avLst/>
          </a:prstGeom>
          <a:noFill/>
        </p:spPr>
        <p:txBody>
          <a:bodyPr wrap="square" rtlCol="0">
            <a:spAutoFit/>
          </a:bodyPr>
          <a:lstStyle/>
          <a:p>
            <a:r>
              <a:rPr lang="en-US" b="1" dirty="0" smtClean="0"/>
              <a:t>460</a:t>
            </a:r>
            <a:endParaRPr lang="en-US" b="1" dirty="0"/>
          </a:p>
        </p:txBody>
      </p:sp>
      <p:sp>
        <p:nvSpPr>
          <p:cNvPr id="208" name="TextBox 207"/>
          <p:cNvSpPr txBox="1"/>
          <p:nvPr/>
        </p:nvSpPr>
        <p:spPr>
          <a:xfrm>
            <a:off x="21238267" y="31191323"/>
            <a:ext cx="530848" cy="369332"/>
          </a:xfrm>
          <a:prstGeom prst="rect">
            <a:avLst/>
          </a:prstGeom>
          <a:noFill/>
        </p:spPr>
        <p:txBody>
          <a:bodyPr wrap="square" rtlCol="0">
            <a:spAutoFit/>
          </a:bodyPr>
          <a:lstStyle/>
          <a:p>
            <a:r>
              <a:rPr lang="en-US" b="1" dirty="0" smtClean="0"/>
              <a:t>470</a:t>
            </a:r>
            <a:endParaRPr lang="en-US" b="1" dirty="0"/>
          </a:p>
        </p:txBody>
      </p:sp>
      <p:sp>
        <p:nvSpPr>
          <p:cNvPr id="209" name="TextBox 208"/>
          <p:cNvSpPr txBox="1"/>
          <p:nvPr/>
        </p:nvSpPr>
        <p:spPr>
          <a:xfrm>
            <a:off x="21244857" y="31751404"/>
            <a:ext cx="530848" cy="369332"/>
          </a:xfrm>
          <a:prstGeom prst="rect">
            <a:avLst/>
          </a:prstGeom>
          <a:noFill/>
        </p:spPr>
        <p:txBody>
          <a:bodyPr wrap="square" rtlCol="0">
            <a:spAutoFit/>
          </a:bodyPr>
          <a:lstStyle/>
          <a:p>
            <a:r>
              <a:rPr lang="en-US" b="1" dirty="0" smtClean="0"/>
              <a:t>480</a:t>
            </a:r>
            <a:endParaRPr lang="en-US" b="1" dirty="0"/>
          </a:p>
        </p:txBody>
      </p:sp>
      <p:sp>
        <p:nvSpPr>
          <p:cNvPr id="210" name="TextBox 209"/>
          <p:cNvSpPr txBox="1"/>
          <p:nvPr/>
        </p:nvSpPr>
        <p:spPr>
          <a:xfrm>
            <a:off x="21244857" y="32293225"/>
            <a:ext cx="530848" cy="369332"/>
          </a:xfrm>
          <a:prstGeom prst="rect">
            <a:avLst/>
          </a:prstGeom>
          <a:noFill/>
        </p:spPr>
        <p:txBody>
          <a:bodyPr wrap="square" rtlCol="0">
            <a:spAutoFit/>
          </a:bodyPr>
          <a:lstStyle/>
          <a:p>
            <a:r>
              <a:rPr lang="en-US" b="1" dirty="0" smtClean="0"/>
              <a:t>490</a:t>
            </a:r>
            <a:endParaRPr lang="en-US" b="1" dirty="0"/>
          </a:p>
        </p:txBody>
      </p:sp>
      <p:sp>
        <p:nvSpPr>
          <p:cNvPr id="211" name="TextBox 210"/>
          <p:cNvSpPr txBox="1"/>
          <p:nvPr/>
        </p:nvSpPr>
        <p:spPr>
          <a:xfrm>
            <a:off x="21234510" y="32826539"/>
            <a:ext cx="530848" cy="369332"/>
          </a:xfrm>
          <a:prstGeom prst="rect">
            <a:avLst/>
          </a:prstGeom>
          <a:noFill/>
        </p:spPr>
        <p:txBody>
          <a:bodyPr wrap="square" rtlCol="0">
            <a:spAutoFit/>
          </a:bodyPr>
          <a:lstStyle/>
          <a:p>
            <a:r>
              <a:rPr lang="en-US" b="1" dirty="0" smtClean="0"/>
              <a:t>500</a:t>
            </a:r>
            <a:endParaRPr lang="en-US" b="1" dirty="0"/>
          </a:p>
        </p:txBody>
      </p:sp>
      <p:sp>
        <p:nvSpPr>
          <p:cNvPr id="212" name="TextBox 211"/>
          <p:cNvSpPr txBox="1"/>
          <p:nvPr/>
        </p:nvSpPr>
        <p:spPr>
          <a:xfrm>
            <a:off x="21234510" y="33358747"/>
            <a:ext cx="530848" cy="369332"/>
          </a:xfrm>
          <a:prstGeom prst="rect">
            <a:avLst/>
          </a:prstGeom>
          <a:noFill/>
        </p:spPr>
        <p:txBody>
          <a:bodyPr wrap="square" rtlCol="0">
            <a:spAutoFit/>
          </a:bodyPr>
          <a:lstStyle/>
          <a:p>
            <a:r>
              <a:rPr lang="en-US" b="1" dirty="0" smtClean="0"/>
              <a:t>510</a:t>
            </a:r>
            <a:endParaRPr lang="en-US" b="1" dirty="0"/>
          </a:p>
        </p:txBody>
      </p:sp>
      <p:pic>
        <p:nvPicPr>
          <p:cNvPr id="17" name="Picture 3" descr="C:\Users\Leire\Documents\Research\Coring Southern MO\Cypress Pond\CP TilGraphs\CypressWorking.emf"/>
          <p:cNvPicPr>
            <a:picLocks noChangeAspect="1" noChangeArrowheads="1"/>
          </p:cNvPicPr>
          <p:nvPr/>
        </p:nvPicPr>
        <p:blipFill>
          <a:blip r:embed="rId17"/>
          <a:srcRect t="57292"/>
          <a:stretch>
            <a:fillRect/>
          </a:stretch>
        </p:blipFill>
        <p:spPr bwMode="auto">
          <a:xfrm>
            <a:off x="30175200" y="14554200"/>
            <a:ext cx="20726400" cy="8361694"/>
          </a:xfrm>
          <a:prstGeom prst="rect">
            <a:avLst/>
          </a:prstGeom>
          <a:noFill/>
        </p:spPr>
      </p:pic>
      <p:sp>
        <p:nvSpPr>
          <p:cNvPr id="207" name="Rectangle 206"/>
          <p:cNvSpPr/>
          <p:nvPr/>
        </p:nvSpPr>
        <p:spPr>
          <a:xfrm>
            <a:off x="30556200" y="19126200"/>
            <a:ext cx="20269200" cy="3352800"/>
          </a:xfrm>
          <a:prstGeom prst="rect">
            <a:avLst/>
          </a:prstGeom>
          <a:solidFill>
            <a:schemeClr val="accent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30556200" y="16611600"/>
            <a:ext cx="20269200" cy="838200"/>
          </a:xfrm>
          <a:prstGeom prst="rect">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30556200" y="17449800"/>
            <a:ext cx="20269200" cy="762000"/>
          </a:xfrm>
          <a:prstGeom prst="rect">
            <a:avLst/>
          </a:prstGeom>
          <a:solidFill>
            <a:schemeClr val="accent6">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30556200" y="18211800"/>
            <a:ext cx="20269200" cy="914400"/>
          </a:xfrm>
          <a:prstGeom prst="rect">
            <a:avLst/>
          </a:prstGeom>
          <a:solidFill>
            <a:schemeClr val="bg2">
              <a:lumMod val="50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extBox 215"/>
          <p:cNvSpPr txBox="1"/>
          <p:nvPr/>
        </p:nvSpPr>
        <p:spPr>
          <a:xfrm>
            <a:off x="50901600" y="16840200"/>
            <a:ext cx="228600" cy="400110"/>
          </a:xfrm>
          <a:prstGeom prst="rect">
            <a:avLst/>
          </a:prstGeom>
          <a:noFill/>
        </p:spPr>
        <p:txBody>
          <a:bodyPr wrap="square" rtlCol="0">
            <a:spAutoFit/>
          </a:bodyPr>
          <a:lstStyle/>
          <a:p>
            <a:r>
              <a:rPr lang="en-US" sz="2000" b="1" dirty="0" smtClean="0"/>
              <a:t>1</a:t>
            </a:r>
            <a:endParaRPr lang="en-US" sz="2000" b="1" dirty="0"/>
          </a:p>
        </p:txBody>
      </p:sp>
      <p:sp>
        <p:nvSpPr>
          <p:cNvPr id="217" name="TextBox 216"/>
          <p:cNvSpPr txBox="1"/>
          <p:nvPr/>
        </p:nvSpPr>
        <p:spPr>
          <a:xfrm>
            <a:off x="50901600" y="17602200"/>
            <a:ext cx="228600" cy="400110"/>
          </a:xfrm>
          <a:prstGeom prst="rect">
            <a:avLst/>
          </a:prstGeom>
          <a:noFill/>
        </p:spPr>
        <p:txBody>
          <a:bodyPr wrap="square" rtlCol="0">
            <a:spAutoFit/>
          </a:bodyPr>
          <a:lstStyle/>
          <a:p>
            <a:r>
              <a:rPr lang="en-US" sz="2000" b="1" dirty="0" smtClean="0"/>
              <a:t>2</a:t>
            </a:r>
            <a:endParaRPr lang="en-US" sz="2000" b="1" dirty="0"/>
          </a:p>
        </p:txBody>
      </p:sp>
      <p:sp>
        <p:nvSpPr>
          <p:cNvPr id="218" name="TextBox 217"/>
          <p:cNvSpPr txBox="1"/>
          <p:nvPr/>
        </p:nvSpPr>
        <p:spPr>
          <a:xfrm>
            <a:off x="50901600" y="18364200"/>
            <a:ext cx="228600" cy="400110"/>
          </a:xfrm>
          <a:prstGeom prst="rect">
            <a:avLst/>
          </a:prstGeom>
          <a:noFill/>
        </p:spPr>
        <p:txBody>
          <a:bodyPr wrap="square" rtlCol="0">
            <a:spAutoFit/>
          </a:bodyPr>
          <a:lstStyle/>
          <a:p>
            <a:r>
              <a:rPr lang="en-US" sz="2000" b="1" dirty="0" smtClean="0"/>
              <a:t>3</a:t>
            </a:r>
            <a:endParaRPr lang="en-US" sz="2000" b="1" dirty="0"/>
          </a:p>
        </p:txBody>
      </p:sp>
      <p:sp>
        <p:nvSpPr>
          <p:cNvPr id="219" name="TextBox 218"/>
          <p:cNvSpPr txBox="1"/>
          <p:nvPr/>
        </p:nvSpPr>
        <p:spPr>
          <a:xfrm>
            <a:off x="50901600" y="20650200"/>
            <a:ext cx="228600" cy="400110"/>
          </a:xfrm>
          <a:prstGeom prst="rect">
            <a:avLst/>
          </a:prstGeom>
          <a:noFill/>
        </p:spPr>
        <p:txBody>
          <a:bodyPr wrap="square" rtlCol="0">
            <a:spAutoFit/>
          </a:bodyPr>
          <a:lstStyle/>
          <a:p>
            <a:r>
              <a:rPr lang="en-US" sz="2000" b="1" dirty="0" smtClean="0"/>
              <a:t>4</a:t>
            </a:r>
            <a:endParaRPr lang="en-US" sz="2000" b="1" dirty="0"/>
          </a:p>
        </p:txBody>
      </p:sp>
      <p:sp>
        <p:nvSpPr>
          <p:cNvPr id="220" name="TextBox 219"/>
          <p:cNvSpPr txBox="1"/>
          <p:nvPr/>
        </p:nvSpPr>
        <p:spPr>
          <a:xfrm>
            <a:off x="50520600" y="15849600"/>
            <a:ext cx="1143000" cy="646331"/>
          </a:xfrm>
          <a:prstGeom prst="rect">
            <a:avLst/>
          </a:prstGeom>
          <a:noFill/>
        </p:spPr>
        <p:txBody>
          <a:bodyPr wrap="square" rtlCol="0">
            <a:spAutoFit/>
          </a:bodyPr>
          <a:lstStyle/>
          <a:p>
            <a:r>
              <a:rPr lang="en-US" dirty="0" smtClean="0"/>
              <a:t>Pollen Zones</a:t>
            </a:r>
            <a:endParaRPr lang="en-US" dirty="0"/>
          </a:p>
        </p:txBody>
      </p:sp>
      <p:pic>
        <p:nvPicPr>
          <p:cNvPr id="221" name="Picture 4" descr="Illinois State Museum (ISM) - Land, Life, People &amp; Art."/>
          <p:cNvPicPr>
            <a:picLocks noChangeAspect="1" noChangeArrowheads="1"/>
          </p:cNvPicPr>
          <p:nvPr/>
        </p:nvPicPr>
        <p:blipFill>
          <a:blip r:embed="rId18"/>
          <a:srcRect/>
          <a:stretch>
            <a:fillRect/>
          </a:stretch>
        </p:blipFill>
        <p:spPr bwMode="auto">
          <a:xfrm>
            <a:off x="457200" y="2590800"/>
            <a:ext cx="2619375" cy="571501"/>
          </a:xfrm>
          <a:prstGeom prst="rect">
            <a:avLst/>
          </a:prstGeom>
          <a:noFill/>
        </p:spPr>
      </p:pic>
      <p:pic>
        <p:nvPicPr>
          <p:cNvPr id="222" name="Picture 6" descr="http://www.museum.state.il.us/navimages/text_banner-70h-cropped.jpg"/>
          <p:cNvPicPr>
            <a:picLocks noChangeAspect="1" noChangeArrowheads="1"/>
          </p:cNvPicPr>
          <p:nvPr/>
        </p:nvPicPr>
        <p:blipFill>
          <a:blip r:embed="rId19"/>
          <a:srcRect/>
          <a:stretch>
            <a:fillRect/>
          </a:stretch>
        </p:blipFill>
        <p:spPr bwMode="auto">
          <a:xfrm>
            <a:off x="446046" y="3157257"/>
            <a:ext cx="2632236" cy="555405"/>
          </a:xfrm>
          <a:prstGeom prst="rect">
            <a:avLst/>
          </a:prstGeom>
          <a:noFill/>
        </p:spPr>
      </p:pic>
      <p:pic>
        <p:nvPicPr>
          <p:cNvPr id="223"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7396400" y="533400"/>
            <a:ext cx="3305176" cy="36576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31" name="Picture 5" descr="C:\Users\Leire\Documents\Research\Coring Southern MO\Cypress Pond\CP Pollen\CP_1L-47-48cm_Sambucus_racemosa_d4_t30.jpg"/>
          <p:cNvPicPr>
            <a:picLocks noChangeAspect="1" noChangeArrowheads="1"/>
          </p:cNvPicPr>
          <p:nvPr/>
        </p:nvPicPr>
        <p:blipFill>
          <a:blip r:embed="rId21" cstate="print"/>
          <a:srcRect l="43915" t="40417" r="36250" b="34605"/>
          <a:stretch>
            <a:fillRect/>
          </a:stretch>
        </p:blipFill>
        <p:spPr bwMode="auto">
          <a:xfrm>
            <a:off x="37795200" y="4572000"/>
            <a:ext cx="1371600" cy="1295400"/>
          </a:xfrm>
          <a:prstGeom prst="rect">
            <a:avLst/>
          </a:prstGeom>
          <a:noFill/>
        </p:spPr>
      </p:pic>
      <p:sp>
        <p:nvSpPr>
          <p:cNvPr id="224" name="TextBox 223"/>
          <p:cNvSpPr txBox="1"/>
          <p:nvPr/>
        </p:nvSpPr>
        <p:spPr>
          <a:xfrm>
            <a:off x="37566600" y="6324600"/>
            <a:ext cx="1944532" cy="830997"/>
          </a:xfrm>
          <a:prstGeom prst="rect">
            <a:avLst/>
          </a:prstGeom>
          <a:noFill/>
        </p:spPr>
        <p:txBody>
          <a:bodyPr wrap="square" rtlCol="0">
            <a:spAutoFit/>
          </a:bodyPr>
          <a:lstStyle/>
          <a:p>
            <a:pPr algn="ctr"/>
            <a:r>
              <a:rPr lang="en-US" sz="2400" i="1" dirty="0" err="1" smtClean="0"/>
              <a:t>Cephelanthus</a:t>
            </a:r>
            <a:r>
              <a:rPr lang="en-US" sz="2400" dirty="0" smtClean="0"/>
              <a:t> (Buttonbush)</a:t>
            </a:r>
            <a:endParaRPr lang="en-US" sz="2400" dirty="0"/>
          </a:p>
        </p:txBody>
      </p:sp>
      <p:pic>
        <p:nvPicPr>
          <p:cNvPr id="225" name="Picture 6" descr="C:\Users\Leire\Documents\Research\Coring Southern MO\Cypress Pond\CP Pollen\CP_1L-47-48cm_Quercus_d2_t43.3.jpg"/>
          <p:cNvPicPr>
            <a:picLocks noChangeAspect="1" noChangeArrowheads="1"/>
          </p:cNvPicPr>
          <p:nvPr/>
        </p:nvPicPr>
        <p:blipFill>
          <a:blip r:embed="rId22" cstate="print"/>
          <a:srcRect l="33750" t="40833" r="32352" b="28093"/>
          <a:stretch>
            <a:fillRect/>
          </a:stretch>
        </p:blipFill>
        <p:spPr bwMode="auto">
          <a:xfrm>
            <a:off x="47167800" y="4724400"/>
            <a:ext cx="2438400" cy="1676400"/>
          </a:xfrm>
          <a:prstGeom prst="rect">
            <a:avLst/>
          </a:prstGeom>
          <a:noFill/>
        </p:spPr>
      </p:pic>
      <p:sp>
        <p:nvSpPr>
          <p:cNvPr id="226" name="TextBox 225"/>
          <p:cNvSpPr txBox="1"/>
          <p:nvPr/>
        </p:nvSpPr>
        <p:spPr>
          <a:xfrm>
            <a:off x="47396400" y="6553200"/>
            <a:ext cx="1944532" cy="830997"/>
          </a:xfrm>
          <a:prstGeom prst="rect">
            <a:avLst/>
          </a:prstGeom>
          <a:noFill/>
        </p:spPr>
        <p:txBody>
          <a:bodyPr wrap="square" rtlCol="0">
            <a:spAutoFit/>
          </a:bodyPr>
          <a:lstStyle/>
          <a:p>
            <a:pPr algn="ctr"/>
            <a:r>
              <a:rPr lang="en-US" sz="2400" i="1" dirty="0" err="1" smtClean="0"/>
              <a:t>Quercus</a:t>
            </a:r>
            <a:r>
              <a:rPr lang="en-US" sz="2400" dirty="0" smtClean="0"/>
              <a:t> </a:t>
            </a:r>
          </a:p>
          <a:p>
            <a:pPr algn="ctr"/>
            <a:r>
              <a:rPr lang="en-US" sz="2400" dirty="0" smtClean="0"/>
              <a:t>(Oak)</a:t>
            </a:r>
            <a:endParaRPr lang="en-US" sz="2400" dirty="0"/>
          </a:p>
        </p:txBody>
      </p:sp>
      <p:pic>
        <p:nvPicPr>
          <p:cNvPr id="227" name="Picture 7" descr="C:\Users\Leire\Documents\Research\Coring Southern MO\Cypress Pond\CP Pollen\CP_1L-47-48cm_Dioncyst_what_d1_t43.3.jpg"/>
          <p:cNvPicPr>
            <a:picLocks noChangeAspect="1" noChangeArrowheads="1"/>
          </p:cNvPicPr>
          <p:nvPr/>
        </p:nvPicPr>
        <p:blipFill>
          <a:blip r:embed="rId23" cstate="print"/>
          <a:srcRect/>
          <a:stretch>
            <a:fillRect/>
          </a:stretch>
        </p:blipFill>
        <p:spPr bwMode="auto">
          <a:xfrm>
            <a:off x="42138600" y="32004000"/>
            <a:ext cx="3103419" cy="2327564"/>
          </a:xfrm>
          <a:prstGeom prst="rect">
            <a:avLst/>
          </a:prstGeom>
          <a:noFill/>
        </p:spPr>
      </p:pic>
      <p:cxnSp>
        <p:nvCxnSpPr>
          <p:cNvPr id="16" name="Straight Connector 15"/>
          <p:cNvCxnSpPr/>
          <p:nvPr/>
        </p:nvCxnSpPr>
        <p:spPr>
          <a:xfrm>
            <a:off x="21183600" y="9811512"/>
            <a:ext cx="85344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a:off x="21183600" y="20290536"/>
            <a:ext cx="85344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374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1182</TotalTime>
  <Words>754</Words>
  <Application>Microsoft Office PowerPoint</Application>
  <PresentationFormat>Custom</PresentationFormat>
  <Paragraphs>126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Haselwander</dc:creator>
  <cp:lastModifiedBy>R. Haselwander</cp:lastModifiedBy>
  <cp:revision>99</cp:revision>
  <dcterms:created xsi:type="dcterms:W3CDTF">2015-10-27T14:04:44Z</dcterms:created>
  <dcterms:modified xsi:type="dcterms:W3CDTF">2015-10-29T13:50:35Z</dcterms:modified>
</cp:coreProperties>
</file>