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6"/>
  </p:notesMasterIdLst>
  <p:sldIdLst>
    <p:sldId id="260" r:id="rId2"/>
    <p:sldId id="261" r:id="rId3"/>
    <p:sldId id="268" r:id="rId4"/>
    <p:sldId id="269" r:id="rId5"/>
    <p:sldId id="271" r:id="rId6"/>
    <p:sldId id="270" r:id="rId7"/>
    <p:sldId id="272" r:id="rId8"/>
    <p:sldId id="273" r:id="rId9"/>
    <p:sldId id="265" r:id="rId10"/>
    <p:sldId id="266" r:id="rId11"/>
    <p:sldId id="280" r:id="rId12"/>
    <p:sldId id="281" r:id="rId13"/>
    <p:sldId id="277" r:id="rId14"/>
    <p:sldId id="278" r:id="rId15"/>
    <p:sldId id="274" r:id="rId16"/>
    <p:sldId id="286" r:id="rId17"/>
    <p:sldId id="287" r:id="rId18"/>
    <p:sldId id="283" r:id="rId19"/>
    <p:sldId id="289" r:id="rId20"/>
    <p:sldId id="284" r:id="rId21"/>
    <p:sldId id="290" r:id="rId22"/>
    <p:sldId id="291" r:id="rId23"/>
    <p:sldId id="292" r:id="rId24"/>
    <p:sldId id="25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FCF84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51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2696" y="-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AAF98-6307-474A-B204-BA2604C056D0}" type="datetimeFigureOut">
              <a:rPr lang="en-US" smtClean="0"/>
              <a:pPr/>
              <a:t>11/29/15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9E4B9-B490-694E-8945-DF5981B5EE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9E4B9-B490-694E-8945-DF5981B5EE8F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8135-2541-524C-AAD5-2D2825E271E6}" type="datetimeFigureOut">
              <a:rPr lang="en-US" smtClean="0"/>
              <a:pPr/>
              <a:t>11/29/15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DA80-C476-BC49-97E3-F4691FAE04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Click="0" advTm="15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8135-2541-524C-AAD5-2D2825E271E6}" type="datetimeFigureOut">
              <a:rPr lang="en-US" smtClean="0"/>
              <a:pPr/>
              <a:t>11/29/15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DA80-C476-BC49-97E3-F4691FAE04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Click="0" advTm="15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8135-2541-524C-AAD5-2D2825E271E6}" type="datetimeFigureOut">
              <a:rPr lang="en-US" smtClean="0"/>
              <a:pPr/>
              <a:t>11/29/15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DA80-C476-BC49-97E3-F4691FAE04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Click="0" advTm="15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8135-2541-524C-AAD5-2D2825E271E6}" type="datetimeFigureOut">
              <a:rPr lang="en-US" smtClean="0"/>
              <a:pPr/>
              <a:t>11/29/15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DA80-C476-BC49-97E3-F4691FAE04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Click="0" advTm="15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8135-2541-524C-AAD5-2D2825E271E6}" type="datetimeFigureOut">
              <a:rPr lang="en-US" smtClean="0"/>
              <a:pPr/>
              <a:t>11/29/15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DA80-C476-BC49-97E3-F4691FAE04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Click="0" advTm="15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8135-2541-524C-AAD5-2D2825E271E6}" type="datetimeFigureOut">
              <a:rPr lang="en-US" smtClean="0"/>
              <a:pPr/>
              <a:t>11/29/15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DA80-C476-BC49-97E3-F4691FAE04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Click="0" advTm="15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8135-2541-524C-AAD5-2D2825E271E6}" type="datetimeFigureOut">
              <a:rPr lang="en-US" smtClean="0"/>
              <a:pPr/>
              <a:t>11/29/15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DA80-C476-BC49-97E3-F4691FAE04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Click="0" advTm="15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8135-2541-524C-AAD5-2D2825E271E6}" type="datetimeFigureOut">
              <a:rPr lang="en-US" smtClean="0"/>
              <a:pPr/>
              <a:t>11/29/15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DA80-C476-BC49-97E3-F4691FAE04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Click="0" advTm="15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8135-2541-524C-AAD5-2D2825E271E6}" type="datetimeFigureOut">
              <a:rPr lang="en-US" smtClean="0"/>
              <a:pPr/>
              <a:t>11/29/15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DA80-C476-BC49-97E3-F4691FAE04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Click="0" advTm="15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8135-2541-524C-AAD5-2D2825E271E6}" type="datetimeFigureOut">
              <a:rPr lang="en-US" smtClean="0"/>
              <a:pPr/>
              <a:t>11/29/15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DA80-C476-BC49-97E3-F4691FAE04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Click="0" advTm="15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8135-2541-524C-AAD5-2D2825E271E6}" type="datetimeFigureOut">
              <a:rPr lang="en-US" smtClean="0"/>
              <a:pPr/>
              <a:t>11/29/15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DA80-C476-BC49-97E3-F4691FAE04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Click="0" advTm="15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18135-2541-524C-AAD5-2D2825E271E6}" type="datetimeFigureOut">
              <a:rPr lang="en-US" smtClean="0"/>
              <a:pPr/>
              <a:t>11/29/15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3DA80-C476-BC49-97E3-F4691FAE04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5000">
    <p:wipe dir="r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own2earthscience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92"/>
            <a:ext cx="8229600" cy="55751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FCF845"/>
                </a:solidFill>
              </a:rPr>
              <a:t>Science As Story: Communicating </a:t>
            </a:r>
            <a:r>
              <a:rPr lang="en-US" dirty="0" err="1" smtClean="0">
                <a:solidFill>
                  <a:srgbClr val="FCF845"/>
                </a:solidFill>
              </a:rPr>
              <a:t>Geoscience</a:t>
            </a:r>
            <a:r>
              <a:rPr lang="en-US" dirty="0" smtClean="0">
                <a:solidFill>
                  <a:srgbClr val="FCF845"/>
                </a:solidFill>
              </a:rPr>
              <a:t> </a:t>
            </a:r>
          </a:p>
          <a:p>
            <a:pPr algn="ctr">
              <a:buNone/>
            </a:pPr>
            <a:r>
              <a:rPr lang="en-US" dirty="0" smtClean="0">
                <a:solidFill>
                  <a:srgbClr val="FCF845"/>
                </a:solidFill>
              </a:rPr>
              <a:t>In Unexpected (And Effective) Ways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400" dirty="0" smtClean="0"/>
              <a:t>Terri Cook</a:t>
            </a:r>
          </a:p>
          <a:p>
            <a:pPr algn="ctr">
              <a:buNone/>
            </a:pPr>
            <a:r>
              <a:rPr lang="en-US" sz="2400" dirty="0" smtClean="0"/>
              <a:t>Down To Earth Science</a:t>
            </a:r>
          </a:p>
          <a:p>
            <a:pPr algn="ctr">
              <a:buNone/>
            </a:pPr>
            <a:r>
              <a:rPr lang="en-US" sz="2400" dirty="0" smtClean="0">
                <a:hlinkClick r:id="rId2"/>
              </a:rPr>
              <a:t>www.down2earthscience.com</a:t>
            </a:r>
            <a:r>
              <a:rPr lang="en-US" sz="2400" dirty="0" smtClean="0"/>
              <a:t> 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000" dirty="0" smtClean="0"/>
              <a:t>Clear as Mud? Advancing Communication in the Geosciences</a:t>
            </a:r>
          </a:p>
          <a:p>
            <a:pPr algn="ctr">
              <a:buNone/>
            </a:pPr>
            <a:r>
              <a:rPr lang="en-US" sz="2000" dirty="0" smtClean="0"/>
              <a:t>GSA Annual Meeting</a:t>
            </a:r>
          </a:p>
          <a:p>
            <a:pPr algn="ctr">
              <a:buNone/>
            </a:pPr>
            <a:r>
              <a:rPr lang="en-US" sz="2000" dirty="0" smtClean="0"/>
              <a:t>Baltimore, November 4, 2015</a:t>
            </a:r>
          </a:p>
        </p:txBody>
      </p:sp>
    </p:spTree>
  </p:cSld>
  <p:clrMapOvr>
    <a:masterClrMapping/>
  </p:clrMapOvr>
  <p:transition spd="med" advClick="0" advTm="15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2778"/>
            <a:ext cx="5003800" cy="55833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6 Principles of </a:t>
            </a:r>
            <a:r>
              <a:rPr lang="en-US" dirty="0" smtClean="0">
                <a:solidFill>
                  <a:srgbClr val="FFFF00"/>
                </a:solidFill>
              </a:rPr>
              <a:t>Sticky </a:t>
            </a:r>
            <a:r>
              <a:rPr lang="en-US" dirty="0" smtClean="0"/>
              <a:t>Ideas: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Simple</a:t>
            </a:r>
          </a:p>
          <a:p>
            <a:pPr>
              <a:buNone/>
            </a:pPr>
            <a:r>
              <a:rPr lang="en-US" dirty="0" smtClean="0"/>
              <a:t>Unexpectedness</a:t>
            </a:r>
          </a:p>
          <a:p>
            <a:pPr>
              <a:buNone/>
            </a:pPr>
            <a:r>
              <a:rPr lang="en-US" dirty="0" smtClean="0"/>
              <a:t>Concreteness</a:t>
            </a:r>
          </a:p>
          <a:p>
            <a:pPr>
              <a:buNone/>
            </a:pPr>
            <a:r>
              <a:rPr lang="en-US" dirty="0" smtClean="0"/>
              <a:t>Credibility</a:t>
            </a:r>
          </a:p>
          <a:p>
            <a:pPr>
              <a:buNone/>
            </a:pPr>
            <a:r>
              <a:rPr lang="en-US" dirty="0" smtClean="0"/>
              <a:t>Emotions</a:t>
            </a:r>
          </a:p>
          <a:p>
            <a:pPr>
              <a:buNone/>
            </a:pPr>
            <a:r>
              <a:rPr lang="en-US" dirty="0" smtClean="0"/>
              <a:t>Stories</a:t>
            </a:r>
          </a:p>
          <a:p>
            <a:pPr>
              <a:buNone/>
            </a:pPr>
            <a:r>
              <a:rPr lang="en-US" dirty="0" smtClean="0"/>
              <a:t>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94200" y="1740188"/>
            <a:ext cx="4749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Simple ≠ </a:t>
            </a:r>
            <a:r>
              <a:rPr lang="en-US" sz="3200" dirty="0" err="1" smtClean="0"/>
              <a:t>Dumbed</a:t>
            </a:r>
            <a:r>
              <a:rPr lang="en-US" sz="3200" dirty="0" smtClean="0"/>
              <a:t> Down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394200" y="2654300"/>
            <a:ext cx="405411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 make ideas stick, we must find the </a:t>
            </a:r>
            <a:r>
              <a:rPr lang="en-US" sz="3200" dirty="0" smtClean="0">
                <a:solidFill>
                  <a:srgbClr val="FFFF00"/>
                </a:solidFill>
              </a:rPr>
              <a:t>core.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r>
              <a:rPr lang="en-US" sz="3200" dirty="0" smtClean="0">
                <a:solidFill>
                  <a:srgbClr val="FFFF00"/>
                </a:solidFill>
              </a:rPr>
              <a:t>Ruthless prioritization</a:t>
            </a:r>
          </a:p>
          <a:p>
            <a:endParaRPr lang="en-US" sz="3200" dirty="0" smtClean="0"/>
          </a:p>
          <a:p>
            <a:r>
              <a:rPr lang="en-US" sz="3200" dirty="0" smtClean="0"/>
              <a:t>Journalism: the “Lead”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</p:txBody>
      </p:sp>
    </p:spTree>
  </p:cSld>
  <p:clrMapOvr>
    <a:masterClrMapping/>
  </p:clrMapOvr>
  <p:transition spd="med" advClick="0" advTm="15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2778"/>
            <a:ext cx="5003800" cy="55833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6 Principles of </a:t>
            </a:r>
            <a:r>
              <a:rPr lang="en-US" dirty="0" smtClean="0">
                <a:solidFill>
                  <a:srgbClr val="FFFF00"/>
                </a:solidFill>
              </a:rPr>
              <a:t>Sticky </a:t>
            </a:r>
            <a:r>
              <a:rPr lang="en-US" dirty="0" smtClean="0"/>
              <a:t>Ideas: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Simple</a:t>
            </a:r>
          </a:p>
          <a:p>
            <a:pPr>
              <a:buNone/>
            </a:pPr>
            <a:r>
              <a:rPr lang="en-US" dirty="0" smtClean="0"/>
              <a:t>Unexpectedness</a:t>
            </a:r>
          </a:p>
          <a:p>
            <a:pPr>
              <a:buNone/>
            </a:pPr>
            <a:r>
              <a:rPr lang="en-US" dirty="0" smtClean="0"/>
              <a:t>Concreteness</a:t>
            </a:r>
          </a:p>
          <a:p>
            <a:pPr>
              <a:buNone/>
            </a:pPr>
            <a:r>
              <a:rPr lang="en-US" dirty="0" smtClean="0"/>
              <a:t>Credibility</a:t>
            </a:r>
          </a:p>
          <a:p>
            <a:pPr>
              <a:buNone/>
            </a:pPr>
            <a:r>
              <a:rPr lang="en-US" dirty="0" smtClean="0"/>
              <a:t>Emotions</a:t>
            </a:r>
          </a:p>
          <a:p>
            <a:pPr>
              <a:buNone/>
            </a:pPr>
            <a:r>
              <a:rPr lang="en-US" dirty="0" smtClean="0"/>
              <a:t>Stories</a:t>
            </a:r>
          </a:p>
          <a:p>
            <a:pPr>
              <a:buNone/>
            </a:pPr>
            <a:r>
              <a:rPr lang="en-US" dirty="0" smtClean="0"/>
              <a:t>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94200" y="1740188"/>
            <a:ext cx="43053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Both journalists and scientists can get lost in the details and fail to find the central story.</a:t>
            </a:r>
          </a:p>
          <a:p>
            <a:endParaRPr lang="en-US" sz="3200" dirty="0" smtClean="0"/>
          </a:p>
          <a:p>
            <a:r>
              <a:rPr lang="en-US" sz="3200" dirty="0" smtClean="0"/>
              <a:t>Journalists: </a:t>
            </a:r>
            <a:r>
              <a:rPr lang="en-US" sz="3200" dirty="0" smtClean="0">
                <a:solidFill>
                  <a:srgbClr val="FFFF00"/>
                </a:solidFill>
              </a:rPr>
              <a:t>Don’t bury the lead.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4200" y="2654300"/>
            <a:ext cx="40541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</p:txBody>
      </p:sp>
    </p:spTree>
  </p:cSld>
  <p:clrMapOvr>
    <a:masterClrMapping/>
  </p:clrMapOvr>
  <p:transition spd="med" advClick="0" advTm="15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2778"/>
            <a:ext cx="4660900" cy="558338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6 Principles of </a:t>
            </a:r>
            <a:r>
              <a:rPr lang="en-US" dirty="0" smtClean="0">
                <a:solidFill>
                  <a:srgbClr val="FFFF00"/>
                </a:solidFill>
              </a:rPr>
              <a:t>Sticky</a:t>
            </a:r>
            <a:r>
              <a:rPr lang="en-US" dirty="0" smtClean="0"/>
              <a:t> Ideas: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Simple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Unexpectedness</a:t>
            </a:r>
          </a:p>
          <a:p>
            <a:pPr>
              <a:buNone/>
            </a:pPr>
            <a:r>
              <a:rPr lang="en-US" dirty="0" smtClean="0"/>
              <a:t>Concreteness</a:t>
            </a:r>
          </a:p>
          <a:p>
            <a:pPr>
              <a:buNone/>
            </a:pPr>
            <a:r>
              <a:rPr lang="en-US" dirty="0" smtClean="0"/>
              <a:t>Credibility</a:t>
            </a:r>
          </a:p>
          <a:p>
            <a:pPr>
              <a:buNone/>
            </a:pPr>
            <a:r>
              <a:rPr lang="en-US" dirty="0" smtClean="0"/>
              <a:t>Emotions</a:t>
            </a:r>
          </a:p>
          <a:p>
            <a:pPr>
              <a:buNone/>
            </a:pPr>
            <a:r>
              <a:rPr lang="en-US" dirty="0" smtClean="0"/>
              <a:t>Stories</a:t>
            </a:r>
          </a:p>
          <a:p>
            <a:pPr>
              <a:buNone/>
            </a:pP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60900" y="1790700"/>
            <a:ext cx="47665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Surprise</a:t>
            </a:r>
            <a:r>
              <a:rPr lang="en-US" sz="3200" dirty="0" smtClean="0"/>
              <a:t>: </a:t>
            </a:r>
          </a:p>
          <a:p>
            <a:r>
              <a:rPr lang="en-US" sz="3200" dirty="0" smtClean="0"/>
              <a:t>When a pattern is broken and our preconceived notions fail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660901" y="4241799"/>
            <a:ext cx="416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Curiosity</a:t>
            </a:r>
            <a:r>
              <a:rPr lang="en-US" sz="3200" dirty="0" smtClean="0"/>
              <a:t>:</a:t>
            </a:r>
            <a:r>
              <a:rPr lang="en-US" sz="3200" dirty="0" smtClean="0"/>
              <a:t> Caused </a:t>
            </a:r>
            <a:r>
              <a:rPr lang="en-US" sz="3200" dirty="0" smtClean="0"/>
              <a:t>by creating a gap in knowledge – like an itch that needs scratching</a:t>
            </a:r>
            <a:endParaRPr lang="en-US" sz="3200" dirty="0"/>
          </a:p>
        </p:txBody>
      </p:sp>
    </p:spTree>
  </p:cSld>
  <p:clrMapOvr>
    <a:masterClrMapping/>
  </p:clrMapOvr>
  <p:transition spd="med" advClick="0" advTm="15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2778"/>
            <a:ext cx="8229600" cy="5583385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Unexpected!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 descr="Feb 2015 co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350" y="156096"/>
            <a:ext cx="4933950" cy="6492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333500"/>
            <a:ext cx="37147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Core</a:t>
            </a:r>
            <a:r>
              <a:rPr lang="en-US" sz="3200" dirty="0" smtClean="0"/>
              <a:t>: The geologic history of Middle Earth filming sites</a:t>
            </a:r>
          </a:p>
          <a:p>
            <a:endParaRPr lang="en-US" dirty="0" smtClean="0"/>
          </a:p>
          <a:p>
            <a:r>
              <a:rPr lang="en-US" sz="3200" dirty="0" smtClean="0"/>
              <a:t>Means of engaging a broader audience</a:t>
            </a:r>
          </a:p>
          <a:p>
            <a:endParaRPr lang="en-US" dirty="0" smtClean="0"/>
          </a:p>
          <a:p>
            <a:r>
              <a:rPr lang="en-US" sz="3200" dirty="0" smtClean="0"/>
              <a:t>To stick, the unexpected ideas should produce </a:t>
            </a:r>
            <a:r>
              <a:rPr lang="en-US" sz="3200" dirty="0" smtClean="0">
                <a:solidFill>
                  <a:srgbClr val="FFFF00"/>
                </a:solidFill>
              </a:rPr>
              <a:t>new insights</a:t>
            </a:r>
          </a:p>
          <a:p>
            <a:endParaRPr lang="en-US" sz="3200" dirty="0" smtClean="0"/>
          </a:p>
        </p:txBody>
      </p:sp>
    </p:spTree>
  </p:cSld>
  <p:clrMapOvr>
    <a:masterClrMapping/>
  </p:clrMapOvr>
  <p:transition spd="med" advClick="0" advTm="150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Unexpected! </a:t>
            </a:r>
            <a:r>
              <a:rPr lang="en-US" dirty="0" smtClean="0"/>
              <a:t>Communicating about a proposed </a:t>
            </a:r>
            <a:r>
              <a:rPr lang="en-US" dirty="0" err="1" smtClean="0"/>
              <a:t>Geopark</a:t>
            </a:r>
            <a:r>
              <a:rPr lang="en-US" dirty="0" smtClean="0"/>
              <a:t> along the Colorado Front Range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Geo-Park-Map--Fro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317326"/>
            <a:ext cx="7975600" cy="50899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6600" y="6367463"/>
            <a:ext cx="520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 </a:t>
            </a:r>
            <a:r>
              <a:rPr lang="en-US" dirty="0" err="1" smtClean="0"/>
              <a:t>Raynolds</a:t>
            </a:r>
            <a:r>
              <a:rPr lang="en-US" dirty="0" smtClean="0"/>
              <a:t>, Denver Museum of Nature and Science</a:t>
            </a:r>
            <a:endParaRPr lang="en-US" dirty="0"/>
          </a:p>
        </p:txBody>
      </p:sp>
    </p:spTree>
  </p:cSld>
  <p:clrMapOvr>
    <a:masterClrMapping/>
  </p:clrMapOvr>
  <p:transition spd="med" advClick="0" advTm="1500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hitsundays cove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8336" y="634444"/>
            <a:ext cx="4335164" cy="5398055"/>
          </a:xfrm>
        </p:spPr>
      </p:pic>
      <p:sp>
        <p:nvSpPr>
          <p:cNvPr id="5" name="TextBox 4"/>
          <p:cNvSpPr txBox="1"/>
          <p:nvPr/>
        </p:nvSpPr>
        <p:spPr>
          <a:xfrm>
            <a:off x="203201" y="355600"/>
            <a:ext cx="4292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Metaphors </a:t>
            </a:r>
            <a:r>
              <a:rPr lang="en-US" sz="3200" dirty="0" smtClean="0"/>
              <a:t>and</a:t>
            </a:r>
            <a:r>
              <a:rPr lang="en-US" sz="3200" dirty="0" smtClean="0">
                <a:solidFill>
                  <a:srgbClr val="FFFF00"/>
                </a:solidFill>
              </a:rPr>
              <a:t> gripping visuals </a:t>
            </a:r>
            <a:r>
              <a:rPr lang="en-US" sz="3200" dirty="0" smtClean="0"/>
              <a:t>help grab attention and hold the audience’s interest.</a:t>
            </a:r>
            <a:endParaRPr lang="en-US" sz="3200" dirty="0"/>
          </a:p>
        </p:txBody>
      </p:sp>
      <p:pic>
        <p:nvPicPr>
          <p:cNvPr id="6" name="Picture 5" descr="Book-Ancient-Denv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1" y="3098800"/>
            <a:ext cx="4272279" cy="35602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6300" y="6032499"/>
            <a:ext cx="3088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Kirk Johnson and Bob </a:t>
            </a:r>
            <a:r>
              <a:rPr lang="en-US" dirty="0" err="1" smtClean="0"/>
              <a:t>Raynolds</a:t>
            </a:r>
            <a:endParaRPr lang="en-US" dirty="0"/>
          </a:p>
        </p:txBody>
      </p:sp>
    </p:spTree>
  </p:cSld>
  <p:clrMapOvr>
    <a:masterClrMapping/>
  </p:clrMapOvr>
  <p:transition spd="med" advClick="0" advTm="1500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2778"/>
            <a:ext cx="4660900" cy="558338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6 Principles of </a:t>
            </a:r>
            <a:r>
              <a:rPr lang="en-US" dirty="0" smtClean="0">
                <a:solidFill>
                  <a:srgbClr val="FFFF00"/>
                </a:solidFill>
              </a:rPr>
              <a:t>Sticky</a:t>
            </a:r>
            <a:r>
              <a:rPr lang="en-US" dirty="0" smtClean="0"/>
              <a:t> Ideas: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Simple</a:t>
            </a:r>
          </a:p>
          <a:p>
            <a:pPr>
              <a:buNone/>
            </a:pPr>
            <a:r>
              <a:rPr lang="en-US" dirty="0" smtClean="0"/>
              <a:t>Unexpectedness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Concreteness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Credibility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Emotions</a:t>
            </a:r>
          </a:p>
          <a:p>
            <a:pPr>
              <a:buNone/>
            </a:pPr>
            <a:r>
              <a:rPr lang="en-US" dirty="0" smtClean="0"/>
              <a:t>Stories</a:t>
            </a:r>
          </a:p>
          <a:p>
            <a:pPr>
              <a:buNone/>
            </a:pP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24300" y="1219200"/>
            <a:ext cx="5054601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Concrete details </a:t>
            </a:r>
            <a:r>
              <a:rPr lang="en-US" sz="3200" dirty="0" smtClean="0"/>
              <a:t>make the science more tangible and help people remember. “Show, not tell”</a:t>
            </a:r>
          </a:p>
          <a:p>
            <a:endParaRPr lang="en-US" dirty="0" smtClean="0"/>
          </a:p>
          <a:p>
            <a:r>
              <a:rPr lang="en-US" sz="3200" dirty="0" smtClean="0">
                <a:solidFill>
                  <a:srgbClr val="FFFF00"/>
                </a:solidFill>
              </a:rPr>
              <a:t>Credible</a:t>
            </a:r>
            <a:r>
              <a:rPr lang="en-US" sz="3200" dirty="0" smtClean="0"/>
              <a:t>: Convincing details, from a believable source.</a:t>
            </a:r>
          </a:p>
          <a:p>
            <a:endParaRPr lang="en-US" dirty="0" smtClean="0"/>
          </a:p>
          <a:p>
            <a:r>
              <a:rPr lang="en-US" sz="3200" dirty="0" smtClean="0">
                <a:solidFill>
                  <a:srgbClr val="FFFF00"/>
                </a:solidFill>
              </a:rPr>
              <a:t>Emotions</a:t>
            </a:r>
            <a:r>
              <a:rPr lang="en-US" sz="3200" dirty="0" smtClean="0"/>
              <a:t>: Make people care.</a:t>
            </a:r>
          </a:p>
          <a:p>
            <a:r>
              <a:rPr lang="en-US" sz="3200" dirty="0" smtClean="0"/>
              <a:t>We’re wired to care about living organisms, not so much about rocks.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  <p:transition spd="med" advClick="0" advTm="1500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2778"/>
            <a:ext cx="5422900" cy="55833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How does this work </a:t>
            </a:r>
            <a:r>
              <a:rPr lang="en-US" dirty="0" smtClean="0">
                <a:solidFill>
                  <a:srgbClr val="FFFF00"/>
                </a:solidFill>
              </a:rPr>
              <a:t>in practice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Simple </a:t>
            </a:r>
            <a:r>
              <a:rPr lang="en-US" dirty="0" smtClean="0">
                <a:solidFill>
                  <a:srgbClr val="FFFF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/>
              <a:t>Unexpectedness </a:t>
            </a:r>
            <a:r>
              <a:rPr lang="en-US" dirty="0" smtClean="0">
                <a:solidFill>
                  <a:srgbClr val="FFFF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Concreteness </a:t>
            </a:r>
            <a:r>
              <a:rPr lang="en-US" dirty="0" smtClean="0">
                <a:solidFill>
                  <a:srgbClr val="FFFF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Credibility </a:t>
            </a:r>
            <a:r>
              <a:rPr lang="en-US" dirty="0" smtClean="0">
                <a:solidFill>
                  <a:srgbClr val="FFFF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Emotions </a:t>
            </a:r>
            <a:r>
              <a:rPr lang="en-US" dirty="0" smtClean="0">
                <a:solidFill>
                  <a:srgbClr val="FFFF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Stories </a:t>
            </a:r>
            <a:r>
              <a:rPr lang="en-US" dirty="0" smtClean="0">
                <a:solidFill>
                  <a:srgbClr val="FFFF00"/>
                </a:solidFill>
                <a:latin typeface="Zapf Dingbats"/>
                <a:ea typeface="Zapf Dingbats"/>
                <a:cs typeface="Zapf Dingbats"/>
              </a:rPr>
              <a:t>✔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83553" y="1765300"/>
            <a:ext cx="465884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JFK’s 1961 entreaty</a:t>
            </a:r>
            <a:r>
              <a:rPr lang="en-US" sz="3200" dirty="0" smtClean="0"/>
              <a:t>:</a:t>
            </a:r>
          </a:p>
          <a:p>
            <a:r>
              <a:rPr lang="en-US" sz="3200" dirty="0" smtClean="0"/>
              <a:t>“I believe that this nation should commit itself to achieving the goal , before this decade is out, of landing a man on the moon and returning him safely to the earth…”</a:t>
            </a:r>
            <a:endParaRPr lang="en-US" sz="3200" dirty="0"/>
          </a:p>
        </p:txBody>
      </p:sp>
    </p:spTree>
  </p:cSld>
  <p:clrMapOvr>
    <a:masterClrMapping/>
  </p:clrMapOvr>
  <p:transition spd="med" advClick="0" advTm="15000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2778"/>
            <a:ext cx="8229600" cy="558338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How does this work </a:t>
            </a:r>
            <a:r>
              <a:rPr lang="en-US" dirty="0" smtClean="0">
                <a:solidFill>
                  <a:srgbClr val="FFFF00"/>
                </a:solidFill>
              </a:rPr>
              <a:t>in practice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S</a:t>
            </a:r>
            <a:r>
              <a:rPr lang="en-US" dirty="0" smtClean="0"/>
              <a:t>imple 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U</a:t>
            </a:r>
            <a:r>
              <a:rPr lang="en-US" dirty="0" smtClean="0"/>
              <a:t>nexpectedness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C</a:t>
            </a:r>
            <a:r>
              <a:rPr lang="en-US" dirty="0" smtClean="0"/>
              <a:t>oncreteness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C</a:t>
            </a:r>
            <a:r>
              <a:rPr lang="en-US" dirty="0" smtClean="0"/>
              <a:t>redibility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E</a:t>
            </a:r>
            <a:r>
              <a:rPr lang="en-US" dirty="0" smtClean="0"/>
              <a:t>motions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S</a:t>
            </a:r>
            <a:r>
              <a:rPr lang="en-US" dirty="0" smtClean="0"/>
              <a:t>tories 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Screen shot 2015-11-03 at 9.51.4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700" y="1485377"/>
            <a:ext cx="4749800" cy="4678326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2778"/>
            <a:ext cx="5003800" cy="55833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6 Principles of </a:t>
            </a:r>
            <a:r>
              <a:rPr lang="en-US" dirty="0" smtClean="0">
                <a:solidFill>
                  <a:srgbClr val="FFFF00"/>
                </a:solidFill>
              </a:rPr>
              <a:t>Sticky </a:t>
            </a:r>
            <a:r>
              <a:rPr lang="en-US" dirty="0" smtClean="0"/>
              <a:t>Ideas: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Simple </a:t>
            </a:r>
            <a:r>
              <a:rPr lang="en-US" dirty="0" smtClean="0">
                <a:solidFill>
                  <a:srgbClr val="FFFF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/>
              <a:t>Unexpectedness</a:t>
            </a:r>
          </a:p>
          <a:p>
            <a:pPr>
              <a:buNone/>
            </a:pPr>
            <a:r>
              <a:rPr lang="en-US" dirty="0" smtClean="0"/>
              <a:t>Concreteness</a:t>
            </a:r>
          </a:p>
          <a:p>
            <a:pPr>
              <a:buNone/>
            </a:pPr>
            <a:r>
              <a:rPr lang="en-US" dirty="0" smtClean="0"/>
              <a:t>Credibility</a:t>
            </a:r>
          </a:p>
          <a:p>
            <a:pPr>
              <a:buNone/>
            </a:pPr>
            <a:r>
              <a:rPr lang="en-US" dirty="0" smtClean="0"/>
              <a:t>Emotions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Stories </a:t>
            </a:r>
            <a:r>
              <a:rPr lang="en-US" dirty="0" smtClean="0">
                <a:solidFill>
                  <a:srgbClr val="FFFF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/>
              <a:t>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83000" y="1320800"/>
            <a:ext cx="54631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article starts with a story:</a:t>
            </a:r>
          </a:p>
          <a:p>
            <a:r>
              <a:rPr lang="en-US" sz="2800" dirty="0" smtClean="0"/>
              <a:t>Seismologist Chris </a:t>
            </a:r>
            <a:r>
              <a:rPr lang="en-US" sz="2800" dirty="0" err="1" smtClean="0"/>
              <a:t>Goldfinger</a:t>
            </a:r>
            <a:r>
              <a:rPr lang="en-US" sz="2800" dirty="0" smtClean="0"/>
              <a:t> (</a:t>
            </a:r>
            <a:r>
              <a:rPr lang="en-US" sz="2800" dirty="0" err="1" smtClean="0"/>
              <a:t>OSU)at</a:t>
            </a:r>
            <a:r>
              <a:rPr lang="en-US" sz="2800" dirty="0" smtClean="0"/>
              <a:t>  a 2011 conference in Japan when the ground starts shaking. 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165600" y="3205490"/>
            <a:ext cx="4130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Time= proxy for magnitude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756" y="3877568"/>
            <a:ext cx="54617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15 seconds: M=6.9 </a:t>
            </a:r>
            <a:r>
              <a:rPr lang="en-US" sz="2400" dirty="0" smtClean="0"/>
              <a:t>(1989 Loma </a:t>
            </a:r>
            <a:r>
              <a:rPr lang="en-US" sz="2400" dirty="0" err="1" smtClean="0"/>
              <a:t>Prieta</a:t>
            </a:r>
            <a:r>
              <a:rPr lang="en-US" sz="2400" dirty="0" smtClean="0"/>
              <a:t>)</a:t>
            </a:r>
          </a:p>
          <a:p>
            <a:r>
              <a:rPr lang="en-US" sz="2800" dirty="0" smtClean="0"/>
              <a:t>30 seconds: ≈ M7.5</a:t>
            </a:r>
          </a:p>
          <a:p>
            <a:r>
              <a:rPr lang="en-US" sz="2800" dirty="0" smtClean="0"/>
              <a:t>60 seconds: ≈ M7.9</a:t>
            </a:r>
          </a:p>
          <a:p>
            <a:r>
              <a:rPr lang="en-US" sz="2800" dirty="0" smtClean="0"/>
              <a:t>2 minutes: ≈ low M8  </a:t>
            </a:r>
          </a:p>
          <a:p>
            <a:r>
              <a:rPr lang="en-US" sz="2800" dirty="0" smtClean="0"/>
              <a:t>3 minutes: ≈ high M8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4 minutes: ≈ M9</a:t>
            </a:r>
          </a:p>
          <a:p>
            <a:endParaRPr lang="en-US" sz="2800" dirty="0"/>
          </a:p>
        </p:txBody>
      </p:sp>
    </p:spTree>
  </p:cSld>
  <p:clrMapOvr>
    <a:masterClrMapping/>
  </p:clrMapOvr>
  <p:transition spd="med" advClick="0" advTm="15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0200"/>
            <a:ext cx="8229600" cy="579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Science funding is decreasing, as is the rate of success for funding research project grants: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783992" y="6324600"/>
            <a:ext cx="180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Nexus.od.nih.gov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IMG_56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34" y="1778112"/>
            <a:ext cx="7988300" cy="4500451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542778"/>
            <a:ext cx="4563925" cy="558338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“For decades, seismologists had believed that Japan could not experience an earthquake stronger than magnitude 8.4 … in the end, the magnitude-9.0 Tohoku earthquake and subsequent tsunami </a:t>
            </a:r>
            <a:r>
              <a:rPr lang="en-US" dirty="0" smtClean="0">
                <a:solidFill>
                  <a:srgbClr val="FFFF00"/>
                </a:solidFill>
              </a:rPr>
              <a:t>killed more than 18,000 people</a:t>
            </a:r>
            <a:r>
              <a:rPr lang="en-US" dirty="0" smtClean="0"/>
              <a:t>, devastated northeast Japan, triggered the meltdown at the Fukushima power plant, and cost an estimated </a:t>
            </a:r>
            <a:r>
              <a:rPr lang="en-US" dirty="0" smtClean="0">
                <a:solidFill>
                  <a:srgbClr val="FFFF00"/>
                </a:solidFill>
              </a:rPr>
              <a:t>$220 billion</a:t>
            </a:r>
            <a:r>
              <a:rPr lang="en-US" dirty="0" smtClean="0"/>
              <a:t>.”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Screen shot 2015-11-03 at 9.51.4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525" y="723900"/>
            <a:ext cx="4351475" cy="4285995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2778"/>
            <a:ext cx="5003800" cy="55833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6 Principles of </a:t>
            </a:r>
            <a:r>
              <a:rPr lang="en-US" dirty="0" smtClean="0">
                <a:solidFill>
                  <a:srgbClr val="FFFF00"/>
                </a:solidFill>
              </a:rPr>
              <a:t>Sticky </a:t>
            </a:r>
            <a:r>
              <a:rPr lang="en-US" dirty="0" smtClean="0"/>
              <a:t>Ideas: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dirty="0" smtClean="0"/>
              <a:t>Simple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Unexpectedness </a:t>
            </a:r>
            <a:r>
              <a:rPr lang="en-US" dirty="0" smtClean="0">
                <a:solidFill>
                  <a:srgbClr val="FFFF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/>
              <a:t>Concreteness</a:t>
            </a:r>
          </a:p>
          <a:p>
            <a:pPr>
              <a:buNone/>
            </a:pPr>
            <a:r>
              <a:rPr lang="en-US" dirty="0" smtClean="0"/>
              <a:t>Credibility</a:t>
            </a:r>
          </a:p>
          <a:p>
            <a:pPr>
              <a:buNone/>
            </a:pPr>
            <a:r>
              <a:rPr lang="en-US" dirty="0" smtClean="0"/>
              <a:t>Emotions</a:t>
            </a:r>
          </a:p>
          <a:p>
            <a:pPr>
              <a:buNone/>
            </a:pPr>
            <a:r>
              <a:rPr lang="en-US" dirty="0" smtClean="0"/>
              <a:t>Stories</a:t>
            </a:r>
          </a:p>
          <a:p>
            <a:pPr>
              <a:buNone/>
            </a:pPr>
            <a:r>
              <a:rPr lang="en-US" dirty="0" smtClean="0"/>
              <a:t>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94200" y="1777424"/>
            <a:ext cx="43134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But for </a:t>
            </a:r>
            <a:r>
              <a:rPr lang="en-US" sz="2800" dirty="0" err="1" smtClean="0"/>
              <a:t>Goldfinger</a:t>
            </a:r>
            <a:r>
              <a:rPr lang="en-US" sz="2800" dirty="0" smtClean="0"/>
              <a:t>, “the main quake was itself a kind of foreshock: a preview of another earthquake still to come.”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2400" y="4267200"/>
            <a:ext cx="50575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Cascadia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Subduction</a:t>
            </a:r>
            <a:r>
              <a:rPr lang="en-US" sz="3200" dirty="0" smtClean="0">
                <a:solidFill>
                  <a:srgbClr val="FFFF00"/>
                </a:solidFill>
              </a:rPr>
              <a:t> Zone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Click="0" advTm="15000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2778"/>
            <a:ext cx="5003800" cy="55833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6 Principles of </a:t>
            </a:r>
            <a:r>
              <a:rPr lang="en-US" dirty="0" smtClean="0">
                <a:solidFill>
                  <a:srgbClr val="FFFF00"/>
                </a:solidFill>
              </a:rPr>
              <a:t>Sticky </a:t>
            </a:r>
            <a:r>
              <a:rPr lang="en-US" dirty="0" smtClean="0"/>
              <a:t>Ideas: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dirty="0" smtClean="0"/>
              <a:t>Simple</a:t>
            </a:r>
          </a:p>
          <a:p>
            <a:pPr>
              <a:buNone/>
            </a:pPr>
            <a:r>
              <a:rPr lang="en-US" dirty="0" smtClean="0"/>
              <a:t>Unexpectedness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Concreteness </a:t>
            </a:r>
            <a:r>
              <a:rPr lang="en-US" dirty="0" smtClean="0">
                <a:solidFill>
                  <a:srgbClr val="FFFF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Credibility </a:t>
            </a:r>
            <a:r>
              <a:rPr lang="en-US" dirty="0" smtClean="0">
                <a:solidFill>
                  <a:srgbClr val="FFFF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Emotions </a:t>
            </a:r>
            <a:r>
              <a:rPr lang="en-US" dirty="0" smtClean="0">
                <a:solidFill>
                  <a:srgbClr val="FFFF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/>
              <a:t>Stories</a:t>
            </a:r>
          </a:p>
          <a:p>
            <a:pPr>
              <a:buNone/>
            </a:pPr>
            <a:r>
              <a:rPr lang="en-US" dirty="0" smtClean="0"/>
              <a:t>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16400" y="1790124"/>
            <a:ext cx="4749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Vivid details, credible sources</a:t>
            </a:r>
            <a:r>
              <a:rPr lang="en-US" sz="2800" dirty="0" smtClean="0"/>
              <a:t>:</a:t>
            </a:r>
          </a:p>
          <a:p>
            <a:pPr>
              <a:buFont typeface="Arial"/>
              <a:buChar char="•"/>
            </a:pPr>
            <a:r>
              <a:rPr sz="2800" dirty="0" smtClean="0"/>
              <a:t>Kenneth Murphy</a:t>
            </a:r>
            <a:r>
              <a:rPr lang="en-US" sz="2800" dirty="0" smtClean="0"/>
              <a:t> (FEMA): </a:t>
            </a:r>
            <a:r>
              <a:rPr sz="2800" dirty="0" smtClean="0"/>
              <a:t>“Our operating assumption is that everything west of Interstate 5 will be toast.”</a:t>
            </a:r>
            <a:endParaRPr lang="en-US" sz="2800" dirty="0" smtClean="0"/>
          </a:p>
          <a:p>
            <a:pPr>
              <a:buFont typeface="Arial"/>
              <a:buChar char="•"/>
            </a:pPr>
            <a:endParaRPr lang="en-US" sz="2800" dirty="0" smtClean="0"/>
          </a:p>
          <a:p>
            <a:pPr>
              <a:buFont typeface="Arial"/>
              <a:buChar char="•"/>
            </a:pPr>
            <a:r>
              <a:rPr lang="en-US" sz="2800" dirty="0" err="1" smtClean="0"/>
              <a:t>Goldfinger</a:t>
            </a:r>
            <a:r>
              <a:rPr lang="en-US" sz="2800" dirty="0" smtClean="0"/>
              <a:t>: “Let’s just say I would rather not be here.”</a:t>
            </a:r>
          </a:p>
          <a:p>
            <a:pPr>
              <a:buFont typeface="Arial"/>
              <a:buChar char="•"/>
            </a:pPr>
            <a:endParaRPr lang="en-US" sz="2800" dirty="0" smtClean="0"/>
          </a:p>
          <a:p>
            <a:pPr>
              <a:buFont typeface="Arial"/>
              <a:buChar char="•"/>
            </a:pPr>
            <a:endParaRPr lang="en-US" sz="2800" dirty="0" smtClean="0"/>
          </a:p>
        </p:txBody>
      </p:sp>
    </p:spTree>
  </p:cSld>
  <p:clrMapOvr>
    <a:masterClrMapping/>
  </p:clrMapOvr>
  <p:transition spd="med" advClick="0" advTm="15000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2778"/>
            <a:ext cx="5003800" cy="55833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6 Principles of </a:t>
            </a:r>
            <a:r>
              <a:rPr lang="en-US" dirty="0" smtClean="0">
                <a:solidFill>
                  <a:srgbClr val="FFFF00"/>
                </a:solidFill>
              </a:rPr>
              <a:t>Sticky </a:t>
            </a:r>
            <a:r>
              <a:rPr lang="en-US" dirty="0" smtClean="0"/>
              <a:t>Ideas: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Simple</a:t>
            </a:r>
            <a:r>
              <a:rPr lang="en-US" dirty="0" smtClean="0">
                <a:solidFill>
                  <a:srgbClr val="FFFF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Unexpectedness </a:t>
            </a:r>
            <a:r>
              <a:rPr lang="en-US" dirty="0" smtClean="0">
                <a:solidFill>
                  <a:srgbClr val="FFFF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Concreteness </a:t>
            </a:r>
            <a:r>
              <a:rPr lang="en-US" dirty="0" smtClean="0">
                <a:solidFill>
                  <a:srgbClr val="FFFF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Credibility </a:t>
            </a:r>
            <a:r>
              <a:rPr lang="en-US" dirty="0" smtClean="0">
                <a:solidFill>
                  <a:srgbClr val="FFFF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Emotions </a:t>
            </a:r>
            <a:r>
              <a:rPr lang="en-US" dirty="0" smtClean="0">
                <a:solidFill>
                  <a:srgbClr val="FFFF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Stories </a:t>
            </a:r>
            <a:r>
              <a:rPr lang="en-US" dirty="0" smtClean="0">
                <a:solidFill>
                  <a:srgbClr val="FFFF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/>
              <a:t>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16400" y="1790124"/>
            <a:ext cx="474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pPr>
              <a:buFont typeface="Arial"/>
              <a:buChar char="•"/>
            </a:pPr>
            <a:endParaRPr lang="en-US" sz="2800" dirty="0" smtClean="0"/>
          </a:p>
        </p:txBody>
      </p:sp>
      <p:pic>
        <p:nvPicPr>
          <p:cNvPr id="4" name="Picture 3" descr="Screen shot 2015-11-03 at 5.56.3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100" y="3032467"/>
            <a:ext cx="5677654" cy="36350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0302" y="1320512"/>
            <a:ext cx="46858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article definitely stuck!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807200" y="6310868"/>
            <a:ext cx="2053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Times-Standard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5000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10-03 at 4.35.3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326" y="390070"/>
            <a:ext cx="6456674" cy="47925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286" y="5575300"/>
            <a:ext cx="93410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Working together,</a:t>
            </a:r>
            <a:r>
              <a:rPr lang="en-US" sz="3200" dirty="0" smtClean="0"/>
              <a:t> using these principles, scientists &amp; science </a:t>
            </a:r>
            <a:r>
              <a:rPr lang="en-US" sz="3200" dirty="0" smtClean="0"/>
              <a:t>journalists can </a:t>
            </a:r>
            <a:r>
              <a:rPr lang="en-US" sz="3200" dirty="0" smtClean="0">
                <a:solidFill>
                  <a:srgbClr val="FFFF00"/>
                </a:solidFill>
              </a:rPr>
              <a:t>make geological ideas stick.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2197100" y="1130300"/>
            <a:ext cx="3429000" cy="24384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18962" y="697468"/>
            <a:ext cx="174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GeoTravelTerri</a:t>
            </a:r>
            <a:endParaRPr lang="en-US" dirty="0" smtClean="0"/>
          </a:p>
        </p:txBody>
      </p:sp>
    </p:spTree>
  </p:cSld>
  <p:clrMapOvr>
    <a:masterClrMapping/>
  </p:clrMapOvr>
  <p:transition spd="med" advClick="0" advTm="15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2100"/>
            <a:ext cx="8229600" cy="58340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At the same time, traditional science journalism is in decline, particularly in North America.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 descr="Screen Shot 2015-10-30 at 8.37.4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571602"/>
            <a:ext cx="3302000" cy="4694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4600" y="634365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Nature, 2009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84846" y="2184400"/>
            <a:ext cx="455933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“Independent science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 coverage is not just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endangered, it’s dying.”</a:t>
            </a:r>
          </a:p>
          <a:p>
            <a:endParaRPr lang="en-US" sz="3200" dirty="0" smtClean="0"/>
          </a:p>
          <a:p>
            <a:r>
              <a:rPr lang="en-US" sz="3200" dirty="0" smtClean="0"/>
              <a:t>--- Robert Lee </a:t>
            </a:r>
            <a:r>
              <a:rPr lang="en-US" sz="3200" dirty="0" err="1" smtClean="0"/>
              <a:t>Hotz</a:t>
            </a:r>
            <a:endParaRPr lang="en-US" sz="3200" dirty="0" smtClean="0"/>
          </a:p>
          <a:p>
            <a:r>
              <a:rPr lang="en-US" sz="3200" dirty="0" smtClean="0"/>
              <a:t>     Science Journalist</a:t>
            </a:r>
          </a:p>
          <a:p>
            <a:r>
              <a:rPr lang="en-US" sz="3200" dirty="0" smtClean="0"/>
              <a:t>     </a:t>
            </a:r>
            <a:r>
              <a:rPr lang="en-US" sz="3200" i="1" dirty="0" smtClean="0"/>
              <a:t>The Wall Street Journal</a:t>
            </a:r>
            <a:endParaRPr lang="en-US" sz="3200" i="1" dirty="0"/>
          </a:p>
        </p:txBody>
      </p:sp>
    </p:spTree>
  </p:cSld>
  <p:clrMapOvr>
    <a:masterClrMapping/>
  </p:clrMapOvr>
  <p:transition spd="med" advClick="0" advTm="15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0" y="542778"/>
            <a:ext cx="4876800" cy="5583385"/>
          </a:xfrm>
        </p:spPr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The amount of scientific material being made available to the public is on the rise, as are the number of  </a:t>
            </a:r>
            <a:r>
              <a:rPr lang="en-US" dirty="0" err="1" smtClean="0">
                <a:solidFill>
                  <a:srgbClr val="FFFF00"/>
                </a:solidFill>
              </a:rPr>
              <a:t>blogs</a:t>
            </a:r>
            <a:r>
              <a:rPr lang="en-US" dirty="0" smtClean="0">
                <a:solidFill>
                  <a:srgbClr val="FFFF00"/>
                </a:solidFill>
              </a:rPr>
              <a:t> written by scientists.</a:t>
            </a:r>
          </a:p>
          <a:p>
            <a:pPr indent="0">
              <a:buNone/>
            </a:pPr>
            <a:endParaRPr lang="en-US" sz="1946" dirty="0" smtClean="0"/>
          </a:p>
          <a:p>
            <a:pPr indent="0">
              <a:buNone/>
            </a:pPr>
            <a:endParaRPr lang="en-US" sz="1946" dirty="0" smtClean="0"/>
          </a:p>
          <a:p>
            <a:pPr indent="0">
              <a:buNone/>
            </a:pPr>
            <a:r>
              <a:rPr lang="en-US" dirty="0" smtClean="0"/>
              <a:t>Although </a:t>
            </a:r>
            <a:r>
              <a:rPr lang="en-US" dirty="0" err="1" smtClean="0"/>
              <a:t>blogs</a:t>
            </a:r>
            <a:r>
              <a:rPr lang="en-US" dirty="0" smtClean="0"/>
              <a:t> are an increasing resource for the public and many science journalists, they don’t have the same broad audience as mass media, and they don’t always critically evaluate the science.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</p:txBody>
      </p:sp>
      <p:pic>
        <p:nvPicPr>
          <p:cNvPr id="4" name="Picture 3" descr="IMG_563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23190"/>
            <a:ext cx="3708400" cy="6582410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2778"/>
            <a:ext cx="8229600" cy="5583385"/>
          </a:xfrm>
        </p:spPr>
        <p:txBody>
          <a:bodyPr/>
          <a:lstStyle/>
          <a:p>
            <a:pPr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Journalists can bring a wide variety of scientific topics to many audiences: </a:t>
            </a:r>
          </a:p>
          <a:p>
            <a:pPr indent="0">
              <a:buNone/>
            </a:pPr>
            <a:r>
              <a:rPr lang="en-US" dirty="0" smtClean="0"/>
              <a:t>Policymakers, other scientists, and the public.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dirty="0" smtClean="0"/>
              <a:t>And…</a:t>
            </a:r>
            <a:endParaRPr lang="en-US" sz="1800" dirty="0" smtClean="0"/>
          </a:p>
          <a:p>
            <a:pPr indent="0">
              <a:buNone/>
            </a:pPr>
            <a:endParaRPr lang="en-US" sz="1800" dirty="0" smtClean="0">
              <a:solidFill>
                <a:srgbClr val="FFFF00"/>
              </a:solidFill>
            </a:endParaRPr>
          </a:p>
          <a:p>
            <a:pPr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Scientists’ research </a:t>
            </a:r>
            <a:r>
              <a:rPr lang="en-US" dirty="0" smtClean="0"/>
              <a:t>provides the material that science journalists present.</a:t>
            </a:r>
          </a:p>
          <a:p>
            <a:pPr indent="0">
              <a:buNone/>
            </a:pPr>
            <a:endParaRPr lang="en-US" dirty="0"/>
          </a:p>
        </p:txBody>
      </p:sp>
    </p:spTree>
  </p:cSld>
  <p:clrMapOvr>
    <a:masterClrMapping/>
  </p:clrMapOvr>
  <p:transition spd="med" advClick="0" advTm="15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2778"/>
            <a:ext cx="8229600" cy="55833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 smtClean="0"/>
              <a:t>Yet the two groups do not always see eye-to-eye: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90% </a:t>
            </a:r>
            <a:r>
              <a:rPr lang="en-US" dirty="0" smtClean="0"/>
              <a:t>of scientists believe that not many members of the press understand the nature of science and technology.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dirty="0" smtClean="0"/>
              <a:t>And…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85% </a:t>
            </a:r>
            <a:r>
              <a:rPr lang="en-US" dirty="0" smtClean="0"/>
              <a:t>of reporters think that scientists are somewhat (or not at all) accessible.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--- </a:t>
            </a:r>
            <a:r>
              <a:rPr lang="en-US" sz="1800" dirty="0" err="1" smtClean="0"/>
              <a:t>UCAR.com</a:t>
            </a:r>
            <a:endParaRPr lang="en-US" sz="1800" dirty="0"/>
          </a:p>
        </p:txBody>
      </p:sp>
    </p:spTree>
  </p:cSld>
  <p:clrMapOvr>
    <a:masterClrMapping/>
  </p:clrMapOvr>
  <p:transition spd="med" advClick="0" advTm="15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34779"/>
            <a:ext cx="8369300" cy="1844821"/>
          </a:xfrm>
        </p:spPr>
        <p:txBody>
          <a:bodyPr>
            <a:normAutofit fontScale="40000" lnSpcReduction="20000"/>
          </a:bodyPr>
          <a:lstStyle/>
          <a:p>
            <a:pPr indent="0">
              <a:buNone/>
            </a:pPr>
            <a:r>
              <a:rPr lang="en-US" sz="6737" dirty="0" smtClean="0"/>
              <a:t>But it’s becoming increasingly important to bridge this gap and work together to benefit geoscientists, journalists, and most of all, </a:t>
            </a:r>
            <a:r>
              <a:rPr lang="en-US" sz="6737" dirty="0" smtClean="0">
                <a:solidFill>
                  <a:srgbClr val="FFFF00"/>
                </a:solidFill>
              </a:rPr>
              <a:t>the public</a:t>
            </a:r>
            <a:r>
              <a:rPr lang="en-US" sz="6737" dirty="0" smtClean="0"/>
              <a:t>. </a:t>
            </a:r>
          </a:p>
          <a:p>
            <a:pPr indent="0">
              <a:buNone/>
            </a:pPr>
            <a:endParaRPr lang="en-US" sz="2880" dirty="0" smtClean="0">
              <a:solidFill>
                <a:srgbClr val="FFFF00"/>
              </a:solidFill>
            </a:endParaRPr>
          </a:p>
          <a:p>
            <a:pPr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  </a:t>
            </a:r>
          </a:p>
          <a:p>
            <a:pPr>
              <a:buNone/>
            </a:pPr>
            <a:endParaRPr lang="en-US" sz="1800" dirty="0" smtClean="0"/>
          </a:p>
          <a:p>
            <a:pPr indent="0">
              <a:buNone/>
            </a:pPr>
            <a:endParaRPr lang="en-US" sz="1800" dirty="0" smtClean="0">
              <a:solidFill>
                <a:srgbClr val="FFFF00"/>
              </a:solidFill>
            </a:endParaRPr>
          </a:p>
        </p:txBody>
      </p:sp>
      <p:pic>
        <p:nvPicPr>
          <p:cNvPr id="6" name="Picture 5" descr="SAM_32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0" y="1353668"/>
            <a:ext cx="6946900" cy="52101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600" y="5325042"/>
            <a:ext cx="8356600" cy="123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sz="1050" dirty="0" smtClean="0"/>
          </a:p>
          <a:p>
            <a:pPr indent="0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How can scientists and science journalists better engage our audiences and expand our reach?</a:t>
            </a:r>
          </a:p>
        </p:txBody>
      </p:sp>
    </p:spTree>
  </p:cSld>
  <p:clrMapOvr>
    <a:masterClrMapping/>
  </p:clrMapOvr>
  <p:transition spd="med" advClick="0" advTm="15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56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0800" y="990600"/>
            <a:ext cx="3775473" cy="5033963"/>
          </a:xfrm>
        </p:spPr>
      </p:pic>
      <p:sp>
        <p:nvSpPr>
          <p:cNvPr id="5" name="TextBox 4"/>
          <p:cNvSpPr txBox="1"/>
          <p:nvPr/>
        </p:nvSpPr>
        <p:spPr>
          <a:xfrm>
            <a:off x="165100" y="228600"/>
            <a:ext cx="47625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to engage an audience?</a:t>
            </a:r>
          </a:p>
          <a:p>
            <a:endParaRPr lang="en-US" dirty="0" smtClean="0"/>
          </a:p>
          <a:p>
            <a:r>
              <a:rPr lang="en-US" sz="3200" dirty="0" smtClean="0"/>
              <a:t>Chip and Dan Heath:</a:t>
            </a:r>
          </a:p>
          <a:p>
            <a:r>
              <a:rPr lang="en-US" sz="3200" i="1" dirty="0" smtClean="0"/>
              <a:t>Made To Stick </a:t>
            </a:r>
          </a:p>
          <a:p>
            <a:endParaRPr lang="en-US" dirty="0" smtClean="0"/>
          </a:p>
          <a:p>
            <a:r>
              <a:rPr lang="en-US" sz="3200" dirty="0" smtClean="0">
                <a:solidFill>
                  <a:srgbClr val="FFFF00"/>
                </a:solidFill>
              </a:rPr>
              <a:t>How do you design an idea that sticks?</a:t>
            </a:r>
          </a:p>
          <a:p>
            <a:endParaRPr lang="en-US" dirty="0" smtClean="0"/>
          </a:p>
          <a:p>
            <a:r>
              <a:rPr lang="en-US" sz="3200" dirty="0" smtClean="0">
                <a:solidFill>
                  <a:srgbClr val="FFFF00"/>
                </a:solidFill>
              </a:rPr>
              <a:t>Sticks</a:t>
            </a:r>
            <a:r>
              <a:rPr lang="en-US" sz="3200" dirty="0" smtClean="0"/>
              <a:t> = Your idea is understood and remembered, and has a lasting impact. </a:t>
            </a:r>
            <a:endParaRPr lang="en-US" sz="3200" dirty="0"/>
          </a:p>
        </p:txBody>
      </p:sp>
    </p:spTree>
  </p:cSld>
  <p:clrMapOvr>
    <a:masterClrMapping/>
  </p:clrMapOvr>
  <p:transition spd="med" advClick="0" advTm="15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2778"/>
            <a:ext cx="4660900" cy="558338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6 Principles of </a:t>
            </a:r>
            <a:r>
              <a:rPr lang="en-US" dirty="0" smtClean="0">
                <a:solidFill>
                  <a:srgbClr val="FFFF00"/>
                </a:solidFill>
              </a:rPr>
              <a:t>Sticky</a:t>
            </a:r>
            <a:r>
              <a:rPr lang="en-US" dirty="0" smtClean="0"/>
              <a:t> Ideas: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S</a:t>
            </a:r>
            <a:r>
              <a:rPr lang="en-US" dirty="0" smtClean="0"/>
              <a:t>imple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U</a:t>
            </a:r>
            <a:r>
              <a:rPr lang="en-US" dirty="0" smtClean="0"/>
              <a:t>nexpectedness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C</a:t>
            </a:r>
            <a:r>
              <a:rPr lang="en-US" dirty="0" smtClean="0"/>
              <a:t>oncreteness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C</a:t>
            </a:r>
            <a:r>
              <a:rPr lang="en-US" dirty="0" smtClean="0"/>
              <a:t>redibility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E</a:t>
            </a:r>
            <a:r>
              <a:rPr lang="en-US" dirty="0" smtClean="0"/>
              <a:t>motions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S</a:t>
            </a:r>
            <a:r>
              <a:rPr lang="en-US" dirty="0" smtClean="0"/>
              <a:t>tories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Click="0" advTm="15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2273</TotalTime>
  <Words>958</Words>
  <Application>Microsoft Macintosh PowerPoint</Application>
  <PresentationFormat>On-screen Show (4:3)</PresentationFormat>
  <Paragraphs>214</Paragraphs>
  <Slides>24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 2004 Test Drive User</dc:creator>
  <cp:lastModifiedBy>Office 2004 Test Drive User</cp:lastModifiedBy>
  <cp:revision>182</cp:revision>
  <dcterms:created xsi:type="dcterms:W3CDTF">2015-11-30T02:22:10Z</dcterms:created>
  <dcterms:modified xsi:type="dcterms:W3CDTF">2015-11-30T02:27:17Z</dcterms:modified>
</cp:coreProperties>
</file>