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1"/>
  </p:sldMasterIdLst>
  <p:notesMasterIdLst>
    <p:notesMasterId r:id="rId19"/>
  </p:notesMasterIdLst>
  <p:handoutMasterIdLst>
    <p:handoutMasterId r:id="rId20"/>
  </p:handoutMasterIdLst>
  <p:sldIdLst>
    <p:sldId id="310" r:id="rId2"/>
    <p:sldId id="339" r:id="rId3"/>
    <p:sldId id="384" r:id="rId4"/>
    <p:sldId id="345" r:id="rId5"/>
    <p:sldId id="385" r:id="rId6"/>
    <p:sldId id="341" r:id="rId7"/>
    <p:sldId id="381" r:id="rId8"/>
    <p:sldId id="331" r:id="rId9"/>
    <p:sldId id="348" r:id="rId10"/>
    <p:sldId id="386" r:id="rId11"/>
    <p:sldId id="350" r:id="rId12"/>
    <p:sldId id="377" r:id="rId13"/>
    <p:sldId id="378" r:id="rId14"/>
    <p:sldId id="379" r:id="rId15"/>
    <p:sldId id="380" r:id="rId16"/>
    <p:sldId id="336" r:id="rId17"/>
    <p:sldId id="383" r:id="rId18"/>
  </p:sldIdLst>
  <p:sldSz cx="9144000" cy="6858000" type="screen4x3"/>
  <p:notesSz cx="7038975" cy="9185275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10036"/>
    <a:srgbClr val="000B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ddels stil 2 -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ddels stil 2 -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98660" autoAdjust="0"/>
  </p:normalViewPr>
  <p:slideViewPr>
    <p:cSldViewPr>
      <p:cViewPr>
        <p:scale>
          <a:sx n="80" d="100"/>
          <a:sy n="80" d="100"/>
        </p:scale>
        <p:origin x="-34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nb-NO" altLang="nn-NO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nb-NO" altLang="nn-NO" dirty="0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30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nb-NO" altLang="nn-NO" dirty="0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7630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9F2ED2E9-EA91-4138-A13C-09FA63A5A07D}" type="slidenum">
              <a:rPr lang="nb-NO" altLang="nn-NO"/>
              <a:pPr/>
              <a:t>‹#›</a:t>
            </a:fld>
            <a:endParaRPr lang="nb-NO" altLang="nn-NO" dirty="0"/>
          </a:p>
        </p:txBody>
      </p:sp>
    </p:spTree>
    <p:extLst>
      <p:ext uri="{BB962C8B-B14F-4D97-AF65-F5344CB8AC3E}">
        <p14:creationId xmlns:p14="http://schemas.microsoft.com/office/powerpoint/2010/main" xmlns="" val="508368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10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nb-NO" altLang="nn-NO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5100" y="0"/>
            <a:ext cx="31003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nb-NO" altLang="nn-NO" dirty="0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1900" y="706438"/>
            <a:ext cx="4611688" cy="3459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4088" y="4376738"/>
            <a:ext cx="5167312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n-NO" smtClean="0"/>
              <a:t>Klikk for å redigere tekststiler i malen</a:t>
            </a:r>
          </a:p>
          <a:p>
            <a:pPr lvl="1"/>
            <a:r>
              <a:rPr lang="nb-NO" altLang="nn-NO" smtClean="0"/>
              <a:t>Andre nivå</a:t>
            </a:r>
          </a:p>
          <a:p>
            <a:pPr lvl="2"/>
            <a:r>
              <a:rPr lang="nb-NO" altLang="nn-NO" smtClean="0"/>
              <a:t>Tredje nivå</a:t>
            </a:r>
          </a:p>
          <a:p>
            <a:pPr lvl="3"/>
            <a:r>
              <a:rPr lang="nb-NO" altLang="nn-NO" smtClean="0"/>
              <a:t>Fjerde nivå</a:t>
            </a:r>
          </a:p>
          <a:p>
            <a:pPr lvl="4"/>
            <a:r>
              <a:rPr lang="nb-NO" altLang="nn-NO" smtClean="0"/>
              <a:t>Femte nivå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3475"/>
            <a:ext cx="3021013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nb-NO" altLang="nn-NO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5100" y="8753475"/>
            <a:ext cx="3100388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AFC5323D-5790-4213-B768-8B253927B344}" type="slidenum">
              <a:rPr lang="nb-NO" altLang="nn-NO"/>
              <a:pPr/>
              <a:t>‹#›</a:t>
            </a:fld>
            <a:endParaRPr lang="nb-NO" altLang="nn-NO" dirty="0"/>
          </a:p>
        </p:txBody>
      </p:sp>
    </p:spTree>
    <p:extLst>
      <p:ext uri="{BB962C8B-B14F-4D97-AF65-F5344CB8AC3E}">
        <p14:creationId xmlns:p14="http://schemas.microsoft.com/office/powerpoint/2010/main" xmlns="" val="4926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NGI Logo</a:t>
            </a:r>
            <a:r>
              <a:rPr lang="nb-NO" baseline="0" dirty="0" smtClean="0"/>
              <a:t> mangler,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5323D-5790-4213-B768-8B253927B344}" type="slidenum">
              <a:rPr lang="nb-NO" altLang="nn-NO" smtClean="0"/>
              <a:pPr/>
              <a:t>1</a:t>
            </a:fld>
            <a:endParaRPr lang="nb-NO" altLang="nn-NO" dirty="0"/>
          </a:p>
        </p:txBody>
      </p:sp>
    </p:spTree>
    <p:extLst>
      <p:ext uri="{BB962C8B-B14F-4D97-AF65-F5344CB8AC3E}">
        <p14:creationId xmlns:p14="http://schemas.microsoft.com/office/powerpoint/2010/main" xmlns="" val="3121774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Nevn gjerne</a:t>
            </a:r>
            <a:r>
              <a:rPr lang="nb-NO" baseline="0" dirty="0" smtClean="0"/>
              <a:t> det øvrige arbeidet som har blitt presentert i terskelrapporten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5323D-5790-4213-B768-8B253927B344}" type="slidenum">
              <a:rPr lang="nb-NO" altLang="nn-NO" smtClean="0"/>
              <a:pPr/>
              <a:t>2</a:t>
            </a:fld>
            <a:endParaRPr lang="nb-NO" altLang="nn-NO" dirty="0"/>
          </a:p>
        </p:txBody>
      </p:sp>
    </p:spTree>
    <p:extLst>
      <p:ext uri="{BB962C8B-B14F-4D97-AF65-F5344CB8AC3E}">
        <p14:creationId xmlns:p14="http://schemas.microsoft.com/office/powerpoint/2010/main" xmlns="" val="2570696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err="1" smtClean="0"/>
              <a:t>Furseth</a:t>
            </a:r>
            <a:r>
              <a:rPr lang="nb-NO" baseline="0" dirty="0" smtClean="0"/>
              <a:t>: </a:t>
            </a:r>
            <a:r>
              <a:rPr lang="nb-NO" dirty="0" err="1" smtClean="0"/>
              <a:t>Largest</a:t>
            </a:r>
            <a:r>
              <a:rPr lang="nb-NO" dirty="0" smtClean="0"/>
              <a:t> </a:t>
            </a:r>
            <a:r>
              <a:rPr lang="nb-NO" dirty="0" err="1" smtClean="0"/>
              <a:t>contribution</a:t>
            </a:r>
            <a:r>
              <a:rPr lang="nb-NO" dirty="0" smtClean="0"/>
              <a:t> by</a:t>
            </a:r>
            <a:r>
              <a:rPr lang="nb-NO" baseline="0" dirty="0" smtClean="0"/>
              <a:t> a </a:t>
            </a:r>
            <a:r>
              <a:rPr lang="nb-NO" dirty="0" smtClean="0"/>
              <a:t>single person to </a:t>
            </a:r>
            <a:r>
              <a:rPr lang="nb-NO" dirty="0" err="1" smtClean="0"/>
              <a:t>the</a:t>
            </a:r>
            <a:r>
              <a:rPr lang="nb-NO" dirty="0" smtClean="0"/>
              <a:t> database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5323D-5790-4213-B768-8B253927B344}" type="slidenum">
              <a:rPr lang="nb-NO" altLang="nn-NO" smtClean="0"/>
              <a:pPr/>
              <a:t>7</a:t>
            </a:fld>
            <a:endParaRPr lang="nb-NO" altLang="nn-NO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Kanskje figur med valg av </a:t>
            </a:r>
            <a:r>
              <a:rPr lang="nb-NO" dirty="0" err="1" smtClean="0"/>
              <a:t>extreme</a:t>
            </a:r>
            <a:r>
              <a:rPr lang="nb-NO" baseline="0" dirty="0" smtClean="0"/>
              <a:t> hendelser. Sjekk evt. terskelrapporten.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5323D-5790-4213-B768-8B253927B344}" type="slidenum">
              <a:rPr lang="nb-NO" altLang="nn-NO" smtClean="0"/>
              <a:pPr/>
              <a:t>13</a:t>
            </a:fld>
            <a:endParaRPr lang="nb-NO" altLang="nn-NO" dirty="0"/>
          </a:p>
        </p:txBody>
      </p:sp>
    </p:spTree>
    <p:extLst>
      <p:ext uri="{BB962C8B-B14F-4D97-AF65-F5344CB8AC3E}">
        <p14:creationId xmlns:p14="http://schemas.microsoft.com/office/powerpoint/2010/main" xmlns="" val="209310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defRPr sz="1400"/>
            </a:lvl1pPr>
          </a:lstStyle>
          <a:p>
            <a:fld id="{A2E6D236-99C6-4A5A-A161-9B9558B727D9}" type="datetime1">
              <a:rPr lang="en-US" smtClean="0"/>
              <a:pPr/>
              <a:t>11/2/2015</a:t>
            </a:fld>
            <a:endParaRPr lang="nb-NO" dirty="0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fld id="{AFCF4058-99BB-40DF-B776-C9E20AAC5EB2}" type="slidenum">
              <a:rPr lang="nb-NO"/>
              <a:pPr/>
              <a:t>‹#›</a:t>
            </a:fld>
            <a:endParaRPr lang="nb-NO" dirty="0"/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0" y="816"/>
            <a:ext cx="9144000" cy="1727200"/>
            <a:chOff x="0" y="0"/>
            <a:chExt cx="9144000" cy="1727200"/>
          </a:xfrm>
        </p:grpSpPr>
        <p:pic>
          <p:nvPicPr>
            <p:cNvPr id="12" name="Bilde 4" descr="Bånd.jpg"/>
            <p:cNvPicPr>
              <a:picLocks noChangeAspect="1"/>
            </p:cNvPicPr>
            <p:nvPr userDrawn="1"/>
          </p:nvPicPr>
          <p:blipFill>
            <a:blip r:embed="rId2" cstate="print"/>
            <a:srcRect l="15620" t="18381" r="18251" b="15822"/>
            <a:stretch>
              <a:fillRect/>
            </a:stretch>
          </p:blipFill>
          <p:spPr bwMode="auto">
            <a:xfrm>
              <a:off x="0" y="0"/>
              <a:ext cx="9144000" cy="172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Bilde 3" descr="NVELogoPos.eps"/>
            <p:cNvPicPr>
              <a:picLocks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73538" y="482600"/>
              <a:ext cx="882650" cy="87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 dirty="0"/>
          </a:p>
          <a:p>
            <a:fld id="{81885D14-DF25-4A4B-8FBD-9F9BA436503D}" type="datetime1">
              <a:rPr lang="en-US" smtClean="0"/>
              <a:pPr/>
              <a:t>11/2/2015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2FC74-D691-40B9-AEFF-C96180B4D786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5386387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5386387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 dirty="0"/>
          </a:p>
          <a:p>
            <a:fld id="{5BEFB628-2AE7-4765-8DB7-06AB3E37C21B}" type="datetime1">
              <a:rPr lang="en-US" smtClean="0"/>
              <a:pPr/>
              <a:t>11/2/2015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B9F55-9AEE-4ABB-8FAE-58B7F3EA5346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smtClean="0"/>
              <a:t>Klikk for å redigere tittelstil</a:t>
            </a:r>
            <a:endParaRPr lang="en-GB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GB" noProof="0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 dirty="0"/>
          </a:p>
          <a:p>
            <a:fld id="{1671BBB2-FA73-42D9-9896-7D135A0750F0}" type="datetime1">
              <a:rPr lang="en-US" smtClean="0"/>
              <a:pPr/>
              <a:t>11/2/2015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E17B5-8098-44AE-B735-3DF9C63F5E23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 dirty="0"/>
          </a:p>
          <a:p>
            <a:fld id="{4388FAE7-6A48-4BD5-BBE1-60B2D0676D09}" type="datetime1">
              <a:rPr lang="en-US" smtClean="0"/>
              <a:pPr/>
              <a:t>11/2/2015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85317-7B75-431E-AAF9-6DDBDB1BDF56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23850" y="1600200"/>
            <a:ext cx="4171950" cy="406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1950" cy="406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 dirty="0"/>
          </a:p>
          <a:p>
            <a:fld id="{87F23D5A-A22E-4C8C-9053-8888824FA558}" type="datetime1">
              <a:rPr lang="en-US" smtClean="0"/>
              <a:pPr/>
              <a:t>11/2/2015</a:t>
            </a:fld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72D4B-162F-4CAF-9D30-6201293CE361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 dirty="0"/>
          </a:p>
          <a:p>
            <a:fld id="{C8A6A743-0BC1-4853-8B84-AF40260CB784}" type="datetime1">
              <a:rPr lang="en-US" smtClean="0"/>
              <a:pPr/>
              <a:t>11/2/2015</a:t>
            </a:fld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D6974-AF10-4060-974A-B2AB5032FC0B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 dirty="0"/>
          </a:p>
          <a:p>
            <a:fld id="{DB339632-12B9-4ADF-9E45-3181DB9F28EE}" type="datetime1">
              <a:rPr lang="en-US" smtClean="0"/>
              <a:pPr/>
              <a:t>11/2/2015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A2AE1-00D6-49CB-BD1E-220B4AAE5230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 dirty="0"/>
          </a:p>
          <a:p>
            <a:fld id="{1473149D-3D13-422A-8431-E40DD03D2F25}" type="datetime1">
              <a:rPr lang="en-US" smtClean="0"/>
              <a:pPr/>
              <a:t>11/2/2015</a:t>
            </a:fld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15DCE-ED4F-41EB-AC3E-FB6E1C6EFB05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 dirty="0"/>
          </a:p>
          <a:p>
            <a:fld id="{AE6D533C-A2DB-4731-9D9A-E0ACB4C6CAE0}" type="datetime1">
              <a:rPr lang="en-US" smtClean="0"/>
              <a:pPr/>
              <a:t>11/2/2015</a:t>
            </a:fld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532C1-0A56-4771-A4E0-3A06812C3C4B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 smtClean="0"/>
              <a:t>Klikk ikonet for å legge til et bilde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nb-NO" dirty="0"/>
          </a:p>
          <a:p>
            <a:fld id="{F3A29D93-A5CA-40C5-810A-72F19344CB78}" type="datetime1">
              <a:rPr lang="en-US" smtClean="0"/>
              <a:pPr/>
              <a:t>11/2/2015</a:t>
            </a:fld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5CB7FC-78BE-4500-B4BC-53049B075BA1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74638"/>
            <a:ext cx="849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Klikk</a:t>
            </a:r>
            <a:r>
              <a:rPr lang="en-GB" noProof="0" dirty="0" smtClean="0"/>
              <a:t> for å </a:t>
            </a:r>
            <a:r>
              <a:rPr lang="en-GB" noProof="0" dirty="0" err="1" smtClean="0"/>
              <a:t>redigere</a:t>
            </a:r>
            <a:r>
              <a:rPr lang="en-GB" noProof="0" dirty="0" smtClean="0"/>
              <a:t> </a:t>
            </a:r>
            <a:r>
              <a:rPr lang="en-GB" noProof="0" dirty="0" err="1" smtClean="0"/>
              <a:t>tittelstil</a:t>
            </a:r>
            <a:endParaRPr lang="en-GB" noProof="0" dirty="0" smtClean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600200"/>
            <a:ext cx="84963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Klikk</a:t>
            </a:r>
            <a:r>
              <a:rPr lang="en-GB" noProof="0" dirty="0" smtClean="0"/>
              <a:t> for å </a:t>
            </a:r>
            <a:r>
              <a:rPr lang="en-GB" noProof="0" dirty="0" err="1" smtClean="0"/>
              <a:t>redigere</a:t>
            </a:r>
            <a:r>
              <a:rPr lang="en-GB" noProof="0" dirty="0" smtClean="0"/>
              <a:t> </a:t>
            </a:r>
            <a:r>
              <a:rPr lang="en-GB" noProof="0" dirty="0" err="1" smtClean="0"/>
              <a:t>tekststiler</a:t>
            </a:r>
            <a:r>
              <a:rPr lang="en-GB" noProof="0" dirty="0" smtClean="0"/>
              <a:t> </a:t>
            </a:r>
            <a:r>
              <a:rPr lang="en-GB" noProof="0" dirty="0" err="1" smtClean="0"/>
              <a:t>i</a:t>
            </a:r>
            <a:r>
              <a:rPr lang="en-GB" noProof="0" dirty="0" smtClean="0"/>
              <a:t> </a:t>
            </a:r>
            <a:r>
              <a:rPr lang="en-GB" noProof="0" dirty="0" err="1" smtClean="0"/>
              <a:t>malen</a:t>
            </a:r>
            <a:endParaRPr lang="en-GB" noProof="0" dirty="0" smtClean="0"/>
          </a:p>
          <a:p>
            <a:pPr lvl="1"/>
            <a:r>
              <a:rPr lang="en-GB" noProof="0" dirty="0" smtClean="0"/>
              <a:t>Andre </a:t>
            </a:r>
            <a:r>
              <a:rPr lang="en-GB" noProof="0" dirty="0" err="1" smtClean="0"/>
              <a:t>nivå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Tredje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nivå</a:t>
            </a:r>
            <a:endParaRPr lang="en-GB" noProof="0" dirty="0" smtClean="0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597650"/>
            <a:ext cx="2895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nb-NO" dirty="0"/>
          </a:p>
        </p:txBody>
      </p:sp>
      <p:sp>
        <p:nvSpPr>
          <p:cNvPr id="10445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2088" y="5876925"/>
            <a:ext cx="100806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algn="ctr"/>
            <a:endParaRPr lang="nb-NO" dirty="0"/>
          </a:p>
          <a:p>
            <a:fld id="{2193051C-E220-4546-A0B3-870AD9A943F2}" type="datetime1">
              <a:rPr lang="en-US" smtClean="0"/>
              <a:pPr/>
              <a:t>11/2/2015</a:t>
            </a:fld>
            <a:endParaRPr lang="nb-NO" dirty="0"/>
          </a:p>
        </p:txBody>
      </p:sp>
      <p:sp>
        <p:nvSpPr>
          <p:cNvPr id="1044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0550" y="5494338"/>
            <a:ext cx="6921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E9089679-0FA7-40A6-90D5-9A1843682E8E}" type="slidenum">
              <a:rPr lang="nb-NO"/>
              <a:pPr/>
              <a:t>‹#›</a:t>
            </a:fld>
            <a:endParaRPr lang="nb-NO" dirty="0"/>
          </a:p>
        </p:txBody>
      </p:sp>
      <p:pic>
        <p:nvPicPr>
          <p:cNvPr id="11" name="Bilde 5" descr="NVELogoPos.eps"/>
          <p:cNvPicPr>
            <a:picLocks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2900" y="6324600"/>
            <a:ext cx="3063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pe 12"/>
          <p:cNvGrpSpPr/>
          <p:nvPr userDrawn="1"/>
        </p:nvGrpSpPr>
        <p:grpSpPr>
          <a:xfrm>
            <a:off x="260350" y="6288088"/>
            <a:ext cx="8629650" cy="363537"/>
            <a:chOff x="260350" y="6288088"/>
            <a:chExt cx="8629650" cy="363537"/>
          </a:xfrm>
        </p:grpSpPr>
        <p:pic>
          <p:nvPicPr>
            <p:cNvPr id="10" name="Bilde 7" descr="Bånd 2.jpg"/>
            <p:cNvPicPr>
              <a:picLocks/>
            </p:cNvPicPr>
            <p:nvPr userDrawn="1"/>
          </p:nvPicPr>
          <p:blipFill>
            <a:blip r:embed="rId14" cstate="print"/>
            <a:srcRect l="9778" r="7104" b="44769"/>
            <a:stretch>
              <a:fillRect/>
            </a:stretch>
          </p:blipFill>
          <p:spPr bwMode="auto">
            <a:xfrm>
              <a:off x="260350" y="6288088"/>
              <a:ext cx="8629650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ktangel 11"/>
            <p:cNvSpPr/>
            <p:nvPr userDrawn="1"/>
          </p:nvSpPr>
          <p:spPr>
            <a:xfrm>
              <a:off x="2286000" y="6375400"/>
              <a:ext cx="45720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baseline="30000" noProof="0" dirty="0" smtClean="0">
                  <a:solidFill>
                    <a:srgbClr val="404040"/>
                  </a:solidFill>
                </a:rPr>
                <a:t>Norwegian Water Resources and Energy Directorate</a:t>
              </a:r>
              <a:endParaRPr lang="en-GB" baseline="30000" noProof="0" dirty="0">
                <a:solidFill>
                  <a:srgbClr val="40404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4792C"/>
        </a:buClr>
        <a:buSzPct val="85000"/>
        <a:buFont typeface="Arial Unicode MS" pitchFamily="34" charset="-128"/>
        <a:buChar char="■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295383"/>
        </a:buClr>
        <a:buSzPct val="80000"/>
        <a:buFont typeface="Helvetica" pitchFamily="34" charset="0"/>
        <a:buChar char="■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rsom.no/" TargetMode="External"/><Relationship Id="rId7" Type="http://schemas.openxmlformats.org/officeDocument/2006/relationships/image" Target="../media/image40.png"/><Relationship Id="rId2" Type="http://schemas.openxmlformats.org/officeDocument/2006/relationships/hyperlink" Target="http://www.xgeo.no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hyperlink" Target="http://www.regobs.n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0" y="1844824"/>
            <a:ext cx="9144000" cy="2520950"/>
          </a:xfrm>
        </p:spPr>
        <p:txBody>
          <a:bodyPr/>
          <a:lstStyle/>
          <a:p>
            <a:pPr algn="ctr"/>
            <a:r>
              <a:rPr lang="en-US" sz="3600" dirty="0" smtClean="0"/>
              <a:t>Landslide inventory management and usage in the Norwegian EWS</a:t>
            </a:r>
            <a:endParaRPr lang="nb-NO" sz="3600" dirty="0"/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251520" y="4387212"/>
            <a:ext cx="8640960" cy="863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92C"/>
              </a:buClr>
              <a:buSzPct val="85000"/>
              <a:buFont typeface="Arial Unicode MS" pitchFamily="34" charset="-128"/>
              <a:buChar char="■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95383"/>
              </a:buClr>
              <a:buSzPct val="80000"/>
              <a:buFont typeface="Helvetica" pitchFamily="34" charset="0"/>
              <a:buChar char="■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kern="0" dirty="0" smtClean="0"/>
              <a:t>Søren BOJE, </a:t>
            </a:r>
            <a:r>
              <a:rPr lang="en-US" sz="2000" kern="0" dirty="0"/>
              <a:t>Graziella </a:t>
            </a:r>
            <a:r>
              <a:rPr lang="en-US" sz="2000" kern="0" dirty="0" smtClean="0"/>
              <a:t>DEVOLI, </a:t>
            </a:r>
            <a:r>
              <a:rPr lang="en-GB" altLang="nn-NO" sz="2000" kern="0" dirty="0" smtClean="0"/>
              <a:t>Hervé COLLEUILLE</a:t>
            </a:r>
          </a:p>
          <a:p>
            <a:pPr marL="0" indent="0" algn="ctr">
              <a:buFont typeface="Arial Unicode MS" pitchFamily="34" charset="-128"/>
              <a:buNone/>
            </a:pPr>
            <a:r>
              <a:rPr lang="en-GB" altLang="nn-NO" sz="2000" kern="0" dirty="0" smtClean="0"/>
              <a:t>Norwegian Water Resources and Energy Directorate</a:t>
            </a:r>
            <a:endParaRPr lang="en-GB" altLang="nn-NO" sz="2000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5301208"/>
            <a:ext cx="28956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8897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850" y="197768"/>
            <a:ext cx="8496300" cy="1143000"/>
          </a:xfrm>
        </p:spPr>
        <p:txBody>
          <a:bodyPr/>
          <a:lstStyle/>
          <a:p>
            <a:r>
              <a:rPr lang="nb-NO" dirty="0" smtClean="0"/>
              <a:t>Same </a:t>
            </a:r>
            <a:r>
              <a:rPr lang="nb-NO" dirty="0" err="1" smtClean="0"/>
              <a:t>event</a:t>
            </a:r>
            <a:r>
              <a:rPr lang="nb-NO" dirty="0" smtClean="0"/>
              <a:t>, </a:t>
            </a:r>
            <a:r>
              <a:rPr lang="nb-NO" dirty="0" err="1" smtClean="0"/>
              <a:t>hydrometeorological</a:t>
            </a:r>
            <a:r>
              <a:rPr lang="nb-NO" dirty="0" smtClean="0"/>
              <a:t> </a:t>
            </a:r>
            <a:r>
              <a:rPr lang="nb-NO" dirty="0" err="1" smtClean="0"/>
              <a:t>conditons</a:t>
            </a:r>
            <a:endParaRPr lang="nb-N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8973"/>
            <a:ext cx="3816424" cy="323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Sylinder 7"/>
          <p:cNvSpPr txBox="1"/>
          <p:nvPr/>
        </p:nvSpPr>
        <p:spPr>
          <a:xfrm>
            <a:off x="395536" y="134076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From </a:t>
            </a:r>
            <a:r>
              <a:rPr lang="nb-NO" dirty="0" err="1" smtClean="0"/>
              <a:t>xgeo.no</a:t>
            </a:r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3059832" y="836712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/>
              <a:t>Each</a:t>
            </a:r>
            <a:r>
              <a:rPr lang="nb-NO" dirty="0" smtClean="0"/>
              <a:t> grid </a:t>
            </a:r>
            <a:r>
              <a:rPr lang="nb-NO" dirty="0" err="1" smtClean="0"/>
              <a:t>represent</a:t>
            </a:r>
            <a:r>
              <a:rPr lang="nb-NO" dirty="0" smtClean="0"/>
              <a:t> 1 km</a:t>
            </a:r>
            <a:r>
              <a:rPr lang="nb-NO" baseline="30000" dirty="0" smtClean="0"/>
              <a:t>2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a </a:t>
            </a:r>
            <a:r>
              <a:rPr lang="nb-NO" dirty="0" err="1" smtClean="0"/>
              <a:t>unique</a:t>
            </a:r>
            <a:r>
              <a:rPr lang="nb-NO" dirty="0" smtClean="0"/>
              <a:t> </a:t>
            </a:r>
            <a:r>
              <a:rPr lang="nb-NO" dirty="0" err="1" smtClean="0"/>
              <a:t>mean</a:t>
            </a:r>
            <a:r>
              <a:rPr lang="nb-NO" dirty="0" smtClean="0"/>
              <a:t> </a:t>
            </a:r>
            <a:r>
              <a:rPr lang="nb-NO" dirty="0" err="1" smtClean="0"/>
              <a:t>height</a:t>
            </a:r>
            <a:r>
              <a:rPr lang="nb-NO" dirty="0" smtClean="0"/>
              <a:t> </a:t>
            </a:r>
            <a:r>
              <a:rPr lang="nb-NO" dirty="0" err="1" smtClean="0"/>
              <a:t>above</a:t>
            </a:r>
            <a:r>
              <a:rPr lang="nb-NO" dirty="0" smtClean="0"/>
              <a:t> </a:t>
            </a:r>
            <a:r>
              <a:rPr lang="nb-NO" dirty="0" err="1" smtClean="0"/>
              <a:t>sea</a:t>
            </a:r>
            <a:r>
              <a:rPr lang="nb-NO" dirty="0" smtClean="0"/>
              <a:t> </a:t>
            </a:r>
            <a:r>
              <a:rPr lang="nb-NO" dirty="0" err="1" smtClean="0"/>
              <a:t>level</a:t>
            </a:r>
            <a:r>
              <a:rPr lang="nb-NO" dirty="0" smtClean="0"/>
              <a:t> </a:t>
            </a:r>
            <a:r>
              <a:rPr lang="nb-NO" dirty="0" smtClean="0">
                <a:sym typeface="Wingdings" pitchFamily="2" charset="2"/>
              </a:rPr>
              <a:t> </a:t>
            </a:r>
            <a:r>
              <a:rPr lang="nb-NO" dirty="0" err="1" smtClean="0">
                <a:sym typeface="Wingdings" pitchFamily="2" charset="2"/>
              </a:rPr>
              <a:t>reflect</a:t>
            </a:r>
            <a:r>
              <a:rPr lang="nb-NO" dirty="0" smtClean="0">
                <a:sym typeface="Wingdings" pitchFamily="2" charset="2"/>
              </a:rPr>
              <a:t> </a:t>
            </a:r>
            <a:r>
              <a:rPr lang="nb-NO" dirty="0" err="1" smtClean="0">
                <a:sym typeface="Wingdings" pitchFamily="2" charset="2"/>
              </a:rPr>
              <a:t>different</a:t>
            </a:r>
            <a:r>
              <a:rPr lang="nb-NO" dirty="0" smtClean="0">
                <a:sym typeface="Wingdings" pitchFamily="2" charset="2"/>
              </a:rPr>
              <a:t> </a:t>
            </a:r>
            <a:r>
              <a:rPr lang="nb-NO" dirty="0" err="1" smtClean="0">
                <a:sym typeface="Wingdings" pitchFamily="2" charset="2"/>
              </a:rPr>
              <a:t>conditions</a:t>
            </a: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78628"/>
            <a:ext cx="4232249" cy="3050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437112"/>
            <a:ext cx="215440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9823" y="4869160"/>
            <a:ext cx="170462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kstSylinder 11"/>
          <p:cNvSpPr txBox="1"/>
          <p:nvPr/>
        </p:nvSpPr>
        <p:spPr>
          <a:xfrm>
            <a:off x="539552" y="521990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 err="1" smtClean="0"/>
              <a:t>Preceipitation</a:t>
            </a:r>
            <a:endParaRPr lang="nb-NO" i="1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4572000" y="5157192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 err="1" smtClean="0"/>
              <a:t>Soil</a:t>
            </a:r>
            <a:r>
              <a:rPr lang="nb-NO" i="1" dirty="0" smtClean="0"/>
              <a:t> water </a:t>
            </a:r>
            <a:r>
              <a:rPr lang="nb-NO" i="1" dirty="0" err="1" smtClean="0"/>
              <a:t>saturation</a:t>
            </a:r>
            <a:endParaRPr lang="nb-NO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utglidning2orto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1800" y="1330186"/>
            <a:ext cx="5940425" cy="2962910"/>
          </a:xfrm>
          <a:prstGeom prst="rect">
            <a:avLst/>
          </a:prstGeom>
        </p:spPr>
      </p:pic>
      <p:pic>
        <p:nvPicPr>
          <p:cNvPr id="3" name="Bilde 2" descr="Utglidning2GSV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1800" y="4353262"/>
            <a:ext cx="5940425" cy="2244090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Example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usefullness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google</a:t>
            </a:r>
            <a:r>
              <a:rPr lang="nb-NO" dirty="0" smtClean="0"/>
              <a:t> </a:t>
            </a:r>
            <a:r>
              <a:rPr lang="nb-NO" dirty="0" err="1" smtClean="0"/>
              <a:t>street</a:t>
            </a:r>
            <a:r>
              <a:rPr lang="nb-NO" dirty="0" smtClean="0"/>
              <a:t> </a:t>
            </a:r>
            <a:r>
              <a:rPr lang="nb-NO" dirty="0" err="1" smtClean="0"/>
              <a:t>view</a:t>
            </a:r>
            <a:r>
              <a:rPr lang="nb-NO" dirty="0" smtClean="0"/>
              <a:t> (GSW)</a:t>
            </a:r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179512" y="2204864"/>
            <a:ext cx="26642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No </a:t>
            </a:r>
            <a:r>
              <a:rPr lang="nb-NO" dirty="0" err="1" smtClean="0"/>
              <a:t>photos</a:t>
            </a:r>
            <a:r>
              <a:rPr lang="nb-NO" dirty="0" smtClean="0"/>
              <a:t> from </a:t>
            </a:r>
            <a:r>
              <a:rPr lang="nb-NO" dirty="0" err="1" smtClean="0"/>
              <a:t>observation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err="1" smtClean="0"/>
              <a:t>Poor</a:t>
            </a:r>
            <a:r>
              <a:rPr lang="nb-NO" dirty="0" smtClean="0"/>
              <a:t> </a:t>
            </a:r>
            <a:r>
              <a:rPr lang="nb-NO" dirty="0" err="1" smtClean="0"/>
              <a:t>aerial</a:t>
            </a:r>
            <a:r>
              <a:rPr lang="nb-NO" dirty="0" smtClean="0"/>
              <a:t> </a:t>
            </a:r>
            <a:r>
              <a:rPr lang="nb-NO" dirty="0" err="1" smtClean="0"/>
              <a:t>photo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”Lucky match” in GSW (</a:t>
            </a:r>
            <a:r>
              <a:rPr lang="nb-NO" dirty="0" err="1" smtClean="0"/>
              <a:t>photo</a:t>
            </a:r>
            <a:r>
              <a:rPr lang="nb-NO" dirty="0" smtClean="0"/>
              <a:t> </a:t>
            </a:r>
            <a:r>
              <a:rPr lang="nb-NO" dirty="0" err="1" smtClean="0"/>
              <a:t>taken</a:t>
            </a:r>
            <a:r>
              <a:rPr lang="nb-NO" dirty="0" smtClean="0"/>
              <a:t> </a:t>
            </a:r>
            <a:r>
              <a:rPr lang="nb-NO" dirty="0" err="1" smtClean="0"/>
              <a:t>relatively</a:t>
            </a:r>
            <a:r>
              <a:rPr lang="nb-NO" dirty="0" smtClean="0"/>
              <a:t> </a:t>
            </a:r>
            <a:r>
              <a:rPr lang="nb-NO" dirty="0" err="1" smtClean="0"/>
              <a:t>shortly</a:t>
            </a:r>
            <a:r>
              <a:rPr lang="nb-NO" dirty="0" smtClean="0"/>
              <a:t> </a:t>
            </a:r>
            <a:r>
              <a:rPr lang="nb-NO" dirty="0" err="1" smtClean="0"/>
              <a:t>after</a:t>
            </a:r>
            <a:r>
              <a:rPr lang="nb-NO" dirty="0" smtClean="0"/>
              <a:t> </a:t>
            </a:r>
            <a:r>
              <a:rPr lang="nb-NO" dirty="0" err="1" smtClean="0"/>
              <a:t>event</a:t>
            </a:r>
            <a:r>
              <a:rPr lang="nb-NO" dirty="0" smtClean="0"/>
              <a:t>)</a:t>
            </a:r>
          </a:p>
          <a:p>
            <a:endParaRPr lang="nb-NO" dirty="0" smtClean="0"/>
          </a:p>
          <a:p>
            <a:r>
              <a:rPr lang="nb-NO" dirty="0" smtClean="0"/>
              <a:t>Note: GSW is </a:t>
            </a:r>
            <a:r>
              <a:rPr lang="nb-NO" dirty="0" err="1" smtClean="0"/>
              <a:t>very</a:t>
            </a:r>
            <a:r>
              <a:rPr lang="nb-NO" dirty="0" smtClean="0"/>
              <a:t> </a:t>
            </a:r>
            <a:r>
              <a:rPr lang="nb-NO" dirty="0" err="1" smtClean="0"/>
              <a:t>usefull</a:t>
            </a:r>
            <a:r>
              <a:rPr lang="nb-NO" dirty="0" smtClean="0"/>
              <a:t> to </a:t>
            </a:r>
            <a:r>
              <a:rPr lang="nb-NO" dirty="0" err="1" smtClean="0"/>
              <a:t>confirm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exact</a:t>
            </a:r>
            <a:r>
              <a:rPr lang="nb-NO" dirty="0" smtClean="0"/>
              <a:t> </a:t>
            </a:r>
            <a:r>
              <a:rPr lang="nb-NO" dirty="0" err="1" smtClean="0"/>
              <a:t>impact</a:t>
            </a:r>
            <a:r>
              <a:rPr lang="nb-NO" dirty="0" smtClean="0"/>
              <a:t> location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roads</a:t>
            </a:r>
            <a:r>
              <a:rPr lang="nb-NO" dirty="0" smtClean="0"/>
              <a:t> for ”</a:t>
            </a:r>
            <a:r>
              <a:rPr lang="nb-NO" dirty="0" err="1" smtClean="0"/>
              <a:t>now-events</a:t>
            </a:r>
            <a:r>
              <a:rPr lang="nb-NO" dirty="0" smtClean="0"/>
              <a:t>”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Inventory</a:t>
            </a:r>
            <a:r>
              <a:rPr lang="nb-NO" dirty="0" smtClean="0"/>
              <a:t> usage - </a:t>
            </a:r>
            <a:r>
              <a:rPr lang="nb-NO" dirty="0" err="1" smtClean="0"/>
              <a:t>threshold</a:t>
            </a:r>
            <a:r>
              <a:rPr lang="nb-NO" dirty="0" smtClean="0"/>
              <a:t> </a:t>
            </a:r>
            <a:r>
              <a:rPr lang="nb-NO" dirty="0" smtClean="0"/>
              <a:t>studies </a:t>
            </a:r>
            <a:r>
              <a:rPr lang="nb-NO" sz="2000" dirty="0" err="1" smtClean="0"/>
              <a:t>with</a:t>
            </a:r>
            <a:r>
              <a:rPr lang="nb-NO" sz="2000" dirty="0" smtClean="0"/>
              <a:t> </a:t>
            </a:r>
            <a:r>
              <a:rPr lang="nb-NO" sz="2000" dirty="0" err="1" smtClean="0"/>
              <a:t>quality</a:t>
            </a:r>
            <a:r>
              <a:rPr lang="nb-NO" sz="2000" dirty="0" smtClean="0"/>
              <a:t> </a:t>
            </a:r>
            <a:r>
              <a:rPr lang="nb-NO" sz="2000" dirty="0" err="1" smtClean="0"/>
              <a:t>assesed</a:t>
            </a:r>
            <a:r>
              <a:rPr lang="nb-NO" sz="2000" dirty="0" smtClean="0"/>
              <a:t> </a:t>
            </a:r>
            <a:r>
              <a:rPr lang="nb-NO" sz="2000" dirty="0" err="1" smtClean="0"/>
              <a:t>events</a:t>
            </a:r>
            <a:endParaRPr lang="nb-NO" sz="2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850" y="1744439"/>
            <a:ext cx="5112246" cy="4060825"/>
          </a:xfrm>
        </p:spPr>
        <p:txBody>
          <a:bodyPr/>
          <a:lstStyle/>
          <a:p>
            <a:r>
              <a:rPr lang="nb-NO" dirty="0" smtClean="0"/>
              <a:t>Four </a:t>
            </a:r>
            <a:r>
              <a:rPr lang="nb-NO" dirty="0" err="1" smtClean="0"/>
              <a:t>projects</a:t>
            </a:r>
            <a:r>
              <a:rPr lang="nb-NO" dirty="0" smtClean="0"/>
              <a:t> from 2010-15</a:t>
            </a:r>
          </a:p>
          <a:p>
            <a:endParaRPr lang="nb-NO" dirty="0" smtClean="0"/>
          </a:p>
          <a:p>
            <a:r>
              <a:rPr lang="nb-NO" dirty="0" smtClean="0"/>
              <a:t>From </a:t>
            </a:r>
            <a:r>
              <a:rPr lang="nb-NO" dirty="0" err="1" smtClean="0"/>
              <a:t>nationwide</a:t>
            </a:r>
            <a:r>
              <a:rPr lang="nb-NO" dirty="0" smtClean="0"/>
              <a:t> to regional studies</a:t>
            </a:r>
          </a:p>
          <a:p>
            <a:endParaRPr lang="nb-NO" dirty="0" smtClean="0"/>
          </a:p>
          <a:p>
            <a:r>
              <a:rPr lang="nb-NO" dirty="0" smtClean="0"/>
              <a:t>Testing </a:t>
            </a:r>
            <a:r>
              <a:rPr lang="nb-NO" dirty="0" err="1" smtClean="0"/>
              <a:t>hydrometeorological</a:t>
            </a:r>
            <a:r>
              <a:rPr lang="nb-NO" dirty="0" smtClean="0"/>
              <a:t> variables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different</a:t>
            </a:r>
            <a:r>
              <a:rPr lang="nb-NO" dirty="0" smtClean="0"/>
              <a:t> </a:t>
            </a:r>
            <a:r>
              <a:rPr lang="nb-NO" dirty="0" err="1" smtClean="0"/>
              <a:t>classification</a:t>
            </a:r>
            <a:r>
              <a:rPr lang="nb-NO" dirty="0" smtClean="0"/>
              <a:t> </a:t>
            </a:r>
            <a:r>
              <a:rPr lang="nb-NO" dirty="0" err="1" smtClean="0"/>
              <a:t>techniques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17B5-8098-44AE-B735-3DF9C63F5E23}" type="slidenum">
              <a:rPr lang="nb-NO" smtClean="0"/>
              <a:pPr/>
              <a:t>12</a:t>
            </a:fld>
            <a:endParaRPr lang="nb-NO" dirty="0"/>
          </a:p>
        </p:txBody>
      </p:sp>
      <p:pic>
        <p:nvPicPr>
          <p:cNvPr id="5" name="Bilde 4" descr="skred_etter 196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2403" y="908720"/>
            <a:ext cx="3821597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Methodology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850" y="1340768"/>
            <a:ext cx="7704534" cy="4060825"/>
          </a:xfrm>
        </p:spPr>
        <p:txBody>
          <a:bodyPr/>
          <a:lstStyle/>
          <a:p>
            <a:r>
              <a:rPr lang="en-GB" sz="2000" dirty="0" smtClean="0"/>
              <a:t>Statistical </a:t>
            </a:r>
            <a:r>
              <a:rPr lang="en-GB" sz="2000" dirty="0" smtClean="0"/>
              <a:t>analyses of combinations of </a:t>
            </a:r>
            <a:r>
              <a:rPr lang="en-GB" sz="2000" dirty="0" err="1" smtClean="0"/>
              <a:t>hydrometeorological</a:t>
            </a:r>
            <a:r>
              <a:rPr lang="en-GB" sz="2000" dirty="0" smtClean="0"/>
              <a:t> </a:t>
            </a:r>
            <a:r>
              <a:rPr lang="en-GB" sz="2000" dirty="0"/>
              <a:t>variables </a:t>
            </a:r>
            <a:r>
              <a:rPr lang="en-GB" sz="2000" dirty="0" smtClean="0"/>
              <a:t>using various classification techniques:</a:t>
            </a:r>
          </a:p>
          <a:p>
            <a:pPr lvl="1"/>
            <a:r>
              <a:rPr lang="en-GB" sz="2000" dirty="0" smtClean="0"/>
              <a:t>Tree-classification, discriminant analysis </a:t>
            </a:r>
            <a:r>
              <a:rPr lang="en-GB" sz="1600" dirty="0" smtClean="0"/>
              <a:t>(linear and quadratic)</a:t>
            </a:r>
            <a:r>
              <a:rPr lang="en-GB" sz="2000" dirty="0" smtClean="0"/>
              <a:t> and Naïve Bayes classification</a:t>
            </a:r>
          </a:p>
          <a:p>
            <a:r>
              <a:rPr lang="en-GB" sz="2000" dirty="0" smtClean="0"/>
              <a:t>For each event, </a:t>
            </a:r>
            <a:r>
              <a:rPr lang="en-GB" sz="2000" dirty="0"/>
              <a:t>a collection of 28 no-slide days </a:t>
            </a:r>
            <a:r>
              <a:rPr lang="en-GB" sz="2000" dirty="0" smtClean="0"/>
              <a:t>were selected</a:t>
            </a:r>
            <a:endParaRPr lang="en-GB" sz="2000" dirty="0" smtClean="0"/>
          </a:p>
          <a:p>
            <a:r>
              <a:rPr lang="en-GB" sz="2000" dirty="0" smtClean="0"/>
              <a:t>For </a:t>
            </a:r>
            <a:r>
              <a:rPr lang="en-GB" sz="2000" dirty="0" smtClean="0"/>
              <a:t>evaluating the results and decide </a:t>
            </a:r>
            <a:r>
              <a:rPr lang="en-GB" sz="2000" dirty="0"/>
              <a:t>the optimal model choice </a:t>
            </a:r>
            <a:r>
              <a:rPr lang="en-GB" sz="1600" dirty="0"/>
              <a:t>(optimal classification method and variables)</a:t>
            </a:r>
            <a:endParaRPr lang="en-GB" sz="2000" dirty="0"/>
          </a:p>
          <a:p>
            <a:pPr lvl="1"/>
            <a:r>
              <a:rPr lang="en-GB" sz="2000" dirty="0"/>
              <a:t>(a) the area under ROC-curve and (b) the misclassification error rate</a:t>
            </a:r>
          </a:p>
          <a:p>
            <a:r>
              <a:rPr lang="en-GB" sz="2000" dirty="0" smtClean="0"/>
              <a:t>Final </a:t>
            </a:r>
            <a:r>
              <a:rPr lang="en-GB" sz="2000" dirty="0" smtClean="0"/>
              <a:t>manual adjustment </a:t>
            </a:r>
            <a:r>
              <a:rPr lang="en-GB" sz="2000" dirty="0" smtClean="0"/>
              <a:t>of suggested </a:t>
            </a:r>
            <a:r>
              <a:rPr lang="en-GB" sz="2000" dirty="0"/>
              <a:t>thresholds </a:t>
            </a:r>
            <a:r>
              <a:rPr lang="en-GB" sz="2000" dirty="0" smtClean="0"/>
              <a:t>for three separate awareness levels - yellow, orange, red</a:t>
            </a:r>
          </a:p>
          <a:p>
            <a:pPr lvl="1"/>
            <a:r>
              <a:rPr lang="en-GB" sz="1800" dirty="0" smtClean="0"/>
              <a:t>B</a:t>
            </a:r>
            <a:r>
              <a:rPr lang="en-GB" sz="1800" dirty="0" smtClean="0"/>
              <a:t>y evaluating the spatial </a:t>
            </a:r>
            <a:r>
              <a:rPr lang="en-GB" sz="1800" dirty="0" smtClean="0"/>
              <a:t>distribution </a:t>
            </a:r>
            <a:r>
              <a:rPr lang="en-GB" sz="1800" dirty="0" smtClean="0"/>
              <a:t>of the thresholds for days with and </a:t>
            </a:r>
            <a:r>
              <a:rPr lang="en-GB" sz="1800" dirty="0" smtClean="0"/>
              <a:t>without </a:t>
            </a:r>
            <a:r>
              <a:rPr lang="en-GB" sz="1800" dirty="0" smtClean="0"/>
              <a:t>landslides</a:t>
            </a:r>
            <a:endParaRPr lang="en-GB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17B5-8098-44AE-B735-3DF9C63F5E23}" type="slidenum">
              <a:rPr lang="nb-NO" smtClean="0"/>
              <a:pPr/>
              <a:t>13</a:t>
            </a:fld>
            <a:endParaRPr lang="nb-NO" dirty="0"/>
          </a:p>
        </p:txBody>
      </p:sp>
      <p:grpSp>
        <p:nvGrpSpPr>
          <p:cNvPr id="5" name="Gruppe 4"/>
          <p:cNvGrpSpPr/>
          <p:nvPr/>
        </p:nvGrpSpPr>
        <p:grpSpPr>
          <a:xfrm>
            <a:off x="5580112" y="4941168"/>
            <a:ext cx="2880320" cy="1368152"/>
            <a:chOff x="61729" y="764704"/>
            <a:chExt cx="8830751" cy="4738171"/>
          </a:xfrm>
        </p:grpSpPr>
        <p:pic>
          <p:nvPicPr>
            <p:cNvPr id="6" name="Picture 2" descr="K:\rst\Colleuille\Grønn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729" y="4365104"/>
              <a:ext cx="2160240" cy="1017504"/>
            </a:xfrm>
            <a:prstGeom prst="rect">
              <a:avLst/>
            </a:prstGeom>
            <a:noFill/>
          </p:spPr>
        </p:pic>
        <p:pic>
          <p:nvPicPr>
            <p:cNvPr id="7" name="Picture 2" descr="K:\rst\Colleuille\Gul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95737" y="3774683"/>
              <a:ext cx="2359833" cy="1645741"/>
            </a:xfrm>
            <a:prstGeom prst="rect">
              <a:avLst/>
            </a:prstGeom>
            <a:noFill/>
          </p:spPr>
        </p:pic>
        <p:pic>
          <p:nvPicPr>
            <p:cNvPr id="8" name="Picture 3" descr="K:\rst\Colleuille\Oransje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19100" y="2708921"/>
              <a:ext cx="2069123" cy="2786398"/>
            </a:xfrm>
            <a:prstGeom prst="rect">
              <a:avLst/>
            </a:prstGeom>
            <a:noFill/>
          </p:spPr>
        </p:pic>
        <p:pic>
          <p:nvPicPr>
            <p:cNvPr id="9" name="Picture 4" descr="K:\rst\Colleuille\Rød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60232" y="764704"/>
              <a:ext cx="2232248" cy="473817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332269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2" cstate="print"/>
          <a:srcRect l="36996" t="25993" r="22102" b="6403"/>
          <a:stretch>
            <a:fillRect/>
          </a:stretch>
        </p:blipFill>
        <p:spPr bwMode="auto">
          <a:xfrm>
            <a:off x="7452320" y="260648"/>
            <a:ext cx="1512887" cy="1944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Example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a </a:t>
            </a:r>
            <a:r>
              <a:rPr lang="nb-NO" dirty="0" err="1" smtClean="0"/>
              <a:t>succesfull</a:t>
            </a:r>
            <a:r>
              <a:rPr lang="nb-NO" dirty="0" smtClean="0"/>
              <a:t> </a:t>
            </a:r>
            <a:r>
              <a:rPr lang="nb-NO" dirty="0" err="1" smtClean="0"/>
              <a:t>study</a:t>
            </a:r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idx="1"/>
          </p:nvPr>
        </p:nvSpPr>
        <p:spPr>
          <a:xfrm>
            <a:off x="323850" y="1268760"/>
            <a:ext cx="7056462" cy="2304256"/>
          </a:xfrm>
        </p:spPr>
        <p:txBody>
          <a:bodyPr/>
          <a:lstStyle/>
          <a:p>
            <a:r>
              <a:rPr lang="nb-NO" dirty="0" smtClean="0"/>
              <a:t>Project 1, 2010 ~ 206 </a:t>
            </a:r>
            <a:r>
              <a:rPr lang="nb-NO" dirty="0" err="1" smtClean="0"/>
              <a:t>events</a:t>
            </a:r>
            <a:endParaRPr lang="nb-NO" dirty="0" smtClean="0"/>
          </a:p>
          <a:p>
            <a:pPr lvl="1"/>
            <a:r>
              <a:rPr lang="nb-NO" dirty="0" err="1" smtClean="0"/>
              <a:t>Inventory</a:t>
            </a:r>
            <a:r>
              <a:rPr lang="nb-NO" dirty="0" smtClean="0"/>
              <a:t> </a:t>
            </a:r>
            <a:r>
              <a:rPr lang="nb-NO" dirty="0" err="1" smtClean="0"/>
              <a:t>based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four</a:t>
            </a:r>
            <a:r>
              <a:rPr lang="nb-NO" dirty="0" smtClean="0"/>
              <a:t> ”</a:t>
            </a:r>
            <a:r>
              <a:rPr lang="nb-NO" dirty="0" err="1" smtClean="0"/>
              <a:t>extreme</a:t>
            </a:r>
            <a:r>
              <a:rPr lang="nb-NO" dirty="0" smtClean="0"/>
              <a:t>” </a:t>
            </a:r>
            <a:r>
              <a:rPr lang="nb-NO" dirty="0" err="1" smtClean="0"/>
              <a:t>weather</a:t>
            </a:r>
            <a:r>
              <a:rPr lang="nb-NO" dirty="0" smtClean="0"/>
              <a:t> situasjonens, </a:t>
            </a:r>
            <a:r>
              <a:rPr lang="nb-NO" dirty="0" err="1" smtClean="0"/>
              <a:t>each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many</a:t>
            </a:r>
            <a:r>
              <a:rPr lang="nb-NO" dirty="0" smtClean="0"/>
              <a:t> landslides</a:t>
            </a:r>
          </a:p>
          <a:p>
            <a:pPr lvl="1"/>
            <a:r>
              <a:rPr lang="nb-NO" dirty="0" err="1" smtClean="0"/>
              <a:t>Thresholds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water </a:t>
            </a:r>
            <a:r>
              <a:rPr lang="nb-NO" dirty="0" err="1" smtClean="0"/>
              <a:t>supply</a:t>
            </a:r>
            <a:r>
              <a:rPr lang="nb-NO" dirty="0" smtClean="0"/>
              <a:t> (</a:t>
            </a:r>
            <a:r>
              <a:rPr lang="nb-NO" dirty="0" err="1" smtClean="0"/>
              <a:t>rain+snowmelt</a:t>
            </a:r>
            <a:r>
              <a:rPr lang="nb-NO" dirty="0" smtClean="0"/>
              <a:t>) and </a:t>
            </a:r>
            <a:r>
              <a:rPr lang="nb-NO" dirty="0" err="1" smtClean="0"/>
              <a:t>soil</a:t>
            </a:r>
            <a:r>
              <a:rPr lang="nb-NO" dirty="0" smtClean="0"/>
              <a:t> water </a:t>
            </a:r>
            <a:r>
              <a:rPr lang="nb-NO" dirty="0" err="1" smtClean="0"/>
              <a:t>saturation</a:t>
            </a:r>
            <a:r>
              <a:rPr lang="nb-NO" dirty="0" smtClean="0"/>
              <a:t> </a:t>
            </a:r>
            <a:r>
              <a:rPr lang="nb-NO" dirty="0" err="1" smtClean="0"/>
              <a:t>were</a:t>
            </a:r>
            <a:r>
              <a:rPr lang="nb-NO" dirty="0" smtClean="0"/>
              <a:t> </a:t>
            </a:r>
            <a:r>
              <a:rPr lang="nb-NO" dirty="0" err="1" smtClean="0"/>
              <a:t>established</a:t>
            </a:r>
            <a:r>
              <a:rPr lang="nb-NO" dirty="0" smtClean="0"/>
              <a:t> </a:t>
            </a:r>
            <a:r>
              <a:rPr lang="nb-NO" dirty="0" err="1" smtClean="0"/>
              <a:t>using</a:t>
            </a:r>
            <a:r>
              <a:rPr lang="nb-NO" dirty="0" smtClean="0"/>
              <a:t> </a:t>
            </a:r>
            <a:r>
              <a:rPr lang="nb-NO" dirty="0" err="1" smtClean="0"/>
              <a:t>treclassification</a:t>
            </a:r>
            <a:endParaRPr lang="nb-NO" dirty="0" smtClean="0"/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3" cstate="print"/>
          <a:srcRect l="33133" t="25055" r="24077" b="4857"/>
          <a:stretch>
            <a:fillRect/>
          </a:stretch>
        </p:blipFill>
        <p:spPr bwMode="auto">
          <a:xfrm>
            <a:off x="7237735" y="836712"/>
            <a:ext cx="1582737" cy="2016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4" cstate="print"/>
          <a:srcRect l="25279" t="22516" r="27983" b="4912"/>
          <a:stretch>
            <a:fillRect/>
          </a:stretch>
        </p:blipFill>
        <p:spPr bwMode="auto">
          <a:xfrm>
            <a:off x="7163693" y="1196752"/>
            <a:ext cx="1728787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1772816"/>
            <a:ext cx="15113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6" cstate="print"/>
          <a:srcRect t="45504" r="56461"/>
          <a:stretch>
            <a:fillRect/>
          </a:stretch>
        </p:blipFill>
        <p:spPr>
          <a:xfrm>
            <a:off x="5610708" y="3234096"/>
            <a:ext cx="2489684" cy="3867312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72400" y="3959469"/>
            <a:ext cx="2275296" cy="2565875"/>
          </a:xfrm>
          <a:prstGeom prst="rect">
            <a:avLst/>
          </a:prstGeom>
        </p:spPr>
      </p:pic>
      <p:pic>
        <p:nvPicPr>
          <p:cNvPr id="15" name="Plassholder for innhold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496" y="3794609"/>
            <a:ext cx="5555870" cy="294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kstSylinder 15"/>
          <p:cNvSpPr txBox="1"/>
          <p:nvPr/>
        </p:nvSpPr>
        <p:spPr>
          <a:xfrm>
            <a:off x="5853805" y="4098558"/>
            <a:ext cx="159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i="1" dirty="0" smtClean="0"/>
              <a:t>May 22nd 2013</a:t>
            </a:r>
            <a:endParaRPr lang="nb-NO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Hendelser under terske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5386" t="2313" r="1351" b="18849"/>
          <a:stretch>
            <a:fillRect/>
          </a:stretch>
        </p:blipFill>
        <p:spPr>
          <a:xfrm>
            <a:off x="4716016" y="3187190"/>
            <a:ext cx="5861959" cy="31221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 less </a:t>
            </a:r>
            <a:r>
              <a:rPr lang="nb-NO" dirty="0" err="1" smtClean="0"/>
              <a:t>successfull</a:t>
            </a:r>
            <a:r>
              <a:rPr lang="nb-NO" dirty="0" smtClean="0"/>
              <a:t> </a:t>
            </a:r>
            <a:r>
              <a:rPr lang="nb-NO" dirty="0" err="1" smtClean="0"/>
              <a:t>study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- </a:t>
            </a:r>
            <a:r>
              <a:rPr lang="nb-NO" dirty="0" err="1" smtClean="0"/>
              <a:t>but</a:t>
            </a:r>
            <a:r>
              <a:rPr lang="nb-NO" dirty="0" smtClean="0"/>
              <a:t> </a:t>
            </a:r>
            <a:r>
              <a:rPr lang="nb-NO" dirty="0" err="1" smtClean="0"/>
              <a:t>learning</a:t>
            </a:r>
            <a:r>
              <a:rPr lang="nb-NO" dirty="0" smtClean="0"/>
              <a:t> </a:t>
            </a:r>
            <a:r>
              <a:rPr lang="nb-NO" dirty="0" err="1" smtClean="0"/>
              <a:t>experience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323850" y="1600200"/>
            <a:ext cx="8424614" cy="1252735"/>
          </a:xfrm>
        </p:spPr>
        <p:txBody>
          <a:bodyPr/>
          <a:lstStyle/>
          <a:p>
            <a:r>
              <a:rPr lang="nb-NO" dirty="0" smtClean="0"/>
              <a:t>Project 4, 2013</a:t>
            </a:r>
          </a:p>
          <a:p>
            <a:pPr lvl="1"/>
            <a:r>
              <a:rPr lang="nb-NO" dirty="0" smtClean="0"/>
              <a:t>Regional </a:t>
            </a:r>
            <a:r>
              <a:rPr lang="nb-NO" dirty="0" smtClean="0"/>
              <a:t>studies in </a:t>
            </a:r>
            <a:r>
              <a:rPr lang="nb-NO" dirty="0" smtClean="0"/>
              <a:t>N and SE </a:t>
            </a:r>
            <a:r>
              <a:rPr lang="nb-NO" dirty="0" err="1" smtClean="0"/>
              <a:t>Norway</a:t>
            </a:r>
            <a:r>
              <a:rPr lang="nb-NO" dirty="0" smtClean="0"/>
              <a:t>, </a:t>
            </a:r>
            <a:r>
              <a:rPr lang="nb-NO" dirty="0" err="1" smtClean="0"/>
              <a:t>using</a:t>
            </a:r>
            <a:r>
              <a:rPr lang="nb-NO" dirty="0" smtClean="0"/>
              <a:t> </a:t>
            </a:r>
            <a:r>
              <a:rPr lang="nb-NO" dirty="0" err="1" smtClean="0"/>
              <a:t>many</a:t>
            </a:r>
            <a:r>
              <a:rPr lang="nb-NO" dirty="0" smtClean="0"/>
              <a:t> </a:t>
            </a:r>
            <a:r>
              <a:rPr lang="nb-NO" dirty="0" err="1" smtClean="0"/>
              <a:t>days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one</a:t>
            </a:r>
            <a:r>
              <a:rPr lang="nb-NO" dirty="0" smtClean="0"/>
              <a:t> or </a:t>
            </a:r>
            <a:r>
              <a:rPr lang="nb-NO" dirty="0" err="1" smtClean="0"/>
              <a:t>few</a:t>
            </a:r>
            <a:r>
              <a:rPr lang="nb-NO" dirty="0" smtClean="0"/>
              <a:t> landslides</a:t>
            </a:r>
          </a:p>
          <a:p>
            <a:endParaRPr lang="nb-NO" dirty="0" smtClean="0"/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5DCE-ED4F-41EB-AC3E-FB6E1C6EFB05}" type="slidenum">
              <a:rPr lang="nb-NO" smtClean="0"/>
              <a:pPr/>
              <a:t>15</a:t>
            </a:fld>
            <a:endParaRPr lang="nb-NO" dirty="0"/>
          </a:p>
        </p:txBody>
      </p:sp>
      <p:sp>
        <p:nvSpPr>
          <p:cNvPr id="6" name="Plassholder for innhold 3"/>
          <p:cNvSpPr txBox="1">
            <a:spLocks/>
          </p:cNvSpPr>
          <p:nvPr/>
        </p:nvSpPr>
        <p:spPr bwMode="auto">
          <a:xfrm>
            <a:off x="323528" y="2780928"/>
            <a:ext cx="4536182" cy="324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4792C"/>
              </a:buClr>
              <a:buSzPct val="85000"/>
              <a:buFont typeface="Arial Unicode MS" pitchFamily="34" charset="-128"/>
              <a:buChar char="■"/>
              <a:tabLst/>
              <a:defRPr/>
            </a:pPr>
            <a:r>
              <a:rPr kumimoji="0" lang="nb-NO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</a:t>
            </a:r>
            <a:r>
              <a:rPr kumimoji="0" lang="nb-NO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good</a:t>
            </a:r>
            <a:r>
              <a:rPr kumimoji="0" lang="nb-NO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seperation</a:t>
            </a:r>
            <a:r>
              <a:rPr kumimoji="0" lang="nb-NO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nb-NO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days</a:t>
            </a:r>
            <a:r>
              <a:rPr kumimoji="0" lang="nb-NO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nb-NO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nb-NO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without</a:t>
            </a:r>
            <a:r>
              <a:rPr kumimoji="0" lang="nb-NO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events</a:t>
            </a:r>
            <a:r>
              <a:rPr kumimoji="0" lang="nb-NO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nb-NO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</a:t>
            </a:r>
            <a:r>
              <a:rPr kumimoji="0" lang="nb-NO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too</a:t>
            </a:r>
            <a:r>
              <a:rPr kumimoji="0" lang="nb-NO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sensitive in </a:t>
            </a:r>
            <a:r>
              <a:rPr kumimoji="0" lang="nb-NO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space</a:t>
            </a:r>
            <a:endParaRPr kumimoji="0" lang="nb-NO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4792C"/>
              </a:buClr>
              <a:buSzPct val="85000"/>
              <a:buFont typeface="Arial Unicode MS" pitchFamily="34" charset="-128"/>
              <a:buChar char="■"/>
              <a:tabLst/>
              <a:defRPr/>
            </a:pPr>
            <a:r>
              <a:rPr kumimoji="0" lang="nb-NO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major </a:t>
            </a:r>
            <a:r>
              <a:rPr kumimoji="0" lang="nb-NO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sources</a:t>
            </a:r>
            <a:r>
              <a:rPr kumimoji="0" lang="nb-NO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nb-NO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errors</a:t>
            </a:r>
            <a:endParaRPr kumimoji="0" lang="nb-NO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95383"/>
              </a:buClr>
              <a:buSzPct val="80000"/>
              <a:buFont typeface="Helvetica" pitchFamily="34" charset="0"/>
              <a:buChar char="■"/>
              <a:tabLst/>
              <a:defRPr/>
            </a:pP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Precipitation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may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have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missed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weather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station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-&gt; bad data for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thresholds</a:t>
            </a:r>
            <a:endParaRPr kumimoji="0" lang="nb-NO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95383"/>
              </a:buClr>
              <a:buSzPct val="80000"/>
              <a:buFont typeface="Helvetica" pitchFamily="34" charset="0"/>
              <a:buChar char="■"/>
              <a:tabLst/>
              <a:defRPr/>
            </a:pP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Something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in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assesment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was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overlooked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or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information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provided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was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lacking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quality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(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e.i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 human </a:t>
            </a:r>
            <a:r>
              <a:rPr kumimoji="0" lang="nb-NO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impacts</a:t>
            </a:r>
            <a:r>
              <a:rPr kumimoji="0" lang="nb-NO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)</a:t>
            </a:r>
            <a:endParaRPr kumimoji="0" lang="nb-NO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4792C"/>
              </a:buClr>
              <a:buSzPct val="85000"/>
              <a:buFont typeface="Arial Unicode MS" pitchFamily="34" charset="-128"/>
              <a:buChar char="■"/>
              <a:tabLst/>
              <a:defRPr/>
            </a:pPr>
            <a:endParaRPr kumimoji="0" lang="nb-NO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Summary</a:t>
            </a:r>
            <a:r>
              <a:rPr lang="nb-NO" dirty="0" smtClean="0"/>
              <a:t> / </a:t>
            </a:r>
            <a:r>
              <a:rPr lang="nb-NO" dirty="0" err="1" smtClean="0"/>
              <a:t>conclusions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850" y="1384399"/>
            <a:ext cx="8496300" cy="4060825"/>
          </a:xfrm>
        </p:spPr>
        <p:txBody>
          <a:bodyPr/>
          <a:lstStyle/>
          <a:p>
            <a:r>
              <a:rPr lang="nb-NO" dirty="0" err="1" smtClean="0"/>
              <a:t>Currently</a:t>
            </a:r>
            <a:r>
              <a:rPr lang="nb-NO" dirty="0" smtClean="0"/>
              <a:t> 1204 </a:t>
            </a:r>
            <a:r>
              <a:rPr lang="nb-NO" dirty="0" err="1" smtClean="0"/>
              <a:t>quality</a:t>
            </a:r>
            <a:r>
              <a:rPr lang="nb-NO" dirty="0" smtClean="0"/>
              <a:t> </a:t>
            </a:r>
            <a:r>
              <a:rPr lang="nb-NO" dirty="0" err="1" smtClean="0"/>
              <a:t>assesed</a:t>
            </a:r>
            <a:r>
              <a:rPr lang="nb-NO" dirty="0" smtClean="0"/>
              <a:t> landslides in </a:t>
            </a:r>
            <a:r>
              <a:rPr lang="nb-NO" dirty="0" err="1" smtClean="0"/>
              <a:t>the</a:t>
            </a:r>
            <a:r>
              <a:rPr lang="nb-NO" dirty="0" smtClean="0"/>
              <a:t> database</a:t>
            </a:r>
          </a:p>
          <a:p>
            <a:r>
              <a:rPr lang="nb-NO" dirty="0" err="1" smtClean="0"/>
              <a:t>Inventory</a:t>
            </a:r>
            <a:r>
              <a:rPr lang="nb-NO" dirty="0" smtClean="0"/>
              <a:t> </a:t>
            </a:r>
            <a:r>
              <a:rPr lang="nb-NO" dirty="0" err="1" smtClean="0"/>
              <a:t>management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good</a:t>
            </a:r>
            <a:r>
              <a:rPr lang="nb-NO" dirty="0" smtClean="0"/>
              <a:t> data is</a:t>
            </a:r>
          </a:p>
          <a:p>
            <a:pPr lvl="1"/>
            <a:r>
              <a:rPr lang="nb-NO" dirty="0" smtClean="0"/>
              <a:t>A </a:t>
            </a:r>
            <a:r>
              <a:rPr lang="nb-NO" dirty="0" err="1" smtClean="0"/>
              <a:t>difficult</a:t>
            </a:r>
            <a:r>
              <a:rPr lang="nb-NO" dirty="0" smtClean="0"/>
              <a:t> </a:t>
            </a:r>
            <a:r>
              <a:rPr lang="nb-NO" dirty="0" err="1" smtClean="0"/>
              <a:t>task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many</a:t>
            </a:r>
            <a:r>
              <a:rPr lang="nb-NO" dirty="0" smtClean="0"/>
              <a:t> time </a:t>
            </a:r>
            <a:r>
              <a:rPr lang="nb-NO" dirty="0" err="1" smtClean="0"/>
              <a:t>consuming</a:t>
            </a:r>
            <a:r>
              <a:rPr lang="nb-NO" dirty="0" smtClean="0"/>
              <a:t> </a:t>
            </a:r>
            <a:r>
              <a:rPr lang="nb-NO" dirty="0" err="1" smtClean="0"/>
              <a:t>considerations</a:t>
            </a:r>
            <a:endParaRPr lang="nb-NO" dirty="0" smtClean="0"/>
          </a:p>
          <a:p>
            <a:pPr lvl="1"/>
            <a:r>
              <a:rPr lang="nb-NO" dirty="0" err="1" smtClean="0"/>
              <a:t>Depending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focus</a:t>
            </a:r>
            <a:r>
              <a:rPr lang="nb-NO" dirty="0" smtClean="0"/>
              <a:t> (</a:t>
            </a:r>
            <a:r>
              <a:rPr lang="nb-NO" dirty="0" err="1" smtClean="0"/>
              <a:t>susceptibility</a:t>
            </a:r>
            <a:r>
              <a:rPr lang="nb-NO" dirty="0" smtClean="0"/>
              <a:t> and/or EW) -&gt; </a:t>
            </a:r>
            <a:r>
              <a:rPr lang="nb-NO" dirty="0" err="1" smtClean="0"/>
              <a:t>Different</a:t>
            </a:r>
            <a:r>
              <a:rPr lang="nb-NO" dirty="0" smtClean="0"/>
              <a:t> </a:t>
            </a:r>
            <a:r>
              <a:rPr lang="nb-NO" dirty="0" err="1" smtClean="0"/>
              <a:t>needs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data </a:t>
            </a:r>
            <a:r>
              <a:rPr lang="nb-NO" dirty="0" err="1" smtClean="0"/>
              <a:t>quality</a:t>
            </a:r>
            <a:r>
              <a:rPr lang="nb-NO" dirty="0" smtClean="0"/>
              <a:t> </a:t>
            </a:r>
            <a:r>
              <a:rPr lang="nb-NO" sz="1800" dirty="0" smtClean="0"/>
              <a:t>(</a:t>
            </a:r>
            <a:r>
              <a:rPr lang="nb-NO" sz="1800" dirty="0" err="1" smtClean="0"/>
              <a:t>extent</a:t>
            </a:r>
            <a:r>
              <a:rPr lang="nb-NO" sz="1800" dirty="0" smtClean="0"/>
              <a:t>, timing</a:t>
            </a:r>
            <a:r>
              <a:rPr lang="nb-NO" sz="1800" dirty="0" smtClean="0"/>
              <a:t>, </a:t>
            </a:r>
            <a:r>
              <a:rPr lang="nb-NO" sz="1800" dirty="0" err="1" smtClean="0"/>
              <a:t>triggering</a:t>
            </a:r>
            <a:r>
              <a:rPr lang="nb-NO" sz="1800" dirty="0" smtClean="0"/>
              <a:t> </a:t>
            </a:r>
            <a:r>
              <a:rPr lang="nb-NO" sz="1800" dirty="0" smtClean="0"/>
              <a:t>location)</a:t>
            </a:r>
            <a:endParaRPr lang="nb-NO" dirty="0" smtClean="0">
              <a:solidFill>
                <a:srgbClr val="FF0000"/>
              </a:solidFill>
            </a:endParaRPr>
          </a:p>
          <a:p>
            <a:r>
              <a:rPr lang="nb-NO" dirty="0" smtClean="0"/>
              <a:t>For regional </a:t>
            </a:r>
            <a:r>
              <a:rPr lang="nb-NO" dirty="0" err="1" smtClean="0"/>
              <a:t>threshold</a:t>
            </a:r>
            <a:r>
              <a:rPr lang="nb-NO" dirty="0" smtClean="0"/>
              <a:t> analyses</a:t>
            </a:r>
          </a:p>
          <a:p>
            <a:pPr lvl="1"/>
            <a:r>
              <a:rPr lang="nb-NO" dirty="0" smtClean="0"/>
              <a:t>Be </a:t>
            </a:r>
            <a:r>
              <a:rPr lang="nb-NO" dirty="0" err="1" smtClean="0"/>
              <a:t>carefull</a:t>
            </a:r>
            <a:r>
              <a:rPr lang="nb-NO" dirty="0" smtClean="0"/>
              <a:t> to </a:t>
            </a:r>
            <a:r>
              <a:rPr lang="nb-NO" dirty="0" err="1" smtClean="0"/>
              <a:t>use</a:t>
            </a:r>
            <a:r>
              <a:rPr lang="nb-NO" dirty="0" smtClean="0"/>
              <a:t> data from </a:t>
            </a:r>
            <a:r>
              <a:rPr lang="nb-NO" dirty="0" err="1" smtClean="0"/>
              <a:t>days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few</a:t>
            </a:r>
            <a:r>
              <a:rPr lang="nb-NO" dirty="0" smtClean="0"/>
              <a:t> </a:t>
            </a:r>
            <a:r>
              <a:rPr lang="nb-NO" dirty="0" err="1" smtClean="0"/>
              <a:t>events</a:t>
            </a:r>
            <a:endParaRPr lang="nb-NO" dirty="0" smtClean="0"/>
          </a:p>
          <a:p>
            <a:pPr lvl="1"/>
            <a:r>
              <a:rPr lang="nb-NO" dirty="0" err="1" smtClean="0"/>
              <a:t>Rather</a:t>
            </a:r>
            <a:r>
              <a:rPr lang="nb-NO" dirty="0" smtClean="0"/>
              <a:t> </a:t>
            </a:r>
            <a:r>
              <a:rPr lang="nb-NO" dirty="0" err="1" smtClean="0"/>
              <a:t>use</a:t>
            </a:r>
            <a:r>
              <a:rPr lang="nb-NO" dirty="0" smtClean="0"/>
              <a:t> </a:t>
            </a:r>
            <a:r>
              <a:rPr lang="nb-NO" dirty="0" err="1" smtClean="0"/>
              <a:t>fewer</a:t>
            </a:r>
            <a:r>
              <a:rPr lang="nb-NO" dirty="0" smtClean="0"/>
              <a:t> </a:t>
            </a:r>
            <a:r>
              <a:rPr lang="nb-NO" dirty="0" err="1" smtClean="0"/>
              <a:t>days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many</a:t>
            </a:r>
            <a:r>
              <a:rPr lang="nb-NO" dirty="0" smtClean="0"/>
              <a:t> landslides</a:t>
            </a:r>
          </a:p>
          <a:p>
            <a:pPr lvl="2"/>
            <a:r>
              <a:rPr lang="nb-NO" dirty="0" smtClean="0"/>
              <a:t>”</a:t>
            </a:r>
            <a:r>
              <a:rPr lang="nb-NO" dirty="0" err="1" smtClean="0"/>
              <a:t>Extreme</a:t>
            </a:r>
            <a:r>
              <a:rPr lang="nb-NO" dirty="0" smtClean="0"/>
              <a:t>” </a:t>
            </a:r>
            <a:r>
              <a:rPr lang="nb-NO" dirty="0" err="1" smtClean="0"/>
              <a:t>weather</a:t>
            </a:r>
            <a:r>
              <a:rPr lang="nb-NO" dirty="0" smtClean="0"/>
              <a:t> </a:t>
            </a:r>
            <a:r>
              <a:rPr lang="nb-NO" dirty="0" err="1" smtClean="0"/>
              <a:t>events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a </a:t>
            </a:r>
            <a:r>
              <a:rPr lang="nb-NO" dirty="0" smtClean="0"/>
              <a:t>large </a:t>
            </a:r>
            <a:r>
              <a:rPr lang="nb-NO" dirty="0" smtClean="0"/>
              <a:t>spatial </a:t>
            </a:r>
            <a:r>
              <a:rPr lang="nb-NO" dirty="0" err="1" smtClean="0"/>
              <a:t>coverage</a:t>
            </a:r>
            <a:r>
              <a:rPr lang="nb-NO" dirty="0" smtClean="0"/>
              <a:t> </a:t>
            </a:r>
            <a:r>
              <a:rPr lang="nb-NO" dirty="0" err="1" smtClean="0"/>
              <a:t>can</a:t>
            </a:r>
            <a:r>
              <a:rPr lang="nb-NO" dirty="0" smtClean="0"/>
              <a:t> </a:t>
            </a:r>
            <a:r>
              <a:rPr lang="nb-NO" dirty="0" err="1" smtClean="0"/>
              <a:t>give</a:t>
            </a:r>
            <a:r>
              <a:rPr lang="nb-NO" dirty="0" smtClean="0"/>
              <a:t> </a:t>
            </a:r>
            <a:r>
              <a:rPr lang="nb-NO" dirty="0" err="1" smtClean="0"/>
              <a:t>insigth</a:t>
            </a:r>
            <a:r>
              <a:rPr lang="nb-NO" dirty="0" smtClean="0"/>
              <a:t> </a:t>
            </a:r>
            <a:r>
              <a:rPr lang="nb-NO" dirty="0" err="1" smtClean="0"/>
              <a:t>into</a:t>
            </a:r>
            <a:r>
              <a:rPr lang="nb-NO" dirty="0" smtClean="0"/>
              <a:t> a </a:t>
            </a:r>
            <a:r>
              <a:rPr lang="nb-NO" dirty="0" err="1" smtClean="0"/>
              <a:t>larger</a:t>
            </a:r>
            <a:r>
              <a:rPr lang="nb-NO" dirty="0" smtClean="0"/>
              <a:t> range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triggering</a:t>
            </a:r>
            <a:r>
              <a:rPr lang="nb-NO" dirty="0" smtClean="0"/>
              <a:t> </a:t>
            </a:r>
            <a:r>
              <a:rPr lang="nb-NO" dirty="0" err="1" smtClean="0"/>
              <a:t>conditions</a:t>
            </a:r>
            <a:r>
              <a:rPr lang="nb-NO" dirty="0" smtClean="0"/>
              <a:t> -&gt; </a:t>
            </a:r>
            <a:r>
              <a:rPr lang="nb-NO" dirty="0" err="1" smtClean="0"/>
              <a:t>Possible</a:t>
            </a:r>
            <a:r>
              <a:rPr lang="nb-NO" dirty="0" smtClean="0"/>
              <a:t> to </a:t>
            </a:r>
            <a:r>
              <a:rPr lang="nb-NO" dirty="0" err="1" smtClean="0"/>
              <a:t>estimate</a:t>
            </a:r>
            <a:r>
              <a:rPr lang="nb-NO" dirty="0" smtClean="0"/>
              <a:t> </a:t>
            </a:r>
            <a:r>
              <a:rPr lang="nb-NO" dirty="0" err="1" smtClean="0"/>
              <a:t>both</a:t>
            </a:r>
            <a:r>
              <a:rPr lang="nb-NO" dirty="0" smtClean="0"/>
              <a:t> </a:t>
            </a:r>
            <a:r>
              <a:rPr lang="nb-NO" dirty="0" err="1" smtClean="0"/>
              <a:t>yellow</a:t>
            </a:r>
            <a:r>
              <a:rPr lang="nb-NO" dirty="0" smtClean="0"/>
              <a:t>, </a:t>
            </a:r>
            <a:r>
              <a:rPr lang="nb-NO" dirty="0" err="1" smtClean="0"/>
              <a:t>orange</a:t>
            </a:r>
            <a:r>
              <a:rPr lang="nb-NO" dirty="0" smtClean="0"/>
              <a:t> and red </a:t>
            </a:r>
            <a:r>
              <a:rPr lang="nb-NO" dirty="0" err="1" smtClean="0"/>
              <a:t>levels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awareness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17B5-8098-44AE-B735-3DF9C63F5E23}" type="slidenum">
              <a:rPr lang="nb-NO" smtClean="0"/>
              <a:pPr/>
              <a:t>16</a:t>
            </a:fld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9725" y="404664"/>
            <a:ext cx="8496300" cy="1143000"/>
          </a:xfrm>
        </p:spPr>
        <p:txBody>
          <a:bodyPr/>
          <a:lstStyle/>
          <a:p>
            <a:r>
              <a:rPr lang="en-GB" sz="2800" dirty="0" smtClean="0"/>
              <a:t>Please </a:t>
            </a:r>
            <a:r>
              <a:rPr lang="en-GB" sz="2800" dirty="0" smtClean="0"/>
              <a:t>look at</a:t>
            </a:r>
            <a:r>
              <a:rPr lang="en-GB" sz="2800" dirty="0" smtClean="0"/>
              <a:t> </a:t>
            </a:r>
            <a:r>
              <a:rPr lang="en-GB" sz="2800" dirty="0" smtClean="0"/>
              <a:t>our management tools </a:t>
            </a:r>
            <a:r>
              <a:rPr lang="en-GB" sz="2800" dirty="0" smtClean="0"/>
              <a:t>at </a:t>
            </a:r>
            <a:r>
              <a:rPr lang="en-GB" sz="2800" dirty="0" err="1" smtClean="0">
                <a:hlinkClick r:id="rId2"/>
              </a:rPr>
              <a:t>xgeo.no</a:t>
            </a:r>
            <a:r>
              <a:rPr lang="en-GB" sz="2800" dirty="0" smtClean="0"/>
              <a:t>, or visit </a:t>
            </a:r>
            <a:r>
              <a:rPr lang="en-GB" sz="2800" dirty="0" err="1" smtClean="0">
                <a:hlinkClick r:id="rId3"/>
              </a:rPr>
              <a:t>varsom.no</a:t>
            </a:r>
            <a:r>
              <a:rPr lang="en-GB" sz="2800" dirty="0" smtClean="0"/>
              <a:t> our </a:t>
            </a:r>
            <a:r>
              <a:rPr lang="en-GB" sz="2800" dirty="0" smtClean="0"/>
              <a:t>warning portal, </a:t>
            </a:r>
            <a:r>
              <a:rPr lang="en-GB" sz="2800" dirty="0" smtClean="0"/>
              <a:t>or make a landslide recording through </a:t>
            </a:r>
            <a:r>
              <a:rPr lang="en-GB" sz="2800" dirty="0" smtClean="0">
                <a:hlinkClick r:id="rId4"/>
              </a:rPr>
              <a:t>regObs.no</a:t>
            </a:r>
            <a:endParaRPr lang="en-GB" sz="2800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4932040" y="1916832"/>
            <a:ext cx="3829012" cy="2520280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FE527E-C32C-458C-BA4E-894F1FD3A1A6}" type="slidenum">
              <a:rPr lang="nb-NO" smtClean="0"/>
              <a:pPr/>
              <a:t>17</a:t>
            </a:fld>
            <a:endParaRPr lang="nb-NO"/>
          </a:p>
        </p:txBody>
      </p:sp>
      <p:sp>
        <p:nvSpPr>
          <p:cNvPr id="9" name="TekstSylinder 8"/>
          <p:cNvSpPr txBox="1"/>
          <p:nvPr/>
        </p:nvSpPr>
        <p:spPr>
          <a:xfrm>
            <a:off x="760932" y="5795972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email</a:t>
            </a:r>
            <a:r>
              <a:rPr lang="nb-NO" dirty="0" smtClean="0"/>
              <a:t> </a:t>
            </a:r>
            <a:r>
              <a:rPr lang="nb-NO" dirty="0" err="1" smtClean="0"/>
              <a:t>snbo@nve.no</a:t>
            </a:r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683568" y="5373216"/>
            <a:ext cx="421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Thank you for the attention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2784" y="4797152"/>
            <a:ext cx="28956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59" y="1916832"/>
            <a:ext cx="4607049" cy="30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4112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EWS </a:t>
            </a:r>
            <a:r>
              <a:rPr lang="en-GB" dirty="0" smtClean="0"/>
              <a:t>of</a:t>
            </a:r>
            <a:r>
              <a:rPr lang="en-GB" dirty="0" smtClean="0"/>
              <a:t> </a:t>
            </a:r>
            <a:r>
              <a:rPr lang="en-GB" dirty="0" smtClean="0"/>
              <a:t>landslides in Norway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17B5-8098-44AE-B735-3DF9C63F5E23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3568" y="1340768"/>
            <a:ext cx="7848872" cy="4392488"/>
          </a:xfrm>
        </p:spPr>
        <p:txBody>
          <a:bodyPr/>
          <a:lstStyle/>
          <a:p>
            <a:r>
              <a:rPr lang="nb-NO" sz="1800" dirty="0" err="1" smtClean="0"/>
              <a:t>Recently</a:t>
            </a:r>
            <a:r>
              <a:rPr lang="nb-NO" sz="1800" dirty="0" smtClean="0"/>
              <a:t> </a:t>
            </a:r>
            <a:r>
              <a:rPr lang="nb-NO" sz="1800" dirty="0" err="1" smtClean="0"/>
              <a:t>established</a:t>
            </a:r>
            <a:r>
              <a:rPr lang="nb-NO" sz="1800" dirty="0" smtClean="0"/>
              <a:t> (2013), </a:t>
            </a:r>
            <a:r>
              <a:rPr lang="nb-NO" sz="1800" dirty="0" err="1" smtClean="0"/>
              <a:t>e</a:t>
            </a:r>
            <a:r>
              <a:rPr lang="nb-NO" sz="1800" dirty="0" err="1" smtClean="0"/>
              <a:t>merged</a:t>
            </a:r>
            <a:r>
              <a:rPr lang="nb-NO" sz="1800" dirty="0" smtClean="0"/>
              <a:t> from </a:t>
            </a:r>
            <a:r>
              <a:rPr lang="nb-NO" sz="1800" dirty="0" err="1" smtClean="0"/>
              <a:t>the</a:t>
            </a:r>
            <a:r>
              <a:rPr lang="nb-NO" sz="1800" dirty="0" smtClean="0"/>
              <a:t> </a:t>
            </a:r>
            <a:r>
              <a:rPr lang="nb-NO" sz="1800" dirty="0" err="1" smtClean="0"/>
              <a:t>flood</a:t>
            </a:r>
            <a:r>
              <a:rPr lang="nb-NO" sz="1800" dirty="0" smtClean="0"/>
              <a:t> forecasting service (est. 1989),</a:t>
            </a:r>
            <a:r>
              <a:rPr lang="en-GB" sz="1800" dirty="0" smtClean="0"/>
              <a:t> who observed several concurrences between floods in small catchments and landslides</a:t>
            </a:r>
          </a:p>
          <a:p>
            <a:endParaRPr lang="en-GB" sz="1800" dirty="0" smtClean="0"/>
          </a:p>
          <a:p>
            <a:r>
              <a:rPr lang="en-GB" sz="1800" dirty="0" smtClean="0"/>
              <a:t>The EWS is based </a:t>
            </a:r>
            <a:r>
              <a:rPr lang="en-GB" sz="1800" dirty="0" smtClean="0"/>
              <a:t>on assumption that </a:t>
            </a:r>
            <a:r>
              <a:rPr lang="en-GB" sz="1800" dirty="0" smtClean="0"/>
              <a:t>critical </a:t>
            </a:r>
            <a:r>
              <a:rPr lang="en-GB" sz="1800" dirty="0" err="1" smtClean="0"/>
              <a:t>hydrometeorological</a:t>
            </a:r>
            <a:r>
              <a:rPr lang="en-GB" sz="1800" dirty="0" smtClean="0"/>
              <a:t> </a:t>
            </a:r>
            <a:r>
              <a:rPr lang="en-GB" sz="1800" dirty="0" smtClean="0"/>
              <a:t>conditions are able to indicate days with increased landslide hazard at a regional scale</a:t>
            </a:r>
          </a:p>
          <a:p>
            <a:endParaRPr lang="en-GB" sz="1800" dirty="0" smtClean="0"/>
          </a:p>
          <a:p>
            <a:r>
              <a:rPr lang="en-GB" sz="1800" dirty="0" smtClean="0"/>
              <a:t>Uses hydrological model simulations with a spatiotemporal resolution of 24 hr and 1 </a:t>
            </a:r>
            <a:r>
              <a:rPr lang="en-GB" sz="1800" dirty="0" smtClean="0"/>
              <a:t>km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 </a:t>
            </a:r>
            <a:r>
              <a:rPr lang="en-GB" sz="1800" dirty="0" smtClean="0">
                <a:sym typeface="Wingdings" pitchFamily="2" charset="2"/>
              </a:rPr>
              <a:t> derive i.e. soil moisture content and groundwater level; and threshold levels based on statistical studies of landslide inventories</a:t>
            </a:r>
            <a:endParaRPr lang="en-GB" sz="1800" baseline="30000" dirty="0" smtClean="0"/>
          </a:p>
        </p:txBody>
      </p:sp>
      <p:pic>
        <p:nvPicPr>
          <p:cNvPr id="15" name="Picture 2" descr="C:\Users\hec\AppData\Local\Microsoft\Windows\Temporary Internet Files\Content.Outlook\2AN6BFR6\Flomvarslinga2_Foto_Hilde_Harket_1235 (2).jpg"/>
          <p:cNvPicPr>
            <a:picLocks noChangeAspect="1" noChangeArrowheads="1"/>
          </p:cNvPicPr>
          <p:nvPr/>
        </p:nvPicPr>
        <p:blipFill>
          <a:blip r:embed="rId3" cstate="print"/>
          <a:srcRect t="8199" b="42321"/>
          <a:stretch>
            <a:fillRect/>
          </a:stretch>
        </p:blipFill>
        <p:spPr bwMode="auto">
          <a:xfrm>
            <a:off x="-108520" y="4941168"/>
            <a:ext cx="7221373" cy="1944216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4941168"/>
            <a:ext cx="2281464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Sylinder 6"/>
          <p:cNvSpPr txBox="1"/>
          <p:nvPr/>
        </p:nvSpPr>
        <p:spPr>
          <a:xfrm>
            <a:off x="7141171" y="6423719"/>
            <a:ext cx="2039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200" i="1" dirty="0" err="1" smtClean="0"/>
              <a:t>Size</a:t>
            </a:r>
            <a:r>
              <a:rPr lang="nb-NO" sz="1200" i="1" dirty="0" smtClean="0"/>
              <a:t> </a:t>
            </a:r>
            <a:r>
              <a:rPr lang="nb-NO" sz="1200" i="1" dirty="0" err="1" smtClean="0"/>
              <a:t>of</a:t>
            </a:r>
            <a:r>
              <a:rPr lang="nb-NO" sz="1200" i="1" dirty="0" smtClean="0"/>
              <a:t> </a:t>
            </a:r>
            <a:r>
              <a:rPr lang="nb-NO" sz="1200" i="1" dirty="0" err="1" smtClean="0"/>
              <a:t>Norway</a:t>
            </a:r>
            <a:r>
              <a:rPr lang="nb-NO" sz="1200" i="1" dirty="0" smtClean="0"/>
              <a:t>:</a:t>
            </a:r>
          </a:p>
          <a:p>
            <a:pPr algn="r"/>
            <a:r>
              <a:rPr lang="nb-NO" sz="1200" i="1" dirty="0" smtClean="0"/>
              <a:t>~1000 mi N-S, 150.000 mi</a:t>
            </a:r>
            <a:r>
              <a:rPr lang="nb-NO" sz="1200" i="1" baseline="30000" dirty="0" smtClean="0"/>
              <a:t>2</a:t>
            </a:r>
            <a:endParaRPr lang="nb-NO" sz="1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4941168"/>
            <a:ext cx="936104" cy="58129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9841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Landslide </a:t>
            </a:r>
            <a:r>
              <a:rPr lang="nb-NO" dirty="0" smtClean="0"/>
              <a:t>database </a:t>
            </a:r>
            <a:r>
              <a:rPr lang="nb-NO" dirty="0" err="1" smtClean="0"/>
              <a:t>management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- </a:t>
            </a:r>
            <a:r>
              <a:rPr lang="nb-NO" dirty="0" err="1" smtClean="0"/>
              <a:t>recent</a:t>
            </a:r>
            <a:r>
              <a:rPr lang="nb-NO" dirty="0" smtClean="0"/>
              <a:t> </a:t>
            </a:r>
            <a:r>
              <a:rPr lang="nb-NO" dirty="0" err="1" smtClean="0"/>
              <a:t>change</a:t>
            </a:r>
            <a:r>
              <a:rPr lang="nb-NO" dirty="0" smtClean="0"/>
              <a:t> in </a:t>
            </a:r>
            <a:r>
              <a:rPr lang="nb-NO" dirty="0" err="1" smtClean="0"/>
              <a:t>practise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17B5-8098-44AE-B735-3DF9C63F5E23}" type="slidenum">
              <a:rPr lang="nb-NO" smtClean="0"/>
              <a:pPr/>
              <a:t>3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850" y="1484784"/>
            <a:ext cx="8496300" cy="4060825"/>
          </a:xfrm>
          <a:solidFill>
            <a:schemeClr val="bg1"/>
          </a:solidFill>
        </p:spPr>
        <p:txBody>
          <a:bodyPr/>
          <a:lstStyle/>
          <a:p>
            <a:r>
              <a:rPr lang="nb-NO" sz="1800" dirty="0" smtClean="0"/>
              <a:t>In 2010 </a:t>
            </a:r>
            <a:r>
              <a:rPr lang="nb-NO" sz="1800" dirty="0" err="1" smtClean="0"/>
              <a:t>the</a:t>
            </a:r>
            <a:r>
              <a:rPr lang="nb-NO" sz="1800" dirty="0" smtClean="0"/>
              <a:t> NVE </a:t>
            </a:r>
            <a:r>
              <a:rPr lang="nb-NO" sz="1600" dirty="0" smtClean="0"/>
              <a:t>(a </a:t>
            </a:r>
            <a:r>
              <a:rPr lang="nb-NO" sz="1600" dirty="0" err="1" smtClean="0"/>
              <a:t>governmental</a:t>
            </a:r>
            <a:r>
              <a:rPr lang="nb-NO" sz="1600" dirty="0" smtClean="0"/>
              <a:t> </a:t>
            </a:r>
            <a:r>
              <a:rPr lang="nb-NO" sz="1600" dirty="0" err="1" smtClean="0"/>
              <a:t>institution</a:t>
            </a:r>
            <a:r>
              <a:rPr lang="nb-NO" sz="1600" dirty="0" smtClean="0"/>
              <a:t>)</a:t>
            </a:r>
            <a:r>
              <a:rPr lang="nb-NO" sz="1800" dirty="0" smtClean="0"/>
              <a:t> </a:t>
            </a:r>
            <a:r>
              <a:rPr lang="nb-NO" sz="1800" dirty="0" err="1" smtClean="0"/>
              <a:t>was</a:t>
            </a:r>
            <a:r>
              <a:rPr lang="nb-NO" sz="1800" dirty="0" smtClean="0"/>
              <a:t> given </a:t>
            </a:r>
            <a:r>
              <a:rPr lang="nb-NO" sz="1800" dirty="0" err="1" smtClean="0"/>
              <a:t>the</a:t>
            </a:r>
            <a:r>
              <a:rPr lang="nb-NO" sz="1800" dirty="0" smtClean="0"/>
              <a:t> </a:t>
            </a:r>
            <a:r>
              <a:rPr lang="nb-NO" sz="1800" dirty="0" err="1" smtClean="0"/>
              <a:t>responsibility</a:t>
            </a:r>
            <a:r>
              <a:rPr lang="nb-NO" sz="1800" dirty="0" smtClean="0"/>
              <a:t> to </a:t>
            </a:r>
            <a:r>
              <a:rPr lang="nb-NO" sz="1800" dirty="0" err="1" smtClean="0"/>
              <a:t>initiate</a:t>
            </a:r>
            <a:r>
              <a:rPr lang="nb-NO" sz="1800" dirty="0" smtClean="0"/>
              <a:t> a </a:t>
            </a:r>
            <a:r>
              <a:rPr lang="nb-NO" sz="1800" dirty="0" err="1" smtClean="0"/>
              <a:t>new</a:t>
            </a:r>
            <a:r>
              <a:rPr lang="nb-NO" sz="1800" dirty="0" smtClean="0"/>
              <a:t> EWS for landslides </a:t>
            </a:r>
            <a:r>
              <a:rPr lang="nb-NO" sz="1600" dirty="0" smtClean="0"/>
              <a:t>(a </a:t>
            </a:r>
            <a:r>
              <a:rPr lang="nb-NO" sz="1600" dirty="0" err="1" smtClean="0"/>
              <a:t>political</a:t>
            </a:r>
            <a:r>
              <a:rPr lang="nb-NO" sz="1600" dirty="0" smtClean="0"/>
              <a:t> </a:t>
            </a:r>
            <a:r>
              <a:rPr lang="nb-NO" sz="1600" dirty="0" err="1" smtClean="0"/>
              <a:t>decision</a:t>
            </a:r>
            <a:r>
              <a:rPr lang="nb-NO" sz="1600" dirty="0" smtClean="0"/>
              <a:t>)</a:t>
            </a:r>
            <a:r>
              <a:rPr lang="nb-NO" sz="1800" dirty="0" smtClean="0"/>
              <a:t>, </a:t>
            </a:r>
            <a:r>
              <a:rPr lang="nb-NO" sz="1800" dirty="0" smtClean="0"/>
              <a:t>and </a:t>
            </a:r>
            <a:r>
              <a:rPr lang="nb-NO" sz="1800" dirty="0" err="1" smtClean="0"/>
              <a:t>inherited</a:t>
            </a:r>
            <a:r>
              <a:rPr lang="nb-NO" sz="1800" dirty="0" smtClean="0"/>
              <a:t> a database from </a:t>
            </a:r>
            <a:r>
              <a:rPr lang="nb-NO" sz="1800" dirty="0" err="1" smtClean="0"/>
              <a:t>the</a:t>
            </a:r>
            <a:r>
              <a:rPr lang="nb-NO" sz="1800" dirty="0" smtClean="0"/>
              <a:t> </a:t>
            </a:r>
            <a:r>
              <a:rPr lang="nb-NO" sz="1800" dirty="0" err="1" smtClean="0"/>
              <a:t>Norwegian</a:t>
            </a:r>
            <a:r>
              <a:rPr lang="nb-NO" sz="1800" dirty="0" smtClean="0"/>
              <a:t> </a:t>
            </a:r>
            <a:r>
              <a:rPr lang="nb-NO" sz="1800" dirty="0" err="1" smtClean="0"/>
              <a:t>Geological</a:t>
            </a:r>
            <a:r>
              <a:rPr lang="nb-NO" sz="1800" dirty="0" smtClean="0"/>
              <a:t> Survey (NGU)</a:t>
            </a:r>
            <a:endParaRPr lang="nb-NO" sz="1800" dirty="0" smtClean="0"/>
          </a:p>
          <a:p>
            <a:endParaRPr lang="nb-NO" sz="1800" dirty="0" smtClean="0"/>
          </a:p>
          <a:p>
            <a:r>
              <a:rPr lang="nb-NO" sz="1800" dirty="0" smtClean="0"/>
              <a:t>Pre 2010 </a:t>
            </a:r>
            <a:r>
              <a:rPr lang="nb-NO" sz="1800" dirty="0" err="1" smtClean="0"/>
              <a:t>scope</a:t>
            </a:r>
            <a:r>
              <a:rPr lang="nb-NO" sz="1800" dirty="0" smtClean="0"/>
              <a:t> </a:t>
            </a:r>
            <a:r>
              <a:rPr lang="nb-NO" sz="1800" dirty="0" smtClean="0"/>
              <a:t>– ”passive” database </a:t>
            </a:r>
            <a:r>
              <a:rPr lang="nb-NO" sz="1800" dirty="0" err="1" smtClean="0"/>
              <a:t>management</a:t>
            </a:r>
            <a:endParaRPr lang="nb-NO" sz="1800" dirty="0" smtClean="0"/>
          </a:p>
          <a:p>
            <a:pPr lvl="1"/>
            <a:r>
              <a:rPr lang="nb-NO" sz="1800" u="sng" dirty="0" smtClean="0"/>
              <a:t>Main </a:t>
            </a:r>
            <a:r>
              <a:rPr lang="nb-NO" sz="1800" u="sng" dirty="0" err="1" smtClean="0"/>
              <a:t>focus</a:t>
            </a:r>
            <a:r>
              <a:rPr lang="nb-NO" sz="1800" u="sng" dirty="0" smtClean="0"/>
              <a:t> </a:t>
            </a:r>
            <a:r>
              <a:rPr lang="nb-NO" sz="1800" u="sng" dirty="0" err="1" smtClean="0"/>
              <a:t>on</a:t>
            </a:r>
            <a:r>
              <a:rPr lang="nb-NO" sz="1800" u="sng" dirty="0" smtClean="0"/>
              <a:t> </a:t>
            </a:r>
            <a:r>
              <a:rPr lang="nb-NO" sz="1800" u="sng" dirty="0" err="1" smtClean="0"/>
              <a:t>susceptibility</a:t>
            </a:r>
            <a:r>
              <a:rPr lang="nb-NO" sz="1800" u="sng" dirty="0" smtClean="0"/>
              <a:t> </a:t>
            </a:r>
            <a:r>
              <a:rPr lang="nb-NO" sz="1800" u="sng" dirty="0" err="1" smtClean="0"/>
              <a:t>mapping</a:t>
            </a:r>
            <a:r>
              <a:rPr lang="nb-NO" sz="1800" dirty="0" smtClean="0"/>
              <a:t> at </a:t>
            </a:r>
            <a:r>
              <a:rPr lang="nb-NO" sz="1800" dirty="0" err="1" smtClean="0"/>
              <a:t>commune</a:t>
            </a:r>
            <a:r>
              <a:rPr lang="nb-NO" sz="1800" dirty="0" smtClean="0"/>
              <a:t> </a:t>
            </a:r>
            <a:r>
              <a:rPr lang="nb-NO" sz="1800" dirty="0" err="1" smtClean="0"/>
              <a:t>level</a:t>
            </a:r>
            <a:r>
              <a:rPr lang="nb-NO" sz="1800" dirty="0" smtClean="0"/>
              <a:t> </a:t>
            </a:r>
            <a:r>
              <a:rPr lang="nb-NO" sz="1800" dirty="0" err="1" smtClean="0"/>
              <a:t>aka</a:t>
            </a:r>
            <a:r>
              <a:rPr lang="nb-NO" sz="1800" dirty="0" smtClean="0"/>
              <a:t>. </a:t>
            </a:r>
            <a:r>
              <a:rPr lang="nb-NO" sz="1800" dirty="0" err="1" smtClean="0"/>
              <a:t>slope</a:t>
            </a:r>
            <a:r>
              <a:rPr lang="nb-NO" sz="1800" dirty="0" smtClean="0"/>
              <a:t> </a:t>
            </a:r>
            <a:r>
              <a:rPr lang="nb-NO" sz="1800" dirty="0" err="1" smtClean="0"/>
              <a:t>scale</a:t>
            </a:r>
            <a:r>
              <a:rPr lang="nb-NO" sz="1800" dirty="0" smtClean="0"/>
              <a:t> </a:t>
            </a:r>
            <a:r>
              <a:rPr lang="nb-NO" sz="1800" dirty="0" smtClean="0">
                <a:sym typeface="Wingdings" pitchFamily="2" charset="2"/>
              </a:rPr>
              <a:t> </a:t>
            </a:r>
            <a:r>
              <a:rPr lang="nb-NO" sz="1600" dirty="0" err="1" smtClean="0">
                <a:sym typeface="Wingdings" pitchFamily="2" charset="2"/>
              </a:rPr>
              <a:t>focus</a:t>
            </a:r>
            <a:r>
              <a:rPr lang="nb-NO" sz="1600" dirty="0" smtClean="0">
                <a:sym typeface="Wingdings" pitchFamily="2" charset="2"/>
              </a:rPr>
              <a:t> </a:t>
            </a:r>
            <a:r>
              <a:rPr lang="nb-NO" sz="1600" dirty="0" err="1" smtClean="0">
                <a:sym typeface="Wingdings" pitchFamily="2" charset="2"/>
              </a:rPr>
              <a:t>on</a:t>
            </a:r>
            <a:r>
              <a:rPr lang="nb-NO" sz="1600" dirty="0" smtClean="0">
                <a:sym typeface="Wingdings" pitchFamily="2" charset="2"/>
              </a:rPr>
              <a:t> </a:t>
            </a:r>
            <a:r>
              <a:rPr lang="nb-NO" sz="1600" dirty="0" err="1" smtClean="0">
                <a:sym typeface="Wingdings" pitchFamily="2" charset="2"/>
              </a:rPr>
              <a:t>runout</a:t>
            </a:r>
            <a:r>
              <a:rPr lang="nb-NO" sz="1600" dirty="0" smtClean="0">
                <a:sym typeface="Wingdings" pitchFamily="2" charset="2"/>
              </a:rPr>
              <a:t> </a:t>
            </a:r>
            <a:r>
              <a:rPr lang="nb-NO" sz="1600" dirty="0" err="1" smtClean="0">
                <a:sym typeface="Wingdings" pitchFamily="2" charset="2"/>
              </a:rPr>
              <a:t>length</a:t>
            </a:r>
            <a:r>
              <a:rPr lang="nb-NO" sz="1600" dirty="0" smtClean="0">
                <a:sym typeface="Wingdings" pitchFamily="2" charset="2"/>
              </a:rPr>
              <a:t> and </a:t>
            </a:r>
            <a:r>
              <a:rPr lang="nb-NO" sz="1600" dirty="0" err="1" smtClean="0">
                <a:sym typeface="Wingdings" pitchFamily="2" charset="2"/>
              </a:rPr>
              <a:t>possible</a:t>
            </a:r>
            <a:r>
              <a:rPr lang="nb-NO" sz="1600" dirty="0" smtClean="0">
                <a:sym typeface="Wingdings" pitchFamily="2" charset="2"/>
              </a:rPr>
              <a:t> </a:t>
            </a:r>
            <a:r>
              <a:rPr lang="nb-NO" sz="1600" dirty="0" err="1" smtClean="0">
                <a:sym typeface="Wingdings" pitchFamily="2" charset="2"/>
              </a:rPr>
              <a:t>events</a:t>
            </a:r>
            <a:r>
              <a:rPr lang="nb-NO" sz="1600" dirty="0" smtClean="0">
                <a:sym typeface="Wingdings" pitchFamily="2" charset="2"/>
              </a:rPr>
              <a:t> </a:t>
            </a:r>
            <a:r>
              <a:rPr lang="nb-NO" sz="1600" dirty="0" err="1" smtClean="0">
                <a:sym typeface="Wingdings" pitchFamily="2" charset="2"/>
              </a:rPr>
              <a:t>affecting</a:t>
            </a:r>
            <a:r>
              <a:rPr lang="nb-NO" sz="1600" dirty="0" smtClean="0">
                <a:sym typeface="Wingdings" pitchFamily="2" charset="2"/>
              </a:rPr>
              <a:t> </a:t>
            </a:r>
            <a:r>
              <a:rPr lang="nb-NO" sz="1600" dirty="0" err="1" smtClean="0">
                <a:sym typeface="Wingdings" pitchFamily="2" charset="2"/>
              </a:rPr>
              <a:t>bouldings</a:t>
            </a:r>
            <a:r>
              <a:rPr lang="nb-NO" sz="1600" dirty="0" smtClean="0">
                <a:sym typeface="Wingdings" pitchFamily="2" charset="2"/>
              </a:rPr>
              <a:t> and </a:t>
            </a:r>
            <a:r>
              <a:rPr lang="nb-NO" sz="1600" dirty="0" err="1" smtClean="0">
                <a:sym typeface="Wingdings" pitchFamily="2" charset="2"/>
              </a:rPr>
              <a:t>important</a:t>
            </a:r>
            <a:r>
              <a:rPr lang="nb-NO" sz="1600" dirty="0" smtClean="0">
                <a:sym typeface="Wingdings" pitchFamily="2" charset="2"/>
              </a:rPr>
              <a:t> </a:t>
            </a:r>
            <a:r>
              <a:rPr lang="nb-NO" sz="1600" dirty="0" err="1" smtClean="0">
                <a:sym typeface="Wingdings" pitchFamily="2" charset="2"/>
              </a:rPr>
              <a:t>infrastructure</a:t>
            </a:r>
            <a:r>
              <a:rPr lang="nb-NO" sz="1800" dirty="0" smtClean="0">
                <a:sym typeface="Wingdings" pitchFamily="2" charset="2"/>
              </a:rPr>
              <a:t>. </a:t>
            </a:r>
            <a:r>
              <a:rPr lang="nb-NO" sz="1800" u="sng" dirty="0" smtClean="0">
                <a:sym typeface="Wingdings" pitchFamily="2" charset="2"/>
              </a:rPr>
              <a:t>L</a:t>
            </a:r>
            <a:r>
              <a:rPr lang="nb-NO" sz="1800" u="sng" dirty="0" smtClean="0"/>
              <a:t>ess </a:t>
            </a:r>
            <a:r>
              <a:rPr lang="nb-NO" sz="1800" u="sng" dirty="0" err="1" smtClean="0"/>
              <a:t>focus</a:t>
            </a:r>
            <a:r>
              <a:rPr lang="nb-NO" sz="1800" u="sng" dirty="0" smtClean="0"/>
              <a:t> </a:t>
            </a:r>
            <a:r>
              <a:rPr lang="nb-NO" sz="1800" u="sng" dirty="0" err="1" smtClean="0"/>
              <a:t>on</a:t>
            </a:r>
            <a:r>
              <a:rPr lang="nb-NO" sz="1800" u="sng" dirty="0" smtClean="0"/>
              <a:t> </a:t>
            </a:r>
            <a:r>
              <a:rPr lang="nb-NO" sz="1800" u="sng" dirty="0" err="1" smtClean="0"/>
              <a:t>the</a:t>
            </a:r>
            <a:r>
              <a:rPr lang="nb-NO" sz="1800" u="sng" dirty="0" smtClean="0"/>
              <a:t> </a:t>
            </a:r>
            <a:r>
              <a:rPr lang="nb-NO" sz="1800" u="sng" dirty="0" err="1" smtClean="0"/>
              <a:t>quality</a:t>
            </a:r>
            <a:r>
              <a:rPr lang="nb-NO" sz="1800" u="sng" dirty="0" smtClean="0"/>
              <a:t> </a:t>
            </a:r>
            <a:r>
              <a:rPr lang="nb-NO" sz="1800" u="sng" dirty="0" err="1" smtClean="0"/>
              <a:t>of</a:t>
            </a:r>
            <a:r>
              <a:rPr lang="nb-NO" sz="1800" u="sng" dirty="0" smtClean="0"/>
              <a:t> </a:t>
            </a:r>
            <a:r>
              <a:rPr lang="nb-NO" sz="1800" u="sng" dirty="0" err="1" smtClean="0"/>
              <a:t>recorded</a:t>
            </a:r>
            <a:r>
              <a:rPr lang="nb-NO" sz="1800" u="sng" dirty="0" smtClean="0"/>
              <a:t> </a:t>
            </a:r>
            <a:r>
              <a:rPr lang="nb-NO" sz="1800" u="sng" dirty="0" smtClean="0"/>
              <a:t>time </a:t>
            </a:r>
            <a:r>
              <a:rPr lang="nb-NO" sz="1800" u="sng" dirty="0" err="1" smtClean="0"/>
              <a:t>of</a:t>
            </a:r>
            <a:r>
              <a:rPr lang="nb-NO" sz="1800" u="sng" dirty="0" smtClean="0"/>
              <a:t> </a:t>
            </a:r>
            <a:r>
              <a:rPr lang="nb-NO" sz="1800" u="sng" dirty="0" err="1" smtClean="0"/>
              <a:t>event</a:t>
            </a:r>
            <a:r>
              <a:rPr lang="nb-NO" sz="1800" u="sng" dirty="0" smtClean="0"/>
              <a:t> </a:t>
            </a:r>
            <a:r>
              <a:rPr lang="nb-NO" sz="1800" u="sng" dirty="0" smtClean="0"/>
              <a:t>and location </a:t>
            </a:r>
            <a:r>
              <a:rPr lang="nb-NO" sz="1800" u="sng" dirty="0" err="1" smtClean="0"/>
              <a:t>of</a:t>
            </a:r>
            <a:r>
              <a:rPr lang="nb-NO" sz="1800" u="sng" dirty="0" smtClean="0"/>
              <a:t> </a:t>
            </a:r>
            <a:r>
              <a:rPr lang="nb-NO" sz="1800" u="sng" dirty="0" err="1" smtClean="0"/>
              <a:t>release</a:t>
            </a:r>
            <a:r>
              <a:rPr lang="nb-NO" sz="1800" u="sng" dirty="0" smtClean="0"/>
              <a:t> </a:t>
            </a:r>
            <a:r>
              <a:rPr lang="nb-NO" sz="1800" u="sng" dirty="0" smtClean="0"/>
              <a:t>area.</a:t>
            </a:r>
            <a:endParaRPr lang="nb-NO" sz="1800" u="sng" dirty="0" smtClean="0"/>
          </a:p>
          <a:p>
            <a:endParaRPr lang="nb-NO" sz="1800" dirty="0" smtClean="0"/>
          </a:p>
          <a:p>
            <a:r>
              <a:rPr lang="nb-NO" sz="1800" dirty="0" smtClean="0"/>
              <a:t>Post 2010 </a:t>
            </a:r>
            <a:r>
              <a:rPr lang="nb-NO" sz="1800" dirty="0" err="1" smtClean="0"/>
              <a:t>scope</a:t>
            </a:r>
            <a:r>
              <a:rPr lang="nb-NO" sz="1800" dirty="0" smtClean="0"/>
              <a:t> – more ”</a:t>
            </a:r>
            <a:r>
              <a:rPr lang="nb-NO" sz="1800" dirty="0" err="1" smtClean="0"/>
              <a:t>active</a:t>
            </a:r>
            <a:r>
              <a:rPr lang="nb-NO" sz="1800" dirty="0" smtClean="0"/>
              <a:t>” database </a:t>
            </a:r>
            <a:r>
              <a:rPr lang="nb-NO" sz="1800" dirty="0" err="1" smtClean="0"/>
              <a:t>management</a:t>
            </a:r>
            <a:endParaRPr lang="nb-NO" sz="1800" dirty="0" smtClean="0"/>
          </a:p>
          <a:p>
            <a:pPr lvl="1"/>
            <a:r>
              <a:rPr lang="nb-NO" sz="1800" dirty="0" smtClean="0"/>
              <a:t>Usage for </a:t>
            </a:r>
            <a:r>
              <a:rPr lang="nb-NO" sz="1800" dirty="0" err="1" smtClean="0"/>
              <a:t>mapping</a:t>
            </a:r>
            <a:r>
              <a:rPr lang="nb-NO" sz="1800" dirty="0" smtClean="0"/>
              <a:t> </a:t>
            </a:r>
            <a:r>
              <a:rPr lang="nb-NO" sz="1800" dirty="0" err="1" smtClean="0"/>
              <a:t>susceptibility</a:t>
            </a:r>
            <a:r>
              <a:rPr lang="nb-NO" sz="1800" dirty="0" smtClean="0"/>
              <a:t> + landslide EW</a:t>
            </a:r>
          </a:p>
          <a:p>
            <a:pPr lvl="1"/>
            <a:r>
              <a:rPr lang="nb-NO" sz="1800" u="sng" dirty="0" err="1" smtClean="0"/>
              <a:t>Spatio-t</a:t>
            </a:r>
            <a:r>
              <a:rPr lang="nb-NO" sz="1800" u="sng" dirty="0" err="1" smtClean="0"/>
              <a:t>emporal</a:t>
            </a:r>
            <a:r>
              <a:rPr lang="nb-NO" sz="1800" u="sng" dirty="0" smtClean="0"/>
              <a:t> </a:t>
            </a:r>
            <a:r>
              <a:rPr lang="nb-NO" sz="1800" u="sng" dirty="0" err="1" smtClean="0"/>
              <a:t>accuracy</a:t>
            </a:r>
            <a:r>
              <a:rPr lang="nb-NO" sz="1800" u="sng" dirty="0" smtClean="0"/>
              <a:t> </a:t>
            </a:r>
            <a:r>
              <a:rPr lang="nb-NO" sz="1800" u="sng" dirty="0" err="1" smtClean="0"/>
              <a:t>crusial</a:t>
            </a:r>
            <a:r>
              <a:rPr lang="nb-NO" sz="1800" u="sng" dirty="0" smtClean="0"/>
              <a:t> </a:t>
            </a:r>
            <a:r>
              <a:rPr lang="nb-NO" sz="1800" u="sng" dirty="0" smtClean="0"/>
              <a:t>for </a:t>
            </a:r>
            <a:r>
              <a:rPr lang="nb-NO" sz="1800" u="sng" dirty="0" err="1" smtClean="0"/>
              <a:t>threshold</a:t>
            </a:r>
            <a:r>
              <a:rPr lang="nb-NO" sz="1800" u="sng" dirty="0" smtClean="0"/>
              <a:t> studies</a:t>
            </a:r>
            <a:r>
              <a:rPr lang="nb-NO" sz="1800" dirty="0" smtClean="0"/>
              <a:t> -&gt; </a:t>
            </a:r>
            <a:r>
              <a:rPr lang="nb-NO" sz="1800" dirty="0" err="1" smtClean="0"/>
              <a:t>focus</a:t>
            </a:r>
            <a:r>
              <a:rPr lang="nb-NO" sz="1800" dirty="0" smtClean="0"/>
              <a:t> </a:t>
            </a:r>
            <a:r>
              <a:rPr lang="nb-NO" sz="1800" dirty="0" err="1" smtClean="0"/>
              <a:t>on</a:t>
            </a:r>
            <a:r>
              <a:rPr lang="nb-NO" sz="1800" dirty="0" smtClean="0"/>
              <a:t> </a:t>
            </a:r>
            <a:r>
              <a:rPr lang="nb-NO" sz="1800" dirty="0" err="1" smtClean="0"/>
              <a:t>quality</a:t>
            </a:r>
            <a:r>
              <a:rPr lang="nb-NO" sz="1800" dirty="0" smtClean="0"/>
              <a:t> </a:t>
            </a:r>
            <a:r>
              <a:rPr lang="nb-NO" sz="1800" dirty="0" err="1" smtClean="0"/>
              <a:t>assesment</a:t>
            </a:r>
            <a:r>
              <a:rPr lang="nb-NO" sz="1800" dirty="0" smtClean="0"/>
              <a:t> </a:t>
            </a:r>
            <a:r>
              <a:rPr lang="nb-NO" sz="1800" dirty="0" err="1" smtClean="0"/>
              <a:t>of</a:t>
            </a:r>
            <a:r>
              <a:rPr lang="nb-NO" sz="1800" dirty="0" smtClean="0"/>
              <a:t> </a:t>
            </a:r>
            <a:r>
              <a:rPr lang="nb-NO" sz="1800" dirty="0" err="1" smtClean="0"/>
              <a:t>historic</a:t>
            </a:r>
            <a:r>
              <a:rPr lang="nb-NO" sz="1800" dirty="0" smtClean="0"/>
              <a:t> and </a:t>
            </a:r>
            <a:r>
              <a:rPr lang="nb-NO" sz="1800" dirty="0" err="1" smtClean="0"/>
              <a:t>future</a:t>
            </a:r>
            <a:r>
              <a:rPr lang="nb-NO" sz="1800" dirty="0" smtClean="0"/>
              <a:t> </a:t>
            </a:r>
            <a:r>
              <a:rPr lang="nb-NO" sz="1800" dirty="0" err="1" smtClean="0"/>
              <a:t>events</a:t>
            </a:r>
            <a:endParaRPr lang="nb-NO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Norwegian</a:t>
            </a:r>
            <a:r>
              <a:rPr lang="nb-NO" dirty="0" smtClean="0"/>
              <a:t> landslide database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850" y="1340768"/>
            <a:ext cx="8496300" cy="4060825"/>
          </a:xfrm>
        </p:spPr>
        <p:txBody>
          <a:bodyPr/>
          <a:lstStyle/>
          <a:p>
            <a:r>
              <a:rPr lang="nb-NO" dirty="0" smtClean="0"/>
              <a:t>Part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larger</a:t>
            </a:r>
            <a:r>
              <a:rPr lang="nb-NO" dirty="0" smtClean="0"/>
              <a:t> </a:t>
            </a:r>
            <a:r>
              <a:rPr lang="nb-NO" dirty="0" err="1" smtClean="0"/>
              <a:t>mass</a:t>
            </a:r>
            <a:r>
              <a:rPr lang="nb-NO" dirty="0" smtClean="0"/>
              <a:t> </a:t>
            </a:r>
            <a:r>
              <a:rPr lang="nb-NO" dirty="0" err="1" smtClean="0"/>
              <a:t>movement</a:t>
            </a:r>
            <a:r>
              <a:rPr lang="nb-NO" dirty="0" smtClean="0"/>
              <a:t> database ~ 50.000 </a:t>
            </a:r>
            <a:r>
              <a:rPr lang="nb-NO" dirty="0" err="1" smtClean="0"/>
              <a:t>events</a:t>
            </a:r>
            <a:r>
              <a:rPr lang="nb-NO" dirty="0" smtClean="0"/>
              <a:t> </a:t>
            </a:r>
            <a:r>
              <a:rPr lang="nb-NO" sz="1800" dirty="0" smtClean="0"/>
              <a:t>(</a:t>
            </a:r>
            <a:r>
              <a:rPr lang="nb-NO" sz="1800" dirty="0" err="1" smtClean="0"/>
              <a:t>incl</a:t>
            </a:r>
            <a:r>
              <a:rPr lang="nb-NO" sz="1800" dirty="0" smtClean="0"/>
              <a:t>. </a:t>
            </a:r>
            <a:r>
              <a:rPr lang="nb-NO" sz="1800" dirty="0" err="1" smtClean="0"/>
              <a:t>rockfall</a:t>
            </a:r>
            <a:r>
              <a:rPr lang="nb-NO" sz="1800" dirty="0" smtClean="0"/>
              <a:t>, </a:t>
            </a:r>
            <a:r>
              <a:rPr lang="nb-NO" sz="1800" dirty="0" err="1" smtClean="0"/>
              <a:t>snow</a:t>
            </a:r>
            <a:r>
              <a:rPr lang="nb-NO" sz="1800" dirty="0" smtClean="0"/>
              <a:t> </a:t>
            </a:r>
            <a:r>
              <a:rPr lang="nb-NO" sz="1800" dirty="0" err="1" smtClean="0"/>
              <a:t>avalanches</a:t>
            </a:r>
            <a:r>
              <a:rPr lang="nb-NO" sz="1800" dirty="0" smtClean="0"/>
              <a:t> etc.)</a:t>
            </a:r>
            <a:endParaRPr lang="nb-NO" dirty="0" smtClean="0"/>
          </a:p>
          <a:p>
            <a:r>
              <a:rPr lang="nb-NO" dirty="0" err="1" smtClean="0"/>
              <a:t>Contains</a:t>
            </a:r>
            <a:r>
              <a:rPr lang="nb-NO" dirty="0" smtClean="0"/>
              <a:t> ~ 6200 </a:t>
            </a:r>
            <a:r>
              <a:rPr lang="nb-NO" dirty="0" err="1" smtClean="0"/>
              <a:t>rainfall</a:t>
            </a:r>
            <a:r>
              <a:rPr lang="nb-NO" dirty="0" smtClean="0"/>
              <a:t> </a:t>
            </a:r>
            <a:r>
              <a:rPr lang="nb-NO" dirty="0" err="1" smtClean="0"/>
              <a:t>induced</a:t>
            </a:r>
            <a:r>
              <a:rPr lang="nb-NO" dirty="0" smtClean="0"/>
              <a:t> </a:t>
            </a:r>
            <a:r>
              <a:rPr lang="nb-NO" dirty="0" err="1" smtClean="0"/>
              <a:t>mass</a:t>
            </a:r>
            <a:r>
              <a:rPr lang="nb-NO" dirty="0" smtClean="0"/>
              <a:t> </a:t>
            </a:r>
            <a:r>
              <a:rPr lang="nb-NO" dirty="0" err="1" smtClean="0"/>
              <a:t>movements</a:t>
            </a:r>
            <a:endParaRPr lang="nb-NO" dirty="0" smtClean="0"/>
          </a:p>
          <a:p>
            <a:r>
              <a:rPr lang="nb-NO" dirty="0" smtClean="0"/>
              <a:t>So far 1204 </a:t>
            </a:r>
            <a:r>
              <a:rPr lang="nb-NO" dirty="0" err="1" smtClean="0"/>
              <a:t>events</a:t>
            </a:r>
            <a:r>
              <a:rPr lang="nb-NO" dirty="0" smtClean="0"/>
              <a:t> have </a:t>
            </a:r>
            <a:r>
              <a:rPr lang="nb-NO" dirty="0" err="1" smtClean="0"/>
              <a:t>been</a:t>
            </a:r>
            <a:r>
              <a:rPr lang="nb-NO" dirty="0" smtClean="0"/>
              <a:t> </a:t>
            </a:r>
            <a:r>
              <a:rPr lang="nb-NO" dirty="0" err="1" smtClean="0"/>
              <a:t>quality</a:t>
            </a:r>
            <a:r>
              <a:rPr lang="nb-NO" dirty="0" smtClean="0"/>
              <a:t> </a:t>
            </a:r>
            <a:r>
              <a:rPr lang="nb-NO" dirty="0" err="1" smtClean="0"/>
              <a:t>assesed</a:t>
            </a:r>
            <a:r>
              <a:rPr lang="nb-NO" dirty="0" smtClean="0"/>
              <a:t> as landslides, </a:t>
            </a:r>
            <a:r>
              <a:rPr lang="nb-NO" dirty="0" err="1" smtClean="0"/>
              <a:t>which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EWS </a:t>
            </a:r>
            <a:r>
              <a:rPr lang="nb-NO" dirty="0" err="1" smtClean="0"/>
              <a:t>uses</a:t>
            </a:r>
            <a:r>
              <a:rPr lang="nb-NO" dirty="0" smtClean="0"/>
              <a:t> as a </a:t>
            </a:r>
            <a:r>
              <a:rPr lang="nb-NO" dirty="0" err="1" smtClean="0"/>
              <a:t>generic</a:t>
            </a:r>
            <a:r>
              <a:rPr lang="nb-NO" dirty="0" smtClean="0"/>
              <a:t> term for:</a:t>
            </a:r>
          </a:p>
          <a:p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17B5-8098-44AE-B735-3DF9C63F5E23}" type="slidenum">
              <a:rPr lang="nb-NO" smtClean="0"/>
              <a:pPr/>
              <a:t>4</a:t>
            </a:fld>
            <a:endParaRPr lang="nb-NO" dirty="0"/>
          </a:p>
        </p:txBody>
      </p:sp>
      <p:grpSp>
        <p:nvGrpSpPr>
          <p:cNvPr id="5" name="Gruppe 23"/>
          <p:cNvGrpSpPr/>
          <p:nvPr/>
        </p:nvGrpSpPr>
        <p:grpSpPr>
          <a:xfrm>
            <a:off x="251521" y="4005064"/>
            <a:ext cx="3546495" cy="2653263"/>
            <a:chOff x="251520" y="980728"/>
            <a:chExt cx="3546495" cy="2653263"/>
          </a:xfrm>
        </p:grpSpPr>
        <p:pic>
          <p:nvPicPr>
            <p:cNvPr id="6" name="Bilde 5" descr="visfi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1731" y="980728"/>
              <a:ext cx="3516284" cy="26351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kstSylinder 6"/>
            <p:cNvSpPr txBox="1"/>
            <p:nvPr/>
          </p:nvSpPr>
          <p:spPr>
            <a:xfrm>
              <a:off x="251520" y="3356992"/>
              <a:ext cx="28803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b-NO" sz="1200" dirty="0" smtClean="0">
                  <a:solidFill>
                    <a:schemeClr val="bg1">
                      <a:lumMod val="75000"/>
                    </a:schemeClr>
                  </a:solidFill>
                </a:rPr>
                <a:t>Foto:  T. </a:t>
              </a:r>
              <a:r>
                <a:rPr lang="nb-NO" sz="1200" dirty="0" err="1" smtClean="0">
                  <a:solidFill>
                    <a:schemeClr val="bg1">
                      <a:lumMod val="75000"/>
                    </a:schemeClr>
                  </a:solidFill>
                </a:rPr>
                <a:t>Bargel</a:t>
              </a:r>
              <a:endParaRPr lang="nb-NO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8" name="Gruppe 21"/>
          <p:cNvGrpSpPr/>
          <p:nvPr/>
        </p:nvGrpSpPr>
        <p:grpSpPr>
          <a:xfrm>
            <a:off x="6630341" y="4005064"/>
            <a:ext cx="2190132" cy="2646733"/>
            <a:chOff x="5220072" y="771234"/>
            <a:chExt cx="2190132" cy="2646733"/>
          </a:xfrm>
        </p:grpSpPr>
        <p:pic>
          <p:nvPicPr>
            <p:cNvPr id="9" name="Picture 2" descr="F:\HF\Bruker\MOSU\Bilder\Jordskred\Jordskred_Manndalen_nils_ole_dalvik.jpg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20072" y="771234"/>
              <a:ext cx="2190132" cy="2635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kstSylinder 9"/>
            <p:cNvSpPr txBox="1"/>
            <p:nvPr/>
          </p:nvSpPr>
          <p:spPr>
            <a:xfrm>
              <a:off x="5220072" y="3140968"/>
              <a:ext cx="20376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 smtClean="0">
                  <a:solidFill>
                    <a:schemeClr val="bg1"/>
                  </a:solidFill>
                </a:rPr>
                <a:t>Foto: N.O. </a:t>
              </a:r>
              <a:r>
                <a:rPr lang="nb-NO" sz="1200" dirty="0" err="1" smtClean="0">
                  <a:solidFill>
                    <a:schemeClr val="bg1"/>
                  </a:solidFill>
                </a:rPr>
                <a:t>Dalvik</a:t>
              </a:r>
              <a:endParaRPr lang="nb-NO" sz="14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pe 22"/>
          <p:cNvGrpSpPr/>
          <p:nvPr/>
        </p:nvGrpSpPr>
        <p:grpSpPr>
          <a:xfrm>
            <a:off x="4019091" y="4005064"/>
            <a:ext cx="2390176" cy="2664296"/>
            <a:chOff x="2599050" y="836712"/>
            <a:chExt cx="2390176" cy="2664296"/>
          </a:xfrm>
        </p:grpSpPr>
        <p:pic>
          <p:nvPicPr>
            <p:cNvPr id="12" name="Bilde 11" descr="Jordskred_Virumdalen.jpg"/>
            <p:cNvPicPr preferRelativeResize="0"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627784" y="836712"/>
              <a:ext cx="2361442" cy="2635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kstSylinder 12"/>
            <p:cNvSpPr txBox="1"/>
            <p:nvPr/>
          </p:nvSpPr>
          <p:spPr>
            <a:xfrm>
              <a:off x="2599050" y="3212976"/>
              <a:ext cx="1252870" cy="2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b-NO" sz="1200" dirty="0" smtClean="0">
                  <a:solidFill>
                    <a:schemeClr val="bg1">
                      <a:lumMod val="75000"/>
                    </a:schemeClr>
                  </a:solidFill>
                </a:rPr>
                <a:t>Foto:  T. </a:t>
              </a:r>
              <a:r>
                <a:rPr lang="nb-NO" sz="1200" dirty="0" err="1" smtClean="0">
                  <a:solidFill>
                    <a:schemeClr val="bg1">
                      <a:lumMod val="75000"/>
                    </a:schemeClr>
                  </a:solidFill>
                </a:rPr>
                <a:t>Bargel</a:t>
              </a:r>
              <a:endParaRPr lang="nb-NO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14" name="TekstSylinder 13"/>
          <p:cNvSpPr txBox="1"/>
          <p:nvPr/>
        </p:nvSpPr>
        <p:spPr>
          <a:xfrm>
            <a:off x="1331640" y="3687415"/>
            <a:ext cx="23022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Shallow slides</a:t>
            </a:r>
            <a:endParaRPr lang="en-GB" sz="2400" b="1" dirty="0"/>
          </a:p>
        </p:txBody>
      </p:sp>
      <p:sp>
        <p:nvSpPr>
          <p:cNvPr id="15" name="TekstSylinder 14"/>
          <p:cNvSpPr txBox="1"/>
          <p:nvPr/>
        </p:nvSpPr>
        <p:spPr>
          <a:xfrm>
            <a:off x="3851920" y="3687415"/>
            <a:ext cx="28889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Debris avalanches</a:t>
            </a:r>
            <a:endParaRPr lang="en-GB" sz="2400" b="1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6804248" y="3687415"/>
            <a:ext cx="20136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Debris flows</a:t>
            </a:r>
            <a:endParaRPr lang="en-GB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Quality</a:t>
            </a:r>
            <a:r>
              <a:rPr lang="nb-NO" dirty="0" smtClean="0"/>
              <a:t> </a:t>
            </a:r>
            <a:r>
              <a:rPr lang="nb-NO" dirty="0" err="1" smtClean="0"/>
              <a:t>assesed</a:t>
            </a:r>
            <a:r>
              <a:rPr lang="nb-NO" dirty="0" smtClean="0"/>
              <a:t> </a:t>
            </a:r>
            <a:r>
              <a:rPr lang="nb-NO" dirty="0" smtClean="0"/>
              <a:t>landslides</a:t>
            </a:r>
            <a:r>
              <a:rPr lang="nb-NO" dirty="0" smtClean="0"/>
              <a:t> (pre 2010)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323850" y="4581351"/>
            <a:ext cx="8496300" cy="1367929"/>
          </a:xfrm>
        </p:spPr>
        <p:txBody>
          <a:bodyPr/>
          <a:lstStyle/>
          <a:p>
            <a:r>
              <a:rPr lang="nb-NO" dirty="0" smtClean="0"/>
              <a:t>Data post </a:t>
            </a:r>
            <a:r>
              <a:rPr lang="nb-NO" dirty="0" smtClean="0"/>
              <a:t>2010</a:t>
            </a:r>
          </a:p>
          <a:p>
            <a:pPr lvl="1"/>
            <a:r>
              <a:rPr lang="nb-NO" sz="2000" dirty="0" err="1" smtClean="0"/>
              <a:t>Weekly</a:t>
            </a:r>
            <a:r>
              <a:rPr lang="nb-NO" sz="2000" dirty="0" smtClean="0"/>
              <a:t> </a:t>
            </a:r>
            <a:r>
              <a:rPr lang="nb-NO" sz="2000" dirty="0" err="1" smtClean="0"/>
              <a:t>assesment</a:t>
            </a:r>
            <a:r>
              <a:rPr lang="nb-NO" sz="2000" dirty="0" smtClean="0"/>
              <a:t> at </a:t>
            </a:r>
            <a:r>
              <a:rPr lang="nb-NO" sz="2000" dirty="0" err="1" smtClean="0"/>
              <a:t>group</a:t>
            </a:r>
            <a:r>
              <a:rPr lang="nb-NO" sz="2000" dirty="0" smtClean="0"/>
              <a:t> </a:t>
            </a:r>
            <a:r>
              <a:rPr lang="nb-NO" sz="2000" dirty="0" err="1" smtClean="0"/>
              <a:t>meetings</a:t>
            </a:r>
            <a:endParaRPr lang="nb-NO" sz="2000" dirty="0" smtClean="0"/>
          </a:p>
          <a:p>
            <a:pPr lvl="1"/>
            <a:r>
              <a:rPr lang="nb-NO" sz="2000" dirty="0" err="1" smtClean="0"/>
              <a:t>Been</a:t>
            </a:r>
            <a:r>
              <a:rPr lang="nb-NO" sz="2000" dirty="0" smtClean="0"/>
              <a:t> </a:t>
            </a:r>
            <a:r>
              <a:rPr lang="nb-NO" sz="2000" dirty="0" smtClean="0"/>
              <a:t>used for </a:t>
            </a:r>
            <a:r>
              <a:rPr lang="nb-NO" sz="2000" dirty="0" err="1" smtClean="0"/>
              <a:t>continuously</a:t>
            </a:r>
            <a:r>
              <a:rPr lang="nb-NO" sz="2000" dirty="0" smtClean="0"/>
              <a:t> </a:t>
            </a:r>
            <a:r>
              <a:rPr lang="nb-NO" sz="2000" dirty="0" err="1" smtClean="0"/>
              <a:t>validation</a:t>
            </a:r>
            <a:r>
              <a:rPr lang="nb-NO" sz="2000" dirty="0" smtClean="0"/>
              <a:t> </a:t>
            </a:r>
            <a:r>
              <a:rPr lang="nb-NO" sz="2000" dirty="0" err="1" smtClean="0"/>
              <a:t>of</a:t>
            </a:r>
            <a:r>
              <a:rPr lang="nb-NO" sz="2000" dirty="0" smtClean="0"/>
              <a:t> </a:t>
            </a:r>
            <a:r>
              <a:rPr lang="nb-NO" sz="2000" dirty="0" err="1" smtClean="0"/>
              <a:t>thresholds</a:t>
            </a:r>
            <a:endParaRPr lang="nb-NO" sz="2000" dirty="0" smtClean="0"/>
          </a:p>
        </p:txBody>
      </p:sp>
      <p:graphicFrame>
        <p:nvGraphicFramePr>
          <p:cNvPr id="8" name="Tabell 7"/>
          <p:cNvGraphicFramePr>
            <a:graphicFrameLocks noGrp="1"/>
          </p:cNvGraphicFramePr>
          <p:nvPr/>
        </p:nvGraphicFramePr>
        <p:xfrm>
          <a:off x="251520" y="1412776"/>
          <a:ext cx="8640960" cy="2768600"/>
        </p:xfrm>
        <a:graphic>
          <a:graphicData uri="http://schemas.openxmlformats.org/drawingml/2006/table">
            <a:tbl>
              <a:tblPr firstRow="1" firstCol="1" lastRow="1" bandRow="1">
                <a:tableStyleId>{3C2FFA5D-87B4-456A-9821-1D502468CF0F}</a:tableStyleId>
              </a:tblPr>
              <a:tblGrid>
                <a:gridCol w="1080116"/>
                <a:gridCol w="648076"/>
                <a:gridCol w="864096"/>
                <a:gridCol w="864096"/>
                <a:gridCol w="864096"/>
                <a:gridCol w="864096"/>
                <a:gridCol w="864096"/>
                <a:gridCol w="864096"/>
                <a:gridCol w="864096"/>
                <a:gridCol w="864096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Part </a:t>
                      </a:r>
                      <a:r>
                        <a:rPr lang="nb-NO" sz="1200" dirty="0" err="1" smtClean="0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1200" dirty="0" err="1" smtClean="0">
                          <a:solidFill>
                            <a:schemeClr val="tx1"/>
                          </a:solidFill>
                        </a:rPr>
                        <a:t>Norway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nb-NO" sz="1200" b="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Nr. </a:t>
                      </a:r>
                      <a:r>
                        <a:rPr lang="nb-NO" sz="1200" b="0" i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nb-NO" sz="1200" b="0" i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relevant landslides</a:t>
                      </a:r>
                      <a:endParaRPr lang="nb-NO" sz="1200" b="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nb-NO" sz="1200" b="1" dirty="0" err="1" smtClean="0">
                          <a:solidFill>
                            <a:srgbClr val="003366"/>
                          </a:solidFill>
                        </a:rPr>
                        <a:t>Quality</a:t>
                      </a:r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 </a:t>
                      </a:r>
                      <a:r>
                        <a:rPr lang="nb-NO" sz="1200" b="1" dirty="0" err="1" smtClean="0">
                          <a:solidFill>
                            <a:srgbClr val="003366"/>
                          </a:solidFill>
                        </a:rPr>
                        <a:t>assesed</a:t>
                      </a:r>
                      <a:r>
                        <a:rPr lang="nb-NO" sz="1200" b="1" baseline="0" dirty="0" smtClean="0">
                          <a:solidFill>
                            <a:srgbClr val="003366"/>
                          </a:solidFill>
                        </a:rPr>
                        <a:t> for</a:t>
                      </a:r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 </a:t>
                      </a:r>
                      <a:r>
                        <a:rPr lang="nb-NO" sz="1200" b="1" dirty="0" err="1" smtClean="0">
                          <a:solidFill>
                            <a:srgbClr val="003366"/>
                          </a:solidFill>
                        </a:rPr>
                        <a:t>threshold</a:t>
                      </a:r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 studies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Total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 date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Pre 1960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1960-2010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baseline="0" dirty="0" smtClean="0">
                          <a:solidFill>
                            <a:srgbClr val="003366"/>
                          </a:solidFill>
                        </a:rPr>
                        <a:t>Project 1</a:t>
                      </a:r>
                    </a:p>
                    <a:p>
                      <a:endParaRPr lang="nb-NO" sz="8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Project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Project</a:t>
                      </a:r>
                      <a:r>
                        <a:rPr lang="nb-NO" sz="1200" b="1" baseline="0" dirty="0" smtClean="0">
                          <a:solidFill>
                            <a:srgbClr val="003366"/>
                          </a:solidFill>
                        </a:rPr>
                        <a:t> 3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Project</a:t>
                      </a:r>
                      <a:r>
                        <a:rPr lang="nb-NO" sz="1200" b="1" baseline="0" dirty="0" smtClean="0">
                          <a:solidFill>
                            <a:srgbClr val="003366"/>
                          </a:solidFill>
                        </a:rPr>
                        <a:t> 4</a:t>
                      </a:r>
                      <a:endParaRPr lang="nb-NO" sz="1200" b="1" dirty="0" smtClean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200" dirty="0" smtClean="0"/>
                        <a:t>East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1129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24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557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551</a:t>
                      </a:r>
                    </a:p>
                    <a:p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129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39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424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592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200" dirty="0" smtClean="0"/>
                        <a:t>West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2694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236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605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1848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130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16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3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119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268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200" dirty="0" smtClean="0"/>
                        <a:t>South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700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9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354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337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2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11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13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200" dirty="0" smtClean="0"/>
                        <a:t>North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1672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1029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91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552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1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1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328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331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200" dirty="0" smtClean="0"/>
                        <a:t>Total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6195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1298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1604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3288</a:t>
                      </a:r>
                      <a:endParaRPr lang="nb-NO" sz="12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261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17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43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882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rgbClr val="003366"/>
                          </a:solidFill>
                        </a:rPr>
                        <a:t>1204</a:t>
                      </a:r>
                      <a:endParaRPr lang="nb-NO" sz="1200" b="1" dirty="0">
                        <a:solidFill>
                          <a:srgbClr val="003366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Problems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registrations</a:t>
            </a:r>
            <a:r>
              <a:rPr lang="nb-NO" dirty="0" smtClean="0"/>
              <a:t> pre 2010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Poor</a:t>
            </a:r>
            <a:r>
              <a:rPr lang="nb-NO" dirty="0" smtClean="0"/>
              <a:t> </a:t>
            </a:r>
            <a:r>
              <a:rPr lang="nb-NO" dirty="0" err="1" smtClean="0"/>
              <a:t>quality</a:t>
            </a:r>
            <a:r>
              <a:rPr lang="nb-NO" dirty="0" smtClean="0"/>
              <a:t> in location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release</a:t>
            </a:r>
            <a:r>
              <a:rPr lang="nb-NO" dirty="0" smtClean="0"/>
              <a:t> area</a:t>
            </a:r>
          </a:p>
          <a:p>
            <a:pPr lvl="1"/>
            <a:r>
              <a:rPr lang="nb-NO" sz="1600" dirty="0" err="1" smtClean="0"/>
              <a:t>Too</a:t>
            </a:r>
            <a:r>
              <a:rPr lang="nb-NO" sz="1600" dirty="0" smtClean="0"/>
              <a:t> flat </a:t>
            </a:r>
            <a:r>
              <a:rPr lang="nb-NO" sz="1600" dirty="0" err="1" smtClean="0"/>
              <a:t>terrain</a:t>
            </a:r>
            <a:r>
              <a:rPr lang="nb-NO" sz="1600" dirty="0" smtClean="0"/>
              <a:t>, to </a:t>
            </a:r>
            <a:r>
              <a:rPr lang="nb-NO" sz="1600" dirty="0" err="1" smtClean="0"/>
              <a:t>steep</a:t>
            </a:r>
            <a:r>
              <a:rPr lang="nb-NO" sz="1600" dirty="0" smtClean="0"/>
              <a:t> </a:t>
            </a:r>
            <a:r>
              <a:rPr lang="nb-NO" sz="1600" dirty="0" err="1" smtClean="0"/>
              <a:t>with</a:t>
            </a:r>
            <a:r>
              <a:rPr lang="nb-NO" sz="1600" dirty="0" smtClean="0"/>
              <a:t> </a:t>
            </a:r>
            <a:r>
              <a:rPr lang="nb-NO" sz="1600" dirty="0" err="1" smtClean="0"/>
              <a:t>no</a:t>
            </a:r>
            <a:r>
              <a:rPr lang="nb-NO" sz="1600" dirty="0" smtClean="0"/>
              <a:t> </a:t>
            </a:r>
            <a:r>
              <a:rPr lang="nb-NO" sz="1600" dirty="0" err="1" smtClean="0"/>
              <a:t>soil</a:t>
            </a:r>
            <a:r>
              <a:rPr lang="nb-NO" sz="1600" dirty="0" smtClean="0"/>
              <a:t> cover, </a:t>
            </a:r>
            <a:r>
              <a:rPr lang="nb-NO" sz="1600" dirty="0" err="1" smtClean="0"/>
              <a:t>where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event</a:t>
            </a:r>
            <a:r>
              <a:rPr lang="nb-NO" sz="1600" dirty="0" smtClean="0"/>
              <a:t> hit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infrastructure</a:t>
            </a:r>
            <a:endParaRPr lang="nb-NO" sz="1600" dirty="0" smtClean="0"/>
          </a:p>
          <a:p>
            <a:r>
              <a:rPr lang="nb-NO" dirty="0" err="1" smtClean="0"/>
              <a:t>Poor</a:t>
            </a:r>
            <a:r>
              <a:rPr lang="nb-NO" dirty="0" smtClean="0"/>
              <a:t> </a:t>
            </a:r>
            <a:r>
              <a:rPr lang="nb-NO" dirty="0" err="1" smtClean="0"/>
              <a:t>quality</a:t>
            </a:r>
            <a:r>
              <a:rPr lang="nb-NO" dirty="0" smtClean="0"/>
              <a:t> in timing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event</a:t>
            </a:r>
            <a:endParaRPr lang="nb-NO" dirty="0" smtClean="0"/>
          </a:p>
          <a:p>
            <a:pPr lvl="1"/>
            <a:r>
              <a:rPr lang="nb-NO" sz="1600" dirty="0" err="1" smtClean="0"/>
              <a:t>Uncertainty</a:t>
            </a:r>
            <a:r>
              <a:rPr lang="nb-NO" sz="1600" dirty="0" smtClean="0"/>
              <a:t> </a:t>
            </a: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 smtClean="0"/>
              <a:t>days</a:t>
            </a:r>
            <a:r>
              <a:rPr lang="nb-NO" sz="1600" dirty="0" smtClean="0"/>
              <a:t> or </a:t>
            </a:r>
            <a:r>
              <a:rPr lang="nb-NO" sz="1600" dirty="0" err="1" smtClean="0"/>
              <a:t>weeks</a:t>
            </a:r>
            <a:endParaRPr lang="nb-NO" sz="1600" dirty="0" smtClean="0"/>
          </a:p>
          <a:p>
            <a:pPr lvl="1"/>
            <a:r>
              <a:rPr lang="nb-NO" sz="1600" dirty="0" err="1" smtClean="0"/>
              <a:t>Uncertainty</a:t>
            </a:r>
            <a:r>
              <a:rPr lang="nb-NO" sz="1600" dirty="0" smtClean="0"/>
              <a:t> not </a:t>
            </a:r>
            <a:r>
              <a:rPr lang="nb-NO" sz="1600" dirty="0" err="1" smtClean="0"/>
              <a:t>written</a:t>
            </a:r>
            <a:r>
              <a:rPr lang="nb-NO" sz="1600" dirty="0" smtClean="0"/>
              <a:t>, </a:t>
            </a:r>
            <a:r>
              <a:rPr lang="nb-NO" sz="1600" dirty="0" err="1" smtClean="0"/>
              <a:t>however</a:t>
            </a:r>
            <a:r>
              <a:rPr lang="nb-NO" sz="1600" dirty="0" smtClean="0"/>
              <a:t> an ”</a:t>
            </a:r>
            <a:r>
              <a:rPr lang="nb-NO" sz="1600" dirty="0" err="1" smtClean="0"/>
              <a:t>average</a:t>
            </a:r>
            <a:r>
              <a:rPr lang="nb-NO" sz="1600" dirty="0" smtClean="0"/>
              <a:t>” date is used (15th </a:t>
            </a: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 smtClean="0"/>
              <a:t>xx</a:t>
            </a:r>
            <a:r>
              <a:rPr lang="nb-NO" sz="1600" dirty="0" smtClean="0"/>
              <a:t> </a:t>
            </a:r>
            <a:r>
              <a:rPr lang="nb-NO" sz="1600" dirty="0" err="1" smtClean="0"/>
              <a:t>month</a:t>
            </a:r>
            <a:r>
              <a:rPr lang="nb-NO" sz="1600" dirty="0" smtClean="0"/>
              <a:t>, 1th Jan. 1th Jul</a:t>
            </a:r>
            <a:r>
              <a:rPr lang="nb-NO" sz="1600" dirty="0" smtClean="0"/>
              <a:t>) </a:t>
            </a:r>
            <a:r>
              <a:rPr lang="nb-NO" sz="1600" dirty="0" smtClean="0">
                <a:sym typeface="Wingdings" pitchFamily="2" charset="2"/>
              </a:rPr>
              <a:t> </a:t>
            </a:r>
            <a:r>
              <a:rPr lang="nb-NO" sz="1600" dirty="0" err="1" smtClean="0">
                <a:sym typeface="Wingdings" pitchFamily="2" charset="2"/>
              </a:rPr>
              <a:t>registrations</a:t>
            </a:r>
            <a:r>
              <a:rPr lang="nb-NO" sz="1600" dirty="0" smtClean="0">
                <a:sym typeface="Wingdings" pitchFamily="2" charset="2"/>
              </a:rPr>
              <a:t> </a:t>
            </a:r>
            <a:r>
              <a:rPr lang="nb-NO" sz="1600" dirty="0" err="1" smtClean="0">
                <a:sym typeface="Wingdings" pitchFamily="2" charset="2"/>
              </a:rPr>
              <a:t>on</a:t>
            </a:r>
            <a:r>
              <a:rPr lang="nb-NO" sz="1600" dirty="0" smtClean="0">
                <a:sym typeface="Wingdings" pitchFamily="2" charset="2"/>
              </a:rPr>
              <a:t> ”dry” </a:t>
            </a:r>
            <a:r>
              <a:rPr lang="nb-NO" sz="1600" dirty="0" err="1" smtClean="0">
                <a:sym typeface="Wingdings" pitchFamily="2" charset="2"/>
              </a:rPr>
              <a:t>days</a:t>
            </a:r>
            <a:r>
              <a:rPr lang="nb-NO" sz="1600" dirty="0" smtClean="0">
                <a:sym typeface="Wingdings" pitchFamily="2" charset="2"/>
              </a:rPr>
              <a:t> </a:t>
            </a:r>
            <a:r>
              <a:rPr lang="nb-NO" sz="1600" dirty="0" err="1" smtClean="0">
                <a:sym typeface="Wingdings" pitchFamily="2" charset="2"/>
              </a:rPr>
              <a:t>with</a:t>
            </a:r>
            <a:r>
              <a:rPr lang="nb-NO" sz="1600" dirty="0" smtClean="0">
                <a:sym typeface="Wingdings" pitchFamily="2" charset="2"/>
              </a:rPr>
              <a:t> </a:t>
            </a:r>
            <a:r>
              <a:rPr lang="nb-NO" sz="1600" dirty="0" err="1" smtClean="0">
                <a:sym typeface="Wingdings" pitchFamily="2" charset="2"/>
              </a:rPr>
              <a:t>no</a:t>
            </a:r>
            <a:r>
              <a:rPr lang="nb-NO" sz="1600" dirty="0" smtClean="0">
                <a:sym typeface="Wingdings" pitchFamily="2" charset="2"/>
              </a:rPr>
              <a:t> water </a:t>
            </a:r>
            <a:r>
              <a:rPr lang="nb-NO" sz="1600" dirty="0" err="1" smtClean="0">
                <a:sym typeface="Wingdings" pitchFamily="2" charset="2"/>
              </a:rPr>
              <a:t>supply</a:t>
            </a:r>
            <a:endParaRPr lang="nb-NO" sz="1600" dirty="0" smtClean="0"/>
          </a:p>
          <a:p>
            <a:r>
              <a:rPr lang="nb-NO" dirty="0" err="1" smtClean="0"/>
              <a:t>Poor</a:t>
            </a:r>
            <a:r>
              <a:rPr lang="nb-NO" dirty="0" smtClean="0"/>
              <a:t> </a:t>
            </a:r>
            <a:r>
              <a:rPr lang="nb-NO" dirty="0" err="1" smtClean="0"/>
              <a:t>quality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mass</a:t>
            </a:r>
            <a:r>
              <a:rPr lang="nb-NO" dirty="0" smtClean="0"/>
              <a:t> </a:t>
            </a:r>
            <a:r>
              <a:rPr lang="nb-NO" dirty="0" err="1" smtClean="0"/>
              <a:t>movement</a:t>
            </a:r>
            <a:r>
              <a:rPr lang="nb-NO" dirty="0" smtClean="0"/>
              <a:t> type </a:t>
            </a:r>
            <a:r>
              <a:rPr lang="nb-NO" sz="1800" dirty="0" smtClean="0"/>
              <a:t>(i.e. rock falls have </a:t>
            </a:r>
            <a:r>
              <a:rPr lang="nb-NO" sz="1800" dirty="0" err="1" smtClean="0"/>
              <a:t>often</a:t>
            </a:r>
            <a:r>
              <a:rPr lang="nb-NO" sz="1800" dirty="0" smtClean="0"/>
              <a:t> </a:t>
            </a:r>
            <a:r>
              <a:rPr lang="nb-NO" sz="1800" dirty="0" err="1" smtClean="0"/>
              <a:t>been</a:t>
            </a:r>
            <a:r>
              <a:rPr lang="nb-NO" sz="1800" dirty="0" smtClean="0"/>
              <a:t> </a:t>
            </a:r>
            <a:r>
              <a:rPr lang="nb-NO" sz="1800" dirty="0" err="1" smtClean="0"/>
              <a:t>described</a:t>
            </a:r>
            <a:r>
              <a:rPr lang="nb-NO" sz="1800" dirty="0" smtClean="0"/>
              <a:t> as </a:t>
            </a:r>
            <a:r>
              <a:rPr lang="nb-NO" sz="1800" dirty="0" err="1" smtClean="0"/>
              <a:t>debris</a:t>
            </a:r>
            <a:r>
              <a:rPr lang="nb-NO" sz="1800" dirty="0" smtClean="0"/>
              <a:t> </a:t>
            </a:r>
            <a:r>
              <a:rPr lang="nb-NO" sz="1800" dirty="0" err="1" smtClean="0"/>
              <a:t>avalanches</a:t>
            </a:r>
            <a:r>
              <a:rPr lang="nb-NO" sz="1800" dirty="0" smtClean="0"/>
              <a:t> or vice versa)</a:t>
            </a:r>
            <a:endParaRPr lang="nb-NO" dirty="0" smtClean="0"/>
          </a:p>
          <a:p>
            <a:r>
              <a:rPr lang="nb-NO" dirty="0" err="1" smtClean="0"/>
              <a:t>Sparse</a:t>
            </a:r>
            <a:r>
              <a:rPr lang="nb-NO" dirty="0" smtClean="0"/>
              <a:t> </a:t>
            </a:r>
            <a:r>
              <a:rPr lang="nb-NO" dirty="0" err="1" smtClean="0"/>
              <a:t>text</a:t>
            </a:r>
            <a:r>
              <a:rPr lang="nb-NO" dirty="0" smtClean="0"/>
              <a:t> </a:t>
            </a:r>
            <a:r>
              <a:rPr lang="nb-NO" dirty="0" err="1" smtClean="0"/>
              <a:t>descriptions</a:t>
            </a:r>
            <a:r>
              <a:rPr lang="nb-NO" dirty="0" smtClean="0"/>
              <a:t> and </a:t>
            </a:r>
            <a:r>
              <a:rPr lang="nb-NO" dirty="0" err="1" smtClean="0"/>
              <a:t>no</a:t>
            </a:r>
            <a:r>
              <a:rPr lang="nb-NO" dirty="0" smtClean="0"/>
              <a:t> </a:t>
            </a:r>
            <a:r>
              <a:rPr lang="nb-NO" dirty="0" err="1" smtClean="0"/>
              <a:t>photos</a:t>
            </a: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17B5-8098-44AE-B735-3DF9C63F5E23}" type="slidenum">
              <a:rPr lang="nb-NO" smtClean="0"/>
              <a:pPr/>
              <a:t>6</a:t>
            </a:fld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Rutines from </a:t>
            </a:r>
            <a:r>
              <a:rPr lang="nb-NO" dirty="0" smtClean="0"/>
              <a:t>2010 by </a:t>
            </a:r>
            <a:r>
              <a:rPr lang="nb-NO" dirty="0" err="1" smtClean="0"/>
              <a:t>the</a:t>
            </a:r>
            <a:r>
              <a:rPr lang="nb-NO" dirty="0" smtClean="0"/>
              <a:t> NVE</a:t>
            </a:r>
            <a:br>
              <a:rPr lang="nb-NO" dirty="0" smtClean="0"/>
            </a:br>
            <a:r>
              <a:rPr lang="nb-NO" sz="2400" dirty="0" smtClean="0"/>
              <a:t>(due to </a:t>
            </a:r>
            <a:r>
              <a:rPr lang="nb-NO" sz="2400" dirty="0" err="1" smtClean="0"/>
              <a:t>change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scope</a:t>
            </a:r>
            <a:r>
              <a:rPr lang="nb-NO" sz="2400" dirty="0" smtClean="0"/>
              <a:t> </a:t>
            </a:r>
            <a:r>
              <a:rPr lang="nb-NO" sz="2400" dirty="0" smtClean="0"/>
              <a:t>and less </a:t>
            </a:r>
            <a:r>
              <a:rPr lang="nb-NO" sz="2400" dirty="0" err="1" smtClean="0"/>
              <a:t>strained</a:t>
            </a:r>
            <a:r>
              <a:rPr lang="nb-NO" sz="2400" dirty="0" smtClean="0"/>
              <a:t> </a:t>
            </a:r>
            <a:r>
              <a:rPr lang="nb-NO" sz="2400" dirty="0" err="1" smtClean="0"/>
              <a:t>resources</a:t>
            </a:r>
            <a:r>
              <a:rPr lang="nb-NO" sz="2400" dirty="0" smtClean="0"/>
              <a:t>)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850" y="1600200"/>
            <a:ext cx="5112246" cy="4060825"/>
          </a:xfrm>
        </p:spPr>
        <p:txBody>
          <a:bodyPr/>
          <a:lstStyle/>
          <a:p>
            <a:r>
              <a:rPr lang="nb-NO" dirty="0" err="1" smtClean="0"/>
              <a:t>Daily</a:t>
            </a:r>
            <a:r>
              <a:rPr lang="nb-NO" dirty="0" smtClean="0"/>
              <a:t> media </a:t>
            </a:r>
            <a:r>
              <a:rPr lang="nb-NO" dirty="0" err="1" smtClean="0"/>
              <a:t>monitoring</a:t>
            </a:r>
            <a:endParaRPr lang="nb-NO" dirty="0" smtClean="0"/>
          </a:p>
          <a:p>
            <a:r>
              <a:rPr lang="nb-NO" dirty="0" err="1" smtClean="0"/>
              <a:t>Automatic</a:t>
            </a:r>
            <a:r>
              <a:rPr lang="nb-NO" dirty="0" smtClean="0"/>
              <a:t> </a:t>
            </a:r>
            <a:r>
              <a:rPr lang="nb-NO" dirty="0" err="1" smtClean="0"/>
              <a:t>registrations</a:t>
            </a:r>
            <a:r>
              <a:rPr lang="nb-NO" dirty="0" smtClean="0"/>
              <a:t> from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road</a:t>
            </a:r>
            <a:r>
              <a:rPr lang="nb-NO" dirty="0" smtClean="0"/>
              <a:t> and </a:t>
            </a:r>
            <a:r>
              <a:rPr lang="nb-NO" dirty="0" err="1" smtClean="0"/>
              <a:t>rail</a:t>
            </a:r>
            <a:r>
              <a:rPr lang="nb-NO" dirty="0" smtClean="0"/>
              <a:t> </a:t>
            </a:r>
            <a:r>
              <a:rPr lang="nb-NO" dirty="0" err="1" smtClean="0"/>
              <a:t>authorities</a:t>
            </a:r>
            <a:r>
              <a:rPr lang="nb-NO" dirty="0" smtClean="0"/>
              <a:t> (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photo</a:t>
            </a:r>
            <a:r>
              <a:rPr lang="nb-NO" dirty="0" smtClean="0"/>
              <a:t> </a:t>
            </a:r>
            <a:r>
              <a:rPr lang="nb-NO" dirty="0" err="1" smtClean="0"/>
              <a:t>documentation</a:t>
            </a:r>
            <a:r>
              <a:rPr lang="nb-NO" dirty="0" smtClean="0"/>
              <a:t>)</a:t>
            </a:r>
            <a:endParaRPr lang="nb-NO" dirty="0" smtClean="0"/>
          </a:p>
          <a:p>
            <a:r>
              <a:rPr lang="nb-NO" dirty="0" err="1" smtClean="0"/>
              <a:t>Crowdsourcing</a:t>
            </a:r>
            <a:r>
              <a:rPr lang="nb-NO" dirty="0" smtClean="0"/>
              <a:t> (</a:t>
            </a:r>
            <a:r>
              <a:rPr lang="nb-NO" i="1" dirty="0" err="1" smtClean="0"/>
              <a:t>regObs</a:t>
            </a:r>
            <a:r>
              <a:rPr lang="nb-NO" i="1" dirty="0" smtClean="0"/>
              <a:t>)</a:t>
            </a:r>
            <a:endParaRPr lang="nb-NO" dirty="0" smtClean="0"/>
          </a:p>
          <a:p>
            <a:pPr lvl="1"/>
            <a:r>
              <a:rPr lang="nb-NO" sz="1800" dirty="0" err="1" smtClean="0"/>
              <a:t>Everyone</a:t>
            </a:r>
            <a:r>
              <a:rPr lang="nb-NO" sz="1800" dirty="0" smtClean="0"/>
              <a:t> </a:t>
            </a:r>
            <a:r>
              <a:rPr lang="nb-NO" sz="1800" dirty="0" err="1" smtClean="0"/>
              <a:t>interested</a:t>
            </a:r>
            <a:r>
              <a:rPr lang="nb-NO" sz="1800" dirty="0" smtClean="0"/>
              <a:t> </a:t>
            </a:r>
            <a:r>
              <a:rPr lang="nb-NO" sz="1800" dirty="0" err="1" smtClean="0"/>
              <a:t>can</a:t>
            </a:r>
            <a:r>
              <a:rPr lang="nb-NO" sz="1800" dirty="0" smtClean="0"/>
              <a:t> register </a:t>
            </a:r>
            <a:r>
              <a:rPr lang="nb-NO" sz="1800" dirty="0" err="1" smtClean="0"/>
              <a:t>observations</a:t>
            </a:r>
            <a:endParaRPr lang="nb-NO" sz="1800" dirty="0" smtClean="0"/>
          </a:p>
          <a:p>
            <a:pPr lvl="1"/>
            <a:r>
              <a:rPr lang="nb-NO" sz="1800" dirty="0" err="1" smtClean="0"/>
              <a:t>Possible</a:t>
            </a:r>
            <a:r>
              <a:rPr lang="nb-NO" sz="1800" dirty="0" smtClean="0"/>
              <a:t> to </a:t>
            </a:r>
            <a:r>
              <a:rPr lang="nb-NO" sz="1800" dirty="0" err="1" smtClean="0"/>
              <a:t>assign</a:t>
            </a:r>
            <a:r>
              <a:rPr lang="nb-NO" sz="1800" dirty="0" smtClean="0"/>
              <a:t> </a:t>
            </a:r>
            <a:r>
              <a:rPr lang="nb-NO" sz="1800" dirty="0" err="1" smtClean="0"/>
              <a:t>experience</a:t>
            </a:r>
            <a:r>
              <a:rPr lang="nb-NO" sz="1800" dirty="0" smtClean="0"/>
              <a:t> to </a:t>
            </a:r>
            <a:r>
              <a:rPr lang="nb-NO" sz="1800" dirty="0" err="1" smtClean="0"/>
              <a:t>individual</a:t>
            </a:r>
            <a:r>
              <a:rPr lang="nb-NO" sz="1800" dirty="0" smtClean="0"/>
              <a:t> </a:t>
            </a:r>
            <a:r>
              <a:rPr lang="nb-NO" sz="1800" dirty="0" err="1" smtClean="0"/>
              <a:t>users</a:t>
            </a:r>
            <a:endParaRPr lang="nb-NO" sz="1800" dirty="0" smtClean="0"/>
          </a:p>
          <a:p>
            <a:pPr lvl="1"/>
            <a:r>
              <a:rPr lang="nb-NO" sz="1800" dirty="0" smtClean="0"/>
              <a:t>Is it </a:t>
            </a:r>
            <a:r>
              <a:rPr lang="nb-NO" sz="1800" dirty="0" err="1" smtClean="0"/>
              <a:t>usefull</a:t>
            </a:r>
            <a:r>
              <a:rPr lang="nb-NO" sz="1800" dirty="0" smtClean="0"/>
              <a:t>? The story </a:t>
            </a:r>
            <a:r>
              <a:rPr lang="nb-NO" sz="1800" dirty="0" err="1" smtClean="0"/>
              <a:t>of</a:t>
            </a:r>
            <a:r>
              <a:rPr lang="nb-NO" sz="1800" dirty="0" smtClean="0"/>
              <a:t> </a:t>
            </a:r>
            <a:r>
              <a:rPr lang="nb-NO" sz="1800" dirty="0" err="1" smtClean="0"/>
              <a:t>dentist</a:t>
            </a:r>
            <a:r>
              <a:rPr lang="nb-NO" sz="1800" dirty="0" smtClean="0"/>
              <a:t> Astor </a:t>
            </a:r>
            <a:r>
              <a:rPr lang="nb-NO" sz="1800" dirty="0" err="1" smtClean="0"/>
              <a:t>Furseth</a:t>
            </a:r>
            <a:r>
              <a:rPr lang="nb-NO" sz="1800" dirty="0" smtClean="0"/>
              <a:t> – from </a:t>
            </a:r>
            <a:r>
              <a:rPr lang="nb-NO" sz="1800" dirty="0" err="1" smtClean="0"/>
              <a:t>the</a:t>
            </a:r>
            <a:r>
              <a:rPr lang="nb-NO" sz="1800" dirty="0" smtClean="0"/>
              <a:t> 1980’s </a:t>
            </a:r>
            <a:r>
              <a:rPr lang="nb-NO" sz="1800" dirty="0" err="1" smtClean="0"/>
              <a:t>untill</a:t>
            </a:r>
            <a:r>
              <a:rPr lang="nb-NO" sz="1800" dirty="0" smtClean="0"/>
              <a:t> </a:t>
            </a:r>
            <a:r>
              <a:rPr lang="nb-NO" sz="1800" dirty="0" err="1" smtClean="0"/>
              <a:t>today</a:t>
            </a:r>
            <a:r>
              <a:rPr lang="nb-NO" sz="1800" dirty="0" smtClean="0"/>
              <a:t> – has </a:t>
            </a:r>
            <a:r>
              <a:rPr lang="nb-NO" sz="1800" dirty="0" err="1" smtClean="0"/>
              <a:t>the</a:t>
            </a:r>
            <a:r>
              <a:rPr lang="nb-NO" sz="1800" dirty="0" smtClean="0"/>
              <a:t> most </a:t>
            </a:r>
            <a:r>
              <a:rPr lang="nb-NO" sz="1800" dirty="0" err="1" smtClean="0"/>
              <a:t>recordings</a:t>
            </a:r>
            <a:r>
              <a:rPr lang="nb-NO" sz="1800" dirty="0" smtClean="0"/>
              <a:t> </a:t>
            </a:r>
            <a:r>
              <a:rPr lang="nb-NO" sz="1800" dirty="0" err="1" smtClean="0"/>
              <a:t>of</a:t>
            </a:r>
            <a:r>
              <a:rPr lang="nb-NO" sz="1800" dirty="0" smtClean="0"/>
              <a:t> landslides, </a:t>
            </a:r>
            <a:r>
              <a:rPr lang="nb-NO" sz="1800" dirty="0" err="1" smtClean="0"/>
              <a:t>with</a:t>
            </a:r>
            <a:r>
              <a:rPr lang="nb-NO" sz="1800" dirty="0" smtClean="0"/>
              <a:t> </a:t>
            </a:r>
            <a:r>
              <a:rPr lang="nb-NO" sz="1800" dirty="0" err="1" smtClean="0"/>
              <a:t>high</a:t>
            </a:r>
            <a:r>
              <a:rPr lang="nb-NO" sz="1800" dirty="0" smtClean="0"/>
              <a:t> </a:t>
            </a:r>
            <a:r>
              <a:rPr lang="nb-NO" sz="1800" dirty="0" err="1" smtClean="0"/>
              <a:t>quality</a:t>
            </a:r>
            <a:r>
              <a:rPr lang="nb-NO" sz="1800" dirty="0" smtClean="0"/>
              <a:t>!</a:t>
            </a:r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17B5-8098-44AE-B735-3DF9C63F5E23}" type="slidenum">
              <a:rPr lang="nb-NO" smtClean="0"/>
              <a:pPr/>
              <a:t>7</a:t>
            </a:fld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1412776"/>
            <a:ext cx="1539171" cy="273630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4347470"/>
            <a:ext cx="3447655" cy="2321890"/>
          </a:xfrm>
          <a:prstGeom prst="rect">
            <a:avLst/>
          </a:prstGeom>
        </p:spPr>
      </p:pic>
      <p:pic>
        <p:nvPicPr>
          <p:cNvPr id="3074" name="Picture 2" descr="C:\Users\snbo\Dropbox\Skjermbilder\Screenshot_2015-10-26-08-49-3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1986" y="1412776"/>
            <a:ext cx="1539171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How</a:t>
            </a:r>
            <a:r>
              <a:rPr lang="nb-NO" dirty="0" smtClean="0"/>
              <a:t>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quality</a:t>
            </a:r>
            <a:r>
              <a:rPr lang="nb-NO" dirty="0" smtClean="0"/>
              <a:t> </a:t>
            </a:r>
            <a:r>
              <a:rPr lang="nb-NO" dirty="0" err="1" smtClean="0"/>
              <a:t>asses</a:t>
            </a:r>
            <a:r>
              <a:rPr lang="nb-NO" dirty="0" smtClean="0"/>
              <a:t> pre 2010 </a:t>
            </a:r>
            <a:r>
              <a:rPr lang="nb-NO" dirty="0" err="1" smtClean="0"/>
              <a:t>events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858" y="1772816"/>
            <a:ext cx="4752206" cy="4060825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A detectives job looking at</a:t>
            </a:r>
          </a:p>
          <a:p>
            <a:r>
              <a:rPr lang="en-US" dirty="0" smtClean="0"/>
              <a:t>Text descriptions</a:t>
            </a:r>
            <a:endParaRPr lang="en-US" dirty="0" smtClean="0"/>
          </a:p>
          <a:p>
            <a:r>
              <a:rPr lang="en-US" dirty="0" smtClean="0"/>
              <a:t>Topographic maps</a:t>
            </a:r>
          </a:p>
          <a:p>
            <a:r>
              <a:rPr lang="en-US" dirty="0" smtClean="0"/>
              <a:t>Photos and aerial photos</a:t>
            </a:r>
          </a:p>
          <a:p>
            <a:r>
              <a:rPr lang="en-US" dirty="0" smtClean="0"/>
              <a:t>Google </a:t>
            </a:r>
            <a:r>
              <a:rPr lang="en-US" dirty="0" smtClean="0"/>
              <a:t>street view</a:t>
            </a:r>
          </a:p>
          <a:p>
            <a:r>
              <a:rPr lang="en-US" dirty="0" err="1" smtClean="0"/>
              <a:t>H</a:t>
            </a:r>
            <a:r>
              <a:rPr lang="en-US" dirty="0" err="1" smtClean="0"/>
              <a:t>ydrometeorological</a:t>
            </a:r>
            <a:r>
              <a:rPr lang="en-US" dirty="0" smtClean="0"/>
              <a:t> conditions </a:t>
            </a:r>
            <a:r>
              <a:rPr lang="en-US" dirty="0" smtClean="0"/>
              <a:t>to examine the timing and the release </a:t>
            </a:r>
            <a:r>
              <a:rPr lang="en-US" dirty="0" smtClean="0"/>
              <a:t>area</a:t>
            </a:r>
            <a:r>
              <a:rPr lang="en-US" dirty="0" smtClean="0"/>
              <a:t> </a:t>
            </a:r>
            <a:r>
              <a:rPr lang="en-US" dirty="0" smtClean="0"/>
              <a:t>to a scale of 1 km</a:t>
            </a:r>
            <a:r>
              <a:rPr lang="en-US" baseline="30000" dirty="0" smtClean="0"/>
              <a:t>2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17B5-8098-44AE-B735-3DF9C63F5E23}" type="slidenum">
              <a:rPr lang="nb-NO" smtClean="0"/>
              <a:pPr/>
              <a:t>8</a:t>
            </a:fld>
            <a:endParaRPr lang="nb-NO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3" y="2367099"/>
            <a:ext cx="2664295" cy="317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292081" y="2132856"/>
            <a:ext cx="1152128" cy="102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Orto 1.tif"/>
          <p:cNvPicPr>
            <a:picLocks noChangeAspect="1"/>
          </p:cNvPicPr>
          <p:nvPr/>
        </p:nvPicPr>
        <p:blipFill>
          <a:blip r:embed="rId2" cstate="print"/>
          <a:srcRect t="4851" b="34250"/>
          <a:stretch>
            <a:fillRect/>
          </a:stretch>
        </p:blipFill>
        <p:spPr>
          <a:xfrm>
            <a:off x="4644008" y="2204864"/>
            <a:ext cx="4425260" cy="3816424"/>
          </a:xfrm>
          <a:prstGeom prst="rect">
            <a:avLst/>
          </a:prstGeom>
        </p:spPr>
      </p:pic>
      <p:pic>
        <p:nvPicPr>
          <p:cNvPr id="11" name="Plassholder for innhold 10" descr="Topo 1_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4404" b="33635"/>
          <a:stretch>
            <a:fillRect/>
          </a:stretch>
        </p:blipFill>
        <p:spPr>
          <a:xfrm>
            <a:off x="179499" y="2167042"/>
            <a:ext cx="4392501" cy="3854246"/>
          </a:xfr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/>
          <a:lstStyle/>
          <a:p>
            <a:r>
              <a:rPr lang="nb-NO" dirty="0" err="1" smtClean="0"/>
              <a:t>Example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smtClean="0"/>
              <a:t>areal </a:t>
            </a:r>
            <a:r>
              <a:rPr lang="nb-NO" dirty="0" err="1" smtClean="0"/>
              <a:t>photos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Topographic</a:t>
            </a:r>
            <a:r>
              <a:rPr lang="nb-NO" dirty="0" smtClean="0"/>
              <a:t> </a:t>
            </a:r>
            <a:r>
              <a:rPr lang="nb-NO" dirty="0" err="1" smtClean="0"/>
              <a:t>conditions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 err="1" smtClean="0"/>
              <a:t>Before</a:t>
            </a:r>
            <a:r>
              <a:rPr lang="nb-NO" dirty="0" smtClean="0"/>
              <a:t> and </a:t>
            </a:r>
            <a:r>
              <a:rPr lang="nb-NO" dirty="0" err="1" smtClean="0"/>
              <a:t>after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event</a:t>
            </a:r>
            <a:endParaRPr lang="nb-NO" dirty="0"/>
          </a:p>
        </p:txBody>
      </p:sp>
      <p:pic>
        <p:nvPicPr>
          <p:cNvPr id="10" name="Plassholder for innhold 9" descr="Orto 2.tif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78150" y="2204864"/>
            <a:ext cx="4430354" cy="3888432"/>
          </a:xfrm>
          <a:prstGeom prst="rect">
            <a:avLst/>
          </a:prstGeom>
        </p:spPr>
      </p:pic>
      <p:sp>
        <p:nvSpPr>
          <p:cNvPr id="14" name="Plassholder for tekst 4"/>
          <p:cNvSpPr txBox="1">
            <a:spLocks/>
          </p:cNvSpPr>
          <p:nvPr/>
        </p:nvSpPr>
        <p:spPr bwMode="auto">
          <a:xfrm>
            <a:off x="467544" y="4797152"/>
            <a:ext cx="2314600" cy="1368152"/>
          </a:xfrm>
          <a:prstGeom prst="rect">
            <a:avLst/>
          </a:prstGeom>
          <a:ln w="25400" cap="flat" cmpd="sng" algn="ctr">
            <a:solidFill>
              <a:schemeClr val="dk1"/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4792C"/>
              </a:buClr>
              <a:buSzPct val="85000"/>
              <a:buFont typeface="Arial Unicode MS" pitchFamily="34" charset="-128"/>
              <a:buChar char="■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 ID 33635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4792C"/>
              </a:buClr>
              <a:buSzPct val="85000"/>
              <a:buFont typeface="Arial Unicode MS" pitchFamily="34" charset="-128"/>
              <a:buChar char="■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NGU, Astor 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Furseth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4792C"/>
              </a:buClr>
              <a:buSzPct val="85000"/>
              <a:buFont typeface="Arial Unicode MS" pitchFamily="34" charset="-128"/>
              <a:buChar char="■"/>
              <a:tabLst/>
              <a:defRPr/>
            </a:pP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Dato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9.07.2007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4792C"/>
              </a:buClr>
              <a:buSzPct val="85000"/>
              <a:buFont typeface="Arial Unicode MS" pitchFamily="34" charset="-128"/>
              <a:buChar char="■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Type: “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løsmasserskred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uspesifisert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 men 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kommentarer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“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jordskred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4792C"/>
              </a:buClr>
              <a:buSzPct val="85000"/>
              <a:buFont typeface="Arial Unicode MS" pitchFamily="34" charset="-128"/>
              <a:buChar char="■"/>
              <a:tabLst/>
              <a:defRPr/>
            </a:pPr>
            <a:r>
              <a:rPr lang="en-US" sz="1000" kern="0" dirty="0" err="1" smtClean="0"/>
              <a:t>Etter</a:t>
            </a:r>
            <a:r>
              <a:rPr lang="en-US" sz="1000" kern="0" dirty="0" smtClean="0"/>
              <a:t> </a:t>
            </a:r>
            <a:r>
              <a:rPr lang="en-US" sz="1000" kern="0" dirty="0" err="1" smtClean="0"/>
              <a:t>kontroll</a:t>
            </a:r>
            <a:r>
              <a:rPr lang="en-US" sz="1000" kern="0" dirty="0" smtClean="0"/>
              <a:t>: </a:t>
            </a:r>
            <a:r>
              <a:rPr lang="en-US" sz="1000" kern="0" dirty="0" err="1" smtClean="0"/>
              <a:t>Flomskred</a:t>
            </a:r>
            <a:endParaRPr kumimoji="0" lang="nb-NO" sz="10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y NVE tom">
  <a:themeElements>
    <a:clrScheme name="Ny NVE 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y NVE 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y NVE t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 NVE to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 NVE to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 NVE to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 NVE to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 NVE to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Ny NVE - engelsk</Template>
  <TotalTime>4922</TotalTime>
  <Words>1171</Words>
  <Application>Microsoft Office PowerPoint</Application>
  <PresentationFormat>Skjermfremvisning (4:3)</PresentationFormat>
  <Paragraphs>191</Paragraphs>
  <Slides>17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18" baseType="lpstr">
      <vt:lpstr>Ny NVE tom</vt:lpstr>
      <vt:lpstr>Landslide inventory management and usage in the Norwegian EWS</vt:lpstr>
      <vt:lpstr>The EWS of landslides in Norway</vt:lpstr>
      <vt:lpstr>Landslide database management - recent change in practise</vt:lpstr>
      <vt:lpstr>The Norwegian landslide database</vt:lpstr>
      <vt:lpstr>Quality assesed landslides (pre 2010)</vt:lpstr>
      <vt:lpstr>Problems with registrations pre 2010</vt:lpstr>
      <vt:lpstr>Rutines from 2010 by the NVE (due to change of scope and less strained resources)</vt:lpstr>
      <vt:lpstr>How we quality asses pre 2010 events</vt:lpstr>
      <vt:lpstr>Example of areal photos</vt:lpstr>
      <vt:lpstr>Same event, hydrometeorological conditons</vt:lpstr>
      <vt:lpstr>Example of usefullness of google street view (GSW)</vt:lpstr>
      <vt:lpstr>Inventory usage - threshold studies with quality assesed events</vt:lpstr>
      <vt:lpstr>Methodology</vt:lpstr>
      <vt:lpstr>Example of a succesfull study</vt:lpstr>
      <vt:lpstr>A less successfull study - but learning experience</vt:lpstr>
      <vt:lpstr>Summary / conclusions</vt:lpstr>
      <vt:lpstr>Please look at our management tools at xgeo.no, or visit varsom.no our warning portal, or make a landslide recording through regObs.no</vt:lpstr>
    </vt:vector>
  </TitlesOfParts>
  <Company>NVE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threshold studies for landslides in Norway</dc:title>
  <dc:creator>Boje Søren Nykjær</dc:creator>
  <cp:lastModifiedBy>snbo</cp:lastModifiedBy>
  <cp:revision>711</cp:revision>
  <cp:lastPrinted>1999-03-17T07:52:45Z</cp:lastPrinted>
  <dcterms:created xsi:type="dcterms:W3CDTF">2014-05-15T21:46:51Z</dcterms:created>
  <dcterms:modified xsi:type="dcterms:W3CDTF">2015-11-02T11:52:38Z</dcterms:modified>
</cp:coreProperties>
</file>