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258" r:id="rId3"/>
    <p:sldId id="257" r:id="rId4"/>
    <p:sldId id="261" r:id="rId5"/>
    <p:sldId id="260" r:id="rId6"/>
    <p:sldId id="259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0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3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21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13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8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47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6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8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2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2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1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F3BA048-1EB0-475C-8C8D-469823BD82B9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CE27A82-2097-4980-8913-62D714D5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5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428" y="674839"/>
            <a:ext cx="11165983" cy="1828801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OF GIS IN EVALUATING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PROFILES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KARST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5402" y="2825609"/>
            <a:ext cx="9440034" cy="14244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Kathryn Schroeder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Eric W. Peterson</a:t>
            </a:r>
            <a:r>
              <a:rPr lang="en-US" baseline="30000" dirty="0"/>
              <a:t>1</a:t>
            </a:r>
            <a:endParaRPr lang="en-US" dirty="0" smtClean="0"/>
          </a:p>
          <a:p>
            <a:r>
              <a:rPr lang="en-US" dirty="0" smtClean="0"/>
              <a:t>Toby Dogwiler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1026" name="Picture 2" descr="https://lh6.googleusercontent.com/-d24ecdnXdmY/AAAAAAAAAAI/AAAAAAAAAAA/MEjrIrwOgx0/s0-c-k-no-ns/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56878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en/thumb/c/c1/Illinois_State_University_Logo.svg/555px-Illinois_State_University_Logo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5"/>
          <a:stretch/>
        </p:blipFill>
        <p:spPr bwMode="auto">
          <a:xfrm>
            <a:off x="196849" y="4797380"/>
            <a:ext cx="1786497" cy="18288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9937" y="5173171"/>
            <a:ext cx="44959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 Department of Geography-Geology</a:t>
            </a:r>
          </a:p>
          <a:p>
            <a:r>
              <a:rPr lang="en-US" sz="1600" dirty="0" smtClean="0"/>
              <a:t>   Illinois State University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 Geography, Geology and Planning Department </a:t>
            </a:r>
          </a:p>
          <a:p>
            <a:r>
              <a:rPr lang="en-US" sz="1600" dirty="0" smtClean="0"/>
              <a:t>  Missouri State University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48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9788" y="4018362"/>
            <a:ext cx="10515600" cy="819355"/>
          </a:xfrm>
        </p:spPr>
        <p:txBody>
          <a:bodyPr>
            <a:normAutofit/>
          </a:bodyPr>
          <a:lstStyle/>
          <a:p>
            <a:pPr lvl="0"/>
            <a:r>
              <a:rPr lang="en-AU" sz="2400" cap="all" dirty="0">
                <a:effectLst/>
              </a:rPr>
              <a:t>Field </a:t>
            </a:r>
            <a:r>
              <a:rPr lang="en-AU" sz="2400" cap="all" dirty="0" smtClean="0">
                <a:effectLst/>
              </a:rPr>
              <a:t>Survey</a:t>
            </a:r>
            <a:endParaRPr lang="en-US" sz="24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839788" y="5045113"/>
            <a:ext cx="10514012" cy="144995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Spectra </a:t>
            </a:r>
            <a:r>
              <a:rPr lang="en-US" sz="2400" dirty="0">
                <a:effectLst/>
              </a:rPr>
              <a:t>Precision GL422 Grade Laser </a:t>
            </a:r>
            <a:endParaRPr lang="en-US" sz="2400" dirty="0" smtClean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Trimble </a:t>
            </a:r>
            <a:r>
              <a:rPr lang="en-US" sz="2400" dirty="0" err="1">
                <a:effectLst/>
              </a:rPr>
              <a:t>GeoExplorerXT</a:t>
            </a:r>
            <a:r>
              <a:rPr lang="en-US" sz="2400" dirty="0">
                <a:effectLst/>
              </a:rPr>
              <a:t> (</a:t>
            </a:r>
            <a:r>
              <a:rPr lang="en-US" sz="2400" dirty="0" err="1">
                <a:effectLst/>
              </a:rPr>
              <a:t>dGPS</a:t>
            </a:r>
            <a:r>
              <a:rPr lang="en-US" sz="2400" dirty="0" smtClean="0">
                <a:effectLst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Rangefinder</a:t>
            </a:r>
            <a:r>
              <a:rPr lang="en-US" sz="2400" dirty="0">
                <a:effectLst/>
              </a:rPr>
              <a:t>.</a:t>
            </a:r>
            <a:endParaRPr lang="en-US" sz="24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02253" y="639564"/>
            <a:ext cx="10019304" cy="3339768"/>
            <a:chOff x="4455053" y="1401565"/>
            <a:chExt cx="6229350" cy="2076450"/>
          </a:xfrm>
        </p:grpSpPr>
        <p:pic>
          <p:nvPicPr>
            <p:cNvPr id="16" name="Picture 1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053" y="1401565"/>
              <a:ext cx="3114675" cy="207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728" y="1401565"/>
              <a:ext cx="3114675" cy="20764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867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r="1944"/>
          <a:stretch>
            <a:fillRect/>
          </a:stretch>
        </p:blipFill>
        <p:spPr bwMode="auto">
          <a:xfrm>
            <a:off x="1215190" y="3504541"/>
            <a:ext cx="4186990" cy="308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4" y="46040"/>
            <a:ext cx="4824665" cy="941385"/>
          </a:xfrm>
        </p:spPr>
        <p:txBody>
          <a:bodyPr>
            <a:normAutofit fontScale="90000"/>
          </a:bodyPr>
          <a:lstStyle/>
          <a:p>
            <a:r>
              <a:rPr lang="en-AU" dirty="0">
                <a:effectLst/>
              </a:rPr>
              <a:t>Filled DEM vs. Unfilled DEM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863" y="184410"/>
            <a:ext cx="5589547" cy="66097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1" y="941383"/>
            <a:ext cx="6268454" cy="335968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33 Longitudinal </a:t>
            </a:r>
            <a:r>
              <a:rPr lang="en-US" sz="2400" dirty="0">
                <a:effectLst/>
              </a:rPr>
              <a:t>profiles </a:t>
            </a:r>
            <a:r>
              <a:rPr lang="en-US" sz="2400" dirty="0" smtClean="0">
                <a:effectLst/>
              </a:rPr>
              <a:t> - 6 field verified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3-m DEMs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The relationship between the two data sets is nearly 1:1 (R</a:t>
            </a:r>
            <a:r>
              <a:rPr lang="en-US" sz="2400" baseline="30000" dirty="0" smtClean="0">
                <a:effectLst/>
              </a:rPr>
              <a:t>2</a:t>
            </a:r>
            <a:r>
              <a:rPr lang="en-US" sz="2400" dirty="0" smtClean="0">
                <a:effectLst/>
              </a:rPr>
              <a:t> = 0.84).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Filled </a:t>
            </a:r>
            <a:r>
              <a:rPr lang="en-US" sz="2400" dirty="0">
                <a:effectLst/>
              </a:rPr>
              <a:t>DEM produced profiles that removed pools from the profile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-139539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3515" algn="just">
              <a:lnSpc>
                <a:spcPct val="115000"/>
              </a:lnSpc>
              <a:spcAft>
                <a:spcPts val="6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98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81925" cy="68315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9259" y="-674945"/>
            <a:ext cx="5934949" cy="1829338"/>
          </a:xfrm>
        </p:spPr>
        <p:txBody>
          <a:bodyPr/>
          <a:lstStyle/>
          <a:p>
            <a:pPr algn="r"/>
            <a:r>
              <a:rPr lang="en-US" dirty="0">
                <a:effectLst/>
              </a:rPr>
              <a:t>DEM </a:t>
            </a:r>
            <a:r>
              <a:rPr lang="en-US" dirty="0" smtClean="0">
                <a:effectLst/>
              </a:rPr>
              <a:t>Resolution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(1-meter </a:t>
            </a:r>
            <a:r>
              <a:rPr lang="en-US" dirty="0">
                <a:effectLst/>
              </a:rPr>
              <a:t>DEM </a:t>
            </a:r>
            <a:r>
              <a:rPr lang="en-US" dirty="0" smtClean="0">
                <a:effectLst/>
              </a:rPr>
              <a:t>vs. </a:t>
            </a:r>
            <a:r>
              <a:rPr lang="en-US" dirty="0">
                <a:effectLst/>
              </a:rPr>
              <a:t>3-meter DEM)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129259" y="1496126"/>
            <a:ext cx="5934949" cy="3376134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Little </a:t>
            </a:r>
            <a:r>
              <a:rPr lang="en-US" dirty="0">
                <a:effectLst/>
              </a:rPr>
              <a:t>variation between profiles generated from 1-m DEMs </a:t>
            </a:r>
            <a:r>
              <a:rPr lang="en-US" dirty="0" smtClean="0">
                <a:effectLst/>
              </a:rPr>
              <a:t>as compared </a:t>
            </a:r>
            <a:r>
              <a:rPr lang="en-US" dirty="0">
                <a:effectLst/>
              </a:rPr>
              <a:t>to those generated from 3-m </a:t>
            </a:r>
            <a:r>
              <a:rPr lang="en-US" dirty="0" err="1" smtClean="0">
                <a:effectLst/>
              </a:rPr>
              <a:t>DEMs.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1-m </a:t>
            </a:r>
            <a:r>
              <a:rPr lang="en-US" dirty="0">
                <a:effectLst/>
              </a:rPr>
              <a:t>DEMs </a:t>
            </a:r>
            <a:r>
              <a:rPr lang="en-US" dirty="0" smtClean="0">
                <a:effectLst/>
              </a:rPr>
              <a:t>profiles  - greater </a:t>
            </a:r>
            <a:r>
              <a:rPr lang="en-US" dirty="0">
                <a:effectLst/>
              </a:rPr>
              <a:t>continuity and </a:t>
            </a:r>
            <a:r>
              <a:rPr lang="en-US" dirty="0" smtClean="0">
                <a:effectLst/>
              </a:rPr>
              <a:t>smoothness</a:t>
            </a:r>
          </a:p>
          <a:p>
            <a:r>
              <a:rPr lang="en-US" dirty="0" smtClean="0">
                <a:effectLst/>
              </a:rPr>
              <a:t>Features present in both profiles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9549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54" y="3042292"/>
            <a:ext cx="4889095" cy="3691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2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-276727"/>
            <a:ext cx="4860758" cy="1600200"/>
          </a:xfrm>
        </p:spPr>
        <p:txBody>
          <a:bodyPr/>
          <a:lstStyle/>
          <a:p>
            <a:r>
              <a:rPr lang="en-US" dirty="0">
                <a:effectLst/>
              </a:rPr>
              <a:t>Field vs. ArcGIS-generated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347" y="1978075"/>
            <a:ext cx="5934949" cy="2690178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The </a:t>
            </a:r>
            <a:r>
              <a:rPr lang="en-US" dirty="0">
                <a:effectLst/>
              </a:rPr>
              <a:t>GIS profile tends to mimic the water surface rather than the streambed.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While present, pool </a:t>
            </a:r>
            <a:r>
              <a:rPr lang="en-US" dirty="0">
                <a:effectLst/>
              </a:rPr>
              <a:t>and riffle sequences </a:t>
            </a:r>
            <a:r>
              <a:rPr lang="en-US" dirty="0" smtClean="0">
                <a:effectLst/>
              </a:rPr>
              <a:t>are </a:t>
            </a:r>
            <a:r>
              <a:rPr lang="en-US" dirty="0">
                <a:effectLst/>
              </a:rPr>
              <a:t>more subdued in the GIS </a:t>
            </a:r>
            <a:r>
              <a:rPr lang="en-US" dirty="0" smtClean="0">
                <a:effectLst/>
              </a:rPr>
              <a:t>profiles</a:t>
            </a:r>
          </a:p>
          <a:p>
            <a:r>
              <a:rPr lang="en-US" dirty="0" smtClean="0">
                <a:effectLst/>
              </a:rPr>
              <a:t>Differences </a:t>
            </a:r>
            <a:r>
              <a:rPr lang="en-US" dirty="0">
                <a:effectLst/>
              </a:rPr>
              <a:t>between the DEM-derived elevations and the streambed elevations ranged from 1 meter to </a:t>
            </a:r>
            <a:r>
              <a:rPr lang="en-US" dirty="0" smtClean="0">
                <a:effectLst/>
              </a:rPr>
              <a:t>3.5 </a:t>
            </a:r>
            <a:r>
              <a:rPr lang="en-US" dirty="0">
                <a:effectLst/>
              </a:rPr>
              <a:t>meters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dirty="0" smtClean="0">
                <a:effectLst/>
              </a:rPr>
              <a:t>	LiDAR</a:t>
            </a:r>
          </a:p>
          <a:p>
            <a:r>
              <a:rPr lang="en-US" dirty="0"/>
              <a:t>	</a:t>
            </a:r>
            <a:r>
              <a:rPr lang="en-US" dirty="0" smtClean="0"/>
              <a:t>Accuracy of GPS (</a:t>
            </a:r>
            <a:r>
              <a:rPr lang="en-US" dirty="0" smtClean="0">
                <a:effectLst/>
              </a:rPr>
              <a:t>Vertical </a:t>
            </a:r>
            <a:r>
              <a:rPr lang="en-US" dirty="0">
                <a:effectLst/>
              </a:rPr>
              <a:t>error </a:t>
            </a:r>
            <a:r>
              <a:rPr lang="en-US" dirty="0" smtClean="0">
                <a:effectLst/>
              </a:rPr>
              <a:t>as great as 1.5 meters</a:t>
            </a:r>
            <a:r>
              <a:rPr lang="en-US" dirty="0" smtClean="0"/>
              <a:t>).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678531" y="1"/>
            <a:ext cx="4774344" cy="6858000"/>
            <a:chOff x="6678531" y="-1227221"/>
            <a:chExt cx="5101009" cy="73272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573" y="-1227221"/>
              <a:ext cx="5084967" cy="4566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0"/>
            <a:stretch/>
          </p:blipFill>
          <p:spPr bwMode="auto">
            <a:xfrm>
              <a:off x="6694573" y="3339321"/>
              <a:ext cx="5084967" cy="2291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6" t="90968" r="236" b="-236"/>
            <a:stretch/>
          </p:blipFill>
          <p:spPr bwMode="auto">
            <a:xfrm>
              <a:off x="6678531" y="5630778"/>
              <a:ext cx="5084967" cy="4692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107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05" y="6211"/>
            <a:ext cx="10515600" cy="819355"/>
          </a:xfrm>
        </p:spPr>
        <p:txBody>
          <a:bodyPr>
            <a:normAutofit/>
          </a:bodyPr>
          <a:lstStyle/>
          <a:p>
            <a:pPr lvl="0"/>
            <a:r>
              <a:rPr lang="en-AU" cap="all" dirty="0" smtClean="0">
                <a:effectLst/>
              </a:rPr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21105" y="994010"/>
            <a:ext cx="11341768" cy="197779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1800"/>
              </a:spcBef>
            </a:pPr>
            <a:r>
              <a:rPr lang="en-US" sz="9600" dirty="0" smtClean="0">
                <a:effectLst/>
              </a:rPr>
              <a:t>GIS-generated </a:t>
            </a:r>
            <a:r>
              <a:rPr lang="en-US" sz="9600" dirty="0">
                <a:effectLst/>
              </a:rPr>
              <a:t>profiles </a:t>
            </a:r>
            <a:r>
              <a:rPr lang="en-US" sz="9600" dirty="0"/>
              <a:t>identify the locations and occurrences of pools and </a:t>
            </a:r>
            <a:r>
              <a:rPr lang="en-US" sz="9600" dirty="0" smtClean="0"/>
              <a:t>riffles but are </a:t>
            </a:r>
            <a:r>
              <a:rPr lang="en-US" sz="9600" dirty="0">
                <a:effectLst/>
              </a:rPr>
              <a:t>not identical to </a:t>
            </a:r>
            <a:r>
              <a:rPr lang="en-US" sz="9600" dirty="0" smtClean="0">
                <a:effectLst/>
              </a:rPr>
              <a:t>field-surveyed profiles.</a:t>
            </a:r>
          </a:p>
          <a:p>
            <a:pPr>
              <a:spcBef>
                <a:spcPts val="1800"/>
              </a:spcBef>
            </a:pPr>
            <a:r>
              <a:rPr lang="en-US" sz="9600" dirty="0" smtClean="0">
                <a:effectLst/>
              </a:rPr>
              <a:t>1-m </a:t>
            </a:r>
            <a:r>
              <a:rPr lang="en-US" sz="9600" dirty="0">
                <a:effectLst/>
              </a:rPr>
              <a:t>and 3-m DEM-generated </a:t>
            </a:r>
            <a:r>
              <a:rPr lang="en-US" sz="9600" dirty="0" smtClean="0">
                <a:effectLst/>
              </a:rPr>
              <a:t>similar profiles</a:t>
            </a:r>
          </a:p>
          <a:p>
            <a:pPr>
              <a:spcBef>
                <a:spcPts val="1800"/>
              </a:spcBef>
            </a:pPr>
            <a:r>
              <a:rPr lang="en-US" sz="9600" dirty="0" smtClean="0">
                <a:effectLst/>
              </a:rPr>
              <a:t>GIS </a:t>
            </a:r>
            <a:r>
              <a:rPr lang="en-US" sz="9600" dirty="0">
                <a:effectLst/>
              </a:rPr>
              <a:t>is a cost-effective method to construct </a:t>
            </a:r>
            <a:r>
              <a:rPr lang="en-US" sz="9600" dirty="0" smtClean="0">
                <a:effectLst/>
              </a:rPr>
              <a:t>profiles </a:t>
            </a:r>
            <a:r>
              <a:rPr lang="en-US" sz="9600" dirty="0">
                <a:effectLst/>
              </a:rPr>
              <a:t>and is useful when it </a:t>
            </a:r>
            <a:r>
              <a:rPr lang="en-US" sz="9600" dirty="0" smtClean="0">
                <a:effectLst/>
              </a:rPr>
              <a:t>supplement fieldwork. </a:t>
            </a:r>
            <a:endParaRPr lang="en-US" sz="9600" dirty="0">
              <a:effectLst/>
            </a:endParaRP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b="27023"/>
          <a:stretch>
            <a:fillRect/>
          </a:stretch>
        </p:blipFill>
        <p:spPr>
          <a:xfrm>
            <a:off x="838200" y="2971800"/>
            <a:ext cx="105156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Background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78" y="521129"/>
            <a:ext cx="6934966" cy="4572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Longitudinal Stream Profile Generation</a:t>
            </a:r>
          </a:p>
          <a:p>
            <a:r>
              <a:rPr lang="en-US" sz="2000" dirty="0" smtClean="0"/>
              <a:t>Gaps in data = Incomplete Profile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752486" y="5117067"/>
            <a:ext cx="1940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(Woodside et al., 2015)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24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878" y="457200"/>
            <a:ext cx="4114800" cy="5943600"/>
            <a:chOff x="12019" y="457200"/>
            <a:chExt cx="4114800" cy="5943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" y="3657600"/>
              <a:ext cx="4114800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" y="457200"/>
              <a:ext cx="4114800" cy="27432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555" y="405685"/>
            <a:ext cx="3706889" cy="182191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Issues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242556" y="2560308"/>
            <a:ext cx="3706889" cy="335968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Surveying – Base Station</a:t>
            </a:r>
          </a:p>
          <a:p>
            <a:endParaRPr lang="en-US" sz="2000" dirty="0" smtClean="0"/>
          </a:p>
          <a:p>
            <a:r>
              <a:rPr lang="en-US" sz="2000" dirty="0" smtClean="0"/>
              <a:t>GPS – Canopy Cover</a:t>
            </a:r>
          </a:p>
          <a:p>
            <a:endParaRPr lang="en-US" sz="2000" dirty="0" smtClean="0"/>
          </a:p>
          <a:p>
            <a:r>
              <a:rPr lang="en-US" sz="2000" dirty="0" smtClean="0"/>
              <a:t>Time – Distance Covered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013323" y="457200"/>
            <a:ext cx="4114800" cy="5943600"/>
            <a:chOff x="7607122" y="457200"/>
            <a:chExt cx="4114800" cy="5943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122" y="3657600"/>
              <a:ext cx="4114800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122" y="457200"/>
              <a:ext cx="4114800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2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GIS – Model Cave Elevations</a:t>
            </a:r>
            <a:endParaRPr lang="en-US" sz="3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07" y="1683476"/>
            <a:ext cx="3179616" cy="41148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7" y="1683476"/>
            <a:ext cx="4777507" cy="4114800"/>
          </a:xfrm>
        </p:spPr>
      </p:pic>
      <p:sp>
        <p:nvSpPr>
          <p:cNvPr id="13" name="TextBox 12"/>
          <p:cNvSpPr txBox="1"/>
          <p:nvPr/>
        </p:nvSpPr>
        <p:spPr>
          <a:xfrm>
            <a:off x="9251686" y="6127954"/>
            <a:ext cx="169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(Jacoby et al., 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44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GIS – Erosion Potential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3795" y="5540764"/>
            <a:ext cx="2066472" cy="544884"/>
          </a:xfrm>
        </p:spPr>
        <p:txBody>
          <a:bodyPr/>
          <a:lstStyle/>
          <a:p>
            <a:r>
              <a:rPr lang="en-US" sz="1400" dirty="0" smtClean="0"/>
              <a:t>(Jacoby et al., 2011a)</a:t>
            </a:r>
            <a:endParaRPr lang="en-US" sz="1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0" y="1789847"/>
            <a:ext cx="5364480" cy="402336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8657213" y="5540765"/>
            <a:ext cx="2610344" cy="544883"/>
          </a:xfrm>
        </p:spPr>
        <p:txBody>
          <a:bodyPr/>
          <a:lstStyle/>
          <a:p>
            <a:r>
              <a:rPr lang="en-US" sz="1400" dirty="0" smtClean="0"/>
              <a:t>(Jacoby et al., 2011b)</a:t>
            </a:r>
            <a:endParaRPr lang="en-US" sz="1400" dirty="0"/>
          </a:p>
        </p:txBody>
      </p:sp>
      <p:pic>
        <p:nvPicPr>
          <p:cNvPr id="2050" name="Picture 2" descr="Comp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34" y="1789847"/>
            <a:ext cx="310134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4693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27" y="1383348"/>
            <a:ext cx="6931152" cy="396232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314825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Can DEM data and GIS  be used to develop Longitudinal Stream Profiles?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9752486" y="5357703"/>
            <a:ext cx="1940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(Woodside et al., 2015)</a:t>
            </a:r>
            <a:endParaRPr lang="en-US" sz="14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57200" y="3416970"/>
            <a:ext cx="3652025" cy="2370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Objectives - Needs</a:t>
            </a:r>
          </a:p>
          <a:p>
            <a:pPr lvl="1"/>
            <a:r>
              <a:rPr lang="en-US" sz="2200" dirty="0" smtClean="0"/>
              <a:t>Fill gaps in data</a:t>
            </a:r>
          </a:p>
          <a:p>
            <a:pPr lvl="1"/>
            <a:r>
              <a:rPr lang="en-US" sz="2200" dirty="0" smtClean="0"/>
              <a:t>Provide </a:t>
            </a:r>
            <a:r>
              <a:rPr lang="en-US" sz="2200" dirty="0" smtClean="0"/>
              <a:t>detailed-accurate information</a:t>
            </a:r>
            <a:endParaRPr lang="en-US" sz="2200" dirty="0" smtClean="0"/>
          </a:p>
          <a:p>
            <a:pPr lvl="1"/>
            <a:r>
              <a:rPr lang="en-US" sz="2200" dirty="0" smtClean="0"/>
              <a:t>Expanded Coverage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615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9232" y="-854242"/>
            <a:ext cx="3932237" cy="1600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5" y="0"/>
            <a:ext cx="6043863" cy="7818150"/>
          </a:xfrm>
        </p:spPr>
      </p:pic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469232" y="1203158"/>
            <a:ext cx="4812631" cy="381158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Driftless</a:t>
            </a:r>
            <a:r>
              <a:rPr lang="en-US" sz="2400" dirty="0" smtClean="0"/>
              <a:t> area of southeast Minnesota</a:t>
            </a:r>
          </a:p>
          <a:p>
            <a:r>
              <a:rPr lang="en-US" sz="2400" dirty="0">
                <a:effectLst/>
              </a:rPr>
              <a:t>Streams within three counties: Fillmore; Winona; and Houston; were examined</a:t>
            </a:r>
            <a:r>
              <a:rPr lang="en-US" sz="2400" dirty="0" smtClean="0">
                <a:effectLst/>
              </a:rPr>
              <a:t>.</a:t>
            </a:r>
          </a:p>
          <a:p>
            <a:r>
              <a:rPr lang="en-US" sz="2400" dirty="0" smtClean="0">
                <a:effectLst/>
              </a:rPr>
              <a:t>Paleozoic Siliciclastic and Carbonate Rocks</a:t>
            </a:r>
          </a:p>
          <a:p>
            <a:endParaRPr lang="en-US" dirty="0"/>
          </a:p>
        </p:txBody>
      </p:sp>
      <p:pic>
        <p:nvPicPr>
          <p:cNvPr id="16" name="Picture Placeholder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1075"/>
          <a:stretch>
            <a:fillRect/>
          </a:stretch>
        </p:blipFill>
        <p:spPr>
          <a:xfrm>
            <a:off x="269295" y="4054642"/>
            <a:ext cx="5314344" cy="2763689"/>
          </a:xfrm>
          <a:prstGeom prst="roundRect">
            <a:avLst>
              <a:gd name="adj" fmla="val 1858"/>
            </a:avLst>
          </a:prstGeom>
        </p:spPr>
      </p:pic>
    </p:spTree>
    <p:extLst>
      <p:ext uri="{BB962C8B-B14F-4D97-AF65-F5344CB8AC3E}">
        <p14:creationId xmlns:p14="http://schemas.microsoft.com/office/powerpoint/2010/main" val="5152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17" y="12270"/>
            <a:ext cx="3414883" cy="4572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57" y="-1"/>
            <a:ext cx="3414889" cy="457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04" y="2298270"/>
            <a:ext cx="3414888" cy="4572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07" y="2303639"/>
            <a:ext cx="341488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5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5" y="-788812"/>
            <a:ext cx="4846078" cy="1821918"/>
          </a:xfrm>
        </p:spPr>
        <p:txBody>
          <a:bodyPr/>
          <a:lstStyle/>
          <a:p>
            <a:pPr lvl="0"/>
            <a:r>
              <a:rPr lang="en-AU" cap="all" dirty="0">
                <a:effectLst/>
              </a:rPr>
              <a:t>Longitudinal Profile </a:t>
            </a:r>
            <a:r>
              <a:rPr lang="en-AU" cap="all" dirty="0" smtClean="0">
                <a:effectLst/>
              </a:rPr>
              <a:t>Construction</a:t>
            </a:r>
            <a:endParaRPr lang="en-US" dirty="0"/>
          </a:p>
        </p:txBody>
      </p:sp>
      <p:pic>
        <p:nvPicPr>
          <p:cNvPr id="7" name="Picture Placeholder 3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9" b="30599"/>
          <a:stretch>
            <a:fillRect/>
          </a:stretch>
        </p:blipFill>
        <p:spPr>
          <a:xfrm>
            <a:off x="5971062" y="571323"/>
            <a:ext cx="5758337" cy="29901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63" y="1033106"/>
            <a:ext cx="5694948" cy="5608324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effectLst/>
            </a:endParaRPr>
          </a:p>
          <a:p>
            <a:pPr>
              <a:spcBef>
                <a:spcPts val="1800"/>
              </a:spcBef>
            </a:pPr>
            <a:r>
              <a:rPr lang="en-US" sz="8000" dirty="0" smtClean="0">
                <a:effectLst/>
              </a:rPr>
              <a:t>ESRI’s </a:t>
            </a:r>
            <a:r>
              <a:rPr lang="en-US" sz="8000" dirty="0" err="1">
                <a:effectLst/>
              </a:rPr>
              <a:t>ArcMAP</a:t>
            </a:r>
            <a:r>
              <a:rPr lang="en-US" sz="8000" dirty="0">
                <a:effectLst/>
              </a:rPr>
              <a:t>™ 10.2. </a:t>
            </a:r>
            <a:endParaRPr lang="en-US" sz="8000" dirty="0" smtClean="0">
              <a:effectLst/>
            </a:endParaRPr>
          </a:p>
          <a:p>
            <a:pPr>
              <a:spcBef>
                <a:spcPts val="1800"/>
              </a:spcBef>
            </a:pPr>
            <a:r>
              <a:rPr lang="en-US" sz="8000" dirty="0" smtClean="0">
                <a:effectLst/>
              </a:rPr>
              <a:t>DEMs </a:t>
            </a:r>
            <a:r>
              <a:rPr lang="en-US" sz="8000" dirty="0">
                <a:effectLst/>
              </a:rPr>
              <a:t>of 1-meter (1-m) and 3-meter (3-m) resolutions were obtained from the Minnesota DNR </a:t>
            </a:r>
            <a:r>
              <a:rPr lang="en-US" sz="8000" dirty="0" smtClean="0">
                <a:effectLst/>
              </a:rPr>
              <a:t>(</a:t>
            </a:r>
            <a:r>
              <a:rPr lang="en-US" sz="8000" dirty="0">
                <a:effectLst/>
              </a:rPr>
              <a:t>http://www.mngeo.state.mn.us/chouse/elevation/lidar.html). </a:t>
            </a:r>
            <a:endParaRPr lang="en-US" sz="8000" dirty="0" smtClean="0">
              <a:effectLst/>
            </a:endParaRPr>
          </a:p>
          <a:p>
            <a:pPr>
              <a:spcBef>
                <a:spcPts val="1800"/>
              </a:spcBef>
            </a:pPr>
            <a:r>
              <a:rPr lang="en-US" sz="8000" dirty="0" smtClean="0">
                <a:effectLst/>
              </a:rPr>
              <a:t>Filled </a:t>
            </a:r>
            <a:r>
              <a:rPr lang="en-US" sz="8000" dirty="0">
                <a:effectLst/>
              </a:rPr>
              <a:t>DEMs </a:t>
            </a:r>
            <a:r>
              <a:rPr lang="en-US" sz="8000" dirty="0" smtClean="0">
                <a:effectLst/>
              </a:rPr>
              <a:t>vs. unfilled </a:t>
            </a:r>
            <a:r>
              <a:rPr lang="en-US" sz="8000" dirty="0" err="1" smtClean="0">
                <a:effectLst/>
              </a:rPr>
              <a:t>DEMs.</a:t>
            </a:r>
            <a:r>
              <a:rPr lang="en-US" sz="8000" dirty="0" smtClean="0">
                <a:effectLst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sz="8000" dirty="0" smtClean="0">
                <a:effectLst/>
              </a:rPr>
              <a:t>Stream </a:t>
            </a:r>
            <a:r>
              <a:rPr lang="en-US" sz="8000" dirty="0">
                <a:effectLst/>
              </a:rPr>
              <a:t>networks were created using ArcGIS’s Spatial </a:t>
            </a:r>
            <a:r>
              <a:rPr lang="en-US" sz="8000" dirty="0" smtClean="0">
                <a:effectLst/>
              </a:rPr>
              <a:t>Analyst </a:t>
            </a:r>
            <a:r>
              <a:rPr lang="en-US" sz="8000" dirty="0">
                <a:effectLst/>
              </a:rPr>
              <a:t>Hydrology </a:t>
            </a:r>
            <a:r>
              <a:rPr lang="en-US" sz="8000" dirty="0" smtClean="0">
                <a:effectLst/>
              </a:rPr>
              <a:t>toolset. </a:t>
            </a:r>
          </a:p>
          <a:p>
            <a:endParaRPr lang="en-US" sz="8000" dirty="0">
              <a:effectLst/>
            </a:endParaRPr>
          </a:p>
          <a:p>
            <a:endParaRPr lang="en-US" sz="4000" dirty="0">
              <a:effectLst/>
            </a:endParaRPr>
          </a:p>
          <a:p>
            <a:endParaRPr lang="en-US" sz="8000" dirty="0" smtClean="0">
              <a:effectLst/>
            </a:endParaRPr>
          </a:p>
          <a:p>
            <a:endParaRPr lang="en-US" sz="8000" dirty="0" smtClean="0">
              <a:effectLst/>
            </a:endParaRPr>
          </a:p>
          <a:p>
            <a:r>
              <a:rPr lang="en-US" sz="8000" dirty="0" smtClean="0">
                <a:effectLst/>
              </a:rPr>
              <a:t>Longitudinal profiles were developed using </a:t>
            </a:r>
            <a:r>
              <a:rPr lang="en-US" sz="8000" dirty="0">
                <a:effectLst/>
              </a:rPr>
              <a:t>ArcGIS’s 3D-Analyst “Interpolate Line” </a:t>
            </a:r>
            <a:r>
              <a:rPr lang="en-US" sz="8000" dirty="0" smtClean="0">
                <a:effectLst/>
              </a:rPr>
              <a:t>tool by </a:t>
            </a:r>
            <a:r>
              <a:rPr lang="en-US" sz="8000" dirty="0">
                <a:effectLst/>
              </a:rPr>
              <a:t>tracing a line along </a:t>
            </a:r>
            <a:r>
              <a:rPr lang="en-US" sz="8000" dirty="0" smtClean="0">
                <a:effectLst/>
              </a:rPr>
              <a:t>streams.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66" y="3903487"/>
            <a:ext cx="863433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66" y="5739058"/>
            <a:ext cx="863433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197531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444</TotalTime>
  <Words>399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SimSun</vt:lpstr>
      <vt:lpstr>Arial</vt:lpstr>
      <vt:lpstr>Corbel</vt:lpstr>
      <vt:lpstr>Times New Roman</vt:lpstr>
      <vt:lpstr>Depth</vt:lpstr>
      <vt:lpstr>THE USE OF GIS IN EVALUATING LONGITUDINAL PROFILES OF KARST STREAMS</vt:lpstr>
      <vt:lpstr>Background</vt:lpstr>
      <vt:lpstr>Issues</vt:lpstr>
      <vt:lpstr>GIS – Model Cave Elevations</vt:lpstr>
      <vt:lpstr>GIS – Erosion Potential</vt:lpstr>
      <vt:lpstr>Question</vt:lpstr>
      <vt:lpstr>Setting</vt:lpstr>
      <vt:lpstr>PowerPoint Presentation</vt:lpstr>
      <vt:lpstr>Longitudinal Profile Construction</vt:lpstr>
      <vt:lpstr>Field Survey</vt:lpstr>
      <vt:lpstr>Filled DEM vs. Unfilled DEM</vt:lpstr>
      <vt:lpstr>DEM Resolution (1-meter DEM vs. 3-meter DEM)</vt:lpstr>
      <vt:lpstr>Field vs. ArcGIS-generated</vt:lpstr>
      <vt:lpstr>conclusion</vt:lpstr>
    </vt:vector>
  </TitlesOfParts>
  <Company>Illinois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GIS IN EVALUATING LONGITUDINAL PROFILES OF KARST STREAMS</dc:title>
  <dc:creator>Peterson, Eric</dc:creator>
  <cp:lastModifiedBy>Ric Peterson</cp:lastModifiedBy>
  <cp:revision>23</cp:revision>
  <dcterms:created xsi:type="dcterms:W3CDTF">2015-10-29T20:06:56Z</dcterms:created>
  <dcterms:modified xsi:type="dcterms:W3CDTF">2015-11-02T18:51:34Z</dcterms:modified>
</cp:coreProperties>
</file>