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83" r:id="rId5"/>
    <p:sldId id="285" r:id="rId6"/>
    <p:sldId id="260" r:id="rId7"/>
    <p:sldId id="274" r:id="rId8"/>
    <p:sldId id="275" r:id="rId9"/>
    <p:sldId id="261" r:id="rId10"/>
    <p:sldId id="273" r:id="rId11"/>
    <p:sldId id="262" r:id="rId12"/>
    <p:sldId id="276" r:id="rId13"/>
    <p:sldId id="286" r:id="rId14"/>
    <p:sldId id="279" r:id="rId15"/>
    <p:sldId id="264" r:id="rId16"/>
    <p:sldId id="284" r:id="rId17"/>
    <p:sldId id="287" r:id="rId18"/>
    <p:sldId id="265" r:id="rId19"/>
    <p:sldId id="288" r:id="rId20"/>
    <p:sldId id="269" r:id="rId21"/>
    <p:sldId id="271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BAB"/>
    <a:srgbClr val="A2D4D8"/>
    <a:srgbClr val="AACD89"/>
    <a:srgbClr val="C7C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A82A1-D1A7-44AF-BA84-9837F9883015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1E72-C944-4B78-923B-9DF0624A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1E72-C944-4B78-923B-9DF0624A0D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1E72-C944-4B78-923B-9DF0624A0D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1E72-C944-4B78-923B-9DF0624A0D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1E72-C944-4B78-923B-9DF0624A0D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2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1E72-C944-4B78-923B-9DF0624A0D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5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8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1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8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4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3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0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9759-8847-42E4-827C-41353B40F0C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50BF-A0BF-447B-94CD-B06AD175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7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ivt.net/Clt/Ani/Ten/ten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3" y="22812"/>
            <a:ext cx="10565295" cy="68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235" y="914400"/>
            <a:ext cx="9635987" cy="27233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Role of Substrate Preference in Mid-Mesozoic Brachiopod Decline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9236" y="5688495"/>
            <a:ext cx="9635987" cy="1056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300" dirty="0" smtClean="0">
                <a:solidFill>
                  <a:schemeClr val="bg1"/>
                </a:solidFill>
              </a:rPr>
              <a:t>Marko Manojlovic</a:t>
            </a:r>
          </a:p>
          <a:p>
            <a:r>
              <a:rPr lang="en-US" sz="4300" dirty="0" smtClean="0">
                <a:solidFill>
                  <a:schemeClr val="bg1"/>
                </a:solidFill>
              </a:rPr>
              <a:t>UC Santa Cruz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68E9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600" y="723900"/>
            <a:ext cx="7162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6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Global decline in carbonate area since the Jurassic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08" y="1690688"/>
            <a:ext cx="7124192" cy="5105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80006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</a:t>
            </a:r>
          </a:p>
          <a:p>
            <a:r>
              <a:rPr lang="en-US" dirty="0" err="1" smtClean="0"/>
              <a:t>Opdyke</a:t>
            </a:r>
            <a:r>
              <a:rPr lang="en-US" dirty="0" smtClean="0"/>
              <a:t> and Wilkinson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087"/>
            <a:ext cx="8845296" cy="4329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Used the Paleobiology Database which stores global fossil age, location and lithology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Entered over 1,000 collections of Jurassic and Cretaceous brachiopods from over 100 references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pbs.twimg.com/profile_images/515193237112238080/TBcMlYBT_40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15" y="0"/>
            <a:ext cx="2164207" cy="21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" y="87526"/>
            <a:ext cx="11391365" cy="58377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3480" y="24062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Time Periods</a:t>
            </a:r>
          </a:p>
          <a:p>
            <a:r>
              <a:rPr lang="en-US" dirty="0" smtClean="0">
                <a:solidFill>
                  <a:srgbClr val="A46BAB"/>
                </a:solidFill>
              </a:rPr>
              <a:t>Triassic </a:t>
            </a:r>
          </a:p>
          <a:p>
            <a:r>
              <a:rPr lang="en-US" dirty="0" smtClean="0">
                <a:solidFill>
                  <a:srgbClr val="A2D4D8"/>
                </a:solidFill>
              </a:rPr>
              <a:t>Jurassic</a:t>
            </a:r>
            <a:endParaRPr lang="en-US" dirty="0">
              <a:solidFill>
                <a:srgbClr val="A2D4D8"/>
              </a:solidFill>
            </a:endParaRPr>
          </a:p>
          <a:p>
            <a:r>
              <a:rPr lang="en-US" dirty="0" smtClean="0">
                <a:solidFill>
                  <a:srgbClr val="AACD89"/>
                </a:solidFill>
              </a:rPr>
              <a:t>Cretaceous</a:t>
            </a:r>
            <a:endParaRPr lang="en-US" dirty="0">
              <a:solidFill>
                <a:srgbClr val="AAC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273"/>
            <a:ext cx="10515600" cy="807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Examined brachiopod/bivalve substrate preference by lumping the lithology of fossil collections into two broad categories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010442"/>
            <a:ext cx="3724656" cy="232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Carbonate: limestone (various subtypes), chalk, lime mudstone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6904" y="2010441"/>
            <a:ext cx="3959352" cy="23271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Siliciclastic: sandstone, mudstone </a:t>
            </a:r>
            <a:r>
              <a:rPr lang="en-US" dirty="0" err="1"/>
              <a:t>etc</a:t>
            </a:r>
            <a:r>
              <a:rPr lang="en-US" dirty="0"/>
              <a:t>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140833"/>
            <a:ext cx="10515600" cy="807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856" y="4471352"/>
            <a:ext cx="12012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Carbonate environments generally offer harder attachment surfaces and usually lithify more rapidly, offering new attachment opportunities</a:t>
            </a:r>
          </a:p>
          <a:p>
            <a:endParaRPr lang="en-US" sz="2800" dirty="0"/>
          </a:p>
          <a:p>
            <a:r>
              <a:rPr lang="en-US" sz="2800" dirty="0"/>
              <a:t>Siliciclastic environments represent primarily soft bottoms with few attachment opportunities and more intense burrowing activity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69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672" y="0"/>
            <a:ext cx="10515600" cy="1325563"/>
          </a:xfrm>
        </p:spPr>
        <p:txBody>
          <a:bodyPr/>
          <a:lstStyle/>
          <a:p>
            <a:r>
              <a:rPr lang="en-US" dirty="0" smtClean="0"/>
              <a:t>Brachiopod Carbonate Preference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4232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Brachiopods show consistently stronger carbonate preference (increasing in Mesozoic)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34559"/>
            <a:ext cx="7150608" cy="44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672" y="0"/>
            <a:ext cx="10515600" cy="1325563"/>
          </a:xfrm>
        </p:spPr>
        <p:txBody>
          <a:bodyPr/>
          <a:lstStyle/>
          <a:p>
            <a:r>
              <a:rPr lang="en-US" dirty="0" smtClean="0"/>
              <a:t>Brachiopod Carbonate Preference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4232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Brachiopods show consistently stronger carbonate preference (increasing in Mesozoic)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34559"/>
            <a:ext cx="7150608" cy="4498232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4809744" y="4094470"/>
            <a:ext cx="137160" cy="66955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6702082" y="3340577"/>
            <a:ext cx="155917" cy="118453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672" y="0"/>
            <a:ext cx="10515600" cy="1325563"/>
          </a:xfrm>
        </p:spPr>
        <p:txBody>
          <a:bodyPr/>
          <a:lstStyle/>
          <a:p>
            <a:r>
              <a:rPr lang="en-US" dirty="0" smtClean="0"/>
              <a:t>Brachiopod Carbonate Preference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4232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Stronger carbonate preference maintained when normalized to other marine groups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PaleoDB</a:t>
            </a:r>
            <a:r>
              <a:rPr lang="en-US" dirty="0" smtClean="0"/>
              <a:t>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Literature dominated by European collections, poor coverage elsewhere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Europe hosted large carbonate platforms during the Mesozoic, especially Jurassic</a:t>
            </a:r>
          </a:p>
        </p:txBody>
      </p:sp>
    </p:spTree>
    <p:extLst>
      <p:ext uri="{BB962C8B-B14F-4D97-AF65-F5344CB8AC3E}">
        <p14:creationId xmlns:p14="http://schemas.microsoft.com/office/powerpoint/2010/main" val="41354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8" y="0"/>
            <a:ext cx="88868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235" y="36512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Brachiopods vs Bivalves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Every zoologist acknowledges the inferiority of the </a:t>
            </a:r>
            <a:r>
              <a:rPr lang="en-US" sz="2000" dirty="0" err="1"/>
              <a:t>Bryozoa</a:t>
            </a:r>
            <a:r>
              <a:rPr lang="en-US" sz="2000" dirty="0"/>
              <a:t> and the Brachiopods when compared with the </a:t>
            </a:r>
            <a:r>
              <a:rPr lang="en-US" sz="2000" dirty="0" smtClean="0"/>
              <a:t>[</a:t>
            </a:r>
            <a:r>
              <a:rPr lang="en-US" sz="2000" dirty="0"/>
              <a:t>B</a:t>
            </a:r>
            <a:r>
              <a:rPr lang="en-US" sz="2000" dirty="0" smtClean="0"/>
              <a:t>ivalves</a:t>
            </a:r>
            <a:r>
              <a:rPr lang="en-US" sz="2000" dirty="0"/>
              <a:t>]….Now if any fact is well established in </a:t>
            </a:r>
            <a:r>
              <a:rPr lang="en-US" sz="2000" dirty="0" smtClean="0"/>
              <a:t>Paleontology, </a:t>
            </a:r>
            <a:r>
              <a:rPr lang="en-US" sz="2000" dirty="0"/>
              <a:t>it is the </a:t>
            </a:r>
            <a:r>
              <a:rPr lang="en-US" sz="2000" b="1" dirty="0"/>
              <a:t>earlier appearance and prevalence of the </a:t>
            </a:r>
            <a:r>
              <a:rPr lang="en-US" sz="2000" b="1" dirty="0" err="1"/>
              <a:t>Bryozoa</a:t>
            </a:r>
            <a:r>
              <a:rPr lang="en-US" sz="2000" b="1" dirty="0"/>
              <a:t> and </a:t>
            </a:r>
            <a:r>
              <a:rPr lang="en-US" sz="2000" b="1" dirty="0" err="1"/>
              <a:t>Brachiopoda</a:t>
            </a:r>
            <a:r>
              <a:rPr lang="en-US" sz="2000" b="1" dirty="0"/>
              <a:t> in the oldest geological formations, until </a:t>
            </a:r>
            <a:r>
              <a:rPr lang="en-US" sz="2000" b="1" dirty="0" smtClean="0"/>
              <a:t>[Bivalves] </a:t>
            </a:r>
            <a:r>
              <a:rPr lang="en-US" sz="2000" b="1" dirty="0"/>
              <a:t>assume the ascendancy which they maintain to the fullest extent at present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r>
              <a:rPr lang="en-US" sz="2000" dirty="0" smtClean="0"/>
              <a:t>								Louis Agassiz 1857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“Our </a:t>
            </a:r>
            <a:r>
              <a:rPr lang="en-US" sz="2000" dirty="0"/>
              <a:t>knowledge of comparative physiology is still so elementary that we do not know, for instance, </a:t>
            </a:r>
            <a:r>
              <a:rPr lang="en-US" sz="2000" b="1" dirty="0"/>
              <a:t>whether or not the cellular biochemical pathways of the mollusks give them superiority over the brachiopods</a:t>
            </a:r>
            <a:r>
              <a:rPr lang="en-US" sz="2000" dirty="0"/>
              <a:t>, as one might suspect from a study of the geological record of these </a:t>
            </a:r>
            <a:r>
              <a:rPr lang="en-US" sz="2000" dirty="0" smtClean="0"/>
              <a:t>phyla.”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Ernst </a:t>
            </a:r>
            <a:r>
              <a:rPr lang="en-US" sz="2000" dirty="0" err="1" smtClean="0"/>
              <a:t>Mayr</a:t>
            </a:r>
            <a:r>
              <a:rPr lang="en-US" sz="2000" dirty="0" smtClean="0"/>
              <a:t> 1959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098" name="Picture 2" descr="http://upload.wikimedia.org/wikipedia/commons/0/01/Agassiz_Louis_1807-18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49235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chievement.org/achievers/may1/large/may1-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056" y="4770783"/>
            <a:ext cx="1368944" cy="20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Modern brachiopods restricted to hard, often carbonate substrates compared to widespread bivalves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Literature data shows strong preference of brachiopods for carbonates compared to bivalves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decline in carbonate area coupled with brachiopod preference for carbonate substrates could have contributed to brachiopod decline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Further data collection from under-represented areas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Regional level analysis of preference data and </a:t>
            </a:r>
            <a:r>
              <a:rPr lang="en-US" dirty="0" err="1" smtClean="0"/>
              <a:t>paleolatitude</a:t>
            </a:r>
            <a:r>
              <a:rPr lang="en-US" dirty="0" smtClean="0"/>
              <a:t>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Additional fieldwork focusing on the Early to Late Mesozoic</a:t>
            </a:r>
          </a:p>
        </p:txBody>
      </p:sp>
    </p:spTree>
    <p:extLst>
      <p:ext uri="{BB962C8B-B14F-4D97-AF65-F5344CB8AC3E}">
        <p14:creationId xmlns:p14="http://schemas.microsoft.com/office/powerpoint/2010/main" val="18539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Matthew </a:t>
            </a:r>
            <a:r>
              <a:rPr lang="en-US" dirty="0" err="1" smtClean="0"/>
              <a:t>Clapham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Paleobiology Database and all its contributors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Paleontological Society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G. Arthur Cooper Award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2" descr="https://pbs.twimg.com/profile_images/515193237112238080/TBcMlYBT_40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45" y="113728"/>
            <a:ext cx="2164207" cy="21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bs.twimg.com/profile_images/468355973107556352/MEzTXdX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43" y="3406457"/>
            <a:ext cx="2770505" cy="277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iarchives.si.edu/sites/default/files/blog-attached-images/SIA2013-038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432" y="3579810"/>
            <a:ext cx="1654431" cy="24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healthcenter.ucsc.edu/shop/images/ucsc-logo.jpg?t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82" y="-10058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m1.behance.net/rendition/pm/2362248/disp/66e9995e440c0f55b2d222b7f7b26a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7480"/>
            <a:ext cx="624078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cean.si.edu/sites/default/files/styles/750x/public/photos/brachiopod-semenov.jpg?itok=ZZCU9M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28" y="0"/>
            <a:ext cx="4456176" cy="29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rm5.staticflickr.com/4037/4579634570_0b80186c82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2936818"/>
            <a:ext cx="5745480" cy="392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Brachiopods vs Bivalves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1980 Gould and Calloway argued that brachiopods did not decline due to competition with bivalves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Instead they point to the much larger effect of the Permian-Triassic extinction on the brachiopods compared to bivalves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“Ships passing in the night”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en-US" dirty="0"/>
              <a:t>Recently it has been argued that bivalves were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/>
              <a:t>always metabolically dominant and that their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/>
              <a:t>s</a:t>
            </a:r>
            <a:r>
              <a:rPr lang="en-US" dirty="0" smtClean="0"/>
              <a:t>uperior metabolism </a:t>
            </a:r>
            <a:r>
              <a:rPr lang="en-US" dirty="0"/>
              <a:t>helped </a:t>
            </a:r>
            <a:r>
              <a:rPr lang="en-US" dirty="0" smtClean="0"/>
              <a:t>them survive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P-T extinction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images.rapgenius.com/7e02125325cc8bfc3b03b4805611490d.1000x645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06" y="4245883"/>
            <a:ext cx="4049794" cy="26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Brachiopods vs Bivalves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Jurassic represents the last “golden age” of brachiopods as the group recovered from the P-T extinction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27" y="2782956"/>
            <a:ext cx="6884401" cy="40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Brachiopod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5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Restricted to hard substrates and deep, low nutrient environments</a:t>
            </a:r>
          </a:p>
          <a:p>
            <a:pPr marL="0" indent="0">
              <a:buNone/>
            </a:pPr>
            <a:r>
              <a:rPr lang="en-US" dirty="0" smtClean="0"/>
              <a:t>Strongly associated with carbonate substrates in studies of large living communities off Brazil and New Zealand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90" y="3011402"/>
            <a:ext cx="7574611" cy="3846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31" y="5234473"/>
            <a:ext cx="1483869" cy="1623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08131" y="4588142"/>
            <a:ext cx="180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Kowalewski</a:t>
            </a:r>
            <a:r>
              <a:rPr lang="en-US" sz="2000" dirty="0" smtClean="0"/>
              <a:t> et al. 2002)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Brachiopods only present in </a:t>
            </a:r>
            <a:r>
              <a:rPr lang="en-US" dirty="0"/>
              <a:t>&gt;40% </a:t>
            </a:r>
            <a:r>
              <a:rPr lang="en-US" dirty="0" smtClean="0"/>
              <a:t>CaCO</a:t>
            </a:r>
            <a:r>
              <a:rPr lang="en-US" baseline="30000" dirty="0" smtClean="0"/>
              <a:t>3 </a:t>
            </a:r>
            <a:r>
              <a:rPr lang="en-US" dirty="0" smtClean="0"/>
              <a:t>samples, unlike mollusks		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7" y="2463049"/>
            <a:ext cx="6075007" cy="4177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79" y="2825496"/>
            <a:ext cx="4521821" cy="3351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29396" y="6270171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*Fisher’s Exact Test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34743" y="4131897"/>
            <a:ext cx="21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-18692" y="-111806"/>
            <a:ext cx="4479396" cy="6741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80" y="25527"/>
            <a:ext cx="7641120" cy="6347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4296" y="6492240"/>
            <a:ext cx="38130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Lee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16736"/>
            <a:ext cx="11734800" cy="309962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7000" dirty="0" smtClean="0"/>
              <a:t>Brachiopods much more reliant on hard substrate than bivalves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7000" dirty="0" smtClean="0"/>
              <a:t>Can’t recover if buried by burrowers and almost never able to reattach if dislodged from substrate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7000" dirty="0" smtClean="0"/>
              <a:t>Restricted to harder substrates and marginal  environments by burrowing and grazing </a:t>
            </a:r>
            <a:r>
              <a:rPr lang="en-US" sz="7000" dirty="0" smtClean="0"/>
              <a:t>organisms </a:t>
            </a:r>
            <a:endParaRPr lang="en-US" sz="7000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otago.ac.nz/geology/otago072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04" y="3995929"/>
            <a:ext cx="3816094" cy="2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</TotalTime>
  <Words>488</Words>
  <Application>Microsoft Office PowerPoint</Application>
  <PresentationFormat>Widescreen</PresentationFormat>
  <Paragraphs>109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 The Role of Substrate Preference in Mid-Mesozoic Brachiopod Decline</vt:lpstr>
      <vt:lpstr>Brachiopods vs Bivalves</vt:lpstr>
      <vt:lpstr>Brachiopods vs Bivalves</vt:lpstr>
      <vt:lpstr>Brachiopods vs Bivalves</vt:lpstr>
      <vt:lpstr>PowerPoint Presentation</vt:lpstr>
      <vt:lpstr>Modern Brachiopod Distribution</vt:lpstr>
      <vt:lpstr>Brazil (Kowalewski et al. 2002)</vt:lpstr>
      <vt:lpstr>PowerPoint Presentation</vt:lpstr>
      <vt:lpstr>Substrate</vt:lpstr>
      <vt:lpstr>PowerPoint Presentation</vt:lpstr>
      <vt:lpstr>Carbonate Decline</vt:lpstr>
      <vt:lpstr>Methods</vt:lpstr>
      <vt:lpstr>PowerPoint Presentation</vt:lpstr>
      <vt:lpstr>Methods</vt:lpstr>
      <vt:lpstr>Brachiopod Carbonate Preference</vt:lpstr>
      <vt:lpstr>Brachiopod Carbonate Preference</vt:lpstr>
      <vt:lpstr>Brachiopod Carbonate Preference</vt:lpstr>
      <vt:lpstr>PaleoDB Limitations</vt:lpstr>
      <vt:lpstr>PowerPoint Presentation</vt:lpstr>
      <vt:lpstr>Conclusions</vt:lpstr>
      <vt:lpstr>Future Work</vt:lpstr>
      <vt:lpstr>Acknowledgments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Hard Rock Life: Brachiopod Substrate Preference and Mesozoic Decline</dc:title>
  <dc:creator>Marko Manojlovic</dc:creator>
  <cp:lastModifiedBy>Marko Manojlovic</cp:lastModifiedBy>
  <cp:revision>120</cp:revision>
  <dcterms:created xsi:type="dcterms:W3CDTF">2015-05-21T14:41:27Z</dcterms:created>
  <dcterms:modified xsi:type="dcterms:W3CDTF">2015-11-02T04:28:46Z</dcterms:modified>
</cp:coreProperties>
</file>