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jpg" ContentType="image/jpeg"/>
  <Default Extension="vml" ContentType="application/vnd.openxmlformats-officedocument.vmlDrawing"/>
  <Default Extension="rels" ContentType="application/vnd.openxmlformats-package.relationships+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60" r:id="rId2"/>
    <p:sldId id="296" r:id="rId3"/>
    <p:sldId id="297" r:id="rId4"/>
    <p:sldId id="289" r:id="rId5"/>
    <p:sldId id="290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3" r:id="rId15"/>
    <p:sldId id="292" r:id="rId16"/>
    <p:sldId id="291" r:id="rId17"/>
    <p:sldId id="288" r:id="rId18"/>
    <p:sldId id="294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5" autoAdjust="0"/>
    <p:restoredTop sz="86432" autoAdjust="0"/>
  </p:normalViewPr>
  <p:slideViewPr>
    <p:cSldViewPr snapToGrid="0">
      <p:cViewPr varScale="1">
        <p:scale>
          <a:sx n="73" d="100"/>
          <a:sy n="73" d="100"/>
        </p:scale>
        <p:origin x="-1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58967629046"/>
          <c:y val="0.187664041994751"/>
          <c:w val="0.649726401387327"/>
          <c:h val="0.77097788912749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'Sample Sites'!$J$3:$J$28</c:f>
              <c:numCache>
                <c:formatCode>0.0</c:formatCode>
                <c:ptCount val="26"/>
                <c:pt idx="0">
                  <c:v>180.7307637599999</c:v>
                </c:pt>
                <c:pt idx="1">
                  <c:v>180.7307637599999</c:v>
                </c:pt>
                <c:pt idx="2">
                  <c:v>224.6923116</c:v>
                </c:pt>
                <c:pt idx="3">
                  <c:v>224.6923116</c:v>
                </c:pt>
                <c:pt idx="4">
                  <c:v>395.6538696</c:v>
                </c:pt>
                <c:pt idx="5">
                  <c:v>395.6538696</c:v>
                </c:pt>
                <c:pt idx="6">
                  <c:v>986.6921591999983</c:v>
                </c:pt>
                <c:pt idx="7">
                  <c:v>986.6921591999983</c:v>
                </c:pt>
                <c:pt idx="8">
                  <c:v>1000.0</c:v>
                </c:pt>
                <c:pt idx="9">
                  <c:v>1000.0</c:v>
                </c:pt>
                <c:pt idx="10">
                  <c:v>1125.0</c:v>
                </c:pt>
                <c:pt idx="11">
                  <c:v>1125.0</c:v>
                </c:pt>
                <c:pt idx="12">
                  <c:v>1250.0</c:v>
                </c:pt>
                <c:pt idx="13">
                  <c:v>1250.0</c:v>
                </c:pt>
                <c:pt idx="14">
                  <c:v>1375.0</c:v>
                </c:pt>
                <c:pt idx="15">
                  <c:v>1375.0</c:v>
                </c:pt>
                <c:pt idx="16">
                  <c:v>1500.0</c:v>
                </c:pt>
                <c:pt idx="17">
                  <c:v>1500.0</c:v>
                </c:pt>
                <c:pt idx="18">
                  <c:v>1625.0</c:v>
                </c:pt>
                <c:pt idx="19">
                  <c:v>1625.0</c:v>
                </c:pt>
                <c:pt idx="20">
                  <c:v>1750.0</c:v>
                </c:pt>
                <c:pt idx="21">
                  <c:v>1750.0</c:v>
                </c:pt>
                <c:pt idx="22">
                  <c:v>1875.0</c:v>
                </c:pt>
                <c:pt idx="23">
                  <c:v>1875.0</c:v>
                </c:pt>
                <c:pt idx="24">
                  <c:v>1950.0</c:v>
                </c:pt>
                <c:pt idx="25">
                  <c:v>1950.0</c:v>
                </c:pt>
              </c:numCache>
            </c:numRef>
          </c:xVal>
          <c:yVal>
            <c:numRef>
              <c:f>'Sample Sites'!$I$3:$I$28</c:f>
              <c:numCache>
                <c:formatCode>0.0</c:formatCode>
                <c:ptCount val="26"/>
                <c:pt idx="0">
                  <c:v>0.0</c:v>
                </c:pt>
                <c:pt idx="1">
                  <c:v>2.2746269976</c:v>
                </c:pt>
                <c:pt idx="2">
                  <c:v>2.2746269976</c:v>
                </c:pt>
                <c:pt idx="3">
                  <c:v>7.657911023999977</c:v>
                </c:pt>
                <c:pt idx="4">
                  <c:v>7.657911023999977</c:v>
                </c:pt>
                <c:pt idx="5">
                  <c:v>10.99402932</c:v>
                </c:pt>
                <c:pt idx="6">
                  <c:v>10.99402932</c:v>
                </c:pt>
                <c:pt idx="7">
                  <c:v>15.0</c:v>
                </c:pt>
                <c:pt idx="8">
                  <c:v>15.0</c:v>
                </c:pt>
                <c:pt idx="9">
                  <c:v>20.0</c:v>
                </c:pt>
                <c:pt idx="10">
                  <c:v>20.0</c:v>
                </c:pt>
                <c:pt idx="11">
                  <c:v>25.0</c:v>
                </c:pt>
                <c:pt idx="12">
                  <c:v>25.0</c:v>
                </c:pt>
                <c:pt idx="13">
                  <c:v>30.0</c:v>
                </c:pt>
                <c:pt idx="14">
                  <c:v>30.0</c:v>
                </c:pt>
                <c:pt idx="15">
                  <c:v>35.0</c:v>
                </c:pt>
                <c:pt idx="16">
                  <c:v>35.0</c:v>
                </c:pt>
                <c:pt idx="17">
                  <c:v>40.0</c:v>
                </c:pt>
                <c:pt idx="18">
                  <c:v>40.0</c:v>
                </c:pt>
                <c:pt idx="19">
                  <c:v>45.0</c:v>
                </c:pt>
                <c:pt idx="20">
                  <c:v>45.0</c:v>
                </c:pt>
                <c:pt idx="21">
                  <c:v>50.0</c:v>
                </c:pt>
                <c:pt idx="22">
                  <c:v>50.0</c:v>
                </c:pt>
                <c:pt idx="23">
                  <c:v>55.0</c:v>
                </c:pt>
                <c:pt idx="24">
                  <c:v>55.0</c:v>
                </c:pt>
                <c:pt idx="25">
                  <c:v>60.0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'Sample Sites'!$L$3:$L$4</c:f>
              <c:numCache>
                <c:formatCode>0.0</c:formatCode>
                <c:ptCount val="2"/>
                <c:pt idx="0">
                  <c:v>0.0</c:v>
                </c:pt>
                <c:pt idx="1">
                  <c:v>2000.0</c:v>
                </c:pt>
              </c:numCache>
            </c:numRef>
          </c:xVal>
          <c:yVal>
            <c:numRef>
              <c:f>'Sample Sites'!$K$3:$K$4</c:f>
              <c:numCache>
                <c:formatCode>0.0</c:formatCode>
                <c:ptCount val="2"/>
                <c:pt idx="0">
                  <c:v>11.0</c:v>
                </c:pt>
                <c:pt idx="1">
                  <c:v>11.0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802920"/>
        <c:axId val="-2014933496"/>
      </c:scatterChart>
      <c:valAx>
        <c:axId val="-2014802920"/>
        <c:scaling>
          <c:orientation val="minMax"/>
          <c:max val="2000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(m/s)</a:t>
                </a:r>
                <a:endParaRPr lang="en-US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4933496"/>
        <c:crosses val="autoZero"/>
        <c:crossBetween val="midCat"/>
        <c:majorUnit val="500.0"/>
      </c:valAx>
      <c:valAx>
        <c:axId val="-2014933496"/>
        <c:scaling>
          <c:orientation val="maxMin"/>
          <c:max val="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(m)</a:t>
                </a:r>
              </a:p>
            </c:rich>
          </c:tx>
          <c:layout>
            <c:manualLayout>
              <c:xMode val="edge"/>
              <c:yMode val="edge"/>
              <c:x val="0.0258064516129032"/>
              <c:y val="0.4643379143188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4802920"/>
        <c:crosses val="autoZero"/>
        <c:crossBetween val="midCat"/>
        <c:majorUnit val="10.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17533363451"/>
          <c:y val="0.172512526843235"/>
          <c:w val="0.612488736401265"/>
          <c:h val="0.7861294042790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'Sample Sites'!$B$3:$B$36</c:f>
              <c:numCache>
                <c:formatCode>0.0</c:formatCode>
                <c:ptCount val="34"/>
                <c:pt idx="0">
                  <c:v>221.0030124</c:v>
                </c:pt>
                <c:pt idx="1">
                  <c:v>221.0030124</c:v>
                </c:pt>
                <c:pt idx="2">
                  <c:v>248.628408</c:v>
                </c:pt>
                <c:pt idx="3">
                  <c:v>248.628408</c:v>
                </c:pt>
                <c:pt idx="4">
                  <c:v>491.7317063999996</c:v>
                </c:pt>
                <c:pt idx="5">
                  <c:v>491.7317063999996</c:v>
                </c:pt>
                <c:pt idx="6" formatCode="General">
                  <c:v>523.2</c:v>
                </c:pt>
                <c:pt idx="7" formatCode="General">
                  <c:v>523.2</c:v>
                </c:pt>
                <c:pt idx="8" formatCode="General">
                  <c:v>548.2</c:v>
                </c:pt>
                <c:pt idx="9" formatCode="General">
                  <c:v>548.2</c:v>
                </c:pt>
                <c:pt idx="10" formatCode="General">
                  <c:v>573.2</c:v>
                </c:pt>
                <c:pt idx="11" formatCode="General">
                  <c:v>573.2</c:v>
                </c:pt>
                <c:pt idx="12" formatCode="General">
                  <c:v>598.2</c:v>
                </c:pt>
                <c:pt idx="13" formatCode="General">
                  <c:v>598.2</c:v>
                </c:pt>
                <c:pt idx="14" formatCode="General">
                  <c:v>623.2</c:v>
                </c:pt>
                <c:pt idx="15" formatCode="General">
                  <c:v>623.2</c:v>
                </c:pt>
                <c:pt idx="16" formatCode="General">
                  <c:v>648.2</c:v>
                </c:pt>
                <c:pt idx="17" formatCode="General">
                  <c:v>648.2</c:v>
                </c:pt>
                <c:pt idx="18" formatCode="General">
                  <c:v>673.2</c:v>
                </c:pt>
                <c:pt idx="19" formatCode="General">
                  <c:v>673.2</c:v>
                </c:pt>
                <c:pt idx="20" formatCode="General">
                  <c:v>698.2</c:v>
                </c:pt>
                <c:pt idx="21" formatCode="General">
                  <c:v>698.2</c:v>
                </c:pt>
                <c:pt idx="22" formatCode="General">
                  <c:v>723.2</c:v>
                </c:pt>
                <c:pt idx="23" formatCode="General">
                  <c:v>723.2</c:v>
                </c:pt>
                <c:pt idx="24" formatCode="General">
                  <c:v>750.0</c:v>
                </c:pt>
                <c:pt idx="25" formatCode="General">
                  <c:v>750.0</c:v>
                </c:pt>
                <c:pt idx="26" formatCode="General">
                  <c:v>750.0</c:v>
                </c:pt>
                <c:pt idx="27" formatCode="General">
                  <c:v>750.0</c:v>
                </c:pt>
                <c:pt idx="28" formatCode="General">
                  <c:v>750.0</c:v>
                </c:pt>
                <c:pt idx="29" formatCode="General">
                  <c:v>750.0</c:v>
                </c:pt>
                <c:pt idx="30" formatCode="General">
                  <c:v>750.0</c:v>
                </c:pt>
                <c:pt idx="31" formatCode="General">
                  <c:v>750.0</c:v>
                </c:pt>
                <c:pt idx="32" formatCode="General">
                  <c:v>1500.0</c:v>
                </c:pt>
                <c:pt idx="33" formatCode="General">
                  <c:v>1500.0</c:v>
                </c:pt>
              </c:numCache>
            </c:numRef>
          </c:xVal>
          <c:yVal>
            <c:numRef>
              <c:f>'Sample Sites'!$A$3:$A$36</c:f>
              <c:numCache>
                <c:formatCode>0.0</c:formatCode>
                <c:ptCount val="34"/>
                <c:pt idx="0">
                  <c:v>0.0</c:v>
                </c:pt>
                <c:pt idx="1">
                  <c:v>3.867552336</c:v>
                </c:pt>
                <c:pt idx="2">
                  <c:v>3.867552336</c:v>
                </c:pt>
                <c:pt idx="3">
                  <c:v>18.509004384</c:v>
                </c:pt>
                <c:pt idx="4">
                  <c:v>18.509004384</c:v>
                </c:pt>
                <c:pt idx="5">
                  <c:v>30.48</c:v>
                </c:pt>
                <c:pt idx="6">
                  <c:v>30.5</c:v>
                </c:pt>
                <c:pt idx="7">
                  <c:v>35.0</c:v>
                </c:pt>
                <c:pt idx="8">
                  <c:v>35.0</c:v>
                </c:pt>
                <c:pt idx="9">
                  <c:v>40.0</c:v>
                </c:pt>
                <c:pt idx="10">
                  <c:v>40.0</c:v>
                </c:pt>
                <c:pt idx="11">
                  <c:v>45.0</c:v>
                </c:pt>
                <c:pt idx="12">
                  <c:v>45.0</c:v>
                </c:pt>
                <c:pt idx="13">
                  <c:v>50.0</c:v>
                </c:pt>
                <c:pt idx="14">
                  <c:v>50.0</c:v>
                </c:pt>
                <c:pt idx="15">
                  <c:v>55.0</c:v>
                </c:pt>
                <c:pt idx="16">
                  <c:v>55.0</c:v>
                </c:pt>
                <c:pt idx="17">
                  <c:v>60.0</c:v>
                </c:pt>
                <c:pt idx="18">
                  <c:v>60.0</c:v>
                </c:pt>
                <c:pt idx="19">
                  <c:v>65.0</c:v>
                </c:pt>
                <c:pt idx="20">
                  <c:v>65.0</c:v>
                </c:pt>
                <c:pt idx="21">
                  <c:v>70.0</c:v>
                </c:pt>
                <c:pt idx="22">
                  <c:v>70.0</c:v>
                </c:pt>
                <c:pt idx="23">
                  <c:v>75.0</c:v>
                </c:pt>
                <c:pt idx="24">
                  <c:v>75.0</c:v>
                </c:pt>
                <c:pt idx="25">
                  <c:v>80.0</c:v>
                </c:pt>
                <c:pt idx="26">
                  <c:v>80.0</c:v>
                </c:pt>
                <c:pt idx="27">
                  <c:v>85.0</c:v>
                </c:pt>
                <c:pt idx="28">
                  <c:v>85.0</c:v>
                </c:pt>
                <c:pt idx="29">
                  <c:v>90.0</c:v>
                </c:pt>
                <c:pt idx="30">
                  <c:v>90.0</c:v>
                </c:pt>
                <c:pt idx="31">
                  <c:v>93.0</c:v>
                </c:pt>
                <c:pt idx="32">
                  <c:v>93.0</c:v>
                </c:pt>
                <c:pt idx="33">
                  <c:v>100.0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'Sample Sites'!$D$3:$D$4</c:f>
              <c:numCache>
                <c:formatCode>0.0</c:formatCode>
                <c:ptCount val="2"/>
                <c:pt idx="0">
                  <c:v>0.0</c:v>
                </c:pt>
                <c:pt idx="1">
                  <c:v>1600.0</c:v>
                </c:pt>
              </c:numCache>
            </c:numRef>
          </c:xVal>
          <c:yVal>
            <c:numRef>
              <c:f>'Sample Sites'!$C$3:$C$4</c:f>
              <c:numCache>
                <c:formatCode>0.0</c:formatCode>
                <c:ptCount val="2"/>
                <c:pt idx="0">
                  <c:v>18.5</c:v>
                </c:pt>
                <c:pt idx="1">
                  <c:v>18.5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'Sample Sites'!$D$6:$D$7</c:f>
              <c:numCache>
                <c:formatCode>0.0</c:formatCode>
                <c:ptCount val="2"/>
                <c:pt idx="0">
                  <c:v>0.0</c:v>
                </c:pt>
                <c:pt idx="1">
                  <c:v>1600.0</c:v>
                </c:pt>
              </c:numCache>
            </c:numRef>
          </c:xVal>
          <c:yVal>
            <c:numRef>
              <c:f>'Sample Sites'!$C$6:$C$7</c:f>
              <c:numCache>
                <c:formatCode>0.0</c:formatCode>
                <c:ptCount val="2"/>
                <c:pt idx="0">
                  <c:v>93.0</c:v>
                </c:pt>
                <c:pt idx="1">
                  <c:v>93.0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361960"/>
        <c:axId val="-2015065032"/>
      </c:scatterChart>
      <c:valAx>
        <c:axId val="-2015361960"/>
        <c:scaling>
          <c:orientation val="minMax"/>
          <c:max val="1600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(m/s)</a:t>
                </a:r>
                <a:endParaRPr lang="en-US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5065032"/>
        <c:crosses val="autoZero"/>
        <c:crossBetween val="midCat"/>
        <c:majorUnit val="400.0"/>
      </c:valAx>
      <c:valAx>
        <c:axId val="-2015065032"/>
        <c:scaling>
          <c:orientation val="maxMin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(m)</a:t>
                </a:r>
              </a:p>
            </c:rich>
          </c:tx>
          <c:layout>
            <c:manualLayout>
              <c:xMode val="edge"/>
              <c:yMode val="edge"/>
              <c:x val="0.0258064516129032"/>
              <c:y val="0.4643379143188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5361960"/>
        <c:crosses val="autoZero"/>
        <c:crossBetween val="midCat"/>
        <c:majorUnit val="20.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359814788324"/>
          <c:y val="0.177563031893741"/>
          <c:w val="0.631125286891108"/>
          <c:h val="0.78107889922850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'Sample Sites'!$F$3:$F$22</c:f>
              <c:numCache>
                <c:formatCode>0.0</c:formatCode>
                <c:ptCount val="20"/>
                <c:pt idx="0">
                  <c:v>243.00207432</c:v>
                </c:pt>
                <c:pt idx="1">
                  <c:v>243.00207432</c:v>
                </c:pt>
                <c:pt idx="2">
                  <c:v>305.8472928</c:v>
                </c:pt>
                <c:pt idx="3">
                  <c:v>305.8472928</c:v>
                </c:pt>
                <c:pt idx="4">
                  <c:v>649.4020031999978</c:v>
                </c:pt>
                <c:pt idx="5">
                  <c:v>649.4020031999978</c:v>
                </c:pt>
                <c:pt idx="6">
                  <c:v>1139.5959936</c:v>
                </c:pt>
                <c:pt idx="7">
                  <c:v>1139.5959936</c:v>
                </c:pt>
                <c:pt idx="8">
                  <c:v>1250.0</c:v>
                </c:pt>
                <c:pt idx="9">
                  <c:v>1250.0</c:v>
                </c:pt>
                <c:pt idx="10">
                  <c:v>1375.0</c:v>
                </c:pt>
                <c:pt idx="11">
                  <c:v>1375.0</c:v>
                </c:pt>
                <c:pt idx="12">
                  <c:v>1500.0</c:v>
                </c:pt>
                <c:pt idx="13">
                  <c:v>1500.0</c:v>
                </c:pt>
                <c:pt idx="14">
                  <c:v>1625.0</c:v>
                </c:pt>
                <c:pt idx="15">
                  <c:v>1625.0</c:v>
                </c:pt>
                <c:pt idx="16">
                  <c:v>1750.0</c:v>
                </c:pt>
                <c:pt idx="17">
                  <c:v>1750.0</c:v>
                </c:pt>
                <c:pt idx="18">
                  <c:v>1875.0</c:v>
                </c:pt>
                <c:pt idx="19">
                  <c:v>1875.0</c:v>
                </c:pt>
              </c:numCache>
            </c:numRef>
          </c:xVal>
          <c:yVal>
            <c:numRef>
              <c:f>'Sample Sites'!$E$3:$E$22</c:f>
              <c:numCache>
                <c:formatCode>0.0</c:formatCode>
                <c:ptCount val="20"/>
                <c:pt idx="0">
                  <c:v>0.0</c:v>
                </c:pt>
                <c:pt idx="1">
                  <c:v>6.548134223999985</c:v>
                </c:pt>
                <c:pt idx="2">
                  <c:v>6.548134223999985</c:v>
                </c:pt>
                <c:pt idx="3">
                  <c:v>15.356930424</c:v>
                </c:pt>
                <c:pt idx="4">
                  <c:v>15.356930424</c:v>
                </c:pt>
                <c:pt idx="5">
                  <c:v>26.73821119199999</c:v>
                </c:pt>
                <c:pt idx="6">
                  <c:v>26.73821119199999</c:v>
                </c:pt>
                <c:pt idx="7">
                  <c:v>30.48</c:v>
                </c:pt>
                <c:pt idx="8">
                  <c:v>30.5</c:v>
                </c:pt>
                <c:pt idx="9">
                  <c:v>35.0</c:v>
                </c:pt>
                <c:pt idx="10">
                  <c:v>35.0</c:v>
                </c:pt>
                <c:pt idx="11">
                  <c:v>40.0</c:v>
                </c:pt>
                <c:pt idx="12">
                  <c:v>40.0</c:v>
                </c:pt>
                <c:pt idx="13">
                  <c:v>45.0</c:v>
                </c:pt>
                <c:pt idx="14">
                  <c:v>45.0</c:v>
                </c:pt>
                <c:pt idx="15">
                  <c:v>50.0</c:v>
                </c:pt>
                <c:pt idx="16">
                  <c:v>50.0</c:v>
                </c:pt>
                <c:pt idx="17">
                  <c:v>55.0</c:v>
                </c:pt>
                <c:pt idx="18">
                  <c:v>55.0</c:v>
                </c:pt>
                <c:pt idx="19">
                  <c:v>60.0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'Sample Sites'!$H$3:$H$4</c:f>
              <c:numCache>
                <c:formatCode>0.0</c:formatCode>
                <c:ptCount val="2"/>
                <c:pt idx="0">
                  <c:v>0.0</c:v>
                </c:pt>
                <c:pt idx="1">
                  <c:v>2000.0</c:v>
                </c:pt>
              </c:numCache>
            </c:numRef>
          </c:xVal>
          <c:yVal>
            <c:numRef>
              <c:f>'Sample Sites'!$G$3:$G$4</c:f>
              <c:numCache>
                <c:formatCode>0.0</c:formatCode>
                <c:ptCount val="2"/>
                <c:pt idx="0">
                  <c:v>15.4</c:v>
                </c:pt>
                <c:pt idx="1">
                  <c:v>15.4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'Sample Sites'!$H$6:$H$7</c:f>
              <c:numCache>
                <c:formatCode>0.0</c:formatCode>
                <c:ptCount val="2"/>
                <c:pt idx="0">
                  <c:v>0.0</c:v>
                </c:pt>
                <c:pt idx="1">
                  <c:v>2000.0</c:v>
                </c:pt>
              </c:numCache>
            </c:numRef>
          </c:xVal>
          <c:yVal>
            <c:numRef>
              <c:f>'Sample Sites'!$G$6:$G$7</c:f>
              <c:numCache>
                <c:formatCode>0.0</c:formatCode>
                <c:ptCount val="2"/>
                <c:pt idx="0">
                  <c:v>26.7</c:v>
                </c:pt>
                <c:pt idx="1">
                  <c:v>26.7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653960"/>
        <c:axId val="-2015118856"/>
      </c:scatterChart>
      <c:valAx>
        <c:axId val="-2014653960"/>
        <c:scaling>
          <c:orientation val="minMax"/>
          <c:max val="2000.0"/>
          <c:min val="0.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(m/s)</a:t>
                </a:r>
                <a:endParaRPr lang="en-US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5118856"/>
        <c:crosses val="autoZero"/>
        <c:crossBetween val="midCat"/>
        <c:majorUnit val="500.0"/>
      </c:valAx>
      <c:valAx>
        <c:axId val="-2015118856"/>
        <c:scaling>
          <c:orientation val="maxMin"/>
          <c:max val="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(m)</a:t>
                </a:r>
              </a:p>
            </c:rich>
          </c:tx>
          <c:layout>
            <c:manualLayout>
              <c:xMode val="edge"/>
              <c:yMode val="edge"/>
              <c:x val="0.0258064516129032"/>
              <c:y val="0.4643379143188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14653960"/>
        <c:crosses val="autoZero"/>
        <c:crossBetween val="midCat"/>
        <c:majorUnit val="10.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fld id="{6C5D2627-89E6-451E-B1AA-B615EC80C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33C241-49C5-41D9-985F-46289DB8EFF5}" type="datetimeFigureOut">
              <a:rPr lang="en-US" smtClean="0"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09BF05-93CE-4E09-B639-B526ECA4C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BF05-93CE-4E09-B639-B526ECA4CD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BF05-93CE-4E09-B639-B526ECA4CD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590728-865A-4B88-B256-43085327A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A8F8D-8FF5-4722-B310-F7CA263F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213" y="214313"/>
            <a:ext cx="2036762" cy="5272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6925" y="214313"/>
            <a:ext cx="5957888" cy="5272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D75D-E6AA-416A-A0D4-53E2B16F3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BA04-DE7B-474A-ADB9-940621B7D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1B06E-687C-4877-BC83-F7C7F5721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925" y="1371600"/>
            <a:ext cx="3751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1600"/>
            <a:ext cx="3751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00FC7-5252-4871-8A84-9FC5809F1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3096A-4D0A-417D-9D91-ED1CFDEC5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E0C5-C663-447E-AD9A-52AB084CF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09E4-1BCB-4A23-B2C3-160EFC964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F45-1742-4395-8763-7F037C379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0D74D-0428-46EC-8C9B-802A19856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 userDrawn="1"/>
        </p:nvSpPr>
        <p:spPr bwMode="ltGray">
          <a:xfrm>
            <a:off x="417513" y="30480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15" name="Rectangle 3"/>
          <p:cNvSpPr>
            <a:spLocks noChangeArrowheads="1"/>
          </p:cNvSpPr>
          <p:nvPr userDrawn="1"/>
        </p:nvSpPr>
        <p:spPr bwMode="ltGray">
          <a:xfrm>
            <a:off x="800100" y="3048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541338" y="72707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17" name="Rectangle 5"/>
          <p:cNvSpPr>
            <a:spLocks noChangeArrowheads="1"/>
          </p:cNvSpPr>
          <p:nvPr userDrawn="1"/>
        </p:nvSpPr>
        <p:spPr bwMode="ltGray">
          <a:xfrm>
            <a:off x="911225" y="7270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18" name="Rectangle 6"/>
          <p:cNvSpPr>
            <a:spLocks noChangeArrowheads="1"/>
          </p:cNvSpPr>
          <p:nvPr userDrawn="1"/>
        </p:nvSpPr>
        <p:spPr bwMode="ltGray">
          <a:xfrm>
            <a:off x="127000" y="6540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19" name="Rectangle 7"/>
          <p:cNvSpPr>
            <a:spLocks noChangeArrowheads="1"/>
          </p:cNvSpPr>
          <p:nvPr userDrawn="1"/>
        </p:nvSpPr>
        <p:spPr bwMode="gray">
          <a:xfrm>
            <a:off x="762000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20" name="Rectangle 8"/>
          <p:cNvSpPr>
            <a:spLocks noChangeArrowheads="1"/>
          </p:cNvSpPr>
          <p:nvPr userDrawn="1"/>
        </p:nvSpPr>
        <p:spPr bwMode="gray">
          <a:xfrm>
            <a:off x="442913" y="9874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1371600"/>
            <a:ext cx="76549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54BF722-C286-4127-A15B-1A110393B62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26" name="Picture 14" descr="VT_marn208_shield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502400"/>
            <a:ext cx="13620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upload.wikimedia.org/wikipedia/commons/thumb/1/1c/USGS_logo_green.svg/500px-USGS_logo_green.sv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40" y="6397175"/>
            <a:ext cx="949088" cy="3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231775" indent="-2317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3088" indent="-227013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023938" indent="-2190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3pPr>
      <a:lvl4pPr marL="1487488" indent="-2317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1938338" indent="-2190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395538" indent="-2190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52738" indent="-2190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309938" indent="-2190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67138" indent="-2190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6" Type="http://schemas.openxmlformats.org/officeDocument/2006/relationships/image" Target="../media/image27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emf"/><Relationship Id="rId7" Type="http://schemas.openxmlformats.org/officeDocument/2006/relationships/image" Target="../media/image42.jp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34229" y="2904067"/>
            <a:ext cx="8054549" cy="3724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100" dirty="0">
                <a:solidFill>
                  <a:schemeClr val="tx2"/>
                </a:solidFill>
              </a:rPr>
              <a:t>C. Guney </a:t>
            </a:r>
            <a:r>
              <a:rPr lang="en-US" sz="2100" dirty="0" smtClean="0">
                <a:solidFill>
                  <a:schemeClr val="tx2"/>
                </a:solidFill>
              </a:rPr>
              <a:t>Olgun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r>
              <a:rPr lang="en-US" sz="2100" dirty="0" smtClean="0">
                <a:solidFill>
                  <a:schemeClr val="tx2"/>
                </a:solidFill>
              </a:rPr>
              <a:t>Department </a:t>
            </a:r>
            <a:r>
              <a:rPr lang="en-US" sz="2100" dirty="0">
                <a:solidFill>
                  <a:schemeClr val="tx2"/>
                </a:solidFill>
              </a:rPr>
              <a:t>of Civil and Environmental Engineering, Virginia </a:t>
            </a:r>
            <a:r>
              <a:rPr lang="en-US" sz="2100" dirty="0" smtClean="0">
                <a:solidFill>
                  <a:schemeClr val="tx2"/>
                </a:solidFill>
              </a:rPr>
              <a:t>Tech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900"/>
              </a:spcAft>
              <a:buClr>
                <a:schemeClr val="folHlink"/>
              </a:buClr>
              <a:buSzPct val="60000"/>
            </a:pPr>
            <a:r>
              <a:rPr lang="en-US" sz="2100" dirty="0" smtClean="0">
                <a:solidFill>
                  <a:schemeClr val="tx2"/>
                </a:solidFill>
              </a:rPr>
              <a:t>Thomas A. </a:t>
            </a:r>
            <a:r>
              <a:rPr lang="en-US" sz="2100" dirty="0" err="1" smtClean="0">
                <a:solidFill>
                  <a:schemeClr val="tx2"/>
                </a:solidFill>
              </a:rPr>
              <a:t>Barham</a:t>
            </a:r>
            <a:r>
              <a:rPr lang="en-US" sz="2100" dirty="0" smtClean="0">
                <a:solidFill>
                  <a:schemeClr val="tx2"/>
                </a:solidFill>
              </a:rPr>
              <a:t>, Morgan A. Eddy, Mark </a:t>
            </a:r>
            <a:r>
              <a:rPr lang="en-US" sz="2100" dirty="0" err="1" smtClean="0">
                <a:solidFill>
                  <a:schemeClr val="tx2"/>
                </a:solidFill>
              </a:rPr>
              <a:t>Tilashalski</a:t>
            </a:r>
            <a:r>
              <a:rPr lang="en-US" sz="2100" dirty="0" smtClean="0">
                <a:solidFill>
                  <a:schemeClr val="tx2"/>
                </a:solidFill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900"/>
              </a:spcAft>
              <a:buClr>
                <a:schemeClr val="folHlink"/>
              </a:buClr>
              <a:buSzPct val="60000"/>
            </a:pPr>
            <a:r>
              <a:rPr lang="en-US" sz="2100" dirty="0" smtClean="0">
                <a:solidFill>
                  <a:schemeClr val="tx2"/>
                </a:solidFill>
              </a:rPr>
              <a:t>Martin C. Chapman, Adrian </a:t>
            </a:r>
            <a:r>
              <a:rPr lang="en-US" sz="2100" dirty="0">
                <a:solidFill>
                  <a:schemeClr val="tx2"/>
                </a:solidFill>
              </a:rPr>
              <a:t>Rodriguez-</a:t>
            </a:r>
            <a:r>
              <a:rPr lang="en-US" sz="2100" dirty="0" err="1" smtClean="0">
                <a:solidFill>
                  <a:schemeClr val="tx2"/>
                </a:solidFill>
              </a:rPr>
              <a:t>Marek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ct val="60000"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ct val="60000"/>
            </a:pPr>
            <a:r>
              <a:rPr lang="en-US" sz="2000" dirty="0" smtClean="0">
                <a:solidFill>
                  <a:schemeClr val="tx2"/>
                </a:solidFill>
              </a:rPr>
              <a:t>GSA 2015</a:t>
            </a:r>
          </a:p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ct val="60000"/>
            </a:pPr>
            <a:r>
              <a:rPr lang="en-US" sz="2000" dirty="0" smtClean="0">
                <a:solidFill>
                  <a:schemeClr val="tx2"/>
                </a:solidFill>
              </a:rPr>
              <a:t>Baltimore, Maryland</a:t>
            </a:r>
          </a:p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ct val="60000"/>
            </a:pPr>
            <a:r>
              <a:rPr lang="en-US" sz="2000" dirty="0" smtClean="0">
                <a:solidFill>
                  <a:schemeClr val="tx2"/>
                </a:solidFill>
              </a:rPr>
              <a:t>3 November 2015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37624" y="1307109"/>
            <a:ext cx="8584530" cy="1350028"/>
          </a:xfrm>
        </p:spPr>
        <p:txBody>
          <a:bodyPr anchor="ctr" anchorCtr="1"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Seismic Hazard Mapping of the National Capital Region Using Random Field Models</a:t>
            </a:r>
            <a:endParaRPr lang="en-US" dirty="0"/>
          </a:p>
        </p:txBody>
      </p:sp>
      <p:pic>
        <p:nvPicPr>
          <p:cNvPr id="4" name="Picture 3" descr="C:\Users\colgun\Desktop\GSA_logo1R_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48" y="122655"/>
            <a:ext cx="2392998" cy="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2039112"/>
            <a:ext cx="475446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Geological Cross-Sections (S-</a:t>
            </a:r>
            <a:r>
              <a:rPr lang="en-US" dirty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56" y="1838360"/>
            <a:ext cx="3687605" cy="3200400"/>
            <a:chOff x="353465" y="1738084"/>
            <a:chExt cx="4336588" cy="3763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527" t="4934" r="8844" b="7202"/>
            <a:stretch/>
          </p:blipFill>
          <p:spPr>
            <a:xfrm>
              <a:off x="353466" y="1738084"/>
              <a:ext cx="4243294" cy="36456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53467" y="1753025"/>
              <a:ext cx="4230802" cy="364564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580325" y="1755017"/>
              <a:ext cx="109728" cy="3644807"/>
              <a:chOff x="4510741" y="1720227"/>
              <a:chExt cx="109728" cy="364480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>
              <a:grpSpLocks/>
            </p:cNvGrpSpPr>
            <p:nvPr/>
          </p:nvGrpSpPr>
          <p:grpSpPr>
            <a:xfrm rot="5400000">
              <a:off x="2410865" y="3334598"/>
              <a:ext cx="109728" cy="4224528"/>
              <a:chOff x="4510741" y="1720227"/>
              <a:chExt cx="109728" cy="364480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" name="Straight Connector 7"/>
          <p:cNvCxnSpPr/>
          <p:nvPr/>
        </p:nvCxnSpPr>
        <p:spPr bwMode="auto">
          <a:xfrm rot="5400000" flipV="1">
            <a:off x="1463676" y="3399182"/>
            <a:ext cx="3422071" cy="167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124" y="3262268"/>
            <a:ext cx="86406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969391" y="3280982"/>
            <a:ext cx="109597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Potomac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539515" y="2464118"/>
            <a:ext cx="162864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Surface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Up Arrow 24"/>
          <p:cNvSpPr>
            <a:spLocks noChangeAspect="1"/>
          </p:cNvSpPr>
          <p:nvPr/>
        </p:nvSpPr>
        <p:spPr bwMode="auto">
          <a:xfrm rot="16200000">
            <a:off x="4646681" y="1482229"/>
            <a:ext cx="323677" cy="621791"/>
          </a:xfrm>
          <a:prstGeom prst="upArrow">
            <a:avLst>
              <a:gd name="adj1" fmla="val 50000"/>
              <a:gd name="adj2" fmla="val 98411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04066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549155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7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2039112"/>
            <a:ext cx="471633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Geological Cross-Sections (S-</a:t>
            </a:r>
            <a:r>
              <a:rPr lang="en-US" dirty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56" y="1838360"/>
            <a:ext cx="3687605" cy="3200400"/>
            <a:chOff x="353465" y="1738084"/>
            <a:chExt cx="4336588" cy="3763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527" t="4934" r="8844" b="7202"/>
            <a:stretch/>
          </p:blipFill>
          <p:spPr>
            <a:xfrm>
              <a:off x="353466" y="1738084"/>
              <a:ext cx="4243294" cy="36456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53467" y="1753025"/>
              <a:ext cx="4230802" cy="364564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580325" y="1755017"/>
              <a:ext cx="109728" cy="3644807"/>
              <a:chOff x="4510741" y="1720227"/>
              <a:chExt cx="109728" cy="364480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>
              <a:grpSpLocks/>
            </p:cNvGrpSpPr>
            <p:nvPr/>
          </p:nvGrpSpPr>
          <p:grpSpPr>
            <a:xfrm rot="5400000">
              <a:off x="2410865" y="3334598"/>
              <a:ext cx="109728" cy="4224528"/>
              <a:chOff x="4510741" y="1720227"/>
              <a:chExt cx="109728" cy="364480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" name="Straight Connector 7"/>
          <p:cNvCxnSpPr/>
          <p:nvPr/>
        </p:nvCxnSpPr>
        <p:spPr bwMode="auto">
          <a:xfrm rot="5400000" flipV="1">
            <a:off x="-658367" y="3399182"/>
            <a:ext cx="3422071" cy="167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124" y="3262268"/>
            <a:ext cx="86406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556224" y="2347134"/>
            <a:ext cx="162864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Surface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Up Arrow 24"/>
          <p:cNvSpPr>
            <a:spLocks noChangeAspect="1"/>
          </p:cNvSpPr>
          <p:nvPr/>
        </p:nvSpPr>
        <p:spPr bwMode="auto">
          <a:xfrm rot="16200000">
            <a:off x="4646681" y="1482229"/>
            <a:ext cx="323677" cy="621791"/>
          </a:xfrm>
          <a:prstGeom prst="upArrow">
            <a:avLst>
              <a:gd name="adj1" fmla="val 50000"/>
              <a:gd name="adj2" fmla="val 98411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04066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549155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4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Measurements of Geological Units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67823"/>
              </p:ext>
            </p:extLst>
          </p:nvPr>
        </p:nvGraphicFramePr>
        <p:xfrm>
          <a:off x="1637481" y="1141976"/>
          <a:ext cx="6269907" cy="564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5969000" imgH="5372100" progId="Word.Document.12">
                  <p:embed/>
                </p:oleObj>
              </mc:Choice>
              <mc:Fallback>
                <p:oleObj name="Document" r:id="rId3" imgW="5969000" imgH="537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481" y="1141976"/>
                        <a:ext cx="6269907" cy="564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14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Random Field Modeling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02710"/>
              </p:ext>
            </p:extLst>
          </p:nvPr>
        </p:nvGraphicFramePr>
        <p:xfrm>
          <a:off x="309660" y="1683737"/>
          <a:ext cx="8555614" cy="433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3" imgW="5969000" imgH="3022600" progId="Word.Document.12">
                  <p:embed/>
                </p:oleObj>
              </mc:Choice>
              <mc:Fallback>
                <p:oleObj name="Document" r:id="rId3" imgW="5969000" imgH="302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660" y="1683737"/>
                        <a:ext cx="8555614" cy="4332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32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41" y="4292026"/>
            <a:ext cx="2585448" cy="2116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3" y="4285304"/>
            <a:ext cx="2673029" cy="2047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4592"/>
            <a:ext cx="7793037" cy="776287"/>
          </a:xfrm>
        </p:spPr>
        <p:txBody>
          <a:bodyPr/>
          <a:lstStyle/>
          <a:p>
            <a:r>
              <a:rPr lang="en-US" sz="2800" dirty="0" smtClean="0"/>
              <a:t>Piedmont Site :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District Police Station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100" y="6052906"/>
            <a:ext cx="276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(courtesy T. Pratt and S. Hough)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18140" y="1170659"/>
            <a:ext cx="3213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3399"/>
                </a:solidFill>
              </a:rPr>
              <a:t>Spectral </a:t>
            </a:r>
            <a:r>
              <a:rPr lang="en-US" sz="1400" dirty="0" smtClean="0">
                <a:solidFill>
                  <a:srgbClr val="333399"/>
                </a:solidFill>
              </a:rPr>
              <a:t>ratio (ground surface to rock)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440907" y="5094030"/>
            <a:ext cx="650707" cy="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=2.80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9034" y="5521424"/>
            <a:ext cx="623965" cy="21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27432" rtlCol="0">
            <a:spAutoFit/>
          </a:bodyPr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=0.94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ummar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23061" r="33913" b="59509"/>
          <a:stretch/>
        </p:blipFill>
        <p:spPr>
          <a:xfrm>
            <a:off x="5817754" y="3857719"/>
            <a:ext cx="2957835" cy="2108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83" y="1591423"/>
            <a:ext cx="2132854" cy="23846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7570"/>
          <a:stretch/>
        </p:blipFill>
        <p:spPr>
          <a:xfrm>
            <a:off x="5761169" y="1506134"/>
            <a:ext cx="3071529" cy="2214426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528837" y="2042316"/>
            <a:ext cx="2795394" cy="1220607"/>
          </a:xfrm>
        </p:spPr>
        <p:txBody>
          <a:bodyPr/>
          <a:lstStyle/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Stiff shallow site</a:t>
            </a:r>
          </a:p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soils (~15 m thick) underlain by rock</a:t>
            </a:r>
          </a:p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frequency 4.5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 bwMode="auto">
          <a:xfrm flipV="1">
            <a:off x="756434" y="2873352"/>
            <a:ext cx="1592532" cy="67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212948" y="2308986"/>
            <a:ext cx="973076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Soil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37926" y="3359378"/>
            <a:ext cx="868133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Weathered Rock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5" y="4259049"/>
            <a:ext cx="2714440" cy="207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4592"/>
            <a:ext cx="7793037" cy="776287"/>
          </a:xfrm>
        </p:spPr>
        <p:txBody>
          <a:bodyPr/>
          <a:lstStyle/>
          <a:p>
            <a:r>
              <a:rPr lang="en-US" sz="2800" dirty="0" smtClean="0"/>
              <a:t>Fall Line Site : 1328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St. NW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100" y="6052906"/>
            <a:ext cx="276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(courtesy T. Pratt and S. Hough)</a:t>
            </a:r>
            <a:endParaRPr lang="en-US" sz="1200" dirty="0">
              <a:solidFill>
                <a:srgbClr val="333399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999677" y="4291008"/>
            <a:ext cx="2547012" cy="2084974"/>
            <a:chOff x="1662764" y="2680702"/>
            <a:chExt cx="4363910" cy="35722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2764" y="2680702"/>
              <a:ext cx="4363910" cy="3572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8565" y="3936325"/>
              <a:ext cx="1114886" cy="411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27432" rIns="0" bIns="27432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=2.68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8698" y="4058101"/>
              <a:ext cx="1069067" cy="36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27432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=2.65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15" y="1599178"/>
            <a:ext cx="2114417" cy="236402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818140" y="1170659"/>
            <a:ext cx="3213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3399"/>
                </a:solidFill>
              </a:rPr>
              <a:t>Spectral </a:t>
            </a:r>
            <a:r>
              <a:rPr lang="en-US" sz="1400" dirty="0" smtClean="0">
                <a:solidFill>
                  <a:srgbClr val="333399"/>
                </a:solidFill>
              </a:rPr>
              <a:t>ratio (ground surface to rock) 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963" y="4308102"/>
            <a:ext cx="2549375" cy="20869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40907" y="5094030"/>
            <a:ext cx="650707" cy="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=2.45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9034" y="5521424"/>
            <a:ext cx="623965" cy="21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27432" rtlCol="0">
            <a:spAutoFit/>
          </a:bodyPr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=0.90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t="7581"/>
          <a:stretch/>
        </p:blipFill>
        <p:spPr>
          <a:xfrm>
            <a:off x="5767604" y="1503599"/>
            <a:ext cx="3065998" cy="2210188"/>
          </a:xfrm>
          <a:prstGeom prst="rect">
            <a:avLst/>
          </a:prstGeom>
        </p:spPr>
      </p:pic>
      <p:pic>
        <p:nvPicPr>
          <p:cNvPr id="3" name="Picture 2" descr="summar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23061" r="33913" b="59509"/>
          <a:stretch/>
        </p:blipFill>
        <p:spPr>
          <a:xfrm>
            <a:off x="5817754" y="3857719"/>
            <a:ext cx="2957835" cy="2108337"/>
          </a:xfrm>
          <a:prstGeom prst="rect">
            <a:avLst/>
          </a:prstGeom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2528837" y="2042316"/>
            <a:ext cx="2795394" cy="1220607"/>
          </a:xfrm>
        </p:spPr>
        <p:txBody>
          <a:bodyPr/>
          <a:lstStyle/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Stiff site</a:t>
            </a:r>
          </a:p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Alluvial and residual soils (~19 m thick) underlain by rock</a:t>
            </a:r>
          </a:p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frequency 5.0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 bwMode="auto">
          <a:xfrm flipV="1">
            <a:off x="756434" y="3148185"/>
            <a:ext cx="1592532" cy="67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307728" y="2318463"/>
            <a:ext cx="973076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Alluvial Soil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00014" y="3397286"/>
            <a:ext cx="877610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Weathered Rock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0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4592"/>
            <a:ext cx="7793037" cy="776287"/>
          </a:xfrm>
        </p:spPr>
        <p:txBody>
          <a:bodyPr/>
          <a:lstStyle/>
          <a:p>
            <a:r>
              <a:rPr lang="en-US" sz="2800" dirty="0" smtClean="0"/>
              <a:t>Coastal Plain Site : Washington Monument</a:t>
            </a:r>
            <a:endParaRPr lang="en-US" sz="2800" dirty="0"/>
          </a:p>
        </p:txBody>
      </p:sp>
      <p:pic>
        <p:nvPicPr>
          <p:cNvPr id="18" name="Picture 17" descr="summar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40193" r="67157" b="42343"/>
          <a:stretch/>
        </p:blipFill>
        <p:spPr>
          <a:xfrm>
            <a:off x="5810139" y="3821457"/>
            <a:ext cx="3057762" cy="21452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24" y="1286001"/>
            <a:ext cx="3102507" cy="24199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4100" y="6052906"/>
            <a:ext cx="276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(courtesy T. Pratt and S. Hough)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8" y="1431732"/>
            <a:ext cx="2109711" cy="2358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8713" r="27657"/>
          <a:stretch/>
        </p:blipFill>
        <p:spPr>
          <a:xfrm>
            <a:off x="4397708" y="1621347"/>
            <a:ext cx="1326737" cy="20207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6961" y="3733140"/>
            <a:ext cx="1672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3399"/>
                </a:solidFill>
              </a:rPr>
              <a:t>(courtesy R. </a:t>
            </a:r>
            <a:r>
              <a:rPr lang="en-US" sz="1200" dirty="0" err="1" smtClean="0">
                <a:solidFill>
                  <a:srgbClr val="333399"/>
                </a:solidFill>
              </a:rPr>
              <a:t>Kayen</a:t>
            </a:r>
            <a:r>
              <a:rPr lang="en-US" sz="1200" dirty="0" smtClean="0">
                <a:solidFill>
                  <a:srgbClr val="333399"/>
                </a:solidFill>
              </a:rPr>
              <a:t>)</a:t>
            </a:r>
            <a:endParaRPr lang="en-US" sz="1200" dirty="0">
              <a:solidFill>
                <a:srgbClr val="333399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999677" y="4291008"/>
            <a:ext cx="2547012" cy="2084974"/>
            <a:chOff x="1662764" y="2680702"/>
            <a:chExt cx="4363910" cy="35722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2764" y="2680702"/>
              <a:ext cx="4363910" cy="3572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8565" y="3936325"/>
              <a:ext cx="1114886" cy="411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27432" rIns="0" bIns="27432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=2.68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8698" y="4058101"/>
              <a:ext cx="1069067" cy="36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27432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=2.65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10" y="4265790"/>
            <a:ext cx="2683843" cy="205536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818140" y="1138509"/>
            <a:ext cx="3213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3399"/>
                </a:solidFill>
              </a:rPr>
              <a:t>Spectral </a:t>
            </a:r>
            <a:r>
              <a:rPr lang="en-US" sz="1400" dirty="0" smtClean="0">
                <a:solidFill>
                  <a:srgbClr val="333399"/>
                </a:solidFill>
              </a:rPr>
              <a:t>ratio (ground surface to rock) </a:t>
            </a:r>
            <a:endParaRPr lang="en-US" sz="1400" dirty="0"/>
          </a:p>
        </p:txBody>
      </p:sp>
      <p:cxnSp>
        <p:nvCxnSpPr>
          <p:cNvPr id="15" name="Straight Connector 14"/>
          <p:cNvCxnSpPr>
            <a:cxnSpLocks noChangeAspect="1"/>
          </p:cNvCxnSpPr>
          <p:nvPr/>
        </p:nvCxnSpPr>
        <p:spPr bwMode="auto">
          <a:xfrm flipV="1">
            <a:off x="775390" y="3375633"/>
            <a:ext cx="1592532" cy="67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74224" y="2096484"/>
            <a:ext cx="86856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Alluvial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Soil and Potomac Formation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47403" y="3425063"/>
            <a:ext cx="1133519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Weathered Rock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406097" y="2042316"/>
            <a:ext cx="1896474" cy="1667647"/>
          </a:xfrm>
        </p:spPr>
        <p:txBody>
          <a:bodyPr/>
          <a:lstStyle/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alluvial and Potomac formation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(~60 m thick) underlain by rock</a:t>
            </a:r>
          </a:p>
          <a:p>
            <a:pPr marL="176213" indent="-176213">
              <a:buClr>
                <a:srgbClr val="FF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frequency 1.5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462" y="126392"/>
            <a:ext cx="7566513" cy="776287"/>
          </a:xfrm>
        </p:spPr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r="16071" b="1"/>
          <a:stretch/>
        </p:blipFill>
        <p:spPr bwMode="auto">
          <a:xfrm>
            <a:off x="699492" y="1229709"/>
            <a:ext cx="3755693" cy="2756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2043"/>
          <a:stretch/>
        </p:blipFill>
        <p:spPr bwMode="auto">
          <a:xfrm>
            <a:off x="4891923" y="1222334"/>
            <a:ext cx="3712381" cy="2762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2697" y="4019542"/>
            <a:ext cx="8356110" cy="239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8138" indent="-3381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D.C. area geology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exhibits sharp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contrasts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can significantly amplify ground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</a:p>
          <a:p>
            <a:pPr marL="338138" indent="-3381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Subsurface profile mapped from extensive field data and ANN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8" indent="-3381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information on regional velocity structure and relevant properties (Q, </a:t>
            </a:r>
            <a:r>
              <a:rPr lang="en-US" sz="2200" dirty="0" smtClean="0">
                <a:latin typeface="Symbol" charset="2"/>
                <a:cs typeface="Symbol" charset="2"/>
              </a:rPr>
              <a:t>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Hashash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2013)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462" y="165304"/>
            <a:ext cx="7566513" cy="776287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30407" y="5720742"/>
            <a:ext cx="6570134" cy="8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NEHRP Earthquake Hazards Program award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numbers G10AP00035, G13AP00076, G15AP00047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r="4378" b="15863"/>
          <a:stretch/>
        </p:blipFill>
        <p:spPr>
          <a:xfrm>
            <a:off x="1313827" y="3000244"/>
            <a:ext cx="2029039" cy="6542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68" y="1939260"/>
            <a:ext cx="886550" cy="8477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4" b="2830"/>
          <a:stretch/>
        </p:blipFill>
        <p:spPr>
          <a:xfrm>
            <a:off x="3794637" y="2908190"/>
            <a:ext cx="748950" cy="8383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0" b="20157"/>
          <a:stretch/>
        </p:blipFill>
        <p:spPr>
          <a:xfrm>
            <a:off x="5553983" y="2071730"/>
            <a:ext cx="1272799" cy="5622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336" y="2139619"/>
            <a:ext cx="2217546" cy="45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3"/>
          <a:stretch/>
        </p:blipFill>
        <p:spPr>
          <a:xfrm>
            <a:off x="5288042" y="2938148"/>
            <a:ext cx="936147" cy="7630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18" y="4030143"/>
            <a:ext cx="1511481" cy="40741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473552" y="3925935"/>
            <a:ext cx="2561633" cy="570346"/>
            <a:chOff x="320854" y="3960954"/>
            <a:chExt cx="5546546" cy="12382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/>
            <a:srcRect l="12919" t="12240" r="77980" b="70833"/>
            <a:stretch/>
          </p:blipFill>
          <p:spPr>
            <a:xfrm>
              <a:off x="320854" y="3960954"/>
              <a:ext cx="1184096" cy="12382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/>
            <a:srcRect l="21287" t="12240" r="44453" b="76543"/>
            <a:stretch/>
          </p:blipFill>
          <p:spPr>
            <a:xfrm>
              <a:off x="1409700" y="3960954"/>
              <a:ext cx="4457700" cy="8205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96754" y="3984834"/>
            <a:ext cx="181329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Piedmont</a:t>
            </a:r>
          </a:p>
          <a:p>
            <a:pPr algn="ctr"/>
            <a:r>
              <a:rPr lang="en-US" sz="1400" b="1" dirty="0" smtClean="0"/>
              <a:t>Geotechnical, Inc.</a:t>
            </a:r>
            <a:endParaRPr lang="en-US" sz="1400" b="1" dirty="0"/>
          </a:p>
        </p:txBody>
      </p:sp>
      <p:pic>
        <p:nvPicPr>
          <p:cNvPr id="52" name="Picture 20" descr="http://upload.wikimedia.org/wikipedia/commons/thumb/1/1c/USGS_logo_green.svg/500px-USGS_logo_green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1" y="5852919"/>
            <a:ext cx="1371601" cy="5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99533" y="4679232"/>
            <a:ext cx="8322741" cy="83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Seismometer measurements from D.C. area provided by Dr. Tom Pratt and Dr.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Susan Hough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(Poster Session 293, Exhibits Hall, 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 Monument seismic profile provided by Dr. Robert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Kayen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USGS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528791" y="1371817"/>
            <a:ext cx="8322741" cy="4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 D.C. area geotechnical and shear wave velocity data provided by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C:\Users\colgun\Desktop\GSA_logo1R_cmyk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6" y="122655"/>
            <a:ext cx="2946970" cy="7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7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38" y="164177"/>
            <a:ext cx="7657382" cy="776287"/>
          </a:xfrm>
        </p:spPr>
        <p:txBody>
          <a:bodyPr/>
          <a:lstStyle/>
          <a:p>
            <a:r>
              <a:rPr lang="en-US" dirty="0" smtClean="0"/>
              <a:t>2011 Mineral Virginia Earthquake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894" b="7426"/>
          <a:stretch/>
        </p:blipFill>
        <p:spPr bwMode="auto">
          <a:xfrm>
            <a:off x="3581400" y="1018904"/>
            <a:ext cx="5562600" cy="5280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180" y="1530475"/>
            <a:ext cx="32916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M5.8 Earthquake occurred August 23, 2011 at 1:51pm</a:t>
            </a:r>
            <a:endParaRPr lang="en-US" sz="2000" dirty="0">
              <a:solidFill>
                <a:srgbClr val="00009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Light to moderate damage in DC area, about 130 km away</a:t>
            </a:r>
            <a:endParaRPr lang="en-US" sz="2000" dirty="0">
              <a:solidFill>
                <a:srgbClr val="00009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Regional geological conditions contributed to significant soil amplification</a:t>
            </a:r>
            <a:endParaRPr lang="en-US" sz="2000" dirty="0">
              <a:solidFill>
                <a:srgbClr val="00009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30000"/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PGA for DC area estimated 0.02-0.03g on rock and 0.06g at soil sites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4" y="1411944"/>
            <a:ext cx="3300828" cy="49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28" y="174366"/>
            <a:ext cx="7299953" cy="794901"/>
          </a:xfrm>
        </p:spPr>
        <p:txBody>
          <a:bodyPr/>
          <a:lstStyle/>
          <a:p>
            <a:r>
              <a:rPr lang="en-US" dirty="0" smtClean="0"/>
              <a:t>Structural Damage in the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5196" y="5814374"/>
            <a:ext cx="2890657" cy="48587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002060"/>
                </a:solidFill>
              </a:rPr>
              <a:t>National Park Service</a:t>
            </a:r>
            <a:endParaRPr lang="en-US" sz="1800" b="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94" y="4150016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669" b="11400"/>
          <a:stretch/>
        </p:blipFill>
        <p:spPr>
          <a:xfrm>
            <a:off x="4143832" y="1213690"/>
            <a:ext cx="3575726" cy="2411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5721" r="6284"/>
          <a:stretch/>
        </p:blipFill>
        <p:spPr>
          <a:xfrm>
            <a:off x="4245899" y="3760094"/>
            <a:ext cx="1664208" cy="2933531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166" y="3577021"/>
            <a:ext cx="1737736" cy="4858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002060"/>
                </a:solidFill>
              </a:rPr>
              <a:t>M.A. Eddy</a:t>
            </a:r>
            <a:endParaRPr lang="en-US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4592"/>
            <a:ext cx="7793037" cy="776287"/>
          </a:xfrm>
        </p:spPr>
        <p:txBody>
          <a:bodyPr/>
          <a:lstStyle/>
          <a:p>
            <a:r>
              <a:rPr lang="en-US" dirty="0" smtClean="0"/>
              <a:t>Atlantic Coastal Plain Geology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0330" y="6131294"/>
            <a:ext cx="19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(</a:t>
            </a:r>
            <a:r>
              <a:rPr lang="en-US" dirty="0" err="1">
                <a:solidFill>
                  <a:srgbClr val="333399"/>
                </a:solidFill>
              </a:rPr>
              <a:t>Ator</a:t>
            </a:r>
            <a:r>
              <a:rPr lang="en-US" dirty="0">
                <a:solidFill>
                  <a:srgbClr val="333399"/>
                </a:solidFill>
              </a:rPr>
              <a:t> et al. 2005</a:t>
            </a:r>
            <a:r>
              <a:rPr lang="en-US" dirty="0" smtClean="0">
                <a:solidFill>
                  <a:srgbClr val="333399"/>
                </a:solidFill>
              </a:rPr>
              <a:t>)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724" y="1254939"/>
            <a:ext cx="5052117" cy="476068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200" dirty="0">
                <a:solidFill>
                  <a:srgbClr val="000090"/>
                </a:solidFill>
              </a:rPr>
              <a:t>Regional geology along the Atlantic coastal plain </a:t>
            </a:r>
            <a:r>
              <a:rPr lang="en-US" sz="2200" dirty="0" smtClean="0">
                <a:solidFill>
                  <a:srgbClr val="000090"/>
                </a:solidFill>
              </a:rPr>
              <a:t>area dominated by several physiographic provinces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solidFill>
                  <a:srgbClr val="000090"/>
                </a:solidFill>
              </a:rPr>
              <a:t>Shallow soils over rock (Piedmont, Fall Line)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solidFill>
                  <a:srgbClr val="000090"/>
                </a:solidFill>
              </a:rPr>
              <a:t>Deep </a:t>
            </a:r>
            <a:r>
              <a:rPr lang="en-US" sz="2200" dirty="0" smtClean="0">
                <a:solidFill>
                  <a:srgbClr val="000090"/>
                </a:solidFill>
              </a:rPr>
              <a:t>tertiary and cretaceous marine </a:t>
            </a:r>
            <a:r>
              <a:rPr lang="en-US" sz="2200" dirty="0">
                <a:solidFill>
                  <a:srgbClr val="000090"/>
                </a:solidFill>
              </a:rPr>
              <a:t>deposits over rock (Coastal Plain)</a:t>
            </a: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90"/>
                </a:solidFill>
              </a:rPr>
              <a:t>Sharp impedance contrasts between different geologic units (residual, young alluvial, tertiary and cretaceous marine, rock)</a:t>
            </a:r>
            <a:endParaRPr lang="en-US" sz="2200" dirty="0">
              <a:solidFill>
                <a:srgbClr val="00009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200" dirty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3561" r="4475" b="7447"/>
          <a:stretch/>
        </p:blipFill>
        <p:spPr bwMode="auto">
          <a:xfrm>
            <a:off x="766990" y="1396917"/>
            <a:ext cx="2457450" cy="476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2746578" y="2506584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699654" y="2573562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2618942" y="2640431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446345" y="2798633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399802" y="2870541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399857" y="3277684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197367" y="3688640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842914" y="4046054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616229" y="4200170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230823" y="4418431"/>
            <a:ext cx="60350" cy="603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2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Washington D.C. 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5969546"/>
            <a:ext cx="551542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Idealized Subsurface Cross-section for Washington, D.C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225" y="3702022"/>
            <a:ext cx="5500510" cy="2372540"/>
            <a:chOff x="0" y="3494689"/>
            <a:chExt cx="5500510" cy="2372540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7496"/>
              <a:ext cx="5500510" cy="2349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3245476" y="3494689"/>
              <a:ext cx="1107583" cy="1011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6387" y="1304631"/>
            <a:ext cx="3199899" cy="2961527"/>
            <a:chOff x="1156936" y="1423856"/>
            <a:chExt cx="2947578" cy="2772721"/>
          </a:xfrm>
        </p:grpSpPr>
        <p:grpSp>
          <p:nvGrpSpPr>
            <p:cNvPr id="13" name="Group 12"/>
            <p:cNvGrpSpPr/>
            <p:nvPr/>
          </p:nvGrpSpPr>
          <p:grpSpPr>
            <a:xfrm>
              <a:off x="1156936" y="1423856"/>
              <a:ext cx="2947578" cy="2772721"/>
              <a:chOff x="1156936" y="1423856"/>
              <a:chExt cx="2947578" cy="2772721"/>
            </a:xfrm>
          </p:grpSpPr>
          <p:pic>
            <p:nvPicPr>
              <p:cNvPr id="15" name="Picture 6" descr="File:District of Columbia Locator Map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" t="721" r="1683" b="24049"/>
              <a:stretch/>
            </p:blipFill>
            <p:spPr bwMode="auto">
              <a:xfrm>
                <a:off x="1156936" y="1423856"/>
                <a:ext cx="2947578" cy="2772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>
              <a:xfrm flipV="1">
                <a:off x="1173717" y="1449556"/>
                <a:ext cx="2547741" cy="2273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 noChangeAspect="1"/>
              </p:cNvCxnSpPr>
              <p:nvPr/>
            </p:nvCxnSpPr>
            <p:spPr>
              <a:xfrm flipV="1">
                <a:off x="1158101" y="1474499"/>
                <a:ext cx="2897276" cy="2590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1442434" y="1999369"/>
              <a:ext cx="1787952" cy="18819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662788" y="1176765"/>
            <a:ext cx="2048256" cy="2514600"/>
            <a:chOff x="5225030" y="1467051"/>
            <a:chExt cx="2926080" cy="2514600"/>
          </a:xfrm>
        </p:grpSpPr>
        <p:grpSp>
          <p:nvGrpSpPr>
            <p:cNvPr id="26" name="Group 25"/>
            <p:cNvGrpSpPr/>
            <p:nvPr/>
          </p:nvGrpSpPr>
          <p:grpSpPr>
            <a:xfrm>
              <a:off x="5225030" y="1467051"/>
              <a:ext cx="2926080" cy="2514600"/>
              <a:chOff x="6891558" y="3943911"/>
              <a:chExt cx="2926080" cy="2514600"/>
            </a:xfrm>
          </p:grpSpPr>
          <p:graphicFrame>
            <p:nvGraphicFramePr>
              <p:cNvPr id="28" name="Chart 2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6573853"/>
                  </p:ext>
                </p:extLst>
              </p:nvPr>
            </p:nvGraphicFramePr>
            <p:xfrm>
              <a:off x="6891558" y="3943911"/>
              <a:ext cx="2926080" cy="2514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7648989" y="5371063"/>
                <a:ext cx="1139749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Weathered </a:t>
                </a:r>
              </a:p>
              <a:p>
                <a:pPr algn="ctr"/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Rock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373915" y="4455093"/>
                <a:ext cx="1045241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Residual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330114" y="1467051"/>
              <a:ext cx="441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4585" y="3876054"/>
            <a:ext cx="2047525" cy="2568075"/>
            <a:chOff x="6794224" y="3925539"/>
            <a:chExt cx="2925046" cy="2568075"/>
          </a:xfrm>
        </p:grpSpPr>
        <p:grpSp>
          <p:nvGrpSpPr>
            <p:cNvPr id="32" name="Group 31"/>
            <p:cNvGrpSpPr/>
            <p:nvPr/>
          </p:nvGrpSpPr>
          <p:grpSpPr>
            <a:xfrm>
              <a:off x="6794224" y="3979014"/>
              <a:ext cx="2925046" cy="2514600"/>
              <a:chOff x="5294448" y="1467051"/>
              <a:chExt cx="2925046" cy="2514600"/>
            </a:xfrm>
          </p:grpSpPr>
          <p:graphicFrame>
            <p:nvGraphicFramePr>
              <p:cNvPr id="34" name="Chart 3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9391720"/>
                  </p:ext>
                </p:extLst>
              </p:nvPr>
            </p:nvGraphicFramePr>
            <p:xfrm>
              <a:off x="5294448" y="1467051"/>
              <a:ext cx="2925046" cy="2514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5" name="TextBox 34"/>
              <p:cNvSpPr txBox="1"/>
              <p:nvPr/>
            </p:nvSpPr>
            <p:spPr>
              <a:xfrm>
                <a:off x="6812925" y="1963886"/>
                <a:ext cx="870344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Alluvial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832981" y="2531266"/>
                <a:ext cx="1055888" cy="3785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27432" rIns="0" bIns="27432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Potomac Formation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5383" y="3925539"/>
              <a:ext cx="441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02097" y="1815875"/>
            <a:ext cx="142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Piedmont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9020000">
            <a:off x="2970633" y="1261008"/>
            <a:ext cx="179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Fall Line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44507" y="3859250"/>
            <a:ext cx="173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Coastal Plain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89356" y="1196556"/>
            <a:ext cx="2048251" cy="2514600"/>
            <a:chOff x="6689356" y="1196556"/>
            <a:chExt cx="2048251" cy="2514600"/>
          </a:xfrm>
        </p:grpSpPr>
        <p:grpSp>
          <p:nvGrpSpPr>
            <p:cNvPr id="19" name="Group 18"/>
            <p:cNvGrpSpPr/>
            <p:nvPr/>
          </p:nvGrpSpPr>
          <p:grpSpPr>
            <a:xfrm>
              <a:off x="6689356" y="1196556"/>
              <a:ext cx="2048251" cy="2514600"/>
              <a:chOff x="8175579" y="1467051"/>
              <a:chExt cx="2926080" cy="2514600"/>
            </a:xfrm>
          </p:grpSpPr>
          <p:graphicFrame>
            <p:nvGraphicFramePr>
              <p:cNvPr id="23" name="Chart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0952004"/>
                  </p:ext>
                </p:extLst>
              </p:nvPr>
            </p:nvGraphicFramePr>
            <p:xfrm>
              <a:off x="8175579" y="1467051"/>
              <a:ext cx="2926080" cy="2514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8365211" y="1467051"/>
                <a:ext cx="441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25639" y="1690667"/>
              <a:ext cx="43939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Alluvial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93015" y="2199942"/>
              <a:ext cx="70861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Residual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90750" y="2965292"/>
              <a:ext cx="79782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Weathered </a:t>
              </a:r>
            </a:p>
            <a:p>
              <a:pPr algn="ct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Rock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707405" y="2323353"/>
            <a:ext cx="1018302" cy="2000823"/>
          </a:xfrm>
          <a:custGeom>
            <a:avLst/>
            <a:gdLst>
              <a:gd name="connsiteX0" fmla="*/ 1650453 w 1650453"/>
              <a:gd name="connsiteY0" fmla="*/ 0 h 916356"/>
              <a:gd name="connsiteX1" fmla="*/ 444651 w 1650453"/>
              <a:gd name="connsiteY1" fmla="*/ 176825 h 916356"/>
              <a:gd name="connsiteX2" fmla="*/ 90949 w 1650453"/>
              <a:gd name="connsiteY2" fmla="*/ 916276 h 916356"/>
              <a:gd name="connsiteX0" fmla="*/ 1559504 w 1559504"/>
              <a:gd name="connsiteY0" fmla="*/ 0 h 916276"/>
              <a:gd name="connsiteX1" fmla="*/ 353702 w 1559504"/>
              <a:gd name="connsiteY1" fmla="*/ 176825 h 916276"/>
              <a:gd name="connsiteX2" fmla="*/ 0 w 1559504"/>
              <a:gd name="connsiteY2" fmla="*/ 916276 h 916276"/>
              <a:gd name="connsiteX0" fmla="*/ 1559504 w 1559504"/>
              <a:gd name="connsiteY0" fmla="*/ 0 h 916276"/>
              <a:gd name="connsiteX1" fmla="*/ 353702 w 1559504"/>
              <a:gd name="connsiteY1" fmla="*/ 176825 h 916276"/>
              <a:gd name="connsiteX2" fmla="*/ 0 w 1559504"/>
              <a:gd name="connsiteY2" fmla="*/ 916276 h 916276"/>
              <a:gd name="connsiteX0" fmla="*/ 1559504 w 1559504"/>
              <a:gd name="connsiteY0" fmla="*/ 0 h 916276"/>
              <a:gd name="connsiteX1" fmla="*/ 353702 w 1559504"/>
              <a:gd name="connsiteY1" fmla="*/ 176825 h 916276"/>
              <a:gd name="connsiteX2" fmla="*/ 0 w 1559504"/>
              <a:gd name="connsiteY2" fmla="*/ 916276 h 916276"/>
              <a:gd name="connsiteX0" fmla="*/ 1639891 w 1639891"/>
              <a:gd name="connsiteY0" fmla="*/ 0 h 1623576"/>
              <a:gd name="connsiteX1" fmla="*/ 353702 w 1639891"/>
              <a:gd name="connsiteY1" fmla="*/ 884125 h 1623576"/>
              <a:gd name="connsiteX2" fmla="*/ 0 w 1639891"/>
              <a:gd name="connsiteY2" fmla="*/ 1623576 h 1623576"/>
              <a:gd name="connsiteX0" fmla="*/ 1639891 w 1639891"/>
              <a:gd name="connsiteY0" fmla="*/ 0 h 1623576"/>
              <a:gd name="connsiteX1" fmla="*/ 353702 w 1639891"/>
              <a:gd name="connsiteY1" fmla="*/ 884125 h 1623576"/>
              <a:gd name="connsiteX2" fmla="*/ 0 w 1639891"/>
              <a:gd name="connsiteY2" fmla="*/ 1623576 h 1623576"/>
              <a:gd name="connsiteX0" fmla="*/ 1639891 w 1639891"/>
              <a:gd name="connsiteY0" fmla="*/ 0 h 1623576"/>
              <a:gd name="connsiteX1" fmla="*/ 482320 w 1639891"/>
              <a:gd name="connsiteY1" fmla="*/ 980575 h 1623576"/>
              <a:gd name="connsiteX2" fmla="*/ 0 w 1639891"/>
              <a:gd name="connsiteY2" fmla="*/ 1623576 h 1623576"/>
              <a:gd name="connsiteX0" fmla="*/ 1639891 w 1639891"/>
              <a:gd name="connsiteY0" fmla="*/ 0 h 1237776"/>
              <a:gd name="connsiteX1" fmla="*/ 482320 w 1639891"/>
              <a:gd name="connsiteY1" fmla="*/ 594775 h 1237776"/>
              <a:gd name="connsiteX2" fmla="*/ 0 w 1639891"/>
              <a:gd name="connsiteY2" fmla="*/ 1237776 h 1237776"/>
              <a:gd name="connsiteX0" fmla="*/ 1639891 w 1639891"/>
              <a:gd name="connsiteY0" fmla="*/ 0 h 1237776"/>
              <a:gd name="connsiteX1" fmla="*/ 482320 w 1639891"/>
              <a:gd name="connsiteY1" fmla="*/ 594775 h 1237776"/>
              <a:gd name="connsiteX2" fmla="*/ 0 w 1639891"/>
              <a:gd name="connsiteY2" fmla="*/ 1237776 h 1237776"/>
              <a:gd name="connsiteX0" fmla="*/ 1639891 w 1639891"/>
              <a:gd name="connsiteY0" fmla="*/ 0 h 1237776"/>
              <a:gd name="connsiteX1" fmla="*/ 610939 w 1639891"/>
              <a:gd name="connsiteY1" fmla="*/ 787675 h 1237776"/>
              <a:gd name="connsiteX2" fmla="*/ 0 w 1639891"/>
              <a:gd name="connsiteY2" fmla="*/ 1237776 h 1237776"/>
              <a:gd name="connsiteX0" fmla="*/ 1302267 w 1302267"/>
              <a:gd name="connsiteY0" fmla="*/ 0 h 1527126"/>
              <a:gd name="connsiteX1" fmla="*/ 273315 w 1302267"/>
              <a:gd name="connsiteY1" fmla="*/ 787675 h 1527126"/>
              <a:gd name="connsiteX2" fmla="*/ 0 w 1302267"/>
              <a:gd name="connsiteY2" fmla="*/ 1527126 h 1527126"/>
              <a:gd name="connsiteX0" fmla="*/ 1302267 w 1302267"/>
              <a:gd name="connsiteY0" fmla="*/ 0 h 1527126"/>
              <a:gd name="connsiteX1" fmla="*/ 395402 w 1302267"/>
              <a:gd name="connsiteY1" fmla="*/ 557394 h 1527126"/>
              <a:gd name="connsiteX2" fmla="*/ 0 w 1302267"/>
              <a:gd name="connsiteY2" fmla="*/ 1527126 h 1527126"/>
              <a:gd name="connsiteX0" fmla="*/ 1302267 w 1302267"/>
              <a:gd name="connsiteY0" fmla="*/ 0 h 1527126"/>
              <a:gd name="connsiteX1" fmla="*/ 395402 w 1302267"/>
              <a:gd name="connsiteY1" fmla="*/ 557394 h 1527126"/>
              <a:gd name="connsiteX2" fmla="*/ 0 w 1302267"/>
              <a:gd name="connsiteY2" fmla="*/ 1527126 h 1527126"/>
              <a:gd name="connsiteX0" fmla="*/ 1302267 w 1302267"/>
              <a:gd name="connsiteY0" fmla="*/ 0 h 1527126"/>
              <a:gd name="connsiteX1" fmla="*/ 395402 w 1302267"/>
              <a:gd name="connsiteY1" fmla="*/ 557394 h 1527126"/>
              <a:gd name="connsiteX2" fmla="*/ 0 w 1302267"/>
              <a:gd name="connsiteY2" fmla="*/ 1527126 h 152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2267" h="1527126">
                <a:moveTo>
                  <a:pt x="1302267" y="0"/>
                </a:moveTo>
                <a:cubicBezTo>
                  <a:pt x="771544" y="337511"/>
                  <a:pt x="693838" y="339233"/>
                  <a:pt x="395402" y="557394"/>
                </a:cubicBezTo>
                <a:cubicBezTo>
                  <a:pt x="96966" y="775555"/>
                  <a:pt x="117901" y="1280642"/>
                  <a:pt x="0" y="1527126"/>
                </a:cubicBezTo>
              </a:path>
            </a:pathLst>
          </a:custGeom>
          <a:ln w="25400">
            <a:solidFill>
              <a:schemeClr val="tx1"/>
            </a:solidFill>
            <a:tailEnd type="triangle" w="med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0690" t="4792" r="8885" b="6524"/>
          <a:stretch/>
        </p:blipFill>
        <p:spPr>
          <a:xfrm>
            <a:off x="4478012" y="1286791"/>
            <a:ext cx="4536315" cy="39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Investigation of Subsurface Geology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27" t="4934" r="8844" b="7202"/>
          <a:stretch/>
        </p:blipFill>
        <p:spPr>
          <a:xfrm>
            <a:off x="286630" y="1738084"/>
            <a:ext cx="4243294" cy="36456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86631" y="1753025"/>
            <a:ext cx="4230802" cy="364564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13489" y="1755017"/>
            <a:ext cx="109728" cy="3644807"/>
            <a:chOff x="4510741" y="1720227"/>
            <a:chExt cx="109728" cy="3644807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4510741" y="1720227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4510741" y="2631429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510741" y="3542631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510741" y="4453833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4510741" y="5365034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534108" y="5251290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38.84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534108" y="4339430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38.88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534108" y="1603850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39.00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4534108" y="2515710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38.96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534108" y="3427570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38.92</a:t>
            </a:r>
            <a:endParaRPr lang="en-US" sz="1200" dirty="0"/>
          </a:p>
        </p:txBody>
      </p:sp>
      <p:grpSp>
        <p:nvGrpSpPr>
          <p:cNvPr id="67" name="Group 66"/>
          <p:cNvGrpSpPr>
            <a:grpSpLocks/>
          </p:cNvGrpSpPr>
          <p:nvPr/>
        </p:nvGrpSpPr>
        <p:grpSpPr>
          <a:xfrm rot="5400000">
            <a:off x="2344029" y="3334598"/>
            <a:ext cx="109728" cy="4224528"/>
            <a:chOff x="4510741" y="1720227"/>
            <a:chExt cx="109728" cy="3644807"/>
          </a:xfrm>
        </p:grpSpPr>
        <p:cxnSp>
          <p:nvCxnSpPr>
            <p:cNvPr id="68" name="Straight Connector 67"/>
            <p:cNvCxnSpPr/>
            <p:nvPr/>
          </p:nvCxnSpPr>
          <p:spPr bwMode="auto">
            <a:xfrm flipV="1">
              <a:off x="4510741" y="1720227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4510741" y="2631429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4510741" y="3542631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510741" y="4453833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510741" y="5365034"/>
              <a:ext cx="1097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TextBox 73"/>
          <p:cNvSpPr txBox="1"/>
          <p:nvPr/>
        </p:nvSpPr>
        <p:spPr>
          <a:xfrm>
            <a:off x="4147220" y="5478792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-76.97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854" y="5478792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-77.05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-49440" y="5478792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-77.13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981070" y="5478792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-77.09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3103430" y="5478792"/>
            <a:ext cx="66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-77.01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754445" y="5698040"/>
            <a:ext cx="117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Longitude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 rot="16200000" flipH="1">
            <a:off x="4764085" y="3396491"/>
            <a:ext cx="90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Latitude</a:t>
            </a:r>
            <a:endParaRPr lang="en-US" sz="1600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5413716" y="1605891"/>
            <a:ext cx="3525599" cy="47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200" dirty="0">
                <a:solidFill>
                  <a:srgbClr val="000090"/>
                </a:solidFill>
              </a:rPr>
              <a:t>Subsurface profiles from about 600 geotechnical </a:t>
            </a:r>
            <a:r>
              <a:rPr lang="en-US" sz="2200" dirty="0" smtClean="0">
                <a:solidFill>
                  <a:srgbClr val="000090"/>
                </a:solidFill>
              </a:rPr>
              <a:t>investigations</a:t>
            </a: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90"/>
                </a:solidFill>
              </a:rPr>
              <a:t>Shear wave velocity profiles from 122 investigations</a:t>
            </a: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90"/>
                </a:solidFill>
              </a:rPr>
              <a:t>Artificial neural network (ANN) analysis of the geological profile in the area</a:t>
            </a:r>
            <a:endParaRPr lang="en-US" sz="2200" dirty="0">
              <a:solidFill>
                <a:srgbClr val="000090"/>
              </a:solidFill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endParaRPr lang="en-US" sz="2200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Geological Cross-Sections (W-</a:t>
            </a:r>
            <a:r>
              <a:rPr lang="en-US" dirty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56" y="1838360"/>
            <a:ext cx="3687605" cy="3200400"/>
            <a:chOff x="353465" y="1738084"/>
            <a:chExt cx="4336588" cy="3763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0527" t="4934" r="8844" b="7202"/>
            <a:stretch/>
          </p:blipFill>
          <p:spPr>
            <a:xfrm>
              <a:off x="353466" y="1738084"/>
              <a:ext cx="4243294" cy="36456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53467" y="1753025"/>
              <a:ext cx="4230802" cy="364564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580325" y="1755017"/>
              <a:ext cx="109728" cy="3644807"/>
              <a:chOff x="4510741" y="1720227"/>
              <a:chExt cx="109728" cy="364480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>
              <a:grpSpLocks/>
            </p:cNvGrpSpPr>
            <p:nvPr/>
          </p:nvGrpSpPr>
          <p:grpSpPr>
            <a:xfrm rot="5400000">
              <a:off x="2410865" y="3334598"/>
              <a:ext cx="109728" cy="4224528"/>
              <a:chOff x="4510741" y="1720227"/>
              <a:chExt cx="109728" cy="364480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32" y="2042790"/>
            <a:ext cx="4725293" cy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00508" y="4578963"/>
            <a:ext cx="3943324" cy="167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06" y="3446103"/>
            <a:ext cx="86406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7509159" y="3331118"/>
            <a:ext cx="109597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Potomac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6592182" y="2464113"/>
            <a:ext cx="162864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Surface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8"/>
          <p:cNvSpPr>
            <a:spLocks noChangeAspect="1"/>
          </p:cNvSpPr>
          <p:nvPr/>
        </p:nvSpPr>
        <p:spPr bwMode="auto">
          <a:xfrm>
            <a:off x="1989950" y="5342595"/>
            <a:ext cx="323677" cy="621791"/>
          </a:xfrm>
          <a:prstGeom prst="upArrow">
            <a:avLst>
              <a:gd name="adj1" fmla="val 50000"/>
              <a:gd name="adj2" fmla="val 98411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704066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8549155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9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2039112"/>
            <a:ext cx="475446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Geological Cross-Sections (W-</a:t>
            </a:r>
            <a:r>
              <a:rPr lang="en-US" dirty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56" y="1838360"/>
            <a:ext cx="3687605" cy="3200400"/>
            <a:chOff x="353465" y="1738084"/>
            <a:chExt cx="4336588" cy="3763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527" t="4934" r="8844" b="7202"/>
            <a:stretch/>
          </p:blipFill>
          <p:spPr>
            <a:xfrm>
              <a:off x="353466" y="1738084"/>
              <a:ext cx="4243294" cy="36456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53467" y="1753025"/>
              <a:ext cx="4230802" cy="364564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580325" y="1755017"/>
              <a:ext cx="109728" cy="3644807"/>
              <a:chOff x="4510741" y="1720227"/>
              <a:chExt cx="109728" cy="364480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>
              <a:grpSpLocks/>
            </p:cNvGrpSpPr>
            <p:nvPr/>
          </p:nvGrpSpPr>
          <p:grpSpPr>
            <a:xfrm rot="5400000">
              <a:off x="2410865" y="3334598"/>
              <a:ext cx="109728" cy="4224528"/>
              <a:chOff x="4510741" y="1720227"/>
              <a:chExt cx="109728" cy="364480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" name="Straight Connector 7"/>
          <p:cNvCxnSpPr/>
          <p:nvPr/>
        </p:nvCxnSpPr>
        <p:spPr bwMode="auto">
          <a:xfrm flipV="1">
            <a:off x="200508" y="3977331"/>
            <a:ext cx="3943324" cy="167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06" y="3262271"/>
            <a:ext cx="86406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7609413" y="3431390"/>
            <a:ext cx="109597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Potomac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6157748" y="2664657"/>
            <a:ext cx="162864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Surface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Up Arrow 23"/>
          <p:cNvSpPr>
            <a:spLocks noChangeAspect="1"/>
          </p:cNvSpPr>
          <p:nvPr/>
        </p:nvSpPr>
        <p:spPr bwMode="auto">
          <a:xfrm>
            <a:off x="1989950" y="5342595"/>
            <a:ext cx="323677" cy="621791"/>
          </a:xfrm>
          <a:prstGeom prst="upArrow">
            <a:avLst>
              <a:gd name="adj1" fmla="val 50000"/>
              <a:gd name="adj2" fmla="val 98411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704066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549155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8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2039112"/>
            <a:ext cx="475446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2" y="166088"/>
            <a:ext cx="7625631" cy="776287"/>
          </a:xfrm>
        </p:spPr>
        <p:txBody>
          <a:bodyPr/>
          <a:lstStyle/>
          <a:p>
            <a:r>
              <a:rPr lang="en-US" dirty="0" smtClean="0"/>
              <a:t>Geological Cross-Sections (W-</a:t>
            </a:r>
            <a:r>
              <a:rPr lang="en-US" dirty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0056" y="1838360"/>
            <a:ext cx="3687605" cy="3200400"/>
            <a:chOff x="353465" y="1738084"/>
            <a:chExt cx="4336588" cy="3763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527" t="4934" r="8844" b="7202"/>
            <a:stretch/>
          </p:blipFill>
          <p:spPr>
            <a:xfrm>
              <a:off x="353466" y="1738084"/>
              <a:ext cx="4243294" cy="36456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53467" y="1753025"/>
              <a:ext cx="4230802" cy="364564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580325" y="1755017"/>
              <a:ext cx="109728" cy="3644807"/>
              <a:chOff x="4510741" y="1720227"/>
              <a:chExt cx="109728" cy="364480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up 66"/>
            <p:cNvGrpSpPr>
              <a:grpSpLocks/>
            </p:cNvGrpSpPr>
            <p:nvPr/>
          </p:nvGrpSpPr>
          <p:grpSpPr>
            <a:xfrm rot="5400000">
              <a:off x="2410865" y="3334598"/>
              <a:ext cx="109728" cy="4224528"/>
              <a:chOff x="4510741" y="1720227"/>
              <a:chExt cx="109728" cy="3644807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4510741" y="1720227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510741" y="2631429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4510741" y="3542631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4510741" y="4453833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4510741" y="5365034"/>
                <a:ext cx="10972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" name="Straight Connector 7"/>
          <p:cNvCxnSpPr/>
          <p:nvPr/>
        </p:nvCxnSpPr>
        <p:spPr bwMode="auto">
          <a:xfrm flipV="1">
            <a:off x="200508" y="2991323"/>
            <a:ext cx="3943324" cy="167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06" y="3262271"/>
            <a:ext cx="864069" cy="4426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7793212" y="3347830"/>
            <a:ext cx="109597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Potomac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439261" y="2413982"/>
            <a:ext cx="1628646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Surface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05"/>
          <a:stretch/>
        </p:blipFill>
        <p:spPr bwMode="auto">
          <a:xfrm>
            <a:off x="4377543" y="2059935"/>
            <a:ext cx="4716330" cy="279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Up Arrow 26"/>
          <p:cNvSpPr>
            <a:spLocks noChangeAspect="1"/>
          </p:cNvSpPr>
          <p:nvPr/>
        </p:nvSpPr>
        <p:spPr bwMode="auto">
          <a:xfrm>
            <a:off x="1989950" y="5342595"/>
            <a:ext cx="323677" cy="621791"/>
          </a:xfrm>
          <a:prstGeom prst="upArrow">
            <a:avLst>
              <a:gd name="adj1" fmla="val 50000"/>
              <a:gd name="adj2" fmla="val 98411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04066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549155" y="4569767"/>
            <a:ext cx="425597" cy="44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308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023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3pPr>
            <a:lvl4pPr marL="1487488" indent="-2317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19383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3955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8527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3099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767138" indent="-219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4234</TotalTime>
  <Words>676</Words>
  <Application>Microsoft Macintosh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Blends</vt:lpstr>
      <vt:lpstr>Document</vt:lpstr>
      <vt:lpstr>Seismic Hazard Mapping of the National Capital Region Using Random Field Models</vt:lpstr>
      <vt:lpstr>2011 Mineral Virginia Earthquake</vt:lpstr>
      <vt:lpstr>Structural Damage in the Area</vt:lpstr>
      <vt:lpstr>Atlantic Coastal Plain Geology</vt:lpstr>
      <vt:lpstr>Washington D.C. Geology</vt:lpstr>
      <vt:lpstr>Investigation of Subsurface Geology</vt:lpstr>
      <vt:lpstr>Geological Cross-Sections (W-E)</vt:lpstr>
      <vt:lpstr>Geological Cross-Sections (W-E)</vt:lpstr>
      <vt:lpstr>Geological Cross-Sections (W-E)</vt:lpstr>
      <vt:lpstr>Geological Cross-Sections (S-N)</vt:lpstr>
      <vt:lpstr>Geological Cross-Sections (S-N)</vt:lpstr>
      <vt:lpstr>Vs Measurements of Geological Units</vt:lpstr>
      <vt:lpstr>Random Field Modeling</vt:lpstr>
      <vt:lpstr>Piedmont Site : 2nd District Police Station</vt:lpstr>
      <vt:lpstr>Fall Line Site : 1328 14th St. NW</vt:lpstr>
      <vt:lpstr>Coastal Plain Site : Washington Monument</vt:lpstr>
      <vt:lpstr>Summary and 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Selen &amp; Guney</dc:creator>
  <cp:lastModifiedBy>Guney Olgun</cp:lastModifiedBy>
  <cp:revision>144</cp:revision>
  <cp:lastPrinted>2012-11-14T15:45:50Z</cp:lastPrinted>
  <dcterms:created xsi:type="dcterms:W3CDTF">2007-01-21T20:52:42Z</dcterms:created>
  <dcterms:modified xsi:type="dcterms:W3CDTF">2015-11-03T15:46:05Z</dcterms:modified>
</cp:coreProperties>
</file>