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91" r:id="rId2"/>
    <p:sldId id="1202" r:id="rId3"/>
    <p:sldId id="1193" r:id="rId4"/>
    <p:sldId id="1189" r:id="rId5"/>
    <p:sldId id="1192" r:id="rId6"/>
    <p:sldId id="1190" r:id="rId7"/>
    <p:sldId id="1196" r:id="rId8"/>
    <p:sldId id="1194" r:id="rId9"/>
    <p:sldId id="1197" r:id="rId10"/>
    <p:sldId id="1199" r:id="rId11"/>
    <p:sldId id="1198" r:id="rId12"/>
    <p:sldId id="1205" r:id="rId13"/>
    <p:sldId id="120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00FF00"/>
    <a:srgbClr val="99FF33"/>
    <a:srgbClr val="FFBC47"/>
    <a:srgbClr val="D374FF"/>
    <a:srgbClr val="9E20A0"/>
    <a:srgbClr val="328CA0"/>
    <a:srgbClr val="53807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98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hummer:Desktop:Ti%20Mn%20Co%20with%20NEW%20Ni%20V%20Cr%2020150622-to-Grethe:Ti%20Mn%20Co:Mn%20ag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dhummer:Desktop:Ti%20Mn%20Co%20with%20NEW%20Ni%20V%20Cr%2020150622-to-Grethe:Ti%20Mn%20Co:Mn-min-loc-counts-byoxst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dhummer:Desktop:Ti%20Mn%20Co%20with%20NEW%20Ni%20V%20Cr%2020150622-to-Grethe:Ti%20Mn%20Co:Mn-min-loc-counts-byoxst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52043253435"/>
          <c:y val="6.3634207250930802E-2"/>
          <c:w val="0.75396711280217699"/>
          <c:h val="0.78713936573678001"/>
        </c:manualLayout>
      </c:layout>
      <c:scatterChart>
        <c:scatterStyle val="lineMarker"/>
        <c:varyColors val="0"/>
        <c:ser>
          <c:idx val="0"/>
          <c:order val="0"/>
          <c:tx>
            <c:v>Total</c:v>
          </c:tx>
          <c:spPr>
            <a:ln w="19050" cap="rnd">
              <a:solidFill>
                <a:srgbClr val="00009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0090"/>
              </a:solidFill>
              <a:ln w="9525">
                <a:solidFill>
                  <a:srgbClr val="000090"/>
                </a:solidFill>
              </a:ln>
              <a:effectLst/>
            </c:spPr>
          </c:marker>
          <c:xVal>
            <c:numRef>
              <c:f>'cumulative data'!$Q$2:$Q$367</c:f>
              <c:numCache>
                <c:formatCode>General</c:formatCode>
                <c:ptCount val="366"/>
                <c:pt idx="0">
                  <c:v>3713</c:v>
                </c:pt>
                <c:pt idx="1">
                  <c:v>3713</c:v>
                </c:pt>
                <c:pt idx="2">
                  <c:v>3713</c:v>
                </c:pt>
                <c:pt idx="3">
                  <c:v>3713</c:v>
                </c:pt>
                <c:pt idx="4">
                  <c:v>3713</c:v>
                </c:pt>
                <c:pt idx="5">
                  <c:v>3713</c:v>
                </c:pt>
                <c:pt idx="6">
                  <c:v>3713</c:v>
                </c:pt>
                <c:pt idx="7">
                  <c:v>3713</c:v>
                </c:pt>
                <c:pt idx="8">
                  <c:v>3713</c:v>
                </c:pt>
                <c:pt idx="9">
                  <c:v>3713</c:v>
                </c:pt>
                <c:pt idx="10">
                  <c:v>3688</c:v>
                </c:pt>
                <c:pt idx="11">
                  <c:v>3293</c:v>
                </c:pt>
                <c:pt idx="12">
                  <c:v>3293</c:v>
                </c:pt>
                <c:pt idx="13">
                  <c:v>3200</c:v>
                </c:pt>
                <c:pt idx="14">
                  <c:v>3200</c:v>
                </c:pt>
                <c:pt idx="15">
                  <c:v>3200</c:v>
                </c:pt>
                <c:pt idx="16">
                  <c:v>3044</c:v>
                </c:pt>
                <c:pt idx="17">
                  <c:v>2969</c:v>
                </c:pt>
                <c:pt idx="18">
                  <c:v>2918</c:v>
                </c:pt>
                <c:pt idx="19">
                  <c:v>2918</c:v>
                </c:pt>
                <c:pt idx="20">
                  <c:v>2918</c:v>
                </c:pt>
                <c:pt idx="21">
                  <c:v>2918</c:v>
                </c:pt>
                <c:pt idx="22">
                  <c:v>2835</c:v>
                </c:pt>
                <c:pt idx="23">
                  <c:v>2835</c:v>
                </c:pt>
                <c:pt idx="24">
                  <c:v>2835</c:v>
                </c:pt>
                <c:pt idx="25">
                  <c:v>2835</c:v>
                </c:pt>
                <c:pt idx="26">
                  <c:v>2835</c:v>
                </c:pt>
                <c:pt idx="27">
                  <c:v>2835</c:v>
                </c:pt>
                <c:pt idx="28">
                  <c:v>2816</c:v>
                </c:pt>
                <c:pt idx="29">
                  <c:v>2742</c:v>
                </c:pt>
                <c:pt idx="30">
                  <c:v>2735</c:v>
                </c:pt>
                <c:pt idx="31">
                  <c:v>2725</c:v>
                </c:pt>
                <c:pt idx="32">
                  <c:v>2720</c:v>
                </c:pt>
                <c:pt idx="33">
                  <c:v>2631</c:v>
                </c:pt>
                <c:pt idx="34">
                  <c:v>2570</c:v>
                </c:pt>
                <c:pt idx="35">
                  <c:v>2570</c:v>
                </c:pt>
                <c:pt idx="36">
                  <c:v>2570</c:v>
                </c:pt>
                <c:pt idx="37">
                  <c:v>2570</c:v>
                </c:pt>
                <c:pt idx="38">
                  <c:v>2570</c:v>
                </c:pt>
                <c:pt idx="39">
                  <c:v>2570</c:v>
                </c:pt>
                <c:pt idx="40">
                  <c:v>2570</c:v>
                </c:pt>
                <c:pt idx="41">
                  <c:v>2570</c:v>
                </c:pt>
                <c:pt idx="42">
                  <c:v>2570</c:v>
                </c:pt>
                <c:pt idx="43">
                  <c:v>2570</c:v>
                </c:pt>
                <c:pt idx="44">
                  <c:v>2570</c:v>
                </c:pt>
                <c:pt idx="45">
                  <c:v>2499</c:v>
                </c:pt>
                <c:pt idx="46">
                  <c:v>2499</c:v>
                </c:pt>
                <c:pt idx="47">
                  <c:v>2499</c:v>
                </c:pt>
                <c:pt idx="48">
                  <c:v>2485</c:v>
                </c:pt>
                <c:pt idx="49">
                  <c:v>2485</c:v>
                </c:pt>
                <c:pt idx="50">
                  <c:v>2485</c:v>
                </c:pt>
                <c:pt idx="51">
                  <c:v>2000</c:v>
                </c:pt>
                <c:pt idx="52">
                  <c:v>1855</c:v>
                </c:pt>
                <c:pt idx="53">
                  <c:v>1855</c:v>
                </c:pt>
                <c:pt idx="54">
                  <c:v>1855</c:v>
                </c:pt>
                <c:pt idx="55">
                  <c:v>1855</c:v>
                </c:pt>
                <c:pt idx="56">
                  <c:v>1855</c:v>
                </c:pt>
                <c:pt idx="57">
                  <c:v>1855</c:v>
                </c:pt>
                <c:pt idx="58">
                  <c:v>1855</c:v>
                </c:pt>
                <c:pt idx="59">
                  <c:v>1855</c:v>
                </c:pt>
                <c:pt idx="60">
                  <c:v>1855</c:v>
                </c:pt>
                <c:pt idx="61">
                  <c:v>1855</c:v>
                </c:pt>
                <c:pt idx="62">
                  <c:v>1855</c:v>
                </c:pt>
                <c:pt idx="63">
                  <c:v>1825</c:v>
                </c:pt>
                <c:pt idx="64">
                  <c:v>1825</c:v>
                </c:pt>
                <c:pt idx="65">
                  <c:v>1825</c:v>
                </c:pt>
                <c:pt idx="66">
                  <c:v>1825</c:v>
                </c:pt>
                <c:pt idx="67">
                  <c:v>1825</c:v>
                </c:pt>
                <c:pt idx="68">
                  <c:v>1825</c:v>
                </c:pt>
                <c:pt idx="69">
                  <c:v>1825</c:v>
                </c:pt>
                <c:pt idx="70">
                  <c:v>1825</c:v>
                </c:pt>
                <c:pt idx="71">
                  <c:v>1825</c:v>
                </c:pt>
                <c:pt idx="72">
                  <c:v>1825</c:v>
                </c:pt>
                <c:pt idx="73">
                  <c:v>1825</c:v>
                </c:pt>
                <c:pt idx="74">
                  <c:v>1825</c:v>
                </c:pt>
                <c:pt idx="75">
                  <c:v>1825</c:v>
                </c:pt>
                <c:pt idx="76">
                  <c:v>1825</c:v>
                </c:pt>
                <c:pt idx="77">
                  <c:v>1825</c:v>
                </c:pt>
                <c:pt idx="78">
                  <c:v>1825</c:v>
                </c:pt>
                <c:pt idx="79">
                  <c:v>1825</c:v>
                </c:pt>
                <c:pt idx="80">
                  <c:v>1825</c:v>
                </c:pt>
                <c:pt idx="81">
                  <c:v>1825</c:v>
                </c:pt>
                <c:pt idx="82">
                  <c:v>1825</c:v>
                </c:pt>
                <c:pt idx="83">
                  <c:v>1825</c:v>
                </c:pt>
                <c:pt idx="84">
                  <c:v>1825</c:v>
                </c:pt>
                <c:pt idx="85">
                  <c:v>1825</c:v>
                </c:pt>
                <c:pt idx="86">
                  <c:v>1825</c:v>
                </c:pt>
                <c:pt idx="87">
                  <c:v>1825</c:v>
                </c:pt>
                <c:pt idx="88">
                  <c:v>1825</c:v>
                </c:pt>
                <c:pt idx="89">
                  <c:v>1825</c:v>
                </c:pt>
                <c:pt idx="90">
                  <c:v>1825</c:v>
                </c:pt>
                <c:pt idx="91">
                  <c:v>1825</c:v>
                </c:pt>
                <c:pt idx="92">
                  <c:v>1825</c:v>
                </c:pt>
                <c:pt idx="93">
                  <c:v>1825</c:v>
                </c:pt>
                <c:pt idx="94">
                  <c:v>1825</c:v>
                </c:pt>
                <c:pt idx="95">
                  <c:v>1825</c:v>
                </c:pt>
                <c:pt idx="96">
                  <c:v>1825</c:v>
                </c:pt>
                <c:pt idx="97">
                  <c:v>1825</c:v>
                </c:pt>
                <c:pt idx="98">
                  <c:v>1825</c:v>
                </c:pt>
                <c:pt idx="99">
                  <c:v>1825</c:v>
                </c:pt>
                <c:pt idx="100">
                  <c:v>1825</c:v>
                </c:pt>
                <c:pt idx="101">
                  <c:v>1825</c:v>
                </c:pt>
                <c:pt idx="102">
                  <c:v>1825</c:v>
                </c:pt>
                <c:pt idx="103">
                  <c:v>1825</c:v>
                </c:pt>
                <c:pt idx="104">
                  <c:v>1825</c:v>
                </c:pt>
                <c:pt idx="105">
                  <c:v>1825</c:v>
                </c:pt>
                <c:pt idx="106">
                  <c:v>1825</c:v>
                </c:pt>
                <c:pt idx="107">
                  <c:v>1825</c:v>
                </c:pt>
                <c:pt idx="108">
                  <c:v>1825</c:v>
                </c:pt>
                <c:pt idx="109">
                  <c:v>1825</c:v>
                </c:pt>
                <c:pt idx="110">
                  <c:v>1825</c:v>
                </c:pt>
                <c:pt idx="111">
                  <c:v>1825</c:v>
                </c:pt>
                <c:pt idx="112">
                  <c:v>1825</c:v>
                </c:pt>
                <c:pt idx="113">
                  <c:v>1825</c:v>
                </c:pt>
                <c:pt idx="114">
                  <c:v>1825</c:v>
                </c:pt>
                <c:pt idx="115">
                  <c:v>1825</c:v>
                </c:pt>
                <c:pt idx="116">
                  <c:v>1825</c:v>
                </c:pt>
                <c:pt idx="117">
                  <c:v>1825</c:v>
                </c:pt>
                <c:pt idx="118">
                  <c:v>1825</c:v>
                </c:pt>
                <c:pt idx="119">
                  <c:v>1825</c:v>
                </c:pt>
                <c:pt idx="120">
                  <c:v>1825</c:v>
                </c:pt>
                <c:pt idx="121">
                  <c:v>1825</c:v>
                </c:pt>
                <c:pt idx="122">
                  <c:v>1825</c:v>
                </c:pt>
                <c:pt idx="123">
                  <c:v>1825</c:v>
                </c:pt>
                <c:pt idx="124">
                  <c:v>1825</c:v>
                </c:pt>
                <c:pt idx="125">
                  <c:v>1825</c:v>
                </c:pt>
                <c:pt idx="126">
                  <c:v>1825</c:v>
                </c:pt>
                <c:pt idx="127">
                  <c:v>1820</c:v>
                </c:pt>
                <c:pt idx="128">
                  <c:v>1820</c:v>
                </c:pt>
                <c:pt idx="129">
                  <c:v>1820</c:v>
                </c:pt>
                <c:pt idx="130">
                  <c:v>1820</c:v>
                </c:pt>
                <c:pt idx="131">
                  <c:v>1820</c:v>
                </c:pt>
                <c:pt idx="132">
                  <c:v>1820</c:v>
                </c:pt>
                <c:pt idx="133">
                  <c:v>1820</c:v>
                </c:pt>
                <c:pt idx="134">
                  <c:v>1820</c:v>
                </c:pt>
                <c:pt idx="135">
                  <c:v>1795</c:v>
                </c:pt>
                <c:pt idx="136">
                  <c:v>1795</c:v>
                </c:pt>
                <c:pt idx="137">
                  <c:v>1795</c:v>
                </c:pt>
                <c:pt idx="138">
                  <c:v>1795</c:v>
                </c:pt>
                <c:pt idx="139">
                  <c:v>1795</c:v>
                </c:pt>
                <c:pt idx="140">
                  <c:v>1795</c:v>
                </c:pt>
                <c:pt idx="141">
                  <c:v>1795</c:v>
                </c:pt>
                <c:pt idx="142">
                  <c:v>1795</c:v>
                </c:pt>
                <c:pt idx="143">
                  <c:v>1795</c:v>
                </c:pt>
                <c:pt idx="144">
                  <c:v>1795</c:v>
                </c:pt>
                <c:pt idx="145">
                  <c:v>1795</c:v>
                </c:pt>
                <c:pt idx="146">
                  <c:v>1760</c:v>
                </c:pt>
                <c:pt idx="147">
                  <c:v>1760</c:v>
                </c:pt>
                <c:pt idx="148">
                  <c:v>1760</c:v>
                </c:pt>
                <c:pt idx="149">
                  <c:v>1760</c:v>
                </c:pt>
                <c:pt idx="150">
                  <c:v>1760</c:v>
                </c:pt>
                <c:pt idx="151">
                  <c:v>1702</c:v>
                </c:pt>
                <c:pt idx="152">
                  <c:v>1702</c:v>
                </c:pt>
                <c:pt idx="153">
                  <c:v>1702</c:v>
                </c:pt>
                <c:pt idx="154">
                  <c:v>1702</c:v>
                </c:pt>
                <c:pt idx="155">
                  <c:v>1702</c:v>
                </c:pt>
                <c:pt idx="156">
                  <c:v>1702</c:v>
                </c:pt>
                <c:pt idx="157">
                  <c:v>1702</c:v>
                </c:pt>
                <c:pt idx="158">
                  <c:v>1702</c:v>
                </c:pt>
                <c:pt idx="159">
                  <c:v>1702</c:v>
                </c:pt>
                <c:pt idx="160">
                  <c:v>1702</c:v>
                </c:pt>
                <c:pt idx="161">
                  <c:v>1675</c:v>
                </c:pt>
                <c:pt idx="162">
                  <c:v>1675</c:v>
                </c:pt>
                <c:pt idx="163">
                  <c:v>1675</c:v>
                </c:pt>
                <c:pt idx="164">
                  <c:v>1538</c:v>
                </c:pt>
                <c:pt idx="165">
                  <c:v>1470</c:v>
                </c:pt>
                <c:pt idx="166">
                  <c:v>1305</c:v>
                </c:pt>
                <c:pt idx="167">
                  <c:v>1305</c:v>
                </c:pt>
                <c:pt idx="168">
                  <c:v>1300</c:v>
                </c:pt>
                <c:pt idx="169">
                  <c:v>1300</c:v>
                </c:pt>
                <c:pt idx="170">
                  <c:v>1300</c:v>
                </c:pt>
                <c:pt idx="171">
                  <c:v>1300</c:v>
                </c:pt>
                <c:pt idx="172">
                  <c:v>1300</c:v>
                </c:pt>
                <c:pt idx="173">
                  <c:v>1300</c:v>
                </c:pt>
                <c:pt idx="174">
                  <c:v>1300</c:v>
                </c:pt>
                <c:pt idx="175">
                  <c:v>1284</c:v>
                </c:pt>
                <c:pt idx="176">
                  <c:v>1284</c:v>
                </c:pt>
                <c:pt idx="177">
                  <c:v>1284</c:v>
                </c:pt>
                <c:pt idx="178">
                  <c:v>1284</c:v>
                </c:pt>
                <c:pt idx="179">
                  <c:v>1284</c:v>
                </c:pt>
                <c:pt idx="180">
                  <c:v>1284</c:v>
                </c:pt>
                <c:pt idx="181">
                  <c:v>1284</c:v>
                </c:pt>
                <c:pt idx="182">
                  <c:v>1284</c:v>
                </c:pt>
                <c:pt idx="183">
                  <c:v>1284</c:v>
                </c:pt>
                <c:pt idx="184">
                  <c:v>1284</c:v>
                </c:pt>
                <c:pt idx="185">
                  <c:v>1284</c:v>
                </c:pt>
                <c:pt idx="186">
                  <c:v>1284</c:v>
                </c:pt>
                <c:pt idx="187">
                  <c:v>1284</c:v>
                </c:pt>
                <c:pt idx="188">
                  <c:v>1284</c:v>
                </c:pt>
                <c:pt idx="189">
                  <c:v>1284</c:v>
                </c:pt>
                <c:pt idx="190">
                  <c:v>1284</c:v>
                </c:pt>
                <c:pt idx="191">
                  <c:v>1284</c:v>
                </c:pt>
                <c:pt idx="192">
                  <c:v>1284</c:v>
                </c:pt>
                <c:pt idx="193">
                  <c:v>1284</c:v>
                </c:pt>
                <c:pt idx="194">
                  <c:v>1284</c:v>
                </c:pt>
                <c:pt idx="195">
                  <c:v>1240</c:v>
                </c:pt>
                <c:pt idx="196">
                  <c:v>1160</c:v>
                </c:pt>
                <c:pt idx="197">
                  <c:v>1160</c:v>
                </c:pt>
                <c:pt idx="198">
                  <c:v>1160</c:v>
                </c:pt>
                <c:pt idx="199">
                  <c:v>1160</c:v>
                </c:pt>
                <c:pt idx="200">
                  <c:v>1160</c:v>
                </c:pt>
                <c:pt idx="201">
                  <c:v>1109</c:v>
                </c:pt>
                <c:pt idx="202">
                  <c:v>1060</c:v>
                </c:pt>
                <c:pt idx="203">
                  <c:v>1060</c:v>
                </c:pt>
                <c:pt idx="204">
                  <c:v>940</c:v>
                </c:pt>
                <c:pt idx="205">
                  <c:v>940</c:v>
                </c:pt>
                <c:pt idx="206">
                  <c:v>940</c:v>
                </c:pt>
                <c:pt idx="207">
                  <c:v>940</c:v>
                </c:pt>
                <c:pt idx="208">
                  <c:v>940</c:v>
                </c:pt>
                <c:pt idx="209">
                  <c:v>940</c:v>
                </c:pt>
                <c:pt idx="210">
                  <c:v>940</c:v>
                </c:pt>
                <c:pt idx="211">
                  <c:v>940</c:v>
                </c:pt>
                <c:pt idx="212">
                  <c:v>940</c:v>
                </c:pt>
                <c:pt idx="213">
                  <c:v>940</c:v>
                </c:pt>
                <c:pt idx="214">
                  <c:v>940</c:v>
                </c:pt>
                <c:pt idx="215">
                  <c:v>940</c:v>
                </c:pt>
                <c:pt idx="216">
                  <c:v>940</c:v>
                </c:pt>
                <c:pt idx="217">
                  <c:v>940</c:v>
                </c:pt>
                <c:pt idx="218">
                  <c:v>940</c:v>
                </c:pt>
                <c:pt idx="219">
                  <c:v>940</c:v>
                </c:pt>
                <c:pt idx="220">
                  <c:v>940</c:v>
                </c:pt>
                <c:pt idx="221">
                  <c:v>940</c:v>
                </c:pt>
                <c:pt idx="222">
                  <c:v>600</c:v>
                </c:pt>
                <c:pt idx="223">
                  <c:v>600</c:v>
                </c:pt>
                <c:pt idx="224">
                  <c:v>600</c:v>
                </c:pt>
                <c:pt idx="225">
                  <c:v>600</c:v>
                </c:pt>
                <c:pt idx="226">
                  <c:v>600</c:v>
                </c:pt>
                <c:pt idx="227">
                  <c:v>600</c:v>
                </c:pt>
                <c:pt idx="228">
                  <c:v>600</c:v>
                </c:pt>
                <c:pt idx="229">
                  <c:v>582</c:v>
                </c:pt>
                <c:pt idx="230">
                  <c:v>582</c:v>
                </c:pt>
                <c:pt idx="231">
                  <c:v>582</c:v>
                </c:pt>
                <c:pt idx="232">
                  <c:v>582</c:v>
                </c:pt>
                <c:pt idx="233">
                  <c:v>582</c:v>
                </c:pt>
                <c:pt idx="234">
                  <c:v>582</c:v>
                </c:pt>
                <c:pt idx="235">
                  <c:v>582</c:v>
                </c:pt>
                <c:pt idx="236">
                  <c:v>582</c:v>
                </c:pt>
                <c:pt idx="237">
                  <c:v>515</c:v>
                </c:pt>
                <c:pt idx="238">
                  <c:v>515</c:v>
                </c:pt>
                <c:pt idx="239">
                  <c:v>500</c:v>
                </c:pt>
                <c:pt idx="240">
                  <c:v>443</c:v>
                </c:pt>
                <c:pt idx="241">
                  <c:v>440</c:v>
                </c:pt>
                <c:pt idx="242">
                  <c:v>440</c:v>
                </c:pt>
                <c:pt idx="243">
                  <c:v>440</c:v>
                </c:pt>
                <c:pt idx="244">
                  <c:v>440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440</c:v>
                </c:pt>
                <c:pt idx="249">
                  <c:v>419.2</c:v>
                </c:pt>
                <c:pt idx="250">
                  <c:v>408</c:v>
                </c:pt>
                <c:pt idx="251">
                  <c:v>408</c:v>
                </c:pt>
                <c:pt idx="252">
                  <c:v>407</c:v>
                </c:pt>
                <c:pt idx="253">
                  <c:v>391</c:v>
                </c:pt>
                <c:pt idx="254">
                  <c:v>391</c:v>
                </c:pt>
                <c:pt idx="255">
                  <c:v>391</c:v>
                </c:pt>
                <c:pt idx="256">
                  <c:v>391</c:v>
                </c:pt>
                <c:pt idx="257">
                  <c:v>391</c:v>
                </c:pt>
                <c:pt idx="258">
                  <c:v>391</c:v>
                </c:pt>
                <c:pt idx="259">
                  <c:v>391</c:v>
                </c:pt>
                <c:pt idx="260">
                  <c:v>391</c:v>
                </c:pt>
                <c:pt idx="261">
                  <c:v>391</c:v>
                </c:pt>
                <c:pt idx="262">
                  <c:v>391</c:v>
                </c:pt>
                <c:pt idx="263">
                  <c:v>391</c:v>
                </c:pt>
                <c:pt idx="264">
                  <c:v>391</c:v>
                </c:pt>
                <c:pt idx="265">
                  <c:v>391</c:v>
                </c:pt>
                <c:pt idx="266">
                  <c:v>391</c:v>
                </c:pt>
                <c:pt idx="267">
                  <c:v>391</c:v>
                </c:pt>
                <c:pt idx="268">
                  <c:v>391</c:v>
                </c:pt>
                <c:pt idx="269">
                  <c:v>391</c:v>
                </c:pt>
                <c:pt idx="270">
                  <c:v>391</c:v>
                </c:pt>
                <c:pt idx="271">
                  <c:v>391</c:v>
                </c:pt>
                <c:pt idx="272">
                  <c:v>391</c:v>
                </c:pt>
                <c:pt idx="273">
                  <c:v>391</c:v>
                </c:pt>
                <c:pt idx="274">
                  <c:v>391</c:v>
                </c:pt>
                <c:pt idx="275">
                  <c:v>391</c:v>
                </c:pt>
                <c:pt idx="276">
                  <c:v>391</c:v>
                </c:pt>
                <c:pt idx="277">
                  <c:v>391</c:v>
                </c:pt>
                <c:pt idx="278">
                  <c:v>391</c:v>
                </c:pt>
                <c:pt idx="279">
                  <c:v>391</c:v>
                </c:pt>
                <c:pt idx="280">
                  <c:v>390</c:v>
                </c:pt>
                <c:pt idx="281">
                  <c:v>390</c:v>
                </c:pt>
                <c:pt idx="282">
                  <c:v>390</c:v>
                </c:pt>
                <c:pt idx="283">
                  <c:v>390</c:v>
                </c:pt>
                <c:pt idx="284">
                  <c:v>382</c:v>
                </c:pt>
                <c:pt idx="285">
                  <c:v>370</c:v>
                </c:pt>
                <c:pt idx="286">
                  <c:v>370</c:v>
                </c:pt>
                <c:pt idx="287">
                  <c:v>370</c:v>
                </c:pt>
                <c:pt idx="288">
                  <c:v>370</c:v>
                </c:pt>
                <c:pt idx="289">
                  <c:v>370</c:v>
                </c:pt>
                <c:pt idx="290">
                  <c:v>370</c:v>
                </c:pt>
                <c:pt idx="291">
                  <c:v>370</c:v>
                </c:pt>
                <c:pt idx="292">
                  <c:v>370</c:v>
                </c:pt>
                <c:pt idx="293">
                  <c:v>370</c:v>
                </c:pt>
                <c:pt idx="294">
                  <c:v>370</c:v>
                </c:pt>
                <c:pt idx="295">
                  <c:v>370</c:v>
                </c:pt>
                <c:pt idx="296">
                  <c:v>370</c:v>
                </c:pt>
                <c:pt idx="297">
                  <c:v>370</c:v>
                </c:pt>
                <c:pt idx="298">
                  <c:v>360</c:v>
                </c:pt>
                <c:pt idx="299">
                  <c:v>360</c:v>
                </c:pt>
                <c:pt idx="300">
                  <c:v>351</c:v>
                </c:pt>
                <c:pt idx="301">
                  <c:v>350</c:v>
                </c:pt>
                <c:pt idx="302">
                  <c:v>350</c:v>
                </c:pt>
                <c:pt idx="303">
                  <c:v>350</c:v>
                </c:pt>
                <c:pt idx="304">
                  <c:v>349</c:v>
                </c:pt>
                <c:pt idx="305">
                  <c:v>345</c:v>
                </c:pt>
                <c:pt idx="306">
                  <c:v>345</c:v>
                </c:pt>
                <c:pt idx="307">
                  <c:v>345</c:v>
                </c:pt>
                <c:pt idx="308">
                  <c:v>345</c:v>
                </c:pt>
                <c:pt idx="309">
                  <c:v>345</c:v>
                </c:pt>
                <c:pt idx="310">
                  <c:v>345</c:v>
                </c:pt>
                <c:pt idx="311">
                  <c:v>345</c:v>
                </c:pt>
                <c:pt idx="312">
                  <c:v>345</c:v>
                </c:pt>
                <c:pt idx="313">
                  <c:v>345</c:v>
                </c:pt>
                <c:pt idx="314">
                  <c:v>330.6</c:v>
                </c:pt>
                <c:pt idx="315">
                  <c:v>330.6</c:v>
                </c:pt>
                <c:pt idx="316">
                  <c:v>330.6</c:v>
                </c:pt>
                <c:pt idx="317">
                  <c:v>330.6</c:v>
                </c:pt>
                <c:pt idx="318">
                  <c:v>330.6</c:v>
                </c:pt>
                <c:pt idx="319">
                  <c:v>330.6</c:v>
                </c:pt>
                <c:pt idx="320">
                  <c:v>327.39999999999992</c:v>
                </c:pt>
                <c:pt idx="321">
                  <c:v>294</c:v>
                </c:pt>
                <c:pt idx="322">
                  <c:v>285</c:v>
                </c:pt>
                <c:pt idx="323">
                  <c:v>251</c:v>
                </c:pt>
                <c:pt idx="324">
                  <c:v>251</c:v>
                </c:pt>
                <c:pt idx="325">
                  <c:v>245</c:v>
                </c:pt>
                <c:pt idx="326">
                  <c:v>170</c:v>
                </c:pt>
                <c:pt idx="327">
                  <c:v>170</c:v>
                </c:pt>
                <c:pt idx="328">
                  <c:v>170</c:v>
                </c:pt>
                <c:pt idx="329">
                  <c:v>170</c:v>
                </c:pt>
                <c:pt idx="330">
                  <c:v>170</c:v>
                </c:pt>
                <c:pt idx="331">
                  <c:v>170</c:v>
                </c:pt>
                <c:pt idx="332">
                  <c:v>170</c:v>
                </c:pt>
                <c:pt idx="333">
                  <c:v>161</c:v>
                </c:pt>
                <c:pt idx="334">
                  <c:v>161</c:v>
                </c:pt>
                <c:pt idx="335">
                  <c:v>145</c:v>
                </c:pt>
                <c:pt idx="336">
                  <c:v>145</c:v>
                </c:pt>
                <c:pt idx="337">
                  <c:v>124</c:v>
                </c:pt>
                <c:pt idx="338">
                  <c:v>124</c:v>
                </c:pt>
                <c:pt idx="339">
                  <c:v>124</c:v>
                </c:pt>
                <c:pt idx="340">
                  <c:v>124</c:v>
                </c:pt>
                <c:pt idx="341">
                  <c:v>124</c:v>
                </c:pt>
                <c:pt idx="342">
                  <c:v>124</c:v>
                </c:pt>
                <c:pt idx="343">
                  <c:v>124</c:v>
                </c:pt>
                <c:pt idx="344">
                  <c:v>124</c:v>
                </c:pt>
                <c:pt idx="345">
                  <c:v>124</c:v>
                </c:pt>
                <c:pt idx="346">
                  <c:v>124</c:v>
                </c:pt>
                <c:pt idx="347">
                  <c:v>124</c:v>
                </c:pt>
                <c:pt idx="348">
                  <c:v>94.52</c:v>
                </c:pt>
                <c:pt idx="349">
                  <c:v>76</c:v>
                </c:pt>
                <c:pt idx="350">
                  <c:v>76</c:v>
                </c:pt>
                <c:pt idx="351">
                  <c:v>76</c:v>
                </c:pt>
                <c:pt idx="352">
                  <c:v>63.5</c:v>
                </c:pt>
                <c:pt idx="353">
                  <c:v>63.5</c:v>
                </c:pt>
                <c:pt idx="354">
                  <c:v>48</c:v>
                </c:pt>
                <c:pt idx="355">
                  <c:v>48</c:v>
                </c:pt>
                <c:pt idx="356">
                  <c:v>48</c:v>
                </c:pt>
                <c:pt idx="357">
                  <c:v>33</c:v>
                </c:pt>
                <c:pt idx="358">
                  <c:v>0.4</c:v>
                </c:pt>
                <c:pt idx="359">
                  <c:v>0.4</c:v>
                </c:pt>
                <c:pt idx="360">
                  <c:v>0.4</c:v>
                </c:pt>
                <c:pt idx="361">
                  <c:v>0.4</c:v>
                </c:pt>
                <c:pt idx="362">
                  <c:v>0.4</c:v>
                </c:pt>
                <c:pt idx="363">
                  <c:v>0.4</c:v>
                </c:pt>
                <c:pt idx="364">
                  <c:v>0.14000000000000001</c:v>
                </c:pt>
                <c:pt idx="365">
                  <c:v>0.14000000000000001</c:v>
                </c:pt>
              </c:numCache>
            </c:numRef>
          </c:xVal>
          <c:yVal>
            <c:numRef>
              <c:f>'cumulative data'!$R$2:$R$367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yVal>
          <c:smooth val="0"/>
        </c:ser>
        <c:ser>
          <c:idx val="1"/>
          <c:order val="1"/>
          <c:tx>
            <c:v>Mn2+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'cumulative data'!$H$2:$H$294</c:f>
              <c:numCache>
                <c:formatCode>General</c:formatCode>
                <c:ptCount val="293"/>
                <c:pt idx="0">
                  <c:v>3713</c:v>
                </c:pt>
                <c:pt idx="1">
                  <c:v>3713</c:v>
                </c:pt>
                <c:pt idx="2">
                  <c:v>3688</c:v>
                </c:pt>
                <c:pt idx="3">
                  <c:v>3293</c:v>
                </c:pt>
                <c:pt idx="4">
                  <c:v>3293</c:v>
                </c:pt>
                <c:pt idx="5">
                  <c:v>3200</c:v>
                </c:pt>
                <c:pt idx="6">
                  <c:v>3200</c:v>
                </c:pt>
                <c:pt idx="7">
                  <c:v>3044</c:v>
                </c:pt>
                <c:pt idx="8">
                  <c:v>2918</c:v>
                </c:pt>
                <c:pt idx="9">
                  <c:v>2918</c:v>
                </c:pt>
                <c:pt idx="10">
                  <c:v>2918</c:v>
                </c:pt>
                <c:pt idx="11">
                  <c:v>2835</c:v>
                </c:pt>
                <c:pt idx="12">
                  <c:v>2835</c:v>
                </c:pt>
                <c:pt idx="13">
                  <c:v>2816</c:v>
                </c:pt>
                <c:pt idx="14">
                  <c:v>2742</c:v>
                </c:pt>
                <c:pt idx="15">
                  <c:v>2735</c:v>
                </c:pt>
                <c:pt idx="16">
                  <c:v>2725</c:v>
                </c:pt>
                <c:pt idx="17">
                  <c:v>2720</c:v>
                </c:pt>
                <c:pt idx="18">
                  <c:v>2570</c:v>
                </c:pt>
                <c:pt idx="19">
                  <c:v>2570</c:v>
                </c:pt>
                <c:pt idx="20">
                  <c:v>2570</c:v>
                </c:pt>
                <c:pt idx="21">
                  <c:v>2570</c:v>
                </c:pt>
                <c:pt idx="22">
                  <c:v>2570</c:v>
                </c:pt>
                <c:pt idx="23">
                  <c:v>2570</c:v>
                </c:pt>
                <c:pt idx="24">
                  <c:v>2570</c:v>
                </c:pt>
                <c:pt idx="25">
                  <c:v>2570</c:v>
                </c:pt>
                <c:pt idx="26">
                  <c:v>2499</c:v>
                </c:pt>
                <c:pt idx="27">
                  <c:v>2499</c:v>
                </c:pt>
                <c:pt idx="28">
                  <c:v>2499</c:v>
                </c:pt>
                <c:pt idx="29">
                  <c:v>2485</c:v>
                </c:pt>
                <c:pt idx="30">
                  <c:v>2485</c:v>
                </c:pt>
                <c:pt idx="31">
                  <c:v>2485</c:v>
                </c:pt>
                <c:pt idx="32">
                  <c:v>2000</c:v>
                </c:pt>
                <c:pt idx="33">
                  <c:v>1855</c:v>
                </c:pt>
                <c:pt idx="34">
                  <c:v>1855</c:v>
                </c:pt>
                <c:pt idx="35">
                  <c:v>1855</c:v>
                </c:pt>
                <c:pt idx="36">
                  <c:v>1855</c:v>
                </c:pt>
                <c:pt idx="37">
                  <c:v>1855</c:v>
                </c:pt>
                <c:pt idx="38">
                  <c:v>1855</c:v>
                </c:pt>
                <c:pt idx="39">
                  <c:v>1855</c:v>
                </c:pt>
                <c:pt idx="40">
                  <c:v>1855</c:v>
                </c:pt>
                <c:pt idx="41">
                  <c:v>1825</c:v>
                </c:pt>
                <c:pt idx="42">
                  <c:v>1825</c:v>
                </c:pt>
                <c:pt idx="43">
                  <c:v>1825</c:v>
                </c:pt>
                <c:pt idx="44">
                  <c:v>1825</c:v>
                </c:pt>
                <c:pt idx="45">
                  <c:v>1825</c:v>
                </c:pt>
                <c:pt idx="46">
                  <c:v>1825</c:v>
                </c:pt>
                <c:pt idx="47">
                  <c:v>1825</c:v>
                </c:pt>
                <c:pt idx="48">
                  <c:v>1825</c:v>
                </c:pt>
                <c:pt idx="49">
                  <c:v>1825</c:v>
                </c:pt>
                <c:pt idx="50">
                  <c:v>1825</c:v>
                </c:pt>
                <c:pt idx="51">
                  <c:v>1825</c:v>
                </c:pt>
                <c:pt idx="52">
                  <c:v>1825</c:v>
                </c:pt>
                <c:pt idx="53">
                  <c:v>1825</c:v>
                </c:pt>
                <c:pt idx="54">
                  <c:v>1825</c:v>
                </c:pt>
                <c:pt idx="55">
                  <c:v>1825</c:v>
                </c:pt>
                <c:pt idx="56">
                  <c:v>1825</c:v>
                </c:pt>
                <c:pt idx="57">
                  <c:v>1825</c:v>
                </c:pt>
                <c:pt idx="58">
                  <c:v>1825</c:v>
                </c:pt>
                <c:pt idx="59">
                  <c:v>1825</c:v>
                </c:pt>
                <c:pt idx="60">
                  <c:v>1825</c:v>
                </c:pt>
                <c:pt idx="61">
                  <c:v>1825</c:v>
                </c:pt>
                <c:pt idx="62">
                  <c:v>1825</c:v>
                </c:pt>
                <c:pt idx="63">
                  <c:v>1825</c:v>
                </c:pt>
                <c:pt idx="64">
                  <c:v>1825</c:v>
                </c:pt>
                <c:pt idx="65">
                  <c:v>1825</c:v>
                </c:pt>
                <c:pt idx="66">
                  <c:v>1825</c:v>
                </c:pt>
                <c:pt idx="67">
                  <c:v>1825</c:v>
                </c:pt>
                <c:pt idx="68">
                  <c:v>1825</c:v>
                </c:pt>
                <c:pt idx="69">
                  <c:v>1825</c:v>
                </c:pt>
                <c:pt idx="70">
                  <c:v>1825</c:v>
                </c:pt>
                <c:pt idx="71">
                  <c:v>1825</c:v>
                </c:pt>
                <c:pt idx="72">
                  <c:v>1825</c:v>
                </c:pt>
                <c:pt idx="73">
                  <c:v>1825</c:v>
                </c:pt>
                <c:pt idx="74">
                  <c:v>1825</c:v>
                </c:pt>
                <c:pt idx="75">
                  <c:v>1825</c:v>
                </c:pt>
                <c:pt idx="76">
                  <c:v>1825</c:v>
                </c:pt>
                <c:pt idx="77">
                  <c:v>1825</c:v>
                </c:pt>
                <c:pt idx="78">
                  <c:v>1825</c:v>
                </c:pt>
                <c:pt idx="79">
                  <c:v>1825</c:v>
                </c:pt>
                <c:pt idx="80">
                  <c:v>1825</c:v>
                </c:pt>
                <c:pt idx="81">
                  <c:v>1825</c:v>
                </c:pt>
                <c:pt idx="82">
                  <c:v>1825</c:v>
                </c:pt>
                <c:pt idx="83">
                  <c:v>1825</c:v>
                </c:pt>
                <c:pt idx="84">
                  <c:v>1825</c:v>
                </c:pt>
                <c:pt idx="85">
                  <c:v>1825</c:v>
                </c:pt>
                <c:pt idx="86">
                  <c:v>1825</c:v>
                </c:pt>
                <c:pt idx="87">
                  <c:v>1825</c:v>
                </c:pt>
                <c:pt idx="88">
                  <c:v>1825</c:v>
                </c:pt>
                <c:pt idx="89">
                  <c:v>1825</c:v>
                </c:pt>
                <c:pt idx="90">
                  <c:v>1825</c:v>
                </c:pt>
                <c:pt idx="91">
                  <c:v>1825</c:v>
                </c:pt>
                <c:pt idx="92">
                  <c:v>1825</c:v>
                </c:pt>
                <c:pt idx="93">
                  <c:v>1820</c:v>
                </c:pt>
                <c:pt idx="94">
                  <c:v>1820</c:v>
                </c:pt>
                <c:pt idx="95">
                  <c:v>1820</c:v>
                </c:pt>
                <c:pt idx="96">
                  <c:v>1820</c:v>
                </c:pt>
                <c:pt idx="97">
                  <c:v>1820</c:v>
                </c:pt>
                <c:pt idx="98">
                  <c:v>1820</c:v>
                </c:pt>
                <c:pt idx="99">
                  <c:v>1820</c:v>
                </c:pt>
                <c:pt idx="100">
                  <c:v>1820</c:v>
                </c:pt>
                <c:pt idx="101">
                  <c:v>1795</c:v>
                </c:pt>
                <c:pt idx="102">
                  <c:v>1795</c:v>
                </c:pt>
                <c:pt idx="103">
                  <c:v>1795</c:v>
                </c:pt>
                <c:pt idx="104">
                  <c:v>1795</c:v>
                </c:pt>
                <c:pt idx="105">
                  <c:v>1795</c:v>
                </c:pt>
                <c:pt idx="106">
                  <c:v>1795</c:v>
                </c:pt>
                <c:pt idx="107">
                  <c:v>1795</c:v>
                </c:pt>
                <c:pt idx="108">
                  <c:v>1795</c:v>
                </c:pt>
                <c:pt idx="109">
                  <c:v>1795</c:v>
                </c:pt>
                <c:pt idx="110">
                  <c:v>1760</c:v>
                </c:pt>
                <c:pt idx="111">
                  <c:v>1760</c:v>
                </c:pt>
                <c:pt idx="112">
                  <c:v>1760</c:v>
                </c:pt>
                <c:pt idx="113">
                  <c:v>1760</c:v>
                </c:pt>
                <c:pt idx="114">
                  <c:v>1760</c:v>
                </c:pt>
                <c:pt idx="115">
                  <c:v>1702</c:v>
                </c:pt>
                <c:pt idx="116">
                  <c:v>1702</c:v>
                </c:pt>
                <c:pt idx="117">
                  <c:v>1702</c:v>
                </c:pt>
                <c:pt idx="118">
                  <c:v>1702</c:v>
                </c:pt>
                <c:pt idx="119">
                  <c:v>1702</c:v>
                </c:pt>
                <c:pt idx="120">
                  <c:v>1702</c:v>
                </c:pt>
                <c:pt idx="121">
                  <c:v>1702</c:v>
                </c:pt>
                <c:pt idx="122">
                  <c:v>1702</c:v>
                </c:pt>
                <c:pt idx="123">
                  <c:v>1702</c:v>
                </c:pt>
                <c:pt idx="124">
                  <c:v>1675</c:v>
                </c:pt>
                <c:pt idx="125">
                  <c:v>1538</c:v>
                </c:pt>
                <c:pt idx="126">
                  <c:v>1470</c:v>
                </c:pt>
                <c:pt idx="127">
                  <c:v>1305</c:v>
                </c:pt>
                <c:pt idx="128">
                  <c:v>1300</c:v>
                </c:pt>
                <c:pt idx="129">
                  <c:v>1300</c:v>
                </c:pt>
                <c:pt idx="130">
                  <c:v>1284</c:v>
                </c:pt>
                <c:pt idx="131">
                  <c:v>1284</c:v>
                </c:pt>
                <c:pt idx="132">
                  <c:v>1284</c:v>
                </c:pt>
                <c:pt idx="133">
                  <c:v>1284</c:v>
                </c:pt>
                <c:pt idx="134">
                  <c:v>1284</c:v>
                </c:pt>
                <c:pt idx="135">
                  <c:v>1284</c:v>
                </c:pt>
                <c:pt idx="136">
                  <c:v>1284</c:v>
                </c:pt>
                <c:pt idx="137">
                  <c:v>1284</c:v>
                </c:pt>
                <c:pt idx="138">
                  <c:v>1284</c:v>
                </c:pt>
                <c:pt idx="139">
                  <c:v>1284</c:v>
                </c:pt>
                <c:pt idx="140">
                  <c:v>1284</c:v>
                </c:pt>
                <c:pt idx="141">
                  <c:v>1284</c:v>
                </c:pt>
                <c:pt idx="142">
                  <c:v>1284</c:v>
                </c:pt>
                <c:pt idx="143">
                  <c:v>1284</c:v>
                </c:pt>
                <c:pt idx="144">
                  <c:v>1284</c:v>
                </c:pt>
                <c:pt idx="145">
                  <c:v>1284</c:v>
                </c:pt>
                <c:pt idx="146">
                  <c:v>1240</c:v>
                </c:pt>
                <c:pt idx="147">
                  <c:v>1160</c:v>
                </c:pt>
                <c:pt idx="148">
                  <c:v>1160</c:v>
                </c:pt>
                <c:pt idx="149">
                  <c:v>1160</c:v>
                </c:pt>
                <c:pt idx="150">
                  <c:v>1160</c:v>
                </c:pt>
                <c:pt idx="151">
                  <c:v>1160</c:v>
                </c:pt>
                <c:pt idx="152">
                  <c:v>1109</c:v>
                </c:pt>
                <c:pt idx="153">
                  <c:v>940</c:v>
                </c:pt>
                <c:pt idx="154">
                  <c:v>940</c:v>
                </c:pt>
                <c:pt idx="155">
                  <c:v>940</c:v>
                </c:pt>
                <c:pt idx="156">
                  <c:v>940</c:v>
                </c:pt>
                <c:pt idx="157">
                  <c:v>940</c:v>
                </c:pt>
                <c:pt idx="158">
                  <c:v>940</c:v>
                </c:pt>
                <c:pt idx="159">
                  <c:v>940</c:v>
                </c:pt>
                <c:pt idx="160">
                  <c:v>940</c:v>
                </c:pt>
                <c:pt idx="161">
                  <c:v>940</c:v>
                </c:pt>
                <c:pt idx="162">
                  <c:v>940</c:v>
                </c:pt>
                <c:pt idx="163">
                  <c:v>940</c:v>
                </c:pt>
                <c:pt idx="164">
                  <c:v>940</c:v>
                </c:pt>
                <c:pt idx="165">
                  <c:v>940</c:v>
                </c:pt>
                <c:pt idx="166">
                  <c:v>940</c:v>
                </c:pt>
                <c:pt idx="167">
                  <c:v>600</c:v>
                </c:pt>
                <c:pt idx="168">
                  <c:v>600</c:v>
                </c:pt>
                <c:pt idx="169">
                  <c:v>600</c:v>
                </c:pt>
                <c:pt idx="170">
                  <c:v>600</c:v>
                </c:pt>
                <c:pt idx="171">
                  <c:v>600</c:v>
                </c:pt>
                <c:pt idx="172">
                  <c:v>600</c:v>
                </c:pt>
                <c:pt idx="173">
                  <c:v>600</c:v>
                </c:pt>
                <c:pt idx="174">
                  <c:v>582</c:v>
                </c:pt>
                <c:pt idx="175">
                  <c:v>582</c:v>
                </c:pt>
                <c:pt idx="176">
                  <c:v>582</c:v>
                </c:pt>
                <c:pt idx="177">
                  <c:v>582</c:v>
                </c:pt>
                <c:pt idx="178">
                  <c:v>582</c:v>
                </c:pt>
                <c:pt idx="179">
                  <c:v>582</c:v>
                </c:pt>
                <c:pt idx="180">
                  <c:v>582</c:v>
                </c:pt>
                <c:pt idx="181">
                  <c:v>582</c:v>
                </c:pt>
                <c:pt idx="182">
                  <c:v>515</c:v>
                </c:pt>
                <c:pt idx="183">
                  <c:v>515</c:v>
                </c:pt>
                <c:pt idx="184">
                  <c:v>500</c:v>
                </c:pt>
                <c:pt idx="185">
                  <c:v>443</c:v>
                </c:pt>
                <c:pt idx="186">
                  <c:v>440</c:v>
                </c:pt>
                <c:pt idx="187">
                  <c:v>440</c:v>
                </c:pt>
                <c:pt idx="188">
                  <c:v>440</c:v>
                </c:pt>
                <c:pt idx="189">
                  <c:v>440</c:v>
                </c:pt>
                <c:pt idx="190">
                  <c:v>440</c:v>
                </c:pt>
                <c:pt idx="191">
                  <c:v>440</c:v>
                </c:pt>
                <c:pt idx="192">
                  <c:v>408</c:v>
                </c:pt>
                <c:pt idx="193">
                  <c:v>408</c:v>
                </c:pt>
                <c:pt idx="194">
                  <c:v>407</c:v>
                </c:pt>
                <c:pt idx="195">
                  <c:v>391</c:v>
                </c:pt>
                <c:pt idx="196">
                  <c:v>391</c:v>
                </c:pt>
                <c:pt idx="197">
                  <c:v>391</c:v>
                </c:pt>
                <c:pt idx="198">
                  <c:v>391</c:v>
                </c:pt>
                <c:pt idx="199">
                  <c:v>391</c:v>
                </c:pt>
                <c:pt idx="200">
                  <c:v>391</c:v>
                </c:pt>
                <c:pt idx="201">
                  <c:v>391</c:v>
                </c:pt>
                <c:pt idx="202">
                  <c:v>391</c:v>
                </c:pt>
                <c:pt idx="203">
                  <c:v>391</c:v>
                </c:pt>
                <c:pt idx="204">
                  <c:v>391</c:v>
                </c:pt>
                <c:pt idx="205">
                  <c:v>391</c:v>
                </c:pt>
                <c:pt idx="206">
                  <c:v>391</c:v>
                </c:pt>
                <c:pt idx="207">
                  <c:v>391</c:v>
                </c:pt>
                <c:pt idx="208">
                  <c:v>391</c:v>
                </c:pt>
                <c:pt idx="209">
                  <c:v>391</c:v>
                </c:pt>
                <c:pt idx="210">
                  <c:v>391</c:v>
                </c:pt>
                <c:pt idx="211">
                  <c:v>391</c:v>
                </c:pt>
                <c:pt idx="212">
                  <c:v>391</c:v>
                </c:pt>
                <c:pt idx="213">
                  <c:v>391</c:v>
                </c:pt>
                <c:pt idx="214">
                  <c:v>391</c:v>
                </c:pt>
                <c:pt idx="215">
                  <c:v>391</c:v>
                </c:pt>
                <c:pt idx="216">
                  <c:v>391</c:v>
                </c:pt>
                <c:pt idx="217">
                  <c:v>391</c:v>
                </c:pt>
                <c:pt idx="218">
                  <c:v>391</c:v>
                </c:pt>
                <c:pt idx="219">
                  <c:v>390</c:v>
                </c:pt>
                <c:pt idx="220">
                  <c:v>390</c:v>
                </c:pt>
                <c:pt idx="221">
                  <c:v>390</c:v>
                </c:pt>
                <c:pt idx="222">
                  <c:v>390</c:v>
                </c:pt>
                <c:pt idx="223">
                  <c:v>382</c:v>
                </c:pt>
                <c:pt idx="224">
                  <c:v>370</c:v>
                </c:pt>
                <c:pt idx="225">
                  <c:v>370</c:v>
                </c:pt>
                <c:pt idx="226">
                  <c:v>370</c:v>
                </c:pt>
                <c:pt idx="227">
                  <c:v>370</c:v>
                </c:pt>
                <c:pt idx="228">
                  <c:v>370</c:v>
                </c:pt>
                <c:pt idx="229">
                  <c:v>370</c:v>
                </c:pt>
                <c:pt idx="230">
                  <c:v>370</c:v>
                </c:pt>
                <c:pt idx="231">
                  <c:v>370</c:v>
                </c:pt>
                <c:pt idx="232">
                  <c:v>370</c:v>
                </c:pt>
                <c:pt idx="233">
                  <c:v>370</c:v>
                </c:pt>
                <c:pt idx="234">
                  <c:v>370</c:v>
                </c:pt>
                <c:pt idx="235">
                  <c:v>370</c:v>
                </c:pt>
                <c:pt idx="236">
                  <c:v>370</c:v>
                </c:pt>
                <c:pt idx="237">
                  <c:v>360</c:v>
                </c:pt>
                <c:pt idx="238">
                  <c:v>360</c:v>
                </c:pt>
                <c:pt idx="239">
                  <c:v>351</c:v>
                </c:pt>
                <c:pt idx="240">
                  <c:v>350</c:v>
                </c:pt>
                <c:pt idx="241">
                  <c:v>350</c:v>
                </c:pt>
                <c:pt idx="242">
                  <c:v>350</c:v>
                </c:pt>
                <c:pt idx="243">
                  <c:v>349</c:v>
                </c:pt>
                <c:pt idx="244">
                  <c:v>345</c:v>
                </c:pt>
                <c:pt idx="245">
                  <c:v>345</c:v>
                </c:pt>
                <c:pt idx="246">
                  <c:v>345</c:v>
                </c:pt>
                <c:pt idx="247">
                  <c:v>345</c:v>
                </c:pt>
                <c:pt idx="248">
                  <c:v>345</c:v>
                </c:pt>
                <c:pt idx="249">
                  <c:v>345</c:v>
                </c:pt>
                <c:pt idx="250">
                  <c:v>345</c:v>
                </c:pt>
                <c:pt idx="251">
                  <c:v>345</c:v>
                </c:pt>
                <c:pt idx="252">
                  <c:v>330.6</c:v>
                </c:pt>
                <c:pt idx="253">
                  <c:v>330.6</c:v>
                </c:pt>
                <c:pt idx="254">
                  <c:v>330.6</c:v>
                </c:pt>
                <c:pt idx="255">
                  <c:v>330.6</c:v>
                </c:pt>
                <c:pt idx="256">
                  <c:v>330.6</c:v>
                </c:pt>
                <c:pt idx="257">
                  <c:v>330.6</c:v>
                </c:pt>
                <c:pt idx="258">
                  <c:v>327.39999999999992</c:v>
                </c:pt>
                <c:pt idx="259">
                  <c:v>294</c:v>
                </c:pt>
                <c:pt idx="260">
                  <c:v>285</c:v>
                </c:pt>
                <c:pt idx="261">
                  <c:v>251</c:v>
                </c:pt>
                <c:pt idx="262">
                  <c:v>245</c:v>
                </c:pt>
                <c:pt idx="263">
                  <c:v>170</c:v>
                </c:pt>
                <c:pt idx="264">
                  <c:v>170</c:v>
                </c:pt>
                <c:pt idx="265">
                  <c:v>170</c:v>
                </c:pt>
                <c:pt idx="266">
                  <c:v>170</c:v>
                </c:pt>
                <c:pt idx="267">
                  <c:v>170</c:v>
                </c:pt>
                <c:pt idx="268">
                  <c:v>170</c:v>
                </c:pt>
                <c:pt idx="269">
                  <c:v>170</c:v>
                </c:pt>
                <c:pt idx="270">
                  <c:v>161</c:v>
                </c:pt>
                <c:pt idx="271">
                  <c:v>145</c:v>
                </c:pt>
                <c:pt idx="272">
                  <c:v>145</c:v>
                </c:pt>
                <c:pt idx="273">
                  <c:v>124</c:v>
                </c:pt>
                <c:pt idx="274">
                  <c:v>124</c:v>
                </c:pt>
                <c:pt idx="275">
                  <c:v>124</c:v>
                </c:pt>
                <c:pt idx="276">
                  <c:v>124</c:v>
                </c:pt>
                <c:pt idx="277">
                  <c:v>124</c:v>
                </c:pt>
                <c:pt idx="278">
                  <c:v>124</c:v>
                </c:pt>
                <c:pt idx="279">
                  <c:v>124</c:v>
                </c:pt>
                <c:pt idx="280">
                  <c:v>124</c:v>
                </c:pt>
                <c:pt idx="281">
                  <c:v>124</c:v>
                </c:pt>
                <c:pt idx="282">
                  <c:v>124</c:v>
                </c:pt>
                <c:pt idx="283">
                  <c:v>124</c:v>
                </c:pt>
                <c:pt idx="284">
                  <c:v>94.52</c:v>
                </c:pt>
                <c:pt idx="285">
                  <c:v>76</c:v>
                </c:pt>
                <c:pt idx="286">
                  <c:v>63.5</c:v>
                </c:pt>
                <c:pt idx="287">
                  <c:v>63.5</c:v>
                </c:pt>
                <c:pt idx="288">
                  <c:v>48</c:v>
                </c:pt>
                <c:pt idx="289">
                  <c:v>48</c:v>
                </c:pt>
                <c:pt idx="290">
                  <c:v>48</c:v>
                </c:pt>
                <c:pt idx="291">
                  <c:v>0.4</c:v>
                </c:pt>
                <c:pt idx="292">
                  <c:v>0.4</c:v>
                </c:pt>
              </c:numCache>
            </c:numRef>
          </c:xVal>
          <c:yVal>
            <c:numRef>
              <c:f>'cumulative data'!$I$2:$I$294</c:f>
              <c:numCache>
                <c:formatCode>General</c:formatCode>
                <c:ptCount val="29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</c:numCache>
            </c:numRef>
          </c:yVal>
          <c:smooth val="0"/>
        </c:ser>
        <c:ser>
          <c:idx val="2"/>
          <c:order val="2"/>
          <c:tx>
            <c:v>Mn3+</c:v>
          </c:tx>
          <c:spPr>
            <a:ln>
              <a:solidFill>
                <a:srgbClr val="FFDF16"/>
              </a:solidFill>
            </a:ln>
          </c:spPr>
          <c:marker>
            <c:symbol val="none"/>
          </c:marker>
          <c:xVal>
            <c:numRef>
              <c:f>'cumulative data'!$K$2:$K$49</c:f>
              <c:numCache>
                <c:formatCode>General</c:formatCode>
                <c:ptCount val="48"/>
                <c:pt idx="0">
                  <c:v>3713</c:v>
                </c:pt>
                <c:pt idx="1">
                  <c:v>3713</c:v>
                </c:pt>
                <c:pt idx="2">
                  <c:v>3713</c:v>
                </c:pt>
                <c:pt idx="3">
                  <c:v>3713</c:v>
                </c:pt>
                <c:pt idx="4">
                  <c:v>3713</c:v>
                </c:pt>
                <c:pt idx="5">
                  <c:v>2969</c:v>
                </c:pt>
                <c:pt idx="6">
                  <c:v>2918</c:v>
                </c:pt>
                <c:pt idx="7">
                  <c:v>2835</c:v>
                </c:pt>
                <c:pt idx="8">
                  <c:v>2835</c:v>
                </c:pt>
                <c:pt idx="9">
                  <c:v>2835</c:v>
                </c:pt>
                <c:pt idx="10">
                  <c:v>2570</c:v>
                </c:pt>
                <c:pt idx="11">
                  <c:v>2570</c:v>
                </c:pt>
                <c:pt idx="12">
                  <c:v>1855</c:v>
                </c:pt>
                <c:pt idx="13">
                  <c:v>1825</c:v>
                </c:pt>
                <c:pt idx="14">
                  <c:v>1825</c:v>
                </c:pt>
                <c:pt idx="15">
                  <c:v>1825</c:v>
                </c:pt>
                <c:pt idx="16">
                  <c:v>1825</c:v>
                </c:pt>
                <c:pt idx="17">
                  <c:v>1825</c:v>
                </c:pt>
                <c:pt idx="18">
                  <c:v>1825</c:v>
                </c:pt>
                <c:pt idx="19">
                  <c:v>1825</c:v>
                </c:pt>
                <c:pt idx="20">
                  <c:v>1825</c:v>
                </c:pt>
                <c:pt idx="21">
                  <c:v>1825</c:v>
                </c:pt>
                <c:pt idx="22">
                  <c:v>1825</c:v>
                </c:pt>
                <c:pt idx="23">
                  <c:v>1825</c:v>
                </c:pt>
                <c:pt idx="24">
                  <c:v>1795</c:v>
                </c:pt>
                <c:pt idx="25">
                  <c:v>1795</c:v>
                </c:pt>
                <c:pt idx="26">
                  <c:v>1702</c:v>
                </c:pt>
                <c:pt idx="27">
                  <c:v>1305</c:v>
                </c:pt>
                <c:pt idx="28">
                  <c:v>1300</c:v>
                </c:pt>
                <c:pt idx="29">
                  <c:v>1300</c:v>
                </c:pt>
                <c:pt idx="30">
                  <c:v>1300</c:v>
                </c:pt>
                <c:pt idx="31">
                  <c:v>1284</c:v>
                </c:pt>
                <c:pt idx="32">
                  <c:v>1284</c:v>
                </c:pt>
                <c:pt idx="33">
                  <c:v>1060</c:v>
                </c:pt>
                <c:pt idx="34">
                  <c:v>1060</c:v>
                </c:pt>
                <c:pt idx="35">
                  <c:v>940</c:v>
                </c:pt>
                <c:pt idx="36">
                  <c:v>940</c:v>
                </c:pt>
                <c:pt idx="37">
                  <c:v>940</c:v>
                </c:pt>
                <c:pt idx="38">
                  <c:v>940</c:v>
                </c:pt>
                <c:pt idx="39">
                  <c:v>391</c:v>
                </c:pt>
                <c:pt idx="40">
                  <c:v>391</c:v>
                </c:pt>
                <c:pt idx="41">
                  <c:v>161</c:v>
                </c:pt>
                <c:pt idx="42">
                  <c:v>76</c:v>
                </c:pt>
                <c:pt idx="43">
                  <c:v>76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0.14000000000000001</c:v>
                </c:pt>
              </c:numCache>
            </c:numRef>
          </c:xVal>
          <c:yVal>
            <c:numRef>
              <c:f>'cumulative data'!$L$2:$L$49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yVal>
          <c:smooth val="0"/>
        </c:ser>
        <c:ser>
          <c:idx val="3"/>
          <c:order val="3"/>
          <c:tx>
            <c:v>Mn4+</c:v>
          </c:tx>
          <c:spPr>
            <a:ln>
              <a:solidFill>
                <a:srgbClr val="9900CC"/>
              </a:solidFill>
            </a:ln>
          </c:spPr>
          <c:marker>
            <c:symbol val="none"/>
          </c:marker>
          <c:xVal>
            <c:numRef>
              <c:f>'cumulative data'!$N$2:$N$26</c:f>
              <c:numCache>
                <c:formatCode>General</c:formatCode>
                <c:ptCount val="25"/>
                <c:pt idx="0">
                  <c:v>3713</c:v>
                </c:pt>
                <c:pt idx="1">
                  <c:v>3713</c:v>
                </c:pt>
                <c:pt idx="2">
                  <c:v>3713</c:v>
                </c:pt>
                <c:pt idx="3">
                  <c:v>3200</c:v>
                </c:pt>
                <c:pt idx="4">
                  <c:v>2835</c:v>
                </c:pt>
                <c:pt idx="5">
                  <c:v>2631</c:v>
                </c:pt>
                <c:pt idx="6">
                  <c:v>2570</c:v>
                </c:pt>
                <c:pt idx="7">
                  <c:v>1855</c:v>
                </c:pt>
                <c:pt idx="8">
                  <c:v>1855</c:v>
                </c:pt>
                <c:pt idx="9">
                  <c:v>1825</c:v>
                </c:pt>
                <c:pt idx="10">
                  <c:v>1675</c:v>
                </c:pt>
                <c:pt idx="11">
                  <c:v>1675</c:v>
                </c:pt>
                <c:pt idx="12">
                  <c:v>1300</c:v>
                </c:pt>
                <c:pt idx="13">
                  <c:v>1300</c:v>
                </c:pt>
                <c:pt idx="14">
                  <c:v>1284</c:v>
                </c:pt>
                <c:pt idx="15">
                  <c:v>1284</c:v>
                </c:pt>
                <c:pt idx="16">
                  <c:v>440</c:v>
                </c:pt>
                <c:pt idx="17">
                  <c:v>440</c:v>
                </c:pt>
                <c:pt idx="18">
                  <c:v>419.2</c:v>
                </c:pt>
                <c:pt idx="19">
                  <c:v>391</c:v>
                </c:pt>
                <c:pt idx="20">
                  <c:v>345</c:v>
                </c:pt>
                <c:pt idx="21">
                  <c:v>251</c:v>
                </c:pt>
                <c:pt idx="22">
                  <c:v>33</c:v>
                </c:pt>
                <c:pt idx="23">
                  <c:v>0.4</c:v>
                </c:pt>
                <c:pt idx="24">
                  <c:v>0.14000000000000001</c:v>
                </c:pt>
              </c:numCache>
            </c:numRef>
          </c:xVal>
          <c:yVal>
            <c:numRef>
              <c:f>'cumulative data'!$O$2:$O$26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49120"/>
        <c:axId val="114551040"/>
      </c:scatterChart>
      <c:valAx>
        <c:axId val="11454912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Age (Ma)</a:t>
                </a:r>
              </a:p>
            </c:rich>
          </c:tx>
          <c:layout>
            <c:manualLayout>
              <c:xMode val="edge"/>
              <c:yMode val="edge"/>
              <c:x val="0.44237381303044199"/>
              <c:y val="0.922499136032466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551040"/>
        <c:crosses val="autoZero"/>
        <c:crossBetween val="midCat"/>
      </c:valAx>
      <c:valAx>
        <c:axId val="11455104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number Mn minerals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4549120"/>
        <c:crosses val="autoZero"/>
        <c:crossBetween val="midCat"/>
      </c:valAx>
      <c:spPr>
        <a:noFill/>
        <a:ln w="19050"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15623989187611101"/>
          <c:y val="0.111502184127695"/>
          <c:w val="0.10777957585524101"/>
          <c:h val="0.172244831963867"/>
        </c:manualLayout>
      </c:layout>
      <c:overlay val="0"/>
      <c:spPr>
        <a:ln w="15875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436978710994"/>
          <c:y val="7.2707305354775903E-2"/>
          <c:w val="0.72612166812481804"/>
          <c:h val="0.75796318963302201"/>
        </c:manualLayout>
      </c:layout>
      <c:areaChart>
        <c:grouping val="standard"/>
        <c:varyColors val="0"/>
        <c:ser>
          <c:idx val="0"/>
          <c:order val="0"/>
          <c:tx>
            <c:v>Mn2+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cat>
          <c:val>
            <c:numRef>
              <c:f>'Hist data'!$B$2:$B$82</c:f>
              <c:numCache>
                <c:formatCode>General</c:formatCode>
                <c:ptCount val="81"/>
                <c:pt idx="0">
                  <c:v>110</c:v>
                </c:pt>
                <c:pt idx="1">
                  <c:v>116</c:v>
                </c:pt>
                <c:pt idx="2">
                  <c:v>80</c:v>
                </c:pt>
                <c:pt idx="3">
                  <c:v>60</c:v>
                </c:pt>
                <c:pt idx="4">
                  <c:v>28</c:v>
                </c:pt>
                <c:pt idx="5">
                  <c:v>60</c:v>
                </c:pt>
                <c:pt idx="6">
                  <c:v>147</c:v>
                </c:pt>
                <c:pt idx="7">
                  <c:v>163</c:v>
                </c:pt>
                <c:pt idx="8">
                  <c:v>91</c:v>
                </c:pt>
                <c:pt idx="9">
                  <c:v>25</c:v>
                </c:pt>
                <c:pt idx="10">
                  <c:v>25</c:v>
                </c:pt>
                <c:pt idx="11">
                  <c:v>99</c:v>
                </c:pt>
                <c:pt idx="12">
                  <c:v>31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106</c:v>
                </c:pt>
                <c:pt idx="19">
                  <c:v>7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10</c:v>
                </c:pt>
                <c:pt idx="24">
                  <c:v>1</c:v>
                </c:pt>
                <c:pt idx="25">
                  <c:v>75</c:v>
                </c:pt>
                <c:pt idx="26">
                  <c:v>33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4</c:v>
                </c:pt>
                <c:pt idx="31">
                  <c:v>0</c:v>
                </c:pt>
                <c:pt idx="32">
                  <c:v>1</c:v>
                </c:pt>
                <c:pt idx="33">
                  <c:v>11</c:v>
                </c:pt>
                <c:pt idx="34">
                  <c:v>21</c:v>
                </c:pt>
                <c:pt idx="35">
                  <c:v>49</c:v>
                </c:pt>
                <c:pt idx="36">
                  <c:v>123</c:v>
                </c:pt>
                <c:pt idx="37">
                  <c:v>26</c:v>
                </c:pt>
                <c:pt idx="38">
                  <c:v>1</c:v>
                </c:pt>
                <c:pt idx="39">
                  <c:v>8</c:v>
                </c:pt>
                <c:pt idx="40">
                  <c:v>8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13</c:v>
                </c:pt>
                <c:pt idx="50">
                  <c:v>8</c:v>
                </c:pt>
                <c:pt idx="51">
                  <c:v>24</c:v>
                </c:pt>
                <c:pt idx="52">
                  <c:v>0</c:v>
                </c:pt>
                <c:pt idx="53">
                  <c:v>1</c:v>
                </c:pt>
                <c:pt idx="54">
                  <c:v>6</c:v>
                </c:pt>
                <c:pt idx="55">
                  <c:v>0</c:v>
                </c:pt>
                <c:pt idx="56">
                  <c:v>15</c:v>
                </c:pt>
                <c:pt idx="57">
                  <c:v>4</c:v>
                </c:pt>
                <c:pt idx="58">
                  <c:v>8</c:v>
                </c:pt>
                <c:pt idx="59">
                  <c:v>1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3</c:v>
                </c:pt>
                <c:pt idx="64">
                  <c:v>3</c:v>
                </c:pt>
                <c:pt idx="65">
                  <c:v>2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</c:ser>
        <c:ser>
          <c:idx val="1"/>
          <c:order val="1"/>
          <c:tx>
            <c:v>Mn3+</c:v>
          </c:tx>
          <c:spPr>
            <a:solidFill>
              <a:srgbClr val="FFDA1C"/>
            </a:solidFill>
            <a:ln>
              <a:solidFill>
                <a:srgbClr val="FFDA1C"/>
              </a:solidFill>
            </a:ln>
          </c:spPr>
          <c:cat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cat>
          <c:val>
            <c:numRef>
              <c:f>'Hist data'!$C$2:$C$82</c:f>
              <c:numCache>
                <c:formatCode>General</c:formatCode>
                <c:ptCount val="81"/>
                <c:pt idx="0">
                  <c:v>50</c:v>
                </c:pt>
                <c:pt idx="1">
                  <c:v>62</c:v>
                </c:pt>
                <c:pt idx="2">
                  <c:v>19</c:v>
                </c:pt>
                <c:pt idx="3">
                  <c:v>44</c:v>
                </c:pt>
                <c:pt idx="4">
                  <c:v>13</c:v>
                </c:pt>
                <c:pt idx="5">
                  <c:v>26</c:v>
                </c:pt>
                <c:pt idx="6">
                  <c:v>36</c:v>
                </c:pt>
                <c:pt idx="7">
                  <c:v>33</c:v>
                </c:pt>
                <c:pt idx="8">
                  <c:v>24</c:v>
                </c:pt>
                <c:pt idx="9">
                  <c:v>6</c:v>
                </c:pt>
                <c:pt idx="10">
                  <c:v>4</c:v>
                </c:pt>
                <c:pt idx="11">
                  <c:v>15</c:v>
                </c:pt>
                <c:pt idx="12">
                  <c:v>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25</c:v>
                </c:pt>
                <c:pt idx="19">
                  <c:v>0</c:v>
                </c:pt>
                <c:pt idx="20">
                  <c:v>1</c:v>
                </c:pt>
                <c:pt idx="21">
                  <c:v>7</c:v>
                </c:pt>
                <c:pt idx="22">
                  <c:v>1</c:v>
                </c:pt>
                <c:pt idx="23">
                  <c:v>3</c:v>
                </c:pt>
                <c:pt idx="24">
                  <c:v>1</c:v>
                </c:pt>
                <c:pt idx="25">
                  <c:v>30</c:v>
                </c:pt>
                <c:pt idx="26">
                  <c:v>23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6</c:v>
                </c:pt>
                <c:pt idx="34">
                  <c:v>4</c:v>
                </c:pt>
                <c:pt idx="35">
                  <c:v>14</c:v>
                </c:pt>
                <c:pt idx="36">
                  <c:v>21</c:v>
                </c:pt>
                <c:pt idx="37">
                  <c:v>5</c:v>
                </c:pt>
                <c:pt idx="38">
                  <c:v>0</c:v>
                </c:pt>
                <c:pt idx="39">
                  <c:v>3</c:v>
                </c:pt>
                <c:pt idx="40">
                  <c:v>3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5</c:v>
                </c:pt>
                <c:pt idx="50">
                  <c:v>0</c:v>
                </c:pt>
                <c:pt idx="51">
                  <c:v>8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3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</c:v>
                </c:pt>
                <c:pt idx="64">
                  <c:v>3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</c:ser>
        <c:ser>
          <c:idx val="2"/>
          <c:order val="2"/>
          <c:tx>
            <c:v>Mn4+</c:v>
          </c:tx>
          <c:spPr>
            <a:solidFill>
              <a:srgbClr val="660066"/>
            </a:solidFill>
            <a:ln>
              <a:solidFill>
                <a:srgbClr val="660066"/>
              </a:solidFill>
            </a:ln>
          </c:spPr>
          <c:cat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cat>
          <c:val>
            <c:numRef>
              <c:f>'Hist data'!$D$2:$D$82</c:f>
              <c:numCache>
                <c:formatCode>General</c:formatCode>
                <c:ptCount val="81"/>
                <c:pt idx="0">
                  <c:v>73</c:v>
                </c:pt>
                <c:pt idx="1">
                  <c:v>57</c:v>
                </c:pt>
                <c:pt idx="2">
                  <c:v>30</c:v>
                </c:pt>
                <c:pt idx="3">
                  <c:v>37</c:v>
                </c:pt>
                <c:pt idx="4">
                  <c:v>29</c:v>
                </c:pt>
                <c:pt idx="5">
                  <c:v>27</c:v>
                </c:pt>
                <c:pt idx="6">
                  <c:v>36</c:v>
                </c:pt>
                <c:pt idx="7">
                  <c:v>43</c:v>
                </c:pt>
                <c:pt idx="8">
                  <c:v>29</c:v>
                </c:pt>
                <c:pt idx="9">
                  <c:v>10</c:v>
                </c:pt>
                <c:pt idx="10">
                  <c:v>7</c:v>
                </c:pt>
                <c:pt idx="11">
                  <c:v>11</c:v>
                </c:pt>
                <c:pt idx="12">
                  <c:v>10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  <c:pt idx="25">
                  <c:v>24</c:v>
                </c:pt>
                <c:pt idx="26">
                  <c:v>19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2</c:v>
                </c:pt>
                <c:pt idx="32">
                  <c:v>3</c:v>
                </c:pt>
                <c:pt idx="33">
                  <c:v>11</c:v>
                </c:pt>
                <c:pt idx="34">
                  <c:v>1</c:v>
                </c:pt>
                <c:pt idx="35">
                  <c:v>4</c:v>
                </c:pt>
                <c:pt idx="36">
                  <c:v>5</c:v>
                </c:pt>
                <c:pt idx="37">
                  <c:v>7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2</c:v>
                </c:pt>
                <c:pt idx="50">
                  <c:v>2</c:v>
                </c:pt>
                <c:pt idx="51">
                  <c:v>8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43936"/>
        <c:axId val="116345856"/>
      </c:areaChart>
      <c:catAx>
        <c:axId val="11634393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(Ma)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bg1"/>
            </a:solidFill>
          </a:ln>
        </c:spPr>
        <c:crossAx val="116345856"/>
        <c:crosses val="autoZero"/>
        <c:auto val="1"/>
        <c:lblAlgn val="ctr"/>
        <c:lblOffset val="20"/>
        <c:tickLblSkip val="10"/>
        <c:tickMarkSkip val="2"/>
        <c:noMultiLvlLbl val="0"/>
      </c:catAx>
      <c:valAx>
        <c:axId val="116345856"/>
        <c:scaling>
          <c:orientation val="minMax"/>
          <c:max val="2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Mineral-Locality Pairs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w="19050">
            <a:solidFill>
              <a:schemeClr val="bg1"/>
            </a:solidFill>
          </a:ln>
        </c:spPr>
        <c:crossAx val="116343936"/>
        <c:crosses val="autoZero"/>
        <c:crossBetween val="midCat"/>
        <c:minorUnit val="5"/>
      </c:valAx>
      <c:spPr>
        <a:ln w="19050"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59545756780402"/>
          <c:y val="0.14707623143596499"/>
          <c:w val="9.0347389909594594E-2"/>
          <c:h val="0.15945302613290299"/>
        </c:manualLayout>
      </c:layout>
      <c:overlay val="0"/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436978710994"/>
          <c:y val="7.2707305354775903E-2"/>
          <c:w val="0.72612166812481804"/>
          <c:h val="0.75796318963302201"/>
        </c:manualLayout>
      </c:layout>
      <c:scatterChart>
        <c:scatterStyle val="lineMarker"/>
        <c:varyColors val="0"/>
        <c:ser>
          <c:idx val="0"/>
          <c:order val="0"/>
          <c:tx>
            <c:v>Mn2+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'Hist data'!$I$2:$I$82</c:f>
                <c:numCache>
                  <c:formatCode>General</c:formatCode>
                  <c:ptCount val="81"/>
                  <c:pt idx="0">
                    <c:v>4.5013255286272598E-2</c:v>
                  </c:pt>
                  <c:pt idx="1">
                    <c:v>4.5831189847953202E-2</c:v>
                  </c:pt>
                  <c:pt idx="2">
                    <c:v>6.93354411627842E-2</c:v>
                  </c:pt>
                  <c:pt idx="3">
                    <c:v>5.49359339887577E-2</c:v>
                  </c:pt>
                  <c:pt idx="4">
                    <c:v>7.5592894601845401E-2</c:v>
                  </c:pt>
                  <c:pt idx="5">
                    <c:v>6.8548377808980807E-2</c:v>
                  </c:pt>
                  <c:pt idx="6">
                    <c:v>5.5362354579827099E-2</c:v>
                  </c:pt>
                  <c:pt idx="7">
                    <c:v>5.3419018137253999E-2</c:v>
                  </c:pt>
                  <c:pt idx="8">
                    <c:v>6.6245777876176803E-2</c:v>
                  </c:pt>
                  <c:pt idx="9">
                    <c:v>0.12195121951219499</c:v>
                  </c:pt>
                  <c:pt idx="10">
                    <c:v>0.13888888888888901</c:v>
                  </c:pt>
                  <c:pt idx="11">
                    <c:v>7.9598994968529596E-2</c:v>
                  </c:pt>
                  <c:pt idx="12">
                    <c:v>0.115995090892292</c:v>
                  </c:pt>
                  <c:pt idx="18">
                    <c:v>7.5150584970708006E-2</c:v>
                  </c:pt>
                  <c:pt idx="19">
                    <c:v>0.37796447300922698</c:v>
                  </c:pt>
                  <c:pt idx="20">
                    <c:v>0.4</c:v>
                  </c:pt>
                  <c:pt idx="21">
                    <c:v>0.15384615384615399</c:v>
                  </c:pt>
                  <c:pt idx="22">
                    <c:v>0.43301270189221902</c:v>
                  </c:pt>
                  <c:pt idx="23">
                    <c:v>0.186016332951081</c:v>
                  </c:pt>
                  <c:pt idx="24">
                    <c:v>0.5</c:v>
                  </c:pt>
                  <c:pt idx="25">
                    <c:v>6.7133752231351804E-2</c:v>
                  </c:pt>
                  <c:pt idx="26">
                    <c:v>7.6594168620506997E-2</c:v>
                  </c:pt>
                  <c:pt idx="30">
                    <c:v>0.4</c:v>
                  </c:pt>
                  <c:pt idx="33">
                    <c:v>0.118450885369836</c:v>
                  </c:pt>
                  <c:pt idx="34">
                    <c:v>0.176252911344455</c:v>
                  </c:pt>
                  <c:pt idx="35">
                    <c:v>0.104477611940298</c:v>
                  </c:pt>
                  <c:pt idx="36">
                    <c:v>7.4433130915499399E-2</c:v>
                  </c:pt>
                  <c:pt idx="37">
                    <c:v>0.134184724041915</c:v>
                  </c:pt>
                  <c:pt idx="39">
                    <c:v>0.217571317288168</c:v>
                  </c:pt>
                  <c:pt idx="40">
                    <c:v>0.217571317288168</c:v>
                  </c:pt>
                  <c:pt idx="49">
                    <c:v>0.18027756377319901</c:v>
                  </c:pt>
                  <c:pt idx="50">
                    <c:v>0.28284271247461901</c:v>
                  </c:pt>
                  <c:pt idx="51">
                    <c:v>0.122474487139159</c:v>
                  </c:pt>
                  <c:pt idx="54">
                    <c:v>0.30618621784789701</c:v>
                  </c:pt>
                  <c:pt idx="56">
                    <c:v>0.20384122874775901</c:v>
                  </c:pt>
                  <c:pt idx="58">
                    <c:v>0.31426968052735399</c:v>
                  </c:pt>
                  <c:pt idx="63">
                    <c:v>0.21650635094611001</c:v>
                  </c:pt>
                  <c:pt idx="64">
                    <c:v>0.21650635094611001</c:v>
                  </c:pt>
                  <c:pt idx="74">
                    <c:v>0.141421356237309</c:v>
                  </c:pt>
                </c:numCache>
              </c:numRef>
            </c:plus>
            <c:minus>
              <c:numRef>
                <c:f>'Hist data'!$I$2:$I$82</c:f>
                <c:numCache>
                  <c:formatCode>General</c:formatCode>
                  <c:ptCount val="81"/>
                  <c:pt idx="0">
                    <c:v>4.5013255286272598E-2</c:v>
                  </c:pt>
                  <c:pt idx="1">
                    <c:v>4.5831189847953202E-2</c:v>
                  </c:pt>
                  <c:pt idx="2">
                    <c:v>6.93354411627842E-2</c:v>
                  </c:pt>
                  <c:pt idx="3">
                    <c:v>5.49359339887577E-2</c:v>
                  </c:pt>
                  <c:pt idx="4">
                    <c:v>7.5592894601845401E-2</c:v>
                  </c:pt>
                  <c:pt idx="5">
                    <c:v>6.8548377808980807E-2</c:v>
                  </c:pt>
                  <c:pt idx="6">
                    <c:v>5.5362354579827099E-2</c:v>
                  </c:pt>
                  <c:pt idx="7">
                    <c:v>5.3419018137253999E-2</c:v>
                  </c:pt>
                  <c:pt idx="8">
                    <c:v>6.6245777876176803E-2</c:v>
                  </c:pt>
                  <c:pt idx="9">
                    <c:v>0.12195121951219499</c:v>
                  </c:pt>
                  <c:pt idx="10">
                    <c:v>0.13888888888888901</c:v>
                  </c:pt>
                  <c:pt idx="11">
                    <c:v>7.9598994968529596E-2</c:v>
                  </c:pt>
                  <c:pt idx="12">
                    <c:v>0.115995090892292</c:v>
                  </c:pt>
                  <c:pt idx="18">
                    <c:v>7.5150584970708006E-2</c:v>
                  </c:pt>
                  <c:pt idx="19">
                    <c:v>0.37796447300922698</c:v>
                  </c:pt>
                  <c:pt idx="20">
                    <c:v>0.4</c:v>
                  </c:pt>
                  <c:pt idx="21">
                    <c:v>0.15384615384615399</c:v>
                  </c:pt>
                  <c:pt idx="22">
                    <c:v>0.43301270189221902</c:v>
                  </c:pt>
                  <c:pt idx="23">
                    <c:v>0.186016332951081</c:v>
                  </c:pt>
                  <c:pt idx="24">
                    <c:v>0.5</c:v>
                  </c:pt>
                  <c:pt idx="25">
                    <c:v>6.7133752231351804E-2</c:v>
                  </c:pt>
                  <c:pt idx="26">
                    <c:v>7.6594168620506997E-2</c:v>
                  </c:pt>
                  <c:pt idx="30">
                    <c:v>0.4</c:v>
                  </c:pt>
                  <c:pt idx="33">
                    <c:v>0.118450885369836</c:v>
                  </c:pt>
                  <c:pt idx="34">
                    <c:v>0.176252911344455</c:v>
                  </c:pt>
                  <c:pt idx="35">
                    <c:v>0.104477611940298</c:v>
                  </c:pt>
                  <c:pt idx="36">
                    <c:v>7.4433130915499399E-2</c:v>
                  </c:pt>
                  <c:pt idx="37">
                    <c:v>0.134184724041915</c:v>
                  </c:pt>
                  <c:pt idx="39">
                    <c:v>0.217571317288168</c:v>
                  </c:pt>
                  <c:pt idx="40">
                    <c:v>0.217571317288168</c:v>
                  </c:pt>
                  <c:pt idx="49">
                    <c:v>0.18027756377319901</c:v>
                  </c:pt>
                  <c:pt idx="50">
                    <c:v>0.28284271247461901</c:v>
                  </c:pt>
                  <c:pt idx="51">
                    <c:v>0.122474487139159</c:v>
                  </c:pt>
                  <c:pt idx="54">
                    <c:v>0.30618621784789701</c:v>
                  </c:pt>
                  <c:pt idx="56">
                    <c:v>0.20384122874775901</c:v>
                  </c:pt>
                  <c:pt idx="58">
                    <c:v>0.31426968052735399</c:v>
                  </c:pt>
                  <c:pt idx="63">
                    <c:v>0.21650635094611001</c:v>
                  </c:pt>
                  <c:pt idx="64">
                    <c:v>0.21650635094611001</c:v>
                  </c:pt>
                  <c:pt idx="74">
                    <c:v>0.141421356237309</c:v>
                  </c:pt>
                </c:numCache>
              </c:numRef>
            </c:minus>
            <c:spPr>
              <a:ln w="19050">
                <a:solidFill>
                  <a:srgbClr val="FF0000"/>
                </a:solidFill>
              </a:ln>
            </c:spPr>
          </c:errBars>
          <c:xVal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xVal>
          <c:yVal>
            <c:numRef>
              <c:f>'Hist data'!$F$2:$F$82</c:f>
              <c:numCache>
                <c:formatCode>General</c:formatCode>
                <c:ptCount val="81"/>
                <c:pt idx="0">
                  <c:v>0.47210300429184499</c:v>
                </c:pt>
                <c:pt idx="1">
                  <c:v>0.49361702127659601</c:v>
                </c:pt>
                <c:pt idx="2">
                  <c:v>0.62015503875969002</c:v>
                </c:pt>
                <c:pt idx="3">
                  <c:v>0.42553191489361702</c:v>
                </c:pt>
                <c:pt idx="4">
                  <c:v>0.4</c:v>
                </c:pt>
                <c:pt idx="5">
                  <c:v>0.53097345132743401</c:v>
                </c:pt>
                <c:pt idx="6">
                  <c:v>0.67123287671232901</c:v>
                </c:pt>
                <c:pt idx="7">
                  <c:v>0.68200836820083699</c:v>
                </c:pt>
                <c:pt idx="8">
                  <c:v>0.63194444444444398</c:v>
                </c:pt>
                <c:pt idx="9">
                  <c:v>0.60975609756097604</c:v>
                </c:pt>
                <c:pt idx="10">
                  <c:v>0.69444444444444398</c:v>
                </c:pt>
                <c:pt idx="11">
                  <c:v>0.79200000000000004</c:v>
                </c:pt>
                <c:pt idx="12">
                  <c:v>0.64583333333333304</c:v>
                </c:pt>
                <c:pt idx="18">
                  <c:v>0.773722627737226</c:v>
                </c:pt>
                <c:pt idx="19">
                  <c:v>1</c:v>
                </c:pt>
                <c:pt idx="20">
                  <c:v>0.8</c:v>
                </c:pt>
                <c:pt idx="21">
                  <c:v>0.30769230769230799</c:v>
                </c:pt>
                <c:pt idx="22">
                  <c:v>0.75</c:v>
                </c:pt>
                <c:pt idx="23">
                  <c:v>0.58823529411764697</c:v>
                </c:pt>
                <c:pt idx="24">
                  <c:v>0.5</c:v>
                </c:pt>
                <c:pt idx="25">
                  <c:v>0.581395348837209</c:v>
                </c:pt>
                <c:pt idx="26">
                  <c:v>0.44</c:v>
                </c:pt>
                <c:pt idx="30">
                  <c:v>0.8</c:v>
                </c:pt>
                <c:pt idx="33">
                  <c:v>0.39285714285714302</c:v>
                </c:pt>
                <c:pt idx="34">
                  <c:v>0.80769230769230804</c:v>
                </c:pt>
                <c:pt idx="35">
                  <c:v>0.731343283582089</c:v>
                </c:pt>
                <c:pt idx="36">
                  <c:v>0.82550335570469802</c:v>
                </c:pt>
                <c:pt idx="37">
                  <c:v>0.68421052631578905</c:v>
                </c:pt>
                <c:pt idx="39">
                  <c:v>0.61538461538461497</c:v>
                </c:pt>
                <c:pt idx="40">
                  <c:v>0.61538461538461497</c:v>
                </c:pt>
                <c:pt idx="49">
                  <c:v>0.65</c:v>
                </c:pt>
                <c:pt idx="50">
                  <c:v>0.8</c:v>
                </c:pt>
                <c:pt idx="51">
                  <c:v>0.6</c:v>
                </c:pt>
                <c:pt idx="54">
                  <c:v>0.75</c:v>
                </c:pt>
                <c:pt idx="56">
                  <c:v>0.78947368421052599</c:v>
                </c:pt>
                <c:pt idx="58">
                  <c:v>0.88888888888888895</c:v>
                </c:pt>
                <c:pt idx="63">
                  <c:v>0.375</c:v>
                </c:pt>
                <c:pt idx="64">
                  <c:v>0.375</c:v>
                </c:pt>
                <c:pt idx="74">
                  <c:v>0.2</c:v>
                </c:pt>
              </c:numCache>
            </c:numRef>
          </c:yVal>
          <c:smooth val="0"/>
        </c:ser>
        <c:ser>
          <c:idx val="1"/>
          <c:order val="1"/>
          <c:tx>
            <c:v>Mn3+</c:v>
          </c:tx>
          <c:spPr>
            <a:ln>
              <a:solidFill>
                <a:srgbClr val="FFDA1C"/>
              </a:solidFill>
            </a:ln>
          </c:spPr>
          <c:marker>
            <c:symbol val="circle"/>
            <c:size val="6"/>
            <c:spPr>
              <a:solidFill>
                <a:srgbClr val="FFDA1C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'Hist data'!$J$2:$J$82</c:f>
                <c:numCache>
                  <c:formatCode>General</c:formatCode>
                  <c:ptCount val="81"/>
                  <c:pt idx="0">
                    <c:v>3.03479305230278E-2</c:v>
                  </c:pt>
                  <c:pt idx="1">
                    <c:v>3.35064164851566E-2</c:v>
                  </c:pt>
                  <c:pt idx="2">
                    <c:v>3.3789914291013003E-2</c:v>
                  </c:pt>
                  <c:pt idx="3">
                    <c:v>4.7044323267452497E-2</c:v>
                  </c:pt>
                  <c:pt idx="4">
                    <c:v>5.1507875363771299E-2</c:v>
                  </c:pt>
                  <c:pt idx="5">
                    <c:v>4.5124066491971503E-2</c:v>
                  </c:pt>
                  <c:pt idx="6">
                    <c:v>2.7397260273972601E-2</c:v>
                  </c:pt>
                  <c:pt idx="7">
                    <c:v>2.4035826972962498E-2</c:v>
                  </c:pt>
                  <c:pt idx="8">
                    <c:v>3.4020690871988599E-2</c:v>
                  </c:pt>
                  <c:pt idx="9">
                    <c:v>5.97436522630043E-2</c:v>
                  </c:pt>
                  <c:pt idx="10">
                    <c:v>5.5555555555555497E-2</c:v>
                  </c:pt>
                  <c:pt idx="11">
                    <c:v>3.09838667696593E-2</c:v>
                  </c:pt>
                  <c:pt idx="12">
                    <c:v>5.5119818980512297E-2</c:v>
                  </c:pt>
                  <c:pt idx="18">
                    <c:v>3.6496350364963501E-2</c:v>
                  </c:pt>
                  <c:pt idx="19">
                    <c:v>0</c:v>
                  </c:pt>
                  <c:pt idx="20">
                    <c:v>0.2</c:v>
                  </c:pt>
                  <c:pt idx="21">
                    <c:v>0.20351933162035299</c:v>
                  </c:pt>
                  <c:pt idx="22">
                    <c:v>0.25</c:v>
                  </c:pt>
                  <c:pt idx="23">
                    <c:v>0.101885341621699</c:v>
                  </c:pt>
                  <c:pt idx="24">
                    <c:v>0.5</c:v>
                  </c:pt>
                  <c:pt idx="25">
                    <c:v>4.2459112984896602E-2</c:v>
                  </c:pt>
                  <c:pt idx="26">
                    <c:v>6.3944420310836206E-2</c:v>
                  </c:pt>
                  <c:pt idx="30">
                    <c:v>0</c:v>
                  </c:pt>
                  <c:pt idx="33">
                    <c:v>8.7481776527970595E-2</c:v>
                  </c:pt>
                  <c:pt idx="34">
                    <c:v>7.69230769230769E-2</c:v>
                  </c:pt>
                  <c:pt idx="35">
                    <c:v>5.5845632638416999E-2</c:v>
                  </c:pt>
                  <c:pt idx="36">
                    <c:v>3.0755541576884801E-2</c:v>
                  </c:pt>
                  <c:pt idx="37">
                    <c:v>5.8843894144731297E-2</c:v>
                  </c:pt>
                  <c:pt idx="39">
                    <c:v>0.13323467750529799</c:v>
                  </c:pt>
                  <c:pt idx="40">
                    <c:v>0.13323467750529799</c:v>
                  </c:pt>
                  <c:pt idx="49">
                    <c:v>0.111803398874989</c:v>
                  </c:pt>
                  <c:pt idx="50">
                    <c:v>0</c:v>
                  </c:pt>
                  <c:pt idx="51">
                    <c:v>7.0710678118654696E-2</c:v>
                  </c:pt>
                  <c:pt idx="54">
                    <c:v>0.125</c:v>
                  </c:pt>
                  <c:pt idx="56">
                    <c:v>9.1160568819414603E-2</c:v>
                  </c:pt>
                  <c:pt idx="58">
                    <c:v>0.11111111111111099</c:v>
                  </c:pt>
                  <c:pt idx="63">
                    <c:v>0.21650635094611001</c:v>
                  </c:pt>
                  <c:pt idx="64">
                    <c:v>0.21650635094611001</c:v>
                  </c:pt>
                  <c:pt idx="74">
                    <c:v>0.22360679774997899</c:v>
                  </c:pt>
                </c:numCache>
              </c:numRef>
            </c:plus>
            <c:minus>
              <c:numRef>
                <c:f>'Hist data'!$J$2:$J$82</c:f>
                <c:numCache>
                  <c:formatCode>General</c:formatCode>
                  <c:ptCount val="81"/>
                  <c:pt idx="0">
                    <c:v>3.03479305230278E-2</c:v>
                  </c:pt>
                  <c:pt idx="1">
                    <c:v>3.35064164851566E-2</c:v>
                  </c:pt>
                  <c:pt idx="2">
                    <c:v>3.3789914291013003E-2</c:v>
                  </c:pt>
                  <c:pt idx="3">
                    <c:v>4.7044323267452497E-2</c:v>
                  </c:pt>
                  <c:pt idx="4">
                    <c:v>5.1507875363771299E-2</c:v>
                  </c:pt>
                  <c:pt idx="5">
                    <c:v>4.5124066491971503E-2</c:v>
                  </c:pt>
                  <c:pt idx="6">
                    <c:v>2.7397260273972601E-2</c:v>
                  </c:pt>
                  <c:pt idx="7">
                    <c:v>2.4035826972962498E-2</c:v>
                  </c:pt>
                  <c:pt idx="8">
                    <c:v>3.4020690871988599E-2</c:v>
                  </c:pt>
                  <c:pt idx="9">
                    <c:v>5.97436522630043E-2</c:v>
                  </c:pt>
                  <c:pt idx="10">
                    <c:v>5.5555555555555497E-2</c:v>
                  </c:pt>
                  <c:pt idx="11">
                    <c:v>3.09838667696593E-2</c:v>
                  </c:pt>
                  <c:pt idx="12">
                    <c:v>5.5119818980512297E-2</c:v>
                  </c:pt>
                  <c:pt idx="18">
                    <c:v>3.6496350364963501E-2</c:v>
                  </c:pt>
                  <c:pt idx="19">
                    <c:v>0</c:v>
                  </c:pt>
                  <c:pt idx="20">
                    <c:v>0.2</c:v>
                  </c:pt>
                  <c:pt idx="21">
                    <c:v>0.20351933162035299</c:v>
                  </c:pt>
                  <c:pt idx="22">
                    <c:v>0.25</c:v>
                  </c:pt>
                  <c:pt idx="23">
                    <c:v>0.101885341621699</c:v>
                  </c:pt>
                  <c:pt idx="24">
                    <c:v>0.5</c:v>
                  </c:pt>
                  <c:pt idx="25">
                    <c:v>4.2459112984896602E-2</c:v>
                  </c:pt>
                  <c:pt idx="26">
                    <c:v>6.3944420310836206E-2</c:v>
                  </c:pt>
                  <c:pt idx="30">
                    <c:v>0</c:v>
                  </c:pt>
                  <c:pt idx="33">
                    <c:v>8.7481776527970595E-2</c:v>
                  </c:pt>
                  <c:pt idx="34">
                    <c:v>7.69230769230769E-2</c:v>
                  </c:pt>
                  <c:pt idx="35">
                    <c:v>5.5845632638416999E-2</c:v>
                  </c:pt>
                  <c:pt idx="36">
                    <c:v>3.0755541576884801E-2</c:v>
                  </c:pt>
                  <c:pt idx="37">
                    <c:v>5.8843894144731297E-2</c:v>
                  </c:pt>
                  <c:pt idx="39">
                    <c:v>0.13323467750529799</c:v>
                  </c:pt>
                  <c:pt idx="40">
                    <c:v>0.13323467750529799</c:v>
                  </c:pt>
                  <c:pt idx="49">
                    <c:v>0.111803398874989</c:v>
                  </c:pt>
                  <c:pt idx="50">
                    <c:v>0</c:v>
                  </c:pt>
                  <c:pt idx="51">
                    <c:v>7.0710678118654696E-2</c:v>
                  </c:pt>
                  <c:pt idx="54">
                    <c:v>0.125</c:v>
                  </c:pt>
                  <c:pt idx="56">
                    <c:v>9.1160568819414603E-2</c:v>
                  </c:pt>
                  <c:pt idx="58">
                    <c:v>0.11111111111111099</c:v>
                  </c:pt>
                  <c:pt idx="63">
                    <c:v>0.21650635094611001</c:v>
                  </c:pt>
                  <c:pt idx="64">
                    <c:v>0.21650635094611001</c:v>
                  </c:pt>
                  <c:pt idx="74">
                    <c:v>0.22360679774997899</c:v>
                  </c:pt>
                </c:numCache>
              </c:numRef>
            </c:minus>
            <c:spPr>
              <a:ln w="19050">
                <a:solidFill>
                  <a:srgbClr val="FFDA1C"/>
                </a:solidFill>
              </a:ln>
            </c:spPr>
          </c:errBars>
          <c:xVal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xVal>
          <c:yVal>
            <c:numRef>
              <c:f>'Hist data'!$G$2:$G$82</c:f>
              <c:numCache>
                <c:formatCode>General</c:formatCode>
                <c:ptCount val="81"/>
                <c:pt idx="0">
                  <c:v>0.21459227467811201</c:v>
                </c:pt>
                <c:pt idx="1">
                  <c:v>0.26382978723404299</c:v>
                </c:pt>
                <c:pt idx="2">
                  <c:v>0.14728682170542601</c:v>
                </c:pt>
                <c:pt idx="3">
                  <c:v>0.31205673758865199</c:v>
                </c:pt>
                <c:pt idx="4">
                  <c:v>0.185714285714286</c:v>
                </c:pt>
                <c:pt idx="5">
                  <c:v>0.23008849557522101</c:v>
                </c:pt>
                <c:pt idx="6">
                  <c:v>0.164383561643836</c:v>
                </c:pt>
                <c:pt idx="7">
                  <c:v>0.13807531380753099</c:v>
                </c:pt>
                <c:pt idx="8">
                  <c:v>0.16666666666666699</c:v>
                </c:pt>
                <c:pt idx="9">
                  <c:v>0.146341463414634</c:v>
                </c:pt>
                <c:pt idx="10">
                  <c:v>0.11111111111111099</c:v>
                </c:pt>
                <c:pt idx="11">
                  <c:v>0.12</c:v>
                </c:pt>
                <c:pt idx="12">
                  <c:v>0.14583333333333301</c:v>
                </c:pt>
                <c:pt idx="18">
                  <c:v>0.18248175182481699</c:v>
                </c:pt>
                <c:pt idx="19">
                  <c:v>0</c:v>
                </c:pt>
                <c:pt idx="20">
                  <c:v>0.2</c:v>
                </c:pt>
                <c:pt idx="21">
                  <c:v>0.53846153846153799</c:v>
                </c:pt>
                <c:pt idx="22">
                  <c:v>0.25</c:v>
                </c:pt>
                <c:pt idx="23">
                  <c:v>0.17647058823529399</c:v>
                </c:pt>
                <c:pt idx="24">
                  <c:v>0.5</c:v>
                </c:pt>
                <c:pt idx="25">
                  <c:v>0.232558139534884</c:v>
                </c:pt>
                <c:pt idx="26">
                  <c:v>0.30666666666666698</c:v>
                </c:pt>
                <c:pt idx="30">
                  <c:v>0</c:v>
                </c:pt>
                <c:pt idx="33">
                  <c:v>0.214285714285714</c:v>
                </c:pt>
                <c:pt idx="34">
                  <c:v>0.15384615384615399</c:v>
                </c:pt>
                <c:pt idx="35">
                  <c:v>0.20895522388059701</c:v>
                </c:pt>
                <c:pt idx="36">
                  <c:v>0.14093959731543601</c:v>
                </c:pt>
                <c:pt idx="37">
                  <c:v>0.13157894736842099</c:v>
                </c:pt>
                <c:pt idx="39">
                  <c:v>0.230769230769231</c:v>
                </c:pt>
                <c:pt idx="40">
                  <c:v>0.230769230769231</c:v>
                </c:pt>
                <c:pt idx="49">
                  <c:v>0.25</c:v>
                </c:pt>
                <c:pt idx="50">
                  <c:v>0</c:v>
                </c:pt>
                <c:pt idx="51">
                  <c:v>0.2</c:v>
                </c:pt>
                <c:pt idx="54">
                  <c:v>0.125</c:v>
                </c:pt>
                <c:pt idx="56">
                  <c:v>0.157894736842105</c:v>
                </c:pt>
                <c:pt idx="58">
                  <c:v>0.11111111111111099</c:v>
                </c:pt>
                <c:pt idx="63">
                  <c:v>0.375</c:v>
                </c:pt>
                <c:pt idx="64">
                  <c:v>0.375</c:v>
                </c:pt>
                <c:pt idx="74">
                  <c:v>0.5</c:v>
                </c:pt>
              </c:numCache>
            </c:numRef>
          </c:yVal>
          <c:smooth val="0"/>
        </c:ser>
        <c:ser>
          <c:idx val="2"/>
          <c:order val="2"/>
          <c:tx>
            <c:v>Mn4+</c:v>
          </c:tx>
          <c:spPr>
            <a:ln>
              <a:solidFill>
                <a:srgbClr val="660066"/>
              </a:solidFill>
            </a:ln>
          </c:spPr>
          <c:marker>
            <c:symbol val="circle"/>
            <c:size val="6"/>
            <c:spPr>
              <a:solidFill>
                <a:srgbClr val="660066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'Hist data'!$K$2:$K$82</c:f>
                <c:numCache>
                  <c:formatCode>General</c:formatCode>
                  <c:ptCount val="81"/>
                  <c:pt idx="0">
                    <c:v>3.6669543971319898E-2</c:v>
                  </c:pt>
                  <c:pt idx="1">
                    <c:v>3.2126955043705302E-2</c:v>
                  </c:pt>
                  <c:pt idx="2">
                    <c:v>4.2459112984896602E-2</c:v>
                  </c:pt>
                  <c:pt idx="3">
                    <c:v>4.3140159789349097E-2</c:v>
                  </c:pt>
                  <c:pt idx="4">
                    <c:v>7.6930925816207196E-2</c:v>
                  </c:pt>
                  <c:pt idx="5">
                    <c:v>4.5983649758465799E-2</c:v>
                  </c:pt>
                  <c:pt idx="6">
                    <c:v>2.7397260273972601E-2</c:v>
                  </c:pt>
                  <c:pt idx="7">
                    <c:v>2.7436981273230101E-2</c:v>
                  </c:pt>
                  <c:pt idx="8">
                    <c:v>3.7396977827322903E-2</c:v>
                  </c:pt>
                  <c:pt idx="9">
                    <c:v>7.7128723418740996E-2</c:v>
                  </c:pt>
                  <c:pt idx="10">
                    <c:v>7.3493091974016406E-2</c:v>
                  </c:pt>
                  <c:pt idx="11">
                    <c:v>2.6532998322843199E-2</c:v>
                  </c:pt>
                  <c:pt idx="12">
                    <c:v>6.5880784586841198E-2</c:v>
                  </c:pt>
                  <c:pt idx="18">
                    <c:v>1.7879487173599801E-2</c:v>
                  </c:pt>
                  <c:pt idx="19">
                    <c:v>0</c:v>
                  </c:pt>
                  <c:pt idx="20">
                    <c:v>0</c:v>
                  </c:pt>
                  <c:pt idx="21">
                    <c:v>0.108785658644084</c:v>
                  </c:pt>
                  <c:pt idx="22">
                    <c:v>0</c:v>
                  </c:pt>
                  <c:pt idx="23">
                    <c:v>0.11764705882352899</c:v>
                  </c:pt>
                  <c:pt idx="24">
                    <c:v>0</c:v>
                  </c:pt>
                  <c:pt idx="25">
                    <c:v>3.7976585159429102E-2</c:v>
                  </c:pt>
                  <c:pt idx="26">
                    <c:v>5.8118652580542302E-2</c:v>
                  </c:pt>
                  <c:pt idx="30">
                    <c:v>0.2</c:v>
                  </c:pt>
                  <c:pt idx="33">
                    <c:v>0.118450885369836</c:v>
                  </c:pt>
                  <c:pt idx="34">
                    <c:v>3.8461538461538498E-2</c:v>
                  </c:pt>
                  <c:pt idx="35">
                    <c:v>2.9850746268656699E-2</c:v>
                  </c:pt>
                  <c:pt idx="36">
                    <c:v>1.50071676342268E-2</c:v>
                  </c:pt>
                  <c:pt idx="37">
                    <c:v>6.9625034501699698E-2</c:v>
                  </c:pt>
                  <c:pt idx="39">
                    <c:v>0.108785658644084</c:v>
                  </c:pt>
                  <c:pt idx="40">
                    <c:v>0.108785658644084</c:v>
                  </c:pt>
                  <c:pt idx="49">
                    <c:v>7.0710678118654696E-2</c:v>
                  </c:pt>
                  <c:pt idx="50">
                    <c:v>0.141421356237309</c:v>
                  </c:pt>
                  <c:pt idx="51">
                    <c:v>7.0710678118654696E-2</c:v>
                  </c:pt>
                  <c:pt idx="54">
                    <c:v>0.125</c:v>
                  </c:pt>
                  <c:pt idx="56">
                    <c:v>5.2631578947368397E-2</c:v>
                  </c:pt>
                  <c:pt idx="58">
                    <c:v>0</c:v>
                  </c:pt>
                  <c:pt idx="63">
                    <c:v>0.176776695296637</c:v>
                  </c:pt>
                  <c:pt idx="64">
                    <c:v>0.176776695296637</c:v>
                  </c:pt>
                  <c:pt idx="74">
                    <c:v>0.17320508075688801</c:v>
                  </c:pt>
                </c:numCache>
              </c:numRef>
            </c:plus>
            <c:minus>
              <c:numRef>
                <c:f>'Hist data'!$K$2:$K$82</c:f>
                <c:numCache>
                  <c:formatCode>General</c:formatCode>
                  <c:ptCount val="81"/>
                  <c:pt idx="0">
                    <c:v>3.6669543971319898E-2</c:v>
                  </c:pt>
                  <c:pt idx="1">
                    <c:v>3.2126955043705302E-2</c:v>
                  </c:pt>
                  <c:pt idx="2">
                    <c:v>4.2459112984896602E-2</c:v>
                  </c:pt>
                  <c:pt idx="3">
                    <c:v>4.3140159789349097E-2</c:v>
                  </c:pt>
                  <c:pt idx="4">
                    <c:v>7.6930925816207196E-2</c:v>
                  </c:pt>
                  <c:pt idx="5">
                    <c:v>4.5983649758465799E-2</c:v>
                  </c:pt>
                  <c:pt idx="6">
                    <c:v>2.7397260273972601E-2</c:v>
                  </c:pt>
                  <c:pt idx="7">
                    <c:v>2.7436981273230101E-2</c:v>
                  </c:pt>
                  <c:pt idx="8">
                    <c:v>3.7396977827322903E-2</c:v>
                  </c:pt>
                  <c:pt idx="9">
                    <c:v>7.7128723418740996E-2</c:v>
                  </c:pt>
                  <c:pt idx="10">
                    <c:v>7.3493091974016406E-2</c:v>
                  </c:pt>
                  <c:pt idx="11">
                    <c:v>2.6532998322843199E-2</c:v>
                  </c:pt>
                  <c:pt idx="12">
                    <c:v>6.5880784586841198E-2</c:v>
                  </c:pt>
                  <c:pt idx="18">
                    <c:v>1.7879487173599801E-2</c:v>
                  </c:pt>
                  <c:pt idx="19">
                    <c:v>0</c:v>
                  </c:pt>
                  <c:pt idx="20">
                    <c:v>0</c:v>
                  </c:pt>
                  <c:pt idx="21">
                    <c:v>0.108785658644084</c:v>
                  </c:pt>
                  <c:pt idx="22">
                    <c:v>0</c:v>
                  </c:pt>
                  <c:pt idx="23">
                    <c:v>0.11764705882352899</c:v>
                  </c:pt>
                  <c:pt idx="24">
                    <c:v>0</c:v>
                  </c:pt>
                  <c:pt idx="25">
                    <c:v>3.7976585159429102E-2</c:v>
                  </c:pt>
                  <c:pt idx="26">
                    <c:v>5.8118652580542302E-2</c:v>
                  </c:pt>
                  <c:pt idx="30">
                    <c:v>0.2</c:v>
                  </c:pt>
                  <c:pt idx="33">
                    <c:v>0.118450885369836</c:v>
                  </c:pt>
                  <c:pt idx="34">
                    <c:v>3.8461538461538498E-2</c:v>
                  </c:pt>
                  <c:pt idx="35">
                    <c:v>2.9850746268656699E-2</c:v>
                  </c:pt>
                  <c:pt idx="36">
                    <c:v>1.50071676342268E-2</c:v>
                  </c:pt>
                  <c:pt idx="37">
                    <c:v>6.9625034501699698E-2</c:v>
                  </c:pt>
                  <c:pt idx="39">
                    <c:v>0.108785658644084</c:v>
                  </c:pt>
                  <c:pt idx="40">
                    <c:v>0.108785658644084</c:v>
                  </c:pt>
                  <c:pt idx="49">
                    <c:v>7.0710678118654696E-2</c:v>
                  </c:pt>
                  <c:pt idx="50">
                    <c:v>0.141421356237309</c:v>
                  </c:pt>
                  <c:pt idx="51">
                    <c:v>7.0710678118654696E-2</c:v>
                  </c:pt>
                  <c:pt idx="54">
                    <c:v>0.125</c:v>
                  </c:pt>
                  <c:pt idx="56">
                    <c:v>5.2631578947368397E-2</c:v>
                  </c:pt>
                  <c:pt idx="58">
                    <c:v>0</c:v>
                  </c:pt>
                  <c:pt idx="63">
                    <c:v>0.176776695296637</c:v>
                  </c:pt>
                  <c:pt idx="64">
                    <c:v>0.176776695296637</c:v>
                  </c:pt>
                  <c:pt idx="74">
                    <c:v>0.17320508075688801</c:v>
                  </c:pt>
                </c:numCache>
              </c:numRef>
            </c:minus>
            <c:spPr>
              <a:ln w="19050">
                <a:solidFill>
                  <a:srgbClr val="660066"/>
                </a:solidFill>
              </a:ln>
            </c:spPr>
          </c:errBars>
          <c:xVal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xVal>
          <c:yVal>
            <c:numRef>
              <c:f>'Hist data'!$H$2:$H$82</c:f>
              <c:numCache>
                <c:formatCode>General</c:formatCode>
                <c:ptCount val="81"/>
                <c:pt idx="0">
                  <c:v>0.31330472103004298</c:v>
                </c:pt>
                <c:pt idx="1">
                  <c:v>0.242553191489362</c:v>
                </c:pt>
                <c:pt idx="2">
                  <c:v>0.232558139534884</c:v>
                </c:pt>
                <c:pt idx="3">
                  <c:v>0.26241134751772999</c:v>
                </c:pt>
                <c:pt idx="4">
                  <c:v>0.41428571428571398</c:v>
                </c:pt>
                <c:pt idx="5">
                  <c:v>0.238938053097345</c:v>
                </c:pt>
                <c:pt idx="6">
                  <c:v>0.164383561643836</c:v>
                </c:pt>
                <c:pt idx="7">
                  <c:v>0.17991631799163199</c:v>
                </c:pt>
                <c:pt idx="8">
                  <c:v>0.20138888888888901</c:v>
                </c:pt>
                <c:pt idx="9">
                  <c:v>0.24390243902438999</c:v>
                </c:pt>
                <c:pt idx="10">
                  <c:v>0.194444444444444</c:v>
                </c:pt>
                <c:pt idx="11">
                  <c:v>8.7999999999999995E-2</c:v>
                </c:pt>
                <c:pt idx="12">
                  <c:v>0.20833333333333301</c:v>
                </c:pt>
                <c:pt idx="18">
                  <c:v>4.3795620437956199E-2</c:v>
                </c:pt>
                <c:pt idx="19">
                  <c:v>0</c:v>
                </c:pt>
                <c:pt idx="20">
                  <c:v>0</c:v>
                </c:pt>
                <c:pt idx="21">
                  <c:v>0.15384615384615399</c:v>
                </c:pt>
                <c:pt idx="22">
                  <c:v>0</c:v>
                </c:pt>
                <c:pt idx="23">
                  <c:v>0.23529411764705899</c:v>
                </c:pt>
                <c:pt idx="24">
                  <c:v>0</c:v>
                </c:pt>
                <c:pt idx="25">
                  <c:v>0.186046511627907</c:v>
                </c:pt>
                <c:pt idx="26">
                  <c:v>0.25333333333333302</c:v>
                </c:pt>
                <c:pt idx="30">
                  <c:v>0.2</c:v>
                </c:pt>
                <c:pt idx="33">
                  <c:v>0.39285714285714302</c:v>
                </c:pt>
                <c:pt idx="34">
                  <c:v>3.8461538461538498E-2</c:v>
                </c:pt>
                <c:pt idx="35">
                  <c:v>5.9701492537313397E-2</c:v>
                </c:pt>
                <c:pt idx="36">
                  <c:v>3.35570469798658E-2</c:v>
                </c:pt>
                <c:pt idx="37">
                  <c:v>0.18421052631578899</c:v>
                </c:pt>
                <c:pt idx="39">
                  <c:v>0.15384615384615399</c:v>
                </c:pt>
                <c:pt idx="40">
                  <c:v>0.15384615384615399</c:v>
                </c:pt>
                <c:pt idx="49">
                  <c:v>0.1</c:v>
                </c:pt>
                <c:pt idx="50">
                  <c:v>0.2</c:v>
                </c:pt>
                <c:pt idx="51">
                  <c:v>0.2</c:v>
                </c:pt>
                <c:pt idx="54">
                  <c:v>0.125</c:v>
                </c:pt>
                <c:pt idx="56">
                  <c:v>5.2631578947368397E-2</c:v>
                </c:pt>
                <c:pt idx="58">
                  <c:v>0</c:v>
                </c:pt>
                <c:pt idx="63">
                  <c:v>0.25</c:v>
                </c:pt>
                <c:pt idx="64">
                  <c:v>0.25</c:v>
                </c:pt>
                <c:pt idx="74">
                  <c:v>0.3</c:v>
                </c:pt>
              </c:numCache>
            </c:numRef>
          </c:yVal>
          <c:smooth val="0"/>
        </c:ser>
        <c:ser>
          <c:idx val="3"/>
          <c:order val="3"/>
          <c:tx>
            <c:v>Avg oxidation state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'Hist data'!$M$2:$M$82</c:f>
                <c:numCache>
                  <c:formatCode>General</c:formatCode>
                  <c:ptCount val="81"/>
                  <c:pt idx="0">
                    <c:v>5.7119362657200398E-2</c:v>
                  </c:pt>
                  <c:pt idx="1">
                    <c:v>5.3520215553843703E-2</c:v>
                  </c:pt>
                  <c:pt idx="2">
                    <c:v>7.3794278365097499E-2</c:v>
                  </c:pt>
                  <c:pt idx="3">
                    <c:v>6.8485901790403494E-2</c:v>
                  </c:pt>
                  <c:pt idx="4">
                    <c:v>0.107841261163478</c:v>
                  </c:pt>
                  <c:pt idx="5">
                    <c:v>7.7837295165181702E-2</c:v>
                  </c:pt>
                  <c:pt idx="6">
                    <c:v>5.1405817154378801E-2</c:v>
                  </c:pt>
                  <c:pt idx="7">
                    <c:v>5.0513193077985401E-2</c:v>
                  </c:pt>
                  <c:pt idx="8">
                    <c:v>6.7079722827972699E-2</c:v>
                  </c:pt>
                  <c:pt idx="9">
                    <c:v>0.132500311745677</c:v>
                  </c:pt>
                  <c:pt idx="10">
                    <c:v>0.13321754231424199</c:v>
                  </c:pt>
                  <c:pt idx="11">
                    <c:v>5.5453331730383901E-2</c:v>
                  </c:pt>
                  <c:pt idx="12">
                    <c:v>0.117505355965401</c:v>
                  </c:pt>
                  <c:pt idx="18">
                    <c:v>4.55881925574948E-2</c:v>
                  </c:pt>
                  <c:pt idx="19">
                    <c:v>0</c:v>
                  </c:pt>
                  <c:pt idx="20">
                    <c:v>0.17888543819998301</c:v>
                  </c:pt>
                  <c:pt idx="21">
                    <c:v>0.18352736590853</c:v>
                  </c:pt>
                  <c:pt idx="22">
                    <c:v>0.21650635094611001</c:v>
                  </c:pt>
                  <c:pt idx="23">
                    <c:v>0.20276934704475599</c:v>
                  </c:pt>
                  <c:pt idx="24">
                    <c:v>0.35355339059327401</c:v>
                  </c:pt>
                  <c:pt idx="25">
                    <c:v>6.8829705446132095E-2</c:v>
                  </c:pt>
                  <c:pt idx="26">
                    <c:v>9.3700863666520404E-2</c:v>
                  </c:pt>
                  <c:pt idx="30">
                    <c:v>0.35777087639996602</c:v>
                  </c:pt>
                  <c:pt idx="33">
                    <c:v>0.167514848565122</c:v>
                  </c:pt>
                  <c:pt idx="34">
                    <c:v>9.8924576907103504E-2</c:v>
                  </c:pt>
                  <c:pt idx="35">
                    <c:v>7.1230347448509201E-2</c:v>
                  </c:pt>
                  <c:pt idx="36">
                    <c:v>3.9449351334114403E-2</c:v>
                  </c:pt>
                  <c:pt idx="37">
                    <c:v>0.127570522563588</c:v>
                  </c:pt>
                  <c:pt idx="39">
                    <c:v>0.20684684370353301</c:v>
                  </c:pt>
                  <c:pt idx="40">
                    <c:v>0.20684684370353301</c:v>
                  </c:pt>
                  <c:pt idx="49">
                    <c:v>0.149582753016516</c:v>
                  </c:pt>
                  <c:pt idx="50">
                    <c:v>0.25298221281347</c:v>
                  </c:pt>
                  <c:pt idx="51">
                    <c:v>0.126491106406735</c:v>
                  </c:pt>
                  <c:pt idx="54">
                    <c:v>0.24606274606286899</c:v>
                  </c:pt>
                  <c:pt idx="56">
                    <c:v>0.12548201277458301</c:v>
                  </c:pt>
                  <c:pt idx="58">
                    <c:v>0.104756560175785</c:v>
                  </c:pt>
                  <c:pt idx="63">
                    <c:v>0.27599252707274502</c:v>
                  </c:pt>
                  <c:pt idx="64">
                    <c:v>0.27599252707274502</c:v>
                  </c:pt>
                  <c:pt idx="74">
                    <c:v>0.221359436211787</c:v>
                  </c:pt>
                </c:numCache>
              </c:numRef>
            </c:plus>
            <c:minus>
              <c:numRef>
                <c:f>'Hist data'!$M$2:$M$82</c:f>
                <c:numCache>
                  <c:formatCode>General</c:formatCode>
                  <c:ptCount val="81"/>
                  <c:pt idx="0">
                    <c:v>5.7119362657200398E-2</c:v>
                  </c:pt>
                  <c:pt idx="1">
                    <c:v>5.3520215553843703E-2</c:v>
                  </c:pt>
                  <c:pt idx="2">
                    <c:v>7.3794278365097499E-2</c:v>
                  </c:pt>
                  <c:pt idx="3">
                    <c:v>6.8485901790403494E-2</c:v>
                  </c:pt>
                  <c:pt idx="4">
                    <c:v>0.107841261163478</c:v>
                  </c:pt>
                  <c:pt idx="5">
                    <c:v>7.7837295165181702E-2</c:v>
                  </c:pt>
                  <c:pt idx="6">
                    <c:v>5.1405817154378801E-2</c:v>
                  </c:pt>
                  <c:pt idx="7">
                    <c:v>5.0513193077985401E-2</c:v>
                  </c:pt>
                  <c:pt idx="8">
                    <c:v>6.7079722827972699E-2</c:v>
                  </c:pt>
                  <c:pt idx="9">
                    <c:v>0.132500311745677</c:v>
                  </c:pt>
                  <c:pt idx="10">
                    <c:v>0.13321754231424199</c:v>
                  </c:pt>
                  <c:pt idx="11">
                    <c:v>5.5453331730383901E-2</c:v>
                  </c:pt>
                  <c:pt idx="12">
                    <c:v>0.117505355965401</c:v>
                  </c:pt>
                  <c:pt idx="18">
                    <c:v>4.55881925574948E-2</c:v>
                  </c:pt>
                  <c:pt idx="19">
                    <c:v>0</c:v>
                  </c:pt>
                  <c:pt idx="20">
                    <c:v>0.17888543819998301</c:v>
                  </c:pt>
                  <c:pt idx="21">
                    <c:v>0.18352736590853</c:v>
                  </c:pt>
                  <c:pt idx="22">
                    <c:v>0.21650635094611001</c:v>
                  </c:pt>
                  <c:pt idx="23">
                    <c:v>0.20276934704475599</c:v>
                  </c:pt>
                  <c:pt idx="24">
                    <c:v>0.35355339059327401</c:v>
                  </c:pt>
                  <c:pt idx="25">
                    <c:v>6.8829705446132095E-2</c:v>
                  </c:pt>
                  <c:pt idx="26">
                    <c:v>9.3700863666520404E-2</c:v>
                  </c:pt>
                  <c:pt idx="30">
                    <c:v>0.35777087639996602</c:v>
                  </c:pt>
                  <c:pt idx="33">
                    <c:v>0.167514848565122</c:v>
                  </c:pt>
                  <c:pt idx="34">
                    <c:v>9.8924576907103504E-2</c:v>
                  </c:pt>
                  <c:pt idx="35">
                    <c:v>7.1230347448509201E-2</c:v>
                  </c:pt>
                  <c:pt idx="36">
                    <c:v>3.9449351334114403E-2</c:v>
                  </c:pt>
                  <c:pt idx="37">
                    <c:v>0.127570522563588</c:v>
                  </c:pt>
                  <c:pt idx="39">
                    <c:v>0.20684684370353301</c:v>
                  </c:pt>
                  <c:pt idx="40">
                    <c:v>0.20684684370353301</c:v>
                  </c:pt>
                  <c:pt idx="49">
                    <c:v>0.149582753016516</c:v>
                  </c:pt>
                  <c:pt idx="50">
                    <c:v>0.25298221281347</c:v>
                  </c:pt>
                  <c:pt idx="51">
                    <c:v>0.126491106406735</c:v>
                  </c:pt>
                  <c:pt idx="54">
                    <c:v>0.24606274606286899</c:v>
                  </c:pt>
                  <c:pt idx="56">
                    <c:v>0.12548201277458301</c:v>
                  </c:pt>
                  <c:pt idx="58">
                    <c:v>0.104756560175785</c:v>
                  </c:pt>
                  <c:pt idx="63">
                    <c:v>0.27599252707274502</c:v>
                  </c:pt>
                  <c:pt idx="64">
                    <c:v>0.27599252707274502</c:v>
                  </c:pt>
                  <c:pt idx="74">
                    <c:v>0.221359436211787</c:v>
                  </c:pt>
                </c:numCache>
              </c:numRef>
            </c:minus>
            <c:spPr>
              <a:ln w="22225">
                <a:solidFill>
                  <a:schemeClr val="bg1"/>
                </a:solidFill>
              </a:ln>
            </c:spPr>
          </c:errBars>
          <c:xVal>
            <c:numRef>
              <c:f>'Hist data'!$A$2:$A$82</c:f>
              <c:numCache>
                <c:formatCode>General</c:formatCode>
                <c:ptCount val="8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</c:numCache>
            </c:numRef>
          </c:xVal>
          <c:yVal>
            <c:numRef>
              <c:f>'Hist data'!$L$2:$L$82</c:f>
              <c:numCache>
                <c:formatCode>General</c:formatCode>
                <c:ptCount val="81"/>
                <c:pt idx="0">
                  <c:v>2.8412017167381971</c:v>
                </c:pt>
                <c:pt idx="1">
                  <c:v>2.7489361702127662</c:v>
                </c:pt>
                <c:pt idx="2">
                  <c:v>2.6124031007751931</c:v>
                </c:pt>
                <c:pt idx="3">
                  <c:v>2.8368794326241131</c:v>
                </c:pt>
                <c:pt idx="4">
                  <c:v>3.0142857142857138</c:v>
                </c:pt>
                <c:pt idx="5">
                  <c:v>2.7079646017699108</c:v>
                </c:pt>
                <c:pt idx="6">
                  <c:v>2.493150684931507</c:v>
                </c:pt>
                <c:pt idx="7">
                  <c:v>2.497907949790795</c:v>
                </c:pt>
                <c:pt idx="8">
                  <c:v>2.5694444444444451</c:v>
                </c:pt>
                <c:pt idx="9">
                  <c:v>2.6341463414634139</c:v>
                </c:pt>
                <c:pt idx="10">
                  <c:v>2.5</c:v>
                </c:pt>
                <c:pt idx="11">
                  <c:v>2.2959999999999998</c:v>
                </c:pt>
                <c:pt idx="12">
                  <c:v>2.5625</c:v>
                </c:pt>
                <c:pt idx="18">
                  <c:v>2.2700729927007299</c:v>
                </c:pt>
                <c:pt idx="19">
                  <c:v>2</c:v>
                </c:pt>
                <c:pt idx="20">
                  <c:v>2.2000000000000002</c:v>
                </c:pt>
                <c:pt idx="21">
                  <c:v>2.8461538461538458</c:v>
                </c:pt>
                <c:pt idx="22">
                  <c:v>2.25</c:v>
                </c:pt>
                <c:pt idx="23">
                  <c:v>2.6470588235294121</c:v>
                </c:pt>
                <c:pt idx="24">
                  <c:v>2.5</c:v>
                </c:pt>
                <c:pt idx="25">
                  <c:v>2.6046511627906979</c:v>
                </c:pt>
                <c:pt idx="26">
                  <c:v>2.813333333333333</c:v>
                </c:pt>
                <c:pt idx="30">
                  <c:v>2.4</c:v>
                </c:pt>
                <c:pt idx="33">
                  <c:v>3</c:v>
                </c:pt>
                <c:pt idx="34">
                  <c:v>2.2307692307692308</c:v>
                </c:pt>
                <c:pt idx="35">
                  <c:v>2.3283582089552231</c:v>
                </c:pt>
                <c:pt idx="36">
                  <c:v>2.2080536912751678</c:v>
                </c:pt>
                <c:pt idx="37">
                  <c:v>2.5</c:v>
                </c:pt>
                <c:pt idx="39">
                  <c:v>2.5384615384615379</c:v>
                </c:pt>
                <c:pt idx="40">
                  <c:v>2.5384615384615379</c:v>
                </c:pt>
                <c:pt idx="49">
                  <c:v>2.4500000000000002</c:v>
                </c:pt>
                <c:pt idx="50">
                  <c:v>2.4</c:v>
                </c:pt>
                <c:pt idx="51">
                  <c:v>2.6</c:v>
                </c:pt>
                <c:pt idx="54">
                  <c:v>2.375</c:v>
                </c:pt>
                <c:pt idx="56">
                  <c:v>2.263157894736842</c:v>
                </c:pt>
                <c:pt idx="58">
                  <c:v>2.1111111111111112</c:v>
                </c:pt>
                <c:pt idx="63">
                  <c:v>2.875</c:v>
                </c:pt>
                <c:pt idx="64">
                  <c:v>2.875</c:v>
                </c:pt>
                <c:pt idx="74">
                  <c:v>3.1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87296"/>
        <c:axId val="116489216"/>
      </c:scatterChart>
      <c:valAx>
        <c:axId val="116487296"/>
        <c:scaling>
          <c:orientation val="maxMin"/>
          <c:max val="4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(Ma)</a:t>
                </a:r>
              </a:p>
            </c:rich>
          </c:tx>
          <c:layout>
            <c:manualLayout>
              <c:xMode val="edge"/>
              <c:yMode val="edge"/>
              <c:x val="0.436740775050178"/>
              <c:y val="0.90237081102693395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19050">
            <a:solidFill>
              <a:schemeClr val="bg1"/>
            </a:solidFill>
          </a:ln>
        </c:spPr>
        <c:crossAx val="116489216"/>
        <c:crosses val="autoZero"/>
        <c:crossBetween val="midCat"/>
        <c:majorUnit val="500"/>
        <c:minorUnit val="100"/>
      </c:valAx>
      <c:valAx>
        <c:axId val="116489216"/>
        <c:scaling>
          <c:orientation val="minMax"/>
          <c:max val="4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Mineral fraction</a:t>
                </a:r>
                <a:r>
                  <a:rPr lang="en-US" dirty="0" smtClean="0"/>
                  <a:t>                      Average </a:t>
                </a:r>
                <a:r>
                  <a:rPr lang="en-US" dirty="0"/>
                  <a:t>oxidation state</a:t>
                </a:r>
              </a:p>
            </c:rich>
          </c:tx>
          <c:layout>
            <c:manualLayout>
              <c:xMode val="edge"/>
              <c:yMode val="edge"/>
              <c:x val="0.92184311519883499"/>
              <c:y val="0.103203607787443"/>
            </c:manualLayout>
          </c:layout>
          <c:overlay val="0"/>
        </c:title>
        <c:numFmt formatCode="0.00" sourceLinked="0"/>
        <c:majorTickMark val="out"/>
        <c:minorTickMark val="out"/>
        <c:tickLblPos val="nextTo"/>
        <c:spPr>
          <a:ln w="19050">
            <a:solidFill>
              <a:schemeClr val="bg1"/>
            </a:solidFill>
          </a:ln>
        </c:spPr>
        <c:crossAx val="116487296"/>
        <c:crosses val="autoZero"/>
        <c:crossBetween val="midCat"/>
        <c:majorUnit val="0.5"/>
        <c:minorUnit val="0.1"/>
      </c:valAx>
      <c:spPr>
        <a:ln w="1905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42821191468713"/>
          <c:y val="0.56738981547991096"/>
          <c:w val="0.143497320187918"/>
          <c:h val="0.118001350839166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0.3363</cdr:x>
      <cdr:y>0.06532</cdr:y>
    </cdr:from>
    <cdr:to>
      <cdr:x>0.4034</cdr:x>
      <cdr:y>0.84817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73948" y="367632"/>
          <a:ext cx="553408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0.492</cdr:x>
      <cdr:y>0.06658</cdr:y>
    </cdr:from>
    <cdr:to>
      <cdr:x>0.54447</cdr:x>
      <cdr:y>0.84943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58137" y="374727"/>
          <a:ext cx="432793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0.6365</cdr:x>
      <cdr:y>0.06532</cdr:y>
    </cdr:from>
    <cdr:to>
      <cdr:x>0.69328</cdr:x>
      <cdr:y>0.85069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250093" y="367633"/>
          <a:ext cx="468268" cy="4420166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0.75263</cdr:x>
      <cdr:y>0.06532</cdr:y>
    </cdr:from>
    <cdr:to>
      <cdr:x>0.77327</cdr:x>
      <cdr:y>0.84817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207914" y="367633"/>
          <a:ext cx="170280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0.79134</cdr:x>
      <cdr:y>0.06532</cdr:y>
    </cdr:from>
    <cdr:to>
      <cdr:x>0.82918</cdr:x>
      <cdr:y>0.84817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6527188" y="367632"/>
          <a:ext cx="312179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0.31767</cdr:x>
      <cdr:y>0.48098</cdr:y>
    </cdr:from>
    <cdr:to>
      <cdr:x>0.41659</cdr:x>
      <cdr:y>0.53771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20211" y="2707032"/>
          <a:ext cx="815922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/>
            <a:t>Kenorland</a:t>
          </a:r>
        </a:p>
      </cdr:txBody>
    </cdr:sp>
  </cdr:relSizeAnchor>
  <cdr:relSizeAnchor xmlns:cdr="http://schemas.openxmlformats.org/drawingml/2006/chartDrawing">
    <cdr:from>
      <cdr:x>0.46992</cdr:x>
      <cdr:y>0.32719</cdr:y>
    </cdr:from>
    <cdr:to>
      <cdr:x>0.56884</cdr:x>
      <cdr:y>0.38392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76022" y="1841444"/>
          <a:ext cx="815922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/>
            <a:t>Columbia</a:t>
          </a:r>
        </a:p>
      </cdr:txBody>
    </cdr:sp>
  </cdr:relSizeAnchor>
  <cdr:relSizeAnchor xmlns:cdr="http://schemas.openxmlformats.org/drawingml/2006/chartDrawing">
    <cdr:from>
      <cdr:x>0.62045</cdr:x>
      <cdr:y>0.22886</cdr:y>
    </cdr:from>
    <cdr:to>
      <cdr:x>0.71163</cdr:x>
      <cdr:y>0.28559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117642" y="1288036"/>
          <a:ext cx="752067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/>
            <a:t>Rodinia</a:t>
          </a:r>
        </a:p>
      </cdr:txBody>
    </cdr:sp>
  </cdr:relSizeAnchor>
  <cdr:relSizeAnchor xmlns:cdr="http://schemas.openxmlformats.org/drawingml/2006/chartDrawing">
    <cdr:from>
      <cdr:x>0.71076</cdr:x>
      <cdr:y>0.14818</cdr:y>
    </cdr:from>
    <cdr:to>
      <cdr:x>0.80194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62614" y="833958"/>
          <a:ext cx="752067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/>
            <a:t>Pannotia</a:t>
          </a:r>
        </a:p>
      </cdr:txBody>
    </cdr:sp>
  </cdr:relSizeAnchor>
  <cdr:relSizeAnchor xmlns:cdr="http://schemas.openxmlformats.org/drawingml/2006/chartDrawing">
    <cdr:from>
      <cdr:x>0.77442</cdr:x>
      <cdr:y>0.09145</cdr:y>
    </cdr:from>
    <cdr:to>
      <cdr:x>0.8656</cdr:x>
      <cdr:y>0.14818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387640" y="514684"/>
          <a:ext cx="752067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/>
            <a:t>Pangea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0.32609</cdr:x>
      <cdr:y>0.07418</cdr:y>
    </cdr:from>
    <cdr:to>
      <cdr:x>0.39065</cdr:x>
      <cdr:y>0.8294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95419" y="432793"/>
          <a:ext cx="553408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0.47589</cdr:x>
      <cdr:y>0.07418</cdr:y>
    </cdr:from>
    <cdr:to>
      <cdr:x>0.52638</cdr:x>
      <cdr:y>0.8294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79608" y="432794"/>
          <a:ext cx="432793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0.61494</cdr:x>
      <cdr:y>0.0754</cdr:y>
    </cdr:from>
    <cdr:to>
      <cdr:x>0.66956</cdr:x>
      <cdr:y>0.83062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271564" y="439888"/>
          <a:ext cx="468268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0.72667</cdr:x>
      <cdr:y>0.07297</cdr:y>
    </cdr:from>
    <cdr:to>
      <cdr:x>0.74653</cdr:x>
      <cdr:y>0.82818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229385" y="425700"/>
          <a:ext cx="170280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0.76391</cdr:x>
      <cdr:y>0.07297</cdr:y>
    </cdr:from>
    <cdr:to>
      <cdr:x>0.80033</cdr:x>
      <cdr:y>0.82818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6548659" y="425699"/>
          <a:ext cx="312179" cy="4405978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0.31119</cdr:x>
      <cdr:y>0.47915</cdr:y>
    </cdr:from>
    <cdr:to>
      <cdr:x>0.40637</cdr:x>
      <cdr:y>0.53388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67709" y="2795420"/>
          <a:ext cx="815922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/>
            <a:t>Kenorland</a:t>
          </a:r>
        </a:p>
      </cdr:txBody>
    </cdr:sp>
  </cdr:relSizeAnchor>
  <cdr:relSizeAnchor xmlns:cdr="http://schemas.openxmlformats.org/drawingml/2006/chartDrawing">
    <cdr:from>
      <cdr:x>0.45769</cdr:x>
      <cdr:y>0.33079</cdr:y>
    </cdr:from>
    <cdr:to>
      <cdr:x>0.55287</cdr:x>
      <cdr:y>0.38551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23520" y="1929832"/>
          <a:ext cx="815922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Columbia</a:t>
          </a:r>
        </a:p>
      </cdr:txBody>
    </cdr:sp>
  </cdr:relSizeAnchor>
  <cdr:relSizeAnchor xmlns:cdr="http://schemas.openxmlformats.org/drawingml/2006/chartDrawing">
    <cdr:from>
      <cdr:x>0.60252</cdr:x>
      <cdr:y>0.23593</cdr:y>
    </cdr:from>
    <cdr:to>
      <cdr:x>0.69025</cdr:x>
      <cdr:y>0.29065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165140" y="1376424"/>
          <a:ext cx="752067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Rodinia</a:t>
          </a:r>
        </a:p>
      </cdr:txBody>
    </cdr:sp>
  </cdr:relSizeAnchor>
  <cdr:relSizeAnchor xmlns:cdr="http://schemas.openxmlformats.org/drawingml/2006/chartDrawing">
    <cdr:from>
      <cdr:x>0.68943</cdr:x>
      <cdr:y>0.1581</cdr:y>
    </cdr:from>
    <cdr:to>
      <cdr:x>0.77716</cdr:x>
      <cdr:y>0.21282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910112" y="922346"/>
          <a:ext cx="752067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Pannotia</a:t>
          </a:r>
        </a:p>
      </cdr:txBody>
    </cdr:sp>
  </cdr:relSizeAnchor>
  <cdr:relSizeAnchor xmlns:cdr="http://schemas.openxmlformats.org/drawingml/2006/chartDrawing">
    <cdr:from>
      <cdr:x>0.75067</cdr:x>
      <cdr:y>0.10337</cdr:y>
    </cdr:from>
    <cdr:to>
      <cdr:x>0.8384</cdr:x>
      <cdr:y>0.1581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35138" y="603072"/>
          <a:ext cx="752067" cy="3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Pangea</a:t>
          </a:r>
        </a:p>
      </cdr:txBody>
    </cdr:sp>
  </cdr:relSizeAnchor>
  <cdr:relSizeAnchor xmlns:cdr="http://schemas.openxmlformats.org/drawingml/2006/chartDrawing">
    <cdr:from>
      <cdr:x>0.42883</cdr:x>
      <cdr:y>0.3985</cdr:y>
    </cdr:from>
    <cdr:to>
      <cdr:x>0.48593</cdr:x>
      <cdr:y>0.45322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673343" y="2322248"/>
          <a:ext cx="489112" cy="318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GOE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0.32609</cdr:x>
      <cdr:y>0.05091</cdr:y>
    </cdr:from>
    <cdr:to>
      <cdr:x>0.39065</cdr:x>
      <cdr:y>0.8294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956919" y="322924"/>
          <a:ext cx="585417" cy="4937731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0.47589</cdr:x>
      <cdr:y>0.05091</cdr:y>
    </cdr:from>
    <cdr:to>
      <cdr:x>0.52638</cdr:x>
      <cdr:y>0.8294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315275" y="322924"/>
          <a:ext cx="457834" cy="4937731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0.61494</cdr:x>
      <cdr:y>0.05091</cdr:y>
    </cdr:from>
    <cdr:to>
      <cdr:x>0.66956</cdr:x>
      <cdr:y>0.83062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576153" y="322924"/>
          <a:ext cx="495283" cy="4945469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0.72269</cdr:x>
      <cdr:y>0.05091</cdr:y>
    </cdr:from>
    <cdr:to>
      <cdr:x>0.74653</cdr:x>
      <cdr:y>0.82818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553200" y="322924"/>
          <a:ext cx="216185" cy="4929993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0.76391</cdr:x>
      <cdr:y>0.05091</cdr:y>
    </cdr:from>
    <cdr:to>
      <cdr:x>0.80033</cdr:x>
      <cdr:y>0.82818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6926983" y="322924"/>
          <a:ext cx="330249" cy="4929993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0.31428</cdr:x>
      <cdr:y>0.0796</cdr:y>
    </cdr:from>
    <cdr:to>
      <cdr:x>0.40946</cdr:x>
      <cdr:y>0.13433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92077" y="463889"/>
          <a:ext cx="815301" cy="318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/>
            <a:t>Kenorland</a:t>
          </a:r>
        </a:p>
      </cdr:txBody>
    </cdr:sp>
  </cdr:relSizeAnchor>
  <cdr:relSizeAnchor xmlns:cdr="http://schemas.openxmlformats.org/drawingml/2006/chartDrawing">
    <cdr:from>
      <cdr:x>0.45383</cdr:x>
      <cdr:y>0.07767</cdr:y>
    </cdr:from>
    <cdr:to>
      <cdr:x>0.54901</cdr:x>
      <cdr:y>0.13239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887447" y="452610"/>
          <a:ext cx="815301" cy="318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Columbia</a:t>
          </a:r>
        </a:p>
      </cdr:txBody>
    </cdr:sp>
  </cdr:relSizeAnchor>
  <cdr:relSizeAnchor xmlns:cdr="http://schemas.openxmlformats.org/drawingml/2006/chartDrawing">
    <cdr:from>
      <cdr:x>0.60252</cdr:x>
      <cdr:y>0.08156</cdr:y>
    </cdr:from>
    <cdr:to>
      <cdr:x>0.69025</cdr:x>
      <cdr:y>0.13628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161116" y="475288"/>
          <a:ext cx="751485" cy="318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Rodinia</a:t>
          </a:r>
        </a:p>
      </cdr:txBody>
    </cdr:sp>
  </cdr:relSizeAnchor>
  <cdr:relSizeAnchor xmlns:cdr="http://schemas.openxmlformats.org/drawingml/2006/chartDrawing">
    <cdr:from>
      <cdr:x>0.68943</cdr:x>
      <cdr:y>0.07864</cdr:y>
    </cdr:from>
    <cdr:to>
      <cdr:x>0.77716</cdr:x>
      <cdr:y>0.13336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905578" y="458299"/>
          <a:ext cx="751485" cy="318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Pannotia</a:t>
          </a:r>
        </a:p>
      </cdr:txBody>
    </cdr:sp>
  </cdr:relSizeAnchor>
  <cdr:relSizeAnchor xmlns:cdr="http://schemas.openxmlformats.org/drawingml/2006/chartDrawing">
    <cdr:from>
      <cdr:x>0.7479</cdr:x>
      <cdr:y>0.05091</cdr:y>
    </cdr:from>
    <cdr:to>
      <cdr:x>0.83563</cdr:x>
      <cdr:y>0.10564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781800" y="322924"/>
          <a:ext cx="795518" cy="34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err="1"/>
            <a:t>Pangea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0.41176</cdr:x>
      <cdr:y>0.123</cdr:y>
    </cdr:from>
    <cdr:to>
      <cdr:x>0.46886</cdr:x>
      <cdr:y>0.17771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733800" y="780124"/>
          <a:ext cx="517772" cy="347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GOE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EEDF-2509-3045-8BD4-53C414E62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1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 err="1" smtClean="0"/>
              <a:t>grethe</a:t>
            </a:r>
            <a:r>
              <a:rPr lang="en-US" dirty="0" smtClean="0"/>
              <a:t> location</a:t>
            </a:r>
          </a:p>
          <a:p>
            <a:r>
              <a:rPr lang="en-US" dirty="0" smtClean="0"/>
              <a:t>Put keck</a:t>
            </a:r>
            <a:r>
              <a:rPr lang="en-US" baseline="0" dirty="0" smtClean="0"/>
              <a:t> logo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1EEDF-2509-3045-8BD4-53C414E626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– 150 missing </a:t>
            </a:r>
            <a:r>
              <a:rPr lang="en-US" dirty="0" err="1" smtClean="0"/>
              <a:t>Mn</a:t>
            </a:r>
            <a:r>
              <a:rPr lang="en-US" dirty="0" smtClean="0"/>
              <a:t> minerals</a:t>
            </a:r>
          </a:p>
          <a:p>
            <a:r>
              <a:rPr lang="en-US" dirty="0" smtClean="0"/>
              <a:t>2 – episodic</a:t>
            </a:r>
            <a:r>
              <a:rPr lang="en-US" baseline="0" dirty="0" smtClean="0"/>
              <a:t> with supercontinents</a:t>
            </a:r>
          </a:p>
          <a:p>
            <a:r>
              <a:rPr lang="en-US" baseline="0" dirty="0" smtClean="0"/>
              <a:t>3 – changes in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species reflect oxygenation of atmosphere</a:t>
            </a:r>
          </a:p>
          <a:p>
            <a:r>
              <a:rPr lang="en-US" baseline="0" dirty="0" smtClean="0"/>
              <a:t>Use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1EEDF-2509-3045-8BD4-53C414E626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axes to be understandable</a:t>
            </a:r>
          </a:p>
          <a:p>
            <a:r>
              <a:rPr lang="en-US" dirty="0" smtClean="0"/>
              <a:t>Simple!</a:t>
            </a:r>
          </a:p>
          <a:p>
            <a:r>
              <a:rPr lang="en-US" dirty="0" smtClean="0"/>
              <a:t>Remove extraneous curves</a:t>
            </a:r>
          </a:p>
          <a:p>
            <a:r>
              <a:rPr lang="en-US" dirty="0" smtClean="0"/>
              <a:t>Label undiscovered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minerals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1EEDF-2509-3045-8BD4-53C414E626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photos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1EEDF-2509-3045-8BD4-53C414E626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</a:t>
            </a:r>
            <a:r>
              <a:rPr lang="en-US" baseline="0" dirty="0" smtClean="0"/>
              <a:t> these graphs</a:t>
            </a:r>
          </a:p>
          <a:p>
            <a:r>
              <a:rPr lang="en-US" baseline="0" dirty="0" smtClean="0"/>
              <a:t>Caveat on different environments</a:t>
            </a:r>
          </a:p>
          <a:p>
            <a:r>
              <a:rPr lang="en-US" baseline="0" dirty="0" smtClean="0"/>
              <a:t>Many variables contribute to scatter of early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1EEDF-2509-3045-8BD4-53C414E626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– 150 missing </a:t>
            </a:r>
            <a:r>
              <a:rPr lang="en-US" dirty="0" err="1" smtClean="0"/>
              <a:t>Mn</a:t>
            </a:r>
            <a:r>
              <a:rPr lang="en-US" dirty="0" smtClean="0"/>
              <a:t> minerals</a:t>
            </a:r>
          </a:p>
          <a:p>
            <a:r>
              <a:rPr lang="en-US" dirty="0" smtClean="0"/>
              <a:t>2 – episodic</a:t>
            </a:r>
            <a:r>
              <a:rPr lang="en-US" baseline="0" dirty="0" smtClean="0"/>
              <a:t> with supercontinents</a:t>
            </a:r>
          </a:p>
          <a:p>
            <a:r>
              <a:rPr lang="en-US" baseline="0" dirty="0" smtClean="0"/>
              <a:t>3 – changes in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species reflect oxygenation of atmosphere</a:t>
            </a:r>
          </a:p>
          <a:p>
            <a:r>
              <a:rPr lang="en-US" baseline="0" dirty="0" smtClean="0"/>
              <a:t>Use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1EEDF-2509-3045-8BD4-53C414E626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A82C4-4F85-3046-84AF-EF70D08A1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675EF-19C8-E744-B9C7-EBAE3225B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7C970-E3E7-7F47-93EC-9A85FE6F2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BEA2B-0640-484D-9CDE-C74312902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C1672-15BC-0B4A-9C40-3D41DF4CB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63B8A-54A2-9146-B8A3-3690B1C82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B29BB-6EA1-DA49-AED1-6B7C95B98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DB06-2D55-5648-9DD9-B7A05B029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EB286-351D-5A41-B7F1-48E2D60A4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25E1D-5145-6B43-B968-C71E3649B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BBA6F-97D5-F548-B688-D3BC5F3D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EBD03-D08C-6B49-A09A-52AF3B49F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07A0-5F53-4F40-99D0-82F388CCF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71A9C3-9839-6A41-8DD5-DF8E801B70AE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38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33800" y="6099048"/>
            <a:ext cx="685800" cy="54864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334001"/>
            <a:ext cx="690765" cy="6096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071434" y="5334000"/>
            <a:ext cx="137795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5334000"/>
            <a:ext cx="2286000" cy="6096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3048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</a:rPr>
              <a:t>Mineral Ecology and Evolution of Manganese:</a:t>
            </a:r>
            <a:endParaRPr lang="en-US" sz="48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</a:rPr>
              <a:t>Using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</a:rPr>
              <a:t>redox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</a:rPr>
              <a:t> sensitive minerals to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</a:rPr>
              <a:t>probe Earth’s history</a:t>
            </a:r>
            <a:endParaRPr lang="en-US" sz="32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85800" y="3200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Daniel Hummer,</a:t>
            </a:r>
            <a:r>
              <a:rPr lang="en-US" sz="2400" b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Robert Hazen,</a:t>
            </a:r>
            <a:r>
              <a:rPr lang="en-US" sz="2400" b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Grethe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Hystad,</a:t>
            </a:r>
            <a:r>
              <a:rPr lang="en-US" sz="2400" b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Joshua Golden,</a:t>
            </a:r>
            <a:r>
              <a:rPr lang="en-US" sz="2400" b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Robert Downs</a:t>
            </a:r>
            <a:r>
              <a:rPr lang="en-US" sz="2400" b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3</a:t>
            </a:r>
            <a:endParaRPr lang="en-US" sz="2400" b="1" baseline="30000" dirty="0">
              <a:solidFill>
                <a:schemeClr val="accent1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2000" y="4122003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i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1</a:t>
            </a:r>
            <a:r>
              <a:rPr lang="en-US" sz="16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Geophysical Laboratory, Carnegie Institution of Washington</a:t>
            </a:r>
          </a:p>
          <a:p>
            <a:r>
              <a:rPr lang="en-US" sz="1600" b="1" i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2</a:t>
            </a:r>
            <a:r>
              <a:rPr lang="en-US" sz="16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Department of Mathematics, Computer Science and Statistics, Purdue University Calumet</a:t>
            </a:r>
          </a:p>
          <a:p>
            <a:r>
              <a:rPr lang="en-US" sz="1600" b="1" i="1" baseline="30000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3</a:t>
            </a:r>
            <a:r>
              <a:rPr lang="en-US" sz="16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Department of Geosciences, University of Arizona</a:t>
            </a:r>
            <a:endParaRPr lang="en-US" sz="1600" b="1" i="1" baseline="30000" dirty="0">
              <a:solidFill>
                <a:schemeClr val="accent1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l="5523" t="5263" r="3222" b="5263"/>
          <a:stretch>
            <a:fillRect/>
          </a:stretch>
        </p:blipFill>
        <p:spPr>
          <a:xfrm>
            <a:off x="838200" y="5454316"/>
            <a:ext cx="1143000" cy="1022684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E:\MyDocs\KeckStuff\Website\Sloan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932640" cy="99060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mmeyer\Pictures\University_of_Arizona_Logo_2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74" y="5364410"/>
            <a:ext cx="2131875" cy="5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mmeyer\Pictures\carnegie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34" y="5257800"/>
            <a:ext cx="144356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2729" y="6168691"/>
            <a:ext cx="481621" cy="4100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6096000"/>
            <a:ext cx="1219200" cy="558956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2000" y="130314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Average Oxidation State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9412" t="20588" r="9314" b="9804"/>
          <a:stretch>
            <a:fillRect/>
          </a:stretch>
        </p:blipFill>
        <p:spPr>
          <a:xfrm>
            <a:off x="838200" y="978408"/>
            <a:ext cx="7620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rcRect l="7567" t="9677" r="47398" b="54979"/>
          <a:stretch>
            <a:fillRect/>
          </a:stretch>
        </p:blipFill>
        <p:spPr>
          <a:xfrm>
            <a:off x="762000" y="1066800"/>
            <a:ext cx="7620000" cy="4752514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0" y="130314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Rise of Atmospheric Oxygen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248400" y="61677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Holland (2006)</a:t>
            </a:r>
            <a:endParaRPr lang="en-US" sz="2400" b="1" i="1" baseline="30000" dirty="0">
              <a:solidFill>
                <a:schemeClr val="accent1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6384036" y="3581400"/>
            <a:ext cx="1693164" cy="1539240"/>
          </a:xfrm>
          <a:custGeom>
            <a:avLst/>
            <a:gdLst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412113 w 6053390"/>
              <a:gd name="connsiteY8" fmla="*/ 14042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4121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3390" h="2449212">
                <a:moveTo>
                  <a:pt x="0" y="2449212"/>
                </a:moveTo>
                <a:lnTo>
                  <a:pt x="272155" y="2449212"/>
                </a:lnTo>
                <a:lnTo>
                  <a:pt x="478334" y="2440965"/>
                </a:lnTo>
                <a:lnTo>
                  <a:pt x="651523" y="2416226"/>
                </a:lnTo>
                <a:lnTo>
                  <a:pt x="948420" y="2350254"/>
                </a:lnTo>
                <a:lnTo>
                  <a:pt x="1270058" y="2234803"/>
                </a:lnTo>
                <a:lnTo>
                  <a:pt x="1591695" y="2069873"/>
                </a:lnTo>
                <a:lnTo>
                  <a:pt x="1929828" y="1838970"/>
                </a:lnTo>
                <a:lnTo>
                  <a:pt x="2412113" y="1480408"/>
                </a:lnTo>
                <a:lnTo>
                  <a:pt x="2556609" y="1383431"/>
                </a:lnTo>
                <a:cubicBezTo>
                  <a:pt x="2639080" y="1369687"/>
                  <a:pt x="2679326" y="1388196"/>
                  <a:pt x="2804023" y="1418399"/>
                </a:cubicBezTo>
                <a:lnTo>
                  <a:pt x="2993707" y="1360673"/>
                </a:lnTo>
                <a:lnTo>
                  <a:pt x="3216379" y="1253469"/>
                </a:lnTo>
                <a:lnTo>
                  <a:pt x="3406063" y="1129771"/>
                </a:lnTo>
                <a:lnTo>
                  <a:pt x="3628735" y="882376"/>
                </a:lnTo>
                <a:lnTo>
                  <a:pt x="3810172" y="618488"/>
                </a:lnTo>
                <a:lnTo>
                  <a:pt x="3983362" y="354599"/>
                </a:lnTo>
                <a:lnTo>
                  <a:pt x="4107069" y="123697"/>
                </a:lnTo>
                <a:lnTo>
                  <a:pt x="4181293" y="0"/>
                </a:lnTo>
                <a:lnTo>
                  <a:pt x="4230775" y="16493"/>
                </a:lnTo>
                <a:lnTo>
                  <a:pt x="4288505" y="115451"/>
                </a:lnTo>
                <a:lnTo>
                  <a:pt x="4379224" y="272134"/>
                </a:lnTo>
                <a:lnTo>
                  <a:pt x="4478189" y="527776"/>
                </a:lnTo>
                <a:lnTo>
                  <a:pt x="4577155" y="626734"/>
                </a:lnTo>
                <a:lnTo>
                  <a:pt x="4684367" y="700953"/>
                </a:lnTo>
                <a:lnTo>
                  <a:pt x="4816321" y="742185"/>
                </a:lnTo>
                <a:lnTo>
                  <a:pt x="4948275" y="742185"/>
                </a:lnTo>
                <a:lnTo>
                  <a:pt x="5080229" y="717446"/>
                </a:lnTo>
                <a:lnTo>
                  <a:pt x="5228678" y="667967"/>
                </a:lnTo>
                <a:lnTo>
                  <a:pt x="5360632" y="577255"/>
                </a:lnTo>
                <a:lnTo>
                  <a:pt x="5476091" y="544269"/>
                </a:lnTo>
                <a:lnTo>
                  <a:pt x="5550315" y="519530"/>
                </a:lnTo>
                <a:lnTo>
                  <a:pt x="5674022" y="552516"/>
                </a:lnTo>
                <a:lnTo>
                  <a:pt x="5756494" y="585502"/>
                </a:lnTo>
                <a:lnTo>
                  <a:pt x="5863706" y="601995"/>
                </a:lnTo>
                <a:lnTo>
                  <a:pt x="5946177" y="626734"/>
                </a:lnTo>
                <a:lnTo>
                  <a:pt x="6053390" y="626734"/>
                </a:lnTo>
              </a:path>
            </a:pathLst>
          </a:custGeom>
          <a:ln w="19050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620000" cy="528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34134" y="563880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(Ga)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l="29412" t="20588" r="9314" b="9804"/>
          <a:stretch>
            <a:fillRect/>
          </a:stretch>
        </p:blipFill>
        <p:spPr>
          <a:xfrm>
            <a:off x="1106424" y="1063752"/>
            <a:ext cx="7620000" cy="5410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1000" y="130314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Oxidation State / Atmospheric O</a:t>
            </a:r>
            <a:r>
              <a:rPr lang="en-US" sz="4000" b="1" baseline="-25000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2</a:t>
            </a:r>
            <a:endParaRPr lang="en-US" sz="4000" b="1" baseline="-25000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00" y="1837944"/>
            <a:ext cx="6053390" cy="3292280"/>
          </a:xfrm>
          <a:custGeom>
            <a:avLst/>
            <a:gdLst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412113 w 6053390"/>
              <a:gd name="connsiteY8" fmla="*/ 14042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4121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3359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3359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30699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3359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3069907 w 6053390"/>
              <a:gd name="connsiteY11" fmla="*/ 1360673 h 2449212"/>
              <a:gd name="connsiteX12" fmla="*/ 32925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3390" h="2449212">
                <a:moveTo>
                  <a:pt x="0" y="2449212"/>
                </a:moveTo>
                <a:lnTo>
                  <a:pt x="272155" y="2449212"/>
                </a:lnTo>
                <a:lnTo>
                  <a:pt x="478334" y="2440965"/>
                </a:lnTo>
                <a:lnTo>
                  <a:pt x="651523" y="2416226"/>
                </a:lnTo>
                <a:lnTo>
                  <a:pt x="948420" y="2350254"/>
                </a:lnTo>
                <a:lnTo>
                  <a:pt x="1270058" y="2234803"/>
                </a:lnTo>
                <a:lnTo>
                  <a:pt x="1591695" y="2069873"/>
                </a:lnTo>
                <a:lnTo>
                  <a:pt x="1929828" y="1838970"/>
                </a:lnTo>
                <a:lnTo>
                  <a:pt x="2335913" y="1480408"/>
                </a:lnTo>
                <a:lnTo>
                  <a:pt x="2556609" y="1383431"/>
                </a:lnTo>
                <a:cubicBezTo>
                  <a:pt x="2639080" y="1369687"/>
                  <a:pt x="2679326" y="1388196"/>
                  <a:pt x="2804023" y="1418399"/>
                </a:cubicBezTo>
                <a:lnTo>
                  <a:pt x="3069907" y="1360673"/>
                </a:lnTo>
                <a:lnTo>
                  <a:pt x="3292579" y="1253469"/>
                </a:lnTo>
                <a:lnTo>
                  <a:pt x="3406063" y="1129771"/>
                </a:lnTo>
                <a:lnTo>
                  <a:pt x="3628735" y="882376"/>
                </a:lnTo>
                <a:lnTo>
                  <a:pt x="3810172" y="618488"/>
                </a:lnTo>
                <a:lnTo>
                  <a:pt x="3983362" y="354599"/>
                </a:lnTo>
                <a:lnTo>
                  <a:pt x="4107069" y="123697"/>
                </a:lnTo>
                <a:lnTo>
                  <a:pt x="4181293" y="0"/>
                </a:lnTo>
                <a:lnTo>
                  <a:pt x="4230775" y="16493"/>
                </a:lnTo>
                <a:lnTo>
                  <a:pt x="4288505" y="115451"/>
                </a:lnTo>
                <a:lnTo>
                  <a:pt x="4379224" y="272134"/>
                </a:lnTo>
                <a:lnTo>
                  <a:pt x="4478189" y="527776"/>
                </a:lnTo>
                <a:lnTo>
                  <a:pt x="4577155" y="626734"/>
                </a:lnTo>
                <a:lnTo>
                  <a:pt x="4684367" y="700953"/>
                </a:lnTo>
                <a:lnTo>
                  <a:pt x="4816321" y="742185"/>
                </a:lnTo>
                <a:lnTo>
                  <a:pt x="4948275" y="742185"/>
                </a:lnTo>
                <a:lnTo>
                  <a:pt x="5080229" y="717446"/>
                </a:lnTo>
                <a:lnTo>
                  <a:pt x="5228678" y="667967"/>
                </a:lnTo>
                <a:lnTo>
                  <a:pt x="5360632" y="577255"/>
                </a:lnTo>
                <a:lnTo>
                  <a:pt x="5476091" y="544269"/>
                </a:lnTo>
                <a:lnTo>
                  <a:pt x="5550315" y="519530"/>
                </a:lnTo>
                <a:lnTo>
                  <a:pt x="5674022" y="552516"/>
                </a:lnTo>
                <a:lnTo>
                  <a:pt x="5756494" y="585502"/>
                </a:lnTo>
                <a:lnTo>
                  <a:pt x="5863706" y="601995"/>
                </a:lnTo>
                <a:lnTo>
                  <a:pt x="5946177" y="626734"/>
                </a:lnTo>
                <a:lnTo>
                  <a:pt x="6053390" y="626734"/>
                </a:lnTo>
              </a:path>
            </a:pathLst>
          </a:custGeom>
          <a:ln w="34925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048" y="1054608"/>
            <a:ext cx="838200" cy="5422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100010" y="1837944"/>
            <a:ext cx="6053390" cy="3292280"/>
          </a:xfrm>
          <a:custGeom>
            <a:avLst/>
            <a:gdLst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4596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259713 w 6053390"/>
              <a:gd name="connsiteY8" fmla="*/ 16328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412113 w 6053390"/>
              <a:gd name="connsiteY8" fmla="*/ 14042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4121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3359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29937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3359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3069907 w 6053390"/>
              <a:gd name="connsiteY11" fmla="*/ 1360673 h 2449212"/>
              <a:gd name="connsiteX12" fmla="*/ 32163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  <a:gd name="connsiteX0" fmla="*/ 0 w 6053390"/>
              <a:gd name="connsiteY0" fmla="*/ 2449212 h 2449212"/>
              <a:gd name="connsiteX1" fmla="*/ 272155 w 6053390"/>
              <a:gd name="connsiteY1" fmla="*/ 2449212 h 2449212"/>
              <a:gd name="connsiteX2" fmla="*/ 478334 w 6053390"/>
              <a:gd name="connsiteY2" fmla="*/ 2440965 h 2449212"/>
              <a:gd name="connsiteX3" fmla="*/ 651523 w 6053390"/>
              <a:gd name="connsiteY3" fmla="*/ 2416226 h 2449212"/>
              <a:gd name="connsiteX4" fmla="*/ 948420 w 6053390"/>
              <a:gd name="connsiteY4" fmla="*/ 2350254 h 2449212"/>
              <a:gd name="connsiteX5" fmla="*/ 1270058 w 6053390"/>
              <a:gd name="connsiteY5" fmla="*/ 2234803 h 2449212"/>
              <a:gd name="connsiteX6" fmla="*/ 1591695 w 6053390"/>
              <a:gd name="connsiteY6" fmla="*/ 2069873 h 2449212"/>
              <a:gd name="connsiteX7" fmla="*/ 1929828 w 6053390"/>
              <a:gd name="connsiteY7" fmla="*/ 1838970 h 2449212"/>
              <a:gd name="connsiteX8" fmla="*/ 2335913 w 6053390"/>
              <a:gd name="connsiteY8" fmla="*/ 1480408 h 2449212"/>
              <a:gd name="connsiteX9" fmla="*/ 2556609 w 6053390"/>
              <a:gd name="connsiteY9" fmla="*/ 1383431 h 2449212"/>
              <a:gd name="connsiteX10" fmla="*/ 2804023 w 6053390"/>
              <a:gd name="connsiteY10" fmla="*/ 1418399 h 2449212"/>
              <a:gd name="connsiteX11" fmla="*/ 3069907 w 6053390"/>
              <a:gd name="connsiteY11" fmla="*/ 1360673 h 2449212"/>
              <a:gd name="connsiteX12" fmla="*/ 3292579 w 6053390"/>
              <a:gd name="connsiteY12" fmla="*/ 1253469 h 2449212"/>
              <a:gd name="connsiteX13" fmla="*/ 3406063 w 6053390"/>
              <a:gd name="connsiteY13" fmla="*/ 1129771 h 2449212"/>
              <a:gd name="connsiteX14" fmla="*/ 3628735 w 6053390"/>
              <a:gd name="connsiteY14" fmla="*/ 882376 h 2449212"/>
              <a:gd name="connsiteX15" fmla="*/ 3810172 w 6053390"/>
              <a:gd name="connsiteY15" fmla="*/ 618488 h 2449212"/>
              <a:gd name="connsiteX16" fmla="*/ 3983362 w 6053390"/>
              <a:gd name="connsiteY16" fmla="*/ 354599 h 2449212"/>
              <a:gd name="connsiteX17" fmla="*/ 4107069 w 6053390"/>
              <a:gd name="connsiteY17" fmla="*/ 123697 h 2449212"/>
              <a:gd name="connsiteX18" fmla="*/ 4181293 w 6053390"/>
              <a:gd name="connsiteY18" fmla="*/ 0 h 2449212"/>
              <a:gd name="connsiteX19" fmla="*/ 4230775 w 6053390"/>
              <a:gd name="connsiteY19" fmla="*/ 16493 h 2449212"/>
              <a:gd name="connsiteX20" fmla="*/ 4288505 w 6053390"/>
              <a:gd name="connsiteY20" fmla="*/ 115451 h 2449212"/>
              <a:gd name="connsiteX21" fmla="*/ 4379224 w 6053390"/>
              <a:gd name="connsiteY21" fmla="*/ 272134 h 2449212"/>
              <a:gd name="connsiteX22" fmla="*/ 4478189 w 6053390"/>
              <a:gd name="connsiteY22" fmla="*/ 527776 h 2449212"/>
              <a:gd name="connsiteX23" fmla="*/ 4577155 w 6053390"/>
              <a:gd name="connsiteY23" fmla="*/ 626734 h 2449212"/>
              <a:gd name="connsiteX24" fmla="*/ 4684367 w 6053390"/>
              <a:gd name="connsiteY24" fmla="*/ 700953 h 2449212"/>
              <a:gd name="connsiteX25" fmla="*/ 4816321 w 6053390"/>
              <a:gd name="connsiteY25" fmla="*/ 742185 h 2449212"/>
              <a:gd name="connsiteX26" fmla="*/ 4948275 w 6053390"/>
              <a:gd name="connsiteY26" fmla="*/ 742185 h 2449212"/>
              <a:gd name="connsiteX27" fmla="*/ 5080229 w 6053390"/>
              <a:gd name="connsiteY27" fmla="*/ 717446 h 2449212"/>
              <a:gd name="connsiteX28" fmla="*/ 5228678 w 6053390"/>
              <a:gd name="connsiteY28" fmla="*/ 667967 h 2449212"/>
              <a:gd name="connsiteX29" fmla="*/ 5360632 w 6053390"/>
              <a:gd name="connsiteY29" fmla="*/ 577255 h 2449212"/>
              <a:gd name="connsiteX30" fmla="*/ 5476091 w 6053390"/>
              <a:gd name="connsiteY30" fmla="*/ 544269 h 2449212"/>
              <a:gd name="connsiteX31" fmla="*/ 5550315 w 6053390"/>
              <a:gd name="connsiteY31" fmla="*/ 519530 h 2449212"/>
              <a:gd name="connsiteX32" fmla="*/ 5674022 w 6053390"/>
              <a:gd name="connsiteY32" fmla="*/ 552516 h 2449212"/>
              <a:gd name="connsiteX33" fmla="*/ 5756494 w 6053390"/>
              <a:gd name="connsiteY33" fmla="*/ 585502 h 2449212"/>
              <a:gd name="connsiteX34" fmla="*/ 5863706 w 6053390"/>
              <a:gd name="connsiteY34" fmla="*/ 601995 h 2449212"/>
              <a:gd name="connsiteX35" fmla="*/ 5946177 w 6053390"/>
              <a:gd name="connsiteY35" fmla="*/ 626734 h 2449212"/>
              <a:gd name="connsiteX36" fmla="*/ 6053390 w 6053390"/>
              <a:gd name="connsiteY36" fmla="*/ 626734 h 24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3390" h="2449212">
                <a:moveTo>
                  <a:pt x="0" y="2449212"/>
                </a:moveTo>
                <a:lnTo>
                  <a:pt x="272155" y="2449212"/>
                </a:lnTo>
                <a:lnTo>
                  <a:pt x="478334" y="2440965"/>
                </a:lnTo>
                <a:lnTo>
                  <a:pt x="651523" y="2416226"/>
                </a:lnTo>
                <a:lnTo>
                  <a:pt x="948420" y="2350254"/>
                </a:lnTo>
                <a:lnTo>
                  <a:pt x="1270058" y="2234803"/>
                </a:lnTo>
                <a:lnTo>
                  <a:pt x="1591695" y="2069873"/>
                </a:lnTo>
                <a:lnTo>
                  <a:pt x="1929828" y="1838970"/>
                </a:lnTo>
                <a:lnTo>
                  <a:pt x="2335913" y="1480408"/>
                </a:lnTo>
                <a:lnTo>
                  <a:pt x="2556609" y="1383431"/>
                </a:lnTo>
                <a:cubicBezTo>
                  <a:pt x="2639080" y="1369687"/>
                  <a:pt x="2679326" y="1388196"/>
                  <a:pt x="2804023" y="1418399"/>
                </a:cubicBezTo>
                <a:lnTo>
                  <a:pt x="3069907" y="1360673"/>
                </a:lnTo>
                <a:lnTo>
                  <a:pt x="3292579" y="1253469"/>
                </a:lnTo>
                <a:lnTo>
                  <a:pt x="3406063" y="1129771"/>
                </a:lnTo>
                <a:lnTo>
                  <a:pt x="3628735" y="882376"/>
                </a:lnTo>
                <a:lnTo>
                  <a:pt x="3810172" y="618488"/>
                </a:lnTo>
                <a:lnTo>
                  <a:pt x="3983362" y="354599"/>
                </a:lnTo>
                <a:lnTo>
                  <a:pt x="4107069" y="123697"/>
                </a:lnTo>
                <a:lnTo>
                  <a:pt x="4181293" y="0"/>
                </a:lnTo>
                <a:lnTo>
                  <a:pt x="4230775" y="16493"/>
                </a:lnTo>
                <a:lnTo>
                  <a:pt x="4288505" y="115451"/>
                </a:lnTo>
                <a:lnTo>
                  <a:pt x="4379224" y="272134"/>
                </a:lnTo>
                <a:lnTo>
                  <a:pt x="4478189" y="527776"/>
                </a:lnTo>
                <a:lnTo>
                  <a:pt x="4577155" y="626734"/>
                </a:lnTo>
                <a:lnTo>
                  <a:pt x="4684367" y="700953"/>
                </a:lnTo>
                <a:lnTo>
                  <a:pt x="4816321" y="742185"/>
                </a:lnTo>
                <a:lnTo>
                  <a:pt x="4948275" y="742185"/>
                </a:lnTo>
                <a:lnTo>
                  <a:pt x="5080229" y="717446"/>
                </a:lnTo>
                <a:lnTo>
                  <a:pt x="5228678" y="667967"/>
                </a:lnTo>
                <a:lnTo>
                  <a:pt x="5360632" y="577255"/>
                </a:lnTo>
                <a:lnTo>
                  <a:pt x="5476091" y="544269"/>
                </a:lnTo>
                <a:lnTo>
                  <a:pt x="5550315" y="519530"/>
                </a:lnTo>
                <a:lnTo>
                  <a:pt x="5674022" y="552516"/>
                </a:lnTo>
                <a:lnTo>
                  <a:pt x="5756494" y="585502"/>
                </a:lnTo>
                <a:lnTo>
                  <a:pt x="5863706" y="601995"/>
                </a:lnTo>
                <a:lnTo>
                  <a:pt x="5946177" y="626734"/>
                </a:lnTo>
                <a:lnTo>
                  <a:pt x="6053390" y="626734"/>
                </a:lnTo>
              </a:path>
            </a:pathLst>
          </a:custGeom>
          <a:ln w="34925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53528" y="2447544"/>
            <a:ext cx="53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092851"/>
            <a:ext cx="1051560" cy="4601259"/>
            <a:chOff x="457200" y="1092851"/>
            <a:chExt cx="1051560" cy="460125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359408" y="5535168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71600" y="1228344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1600" y="4123944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71600" y="2674556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71600" y="1988756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71600" y="3361944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71600" y="4809744"/>
              <a:ext cx="137160" cy="1588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2000" y="1092851"/>
              <a:ext cx="617409" cy="4601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0.30</a:t>
              </a:r>
            </a:p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0.25</a:t>
              </a:r>
            </a:p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0.20</a:t>
              </a:r>
            </a:p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0.15</a:t>
              </a:r>
            </a:p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0.10</a:t>
              </a:r>
            </a:p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0.05</a:t>
              </a:r>
            </a:p>
            <a:p>
              <a:pPr algn="r">
                <a:spcAft>
                  <a:spcPts val="3900"/>
                </a:spcAft>
              </a:pP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0</a:t>
              </a:r>
              <a:endParaRPr lang="en-US" sz="1400" b="1" dirty="0">
                <a:solidFill>
                  <a:srgbClr val="3366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82034" y="306297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900"/>
                </a:spcAft>
              </a:pPr>
              <a:r>
                <a:rPr lang="en-US" sz="1800" b="1" dirty="0" smtClean="0">
                  <a:solidFill>
                    <a:srgbClr val="3366FF"/>
                  </a:solidFill>
                  <a:latin typeface="Arial"/>
                </a:rPr>
                <a:t>P(</a:t>
              </a:r>
              <a:r>
                <a:rPr lang="en-US" sz="1400" b="1" dirty="0" smtClean="0">
                  <a:solidFill>
                    <a:srgbClr val="3366FF"/>
                  </a:solidFill>
                  <a:latin typeface="Arial"/>
                </a:rPr>
                <a:t>O</a:t>
              </a:r>
              <a:r>
                <a:rPr lang="en-US" sz="1400" b="1" baseline="-25000" dirty="0" smtClean="0">
                  <a:solidFill>
                    <a:srgbClr val="3366FF"/>
                  </a:solidFill>
                  <a:latin typeface="Arial"/>
                </a:rPr>
                <a:t>2</a:t>
              </a:r>
              <a:r>
                <a:rPr lang="en-US" sz="1800" b="1" dirty="0" smtClean="0">
                  <a:solidFill>
                    <a:srgbClr val="3366FF"/>
                  </a:solidFill>
                  <a:latin typeface="Arial"/>
                </a:rPr>
                <a:t>) (</a:t>
              </a:r>
              <a:r>
                <a:rPr lang="en-US" sz="1800" b="1" dirty="0" err="1" smtClean="0">
                  <a:solidFill>
                    <a:srgbClr val="3366FF"/>
                  </a:solidFill>
                  <a:latin typeface="Arial"/>
                </a:rPr>
                <a:t>atm</a:t>
              </a:r>
              <a:r>
                <a:rPr lang="en-US" sz="1800" b="1" dirty="0" smtClean="0">
                  <a:solidFill>
                    <a:srgbClr val="3366FF"/>
                  </a:solidFill>
                  <a:latin typeface="Arial"/>
                </a:rPr>
                <a:t>)</a:t>
              </a:r>
              <a:endParaRPr lang="en-US" sz="1800" b="1" baseline="-25000" dirty="0">
                <a:solidFill>
                  <a:srgbClr val="3366FF"/>
                </a:solidFill>
                <a:latin typeface="Arial"/>
              </a:endParaRPr>
            </a:p>
          </p:txBody>
        </p:sp>
      </p:grpSp>
      <p:sp>
        <p:nvSpPr>
          <p:cNvPr id="22" name="Striped Right Arrow 21"/>
          <p:cNvSpPr/>
          <p:nvPr/>
        </p:nvSpPr>
        <p:spPr>
          <a:xfrm>
            <a:off x="3200400" y="4352544"/>
            <a:ext cx="609600" cy="228600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98755" y="4507468"/>
            <a:ext cx="13516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66"/>
                </a:solidFill>
                <a:latin typeface="Arial"/>
              </a:rPr>
              <a:t>100 Ma lag</a:t>
            </a:r>
            <a:endParaRPr lang="en-US" sz="1800" b="1" i="1" dirty="0">
              <a:solidFill>
                <a:srgbClr val="FF0066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8013" y="1423190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Hummer </a:t>
            </a:r>
            <a:r>
              <a:rPr lang="en-US" sz="1600" b="1" i="1" dirty="0" smtClean="0">
                <a:solidFill>
                  <a:schemeClr val="bg1"/>
                </a:solidFill>
                <a:latin typeface="Arial"/>
              </a:rPr>
              <a:t>et al.</a:t>
            </a:r>
            <a:endParaRPr lang="en-US" sz="1600" b="1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9800" y="1533144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1905000" y="1914144"/>
            <a:ext cx="3110431" cy="338554"/>
            <a:chOff x="1905000" y="1914144"/>
            <a:chExt cx="3110431" cy="338554"/>
          </a:xfrm>
        </p:grpSpPr>
        <p:sp>
          <p:nvSpPr>
            <p:cNvPr id="27" name="TextBox 26"/>
            <p:cNvSpPr txBox="1"/>
            <p:nvPr/>
          </p:nvSpPr>
          <p:spPr>
            <a:xfrm>
              <a:off x="2508013" y="1914144"/>
              <a:ext cx="2507418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66"/>
                  </a:solidFill>
                  <a:latin typeface="Arial"/>
                </a:rPr>
                <a:t>Holland (2006) + 100 Ma</a:t>
              </a:r>
              <a:endParaRPr lang="en-US" sz="1600" b="1" dirty="0">
                <a:solidFill>
                  <a:srgbClr val="FF0066"/>
                </a:solidFill>
                <a:latin typeface="Arial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905000" y="2057400"/>
              <a:ext cx="609600" cy="1588"/>
            </a:xfrm>
            <a:prstGeom prst="line">
              <a:avLst/>
            </a:prstGeom>
            <a:ln w="31750">
              <a:solidFill>
                <a:srgbClr val="FF00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905000" y="1685544"/>
            <a:ext cx="2190307" cy="338554"/>
            <a:chOff x="1905000" y="1685544"/>
            <a:chExt cx="2190307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2508013" y="1685544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FF"/>
                  </a:solidFill>
                  <a:latin typeface="Arial"/>
                </a:rPr>
                <a:t>Holland (2006)</a:t>
              </a:r>
              <a:endParaRPr lang="en-US" sz="1600" b="1" dirty="0">
                <a:solidFill>
                  <a:srgbClr val="3366FF"/>
                </a:solidFill>
                <a:latin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905000" y="1837944"/>
              <a:ext cx="609600" cy="1588"/>
            </a:xfrm>
            <a:prstGeom prst="line">
              <a:avLst/>
            </a:prstGeom>
            <a:ln w="31750">
              <a:solidFill>
                <a:srgbClr val="3366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2286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Conclusions</a:t>
            </a:r>
            <a:endParaRPr lang="en-US" sz="48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1) There are ~192 undiscovered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 minerals on Earth today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7200" y="452634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3)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 mineral distributions over time recorded the oxygenation of Earth’s atmosphere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2885182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2)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 mineralization is episodic and correlates with supercontinent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2286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Outline</a:t>
            </a:r>
            <a:endParaRPr lang="en-US" sz="48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9600" y="990600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1)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ECOLOGY: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There are ~192 undiscovered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minerals on Earth today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2)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EVOLUTION:</a:t>
            </a: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 mineralization is episodic and correlates with supercontinent formation</a:t>
            </a:r>
          </a:p>
          <a:p>
            <a:pPr>
              <a:buFont typeface="Arial"/>
              <a:buChar char="•"/>
            </a:pPr>
            <a:endParaRPr lang="en-US" sz="3200" b="1" dirty="0" smtClean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3)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REDOX HISTORY:</a:t>
            </a:r>
          </a:p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 mineral distributions over time recorded the oxygenation of Earth’s atmosphere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04800"/>
            <a:ext cx="80010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543800" cy="584644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114800" y="6320135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Haxel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, </a:t>
            </a:r>
            <a:r>
              <a:rPr lang="en-US" sz="2400" b="1" i="1" dirty="0" err="1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Boore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and Mayfield (USGS)</a:t>
            </a:r>
            <a:endParaRPr lang="en-US" sz="2400" b="1" i="1" baseline="30000" dirty="0">
              <a:solidFill>
                <a:schemeClr val="accent1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 rot="20272128">
            <a:off x="3448525" y="2046208"/>
            <a:ext cx="799149" cy="253099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38600" y="15240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is the 12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most abundant element in Earth’s crust</a:t>
            </a:r>
            <a:endParaRPr lang="en-US" sz="2000" b="1" baseline="30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4220" y="1270337"/>
            <a:ext cx="4387380" cy="3886200"/>
          </a:xfrm>
        </p:spPr>
      </p:pic>
      <p:pic>
        <p:nvPicPr>
          <p:cNvPr id="3076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70337"/>
            <a:ext cx="390163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04800" y="5334000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minerals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fit a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Large Number of Rare Events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distribution</a:t>
            </a:r>
          </a:p>
        </p:txBody>
      </p:sp>
      <p:sp>
        <p:nvSpPr>
          <p:cNvPr id="3" name="Right Arrow 2"/>
          <p:cNvSpPr/>
          <p:nvPr/>
        </p:nvSpPr>
        <p:spPr>
          <a:xfrm rot="6795106" flipH="1">
            <a:off x="5559344" y="2812070"/>
            <a:ext cx="6096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228601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Mineral Frequencies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724400" y="5308937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Extrapolating to large counts reveals how many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minerals are unknown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3861137"/>
            <a:ext cx="3410712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1270337"/>
            <a:ext cx="381000" cy="389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270337"/>
            <a:ext cx="53340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1600" y="4699337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3400" y="4699337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6260000" flipH="1">
            <a:off x="4832283" y="3122088"/>
            <a:ext cx="2482486" cy="61475"/>
          </a:xfrm>
          <a:prstGeom prst="line">
            <a:avLst/>
          </a:prstGeom>
          <a:ln w="4254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5181600" y="3198673"/>
            <a:ext cx="15085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544 known </a:t>
            </a:r>
          </a:p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minerals right now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4741783"/>
            <a:ext cx="2351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old"/>
                <a:cs typeface="Arial Bold"/>
              </a:rPr>
              <a:t>Number of localities (</a:t>
            </a:r>
            <a:r>
              <a:rPr lang="en-US" sz="1600" i="1" dirty="0" err="1" smtClean="0">
                <a:solidFill>
                  <a:schemeClr val="bg1"/>
                </a:solidFill>
                <a:latin typeface="Arial Bold"/>
                <a:cs typeface="Arial Bold"/>
              </a:rPr>
              <a:t>m</a:t>
            </a:r>
            <a:r>
              <a:rPr lang="en-US" sz="1600" dirty="0" smtClean="0">
                <a:solidFill>
                  <a:schemeClr val="bg1"/>
                </a:solidFill>
                <a:latin typeface="Arial Bold"/>
                <a:cs typeface="Arial Bold"/>
              </a:rPr>
              <a:t>)</a:t>
            </a:r>
            <a:endParaRPr lang="en-US" sz="16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4741783"/>
            <a:ext cx="2533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old"/>
                <a:cs typeface="Arial Bold"/>
              </a:rPr>
              <a:t>Number of mineral counts</a:t>
            </a:r>
            <a:endParaRPr lang="en-US" sz="16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017336" y="3052225"/>
            <a:ext cx="2830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old"/>
                <a:cs typeface="Arial Bold"/>
              </a:rPr>
              <a:t>Minerals found at </a:t>
            </a:r>
            <a:r>
              <a:rPr lang="en-US" sz="1600" i="1" dirty="0" err="1" smtClean="0">
                <a:solidFill>
                  <a:schemeClr val="bg1"/>
                </a:solidFill>
                <a:latin typeface="Arial Bold"/>
                <a:cs typeface="Arial Bold"/>
              </a:rPr>
              <a:t>m</a:t>
            </a:r>
            <a:r>
              <a:rPr lang="en-US" sz="1600" dirty="0" smtClean="0">
                <a:solidFill>
                  <a:schemeClr val="bg1"/>
                </a:solidFill>
                <a:latin typeface="Arial Bold"/>
                <a:cs typeface="Arial Bold"/>
              </a:rPr>
              <a:t> localities</a:t>
            </a:r>
            <a:endParaRPr lang="en-US" sz="16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276362" y="2973471"/>
            <a:ext cx="262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old"/>
                <a:cs typeface="Arial Bold"/>
              </a:rPr>
              <a:t>Number of known minerals</a:t>
            </a:r>
            <a:endParaRPr lang="en-US" sz="16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476999" y="2794337"/>
            <a:ext cx="17718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192 </a:t>
            </a:r>
            <a:r>
              <a:rPr lang="en-US" sz="1600" b="1" dirty="0" err="1" smtClean="0">
                <a:solidFill>
                  <a:srgbClr val="FF0000"/>
                </a:solidFill>
              </a:rPr>
              <a:t>Mn</a:t>
            </a:r>
            <a:r>
              <a:rPr lang="en-US" sz="1600" b="1" dirty="0" smtClean="0">
                <a:solidFill>
                  <a:srgbClr val="FF0000"/>
                </a:solidFill>
              </a:rPr>
              <a:t> minerals left to discover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 flipH="1">
            <a:off x="6172200" y="1879937"/>
            <a:ext cx="228600" cy="609600"/>
          </a:xfrm>
          <a:prstGeom prst="leftBrac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4179197" flipH="1">
            <a:off x="6385348" y="2395962"/>
            <a:ext cx="6096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120640" y="3434417"/>
            <a:ext cx="1892808" cy="1340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57800" y="2489537"/>
            <a:ext cx="76200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6025892" y="2456005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40000" dist="23000" dir="5400000" sx="101000" sy="10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4076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Hazen et al. (2015a,b)</a:t>
            </a:r>
          </a:p>
          <a:p>
            <a:pPr algn="ctr"/>
            <a:r>
              <a:rPr lang="en-US" sz="2000" b="1" i="1" dirty="0" err="1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Hystad</a:t>
            </a:r>
            <a:r>
              <a:rPr lang="en-US" sz="2000" b="1" i="1" dirty="0" smtClean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et al. (2015a,b)</a:t>
            </a:r>
            <a:endParaRPr lang="en-US" sz="2000" b="1" i="1" baseline="30000" dirty="0">
              <a:solidFill>
                <a:schemeClr val="accent1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290" y="2180399"/>
            <a:ext cx="406710" cy="181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6813" y="2131368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(LNRE)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" grpId="0" animBg="1"/>
      <p:bldP spid="8" grpId="0"/>
      <p:bldP spid="56" grpId="0"/>
      <p:bldP spid="28" grpId="0"/>
      <p:bldP spid="29" grpId="0" animBg="1"/>
      <p:bldP spid="30" grpId="0" animBg="1"/>
      <p:bldP spid="37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14400"/>
            <a:ext cx="59436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 descr="Mn_O2,g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8301" t="16667" r="9739" b="20000"/>
              <a:stretch>
                <a:fillRect/>
              </a:stretch>
            </p:blipFill>
          </mc:Choice>
          <mc:Fallback>
            <p:blipFill>
              <a:blip r:embed="rId4"/>
              <a:srcRect l="8301" t="16667" r="9739" b="20000"/>
              <a:stretch>
                <a:fillRect/>
              </a:stretch>
            </p:blipFill>
          </mc:Fallback>
        </mc:AlternateContent>
        <p:spPr>
          <a:xfrm>
            <a:off x="381000" y="914400"/>
            <a:ext cx="5638800" cy="56388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43000" y="762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Oxidation States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638800" y="1828800"/>
            <a:ext cx="762000" cy="381000"/>
          </a:xfrm>
          <a:prstGeom prst="leftArrow">
            <a:avLst/>
          </a:prstGeom>
          <a:solidFill>
            <a:srgbClr val="FFBC47"/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40000" dist="230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638800" y="3429000"/>
            <a:ext cx="762000" cy="381000"/>
          </a:xfrm>
          <a:prstGeom prst="leftArrow">
            <a:avLst/>
          </a:prstGeom>
          <a:solidFill>
            <a:srgbClr val="FFBC47"/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40000" dist="230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638800" y="5257800"/>
            <a:ext cx="762000" cy="381000"/>
          </a:xfrm>
          <a:prstGeom prst="leftArrow">
            <a:avLst/>
          </a:prstGeom>
          <a:solidFill>
            <a:srgbClr val="FFBC47"/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40000" dist="230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l="9494" t="30380" r="54905" b="30380"/>
          <a:stretch>
            <a:fillRect/>
          </a:stretch>
        </p:blipFill>
        <p:spPr>
          <a:xfrm>
            <a:off x="6553200" y="5112173"/>
            <a:ext cx="1981200" cy="1364827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629400" y="638169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Saneroite</a:t>
            </a:r>
            <a:endParaRPr lang="en-US" sz="2000" b="1" dirty="0" smtClean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085941"/>
            <a:ext cx="2133600" cy="1600601"/>
          </a:xfrm>
          <a:prstGeom prst="rect">
            <a:avLst/>
          </a:prstGeom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477000" y="45720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Purpurite</a:t>
            </a:r>
            <a:endParaRPr lang="en-US" sz="2000" b="1" dirty="0" smtClean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570" y="807720"/>
            <a:ext cx="2210430" cy="1783080"/>
          </a:xfrm>
          <a:prstGeom prst="rect">
            <a:avLst/>
          </a:prstGeom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705600" y="249549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a:rPr>
              <a:t>Ramsdellite</a:t>
            </a:r>
            <a:endParaRPr lang="en-US" sz="2000" b="1" dirty="0" smtClean="0">
              <a:solidFill>
                <a:srgbClr val="FFFF00"/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553200" y="762000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Mn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4+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sx="103000" sy="103000" algn="tl" rotWithShape="0">
                  <a:schemeClr val="bg1"/>
                </a:outerShdw>
              </a:effectLst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553200" y="3048000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Mn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3+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 sx="103000" sy="103000" algn="tl" rotWithShape="0">
                  <a:schemeClr val="bg1"/>
                </a:outerShdw>
              </a:effectLst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400800" y="50292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Mn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2+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, Mn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50800" dist="38100" dir="2700000" sx="103000" sy="103000" algn="tl" rotWithShape="0">
                    <a:schemeClr val="bg1"/>
                  </a:outerShdw>
                </a:effectLst>
              </a:rPr>
              <a:t>3+</a:t>
            </a:r>
            <a:endParaRPr lang="en-US" sz="2000" b="1" dirty="0" smtClean="0">
              <a:solidFill>
                <a:srgbClr val="FFFF00"/>
              </a:solidFill>
              <a:effectLst>
                <a:outerShdw blurRad="50800" dist="38100" dir="2700000" sx="103000" sy="103000" algn="tl" rotWithShape="0">
                  <a:schemeClr val="bg1"/>
                </a:outerShdw>
              </a:effectLst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28600" y="62484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Courtesy of </a:t>
            </a:r>
            <a:r>
              <a:rPr lang="en-US" sz="1800" b="1" i="1" dirty="0" err="1" smtClean="0">
                <a:solidFill>
                  <a:schemeClr val="bg1"/>
                </a:solidFill>
              </a:rPr>
              <a:t>Jihua</a:t>
            </a:r>
            <a:r>
              <a:rPr lang="en-US" sz="1800" b="1" i="1" dirty="0" smtClean="0">
                <a:solidFill>
                  <a:schemeClr val="bg1"/>
                </a:solidFill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</a:rPr>
              <a:t>Hao</a:t>
            </a:r>
            <a:endParaRPr lang="en-US" sz="1800" b="1" i="1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4300" y="2095500"/>
            <a:ext cx="1447800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43200" y="3702113"/>
            <a:ext cx="1447800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663762" y="3762777"/>
            <a:ext cx="723900" cy="56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29200" y="4876800"/>
            <a:ext cx="441638" cy="234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181601" y="5029200"/>
            <a:ext cx="36302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5991" y="212296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2914" y="358365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8437" y="487233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380553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2+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7" grpId="0"/>
      <p:bldP spid="19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412750" y="6119813"/>
            <a:ext cx="845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we learn from separating oxidation states?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/>
          <a:srcRect l="26204" t="27248" r="29533" b="14198"/>
          <a:stretch>
            <a:fillRect/>
          </a:stretch>
        </p:blipFill>
        <p:spPr bwMode="auto">
          <a:xfrm>
            <a:off x="1524000" y="1182688"/>
            <a:ext cx="6400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0" y="228601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Frequencies by oxidation state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20076"/>
            <a:ext cx="83820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3400" y="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Accumulation Curve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Minerals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304800" y="914400"/>
          <a:ext cx="8248316" cy="562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1828800"/>
            <a:ext cx="228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645920"/>
            <a:ext cx="335580" cy="839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2+</a:t>
            </a: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3+</a:t>
            </a: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4+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276600"/>
            <a:ext cx="489112" cy="3188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GOE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1295400"/>
            <a:ext cx="838200" cy="4389120"/>
          </a:xfrm>
          <a:prstGeom prst="rect">
            <a:avLst/>
          </a:prstGeom>
          <a:solidFill>
            <a:srgbClr val="FF6699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20076"/>
            <a:ext cx="83820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65257" y="878152"/>
          <a:ext cx="8565885" cy="58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2000" y="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Age Distribution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 Minerals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1136" y="1752600"/>
            <a:ext cx="228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57984" y="1618488"/>
            <a:ext cx="3513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2+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3+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4+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Straight Arrow Connector 10"/>
          <p:cNvSpPr/>
          <p:nvPr/>
        </p:nvSpPr>
        <p:spPr>
          <a:xfrm rot="5400000" flipV="1">
            <a:off x="4457700" y="2476500"/>
            <a:ext cx="609600" cy="7620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1295400"/>
            <a:ext cx="838200" cy="4389120"/>
          </a:xfrm>
          <a:prstGeom prst="rect">
            <a:avLst/>
          </a:prstGeom>
          <a:solidFill>
            <a:srgbClr val="FF6699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971800" y="1625024"/>
            <a:ext cx="2895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Mn</a:t>
            </a:r>
            <a:r>
              <a:rPr lang="en-US" sz="1600" b="1" dirty="0" smtClean="0">
                <a:solidFill>
                  <a:schemeClr val="bg1"/>
                </a:solidFill>
              </a:rPr>
              <a:t> mineralization coincides with supercontinent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838200"/>
            <a:ext cx="83058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2000" y="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Average Oxidation State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</a:rPr>
              <a:t>Mn</a:t>
            </a:r>
            <a:endParaRPr lang="en-US" sz="40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76200" y="515276"/>
          <a:ext cx="9067800" cy="634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3581400" y="838200"/>
            <a:ext cx="914400" cy="4922520"/>
          </a:xfrm>
          <a:prstGeom prst="rect">
            <a:avLst/>
          </a:prstGeom>
          <a:solidFill>
            <a:srgbClr val="FF6699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48256" y="4114800"/>
            <a:ext cx="228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038600"/>
            <a:ext cx="3513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2+</a:t>
            </a:r>
          </a:p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3+</a:t>
            </a:r>
          </a:p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4+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8458200" cy="609600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31250" t="74479" r="21007" b="20747"/>
          <a:stretch>
            <a:fillRect/>
          </a:stretch>
        </p:blipFill>
        <p:spPr>
          <a:xfrm>
            <a:off x="704088" y="3505200"/>
            <a:ext cx="6934200" cy="4333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3255264"/>
            <a:ext cx="304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8368" y="32766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00" y="3493008"/>
            <a:ext cx="1143000" cy="448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7498080" y="4114800"/>
            <a:ext cx="131064" cy="152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498080" y="838200"/>
            <a:ext cx="131064" cy="152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1524000"/>
            <a:ext cx="1828800" cy="1981200"/>
          </a:xfrm>
          <a:prstGeom prst="ellipse">
            <a:avLst/>
          </a:prstGeom>
          <a:noFill/>
          <a:ln w="5080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EBEBEB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solidFill>
            <a:srgbClr val="FF0000"/>
          </a:solidFill>
          <a:prstDash val="das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32225</TotalTime>
  <Words>486</Words>
  <Application>Microsoft Office PowerPoint</Application>
  <PresentationFormat>On-screen Show (4:3)</PresentationFormat>
  <Paragraphs>129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Hummer</dc:creator>
  <cp:lastModifiedBy>Daniel Hummer</cp:lastModifiedBy>
  <cp:revision>405</cp:revision>
  <dcterms:created xsi:type="dcterms:W3CDTF">2015-10-30T14:32:49Z</dcterms:created>
  <dcterms:modified xsi:type="dcterms:W3CDTF">2015-11-01T22:52:17Z</dcterms:modified>
</cp:coreProperties>
</file>